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9" r:id="rId8"/>
    <p:sldId id="267" r:id="rId9"/>
    <p:sldId id="262" r:id="rId10"/>
    <p:sldId id="258" r:id="rId11"/>
    <p:sldId id="259" r:id="rId12"/>
    <p:sldId id="268" r:id="rId13"/>
    <p:sldId id="260" r:id="rId14"/>
    <p:sldId id="270" r:id="rId15"/>
    <p:sldId id="2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2FA8C-D6CD-4AB0-8825-726C12702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E598E-B991-4B16-9524-B0925AD5C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0E17A-F5CD-4494-8A2F-C8221DDD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A8B-AEA2-4003-8EA7-0DFD6E2CD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832C4-AAD1-44DF-950C-CE2CA244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11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7555A-EE53-4222-81B5-CE1A0656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73859-25E5-458A-9575-35A25E98E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B15C3-27B1-4199-B580-6D17C030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1E3D0-84FD-43B2-8908-EFB89EEC6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DBFE8-DD30-4B7F-907B-D42F54DC0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495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2EC207-B759-4221-8CD3-72146424DF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91DB65-644A-42D3-BCAF-A1B3A9B6B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A17A1-F5EA-452F-BE3B-BFF1AF69F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75341-DC09-480C-AE00-CB719A1C9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7AE13-8AC0-4EF9-A924-8802BC5B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788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0CAED-DA59-4306-B869-364818CBF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60105-7111-4CF2-81DC-CC6C3F3D2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9DD4C-3470-4BE8-BAC3-23D0BF2DC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BA59D-4767-4BB0-8C8A-AD2503F16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E4ACF-5B0C-40FA-9A3F-1EEC7D47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998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69C80-6241-4CCA-8067-D3E1E5C0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ED603-6A50-48C4-9B96-B16B488DB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06D53-3CEA-4AF5-8128-F03FE206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280AA-D396-44A7-92C7-168E141A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1F4A3-5D13-4561-A293-104463AE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5907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D0879-A7CE-4579-8E84-719388A48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B4329-764C-4154-B9F8-248D1EBED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ACF03-8110-42BB-84A6-544FF5C41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375FD-4178-4DE4-94D9-8EF06FC8D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A66BF-16CA-41B4-97F7-8970445A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92248-046B-4D28-BC42-4A0BF528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48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88499-1E07-4B7A-AFCB-D81B7CC0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9313D-F028-470F-B2F0-B15A42BBA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FD0F6-CAF9-473C-A57B-22B208CF4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E70BA-2C9D-4440-A9A3-43F9F99B9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0D79E-DEDB-4DC7-8788-53E97539F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722CD8-C952-47AA-9480-CE9B9581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081A0-BBF3-4713-B741-46D33C7D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DD6386-0376-467B-844A-8844CAA0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476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11F2E-A50A-475C-A1DE-E6030872B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0B53D9-2EB6-4F8C-B918-9F418F56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DD5E6-60D0-4CE6-B8A0-244DEBE10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C75ABB-18C1-49E9-B8A7-855BEA7A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271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3B2E07-8087-4031-967E-41D35461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348D4-24FB-4C30-B8B4-A75DE869C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4A88D-1680-4A90-A76B-FC07793C5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759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8285D-B35B-46C1-B6B5-D1FAE773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BFDB1-4D16-40BB-870F-44743E02E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E2FBE-355B-4644-8C97-C3F653701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791C1-AEB2-464F-8974-A253A5E80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2B816-E699-430C-9286-8FBE3A0B1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42815-E908-4B1C-A38D-EF47BC733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718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F515A-7A27-4BBA-8019-6D0889AE1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C1CB98-AFE3-46E8-9D1A-E6A5094DAF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FDB96B-5810-4A75-80A5-A3DEB787F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06A31-9524-4A4C-9421-B30E1C00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752CA-0852-4704-ABAA-13C22411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16154-0E4A-4CE1-8F45-CE32161FB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904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0F1B3B-79A2-434E-9FF9-225689049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59D26-76C1-4477-98E1-CBE456939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0B345-7DD3-4CDD-AC2E-9988D60A7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61C4B-D901-4D35-8BBB-161A57D2AF0C}" type="datetimeFigureOut">
              <a:rPr lang="en-ID" smtClean="0"/>
              <a:t>29/03/2021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D8EEB-D1CD-48E8-BCE4-6FC05CF19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5D69B-6149-44B4-84A8-9C5B3B0C2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49240-D3BE-48B8-B68A-D6964E1868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55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liti.com/id/publications/231970/literature-review-terapi-komplementer-akupresur-pada-titik-perikardium-6-dalam-m" TargetMode="External"/><Relationship Id="rId2" Type="http://schemas.openxmlformats.org/officeDocument/2006/relationships/hyperlink" Target="https://ejurnal.poltekkes-tjk.ac.id/index.php/JKM/article/download/1741/99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ehatnegeriku.kemkes.go.id/baca/rilis-media/20181219/2228898/bagi-para-remaja-kenali-perubahan-fisik-menghindari-masalah-seksual/" TargetMode="External"/><Relationship Id="rId4" Type="http://schemas.openxmlformats.org/officeDocument/2006/relationships/hyperlink" Target="http://ejournal.annurpurwodadi.ac.id/index.php/TSCBid/article/view/192/21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2F7599-6A7F-4241-8D08-FD5CD28C3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4382" y="1651560"/>
            <a:ext cx="4225006" cy="32153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 err="1">
                <a:solidFill>
                  <a:schemeClr val="bg1"/>
                </a:solidFill>
                <a:latin typeface="Book Antiqua" panose="02040602050305030304" pitchFamily="18" charset="0"/>
              </a:rPr>
              <a:t>Terapi</a:t>
            </a:r>
            <a:r>
              <a:rPr lang="en-US" sz="4400" kern="1200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en-US" sz="4400" kern="1200" dirty="0" err="1">
                <a:solidFill>
                  <a:schemeClr val="bg1"/>
                </a:solidFill>
                <a:latin typeface="Book Antiqua" panose="02040602050305030304" pitchFamily="18" charset="0"/>
              </a:rPr>
              <a:t>Komplementer</a:t>
            </a:r>
            <a:r>
              <a:rPr lang="en-US" sz="4400" kern="1200" dirty="0">
                <a:solidFill>
                  <a:schemeClr val="bg1"/>
                </a:solidFill>
                <a:latin typeface="Book Antiqua" panose="02040602050305030304" pitchFamily="18" charset="0"/>
              </a:rPr>
              <a:t> Pada </a:t>
            </a:r>
            <a:r>
              <a:rPr lang="en-US" sz="4400" kern="1200" dirty="0" err="1">
                <a:solidFill>
                  <a:schemeClr val="bg1"/>
                </a:solidFill>
                <a:latin typeface="Book Antiqua" panose="02040602050305030304" pitchFamily="18" charset="0"/>
              </a:rPr>
              <a:t>Remaja</a:t>
            </a:r>
            <a:r>
              <a:rPr lang="en-US" sz="4400" kern="1200" dirty="0">
                <a:solidFill>
                  <a:schemeClr val="bg1"/>
                </a:solidFill>
                <a:latin typeface="Book Antiqua" panose="02040602050305030304" pitchFamily="18" charset="0"/>
              </a:rPr>
              <a:t> dan Ibu </a:t>
            </a:r>
            <a:r>
              <a:rPr lang="en-US" sz="4400" kern="1200" dirty="0" err="1">
                <a:solidFill>
                  <a:schemeClr val="bg1"/>
                </a:solidFill>
                <a:latin typeface="Book Antiqua" panose="02040602050305030304" pitchFamily="18" charset="0"/>
              </a:rPr>
              <a:t>Hamil</a:t>
            </a:r>
            <a:r>
              <a:rPr lang="en-US" sz="4400" kern="1200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16682B-4424-4867-A683-011ADD531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Book Antiqua" panose="02040602050305030304" pitchFamily="18" charset="0"/>
              </a:rPr>
              <a:t>Nama </a:t>
            </a:r>
            <a:r>
              <a:rPr lang="en-US" dirty="0" err="1">
                <a:solidFill>
                  <a:schemeClr val="bg1"/>
                </a:solidFill>
                <a:latin typeface="Book Antiqua" panose="02040602050305030304" pitchFamily="18" charset="0"/>
              </a:rPr>
              <a:t>Kelompok</a:t>
            </a:r>
            <a:endParaRPr lang="en-US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latin typeface="Book Antiqua" panose="02040602050305030304" pitchFamily="18" charset="0"/>
              </a:rPr>
              <a:t>Intan</a:t>
            </a:r>
            <a:r>
              <a:rPr lang="en-US" dirty="0">
                <a:solidFill>
                  <a:schemeClr val="bg1"/>
                </a:solidFill>
                <a:latin typeface="Book Antiqua" panose="02040602050305030304" pitchFamily="18" charset="0"/>
              </a:rPr>
              <a:t> Brahmana ( 2010105001)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ook Antiqua" panose="02040602050305030304" pitchFamily="18" charset="0"/>
              </a:rPr>
              <a:t>Windy </a:t>
            </a:r>
            <a:r>
              <a:rPr lang="en-US" dirty="0" err="1">
                <a:solidFill>
                  <a:schemeClr val="bg1"/>
                </a:solidFill>
                <a:latin typeface="Book Antiqua" panose="02040602050305030304" pitchFamily="18" charset="0"/>
              </a:rPr>
              <a:t>Aprianda</a:t>
            </a:r>
            <a:r>
              <a:rPr lang="en-US" dirty="0">
                <a:solidFill>
                  <a:schemeClr val="bg1"/>
                </a:solidFill>
                <a:latin typeface="Book Antiqua" panose="02040602050305030304" pitchFamily="18" charset="0"/>
              </a:rPr>
              <a:t> (2010105008)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latin typeface="Book Antiqua" panose="02040602050305030304" pitchFamily="18" charset="0"/>
              </a:rPr>
              <a:t>Felisitas</a:t>
            </a:r>
            <a:r>
              <a:rPr lang="en-US" dirty="0">
                <a:solidFill>
                  <a:schemeClr val="bg1"/>
                </a:solidFill>
                <a:latin typeface="Book Antiqua" panose="02040602050305030304" pitchFamily="18" charset="0"/>
              </a:rPr>
              <a:t> Fei Vera  A (2010105009)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6245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2DE8F-86FF-4869-8E93-B8C28959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D044E-CC5F-450A-8282-1231F7BBB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</a:rPr>
              <a:t>Keberhasilan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obat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alternatif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komplementer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telah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teruji</a:t>
            </a:r>
            <a:r>
              <a:rPr lang="en-ID" dirty="0">
                <a:latin typeface="Book Antiqua" panose="02040602050305030304" pitchFamily="18" charset="0"/>
              </a:rPr>
              <a:t> oleh </a:t>
            </a:r>
            <a:r>
              <a:rPr lang="en-ID" dirty="0" err="1">
                <a:latin typeface="Book Antiqua" panose="02040602050305030304" pitchFamily="18" charset="0"/>
              </a:rPr>
              <a:t>penelitian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membuktikan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bahwa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terapi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ini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dapat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membantu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menghilangkan</a:t>
            </a:r>
            <a:r>
              <a:rPr lang="en-ID" dirty="0">
                <a:latin typeface="Book Antiqua" panose="02040602050305030304" pitchFamily="18" charset="0"/>
              </a:rPr>
              <a:t> rasa </a:t>
            </a:r>
            <a:r>
              <a:rPr lang="en-ID" dirty="0" err="1">
                <a:latin typeface="Book Antiqua" panose="02040602050305030304" pitchFamily="18" charset="0"/>
              </a:rPr>
              <a:t>sakit</a:t>
            </a:r>
            <a:r>
              <a:rPr lang="en-ID" dirty="0">
                <a:latin typeface="Book Antiqua" panose="0204060205030503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</a:rPr>
              <a:t>mual</a:t>
            </a:r>
            <a:r>
              <a:rPr lang="en-ID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</a:rPr>
              <a:t>Namun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semua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jenis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terapi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alternatif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telah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teruji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melalui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penelitian</a:t>
            </a:r>
            <a:r>
              <a:rPr lang="en-ID" dirty="0">
                <a:latin typeface="Book Antiqua" panose="02040602050305030304" pitchFamily="18" charset="0"/>
              </a:rPr>
              <a:t>.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diharapkan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senantiasa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menjaga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kesehatan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menkonsumsi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makanan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bergizi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seimbang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menjaga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kebersihan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diri</a:t>
            </a:r>
            <a:r>
              <a:rPr lang="en-ID" dirty="0">
                <a:latin typeface="Book Antiqua" panose="0204060205030503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</a:rPr>
              <a:t>tetap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mempraktikkan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aktivitas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berupa</a:t>
            </a:r>
            <a:r>
              <a:rPr lang="en-ID" dirty="0">
                <a:latin typeface="Book Antiqua" panose="02040602050305030304" pitchFamily="18" charset="0"/>
              </a:rPr>
              <a:t> senam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, yoga/</a:t>
            </a:r>
            <a:r>
              <a:rPr lang="en-ID" dirty="0" err="1">
                <a:latin typeface="Book Antiqua" panose="02040602050305030304" pitchFamily="18" charset="0"/>
              </a:rPr>
              <a:t>pilates</a:t>
            </a:r>
            <a:r>
              <a:rPr lang="en-ID" dirty="0">
                <a:latin typeface="Book Antiqua" panose="02040602050305030304" pitchFamily="18" charset="0"/>
              </a:rPr>
              <a:t>/aerobic </a:t>
            </a:r>
            <a:r>
              <a:rPr lang="en-ID" dirty="0" err="1">
                <a:latin typeface="Book Antiqua" panose="02040602050305030304" pitchFamily="18" charset="0"/>
              </a:rPr>
              <a:t>peregangan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secara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mandiri</a:t>
            </a:r>
            <a:r>
              <a:rPr lang="en-ID" dirty="0">
                <a:latin typeface="Book Antiqua" panose="02040602050305030304" pitchFamily="18" charset="0"/>
              </a:rPr>
              <a:t> di </a:t>
            </a:r>
            <a:r>
              <a:rPr lang="en-ID" dirty="0" err="1">
                <a:latin typeface="Book Antiqua" panose="02040602050305030304" pitchFamily="18" charset="0"/>
              </a:rPr>
              <a:t>rumah</a:t>
            </a:r>
            <a:r>
              <a:rPr lang="en-ID" dirty="0">
                <a:latin typeface="Book Antiqua" panose="02040602050305030304" pitchFamily="18" charset="0"/>
              </a:rPr>
              <a:t> agar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tetap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bugar</a:t>
            </a:r>
            <a:r>
              <a:rPr lang="en-ID" dirty="0">
                <a:latin typeface="Book Antiqua" panose="0204060205030503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</a:rPr>
              <a:t>sehat</a:t>
            </a:r>
            <a:endParaRPr lang="en-ID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724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8D2D9-BA91-41CF-934D-4D148126F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>
                <a:latin typeface="Book Antiqua" panose="02040602050305030304" pitchFamily="18" charset="0"/>
              </a:rPr>
              <a:t>Yoga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11A3-2CD0-421C-AE90-ED3C0766E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dirty="0">
                <a:latin typeface="Book Antiqua" panose="02040602050305030304" pitchFamily="18" charset="0"/>
              </a:rPr>
              <a:t>Yoga yang </a:t>
            </a:r>
            <a:r>
              <a:rPr lang="en-ID" dirty="0" err="1">
                <a:latin typeface="Book Antiqua" panose="02040602050305030304" pitchFamily="18" charset="0"/>
              </a:rPr>
              <a:t>biasa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diterapkan</a:t>
            </a:r>
            <a:r>
              <a:rPr lang="en-ID" dirty="0">
                <a:latin typeface="Book Antiqua" panose="02040602050305030304" pitchFamily="18" charset="0"/>
              </a:rPr>
              <a:t> pada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disebut</a:t>
            </a:r>
            <a:r>
              <a:rPr lang="en-ID" dirty="0">
                <a:latin typeface="Book Antiqua" panose="02040602050305030304" pitchFamily="18" charset="0"/>
              </a:rPr>
              <a:t> prenatal yoga. Prenatal yoga </a:t>
            </a:r>
            <a:r>
              <a:rPr lang="en-ID" dirty="0" err="1">
                <a:latin typeface="Book Antiqua" panose="02040602050305030304" pitchFamily="18" charset="0"/>
              </a:rPr>
              <a:t>merupakan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jenis</a:t>
            </a:r>
            <a:r>
              <a:rPr lang="en-ID" dirty="0">
                <a:latin typeface="Book Antiqua" panose="02040602050305030304" pitchFamily="18" charset="0"/>
              </a:rPr>
              <a:t> yoga yang </a:t>
            </a:r>
            <a:r>
              <a:rPr lang="en-ID" dirty="0" err="1">
                <a:latin typeface="Book Antiqua" panose="02040602050305030304" pitchFamily="18" charset="0"/>
              </a:rPr>
              <a:t>dirancang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khusus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untuk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dalam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mempersiapkan</a:t>
            </a:r>
            <a:r>
              <a:rPr lang="en-ID" dirty="0">
                <a:latin typeface="Book Antiqua" panose="02040602050305030304" pitchFamily="18" charset="0"/>
              </a:rPr>
              <a:t> proses </a:t>
            </a:r>
            <a:r>
              <a:rPr lang="en-ID" dirty="0" err="1">
                <a:latin typeface="Book Antiqua" panose="02040602050305030304" pitchFamily="18" charset="0"/>
              </a:rPr>
              <a:t>persalinan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nyaman</a:t>
            </a:r>
            <a:r>
              <a:rPr lang="en-ID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</a:rPr>
              <a:t>Manfaat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didapatkan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dalam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melakukan</a:t>
            </a:r>
            <a:r>
              <a:rPr lang="en-ID" dirty="0">
                <a:latin typeface="Book Antiqua" panose="02040602050305030304" pitchFamily="18" charset="0"/>
              </a:rPr>
              <a:t> prenatal yoga </a:t>
            </a:r>
            <a:r>
              <a:rPr lang="en-ID" dirty="0" err="1">
                <a:latin typeface="Book Antiqua" panose="02040602050305030304" pitchFamily="18" charset="0"/>
              </a:rPr>
              <a:t>adalah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menjaga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keseimbangan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hormon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mengurangi</a:t>
            </a:r>
            <a:r>
              <a:rPr lang="en-ID" dirty="0">
                <a:latin typeface="Book Antiqua" panose="02040602050305030304" pitchFamily="18" charset="0"/>
              </a:rPr>
              <a:t> morning sickness, </a:t>
            </a:r>
            <a:r>
              <a:rPr lang="en-ID" dirty="0" err="1">
                <a:latin typeface="Book Antiqua" panose="02040602050305030304" pitchFamily="18" charset="0"/>
              </a:rPr>
              <a:t>mengurangi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keluhan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sembelit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meningkatkan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sistem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kekebalan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tubuh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mencegah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terjadinya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sakit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saat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meningkatkan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sirkulasi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darah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meremajakan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otot-otot</a:t>
            </a:r>
            <a:r>
              <a:rPr lang="en-ID" dirty="0">
                <a:latin typeface="Book Antiqua" panose="02040602050305030304" pitchFamily="18" charset="0"/>
              </a:rPr>
              <a:t> kaki, </a:t>
            </a:r>
            <a:r>
              <a:rPr lang="en-ID" dirty="0" err="1">
                <a:latin typeface="Book Antiqua" panose="02040602050305030304" pitchFamily="18" charset="0"/>
              </a:rPr>
              <a:t>menguatkan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lutut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pergelangan</a:t>
            </a:r>
            <a:r>
              <a:rPr lang="en-ID" dirty="0">
                <a:latin typeface="Book Antiqua" panose="02040602050305030304" pitchFamily="18" charset="0"/>
              </a:rPr>
              <a:t> kaki dan </a:t>
            </a:r>
            <a:r>
              <a:rPr lang="en-ID" dirty="0" err="1">
                <a:latin typeface="Book Antiqua" panose="02040602050305030304" pitchFamily="18" charset="0"/>
              </a:rPr>
              <a:t>paha</a:t>
            </a:r>
            <a:r>
              <a:rPr lang="en-ID" dirty="0">
                <a:latin typeface="Book Antiqua" panose="0204060205030503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</a:rPr>
              <a:t>meredakan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gejala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linu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pinggul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biasa</a:t>
            </a:r>
            <a:r>
              <a:rPr lang="en-ID" dirty="0">
                <a:latin typeface="Book Antiqua" panose="02040602050305030304" pitchFamily="18" charset="0"/>
              </a:rPr>
              <a:t> di </a:t>
            </a:r>
            <a:r>
              <a:rPr lang="en-ID" dirty="0" err="1">
                <a:latin typeface="Book Antiqua" panose="02040602050305030304" pitchFamily="18" charset="0"/>
              </a:rPr>
              <a:t>rasakan</a:t>
            </a:r>
            <a:r>
              <a:rPr lang="en-ID" dirty="0">
                <a:latin typeface="Book Antiqua" panose="02040602050305030304" pitchFamily="18" charset="0"/>
              </a:rPr>
              <a:t> oleh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disebabkan</a:t>
            </a:r>
            <a:r>
              <a:rPr lang="en-ID" dirty="0">
                <a:latin typeface="Book Antiqua" panose="02040602050305030304" pitchFamily="18" charset="0"/>
              </a:rPr>
              <a:t> oleh </a:t>
            </a:r>
            <a:r>
              <a:rPr lang="en-ID" dirty="0" err="1">
                <a:latin typeface="Book Antiqua" panose="02040602050305030304" pitchFamily="18" charset="0"/>
              </a:rPr>
              <a:t>tekanan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bayi</a:t>
            </a:r>
            <a:r>
              <a:rPr lang="en-ID" dirty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</a:rPr>
              <a:t>Kontra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indikasi</a:t>
            </a:r>
            <a:r>
              <a:rPr lang="en-ID" dirty="0">
                <a:latin typeface="Book Antiqua" panose="02040602050305030304" pitchFamily="18" charset="0"/>
              </a:rPr>
              <a:t> prenatal yoga </a:t>
            </a:r>
            <a:r>
              <a:rPr lang="en-ID" dirty="0" err="1">
                <a:latin typeface="Book Antiqua" panose="02040602050305030304" pitchFamily="18" charset="0"/>
              </a:rPr>
              <a:t>adalah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preeklamsia</a:t>
            </a:r>
            <a:r>
              <a:rPr lang="en-ID" dirty="0">
                <a:latin typeface="Book Antiqua" panose="02040602050305030304" pitchFamily="18" charset="0"/>
              </a:rPr>
              <a:t>, placenta previa, cervix incompetent, </a:t>
            </a:r>
            <a:r>
              <a:rPr lang="en-ID" dirty="0" err="1">
                <a:latin typeface="Book Antiqua" panose="02040602050305030304" pitchFamily="18" charset="0"/>
              </a:rPr>
              <a:t>hipertensi</a:t>
            </a:r>
            <a:r>
              <a:rPr lang="en-ID" dirty="0">
                <a:latin typeface="Book Antiqua" panose="0204060205030503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</a:rPr>
              <a:t>riwayat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perdarahan</a:t>
            </a:r>
            <a:r>
              <a:rPr lang="en-ID" dirty="0">
                <a:latin typeface="Book Antiqua" panose="02040602050305030304" pitchFamily="18" charset="0"/>
              </a:rPr>
              <a:t>/ </a:t>
            </a:r>
            <a:r>
              <a:rPr lang="en-ID" dirty="0" err="1">
                <a:latin typeface="Book Antiqua" panose="02040602050305030304" pitchFamily="18" charset="0"/>
              </a:rPr>
              <a:t>keguguran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berulang</a:t>
            </a:r>
            <a:r>
              <a:rPr lang="en-ID" dirty="0">
                <a:latin typeface="Book Antiqua" panose="02040602050305030304" pitchFamily="18" charset="0"/>
              </a:rPr>
              <a:t> pada </a:t>
            </a:r>
            <a:r>
              <a:rPr lang="en-ID" dirty="0" err="1">
                <a:latin typeface="Book Antiqua" panose="02040602050305030304" pitchFamily="18" charset="0"/>
              </a:rPr>
              <a:t>kehamilan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sebelumnya</a:t>
            </a:r>
            <a:r>
              <a:rPr lang="en-ID" dirty="0">
                <a:latin typeface="Book Antiqua" panose="020406020503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832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D82F1-8292-41AA-BE95-00AE64DE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>
                <a:latin typeface="Book Antiqua" panose="02040602050305030304" pitchFamily="18" charset="0"/>
              </a:rPr>
              <a:t>Akupresur</a:t>
            </a:r>
            <a:endParaRPr lang="en-ID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41577-916C-4776-BCA8-F72118B33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06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</a:rPr>
              <a:t>Merupakan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teknik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kesehatan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menerapkan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tekanan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ringan</a:t>
            </a:r>
            <a:r>
              <a:rPr lang="en-ID" dirty="0">
                <a:latin typeface="Book Antiqua" panose="02040602050305030304" pitchFamily="18" charset="0"/>
              </a:rPr>
              <a:t> pada area </a:t>
            </a:r>
            <a:r>
              <a:rPr lang="en-ID" dirty="0" err="1">
                <a:latin typeface="Book Antiqua" panose="02040602050305030304" pitchFamily="18" charset="0"/>
              </a:rPr>
              <a:t>atau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titik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tertentu</a:t>
            </a:r>
            <a:r>
              <a:rPr lang="en-ID" dirty="0">
                <a:latin typeface="Book Antiqua" panose="02040602050305030304" pitchFamily="18" charset="0"/>
              </a:rPr>
              <a:t> di </a:t>
            </a:r>
            <a:r>
              <a:rPr lang="en-ID" dirty="0" err="1">
                <a:latin typeface="Book Antiqua" panose="02040602050305030304" pitchFamily="18" charset="0"/>
              </a:rPr>
              <a:t>tubuh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berhubungan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berbagai</a:t>
            </a:r>
            <a:r>
              <a:rPr lang="en-ID" dirty="0">
                <a:latin typeface="Book Antiqua" panose="02040602050305030304" pitchFamily="18" charset="0"/>
              </a:rPr>
              <a:t> organ dan </a:t>
            </a:r>
            <a:r>
              <a:rPr lang="en-ID" dirty="0" err="1">
                <a:latin typeface="Book Antiqua" panose="02040602050305030304" pitchFamily="18" charset="0"/>
              </a:rPr>
              <a:t>tubuh</a:t>
            </a:r>
            <a:r>
              <a:rPr lang="en-ID" dirty="0">
                <a:latin typeface="Book Antiqua" panose="02040602050305030304" pitchFamily="18" charset="0"/>
              </a:rPr>
              <a:t>. </a:t>
            </a:r>
            <a:r>
              <a:rPr lang="en-ID" dirty="0" err="1">
                <a:latin typeface="Book Antiqua" panose="02040602050305030304" pitchFamily="18" charset="0"/>
              </a:rPr>
              <a:t>Terapi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ini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bisa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mengatasi</a:t>
            </a:r>
            <a:r>
              <a:rPr lang="en-ID" dirty="0">
                <a:latin typeface="Book Antiqua" panose="02040602050305030304" pitchFamily="18" charset="0"/>
              </a:rPr>
              <a:t> Emesis gravidarum </a:t>
            </a:r>
            <a:r>
              <a:rPr lang="en-ID" dirty="0" err="1">
                <a:latin typeface="Book Antiqua" panose="02040602050305030304" pitchFamily="18" charset="0"/>
              </a:rPr>
              <a:t>merupakan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hal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fisiologis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tetapi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apabila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segera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diatasi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menjadi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hal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patologis</a:t>
            </a:r>
            <a:r>
              <a:rPr lang="en-ID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endParaRPr lang="en-ID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ID" dirty="0">
                <a:latin typeface="Book Antiqua" panose="02040602050305030304" pitchFamily="18" charset="0"/>
              </a:rPr>
              <a:t>Sebagian </a:t>
            </a:r>
            <a:r>
              <a:rPr lang="en-ID" dirty="0" err="1">
                <a:latin typeface="Book Antiqua" panose="02040602050305030304" pitchFamily="18" charset="0"/>
              </a:rPr>
              <a:t>besar</a:t>
            </a:r>
            <a:r>
              <a:rPr lang="en-ID" dirty="0">
                <a:latin typeface="Book Antiqua" panose="02040602050305030304" pitchFamily="18" charset="0"/>
              </a:rPr>
              <a:t> emesis gravidarum </a:t>
            </a:r>
            <a:r>
              <a:rPr lang="en-ID" dirty="0" err="1">
                <a:latin typeface="Book Antiqua" panose="02040602050305030304" pitchFamily="18" charset="0"/>
              </a:rPr>
              <a:t>dapat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diatasi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berobat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jalan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serta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pemberian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obat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penenang</a:t>
            </a:r>
            <a:r>
              <a:rPr lang="en-ID" dirty="0">
                <a:latin typeface="Book Antiqua" panose="02040602050305030304" pitchFamily="18" charset="0"/>
              </a:rPr>
              <a:t> dan anti </a:t>
            </a:r>
            <a:r>
              <a:rPr lang="en-ID" dirty="0" err="1">
                <a:latin typeface="Book Antiqua" panose="02040602050305030304" pitchFamily="18" charset="0"/>
              </a:rPr>
              <a:t>muntah</a:t>
            </a:r>
            <a:r>
              <a:rPr lang="en-ID" dirty="0">
                <a:latin typeface="Book Antiqua" panose="0204060205030503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</a:rPr>
              <a:t>tetapi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sebagian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kecil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wanita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dapat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mengatasi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mual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muntah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berkelanjutan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sehingga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mengganggu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aktifitas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sehari-hari</a:t>
            </a:r>
            <a:r>
              <a:rPr lang="en-ID" dirty="0">
                <a:latin typeface="Book Antiqua" panose="02040602050305030304" pitchFamily="18" charset="0"/>
              </a:rPr>
              <a:t>, dan </a:t>
            </a:r>
            <a:r>
              <a:rPr lang="en-ID" dirty="0" err="1">
                <a:latin typeface="Book Antiqua" panose="02040602050305030304" pitchFamily="18" charset="0"/>
              </a:rPr>
              <a:t>jatuh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dalam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keadaan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disebut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hiperemesis</a:t>
            </a:r>
            <a:r>
              <a:rPr lang="en-ID" dirty="0">
                <a:latin typeface="Book Antiqua" panose="02040602050305030304" pitchFamily="18" charset="0"/>
              </a:rPr>
              <a:t> gravidarum. </a:t>
            </a:r>
          </a:p>
          <a:p>
            <a:pPr marL="0" indent="0">
              <a:buNone/>
            </a:pPr>
            <a:endParaRPr lang="en-ID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semua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hamil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dapat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menjalani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terapi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menggunakan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obat-obatan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ada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beberapa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ibu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terlalu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suka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apabila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harus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mengkonsumsi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obat-obatan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maka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pemberian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terapi</a:t>
            </a:r>
            <a:r>
              <a:rPr lang="en-ID" dirty="0">
                <a:latin typeface="Book Antiqua" panose="02040602050305030304" pitchFamily="18" charset="0"/>
              </a:rPr>
              <a:t> non </a:t>
            </a:r>
            <a:r>
              <a:rPr lang="en-ID" dirty="0" err="1">
                <a:latin typeface="Book Antiqua" panose="02040602050305030304" pitchFamily="18" charset="0"/>
              </a:rPr>
              <a:t>farmakologi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diperlukan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disini</a:t>
            </a:r>
            <a:r>
              <a:rPr lang="en-ID" dirty="0">
                <a:latin typeface="Book Antiqua" panose="02040602050305030304" pitchFamily="18" charset="0"/>
              </a:rPr>
              <a:t>. Salah </a:t>
            </a:r>
            <a:r>
              <a:rPr lang="en-ID" dirty="0" err="1">
                <a:latin typeface="Book Antiqua" panose="02040602050305030304" pitchFamily="18" charset="0"/>
              </a:rPr>
              <a:t>satu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terapi</a:t>
            </a:r>
            <a:r>
              <a:rPr lang="en-ID" dirty="0">
                <a:latin typeface="Book Antiqua" panose="02040602050305030304" pitchFamily="18" charset="0"/>
              </a:rPr>
              <a:t> non </a:t>
            </a:r>
            <a:r>
              <a:rPr lang="en-ID" dirty="0" err="1">
                <a:latin typeface="Book Antiqua" panose="02040602050305030304" pitchFamily="18" charset="0"/>
              </a:rPr>
              <a:t>farmakologi</a:t>
            </a:r>
            <a:r>
              <a:rPr lang="en-ID" dirty="0">
                <a:latin typeface="Book Antiqua" panose="0204060205030503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</a:rPr>
              <a:t>dapat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dilakukan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untuk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menangani</a:t>
            </a:r>
            <a:r>
              <a:rPr lang="en-ID" dirty="0">
                <a:latin typeface="Book Antiqua" panose="02040602050305030304" pitchFamily="18" charset="0"/>
              </a:rPr>
              <a:t> emesis gravidarum </a:t>
            </a:r>
            <a:r>
              <a:rPr lang="en-ID" dirty="0" err="1">
                <a:latin typeface="Book Antiqua" panose="02040602050305030304" pitchFamily="18" charset="0"/>
              </a:rPr>
              <a:t>adalah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pemijatan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titik</a:t>
            </a:r>
            <a:r>
              <a:rPr lang="en-ID" dirty="0">
                <a:latin typeface="Book Antiqua" panose="02040602050305030304" pitchFamily="18" charset="0"/>
              </a:rPr>
              <a:t> P6 </a:t>
            </a:r>
            <a:r>
              <a:rPr lang="en-ID" dirty="0" err="1">
                <a:latin typeface="Book Antiqua" panose="0204060205030503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</a:rPr>
              <a:t>akupresur</a:t>
            </a:r>
            <a:r>
              <a:rPr lang="en-ID" dirty="0">
                <a:latin typeface="Book Antiqua" panose="020406020503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1171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F151C-7998-486C-98A5-383DD7FF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dirty="0" err="1">
                <a:latin typeface="Book Antiqua" panose="02040602050305030304" pitchFamily="18" charset="0"/>
              </a:rPr>
              <a:t>Aromaterapi</a:t>
            </a:r>
            <a:r>
              <a:rPr lang="en-ID" sz="3200" dirty="0">
                <a:latin typeface="Book Antiqua" panose="02040602050305030304" pitchFamily="18" charset="0"/>
              </a:rPr>
              <a:t> Lemon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DB62-C71F-4BE1-B86C-7C45893B2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Book Antiqua" panose="02040602050305030304" pitchFamily="18" charset="0"/>
              </a:rPr>
              <a:t>Aromaterapi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merupakan</a:t>
            </a:r>
            <a:r>
              <a:rPr lang="en-US" dirty="0">
                <a:latin typeface="Book Antiqua" panose="02040602050305030304" pitchFamily="18" charset="0"/>
              </a:rPr>
              <a:t> salah </a:t>
            </a:r>
            <a:r>
              <a:rPr lang="en-US" dirty="0" err="1">
                <a:latin typeface="Book Antiqua" panose="02040602050305030304" pitchFamily="18" charset="0"/>
              </a:rPr>
              <a:t>satu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teknik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pengobatan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atau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perawatan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menggunakan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bau-bauan</a:t>
            </a:r>
            <a:r>
              <a:rPr lang="en-US" dirty="0">
                <a:latin typeface="Book Antiqua" panose="02040602050305030304" pitchFamily="18" charset="0"/>
              </a:rPr>
              <a:t> yang </a:t>
            </a:r>
            <a:r>
              <a:rPr lang="en-US" dirty="0" err="1">
                <a:latin typeface="Book Antiqua" panose="02040602050305030304" pitchFamily="18" charset="0"/>
              </a:rPr>
              <a:t>menggunakan</a:t>
            </a:r>
            <a:r>
              <a:rPr lang="en-US" dirty="0">
                <a:latin typeface="Book Antiqua" panose="02040602050305030304" pitchFamily="18" charset="0"/>
              </a:rPr>
              <a:t> essential oil. 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Aroma </a:t>
            </a:r>
            <a:r>
              <a:rPr lang="en-US" dirty="0" err="1">
                <a:latin typeface="Book Antiqua" panose="02040602050305030304" pitchFamily="18" charset="0"/>
              </a:rPr>
              <a:t>terapi</a:t>
            </a:r>
            <a:r>
              <a:rPr lang="en-US" dirty="0">
                <a:latin typeface="Book Antiqua" panose="02040602050305030304" pitchFamily="18" charset="0"/>
              </a:rPr>
              <a:t> lemon </a:t>
            </a:r>
            <a:r>
              <a:rPr lang="en-US" dirty="0" err="1">
                <a:latin typeface="Book Antiqua" panose="02040602050305030304" pitchFamily="18" charset="0"/>
              </a:rPr>
              <a:t>adalah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jenis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aromaterapi</a:t>
            </a:r>
            <a:r>
              <a:rPr lang="en-US" dirty="0">
                <a:latin typeface="Book Antiqua" panose="02040602050305030304" pitchFamily="18" charset="0"/>
              </a:rPr>
              <a:t> yang </a:t>
            </a:r>
            <a:r>
              <a:rPr lang="en-US" dirty="0" err="1">
                <a:latin typeface="Book Antiqua" panose="02040602050305030304" pitchFamily="18" charset="0"/>
              </a:rPr>
              <a:t>aman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untuk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kehamilan</a:t>
            </a:r>
            <a:r>
              <a:rPr lang="en-US" dirty="0">
                <a:latin typeface="Book Antiqua" panose="02040602050305030304" pitchFamily="18" charset="0"/>
              </a:rPr>
              <a:t> dan </a:t>
            </a:r>
            <a:r>
              <a:rPr lang="en-US" dirty="0" err="1">
                <a:latin typeface="Book Antiqua" panose="02040602050305030304" pitchFamily="18" charset="0"/>
              </a:rPr>
              <a:t>melahirkan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ibu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hamil</a:t>
            </a:r>
            <a:r>
              <a:rPr lang="en-US" dirty="0">
                <a:latin typeface="Book Antiqua" panose="02040602050305030304" pitchFamily="18" charset="0"/>
              </a:rPr>
              <a:t> trimester I, dan </a:t>
            </a:r>
            <a:r>
              <a:rPr lang="en-US" dirty="0" err="1">
                <a:latin typeface="Book Antiqua" panose="02040602050305030304" pitchFamily="18" charset="0"/>
              </a:rPr>
              <a:t>sebagian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besar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ibu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hamil</a:t>
            </a:r>
            <a:r>
              <a:rPr lang="en-US" dirty="0">
                <a:latin typeface="Book Antiqua" panose="02040602050305030304" pitchFamily="18" charset="0"/>
              </a:rPr>
              <a:t>  </a:t>
            </a:r>
            <a:r>
              <a:rPr lang="en-US" dirty="0" err="1">
                <a:latin typeface="Book Antiqua" panose="02040602050305030304" pitchFamily="18" charset="0"/>
              </a:rPr>
              <a:t>belum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mengetahui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bahwa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penggunaan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inhalasi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aromaterapi</a:t>
            </a:r>
            <a:r>
              <a:rPr lang="en-US" dirty="0">
                <a:latin typeface="Book Antiqua" panose="02040602050305030304" pitchFamily="18" charset="0"/>
              </a:rPr>
              <a:t> lemon yang </a:t>
            </a:r>
            <a:r>
              <a:rPr lang="en-US" dirty="0" err="1">
                <a:latin typeface="Book Antiqua" panose="02040602050305030304" pitchFamily="18" charset="0"/>
              </a:rPr>
              <a:t>merupakan</a:t>
            </a:r>
            <a:r>
              <a:rPr lang="en-US" dirty="0">
                <a:latin typeface="Book Antiqua" panose="02040602050305030304" pitchFamily="18" charset="0"/>
              </a:rPr>
              <a:t> salah </a:t>
            </a:r>
            <a:r>
              <a:rPr lang="en-US" dirty="0" err="1">
                <a:latin typeface="Book Antiqua" panose="02040602050305030304" pitchFamily="18" charset="0"/>
              </a:rPr>
              <a:t>satu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terapi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komplementer</a:t>
            </a:r>
            <a:r>
              <a:rPr lang="en-US" dirty="0">
                <a:latin typeface="Book Antiqua" panose="02040602050305030304" pitchFamily="18" charset="0"/>
              </a:rPr>
              <a:t> yang </a:t>
            </a:r>
            <a:r>
              <a:rPr lang="en-US" dirty="0" err="1">
                <a:latin typeface="Book Antiqua" panose="02040602050305030304" pitchFamily="18" charset="0"/>
              </a:rPr>
              <a:t>dapat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dilakukan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untuk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mengurangi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mual</a:t>
            </a:r>
            <a:r>
              <a:rPr lang="en-US" dirty="0">
                <a:latin typeface="Book Antiqua" panose="02040602050305030304" pitchFamily="18" charset="0"/>
              </a:rPr>
              <a:t> dan </a:t>
            </a:r>
            <a:r>
              <a:rPr lang="en-US" dirty="0" err="1">
                <a:latin typeface="Book Antiqua" panose="02040602050305030304" pitchFamily="18" charset="0"/>
              </a:rPr>
              <a:t>muntah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endParaRPr lang="en-ID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71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F151C-7998-486C-98A5-383DD7FF2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ID" sz="4000" dirty="0">
                <a:latin typeface="Book Antiqua" panose="02040602050305030304" pitchFamily="18" charset="0"/>
              </a:rPr>
              <a:t>Thank You for Watching </a:t>
            </a:r>
          </a:p>
        </p:txBody>
      </p:sp>
    </p:spTree>
    <p:extLst>
      <p:ext uri="{BB962C8B-B14F-4D97-AF65-F5344CB8AC3E}">
        <p14:creationId xmlns:p14="http://schemas.microsoft.com/office/powerpoint/2010/main" val="2852871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4A8EF-52BE-4994-BDDD-46A61F0E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dirty="0">
                <a:latin typeface="Book Antiqua" panose="02040602050305030304" pitchFamily="18" charset="0"/>
              </a:rPr>
              <a:t>Daftar Pustaka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E0268-13FA-4A69-AB7D-E12260DF7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834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br>
              <a:rPr lang="fi-FI" sz="2000" u="sng" dirty="0">
                <a:solidFill>
                  <a:srgbClr val="1A0DAB"/>
                </a:solidFill>
                <a:hlinkClick r:id="rId2"/>
              </a:rPr>
            </a:br>
            <a:endParaRPr lang="fi-FI" sz="2000" u="sng" dirty="0">
              <a:solidFill>
                <a:srgbClr val="1A0DAB"/>
              </a:solidFill>
              <a:hlinkClick r:id="rId2"/>
            </a:endParaRPr>
          </a:p>
          <a:p>
            <a:pPr marL="0" indent="0" algn="l">
              <a:buNone/>
            </a:pPr>
            <a:r>
              <a:rPr lang="fi-FI" sz="2000" u="sng" dirty="0">
                <a:solidFill>
                  <a:srgbClr val="1A0DAB"/>
                </a:solidFill>
                <a:hlinkClick r:id="rId2"/>
              </a:rPr>
              <a:t>Inhalasi Aromaterapi Lemon Menurunkan Frekuensi Mual </a:t>
            </a:r>
            <a:r>
              <a:rPr lang="fi-FI" sz="2000" u="sng" dirty="0">
                <a:solidFill>
                  <a:srgbClr val="202124"/>
                </a:solidFill>
                <a:hlinkClick r:id="rId2"/>
              </a:rPr>
              <a:t>https://ejurnal.poltekkes-tjk.ac.id</a:t>
            </a:r>
            <a:r>
              <a:rPr lang="fi-FI" sz="2000" u="sng" dirty="0">
                <a:solidFill>
                  <a:srgbClr val="5F6368"/>
                </a:solidFill>
                <a:hlinkClick r:id="rId2"/>
              </a:rPr>
              <a:t> › </a:t>
            </a:r>
            <a:endParaRPr lang="fi-FI" sz="2000" u="sng" dirty="0">
              <a:solidFill>
                <a:srgbClr val="1A0DAB"/>
              </a:solidFill>
              <a:hlinkClick r:id="rId2"/>
            </a:endParaRPr>
          </a:p>
          <a:p>
            <a:pPr marL="0" indent="0" algn="l">
              <a:buNone/>
            </a:pPr>
            <a:r>
              <a:rPr lang="en-US" sz="2000" b="0" i="0" u="sng" dirty="0">
                <a:solidFill>
                  <a:srgbClr val="1A0DAB"/>
                </a:solidFill>
                <a:effectLst/>
                <a:hlinkClick r:id="rId3"/>
              </a:rPr>
              <a:t>Literature Review: </a:t>
            </a:r>
            <a:r>
              <a:rPr lang="en-US" sz="2000" b="0" i="0" u="sng" dirty="0" err="1">
                <a:solidFill>
                  <a:srgbClr val="1A0DAB"/>
                </a:solidFill>
                <a:effectLst/>
                <a:hlinkClick r:id="rId3"/>
              </a:rPr>
              <a:t>Terapi</a:t>
            </a:r>
            <a:r>
              <a:rPr lang="en-US" sz="2000" b="0" i="0" u="sng" dirty="0">
                <a:solidFill>
                  <a:srgbClr val="1A0DAB"/>
                </a:solidFill>
                <a:effectLst/>
                <a:hlinkClick r:id="rId3"/>
              </a:rPr>
              <a:t> </a:t>
            </a:r>
            <a:r>
              <a:rPr lang="en-US" sz="2000" b="0" i="0" u="sng" dirty="0" err="1">
                <a:solidFill>
                  <a:srgbClr val="1A0DAB"/>
                </a:solidFill>
                <a:effectLst/>
                <a:hlinkClick r:id="rId3"/>
              </a:rPr>
              <a:t>Komplementer</a:t>
            </a:r>
            <a:r>
              <a:rPr lang="en-US" sz="2000" b="0" i="0" u="sng" dirty="0">
                <a:solidFill>
                  <a:srgbClr val="1A0DAB"/>
                </a:solidFill>
                <a:effectLst/>
                <a:hlinkClick r:id="rId3"/>
              </a:rPr>
              <a:t> </a:t>
            </a:r>
            <a:r>
              <a:rPr lang="en-US" sz="2000" b="0" i="0" u="sng" dirty="0" err="1">
                <a:solidFill>
                  <a:srgbClr val="1A0DAB"/>
                </a:solidFill>
                <a:effectLst/>
                <a:hlinkClick r:id="rId3"/>
              </a:rPr>
              <a:t>Akupresur</a:t>
            </a:r>
            <a:r>
              <a:rPr lang="en-US" sz="2000" b="0" i="0" u="sng" dirty="0">
                <a:solidFill>
                  <a:srgbClr val="1A0DAB"/>
                </a:solidFill>
                <a:effectLst/>
                <a:hlinkClick r:id="rId3"/>
              </a:rPr>
              <a:t> ... – </a:t>
            </a:r>
            <a:r>
              <a:rPr lang="en-US" sz="2000" b="0" i="0" u="sng" dirty="0" err="1">
                <a:solidFill>
                  <a:srgbClr val="1A0DAB"/>
                </a:solidFill>
                <a:effectLst/>
                <a:hlinkClick r:id="rId3"/>
              </a:rPr>
              <a:t>Neliti</a:t>
            </a:r>
            <a:endParaRPr lang="en-US" sz="2000" b="0" i="0" u="sng" dirty="0">
              <a:solidFill>
                <a:srgbClr val="1A0DAB"/>
              </a:solidFill>
              <a:effectLst/>
              <a:hlinkClick r:id="rId3"/>
            </a:endParaRPr>
          </a:p>
          <a:p>
            <a:pPr marL="0" indent="0" algn="l">
              <a:buNone/>
            </a:pPr>
            <a:endParaRPr lang="en-US" sz="2000" b="0" i="0" u="sng" dirty="0">
              <a:solidFill>
                <a:srgbClr val="1A0DAB"/>
              </a:solidFill>
              <a:effectLst/>
              <a:hlinkClick r:id="rId3"/>
            </a:endParaRPr>
          </a:p>
          <a:p>
            <a:pPr marL="0" indent="0" algn="l">
              <a:buNone/>
            </a:pPr>
            <a:r>
              <a:rPr lang="en-US" sz="2000" b="0" i="0" u="sng" dirty="0">
                <a:solidFill>
                  <a:srgbClr val="202124"/>
                </a:solidFill>
                <a:effectLst/>
                <a:hlinkClick r:id="rId3"/>
              </a:rPr>
              <a:t>https://www.neliti.com</a:t>
            </a:r>
            <a:r>
              <a:rPr lang="en-US" sz="2000" b="0" i="0" u="sng" dirty="0">
                <a:solidFill>
                  <a:srgbClr val="5F6368"/>
                </a:solidFill>
                <a:effectLst/>
                <a:hlinkClick r:id="rId3"/>
              </a:rPr>
              <a:t> › publications › literature-review.</a:t>
            </a:r>
          </a:p>
          <a:p>
            <a:pPr marL="0" indent="0" algn="l">
              <a:buNone/>
            </a:pPr>
            <a:endParaRPr lang="en-US" sz="2000" b="0" i="0" u="sng" dirty="0">
              <a:solidFill>
                <a:srgbClr val="1A0DAB"/>
              </a:solidFill>
              <a:effectLst/>
              <a:hlinkClick r:id="rId3"/>
            </a:endParaRPr>
          </a:p>
          <a:p>
            <a:pPr marL="0" indent="0">
              <a:buNone/>
            </a:pPr>
            <a:r>
              <a:rPr lang="en-ID" sz="2000" dirty="0">
                <a:hlinkClick r:id="rId4"/>
              </a:rPr>
              <a:t>http://ejournal.annurpurwodadi.ac.id/index.php/TSCBid/article/view/192/215</a:t>
            </a:r>
            <a:endParaRPr lang="en-ID" sz="2000" dirty="0"/>
          </a:p>
          <a:p>
            <a:pPr marL="0" indent="0">
              <a:buNone/>
            </a:pPr>
            <a:endParaRPr lang="en-ID" sz="2000" dirty="0"/>
          </a:p>
          <a:p>
            <a:pPr marL="0" indent="0">
              <a:buNone/>
            </a:pPr>
            <a:r>
              <a:rPr lang="en-ID" sz="2000" dirty="0">
                <a:hlinkClick r:id="rId5"/>
              </a:rPr>
              <a:t>https://sehatnegeriku.kemkes.go.id/baca/rilis-media/20181219/2228898/bagi-para-remaja-kenali-perubahan-fisik-menghindari-masalah-seksual/</a:t>
            </a:r>
            <a:endParaRPr lang="en-ID" sz="2000" dirty="0"/>
          </a:p>
          <a:p>
            <a:pPr marL="0" indent="0">
              <a:buNone/>
            </a:pP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95714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57C549-2E16-4151-A472-87314628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0" y="1450655"/>
            <a:ext cx="5008901" cy="3956690"/>
          </a:xfrm>
        </p:spPr>
        <p:txBody>
          <a:bodyPr anchor="ctr">
            <a:normAutofit/>
          </a:bodyPr>
          <a:lstStyle/>
          <a:p>
            <a:pPr algn="ctr"/>
            <a:r>
              <a:rPr lang="en-US" sz="5000" dirty="0" err="1">
                <a:solidFill>
                  <a:schemeClr val="bg1"/>
                </a:solidFill>
                <a:latin typeface="Book Antiqua" panose="02040602050305030304" pitchFamily="18" charset="0"/>
              </a:rPr>
              <a:t>Terapi</a:t>
            </a:r>
            <a:r>
              <a:rPr lang="en-US" sz="5000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  <a:r>
              <a:rPr lang="en-US" sz="5000" dirty="0" err="1">
                <a:solidFill>
                  <a:schemeClr val="bg1"/>
                </a:solidFill>
                <a:latin typeface="Book Antiqua" panose="02040602050305030304" pitchFamily="18" charset="0"/>
              </a:rPr>
              <a:t>Komplementer</a:t>
            </a:r>
            <a:endParaRPr lang="en-ID" sz="50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0DD56-0085-445C-B997-9B91330FA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Terapi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komplementer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bidang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ilmu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kesehatan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bertujuan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untuk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menangani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berbagai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penyakit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teknik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tradisional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, yang juga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dikenal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sebagai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pengobatan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alternatif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Terapi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komplementer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tidak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tindakan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bedah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obat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komersial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diproduksi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secara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masal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namun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biasanya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menggunakan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berbagai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jenis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terapi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obat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herbal</a:t>
            </a:r>
            <a:r>
              <a:rPr lang="en-ID" sz="2000" dirty="0">
                <a:solidFill>
                  <a:schemeClr val="bg1"/>
                </a:solidFill>
                <a:latin typeface="Book Antiqua" panose="020406020503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341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B313C-64FD-4653-A051-04828390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0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Book Antiqua" panose="02040602050305030304" pitchFamily="18" charset="0"/>
              </a:rPr>
              <a:t>Terapi</a:t>
            </a:r>
            <a:r>
              <a:rPr lang="en-US" sz="3600" dirty="0">
                <a:latin typeface="Book Antiqua" panose="02040602050305030304" pitchFamily="18" charset="0"/>
              </a:rPr>
              <a:t> </a:t>
            </a:r>
            <a:r>
              <a:rPr lang="en-US" sz="3600" dirty="0" err="1">
                <a:latin typeface="Book Antiqua" panose="02040602050305030304" pitchFamily="18" charset="0"/>
              </a:rPr>
              <a:t>Komplementer</a:t>
            </a:r>
            <a:r>
              <a:rPr lang="en-US" sz="3600" dirty="0">
                <a:latin typeface="Book Antiqua" panose="02040602050305030304" pitchFamily="18" charset="0"/>
              </a:rPr>
              <a:t> pada </a:t>
            </a:r>
            <a:r>
              <a:rPr lang="en-US" sz="3600" dirty="0" err="1">
                <a:latin typeface="Book Antiqua" panose="02040602050305030304" pitchFamily="18" charset="0"/>
              </a:rPr>
              <a:t>Remaja</a:t>
            </a:r>
            <a:endParaRPr lang="en-ID" sz="36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09B44-651A-4753-AD31-B99D8CFFE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834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Terapi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Komplementer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pada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Menurut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Psikologis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Usia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adalah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peralihan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dari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anak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menjelang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dewasa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yang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merupakan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masa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perkembangan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terakhir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bagi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pembinaan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kepribadian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masa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persiapan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untuk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memasuki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umur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dewasa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sehingga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problemanya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sedikit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Berdasar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penelitian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Daradjat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1958 (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dalam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Daradjat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1996)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problema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di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usia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antara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lain:</a:t>
            </a:r>
          </a:p>
          <a:p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Masalah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hari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depan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Setiap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memikirkan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hari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depannya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ingin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mendapat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kepastian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jadi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apakah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nanti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setelah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tamat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Pemikiran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hari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depan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itu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semakin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memuncak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dirasakan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oleh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duduk di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bangku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Universitas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berada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di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dalam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kampus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71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942AE-6A23-443E-B882-7FD3E1FCD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356"/>
            <a:ext cx="10515600" cy="496728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Masalah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Hubungan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</a:t>
            </a:r>
            <a:endParaRPr lang="en-ID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Termasuk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masalah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dihadapi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oleh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dari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dulu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sampai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sekarang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Seringkali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terjadi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pertentangan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pendapat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antara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anak-anaknya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dewasa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Kadang-kadang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hubungan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kurang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baik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timbul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karena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mengikuti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arus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mode: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seperti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rambut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gondrong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pakaian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kurang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sopan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lagak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lagu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terhadap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kurang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hormat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Pertentangan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pendapat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hanya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menimbulkan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penderitaan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pada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tetapi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juga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menderita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Pertentangan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pendapat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menimbulkan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masalah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pada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berupa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: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patah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semangat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(malas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bahkan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tidak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ada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gairah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),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mogok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belajar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menjadi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nakal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melawan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kepada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merusak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barang-barang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di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rumah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lari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dari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rumah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(broken home),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benci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kepada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bahkan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kadang-kadang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sampai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pada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niat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akan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membunuh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tuanya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karena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sangat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paniknya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Masalah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Moral dan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Spirutual</a:t>
            </a:r>
            <a:endParaRPr lang="en-ID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Masalah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moral dan agama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semakin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memuncak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terutama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di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kota-kota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besar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barangkali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pengaruh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hubungan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kebudayaan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asing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semakin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meningkat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melalui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film,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bacaan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gambar-gambar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hubungan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langsung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orang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asing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(tourist) yang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datang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berbagai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sikap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kelakuan</a:t>
            </a:r>
            <a:r>
              <a:rPr lang="en-ID" dirty="0">
                <a:latin typeface="Book Antiqua" panose="0204060205030503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203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8C983-D114-4DDB-8EBC-8624EDA08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406"/>
            <a:ext cx="10515600" cy="4351338"/>
          </a:xfrm>
        </p:spPr>
        <p:txBody>
          <a:bodyPr>
            <a:normAutofit fontScale="92500"/>
          </a:bodyPr>
          <a:lstStyle/>
          <a:p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fisik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pada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terjadi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karena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pertumbuhan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fisik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termasuk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pertumbuhan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organ-organ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reproduksi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(organ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seksual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)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menuju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kematangan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ini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dapat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dilihat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dari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tanda-randa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seks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primer dan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seks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sekunder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fisik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juga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dapat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dilihat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dari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perubahan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kejiwaan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Secara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emosi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lebih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sensitif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seperti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mudah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menangis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cemas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frustasi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, dan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tertawa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.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Namun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di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antara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itu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semua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penting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diperhatikan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adalah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keingintahuan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anak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terhadap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hal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baru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sehingga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muncul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ingin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mencoba-coba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termasuk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seks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pranikah.Dari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segi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kesehatan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reproduksi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ingin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mencoba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dalam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bidang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seks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sangatlah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rawan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karena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dapat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mengakibatkan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dampak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buruk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merugikan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masa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depan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terutama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6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perempuan</a:t>
            </a:r>
            <a:r>
              <a:rPr lang="en-ID" sz="2600" dirty="0">
                <a:latin typeface="Book Antiqua" panose="0204060205030503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5871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81AE8-6CB5-4D5B-B69A-4F48DD35F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209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Akibatnya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bagi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akan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menambah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risiko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tertular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penyakit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menular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seksual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seperti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gonore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sifilis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herpes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simpleks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(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genitalis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),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clamidia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kondiloma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akuminata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dan HIV/AIDS.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Remaja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perempuan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terancam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kehamilan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tidak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diinginkan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pengguguran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kandungan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tidak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aman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infeksi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organ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reproduksi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anemia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kemandulan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dan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kematian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karena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pendarahan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atau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keracunan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kehamilan.Dampak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lainnya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depresi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hilang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kesempatan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melanjutkan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pendidikan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, dan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melahirkan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bayi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kurang</a:t>
            </a:r>
            <a:r>
              <a:rPr lang="en-ID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Book Antiqua" panose="02040602050305030304" pitchFamily="18" charset="0"/>
                <a:cs typeface="Times New Roman" panose="02020603050405020304" pitchFamily="18" charset="0"/>
              </a:rPr>
              <a:t>sehat</a:t>
            </a:r>
            <a:endParaRPr lang="en-ID" sz="24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8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F151C-7998-486C-98A5-383DD7FF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dirty="0" err="1">
                <a:latin typeface="Book Antiqua" panose="02040602050305030304" pitchFamily="18" charset="0"/>
              </a:rPr>
              <a:t>Esensial</a:t>
            </a:r>
            <a:r>
              <a:rPr lang="en-ID" sz="3200" dirty="0">
                <a:latin typeface="Book Antiqua" panose="02040602050305030304" pitchFamily="18" charset="0"/>
              </a:rPr>
              <a:t> </a:t>
            </a:r>
            <a:r>
              <a:rPr lang="en-ID" sz="3200" dirty="0" err="1">
                <a:latin typeface="Book Antiqua" panose="02040602050305030304" pitchFamily="18" charset="0"/>
              </a:rPr>
              <a:t>Aromaterapi</a:t>
            </a:r>
            <a:r>
              <a:rPr lang="en-ID" sz="3200" dirty="0">
                <a:latin typeface="Book Antiqua" panose="02040602050305030304" pitchFamily="18" charset="0"/>
              </a:rPr>
              <a:t> Lavender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DB62-C71F-4BE1-B86C-7C45893B2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078"/>
            <a:ext cx="10515600" cy="4707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400" dirty="0" err="1">
                <a:latin typeface="Book Antiqua" panose="02040602050305030304" pitchFamily="18" charset="0"/>
              </a:rPr>
              <a:t>Menstruasi</a:t>
            </a:r>
            <a:r>
              <a:rPr lang="en-ID" sz="2400" dirty="0">
                <a:latin typeface="Book Antiqua" panose="02040602050305030304" pitchFamily="18" charset="0"/>
              </a:rPr>
              <a:t> 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 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merupakan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 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hal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yang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fisiologis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namun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terkadang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disertai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masalah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salah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satunya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nyeri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solidFill>
                  <a:srgbClr val="222222"/>
                </a:solidFill>
                <a:latin typeface="Book Antiqua" panose="02040602050305030304" pitchFamily="18" charset="0"/>
              </a:rPr>
              <a:t>menstruasi</a:t>
            </a:r>
            <a:r>
              <a:rPr lang="en-US" sz="2400" dirty="0">
                <a:solidFill>
                  <a:srgbClr val="222222"/>
                </a:solidFill>
                <a:latin typeface="Book Antiqua" panose="02040602050305030304" pitchFamily="18" charset="0"/>
              </a:rPr>
              <a:t> 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(</a:t>
            </a:r>
            <a:r>
              <a:rPr lang="en-US" sz="2400" b="0" i="1" dirty="0" err="1">
                <a:solidFill>
                  <a:srgbClr val="222222"/>
                </a:solidFill>
                <a:latin typeface="Book Antiqua" panose="02040602050305030304" pitchFamily="18" charset="0"/>
              </a:rPr>
              <a:t>disminorea</a:t>
            </a:r>
            <a:r>
              <a:rPr lang="en-US" sz="2400" b="0" i="0" dirty="0">
                <a:solidFill>
                  <a:srgbClr val="222222"/>
                </a:solidFill>
                <a:latin typeface="Book Antiqua" panose="02040602050305030304" pitchFamily="18" charset="0"/>
              </a:rPr>
              <a:t>). </a:t>
            </a:r>
          </a:p>
          <a:p>
            <a:pPr marL="0" indent="0">
              <a:buNone/>
            </a:pPr>
            <a:r>
              <a:rPr lang="en-US" sz="2400" b="0" i="1" dirty="0" err="1">
                <a:latin typeface="Book Antiqua" panose="02040602050305030304" pitchFamily="18" charset="0"/>
              </a:rPr>
              <a:t>Disminorea</a:t>
            </a:r>
            <a:r>
              <a:rPr lang="en-US" sz="2400" b="0" i="0" dirty="0">
                <a:latin typeface="Book Antiqua" panose="02040602050305030304" pitchFamily="18" charset="0"/>
              </a:rPr>
              <a:t> </a:t>
            </a:r>
            <a:r>
              <a:rPr lang="en-US" sz="2400" b="0" i="0" dirty="0" err="1">
                <a:latin typeface="Book Antiqua" panose="02040602050305030304" pitchFamily="18" charset="0"/>
              </a:rPr>
              <a:t>menyebabkan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terganggunya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aktivitas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sehari-hari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konflik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emosional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kegelisahan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mual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muntah</a:t>
            </a:r>
            <a:r>
              <a:rPr lang="en-US" sz="2400" b="0" i="0" dirty="0">
                <a:latin typeface="Book Antiqua" panose="02040602050305030304" pitchFamily="18" charset="0"/>
              </a:rPr>
              <a:t>, rasa </a:t>
            </a:r>
            <a:r>
              <a:rPr lang="en-US" sz="2400" b="0" i="0" dirty="0" err="1">
                <a:latin typeface="Book Antiqua" panose="02040602050305030304" pitchFamily="18" charset="0"/>
              </a:rPr>
              <a:t>tidak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nyaman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gangguan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tidur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kehilangan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keseimbangan</a:t>
            </a:r>
            <a:r>
              <a:rPr lang="en-US" sz="2400" b="0" i="0" dirty="0">
                <a:latin typeface="Book Antiqua" panose="02040602050305030304" pitchFamily="18" charset="0"/>
              </a:rPr>
              <a:t> dan </a:t>
            </a:r>
            <a:r>
              <a:rPr lang="en-US" sz="2400" b="0" i="0" dirty="0" err="1">
                <a:latin typeface="Book Antiqua" panose="02040602050305030304" pitchFamily="18" charset="0"/>
              </a:rPr>
              <a:t>menurunnya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produktifitas</a:t>
            </a:r>
            <a:r>
              <a:rPr lang="en-US" sz="2400" b="0" i="0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400" b="0" i="0" dirty="0" err="1">
                <a:latin typeface="Book Antiqua" panose="02040602050305030304" pitchFamily="18" charset="0"/>
              </a:rPr>
              <a:t>Penanganan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disminorea</a:t>
            </a:r>
            <a:r>
              <a:rPr lang="en-US" sz="2400" b="0" i="0" dirty="0">
                <a:latin typeface="Book Antiqua" panose="02040602050305030304" pitchFamily="18" charset="0"/>
              </a:rPr>
              <a:t> non </a:t>
            </a:r>
            <a:r>
              <a:rPr lang="en-US" sz="2400" b="0" i="0" dirty="0" err="1">
                <a:latin typeface="Book Antiqua" panose="02040602050305030304" pitchFamily="18" charset="0"/>
              </a:rPr>
              <a:t>farmakologi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kembali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digemari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karena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masyarakat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beranggapan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bahwa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terapi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obat-obatan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membawa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dampak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buruk</a:t>
            </a:r>
            <a:r>
              <a:rPr lang="en-US" sz="2400" b="0" i="0" dirty="0">
                <a:latin typeface="Book Antiqua" panose="02040602050305030304" pitchFamily="18" charset="0"/>
              </a:rPr>
              <a:t> pada </a:t>
            </a:r>
            <a:r>
              <a:rPr lang="en-US" sz="2400" b="0" i="0" dirty="0" err="1">
                <a:latin typeface="Book Antiqua" panose="02040602050305030304" pitchFamily="18" charset="0"/>
              </a:rPr>
              <a:t>tubuh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manusia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akibat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akumulasi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bahan-bahan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sintesis</a:t>
            </a:r>
            <a:r>
              <a:rPr lang="en-US" sz="2400" b="0" i="0" dirty="0">
                <a:latin typeface="Book Antiqua" panose="02040602050305030304" pitchFamily="18" charset="0"/>
              </a:rPr>
              <a:t> pada </a:t>
            </a:r>
            <a:r>
              <a:rPr lang="en-US" sz="2400" b="0" i="0" dirty="0" err="1">
                <a:latin typeface="Book Antiqua" panose="02040602050305030304" pitchFamily="18" charset="0"/>
              </a:rPr>
              <a:t>ginjal</a:t>
            </a:r>
            <a:r>
              <a:rPr lang="en-US" sz="2400" b="0" i="0" dirty="0">
                <a:latin typeface="Book Antiqua" panose="02040602050305030304" pitchFamily="18" charset="0"/>
              </a:rPr>
              <a:t> dan </a:t>
            </a:r>
            <a:r>
              <a:rPr lang="en-US" sz="2400" b="0" i="0" dirty="0" err="1">
                <a:latin typeface="Book Antiqua" panose="02040602050305030304" pitchFamily="18" charset="0"/>
              </a:rPr>
              <a:t>hati</a:t>
            </a:r>
            <a:r>
              <a:rPr lang="en-US" sz="2400" b="0" i="0" dirty="0">
                <a:latin typeface="Book Antiqua" panose="02040602050305030304" pitchFamily="18" charset="0"/>
              </a:rPr>
              <a:t>. </a:t>
            </a:r>
            <a:r>
              <a:rPr lang="en-US" sz="2400" b="0" i="0" dirty="0" err="1">
                <a:latin typeface="Book Antiqua" panose="02040602050305030304" pitchFamily="18" charset="0"/>
              </a:rPr>
              <a:t>Beberapa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terapi</a:t>
            </a:r>
            <a:r>
              <a:rPr lang="en-US" sz="2400" b="0" i="0" dirty="0">
                <a:latin typeface="Book Antiqua" panose="02040602050305030304" pitchFamily="18" charset="0"/>
              </a:rPr>
              <a:t> non </a:t>
            </a:r>
            <a:r>
              <a:rPr lang="en-US" sz="2400" b="0" i="0" dirty="0" err="1">
                <a:latin typeface="Book Antiqua" panose="02040602050305030304" pitchFamily="18" charset="0"/>
              </a:rPr>
              <a:t>farmakologi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dapat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dilakukan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dengan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cara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rileksasi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pijat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kompres</a:t>
            </a:r>
            <a:r>
              <a:rPr lang="en-US" sz="2400" b="0" i="0" dirty="0">
                <a:latin typeface="Book Antiqua" panose="02040602050305030304" pitchFamily="18" charset="0"/>
              </a:rPr>
              <a:t> </a:t>
            </a:r>
            <a:r>
              <a:rPr lang="en-US" sz="2400" b="0" i="0" dirty="0" err="1">
                <a:latin typeface="Book Antiqua" panose="02040602050305030304" pitchFamily="18" charset="0"/>
              </a:rPr>
              <a:t>hangat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olahraga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istirahat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musik</a:t>
            </a:r>
            <a:r>
              <a:rPr lang="en-US" sz="2400" b="0" i="0" dirty="0">
                <a:latin typeface="Book Antiqua" panose="02040602050305030304" pitchFamily="18" charset="0"/>
              </a:rPr>
              <a:t>, </a:t>
            </a:r>
            <a:r>
              <a:rPr lang="en-US" sz="2400" b="0" i="0" dirty="0" err="1">
                <a:latin typeface="Book Antiqua" panose="02040602050305030304" pitchFamily="18" charset="0"/>
              </a:rPr>
              <a:t>hidroterapi</a:t>
            </a:r>
            <a:r>
              <a:rPr lang="en-US" sz="2400" b="0" i="0" dirty="0">
                <a:latin typeface="Book Antiqua" panose="02040602050305030304" pitchFamily="18" charset="0"/>
              </a:rPr>
              <a:t>, dan aroma </a:t>
            </a:r>
            <a:r>
              <a:rPr lang="en-US" sz="2400" b="0" i="0" dirty="0" err="1">
                <a:latin typeface="Book Antiqua" panose="02040602050305030304" pitchFamily="18" charset="0"/>
              </a:rPr>
              <a:t>terapi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termasuk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aromaterapi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dari</a:t>
            </a:r>
            <a:r>
              <a:rPr lang="en-US" sz="2400" dirty="0">
                <a:latin typeface="Book Antiqua" panose="02040602050305030304" pitchFamily="18" charset="0"/>
              </a:rPr>
              <a:t> lavender. </a:t>
            </a:r>
            <a:r>
              <a:rPr lang="en-US" sz="2400" dirty="0" err="1">
                <a:latin typeface="Book Antiqua" panose="02040602050305030304" pitchFamily="18" charset="0"/>
              </a:rPr>
              <a:t>Kelebihan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minyak</a:t>
            </a:r>
            <a:r>
              <a:rPr lang="en-US" sz="2400" dirty="0">
                <a:latin typeface="Book Antiqua" panose="02040602050305030304" pitchFamily="18" charset="0"/>
              </a:rPr>
              <a:t> lavender </a:t>
            </a:r>
            <a:r>
              <a:rPr lang="en-US" sz="2400" dirty="0" err="1">
                <a:latin typeface="Book Antiqua" panose="02040602050305030304" pitchFamily="18" charset="0"/>
              </a:rPr>
              <a:t>dibandingkan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dengan</a:t>
            </a:r>
            <a:r>
              <a:rPr lang="en-US" sz="2400" dirty="0">
                <a:latin typeface="Book Antiqua" panose="02040602050305030304" pitchFamily="18" charset="0"/>
              </a:rPr>
              <a:t> yang lain </a:t>
            </a:r>
            <a:r>
              <a:rPr lang="en-US" sz="2400" dirty="0" err="1">
                <a:latin typeface="Book Antiqua" panose="02040602050305030304" pitchFamily="18" charset="0"/>
              </a:rPr>
              <a:t>adalah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minyak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essensial</a:t>
            </a:r>
            <a:r>
              <a:rPr lang="en-US" sz="2400" dirty="0">
                <a:latin typeface="Book Antiqua" panose="02040602050305030304" pitchFamily="18" charset="0"/>
              </a:rPr>
              <a:t> yang paling </a:t>
            </a:r>
            <a:r>
              <a:rPr lang="en-US" sz="2400" dirty="0" err="1">
                <a:latin typeface="Book Antiqua" panose="02040602050305030304" pitchFamily="18" charset="0"/>
              </a:rPr>
              <a:t>aman</a:t>
            </a:r>
            <a:r>
              <a:rPr lang="en-US" sz="2400" dirty="0">
                <a:latin typeface="Book Antiqua" panose="02040602050305030304" pitchFamily="18" charset="0"/>
              </a:rPr>
              <a:t> dan </a:t>
            </a:r>
            <a:r>
              <a:rPr lang="en-US" sz="2400" dirty="0" err="1">
                <a:latin typeface="Book Antiqua" panose="02040602050305030304" pitchFamily="18" charset="0"/>
              </a:rPr>
              <a:t>jarang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menimbulkan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alergi</a:t>
            </a:r>
            <a:r>
              <a:rPr lang="en-ID" sz="2400" dirty="0">
                <a:latin typeface="Book Antiqua" panose="020406020503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49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2873-EE0B-4963-AEC9-AA2B633A1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sz="4000" dirty="0" err="1">
                <a:latin typeface="Book Antiqua" panose="02040602050305030304" pitchFamily="18" charset="0"/>
              </a:rPr>
              <a:t>Terapi</a:t>
            </a:r>
            <a:r>
              <a:rPr lang="en-ID" sz="4000" dirty="0">
                <a:latin typeface="Book Antiqua" panose="02040602050305030304" pitchFamily="18" charset="0"/>
              </a:rPr>
              <a:t> </a:t>
            </a:r>
            <a:r>
              <a:rPr lang="en-ID" sz="4000" dirty="0" err="1">
                <a:latin typeface="Book Antiqua" panose="02040602050305030304" pitchFamily="18" charset="0"/>
              </a:rPr>
              <a:t>Komplementer</a:t>
            </a:r>
            <a:r>
              <a:rPr lang="en-ID" sz="4000" dirty="0">
                <a:latin typeface="Book Antiqua" panose="02040602050305030304" pitchFamily="18" charset="0"/>
              </a:rPr>
              <a:t> </a:t>
            </a:r>
            <a:r>
              <a:rPr lang="en-ID" sz="4000" dirty="0" err="1">
                <a:latin typeface="Book Antiqua" panose="02040602050305030304" pitchFamily="18" charset="0"/>
              </a:rPr>
              <a:t>Bagi</a:t>
            </a:r>
            <a:r>
              <a:rPr lang="en-ID" sz="4000" dirty="0">
                <a:latin typeface="Book Antiqua" panose="02040602050305030304" pitchFamily="18" charset="0"/>
              </a:rPr>
              <a:t> Ibu </a:t>
            </a:r>
            <a:r>
              <a:rPr lang="en-ID" sz="4000" dirty="0" err="1">
                <a:latin typeface="Book Antiqua" panose="02040602050305030304" pitchFamily="18" charset="0"/>
              </a:rPr>
              <a:t>Hamil</a:t>
            </a:r>
            <a:endParaRPr lang="en-ID" sz="40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5A67E-A36B-4E27-AD58-351B334D3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Book Antiqua" panose="02040602050305030304" pitchFamily="18" charset="0"/>
              </a:rPr>
              <a:t>Kehamilan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merupakan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suatu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peristiwa</a:t>
            </a:r>
            <a:r>
              <a:rPr lang="en-US" dirty="0">
                <a:latin typeface="Book Antiqua" panose="02040602050305030304" pitchFamily="18" charset="0"/>
              </a:rPr>
              <a:t> yang </a:t>
            </a:r>
            <a:r>
              <a:rPr lang="en-US" dirty="0" err="1">
                <a:latin typeface="Book Antiqua" panose="02040602050305030304" pitchFamily="18" charset="0"/>
              </a:rPr>
              <a:t>menimbulkan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banyak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perubahan</a:t>
            </a:r>
            <a:r>
              <a:rPr lang="en-US" dirty="0">
                <a:latin typeface="Book Antiqua" panose="02040602050305030304" pitchFamily="18" charset="0"/>
              </a:rPr>
              <a:t>, </a:t>
            </a:r>
            <a:r>
              <a:rPr lang="en-US" dirty="0" err="1">
                <a:latin typeface="Book Antiqua" panose="02040602050305030304" pitchFamily="18" charset="0"/>
              </a:rPr>
              <a:t>baik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fisik</a:t>
            </a:r>
            <a:r>
              <a:rPr lang="en-US" dirty="0">
                <a:latin typeface="Book Antiqua" panose="02040602050305030304" pitchFamily="18" charset="0"/>
              </a:rPr>
              <a:t>, </a:t>
            </a:r>
            <a:r>
              <a:rPr lang="en-US" dirty="0" err="1">
                <a:latin typeface="Book Antiqua" panose="02040602050305030304" pitchFamily="18" charset="0"/>
              </a:rPr>
              <a:t>emosi</a:t>
            </a:r>
            <a:r>
              <a:rPr lang="en-US" dirty="0">
                <a:latin typeface="Book Antiqua" panose="02040602050305030304" pitchFamily="18" charset="0"/>
              </a:rPr>
              <a:t>, dan </a:t>
            </a:r>
            <a:r>
              <a:rPr lang="en-US" dirty="0" err="1">
                <a:latin typeface="Book Antiqua" panose="02040602050305030304" pitchFamily="18" charset="0"/>
              </a:rPr>
              <a:t>peran</a:t>
            </a:r>
            <a:r>
              <a:rPr lang="en-US" dirty="0">
                <a:latin typeface="Book Antiqua" panose="02040602050305030304" pitchFamily="18" charset="0"/>
              </a:rPr>
              <a:t>. Sebagian </a:t>
            </a:r>
            <a:r>
              <a:rPr lang="en-US" dirty="0" err="1">
                <a:latin typeface="Book Antiqua" panose="02040602050305030304" pitchFamily="18" charset="0"/>
              </a:rPr>
              <a:t>besar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wanita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merasakan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kegembiraan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tertentu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setelah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dinyatakan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benar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hamil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sementara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sebagian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lagi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merasa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syok</a:t>
            </a:r>
            <a:r>
              <a:rPr lang="en-US" dirty="0">
                <a:latin typeface="Book Antiqua" panose="02040602050305030304" pitchFamily="18" charset="0"/>
              </a:rPr>
              <a:t> dan </a:t>
            </a:r>
            <a:r>
              <a:rPr lang="en-US" dirty="0" err="1">
                <a:latin typeface="Book Antiqua" panose="02040602050305030304" pitchFamily="18" charset="0"/>
              </a:rPr>
              <a:t>menyangkal</a:t>
            </a:r>
            <a:r>
              <a:rPr lang="en-US" dirty="0">
                <a:latin typeface="Book Antiqua" panose="02040602050305030304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Adapun </a:t>
            </a:r>
            <a:r>
              <a:rPr lang="en-US" dirty="0" err="1">
                <a:latin typeface="Book Antiqua" panose="02040602050305030304" pitchFamily="18" charset="0"/>
              </a:rPr>
              <a:t>tanda</a:t>
            </a:r>
            <a:r>
              <a:rPr lang="en-US" dirty="0">
                <a:latin typeface="Book Antiqua" panose="02040602050305030304" pitchFamily="18" charset="0"/>
              </a:rPr>
              <a:t> dan </a:t>
            </a:r>
            <a:r>
              <a:rPr lang="en-US" dirty="0" err="1">
                <a:latin typeface="Book Antiqua" panose="02040602050305030304" pitchFamily="18" charset="0"/>
              </a:rPr>
              <a:t>gejala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dari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kehamilan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adalah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antara</a:t>
            </a:r>
            <a:r>
              <a:rPr lang="en-US" dirty="0">
                <a:latin typeface="Book Antiqua" panose="02040602050305030304" pitchFamily="18" charset="0"/>
              </a:rPr>
              <a:t> lain </a:t>
            </a:r>
            <a:r>
              <a:rPr lang="en-US" dirty="0" err="1">
                <a:latin typeface="Book Antiqua" panose="02040602050305030304" pitchFamily="18" charset="0"/>
              </a:rPr>
              <a:t>mual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dengan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atau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tanpa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muntah</a:t>
            </a:r>
            <a:r>
              <a:rPr lang="en-US" dirty="0">
                <a:latin typeface="Book Antiqua" panose="02040602050305030304" pitchFamily="18" charset="0"/>
              </a:rPr>
              <a:t>, </a:t>
            </a:r>
            <a:r>
              <a:rPr lang="en-US" dirty="0" err="1">
                <a:latin typeface="Book Antiqua" panose="02040602050305030304" pitchFamily="18" charset="0"/>
              </a:rPr>
              <a:t>gangguan</a:t>
            </a:r>
            <a:r>
              <a:rPr lang="en-US" dirty="0">
                <a:latin typeface="Book Antiqua" panose="02040602050305030304" pitchFamily="18" charset="0"/>
              </a:rPr>
              <a:t> pada </a:t>
            </a:r>
            <a:r>
              <a:rPr lang="en-US" dirty="0" err="1">
                <a:latin typeface="Book Antiqua" panose="02040602050305030304" pitchFamily="18" charset="0"/>
              </a:rPr>
              <a:t>buang</a:t>
            </a:r>
            <a:r>
              <a:rPr lang="en-US" dirty="0">
                <a:latin typeface="Book Antiqua" panose="02040602050305030304" pitchFamily="18" charset="0"/>
              </a:rPr>
              <a:t> air </a:t>
            </a:r>
            <a:r>
              <a:rPr lang="en-US" dirty="0" err="1">
                <a:latin typeface="Book Antiqua" panose="02040602050305030304" pitchFamily="18" charset="0"/>
              </a:rPr>
              <a:t>kecil</a:t>
            </a:r>
            <a:r>
              <a:rPr lang="en-US" dirty="0">
                <a:latin typeface="Book Antiqua" panose="02040602050305030304" pitchFamily="18" charset="0"/>
              </a:rPr>
              <a:t>, dan </a:t>
            </a:r>
            <a:r>
              <a:rPr lang="en-US" dirty="0" err="1">
                <a:latin typeface="Book Antiqua" panose="02040602050305030304" pitchFamily="18" charset="0"/>
              </a:rPr>
              <a:t>letih</a:t>
            </a:r>
            <a:r>
              <a:rPr lang="en-US" dirty="0">
                <a:latin typeface="Book Antiqua" panose="02040602050305030304" pitchFamily="18" charset="0"/>
              </a:rPr>
              <a:t>. </a:t>
            </a:r>
            <a:r>
              <a:rPr lang="en-US" dirty="0" err="1">
                <a:latin typeface="Book Antiqua" panose="02040602050305030304" pitchFamily="18" charset="0"/>
              </a:rPr>
              <a:t>Maka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dari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itu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terapi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komplementer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penting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bagi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ibu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hamil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endParaRPr lang="en-ID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68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74E6-00B7-4B3F-8BB4-DE7392259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sz="3200" dirty="0" err="1">
                <a:latin typeface="Book Antiqua" panose="02040602050305030304" pitchFamily="18" charset="0"/>
              </a:rPr>
              <a:t>Manfaat</a:t>
            </a:r>
            <a:r>
              <a:rPr lang="en-ID" sz="3200" dirty="0">
                <a:latin typeface="Book Antiqua" panose="02040602050305030304" pitchFamily="18" charset="0"/>
              </a:rPr>
              <a:t> </a:t>
            </a:r>
            <a:r>
              <a:rPr lang="en-ID" sz="3200" dirty="0" err="1">
                <a:latin typeface="Book Antiqua" panose="02040602050305030304" pitchFamily="18" charset="0"/>
              </a:rPr>
              <a:t>Terapi</a:t>
            </a:r>
            <a:r>
              <a:rPr lang="en-ID" sz="3200" dirty="0">
                <a:latin typeface="Book Antiqua" panose="02040602050305030304" pitchFamily="18" charset="0"/>
              </a:rPr>
              <a:t> </a:t>
            </a:r>
            <a:r>
              <a:rPr lang="en-ID" sz="3200" dirty="0" err="1">
                <a:latin typeface="Book Antiqua" panose="02040602050305030304" pitchFamily="18" charset="0"/>
              </a:rPr>
              <a:t>Komplementer</a:t>
            </a:r>
            <a:r>
              <a:rPr lang="en-ID" sz="3200" dirty="0">
                <a:latin typeface="Book Antiqua" panose="02040602050305030304" pitchFamily="18" charset="0"/>
              </a:rPr>
              <a:t> </a:t>
            </a:r>
            <a:r>
              <a:rPr lang="en-ID" sz="3200" dirty="0" err="1">
                <a:latin typeface="Book Antiqua" panose="02040602050305030304" pitchFamily="18" charset="0"/>
              </a:rPr>
              <a:t>bagi</a:t>
            </a:r>
            <a:r>
              <a:rPr lang="en-ID" sz="3200" dirty="0">
                <a:latin typeface="Book Antiqua" panose="02040602050305030304" pitchFamily="18" charset="0"/>
              </a:rPr>
              <a:t> Ibu </a:t>
            </a:r>
            <a:r>
              <a:rPr lang="en-ID" sz="3200" dirty="0" err="1">
                <a:latin typeface="Book Antiqua" panose="02040602050305030304" pitchFamily="18" charset="0"/>
              </a:rPr>
              <a:t>Hamil</a:t>
            </a:r>
            <a:endParaRPr lang="en-ID" sz="32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D7178-3858-4B05-BE8B-46A980B55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Manfaat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dari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Terapi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komplementer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adalah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membantu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meningkatkan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relaksasi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sekaligus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melatih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pernapasan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yang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bermanfaat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dalam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persalinan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dan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membantu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menenangkan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sang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ibu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,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mempertahankan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kekuatan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rahim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saat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melahirkan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,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membantu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pernapasan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, dan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menurunkan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tekanan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 </a:t>
            </a:r>
            <a:r>
              <a:rPr kumimoji="0" lang="en-ID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darah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1784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1253</Words>
  <Application>Microsoft Office PowerPoint</Application>
  <PresentationFormat>Widescreen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Times New Roman</vt:lpstr>
      <vt:lpstr>Office Theme</vt:lpstr>
      <vt:lpstr>Terapi Komplementer Pada Remaja dan Ibu Hamil </vt:lpstr>
      <vt:lpstr>Terapi Komplementer</vt:lpstr>
      <vt:lpstr>Terapi Komplementer pada Remaja</vt:lpstr>
      <vt:lpstr>PowerPoint Presentation</vt:lpstr>
      <vt:lpstr>PowerPoint Presentation</vt:lpstr>
      <vt:lpstr>PowerPoint Presentation</vt:lpstr>
      <vt:lpstr>Esensial Aromaterapi Lavender</vt:lpstr>
      <vt:lpstr>Terapi Komplementer Bagi Ibu Hamil</vt:lpstr>
      <vt:lpstr>Manfaat Terapi Komplementer bagi Ibu Hamil</vt:lpstr>
      <vt:lpstr>PowerPoint Presentation</vt:lpstr>
      <vt:lpstr>Yoga </vt:lpstr>
      <vt:lpstr>Akupresur</vt:lpstr>
      <vt:lpstr>Aromaterapi Lemon</vt:lpstr>
      <vt:lpstr>Thank You for Watching </vt:lpstr>
      <vt:lpstr>Daftar Pustaka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Terapi Komplemeter Pada Remaja dan Ibu Hamil </dc:title>
  <dc:creator>vina nurahmah</dc:creator>
  <cp:lastModifiedBy>Windy Aprianda</cp:lastModifiedBy>
  <cp:revision>14</cp:revision>
  <dcterms:created xsi:type="dcterms:W3CDTF">2021-03-29T04:10:10Z</dcterms:created>
  <dcterms:modified xsi:type="dcterms:W3CDTF">2021-03-29T08:06:42Z</dcterms:modified>
</cp:coreProperties>
</file>