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F39E829-A518-4E89-BA34-89F04230F213}" type="datetimeFigureOut">
              <a:rPr lang="id-ID" smtClean="0"/>
              <a:t>23/03/2021</a:t>
            </a:fld>
            <a:endParaRPr lang="id-ID"/>
          </a:p>
        </p:txBody>
      </p:sp>
      <p:sp>
        <p:nvSpPr>
          <p:cNvPr id="5" name="Footer Placeholder 4"/>
          <p:cNvSpPr>
            <a:spLocks noGrp="1"/>
          </p:cNvSpPr>
          <p:nvPr>
            <p:ph type="ftr" sz="quarter" idx="11"/>
          </p:nvPr>
        </p:nvSpPr>
        <p:spPr>
          <a:xfrm>
            <a:off x="2416500" y="329307"/>
            <a:ext cx="4973915" cy="309201"/>
          </a:xfrm>
        </p:spPr>
        <p:txBody>
          <a:bodyPr/>
          <a:lstStyle/>
          <a:p>
            <a:endParaRPr lang="id-ID"/>
          </a:p>
        </p:txBody>
      </p:sp>
      <p:sp>
        <p:nvSpPr>
          <p:cNvPr id="6" name="Slide Number Placeholder 5"/>
          <p:cNvSpPr>
            <a:spLocks noGrp="1"/>
          </p:cNvSpPr>
          <p:nvPr>
            <p:ph type="sldNum" sz="quarter" idx="12"/>
          </p:nvPr>
        </p:nvSpPr>
        <p:spPr>
          <a:xfrm>
            <a:off x="1437664" y="798973"/>
            <a:ext cx="811019" cy="503578"/>
          </a:xfrm>
        </p:spPr>
        <p:txBody>
          <a:bodyPr/>
          <a:lstStyle/>
          <a:p>
            <a:fld id="{7E70ADCE-66B7-4C76-AA9C-019E9140902C}" type="slidenum">
              <a:rPr lang="id-ID" smtClean="0"/>
              <a:t>‹#›</a:t>
            </a:fld>
            <a:endParaRPr lang="id-ID"/>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621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9E829-A518-4E89-BA34-89F04230F21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E70ADCE-66B7-4C76-AA9C-019E9140902C}" type="slidenum">
              <a:rPr lang="id-ID" smtClean="0"/>
              <a:t>‹#›</a:t>
            </a:fld>
            <a:endParaRPr lang="id-ID"/>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1940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9E829-A518-4E89-BA34-89F04230F21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E70ADCE-66B7-4C76-AA9C-019E9140902C}" type="slidenum">
              <a:rPr lang="id-ID" smtClean="0"/>
              <a:t>‹#›</a:t>
            </a:fld>
            <a:endParaRPr lang="id-ID"/>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0763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39E829-A518-4E89-BA34-89F04230F21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E70ADCE-66B7-4C76-AA9C-019E9140902C}" type="slidenum">
              <a:rPr lang="id-ID" smtClean="0"/>
              <a:t>‹#›</a:t>
            </a:fld>
            <a:endParaRPr lang="id-ID"/>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4284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F39E829-A518-4E89-BA34-89F04230F213}" type="datetimeFigureOut">
              <a:rPr lang="id-ID" smtClean="0"/>
              <a:t>23/03/2021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7E70ADCE-66B7-4C76-AA9C-019E9140902C}" type="slidenum">
              <a:rPr lang="id-ID" smtClean="0"/>
              <a:t>‹#›</a:t>
            </a:fld>
            <a:endParaRPr lang="id-ID"/>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97005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F39E829-A518-4E89-BA34-89F04230F213}" type="datetimeFigureOut">
              <a:rPr lang="id-ID" smtClean="0"/>
              <a:t>23/03/2021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E70ADCE-66B7-4C76-AA9C-019E9140902C}" type="slidenum">
              <a:rPr lang="id-ID" smtClean="0"/>
              <a:t>‹#›</a:t>
            </a:fld>
            <a:endParaRPr lang="id-ID"/>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14196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39E829-A518-4E89-BA34-89F04230F213}" type="datetimeFigureOut">
              <a:rPr lang="id-ID" smtClean="0"/>
              <a:t>23/03/2021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7E70ADCE-66B7-4C76-AA9C-019E9140902C}" type="slidenum">
              <a:rPr lang="id-ID" smtClean="0"/>
              <a:t>‹#›</a:t>
            </a:fld>
            <a:endParaRPr lang="id-ID"/>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873513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F39E829-A518-4E89-BA34-89F04230F213}" type="datetimeFigureOut">
              <a:rPr lang="id-ID" smtClean="0"/>
              <a:t>23/03/2021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7E70ADCE-66B7-4C76-AA9C-019E9140902C}" type="slidenum">
              <a:rPr lang="id-ID" smtClean="0"/>
              <a:t>‹#›</a:t>
            </a:fld>
            <a:endParaRPr lang="id-ID"/>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97349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9E829-A518-4E89-BA34-89F04230F213}" type="datetimeFigureOut">
              <a:rPr lang="id-ID" smtClean="0"/>
              <a:t>23/03/2021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7E70ADCE-66B7-4C76-AA9C-019E9140902C}" type="slidenum">
              <a:rPr lang="id-ID" smtClean="0"/>
              <a:t>‹#›</a:t>
            </a:fld>
            <a:endParaRPr lang="id-ID"/>
          </a:p>
        </p:txBody>
      </p:sp>
    </p:spTree>
    <p:extLst>
      <p:ext uri="{BB962C8B-B14F-4D97-AF65-F5344CB8AC3E}">
        <p14:creationId xmlns:p14="http://schemas.microsoft.com/office/powerpoint/2010/main" val="3645015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F39E829-A518-4E89-BA34-89F04230F213}" type="datetimeFigureOut">
              <a:rPr lang="id-ID" smtClean="0"/>
              <a:t>23/03/2021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7E70ADCE-66B7-4C76-AA9C-019E9140902C}" type="slidenum">
              <a:rPr lang="id-ID" smtClean="0"/>
              <a:t>‹#›</a:t>
            </a:fld>
            <a:endParaRPr lang="id-ID"/>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287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5F39E829-A518-4E89-BA34-89F04230F213}" type="datetimeFigureOut">
              <a:rPr lang="id-ID" smtClean="0"/>
              <a:t>23/03/2021</a:t>
            </a:fld>
            <a:endParaRPr lang="id-ID"/>
          </a:p>
        </p:txBody>
      </p:sp>
      <p:sp>
        <p:nvSpPr>
          <p:cNvPr id="6" name="Footer Placeholder 5"/>
          <p:cNvSpPr>
            <a:spLocks noGrp="1"/>
          </p:cNvSpPr>
          <p:nvPr>
            <p:ph type="ftr" sz="quarter" idx="11"/>
          </p:nvPr>
        </p:nvSpPr>
        <p:spPr>
          <a:xfrm>
            <a:off x="1447382" y="318640"/>
            <a:ext cx="5541004" cy="320931"/>
          </a:xfrm>
        </p:spPr>
        <p:txBody>
          <a:bodyPr/>
          <a:lstStyle/>
          <a:p>
            <a:endParaRPr lang="id-ID"/>
          </a:p>
        </p:txBody>
      </p:sp>
      <p:sp>
        <p:nvSpPr>
          <p:cNvPr id="7" name="Slide Number Placeholder 6"/>
          <p:cNvSpPr>
            <a:spLocks noGrp="1"/>
          </p:cNvSpPr>
          <p:nvPr>
            <p:ph type="sldNum" sz="quarter" idx="12"/>
          </p:nvPr>
        </p:nvSpPr>
        <p:spPr/>
        <p:txBody>
          <a:bodyPr/>
          <a:lstStyle/>
          <a:p>
            <a:fld id="{7E70ADCE-66B7-4C76-AA9C-019E9140902C}" type="slidenum">
              <a:rPr lang="id-ID" smtClean="0"/>
              <a:t>‹#›</a:t>
            </a:fld>
            <a:endParaRPr lang="id-ID"/>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78613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5F39E829-A518-4E89-BA34-89F04230F213}" type="datetimeFigureOut">
              <a:rPr lang="id-ID" smtClean="0"/>
              <a:t>23/03/2021</a:t>
            </a:fld>
            <a:endParaRPr lang="id-ID"/>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7E70ADCE-66B7-4C76-AA9C-019E9140902C}" type="slidenum">
              <a:rPr lang="id-ID" smtClean="0"/>
              <a:t>‹#›</a:t>
            </a:fld>
            <a:endParaRPr lang="id-ID"/>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29551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B47F6-3CE2-4097-9E29-C8C2A4955D9D}"/>
              </a:ext>
            </a:extLst>
          </p:cNvPr>
          <p:cNvSpPr>
            <a:spLocks noGrp="1"/>
          </p:cNvSpPr>
          <p:nvPr>
            <p:ph type="ctrTitle"/>
          </p:nvPr>
        </p:nvSpPr>
        <p:spPr/>
        <p:txBody>
          <a:bodyPr>
            <a:normAutofit fontScale="90000"/>
          </a:bodyPr>
          <a:lstStyle/>
          <a:p>
            <a:r>
              <a:rPr lang="en-US" sz="4000" b="1" dirty="0">
                <a:solidFill>
                  <a:schemeClr val="tx1">
                    <a:lumMod val="50000"/>
                  </a:schemeClr>
                </a:solidFill>
                <a:effectLst/>
                <a:latin typeface="Times New Roman" panose="02020603050405020304" pitchFamily="18" charset="0"/>
                <a:ea typeface="Calibri" panose="020F0502020204030204" pitchFamily="34" charset="0"/>
                <a:cs typeface="Times New Roman" panose="02020603050405020304" pitchFamily="18" charset="0"/>
              </a:rPr>
              <a:t>ASUHAN KEBIDANAN PADA IBU HAMIL DENGAN ANEMIA SEDANG DI PUSKESMAS NGEMPLAK</a:t>
            </a:r>
            <a:br>
              <a:rPr lang="id-ID" sz="4800" dirty="0">
                <a:effectLst/>
                <a:latin typeface="Calibri" panose="020F0502020204030204" pitchFamily="34" charset="0"/>
                <a:ea typeface="Calibri" panose="020F0502020204030204" pitchFamily="34" charset="0"/>
                <a:cs typeface="Times New Roman" panose="02020603050405020304" pitchFamily="18" charset="0"/>
              </a:rPr>
            </a:br>
            <a:endParaRPr lang="id-ID" dirty="0"/>
          </a:p>
        </p:txBody>
      </p:sp>
      <p:sp>
        <p:nvSpPr>
          <p:cNvPr id="3" name="Subtitle 2">
            <a:extLst>
              <a:ext uri="{FF2B5EF4-FFF2-40B4-BE49-F238E27FC236}">
                <a16:creationId xmlns:a16="http://schemas.microsoft.com/office/drawing/2014/main" id="{28E1602F-6668-4846-BCDD-E53E06CFB6FD}"/>
              </a:ext>
            </a:extLst>
          </p:cNvPr>
          <p:cNvSpPr>
            <a:spLocks noGrp="1"/>
          </p:cNvSpPr>
          <p:nvPr>
            <p:ph type="subTitle" idx="1"/>
          </p:nvPr>
        </p:nvSpPr>
        <p:spPr/>
        <p:txBody>
          <a:bodyPr>
            <a:normAutofit fontScale="92500" lnSpcReduction="20000"/>
          </a:bodyPr>
          <a:lstStyle/>
          <a:p>
            <a:pPr marL="0" lvl="0" indent="0" algn="ctr" rtl="0">
              <a:spcBef>
                <a:spcPts val="0"/>
              </a:spcBef>
              <a:spcAft>
                <a:spcPts val="0"/>
              </a:spcAft>
              <a:buNone/>
            </a:pPr>
            <a:r>
              <a:rPr lang="en-US" dirty="0" err="1"/>
              <a:t>Disusun</a:t>
            </a:r>
            <a:r>
              <a:rPr lang="en-US" dirty="0"/>
              <a:t> Oleh :</a:t>
            </a:r>
          </a:p>
          <a:p>
            <a:pPr marL="0" lvl="0" indent="0" algn="ctr" rtl="0">
              <a:spcBef>
                <a:spcPts val="0"/>
              </a:spcBef>
              <a:spcAft>
                <a:spcPts val="0"/>
              </a:spcAft>
              <a:buNone/>
            </a:pPr>
            <a:r>
              <a:rPr lang="en-US" dirty="0" err="1">
                <a:latin typeface="Lora"/>
                <a:ea typeface="Lora"/>
                <a:cs typeface="Lora"/>
                <a:sym typeface="Lora"/>
              </a:rPr>
              <a:t>Azizah</a:t>
            </a:r>
            <a:r>
              <a:rPr lang="en-US" dirty="0">
                <a:latin typeface="Lora"/>
                <a:ea typeface="Lora"/>
                <a:cs typeface="Lora"/>
                <a:sym typeface="Lora"/>
              </a:rPr>
              <a:t> Nurul </a:t>
            </a:r>
            <a:r>
              <a:rPr lang="en-US" dirty="0" err="1">
                <a:latin typeface="Lora"/>
                <a:ea typeface="Lora"/>
                <a:cs typeface="Lora"/>
                <a:sym typeface="Lora"/>
              </a:rPr>
              <a:t>Dinni</a:t>
            </a:r>
            <a:r>
              <a:rPr lang="en-US" dirty="0">
                <a:latin typeface="Lora"/>
                <a:ea typeface="Lora"/>
                <a:cs typeface="Lora"/>
                <a:sym typeface="Lora"/>
              </a:rPr>
              <a:t> </a:t>
            </a:r>
          </a:p>
          <a:p>
            <a:pPr marL="0" lvl="0" indent="0" algn="ctr" rtl="0">
              <a:spcBef>
                <a:spcPts val="0"/>
              </a:spcBef>
              <a:spcAft>
                <a:spcPts val="0"/>
              </a:spcAft>
              <a:buNone/>
            </a:pPr>
            <a:r>
              <a:rPr lang="en-US" dirty="0"/>
              <a:t>1910105045</a:t>
            </a:r>
            <a:endParaRPr lang="en-US" dirty="0">
              <a:latin typeface="Lora"/>
              <a:ea typeface="Lora"/>
              <a:cs typeface="Lora"/>
              <a:sym typeface="Lora"/>
            </a:endParaRPr>
          </a:p>
          <a:p>
            <a:endParaRPr lang="id-ID" dirty="0"/>
          </a:p>
        </p:txBody>
      </p:sp>
    </p:spTree>
    <p:extLst>
      <p:ext uri="{BB962C8B-B14F-4D97-AF65-F5344CB8AC3E}">
        <p14:creationId xmlns:p14="http://schemas.microsoft.com/office/powerpoint/2010/main" val="597065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BB8D-EE18-443D-B91C-EED54DB722FE}"/>
              </a:ext>
            </a:extLst>
          </p:cNvPr>
          <p:cNvSpPr>
            <a:spLocks noGrp="1"/>
          </p:cNvSpPr>
          <p:nvPr>
            <p:ph type="title"/>
          </p:nvPr>
        </p:nvSpPr>
        <p:spPr/>
        <p:txBody>
          <a:bodyPr/>
          <a:lstStyle/>
          <a:p>
            <a:r>
              <a:rPr lang="en-US" dirty="0"/>
              <a:t>KEASLIAN PENELITIAN</a:t>
            </a:r>
            <a:endParaRPr lang="id-ID" dirty="0"/>
          </a:p>
        </p:txBody>
      </p:sp>
      <p:sp>
        <p:nvSpPr>
          <p:cNvPr id="3" name="Content Placeholder 2">
            <a:extLst>
              <a:ext uri="{FF2B5EF4-FFF2-40B4-BE49-F238E27FC236}">
                <a16:creationId xmlns:a16="http://schemas.microsoft.com/office/drawing/2014/main" id="{F74F1B18-0E4A-4E69-9A08-E3003AB9F5ED}"/>
              </a:ext>
            </a:extLst>
          </p:cNvPr>
          <p:cNvSpPr>
            <a:spLocks noGrp="1"/>
          </p:cNvSpPr>
          <p:nvPr>
            <p:ph idx="1"/>
          </p:nvPr>
        </p:nvSpPr>
        <p:spPr/>
        <p:txBody>
          <a:bodyPr>
            <a:normAutofit fontScale="70000" lnSpcReduction="20000"/>
          </a:bodyPr>
          <a:lstStyle/>
          <a:p>
            <a:pPr marL="139700" indent="0" algn="just">
              <a:buNone/>
            </a:pPr>
            <a:r>
              <a:rPr lang="en-US" dirty="0" err="1"/>
              <a:t>Peneliti</a:t>
            </a:r>
            <a:r>
              <a:rPr lang="en-US" dirty="0"/>
              <a:t>		: Maria </a:t>
            </a:r>
            <a:r>
              <a:rPr lang="en-US" dirty="0" err="1"/>
              <a:t>Yosefa</a:t>
            </a:r>
            <a:r>
              <a:rPr lang="en-US" dirty="0"/>
              <a:t> </a:t>
            </a:r>
            <a:r>
              <a:rPr lang="en-US" dirty="0" err="1"/>
              <a:t>Uto</a:t>
            </a:r>
            <a:endParaRPr lang="en-US" dirty="0"/>
          </a:p>
          <a:p>
            <a:pPr marL="139700" indent="0" algn="just">
              <a:buNone/>
            </a:pPr>
            <a:r>
              <a:rPr lang="en-US" dirty="0" err="1"/>
              <a:t>Judul</a:t>
            </a:r>
            <a:r>
              <a:rPr lang="en-US" dirty="0"/>
              <a:t> </a:t>
            </a:r>
            <a:r>
              <a:rPr lang="en-US" dirty="0" err="1"/>
              <a:t>Penelitian</a:t>
            </a:r>
            <a:r>
              <a:rPr lang="en-US" dirty="0"/>
              <a:t>	:</a:t>
            </a:r>
            <a:r>
              <a:rPr lang="en-US" dirty="0" err="1"/>
              <a:t>Asuhan</a:t>
            </a:r>
            <a:r>
              <a:rPr lang="en-US" dirty="0"/>
              <a:t> </a:t>
            </a:r>
            <a:r>
              <a:rPr lang="en-US" dirty="0" err="1"/>
              <a:t>Kebidanan</a:t>
            </a:r>
            <a:r>
              <a:rPr lang="en-US" dirty="0"/>
              <a:t> Ibu </a:t>
            </a:r>
            <a:r>
              <a:rPr lang="en-US" dirty="0" err="1"/>
              <a:t>Hamil</a:t>
            </a:r>
            <a:r>
              <a:rPr lang="en-US" dirty="0"/>
              <a:t> Primigravida </a:t>
            </a:r>
            <a:r>
              <a:rPr lang="en-US" dirty="0" err="1"/>
              <a:t>Dengan</a:t>
            </a:r>
            <a:r>
              <a:rPr lang="en-US" dirty="0"/>
              <a:t> Anemia </a:t>
            </a:r>
          </a:p>
          <a:p>
            <a:pPr marL="139700" indent="0" algn="just">
              <a:buNone/>
            </a:pPr>
            <a:r>
              <a:rPr lang="en-US" dirty="0"/>
              <a:t>		 Sedang di </a:t>
            </a:r>
            <a:r>
              <a:rPr lang="en-US" dirty="0" err="1"/>
              <a:t>Puskesmas</a:t>
            </a:r>
            <a:r>
              <a:rPr lang="en-US" dirty="0"/>
              <a:t> </a:t>
            </a:r>
            <a:r>
              <a:rPr lang="en-US" dirty="0" err="1"/>
              <a:t>Ngemplak</a:t>
            </a:r>
            <a:r>
              <a:rPr lang="en-US" dirty="0"/>
              <a:t> </a:t>
            </a:r>
          </a:p>
          <a:p>
            <a:pPr marL="139700" indent="0">
              <a:buNone/>
            </a:pPr>
            <a:r>
              <a:rPr lang="en-US" dirty="0" err="1"/>
              <a:t>Metode</a:t>
            </a:r>
            <a:r>
              <a:rPr lang="en-US" dirty="0"/>
              <a:t> </a:t>
            </a:r>
            <a:r>
              <a:rPr lang="en-US" dirty="0" err="1"/>
              <a:t>Penelitian</a:t>
            </a:r>
            <a:r>
              <a:rPr lang="en-US" dirty="0"/>
              <a:t>	: </a:t>
            </a:r>
            <a:r>
              <a:rPr lang="id-ID" dirty="0"/>
              <a:t>Jenis penelitian ini adalah deskriptif kuantitatif. Pengambilan</a:t>
            </a:r>
            <a:r>
              <a:rPr lang="en-US" dirty="0"/>
              <a:t> </a:t>
            </a:r>
            <a:r>
              <a:rPr lang="id-ID" dirty="0"/>
              <a:t>sampel dengan total sampel. Besar sampel 46 </a:t>
            </a:r>
            <a:r>
              <a:rPr lang="en-US" dirty="0"/>
              <a:t>		 </a:t>
            </a:r>
            <a:r>
              <a:rPr lang="id-ID" dirty="0"/>
              <a:t>ibu hamil yang </a:t>
            </a:r>
            <a:r>
              <a:rPr lang="en-US" dirty="0"/>
              <a:t> </a:t>
            </a:r>
            <a:r>
              <a:rPr lang="id-ID" dirty="0"/>
              <a:t>menderita anemia. Penelitian ini menggunakan checklist sebagai alat ukur. </a:t>
            </a:r>
            <a:endParaRPr lang="en-US" dirty="0"/>
          </a:p>
          <a:p>
            <a:pPr marL="139700" indent="0" algn="just">
              <a:buNone/>
            </a:pPr>
            <a:r>
              <a:rPr lang="en-US" dirty="0"/>
              <a:t>Hasil </a:t>
            </a:r>
            <a:r>
              <a:rPr lang="en-US" dirty="0" err="1"/>
              <a:t>Penelitian</a:t>
            </a:r>
            <a:r>
              <a:rPr lang="en-US" dirty="0"/>
              <a:t>	: </a:t>
            </a:r>
            <a:r>
              <a:rPr lang="id-ID" dirty="0"/>
              <a:t>Hasil penelitian menunjukkan dari 46 responden yang </a:t>
            </a:r>
            <a:r>
              <a:rPr lang="en-US" dirty="0"/>
              <a:t> </a:t>
            </a:r>
            <a:r>
              <a:rPr lang="id-ID" dirty="0"/>
              <a:t>menderita anemia di Puskesmas</a:t>
            </a:r>
            <a:r>
              <a:rPr lang="en-US" dirty="0"/>
              <a:t> </a:t>
            </a:r>
            <a:r>
              <a:rPr lang="en-US" dirty="0" err="1"/>
              <a:t>Ngemplak</a:t>
            </a:r>
            <a:r>
              <a:rPr lang="en-US" dirty="0"/>
              <a:t> </a:t>
            </a:r>
            <a:r>
              <a:rPr lang="id-ID" dirty="0"/>
              <a:t> 30 </a:t>
            </a:r>
            <a:r>
              <a:rPr lang="en-US" dirty="0"/>
              <a:t>	                    </a:t>
            </a:r>
            <a:r>
              <a:rPr lang="id-ID" dirty="0"/>
              <a:t>responden </a:t>
            </a:r>
            <a:r>
              <a:rPr lang="en-US" dirty="0"/>
              <a:t> </a:t>
            </a:r>
            <a:r>
              <a:rPr lang="id-ID" dirty="0"/>
              <a:t>menderita anemia</a:t>
            </a:r>
            <a:r>
              <a:rPr lang="en-US" dirty="0"/>
              <a:t> </a:t>
            </a:r>
            <a:r>
              <a:rPr lang="en-US" dirty="0" err="1"/>
              <a:t>sedang</a:t>
            </a:r>
            <a:r>
              <a:rPr lang="en-US" dirty="0"/>
              <a:t>  </a:t>
            </a:r>
            <a:r>
              <a:rPr lang="id-ID" dirty="0"/>
              <a:t>dan 16 responden menderita anemia</a:t>
            </a:r>
            <a:r>
              <a:rPr lang="en-US" dirty="0"/>
              <a:t> </a:t>
            </a:r>
            <a:r>
              <a:rPr lang="en-US" dirty="0" err="1"/>
              <a:t>ringan</a:t>
            </a:r>
            <a:r>
              <a:rPr lang="en-US" dirty="0"/>
              <a:t> </a:t>
            </a:r>
            <a:r>
              <a:rPr lang="id-ID" dirty="0"/>
              <a:t> Responden yang </a:t>
            </a:r>
            <a:r>
              <a:rPr lang="en-US" dirty="0"/>
              <a:t>			 </a:t>
            </a:r>
            <a:r>
              <a:rPr lang="id-ID" dirty="0"/>
              <a:t>menderita anemia paling banyak yaitu pada umur 20-35 tahun sebanyak 43 responden (93.5%). </a:t>
            </a:r>
            <a:r>
              <a:rPr lang="en-US" dirty="0"/>
              <a:t>	   	                    </a:t>
            </a:r>
            <a:r>
              <a:rPr lang="id-ID" dirty="0"/>
              <a:t>Responden yang menderita anemia paling banyak yaitu primipara sebanyak 21 responden (45.7%). </a:t>
            </a:r>
            <a:r>
              <a:rPr lang="en-US" dirty="0"/>
              <a:t>  			  </a:t>
            </a:r>
            <a:r>
              <a:rPr lang="id-ID" dirty="0"/>
              <a:t>Responden yang menderita anemia paling banyak pada rentang IMT 19.8-26 sebanyak 27 responden </a:t>
            </a:r>
            <a:r>
              <a:rPr lang="en-US" dirty="0"/>
              <a:t>			  </a:t>
            </a:r>
            <a:r>
              <a:rPr lang="id-ID" dirty="0"/>
              <a:t>(58.7%). Responden yang menderita</a:t>
            </a:r>
            <a:r>
              <a:rPr lang="en-US" dirty="0"/>
              <a:t> </a:t>
            </a:r>
            <a:r>
              <a:rPr lang="id-ID" dirty="0"/>
              <a:t>anemia paling banyak yaitu pada LILA ≥23.5 sebanyak 39 </a:t>
            </a:r>
            <a:r>
              <a:rPr lang="en-US" dirty="0"/>
              <a:t>	   		   </a:t>
            </a:r>
            <a:r>
              <a:rPr lang="id-ID" dirty="0"/>
              <a:t>responden (84.8%). Kesimpulan mayoritas responden men</a:t>
            </a:r>
            <a:r>
              <a:rPr lang="en-US" dirty="0" err="1"/>
              <a:t>derita</a:t>
            </a:r>
            <a:r>
              <a:rPr lang="en-US" dirty="0"/>
              <a:t> </a:t>
            </a:r>
            <a:r>
              <a:rPr lang="id-ID" dirty="0"/>
              <a:t>anemia </a:t>
            </a:r>
            <a:r>
              <a:rPr lang="en-US" dirty="0" err="1"/>
              <a:t>sedang</a:t>
            </a:r>
            <a:r>
              <a:rPr lang="en-US" dirty="0"/>
              <a:t>.</a:t>
            </a:r>
          </a:p>
          <a:p>
            <a:pPr marL="0" indent="0">
              <a:buNone/>
            </a:pPr>
            <a:endParaRPr lang="id-ID" dirty="0"/>
          </a:p>
        </p:txBody>
      </p:sp>
    </p:spTree>
    <p:extLst>
      <p:ext uri="{BB962C8B-B14F-4D97-AF65-F5344CB8AC3E}">
        <p14:creationId xmlns:p14="http://schemas.microsoft.com/office/powerpoint/2010/main" val="237911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8F2C3-091F-421E-A868-940D839019FA}"/>
              </a:ext>
            </a:extLst>
          </p:cNvPr>
          <p:cNvSpPr>
            <a:spLocks noGrp="1"/>
          </p:cNvSpPr>
          <p:nvPr>
            <p:ph type="title"/>
          </p:nvPr>
        </p:nvSpPr>
        <p:spPr/>
        <p:txBody>
          <a:bodyPr/>
          <a:lstStyle/>
          <a:p>
            <a:r>
              <a:rPr lang="en-US" dirty="0" err="1"/>
              <a:t>Latar</a:t>
            </a:r>
            <a:r>
              <a:rPr lang="en-US" dirty="0"/>
              <a:t> BELAKANG</a:t>
            </a:r>
            <a:endParaRPr lang="id-ID" dirty="0"/>
          </a:p>
        </p:txBody>
      </p:sp>
      <p:sp>
        <p:nvSpPr>
          <p:cNvPr id="3" name="Content Placeholder 2">
            <a:extLst>
              <a:ext uri="{FF2B5EF4-FFF2-40B4-BE49-F238E27FC236}">
                <a16:creationId xmlns:a16="http://schemas.microsoft.com/office/drawing/2014/main" id="{265A7B16-BE1B-4959-9598-E09E505786CA}"/>
              </a:ext>
            </a:extLst>
          </p:cNvPr>
          <p:cNvSpPr>
            <a:spLocks noGrp="1"/>
          </p:cNvSpPr>
          <p:nvPr>
            <p:ph idx="1"/>
          </p:nvPr>
        </p:nvSpPr>
        <p:spPr/>
        <p:txBody>
          <a:bodyPr>
            <a:normAutofit fontScale="77500" lnSpcReduction="20000"/>
          </a:bodyPr>
          <a:lstStyle/>
          <a:p>
            <a:pPr marL="0" lvl="0" indent="0">
              <a:buNone/>
            </a:pP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Anemia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adalah</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suatu</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kondisi</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medis</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dimana</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jumlah</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sel</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darah</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merah</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atau</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hemoglobin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kurang</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dari</a:t>
            </a:r>
            <a:r>
              <a:rPr lang="en-US" sz="2000" dirty="0">
                <a:solidFill>
                  <a:schemeClr val="tx1">
                    <a:lumMod val="50000"/>
                  </a:schemeClr>
                </a:solidFill>
                <a:effectLst/>
                <a:latin typeface="Calibri" panose="020F0502020204030204" pitchFamily="34" charset="0"/>
                <a:ea typeface="Calibri" panose="020F0502020204030204" pitchFamily="34" charset="0"/>
                <a:cs typeface="Times New Roman" panose="02020603050405020304" pitchFamily="18" charset="0"/>
              </a:rPr>
              <a:t> normal.</a:t>
            </a:r>
            <a:r>
              <a:rPr lang="en-US" sz="2000" dirty="0"/>
              <a:t> </a:t>
            </a:r>
            <a:r>
              <a:rPr lang="en-US" sz="2000" dirty="0">
                <a:solidFill>
                  <a:schemeClr val="tx1">
                    <a:lumMod val="50000"/>
                  </a:schemeClr>
                </a:solidFill>
                <a:latin typeface="Calibri" panose="020F0502020204030204" pitchFamily="34" charset="0"/>
                <a:cs typeface="Calibri" panose="020F0502020204030204" pitchFamily="34" charset="0"/>
              </a:rPr>
              <a:t>Kadar hemoglobin normal, </a:t>
            </a:r>
            <a:r>
              <a:rPr lang="en-US" sz="2000" dirty="0" err="1">
                <a:solidFill>
                  <a:schemeClr val="tx1">
                    <a:lumMod val="50000"/>
                  </a:schemeClr>
                </a:solidFill>
                <a:latin typeface="Calibri" panose="020F0502020204030204" pitchFamily="34" charset="0"/>
                <a:cs typeface="Calibri" panose="020F0502020204030204" pitchFamily="34" charset="0"/>
              </a:rPr>
              <a:t>umumnya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berbeda</a:t>
            </a:r>
            <a:r>
              <a:rPr lang="en-US" sz="2000" dirty="0">
                <a:solidFill>
                  <a:schemeClr val="tx1">
                    <a:lumMod val="50000"/>
                  </a:schemeClr>
                </a:solidFill>
                <a:latin typeface="Calibri" panose="020F0502020204030204" pitchFamily="34" charset="0"/>
                <a:cs typeface="Calibri" panose="020F0502020204030204" pitchFamily="34" charset="0"/>
              </a:rPr>
              <a:t> pada </a:t>
            </a:r>
            <a:r>
              <a:rPr lang="en-US" sz="2000" dirty="0" err="1">
                <a:solidFill>
                  <a:schemeClr val="tx1">
                    <a:lumMod val="50000"/>
                  </a:schemeClr>
                </a:solidFill>
                <a:latin typeface="Calibri" panose="020F0502020204030204" pitchFamily="34" charset="0"/>
                <a:cs typeface="Calibri" panose="020F0502020204030204" pitchFamily="34" charset="0"/>
              </a:rPr>
              <a:t>laki-laki</a:t>
            </a:r>
            <a:r>
              <a:rPr lang="en-US" sz="2000" dirty="0">
                <a:solidFill>
                  <a:schemeClr val="tx1">
                    <a:lumMod val="50000"/>
                  </a:schemeClr>
                </a:solidFill>
                <a:latin typeface="Calibri" panose="020F0502020204030204" pitchFamily="34" charset="0"/>
                <a:cs typeface="Calibri" panose="020F0502020204030204" pitchFamily="34" charset="0"/>
              </a:rPr>
              <a:t> dan </a:t>
            </a:r>
            <a:r>
              <a:rPr lang="en-US" sz="2000" dirty="0" err="1">
                <a:solidFill>
                  <a:schemeClr val="tx1">
                    <a:lumMod val="50000"/>
                  </a:schemeClr>
                </a:solidFill>
                <a:latin typeface="Calibri" panose="020F0502020204030204" pitchFamily="34" charset="0"/>
                <a:cs typeface="Calibri" panose="020F0502020204030204" pitchFamily="34" charset="0"/>
              </a:rPr>
              <a:t>perempuan</a:t>
            </a:r>
            <a:r>
              <a:rPr lang="en-US" sz="2000" dirty="0">
                <a:solidFill>
                  <a:schemeClr val="tx1">
                    <a:lumMod val="50000"/>
                  </a:schemeClr>
                </a:solidFill>
                <a:latin typeface="Calibri" panose="020F0502020204030204" pitchFamily="34" charset="0"/>
                <a:cs typeface="Calibri" panose="020F0502020204030204" pitchFamily="34" charset="0"/>
              </a:rPr>
              <a:t>. Pada </a:t>
            </a:r>
            <a:r>
              <a:rPr lang="en-US" sz="2000" dirty="0" err="1">
                <a:solidFill>
                  <a:schemeClr val="tx1">
                    <a:lumMod val="50000"/>
                  </a:schemeClr>
                </a:solidFill>
                <a:latin typeface="Calibri" panose="020F0502020204030204" pitchFamily="34" charset="0"/>
                <a:cs typeface="Calibri" panose="020F0502020204030204" pitchFamily="34" charset="0"/>
              </a:rPr>
              <a:t>wanita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sebagaian</a:t>
            </a:r>
            <a:r>
              <a:rPr lang="en-US" sz="2000" dirty="0">
                <a:solidFill>
                  <a:schemeClr val="tx1">
                    <a:lumMod val="50000"/>
                  </a:schemeClr>
                </a:solidFill>
                <a:latin typeface="Calibri" panose="020F0502020204030204" pitchFamily="34" charset="0"/>
                <a:cs typeface="Calibri" panose="020F0502020204030204" pitchFamily="34" charset="0"/>
              </a:rPr>
              <a:t> hemoglobin </a:t>
            </a:r>
            <a:r>
              <a:rPr lang="en-US" sz="2000" dirty="0" err="1">
                <a:solidFill>
                  <a:schemeClr val="tx1">
                    <a:lumMod val="50000"/>
                  </a:schemeClr>
                </a:solidFill>
                <a:latin typeface="Calibri" panose="020F0502020204030204" pitchFamily="34" charset="0"/>
                <a:cs typeface="Calibri" panose="020F0502020204030204" pitchFamily="34" charset="0"/>
              </a:rPr>
              <a:t>kurang</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dari</a:t>
            </a:r>
            <a:r>
              <a:rPr lang="en-US" sz="2000" dirty="0">
                <a:solidFill>
                  <a:schemeClr val="tx1">
                    <a:lumMod val="50000"/>
                  </a:schemeClr>
                </a:solidFill>
                <a:latin typeface="Calibri" panose="020F0502020204030204" pitchFamily="34" charset="0"/>
                <a:cs typeface="Calibri" panose="020F0502020204030204" pitchFamily="34" charset="0"/>
              </a:rPr>
              <a:t> 12,0 gram/100ml. </a:t>
            </a:r>
            <a:r>
              <a:rPr lang="en-US" sz="2000" dirty="0" err="1">
                <a:solidFill>
                  <a:schemeClr val="tx1">
                    <a:lumMod val="50000"/>
                  </a:schemeClr>
                </a:solidFill>
                <a:latin typeface="Calibri" panose="020F0502020204030204" pitchFamily="34" charset="0"/>
                <a:cs typeface="Calibri" panose="020F0502020204030204" pitchFamily="34" charset="0"/>
              </a:rPr>
              <a:t>Definisi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ini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mungkin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sedikit</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berbeda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tergantung</a:t>
            </a:r>
            <a:r>
              <a:rPr lang="en-US" sz="2000" dirty="0">
                <a:solidFill>
                  <a:schemeClr val="tx1">
                    <a:lumMod val="50000"/>
                  </a:schemeClr>
                </a:solidFill>
                <a:latin typeface="Calibri" panose="020F0502020204030204" pitchFamily="34" charset="0"/>
                <a:cs typeface="Calibri" panose="020F0502020204030204" pitchFamily="34" charset="0"/>
              </a:rPr>
              <a:t> pada </a:t>
            </a:r>
            <a:r>
              <a:rPr lang="en-US" sz="2000" dirty="0" err="1">
                <a:solidFill>
                  <a:schemeClr val="tx1">
                    <a:lumMod val="50000"/>
                  </a:schemeClr>
                </a:solidFill>
                <a:latin typeface="Calibri" panose="020F0502020204030204" pitchFamily="34" charset="0"/>
                <a:cs typeface="Calibri" panose="020F0502020204030204" pitchFamily="34" charset="0"/>
              </a:rPr>
              <a:t>sumber</a:t>
            </a:r>
            <a:r>
              <a:rPr lang="en-US" sz="2000" dirty="0">
                <a:solidFill>
                  <a:schemeClr val="tx1">
                    <a:lumMod val="50000"/>
                  </a:schemeClr>
                </a:solidFill>
                <a:latin typeface="Calibri" panose="020F0502020204030204" pitchFamily="34" charset="0"/>
                <a:cs typeface="Calibri" panose="020F0502020204030204" pitchFamily="34" charset="0"/>
              </a:rPr>
              <a:t> dan </a:t>
            </a:r>
            <a:r>
              <a:rPr lang="en-US" sz="2000" dirty="0" err="1">
                <a:solidFill>
                  <a:schemeClr val="tx1">
                    <a:lumMod val="50000"/>
                  </a:schemeClr>
                </a:solidFill>
                <a:latin typeface="Calibri" panose="020F0502020204030204" pitchFamily="34" charset="0"/>
                <a:cs typeface="Calibri" panose="020F0502020204030204" pitchFamily="34" charset="0"/>
              </a:rPr>
              <a:t>referensi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laboratorium</a:t>
            </a:r>
            <a:r>
              <a:rPr lang="en-US" sz="2000" dirty="0">
                <a:solidFill>
                  <a:schemeClr val="tx1">
                    <a:lumMod val="50000"/>
                  </a:schemeClr>
                </a:solidFill>
                <a:latin typeface="Calibri" panose="020F0502020204030204" pitchFamily="34" charset="0"/>
                <a:cs typeface="Calibri" panose="020F0502020204030204" pitchFamily="34" charset="0"/>
              </a:rPr>
              <a:t> yang di </a:t>
            </a:r>
            <a:r>
              <a:rPr lang="en-US" sz="2000" dirty="0" err="1">
                <a:solidFill>
                  <a:schemeClr val="tx1">
                    <a:lumMod val="50000"/>
                  </a:schemeClr>
                </a:solidFill>
                <a:latin typeface="Calibri" panose="020F0502020204030204" pitchFamily="34" charset="0"/>
                <a:cs typeface="Calibri" panose="020F0502020204030204" pitchFamily="34" charset="0"/>
              </a:rPr>
              <a:t>gunakan</a:t>
            </a:r>
            <a:r>
              <a:rPr lang="en-US" sz="2000" dirty="0">
                <a:solidFill>
                  <a:schemeClr val="tx1">
                    <a:lumMod val="50000"/>
                  </a:schemeClr>
                </a:solidFill>
                <a:latin typeface="Calibri" panose="020F0502020204030204" pitchFamily="34" charset="0"/>
                <a:cs typeface="Calibri" panose="020F0502020204030204" pitchFamily="34" charset="0"/>
              </a:rPr>
              <a:t>. Anemia </a:t>
            </a:r>
            <a:r>
              <a:rPr lang="en-US" sz="2000" dirty="0" err="1">
                <a:solidFill>
                  <a:schemeClr val="tx1">
                    <a:lumMod val="50000"/>
                  </a:schemeClr>
                </a:solidFill>
                <a:latin typeface="Calibri" panose="020F0502020204030204" pitchFamily="34" charset="0"/>
                <a:cs typeface="Calibri" panose="020F0502020204030204" pitchFamily="34" charset="0"/>
              </a:rPr>
              <a:t>merupakan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masalah</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penting</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dalam</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obstetri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berkaitan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dengan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penyulit</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kelahiran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prematur</a:t>
            </a:r>
            <a:r>
              <a:rPr lang="en-US" sz="2000" dirty="0">
                <a:solidFill>
                  <a:schemeClr val="tx1">
                    <a:lumMod val="50000"/>
                  </a:schemeClr>
                </a:solidFill>
                <a:latin typeface="Calibri" panose="020F0502020204030204" pitchFamily="34" charset="0"/>
                <a:cs typeface="Calibri" panose="020F0502020204030204" pitchFamily="34" charset="0"/>
              </a:rPr>
              <a:t> dan </a:t>
            </a:r>
            <a:r>
              <a:rPr lang="en-US" sz="2000" dirty="0" err="1">
                <a:solidFill>
                  <a:schemeClr val="tx1">
                    <a:lumMod val="50000"/>
                  </a:schemeClr>
                </a:solidFill>
                <a:latin typeface="Calibri" panose="020F0502020204030204" pitchFamily="34" charset="0"/>
                <a:cs typeface="Calibri" panose="020F0502020204030204" pitchFamily="34" charset="0"/>
              </a:rPr>
              <a:t>terjadinya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perdarahan</a:t>
            </a:r>
            <a:r>
              <a:rPr lang="en-US" sz="2000" dirty="0">
                <a:solidFill>
                  <a:schemeClr val="tx1">
                    <a:lumMod val="50000"/>
                  </a:schemeClr>
                </a:solidFill>
                <a:latin typeface="Calibri" panose="020F0502020204030204" pitchFamily="34" charset="0"/>
                <a:cs typeface="Calibri" panose="020F0502020204030204" pitchFamily="34" charset="0"/>
              </a:rPr>
              <a:t> post partum yang </a:t>
            </a:r>
            <a:r>
              <a:rPr lang="en-US" sz="2000" dirty="0" err="1">
                <a:solidFill>
                  <a:schemeClr val="tx1">
                    <a:lumMod val="50000"/>
                  </a:schemeClr>
                </a:solidFill>
                <a:latin typeface="Calibri" panose="020F0502020204030204" pitchFamily="34" charset="0"/>
                <a:cs typeface="Calibri" panose="020F0502020204030204" pitchFamily="34" charset="0"/>
              </a:rPr>
              <a:t>meningkatkan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morbiditas</a:t>
            </a:r>
            <a:r>
              <a:rPr lang="en-US" sz="2000" dirty="0">
                <a:solidFill>
                  <a:schemeClr val="tx1">
                    <a:lumMod val="50000"/>
                  </a:schemeClr>
                </a:solidFill>
                <a:latin typeface="Calibri" panose="020F0502020204030204" pitchFamily="34" charset="0"/>
                <a:cs typeface="Calibri" panose="020F0502020204030204" pitchFamily="34" charset="0"/>
              </a:rPr>
              <a:t> dan </a:t>
            </a:r>
            <a:r>
              <a:rPr lang="en-US" sz="2000" dirty="0" err="1">
                <a:solidFill>
                  <a:schemeClr val="tx1">
                    <a:lumMod val="50000"/>
                  </a:schemeClr>
                </a:solidFill>
                <a:latin typeface="Calibri" panose="020F0502020204030204" pitchFamily="34" charset="0"/>
                <a:cs typeface="Calibri" panose="020F0502020204030204" pitchFamily="34" charset="0"/>
              </a:rPr>
              <a:t>mortalitas</a:t>
            </a:r>
            <a:r>
              <a:rPr lang="en-US" sz="2000" dirty="0">
                <a:solidFill>
                  <a:schemeClr val="tx1">
                    <a:lumMod val="50000"/>
                  </a:schemeClr>
                </a:solidFill>
                <a:latin typeface="Calibri" panose="020F0502020204030204" pitchFamily="34" charset="0"/>
                <a:cs typeface="Calibri" panose="020F0502020204030204" pitchFamily="34" charset="0"/>
              </a:rPr>
              <a:t> perinatal dan maternal. </a:t>
            </a:r>
            <a:r>
              <a:rPr lang="en-US" sz="2000" dirty="0" err="1">
                <a:solidFill>
                  <a:schemeClr val="tx1">
                    <a:lumMod val="50000"/>
                  </a:schemeClr>
                </a:solidFill>
                <a:latin typeface="Calibri" panose="020F0502020204030204" pitchFamily="34" charset="0"/>
                <a:cs typeface="Calibri" panose="020F0502020204030204" pitchFamily="34" charset="0"/>
              </a:rPr>
              <a:t>Perdarahan</a:t>
            </a:r>
            <a:r>
              <a:rPr lang="en-US" sz="2000" dirty="0">
                <a:solidFill>
                  <a:schemeClr val="tx1">
                    <a:lumMod val="50000"/>
                  </a:schemeClr>
                </a:solidFill>
                <a:latin typeface="Calibri" panose="020F0502020204030204" pitchFamily="34" charset="0"/>
                <a:cs typeface="Calibri" panose="020F0502020204030204" pitchFamily="34" charset="0"/>
              </a:rPr>
              <a:t> antepartum dan postpartum </a:t>
            </a:r>
            <a:r>
              <a:rPr lang="en-US" sz="2000" dirty="0" err="1">
                <a:solidFill>
                  <a:schemeClr val="tx1">
                    <a:lumMod val="50000"/>
                  </a:schemeClr>
                </a:solidFill>
                <a:latin typeface="Calibri" panose="020F0502020204030204" pitchFamily="34" charset="0"/>
                <a:cs typeface="Calibri" panose="020F0502020204030204" pitchFamily="34" charset="0"/>
              </a:rPr>
              <a:t>lebih</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sering</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dijumpai</a:t>
            </a:r>
            <a:r>
              <a:rPr lang="en-US" sz="2000" dirty="0">
                <a:solidFill>
                  <a:schemeClr val="tx1">
                    <a:lumMod val="50000"/>
                  </a:schemeClr>
                </a:solidFill>
                <a:latin typeface="Calibri" panose="020F0502020204030204" pitchFamily="34" charset="0"/>
                <a:cs typeface="Calibri" panose="020F0502020204030204" pitchFamily="34" charset="0"/>
              </a:rPr>
              <a:t> pada </a:t>
            </a:r>
            <a:r>
              <a:rPr lang="en-US" sz="2000" dirty="0" err="1">
                <a:solidFill>
                  <a:schemeClr val="tx1">
                    <a:lumMod val="50000"/>
                  </a:schemeClr>
                </a:solidFill>
                <a:latin typeface="Calibri" panose="020F0502020204030204" pitchFamily="34" charset="0"/>
                <a:cs typeface="Calibri" panose="020F0502020204030204" pitchFamily="34" charset="0"/>
              </a:rPr>
              <a:t>wanita</a:t>
            </a:r>
            <a:r>
              <a:rPr lang="en-US" sz="2000" dirty="0">
                <a:solidFill>
                  <a:schemeClr val="tx1">
                    <a:lumMod val="50000"/>
                  </a:schemeClr>
                </a:solidFill>
                <a:latin typeface="Calibri" panose="020F0502020204030204" pitchFamily="34" charset="0"/>
                <a:cs typeface="Calibri" panose="020F0502020204030204" pitchFamily="34" charset="0"/>
              </a:rPr>
              <a:t> yang anemia, dan </a:t>
            </a:r>
            <a:r>
              <a:rPr lang="en-US" sz="2000" dirty="0" err="1">
                <a:solidFill>
                  <a:schemeClr val="tx1">
                    <a:lumMod val="50000"/>
                  </a:schemeClr>
                </a:solidFill>
                <a:latin typeface="Calibri" panose="020F0502020204030204" pitchFamily="34" charset="0"/>
                <a:cs typeface="Calibri" panose="020F0502020204030204" pitchFamily="34" charset="0"/>
              </a:rPr>
              <a:t>lebih</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sering</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berakibat</a:t>
            </a:r>
            <a:r>
              <a:rPr lang="en-US" sz="2000" dirty="0">
                <a:solidFill>
                  <a:schemeClr val="tx1">
                    <a:lumMod val="50000"/>
                  </a:schemeClr>
                </a:solidFill>
                <a:latin typeface="Calibri" panose="020F0502020204030204" pitchFamily="34" charset="0"/>
                <a:cs typeface="Calibri" panose="020F0502020204030204" pitchFamily="34" charset="0"/>
              </a:rPr>
              <a:t> fatal, </a:t>
            </a:r>
            <a:r>
              <a:rPr lang="en-US" sz="2000" dirty="0" err="1">
                <a:solidFill>
                  <a:schemeClr val="tx1">
                    <a:lumMod val="50000"/>
                  </a:schemeClr>
                </a:solidFill>
                <a:latin typeface="Calibri" panose="020F0502020204030204" pitchFamily="34" charset="0"/>
                <a:cs typeface="Calibri" panose="020F0502020204030204" pitchFamily="34" charset="0"/>
              </a:rPr>
              <a:t>sebab</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wanita</a:t>
            </a:r>
            <a:r>
              <a:rPr lang="en-US" sz="2000" dirty="0">
                <a:solidFill>
                  <a:schemeClr val="tx1">
                    <a:lumMod val="50000"/>
                  </a:schemeClr>
                </a:solidFill>
                <a:latin typeface="Calibri" panose="020F0502020204030204" pitchFamily="34" charset="0"/>
                <a:cs typeface="Calibri" panose="020F0502020204030204" pitchFamily="34" charset="0"/>
              </a:rPr>
              <a:t> yang </a:t>
            </a:r>
            <a:r>
              <a:rPr lang="en-US" sz="2000" dirty="0" err="1">
                <a:solidFill>
                  <a:schemeClr val="tx1">
                    <a:lumMod val="50000"/>
                  </a:schemeClr>
                </a:solidFill>
                <a:latin typeface="Calibri" panose="020F0502020204030204" pitchFamily="34" charset="0"/>
                <a:cs typeface="Calibri" panose="020F0502020204030204" pitchFamily="34" charset="0"/>
              </a:rPr>
              <a:t>anemis</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tidak</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dapat</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menolerir</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kehilangan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darah</a:t>
            </a:r>
            <a:r>
              <a:rPr lang="en-US" sz="2000" dirty="0">
                <a:solidFill>
                  <a:schemeClr val="tx1">
                    <a:lumMod val="50000"/>
                  </a:schemeClr>
                </a:solidFill>
                <a:latin typeface="Calibri" panose="020F0502020204030204" pitchFamily="34" charset="0"/>
                <a:cs typeface="Calibri" panose="020F0502020204030204" pitchFamily="34" charset="0"/>
              </a:rPr>
              <a:t>.</a:t>
            </a:r>
          </a:p>
          <a:p>
            <a:pPr marL="0" lvl="0" indent="0">
              <a:buNone/>
            </a:pP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Dampak</a:t>
            </a:r>
            <a:r>
              <a:rPr lang="en-US" sz="2000" dirty="0">
                <a:solidFill>
                  <a:schemeClr val="tx1">
                    <a:lumMod val="50000"/>
                  </a:schemeClr>
                </a:solidFill>
                <a:latin typeface="Calibri" panose="020F0502020204030204" pitchFamily="34" charset="0"/>
                <a:cs typeface="Calibri" panose="020F0502020204030204" pitchFamily="34" charset="0"/>
              </a:rPr>
              <a:t> anemia pada </a:t>
            </a:r>
            <a:r>
              <a:rPr lang="en-US" sz="2000" dirty="0" err="1">
                <a:solidFill>
                  <a:schemeClr val="tx1">
                    <a:lumMod val="50000"/>
                  </a:schemeClr>
                </a:solidFill>
                <a:latin typeface="Calibri" panose="020F0502020204030204" pitchFamily="34" charset="0"/>
                <a:cs typeface="Calibri" panose="020F0502020204030204" pitchFamily="34" charset="0"/>
              </a:rPr>
              <a:t>kehamilan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bervariasi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dari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keluhan</a:t>
            </a:r>
            <a:r>
              <a:rPr lang="en-US" sz="2000" dirty="0">
                <a:solidFill>
                  <a:schemeClr val="tx1">
                    <a:lumMod val="50000"/>
                  </a:schemeClr>
                </a:solidFill>
                <a:latin typeface="Calibri" panose="020F0502020204030204" pitchFamily="34" charset="0"/>
                <a:cs typeface="Calibri" panose="020F0502020204030204" pitchFamily="34" charset="0"/>
              </a:rPr>
              <a:t> yang </a:t>
            </a:r>
            <a:r>
              <a:rPr lang="en-US" sz="2000" dirty="0" err="1">
                <a:solidFill>
                  <a:schemeClr val="tx1">
                    <a:lumMod val="50000"/>
                  </a:schemeClr>
                </a:solidFill>
                <a:latin typeface="Calibri" panose="020F0502020204030204" pitchFamily="34" charset="0"/>
                <a:cs typeface="Calibri" panose="020F0502020204030204" pitchFamily="34" charset="0"/>
              </a:rPr>
              <a:t>sangat</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ringan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hingga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terjadinya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gangguan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kelangsungan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kehamilan</a:t>
            </a:r>
            <a:r>
              <a:rPr lang="en-US" sz="2000" dirty="0">
                <a:solidFill>
                  <a:schemeClr val="tx1">
                    <a:lumMod val="50000"/>
                  </a:schemeClr>
                </a:solidFill>
                <a:latin typeface="Calibri" panose="020F0502020204030204" pitchFamily="34" charset="0"/>
                <a:cs typeface="Calibri" panose="020F0502020204030204" pitchFamily="34" charset="0"/>
              </a:rPr>
              <a:t> (abortus, dan </a:t>
            </a:r>
            <a:r>
              <a:rPr lang="en-US" sz="2000" dirty="0" err="1">
                <a:solidFill>
                  <a:schemeClr val="tx1">
                    <a:lumMod val="50000"/>
                  </a:schemeClr>
                </a:solidFill>
                <a:latin typeface="Calibri" panose="020F0502020204030204" pitchFamily="34" charset="0"/>
                <a:cs typeface="Calibri" panose="020F0502020204030204" pitchFamily="34" charset="0"/>
              </a:rPr>
              <a:t>prematur</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gangguan</a:t>
            </a:r>
            <a:r>
              <a:rPr lang="en-US" sz="2000" dirty="0">
                <a:solidFill>
                  <a:schemeClr val="tx1">
                    <a:lumMod val="50000"/>
                  </a:schemeClr>
                </a:solidFill>
                <a:latin typeface="Calibri" panose="020F0502020204030204" pitchFamily="34" charset="0"/>
                <a:cs typeface="Calibri" panose="020F0502020204030204" pitchFamily="34" charset="0"/>
              </a:rPr>
              <a:t> proses </a:t>
            </a:r>
            <a:r>
              <a:rPr lang="en-US" sz="2000" dirty="0" err="1">
                <a:solidFill>
                  <a:schemeClr val="tx1">
                    <a:lumMod val="50000"/>
                  </a:schemeClr>
                </a:solidFill>
                <a:latin typeface="Calibri" panose="020F0502020204030204" pitchFamily="34" charset="0"/>
                <a:cs typeface="Calibri" panose="020F0502020204030204" pitchFamily="34" charset="0"/>
              </a:rPr>
              <a:t>persalinan</a:t>
            </a:r>
            <a:r>
              <a:rPr lang="en-US" sz="2000" dirty="0">
                <a:solidFill>
                  <a:schemeClr val="tx1">
                    <a:lumMod val="50000"/>
                  </a:schemeClr>
                </a:solidFill>
                <a:latin typeface="Calibri" panose="020F0502020204030204" pitchFamily="34" charset="0"/>
                <a:cs typeface="Calibri" panose="020F0502020204030204" pitchFamily="34" charset="0"/>
              </a:rPr>
              <a:t> (inertia, atonia, </a:t>
            </a:r>
            <a:r>
              <a:rPr lang="en-US" sz="2000" dirty="0" err="1">
                <a:solidFill>
                  <a:schemeClr val="tx1">
                    <a:lumMod val="50000"/>
                  </a:schemeClr>
                </a:solidFill>
                <a:latin typeface="Calibri" panose="020F0502020204030204" pitchFamily="34" charset="0"/>
                <a:cs typeface="Calibri" panose="020F0502020204030204" pitchFamily="34" charset="0"/>
              </a:rPr>
              <a:t>partus</a:t>
            </a:r>
            <a:r>
              <a:rPr lang="en-US" sz="2000" dirty="0">
                <a:solidFill>
                  <a:schemeClr val="tx1">
                    <a:lumMod val="50000"/>
                  </a:schemeClr>
                </a:solidFill>
                <a:latin typeface="Calibri" panose="020F0502020204030204" pitchFamily="34" charset="0"/>
                <a:cs typeface="Calibri" panose="020F0502020204030204" pitchFamily="34" charset="0"/>
              </a:rPr>
              <a:t> lama, </a:t>
            </a:r>
            <a:r>
              <a:rPr lang="en-US" sz="2000" dirty="0" err="1">
                <a:solidFill>
                  <a:schemeClr val="tx1">
                    <a:lumMod val="50000"/>
                  </a:schemeClr>
                </a:solidFill>
                <a:latin typeface="Calibri" panose="020F0502020204030204" pitchFamily="34" charset="0"/>
                <a:cs typeface="Calibri" panose="020F0502020204030204" pitchFamily="34" charset="0"/>
              </a:rPr>
              <a:t>perdarahan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atonis</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gangguan</a:t>
            </a:r>
            <a:r>
              <a:rPr lang="en-US" sz="2000" dirty="0">
                <a:solidFill>
                  <a:schemeClr val="tx1">
                    <a:lumMod val="50000"/>
                  </a:schemeClr>
                </a:solidFill>
                <a:latin typeface="Calibri" panose="020F0502020204030204" pitchFamily="34" charset="0"/>
                <a:cs typeface="Calibri" panose="020F0502020204030204" pitchFamily="34" charset="0"/>
              </a:rPr>
              <a:t> pada masa </a:t>
            </a:r>
            <a:r>
              <a:rPr lang="en-US" sz="2000" dirty="0" err="1">
                <a:solidFill>
                  <a:schemeClr val="tx1">
                    <a:lumMod val="50000"/>
                  </a:schemeClr>
                </a:solidFill>
                <a:latin typeface="Calibri" panose="020F0502020204030204" pitchFamily="34" charset="0"/>
                <a:cs typeface="Calibri" panose="020F0502020204030204" pitchFamily="34" charset="0"/>
              </a:rPr>
              <a:t>nifas</a:t>
            </a:r>
            <a:r>
              <a:rPr lang="en-US" sz="2000" dirty="0">
                <a:solidFill>
                  <a:schemeClr val="tx1">
                    <a:lumMod val="50000"/>
                  </a:schemeClr>
                </a:solidFill>
                <a:latin typeface="Calibri" panose="020F0502020204030204" pitchFamily="34" charset="0"/>
                <a:cs typeface="Calibri" panose="020F0502020204030204" pitchFamily="34" charset="0"/>
              </a:rPr>
              <a:t> (sub </a:t>
            </a:r>
            <a:r>
              <a:rPr lang="en-US" sz="2000" dirty="0" err="1">
                <a:solidFill>
                  <a:schemeClr val="tx1">
                    <a:lumMod val="50000"/>
                  </a:schemeClr>
                </a:solidFill>
                <a:latin typeface="Calibri" panose="020F0502020204030204" pitchFamily="34" charset="0"/>
                <a:cs typeface="Calibri" panose="020F0502020204030204" pitchFamily="34" charset="0"/>
              </a:rPr>
              <a:t>involusi</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rahim</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daya</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tahan</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terhadap</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infeksi</a:t>
            </a:r>
            <a:r>
              <a:rPr lang="en-US" sz="2000" dirty="0">
                <a:solidFill>
                  <a:schemeClr val="tx1">
                    <a:lumMod val="50000"/>
                  </a:schemeClr>
                </a:solidFill>
                <a:latin typeface="Calibri" panose="020F0502020204030204" pitchFamily="34" charset="0"/>
                <a:cs typeface="Calibri" panose="020F0502020204030204" pitchFamily="34" charset="0"/>
              </a:rPr>
              <a:t> dan stress, </a:t>
            </a:r>
            <a:r>
              <a:rPr lang="en-US" sz="2000" dirty="0" err="1">
                <a:solidFill>
                  <a:schemeClr val="tx1">
                    <a:lumMod val="50000"/>
                  </a:schemeClr>
                </a:solidFill>
                <a:latin typeface="Calibri" panose="020F0502020204030204" pitchFamily="34" charset="0"/>
                <a:cs typeface="Calibri" panose="020F0502020204030204" pitchFamily="34" charset="0"/>
              </a:rPr>
              <a:t>kurang</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produksi</a:t>
            </a:r>
            <a:r>
              <a:rPr lang="en-US" sz="2000" dirty="0">
                <a:solidFill>
                  <a:schemeClr val="tx1">
                    <a:lumMod val="50000"/>
                  </a:schemeClr>
                </a:solidFill>
                <a:latin typeface="Calibri" panose="020F0502020204030204" pitchFamily="34" charset="0"/>
                <a:cs typeface="Calibri" panose="020F0502020204030204" pitchFamily="34" charset="0"/>
              </a:rPr>
              <a:t> ASI </a:t>
            </a:r>
            <a:r>
              <a:rPr lang="en-US" sz="2000" dirty="0" err="1">
                <a:solidFill>
                  <a:schemeClr val="tx1">
                    <a:lumMod val="50000"/>
                  </a:schemeClr>
                </a:solidFill>
                <a:latin typeface="Calibri" panose="020F0502020204030204" pitchFamily="34" charset="0"/>
                <a:cs typeface="Calibri" panose="020F0502020204030204" pitchFamily="34" charset="0"/>
              </a:rPr>
              <a:t>rendah</a:t>
            </a:r>
            <a:r>
              <a:rPr lang="en-US" sz="2000" dirty="0">
                <a:solidFill>
                  <a:schemeClr val="tx1">
                    <a:lumMod val="50000"/>
                  </a:schemeClr>
                </a:solidFill>
                <a:latin typeface="Calibri" panose="020F0502020204030204" pitchFamily="34" charset="0"/>
                <a:cs typeface="Calibri" panose="020F0502020204030204" pitchFamily="34" charset="0"/>
              </a:rPr>
              <a:t>), dan </a:t>
            </a:r>
            <a:r>
              <a:rPr lang="en-US" sz="2000" dirty="0" err="1">
                <a:solidFill>
                  <a:schemeClr val="tx1">
                    <a:lumMod val="50000"/>
                  </a:schemeClr>
                </a:solidFill>
                <a:latin typeface="Calibri" panose="020F0502020204030204" pitchFamily="34" charset="0"/>
                <a:cs typeface="Calibri" panose="020F0502020204030204" pitchFamily="34" charset="0"/>
              </a:rPr>
              <a:t>gangguan</a:t>
            </a:r>
            <a:r>
              <a:rPr lang="en-US" sz="2000" dirty="0">
                <a:solidFill>
                  <a:schemeClr val="tx1">
                    <a:lumMod val="50000"/>
                  </a:schemeClr>
                </a:solidFill>
                <a:latin typeface="Calibri" panose="020F0502020204030204" pitchFamily="34" charset="0"/>
                <a:cs typeface="Calibri" panose="020F0502020204030204" pitchFamily="34" charset="0"/>
              </a:rPr>
              <a:t> pada </a:t>
            </a:r>
            <a:r>
              <a:rPr lang="en-US" sz="2000" dirty="0" err="1">
                <a:solidFill>
                  <a:schemeClr val="tx1">
                    <a:lumMod val="50000"/>
                  </a:schemeClr>
                </a:solidFill>
                <a:latin typeface="Calibri" panose="020F0502020204030204" pitchFamily="34" charset="0"/>
                <a:cs typeface="Calibri" panose="020F0502020204030204" pitchFamily="34" charset="0"/>
              </a:rPr>
              <a:t>janin</a:t>
            </a:r>
            <a:r>
              <a:rPr lang="en-US" sz="2000" dirty="0">
                <a:solidFill>
                  <a:schemeClr val="tx1">
                    <a:lumMod val="50000"/>
                  </a:schemeClr>
                </a:solidFill>
                <a:latin typeface="Calibri" panose="020F0502020204030204" pitchFamily="34" charset="0"/>
                <a:cs typeface="Calibri" panose="020F0502020204030204" pitchFamily="34" charset="0"/>
              </a:rPr>
              <a:t> (abortus, </a:t>
            </a:r>
            <a:r>
              <a:rPr lang="en-US" sz="2000" dirty="0" err="1">
                <a:solidFill>
                  <a:schemeClr val="tx1">
                    <a:lumMod val="50000"/>
                  </a:schemeClr>
                </a:solidFill>
                <a:latin typeface="Calibri" panose="020F0502020204030204" pitchFamily="34" charset="0"/>
                <a:cs typeface="Calibri" panose="020F0502020204030204" pitchFamily="34" charset="0"/>
              </a:rPr>
              <a:t>dismaturitas</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mikosomi</a:t>
            </a:r>
            <a:r>
              <a:rPr lang="en-US" sz="2000" dirty="0">
                <a:solidFill>
                  <a:schemeClr val="tx1">
                    <a:lumMod val="50000"/>
                  </a:schemeClr>
                </a:solidFill>
                <a:latin typeface="Calibri" panose="020F0502020204030204" pitchFamily="34" charset="0"/>
                <a:cs typeface="Calibri" panose="020F0502020204030204" pitchFamily="34" charset="0"/>
              </a:rPr>
              <a:t>, BBLR (</a:t>
            </a:r>
            <a:r>
              <a:rPr lang="en-US" sz="2000" dirty="0" err="1">
                <a:solidFill>
                  <a:schemeClr val="tx1">
                    <a:lumMod val="50000"/>
                  </a:schemeClr>
                </a:solidFill>
                <a:latin typeface="Calibri" panose="020F0502020204030204" pitchFamily="34" charset="0"/>
                <a:cs typeface="Calibri" panose="020F0502020204030204" pitchFamily="34" charset="0"/>
              </a:rPr>
              <a:t>Berat</a:t>
            </a:r>
            <a:r>
              <a:rPr lang="en-US" sz="2000" dirty="0">
                <a:solidFill>
                  <a:schemeClr val="tx1">
                    <a:lumMod val="50000"/>
                  </a:schemeClr>
                </a:solidFill>
                <a:latin typeface="Calibri" panose="020F0502020204030204" pitchFamily="34" charset="0"/>
                <a:cs typeface="Calibri" panose="020F0502020204030204" pitchFamily="34" charset="0"/>
              </a:rPr>
              <a:t> Badan Lahir </a:t>
            </a:r>
            <a:r>
              <a:rPr lang="en-US" sz="2000" dirty="0" err="1">
                <a:solidFill>
                  <a:schemeClr val="tx1">
                    <a:lumMod val="50000"/>
                  </a:schemeClr>
                </a:solidFill>
                <a:latin typeface="Calibri" panose="020F0502020204030204" pitchFamily="34" charset="0"/>
                <a:cs typeface="Calibri" panose="020F0502020204030204" pitchFamily="34" charset="0"/>
              </a:rPr>
              <a:t>Rendah</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kematian</a:t>
            </a:r>
            <a:r>
              <a:rPr lang="en-US" sz="2000" dirty="0">
                <a:solidFill>
                  <a:schemeClr val="tx1">
                    <a:lumMod val="50000"/>
                  </a:schemeClr>
                </a:solidFill>
                <a:latin typeface="Calibri" panose="020F0502020204030204" pitchFamily="34" charset="0"/>
                <a:cs typeface="Calibri" panose="020F0502020204030204" pitchFamily="34" charset="0"/>
              </a:rPr>
              <a:t> perinatal, </a:t>
            </a:r>
            <a:r>
              <a:rPr lang="en-US" sz="2000" dirty="0" err="1">
                <a:solidFill>
                  <a:schemeClr val="tx1">
                    <a:lumMod val="50000"/>
                  </a:schemeClr>
                </a:solidFill>
                <a:latin typeface="Calibri" panose="020F0502020204030204" pitchFamily="34" charset="0"/>
                <a:cs typeface="Calibri" panose="020F0502020204030204" pitchFamily="34" charset="0"/>
              </a:rPr>
              <a:t>dll</a:t>
            </a:r>
            <a:r>
              <a:rPr lang="en-US" sz="2000" dirty="0">
                <a:solidFill>
                  <a:schemeClr val="tx1">
                    <a:lumMod val="50000"/>
                  </a:schemeClr>
                </a:solidFill>
                <a:latin typeface="Calibri" panose="020F0502020204030204" pitchFamily="34" charset="0"/>
                <a:cs typeface="Calibri" panose="020F0502020204030204" pitchFamily="34" charset="0"/>
              </a:rPr>
              <a:t> (Ai </a:t>
            </a:r>
            <a:r>
              <a:rPr lang="en-US" sz="2000" dirty="0" err="1">
                <a:solidFill>
                  <a:schemeClr val="tx1">
                    <a:lumMod val="50000"/>
                  </a:schemeClr>
                </a:solidFill>
                <a:latin typeface="Calibri" panose="020F0502020204030204" pitchFamily="34" charset="0"/>
                <a:cs typeface="Calibri" panose="020F0502020204030204" pitchFamily="34" charset="0"/>
              </a:rPr>
              <a:t>Yeyeh</a:t>
            </a:r>
            <a:r>
              <a:rPr lang="en-US" sz="2000" dirty="0">
                <a:solidFill>
                  <a:schemeClr val="tx1">
                    <a:lumMod val="50000"/>
                  </a:schemeClr>
                </a:solidFill>
                <a:latin typeface="Calibri" panose="020F0502020204030204" pitchFamily="34" charset="0"/>
                <a:cs typeface="Calibri" panose="020F0502020204030204" pitchFamily="34" charset="0"/>
              </a:rPr>
              <a:t>, </a:t>
            </a:r>
            <a:r>
              <a:rPr lang="en-US" sz="2000" dirty="0" err="1">
                <a:solidFill>
                  <a:schemeClr val="tx1">
                    <a:lumMod val="50000"/>
                  </a:schemeClr>
                </a:solidFill>
                <a:latin typeface="Calibri" panose="020F0502020204030204" pitchFamily="34" charset="0"/>
                <a:cs typeface="Calibri" panose="020F0502020204030204" pitchFamily="34" charset="0"/>
              </a:rPr>
              <a:t>Rukiyah</a:t>
            </a:r>
            <a:r>
              <a:rPr lang="en-US" sz="2000" dirty="0">
                <a:solidFill>
                  <a:schemeClr val="tx1">
                    <a:lumMod val="50000"/>
                  </a:schemeClr>
                </a:solidFill>
                <a:latin typeface="Calibri" panose="020F0502020204030204" pitchFamily="34" charset="0"/>
                <a:cs typeface="Calibri" panose="020F0502020204030204" pitchFamily="34" charset="0"/>
              </a:rPr>
              <a:t> &amp; </a:t>
            </a:r>
            <a:r>
              <a:rPr lang="en-US" sz="2000" dirty="0" err="1">
                <a:solidFill>
                  <a:schemeClr val="tx1">
                    <a:lumMod val="50000"/>
                  </a:schemeClr>
                </a:solidFill>
                <a:latin typeface="Calibri" panose="020F0502020204030204" pitchFamily="34" charset="0"/>
                <a:cs typeface="Calibri" panose="020F0502020204030204" pitchFamily="34" charset="0"/>
              </a:rPr>
              <a:t>Yulianti</a:t>
            </a:r>
            <a:r>
              <a:rPr lang="en-US" sz="2000" dirty="0">
                <a:solidFill>
                  <a:schemeClr val="tx1">
                    <a:lumMod val="50000"/>
                  </a:schemeClr>
                </a:solidFill>
                <a:latin typeface="Calibri" panose="020F0502020204030204" pitchFamily="34" charset="0"/>
                <a:cs typeface="Calibri" panose="020F0502020204030204" pitchFamily="34" charset="0"/>
              </a:rPr>
              <a:t>, 2010).</a:t>
            </a:r>
            <a:r>
              <a:rPr lang="en-US" sz="2000" dirty="0">
                <a:solidFill>
                  <a:schemeClr val="tx1">
                    <a:lumMod val="50000"/>
                  </a:schemeClr>
                </a:solidFill>
                <a:effectLst/>
                <a:latin typeface="Calibri" panose="020F0502020204030204" pitchFamily="34" charset="0"/>
                <a:ea typeface="Calibri" panose="020F0502020204030204" pitchFamily="34" charset="0"/>
                <a:cs typeface="Calibri" panose="020F0502020204030204" pitchFamily="34" charset="0"/>
              </a:rPr>
              <a:t> </a:t>
            </a:r>
            <a:endParaRPr lang="en-US" sz="2000" dirty="0">
              <a:solidFill>
                <a:schemeClr val="tx1">
                  <a:lumMod val="50000"/>
                </a:schemeClr>
              </a:solidFill>
              <a:latin typeface="Calibri" panose="020F0502020204030204" pitchFamily="34" charset="0"/>
              <a:cs typeface="Calibri" panose="020F0502020204030204" pitchFamily="34" charset="0"/>
            </a:endParaRPr>
          </a:p>
          <a:p>
            <a:endParaRPr lang="id-ID" dirty="0"/>
          </a:p>
        </p:txBody>
      </p:sp>
    </p:spTree>
    <p:extLst>
      <p:ext uri="{BB962C8B-B14F-4D97-AF65-F5344CB8AC3E}">
        <p14:creationId xmlns:p14="http://schemas.microsoft.com/office/powerpoint/2010/main" val="683086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D9534A-F887-486C-B06A-383643690A57}"/>
              </a:ext>
            </a:extLst>
          </p:cNvPr>
          <p:cNvSpPr>
            <a:spLocks noGrp="1"/>
          </p:cNvSpPr>
          <p:nvPr>
            <p:ph idx="1"/>
          </p:nvPr>
        </p:nvSpPr>
        <p:spPr/>
        <p:txBody>
          <a:bodyPr/>
          <a:lstStyle/>
          <a:p>
            <a:pPr marL="0" lvl="0" indent="0" algn="l" rtl="0">
              <a:spcBef>
                <a:spcPts val="0"/>
              </a:spcBef>
              <a:spcAft>
                <a:spcPts val="1600"/>
              </a:spcAft>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Hasil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riset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kesehatan</a:t>
            </a:r>
            <a:r>
              <a:rPr lang="en-US" sz="2000" dirty="0">
                <a:effectLst/>
                <a:latin typeface="Calibri" panose="020F0502020204030204" pitchFamily="34" charset="0"/>
                <a:ea typeface="Calibri" panose="020F0502020204030204" pitchFamily="34" charset="0"/>
                <a:cs typeface="Times New Roman" panose="02020603050405020304" pitchFamily="18" charset="0"/>
              </a:rPr>
              <a:t> Dasar(</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Riskesdas</a:t>
            </a:r>
            <a:r>
              <a:rPr lang="en-US" sz="2000" dirty="0">
                <a:effectLst/>
                <a:latin typeface="Calibri" panose="020F0502020204030204" pitchFamily="34" charset="0"/>
                <a:ea typeface="Calibri" panose="020F0502020204030204" pitchFamily="34" charset="0"/>
                <a:cs typeface="Times New Roman" panose="02020603050405020304" pitchFamily="18" charset="0"/>
              </a:rPr>
              <a:t>)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2011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menunjukan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bahwa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ibu</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hamil</a:t>
            </a:r>
            <a:r>
              <a:rPr lang="en-US" sz="2000" dirty="0">
                <a:effectLst/>
                <a:latin typeface="Calibri" panose="020F0502020204030204" pitchFamily="34" charset="0"/>
                <a:ea typeface="Calibri" panose="020F0502020204030204" pitchFamily="34" charset="0"/>
                <a:cs typeface="Times New Roman" panose="02020603050405020304" pitchFamily="18" charset="0"/>
              </a:rPr>
              <a:t> yang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terkena</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40-50 %,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2012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63%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sedangkan</a:t>
            </a:r>
            <a:r>
              <a:rPr lang="en-US" sz="2000" dirty="0">
                <a:effectLst/>
                <a:latin typeface="Calibri" panose="020F0502020204030204" pitchFamily="34" charset="0"/>
                <a:ea typeface="Calibri" panose="020F0502020204030204" pitchFamily="34" charset="0"/>
                <a:cs typeface="Times New Roman" panose="02020603050405020304" pitchFamily="18" charset="0"/>
              </a:rPr>
              <a:t>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2013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73,1 %.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Untuk</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capaian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pemberian</a:t>
            </a:r>
            <a:r>
              <a:rPr lang="en-US" sz="2000" dirty="0">
                <a:effectLst/>
                <a:latin typeface="Calibri" panose="020F0502020204030204" pitchFamily="34" charset="0"/>
                <a:ea typeface="Calibri" panose="020F0502020204030204" pitchFamily="34" charset="0"/>
                <a:cs typeface="Times New Roman" panose="02020603050405020304" pitchFamily="18" charset="0"/>
              </a:rPr>
              <a:t> tablet Fe-1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2012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75,46%,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2013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86,55%.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Cakupan</a:t>
            </a:r>
            <a:r>
              <a:rPr lang="en-US" sz="2000" dirty="0">
                <a:effectLst/>
                <a:latin typeface="Calibri" panose="020F0502020204030204" pitchFamily="34" charset="0"/>
                <a:ea typeface="Calibri" panose="020F0502020204030204" pitchFamily="34" charset="0"/>
                <a:cs typeface="Times New Roman" panose="02020603050405020304" pitchFamily="18" charset="0"/>
              </a:rPr>
              <a:t> Fe-3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tahun</a:t>
            </a:r>
            <a:r>
              <a:rPr lang="en-US" sz="2000" dirty="0">
                <a:effectLst/>
                <a:latin typeface="Calibri" panose="020F0502020204030204" pitchFamily="34" charset="0"/>
                <a:ea typeface="Calibri" panose="020F0502020204030204" pitchFamily="34" charset="0"/>
                <a:cs typeface="Times New Roman" panose="02020603050405020304" pitchFamily="18" charset="0"/>
              </a:rPr>
              <a:t> 2012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mencapai</a:t>
            </a:r>
            <a:r>
              <a:rPr lang="en-US" sz="2000" dirty="0">
                <a:effectLst/>
                <a:latin typeface="Calibri" panose="020F0502020204030204" pitchFamily="34" charset="0"/>
                <a:ea typeface="Calibri" panose="020F0502020204030204" pitchFamily="34" charset="0"/>
                <a:cs typeface="Times New Roman" panose="02020603050405020304" pitchFamily="18" charset="0"/>
              </a:rPr>
              <a:t> 71,20% dan 2013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meningkat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menjadi</a:t>
            </a:r>
            <a:r>
              <a:rPr lang="en-US" sz="2000" dirty="0">
                <a:effectLst/>
                <a:latin typeface="Calibri" panose="020F0502020204030204" pitchFamily="34" charset="0"/>
                <a:ea typeface="Calibri" panose="020F0502020204030204" pitchFamily="34" charset="0"/>
                <a:cs typeface="Times New Roman" panose="02020603050405020304" pitchFamily="18" charset="0"/>
              </a:rPr>
              <a:t> 74,83%.</a:t>
            </a:r>
          </a:p>
          <a:p>
            <a:pPr marL="0" lvl="0" indent="0" algn="l" rtl="0">
              <a:spcBef>
                <a:spcPts val="0"/>
              </a:spcBef>
              <a:spcAft>
                <a:spcPts val="1600"/>
              </a:spcAft>
              <a:buNone/>
            </a:pPr>
            <a:r>
              <a:rPr lang="en-US" dirty="0">
                <a:latin typeface="Calibri" panose="020F0502020204030204" pitchFamily="34" charset="0"/>
                <a:ea typeface="Calibri" panose="020F0502020204030204" pitchFamily="34" charset="0"/>
                <a:cs typeface="Times New Roman" panose="02020603050405020304" pitchFamily="18" charset="0"/>
              </a:rPr>
              <a:t>Dan </a:t>
            </a:r>
            <a:r>
              <a:rPr lang="en-US" dirty="0" err="1">
                <a:latin typeface="Calibri" panose="020F0502020204030204" pitchFamily="34" charset="0"/>
                <a:ea typeface="Calibri" panose="020F0502020204030204" pitchFamily="34" charset="0"/>
                <a:cs typeface="Times New Roman" panose="02020603050405020304" pitchFamily="18" charset="0"/>
              </a:rPr>
              <a:t>berdasarkan</a:t>
            </a:r>
            <a:r>
              <a:rPr lang="en-US" dirty="0">
                <a:latin typeface="Calibri" panose="020F0502020204030204" pitchFamily="34" charset="0"/>
                <a:ea typeface="Calibri" panose="020F0502020204030204" pitchFamily="34" charset="0"/>
                <a:cs typeface="Times New Roman" panose="02020603050405020304" pitchFamily="18" charset="0"/>
              </a:rPr>
              <a:t> data </a:t>
            </a:r>
            <a:r>
              <a:rPr lang="en-US" dirty="0" err="1">
                <a:latin typeface="Calibri" panose="020F0502020204030204" pitchFamily="34" charset="0"/>
                <a:ea typeface="Calibri" panose="020F0502020204030204" pitchFamily="34" charset="0"/>
                <a:cs typeface="Times New Roman" panose="02020603050405020304" pitchFamily="18" charset="0"/>
              </a:rPr>
              <a:t>Dinas</a:t>
            </a:r>
            <a:r>
              <a:rPr lang="en-US" dirty="0">
                <a:latin typeface="Calibri" panose="020F0502020204030204" pitchFamily="34" charset="0"/>
                <a:ea typeface="Calibri" panose="020F0502020204030204" pitchFamily="34" charset="0"/>
                <a:cs typeface="Times New Roman" panose="02020603050405020304" pitchFamily="18" charset="0"/>
              </a:rPr>
              <a:t> Kesehatan </a:t>
            </a:r>
            <a:r>
              <a:rPr lang="en-US" dirty="0" err="1">
                <a:latin typeface="Calibri" panose="020F0502020204030204" pitchFamily="34" charset="0"/>
                <a:ea typeface="Calibri" panose="020F0502020204030204" pitchFamily="34" charset="0"/>
                <a:cs typeface="Times New Roman" panose="02020603050405020304" pitchFamily="18" charset="0"/>
              </a:rPr>
              <a:t>Derah</a:t>
            </a:r>
            <a:r>
              <a:rPr lang="en-US" dirty="0">
                <a:latin typeface="Calibri" panose="020F0502020204030204" pitchFamily="34" charset="0"/>
                <a:ea typeface="Calibri" panose="020F0502020204030204" pitchFamily="34" charset="0"/>
                <a:cs typeface="Times New Roman" panose="02020603050405020304" pitchFamily="18" charset="0"/>
              </a:rPr>
              <a:t> Istimewa Yogyakarta(DIY) </a:t>
            </a:r>
            <a:r>
              <a:rPr lang="en-US" dirty="0" err="1">
                <a:latin typeface="Calibri" panose="020F0502020204030204" pitchFamily="34" charset="0"/>
                <a:ea typeface="Calibri" panose="020F0502020204030204" pitchFamily="34" charset="0"/>
                <a:cs typeface="Times New Roman" panose="02020603050405020304" pitchFamily="18" charset="0"/>
              </a:rPr>
              <a:t>Tahun</a:t>
            </a:r>
            <a:r>
              <a:rPr lang="en-US" dirty="0">
                <a:latin typeface="Calibri" panose="020F0502020204030204" pitchFamily="34" charset="0"/>
                <a:ea typeface="Calibri" panose="020F0502020204030204" pitchFamily="34" charset="0"/>
                <a:cs typeface="Times New Roman" panose="02020603050405020304" pitchFamily="18" charset="0"/>
              </a:rPr>
              <a:t> 2015 </a:t>
            </a:r>
            <a:r>
              <a:rPr lang="en-US" dirty="0" err="1">
                <a:latin typeface="Calibri" panose="020F0502020204030204" pitchFamily="34" charset="0"/>
                <a:ea typeface="Calibri" panose="020F0502020204030204" pitchFamily="34" charset="0"/>
                <a:cs typeface="Times New Roman" panose="02020603050405020304" pitchFamily="18" charset="0"/>
              </a:rPr>
              <a:t>prevalensi</a:t>
            </a:r>
            <a:r>
              <a:rPr lang="en-US" dirty="0">
                <a:latin typeface="Calibri" panose="020F0502020204030204" pitchFamily="34" charset="0"/>
                <a:ea typeface="Calibri" panose="020F0502020204030204" pitchFamily="34" charset="0"/>
                <a:cs typeface="Times New Roman" panose="02020603050405020304" pitchFamily="18" charset="0"/>
              </a:rPr>
              <a:t> anemia </a:t>
            </a:r>
            <a:r>
              <a:rPr lang="en-US" dirty="0" err="1">
                <a:latin typeface="Calibri" panose="020F0502020204030204" pitchFamily="34" charset="0"/>
                <a:ea typeface="Calibri" panose="020F0502020204030204" pitchFamily="34" charset="0"/>
                <a:cs typeface="Times New Roman" panose="02020603050405020304" pitchFamily="18" charset="0"/>
              </a:rPr>
              <a:t>ibu</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hamil</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dirty="0" err="1">
                <a:latin typeface="Calibri" panose="020F0502020204030204" pitchFamily="34" charset="0"/>
                <a:ea typeface="Calibri" panose="020F0502020204030204" pitchFamily="34" charset="0"/>
                <a:cs typeface="Times New Roman" panose="02020603050405020304" pitchFamily="18" charset="0"/>
              </a:rPr>
              <a:t>sebesar</a:t>
            </a:r>
            <a:r>
              <a:rPr lang="en-US" dirty="0">
                <a:latin typeface="Calibri" panose="020F0502020204030204" pitchFamily="34" charset="0"/>
                <a:ea typeface="Calibri" panose="020F0502020204030204" pitchFamily="34" charset="0"/>
                <a:cs typeface="Times New Roman" panose="02020603050405020304" pitchFamily="18" charset="0"/>
              </a:rPr>
              <a:t> 14,85%. Dimana </a:t>
            </a:r>
            <a:r>
              <a:rPr lang="en-US" dirty="0" err="1">
                <a:latin typeface="Calibri" panose="020F0502020204030204" pitchFamily="34" charset="0"/>
                <a:ea typeface="Calibri" panose="020F0502020204030204" pitchFamily="34" charset="0"/>
                <a:cs typeface="Times New Roman" panose="02020603050405020304" pitchFamily="18" charset="0"/>
              </a:rPr>
              <a:t>prevalensi</a:t>
            </a:r>
            <a:r>
              <a:rPr lang="en-US" dirty="0">
                <a:latin typeface="Calibri" panose="020F0502020204030204" pitchFamily="34" charset="0"/>
                <a:ea typeface="Calibri" panose="020F0502020204030204" pitchFamily="34" charset="0"/>
                <a:cs typeface="Times New Roman" panose="02020603050405020304" pitchFamily="18" charset="0"/>
              </a:rPr>
              <a:t> anemia </a:t>
            </a:r>
            <a:r>
              <a:rPr lang="en-US" dirty="0" err="1">
                <a:latin typeface="Calibri" panose="020F0502020204030204" pitchFamily="34" charset="0"/>
                <a:ea typeface="Calibri" panose="020F0502020204030204" pitchFamily="34" charset="0"/>
                <a:cs typeface="Times New Roman" panose="02020603050405020304" pitchFamily="18" charset="0"/>
              </a:rPr>
              <a:t>tertingi</a:t>
            </a:r>
            <a:r>
              <a:rPr lang="en-US" dirty="0">
                <a:latin typeface="Calibri" panose="020F0502020204030204" pitchFamily="34" charset="0"/>
                <a:ea typeface="Calibri" panose="020F0502020204030204" pitchFamily="34" charset="0"/>
                <a:cs typeface="Times New Roman" panose="02020603050405020304" pitchFamily="18" charset="0"/>
              </a:rPr>
              <a:t> di </a:t>
            </a:r>
            <a:r>
              <a:rPr lang="en-US" dirty="0" err="1">
                <a:latin typeface="Calibri" panose="020F0502020204030204" pitchFamily="34" charset="0"/>
                <a:ea typeface="Calibri" panose="020F0502020204030204" pitchFamily="34" charset="0"/>
                <a:cs typeface="Times New Roman" panose="02020603050405020304" pitchFamily="18" charset="0"/>
              </a:rPr>
              <a:t>kota</a:t>
            </a:r>
            <a:r>
              <a:rPr lang="en-US" dirty="0">
                <a:latin typeface="Calibri" panose="020F0502020204030204" pitchFamily="34" charset="0"/>
                <a:ea typeface="Calibri" panose="020F0502020204030204" pitchFamily="34" charset="0"/>
                <a:cs typeface="Times New Roman" panose="02020603050405020304" pitchFamily="18" charset="0"/>
              </a:rPr>
              <a:t> Yogyakarta </a:t>
            </a:r>
            <a:r>
              <a:rPr lang="en-US" dirty="0" err="1">
                <a:latin typeface="Calibri" panose="020F0502020204030204" pitchFamily="34" charset="0"/>
                <a:ea typeface="Calibri" panose="020F0502020204030204" pitchFamily="34" charset="0"/>
                <a:cs typeface="Times New Roman" panose="02020603050405020304" pitchFamily="18" charset="0"/>
              </a:rPr>
              <a:t>sebesar</a:t>
            </a:r>
            <a:r>
              <a:rPr lang="en-US" dirty="0">
                <a:latin typeface="Calibri" panose="020F0502020204030204" pitchFamily="34" charset="0"/>
                <a:ea typeface="Calibri" panose="020F0502020204030204" pitchFamily="34" charset="0"/>
                <a:cs typeface="Times New Roman" panose="02020603050405020304" pitchFamily="18" charset="0"/>
              </a:rPr>
              <a:t> 32.39%</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d-ID" dirty="0"/>
          </a:p>
        </p:txBody>
      </p:sp>
    </p:spTree>
    <p:extLst>
      <p:ext uri="{BB962C8B-B14F-4D97-AF65-F5344CB8AC3E}">
        <p14:creationId xmlns:p14="http://schemas.microsoft.com/office/powerpoint/2010/main" val="463291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8D989D-B709-4EEB-A57C-FE9787329FF5}"/>
              </a:ext>
            </a:extLst>
          </p:cNvPr>
          <p:cNvSpPr>
            <a:spLocks noGrp="1"/>
          </p:cNvSpPr>
          <p:nvPr>
            <p:ph idx="1"/>
          </p:nvPr>
        </p:nvSpPr>
        <p:spPr/>
        <p:txBody>
          <a:bodyPr/>
          <a:lstStyle/>
          <a:p>
            <a:pPr marL="0" indent="0">
              <a:buNone/>
            </a:pPr>
            <a:r>
              <a:rPr lang="id-ID" dirty="0"/>
              <a:t>Kebijakan pemerintah tentang anemia terdapat pada standar pelayanan kebidanan standar 6 yang mengatur peran bidan dalam melakukan tindakan pencegahan, penemuan, penanganan dan rujukan pada semua kasus anemia pada kehamilan sesuai dengan ketentuan yang berlaku (IBI, 2006). World Health Organitation menganjurkan untuk memberikan 60 mg zat besi selama 6 bulan untuk memenuhi kebutuhan fisiologik kehamilan, namun banyak literature yang menganjurkan dosis 100 mg besi setiap hari selama 16 minggu atau lebih pada kehamilan. </a:t>
            </a:r>
          </a:p>
          <a:p>
            <a:pPr marL="0" indent="0">
              <a:buNone/>
            </a:pPr>
            <a:endParaRPr lang="id-ID" dirty="0"/>
          </a:p>
        </p:txBody>
      </p:sp>
    </p:spTree>
    <p:extLst>
      <p:ext uri="{BB962C8B-B14F-4D97-AF65-F5344CB8AC3E}">
        <p14:creationId xmlns:p14="http://schemas.microsoft.com/office/powerpoint/2010/main" val="285607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C6FDF9-9F1A-4EB7-9DC4-BBF6DC335F9F}"/>
              </a:ext>
            </a:extLst>
          </p:cNvPr>
          <p:cNvSpPr>
            <a:spLocks noGrp="1"/>
          </p:cNvSpPr>
          <p:nvPr>
            <p:ph idx="1"/>
          </p:nvPr>
        </p:nvSpPr>
        <p:spPr/>
        <p:txBody>
          <a:bodyPr/>
          <a:lstStyle/>
          <a:p>
            <a:pPr marL="0" indent="0">
              <a:buNone/>
            </a:pPr>
            <a:r>
              <a:rPr lang="id-ID" sz="2000" dirty="0">
                <a:effectLst/>
                <a:latin typeface="Times New Roman" panose="02020603050405020304" pitchFamily="18" charset="0"/>
                <a:ea typeface="Calibri" panose="020F0502020204030204" pitchFamily="34" charset="0"/>
              </a:rPr>
              <a:t>Bidan memiliki peranan yang sangat penting dalam pemberian asuhan pada masa  kehamilan. Maka dari itu bidan berperan dalam memberikan infromasi dan edukasi kepada ibu hamil tentang memeberitahu</a:t>
            </a:r>
            <a:r>
              <a:rPr lang="id-ID" sz="2000" dirty="0">
                <a:latin typeface="Times New Roman" panose="02020603050405020304" pitchFamily="18" charset="0"/>
                <a:ea typeface="Calibri" panose="020F0502020204030204" pitchFamily="34" charset="0"/>
              </a:rPr>
              <a:t> </a:t>
            </a:r>
            <a:r>
              <a:rPr lang="id-ID" sz="2000" dirty="0">
                <a:effectLst/>
                <a:latin typeface="Times New Roman" panose="02020603050405020304" pitchFamily="18" charset="0"/>
                <a:ea typeface="Calibri" panose="020F0502020204030204" pitchFamily="34" charset="0"/>
              </a:rPr>
              <a:t>cara</a:t>
            </a:r>
            <a:r>
              <a:rPr lang="id-ID" sz="2000" dirty="0">
                <a:latin typeface="Times New Roman" panose="02020603050405020304" pitchFamily="18" charset="0"/>
                <a:ea typeface="Calibri" panose="020F0502020204030204" pitchFamily="34" charset="0"/>
              </a:rPr>
              <a:t> </a:t>
            </a:r>
            <a:r>
              <a:rPr lang="id-ID" sz="2000" dirty="0">
                <a:effectLst/>
                <a:latin typeface="Times New Roman" panose="02020603050405020304" pitchFamily="18" charset="0"/>
                <a:ea typeface="Calibri" panose="020F0502020204030204" pitchFamily="34" charset="0"/>
              </a:rPr>
              <a:t>mengkonsumsi tablet Fe dengan benar,memberikan Pendidikan Kesehatan mengenai gizi yang baik untuk ibu hamil, guna mencegah terjadinya anemia.</a:t>
            </a:r>
            <a:endParaRPr lang="id-ID" dirty="0"/>
          </a:p>
          <a:p>
            <a:pPr marL="0" indent="0">
              <a:buNone/>
            </a:pPr>
            <a:endParaRPr lang="id-ID" dirty="0"/>
          </a:p>
        </p:txBody>
      </p:sp>
    </p:spTree>
    <p:extLst>
      <p:ext uri="{BB962C8B-B14F-4D97-AF65-F5344CB8AC3E}">
        <p14:creationId xmlns:p14="http://schemas.microsoft.com/office/powerpoint/2010/main" val="33720763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E715F-DB3A-4BB6-8189-F754A4C7B161}"/>
              </a:ext>
            </a:extLst>
          </p:cNvPr>
          <p:cNvSpPr>
            <a:spLocks noGrp="1"/>
          </p:cNvSpPr>
          <p:nvPr>
            <p:ph type="title"/>
          </p:nvPr>
        </p:nvSpPr>
        <p:spPr/>
        <p:txBody>
          <a:bodyPr/>
          <a:lstStyle/>
          <a:p>
            <a:r>
              <a:rPr lang="en-US" dirty="0"/>
              <a:t>RUMUSAN MASALAH</a:t>
            </a:r>
            <a:endParaRPr lang="id-ID" dirty="0"/>
          </a:p>
        </p:txBody>
      </p:sp>
      <p:sp>
        <p:nvSpPr>
          <p:cNvPr id="3" name="Content Placeholder 2">
            <a:extLst>
              <a:ext uri="{FF2B5EF4-FFF2-40B4-BE49-F238E27FC236}">
                <a16:creationId xmlns:a16="http://schemas.microsoft.com/office/drawing/2014/main" id="{655C4751-1255-4DA2-9434-7993BAF78FA3}"/>
              </a:ext>
            </a:extLst>
          </p:cNvPr>
          <p:cNvSpPr>
            <a:spLocks noGrp="1"/>
          </p:cNvSpPr>
          <p:nvPr>
            <p:ph idx="1"/>
          </p:nvPr>
        </p:nvSpPr>
        <p:spPr/>
        <p:txBody>
          <a:bodyPr/>
          <a:lstStyle/>
          <a:p>
            <a:pPr marL="0" indent="0">
              <a:buNone/>
            </a:pPr>
            <a:r>
              <a:rPr lang="en-US" sz="2000" dirty="0" err="1">
                <a:effectLst/>
                <a:latin typeface="Calibri" panose="020F0502020204030204" pitchFamily="34" charset="0"/>
                <a:ea typeface="Calibri" panose="020F0502020204030204" pitchFamily="34" charset="0"/>
                <a:cs typeface="Times New Roman" panose="02020603050405020304" pitchFamily="18" charset="0"/>
              </a:rPr>
              <a:t>Bagaimana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Penerapan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Manajemen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asuhan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Kebidanan</a:t>
            </a:r>
            <a:r>
              <a:rPr lang="en-US" sz="2000" dirty="0">
                <a:effectLst/>
                <a:latin typeface="Calibri" panose="020F0502020204030204" pitchFamily="34" charset="0"/>
                <a:ea typeface="Calibri" panose="020F0502020204030204" pitchFamily="34" charset="0"/>
                <a:cs typeface="Times New Roman" panose="02020603050405020304" pitchFamily="18" charset="0"/>
              </a:rPr>
              <a:t> Pada Ibu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hamil</a:t>
            </a:r>
            <a:r>
              <a:rPr lang="en-US" sz="2000" dirty="0">
                <a:effectLst/>
                <a:latin typeface="Calibri" panose="020F0502020204030204" pitchFamily="34" charset="0"/>
                <a:ea typeface="Calibri" panose="020F0502020204030204" pitchFamily="34" charset="0"/>
                <a:cs typeface="Times New Roman" panose="02020603050405020304" pitchFamily="18" charset="0"/>
              </a:rPr>
              <a:t> ,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dengan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sedang</a:t>
            </a:r>
            <a:r>
              <a:rPr lang="en-US" sz="2000" dirty="0">
                <a:effectLst/>
                <a:latin typeface="Calibri" panose="020F0502020204030204" pitchFamily="34" charset="0"/>
                <a:ea typeface="Calibri" panose="020F0502020204030204" pitchFamily="34" charset="0"/>
                <a:cs typeface="Times New Roman" panose="02020603050405020304" pitchFamily="18" charset="0"/>
              </a:rPr>
              <a:t> di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Puskesmas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Ngemplak</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d-ID" dirty="0"/>
          </a:p>
        </p:txBody>
      </p:sp>
    </p:spTree>
    <p:extLst>
      <p:ext uri="{BB962C8B-B14F-4D97-AF65-F5344CB8AC3E}">
        <p14:creationId xmlns:p14="http://schemas.microsoft.com/office/powerpoint/2010/main" val="3571451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66A0F-08F5-403B-A5C7-5C03F9CE46A5}"/>
              </a:ext>
            </a:extLst>
          </p:cNvPr>
          <p:cNvSpPr>
            <a:spLocks noGrp="1"/>
          </p:cNvSpPr>
          <p:nvPr>
            <p:ph type="title"/>
          </p:nvPr>
        </p:nvSpPr>
        <p:spPr/>
        <p:txBody>
          <a:bodyPr/>
          <a:lstStyle/>
          <a:p>
            <a:r>
              <a:rPr lang="en-US" dirty="0"/>
              <a:t>TUJUAN</a:t>
            </a:r>
            <a:endParaRPr lang="id-ID" dirty="0"/>
          </a:p>
        </p:txBody>
      </p:sp>
      <p:sp>
        <p:nvSpPr>
          <p:cNvPr id="3" name="Content Placeholder 2">
            <a:extLst>
              <a:ext uri="{FF2B5EF4-FFF2-40B4-BE49-F238E27FC236}">
                <a16:creationId xmlns:a16="http://schemas.microsoft.com/office/drawing/2014/main" id="{28FE3DE3-AADE-4A9E-B28A-F3FE1A403540}"/>
              </a:ext>
            </a:extLst>
          </p:cNvPr>
          <p:cNvSpPr>
            <a:spLocks noGrp="1"/>
          </p:cNvSpPr>
          <p:nvPr>
            <p:ph idx="1"/>
          </p:nvPr>
        </p:nvSpPr>
        <p:spPr/>
        <p:txBody>
          <a:bodyPr>
            <a:normAutofit fontScale="70000" lnSpcReduction="20000"/>
          </a:bodyPr>
          <a:lstStyle/>
          <a:p>
            <a:pPr marL="482600" indent="-342900">
              <a:buFont typeface="+mj-lt"/>
              <a:buAutoNum type="arabicPeriod"/>
            </a:pPr>
            <a:r>
              <a:rPr lang="en-US" dirty="0" err="1"/>
              <a:t>Tujuan</a:t>
            </a:r>
            <a:r>
              <a:rPr lang="en-US" dirty="0"/>
              <a:t> </a:t>
            </a:r>
            <a:r>
              <a:rPr lang="en-US" dirty="0" err="1"/>
              <a:t>Umum</a:t>
            </a:r>
            <a:r>
              <a:rPr lang="en-US" dirty="0"/>
              <a:t>	:</a:t>
            </a:r>
            <a:br>
              <a:rPr lang="en-US" dirty="0"/>
            </a:br>
            <a:r>
              <a:rPr lang="sv-SE" dirty="0"/>
              <a:t>Mampu melaksanakan asuhan kebidanan pada ibu hamil dengan anemia sedang di Puskesmas Ngemplak</a:t>
            </a:r>
            <a:endParaRPr lang="en-US" dirty="0"/>
          </a:p>
          <a:p>
            <a:pPr marL="482600" indent="-342900">
              <a:buFont typeface="+mj-lt"/>
              <a:buAutoNum type="arabicPeriod"/>
            </a:pPr>
            <a:endParaRPr lang="en-US" dirty="0"/>
          </a:p>
          <a:p>
            <a:pPr marL="482600" indent="-342900">
              <a:buFont typeface="+mj-lt"/>
              <a:buAutoNum type="arabicPeriod"/>
            </a:pPr>
            <a:r>
              <a:rPr lang="en-US" dirty="0"/>
              <a:t> </a:t>
            </a:r>
            <a:r>
              <a:rPr lang="en-US" dirty="0" err="1"/>
              <a:t>Tujuan</a:t>
            </a:r>
            <a:r>
              <a:rPr lang="en-US" dirty="0"/>
              <a:t> </a:t>
            </a:r>
            <a:r>
              <a:rPr lang="en-US" dirty="0" err="1"/>
              <a:t>Khusus</a:t>
            </a:r>
            <a:r>
              <a:rPr lang="en-US" dirty="0"/>
              <a:t>	:</a:t>
            </a:r>
          </a:p>
          <a:p>
            <a:pPr marL="139700" indent="0">
              <a:buNone/>
            </a:pPr>
            <a:r>
              <a:rPr lang="en-US" dirty="0"/>
              <a:t>         a. </a:t>
            </a:r>
            <a:r>
              <a:rPr lang="en-US" dirty="0" err="1">
                <a:effectLst/>
                <a:latin typeface="Lora" panose="020B0604020202020204" charset="0"/>
                <a:ea typeface="Calibri" panose="020F0502020204030204" pitchFamily="34" charset="0"/>
                <a:cs typeface="Times New Roman" panose="02020603050405020304" pitchFamily="18" charset="0"/>
              </a:rPr>
              <a:t>Melakukan</a:t>
            </a:r>
            <a:r>
              <a:rPr lang="en-US" dirty="0">
                <a:effectLst/>
                <a:latin typeface="Lora" panose="020B0604020202020204" charset="0"/>
                <a:ea typeface="Calibri" panose="020F0502020204030204" pitchFamily="34" charset="0"/>
                <a:cs typeface="Times New Roman" panose="02020603050405020304" pitchFamily="18" charset="0"/>
              </a:rPr>
              <a:t> </a:t>
            </a:r>
            <a:r>
              <a:rPr lang="en-US" dirty="0" err="1">
                <a:effectLst/>
                <a:latin typeface="Lora" panose="020B0604020202020204" charset="0"/>
                <a:ea typeface="Calibri" panose="020F0502020204030204" pitchFamily="34" charset="0"/>
                <a:cs typeface="Times New Roman" panose="02020603050405020304" pitchFamily="18" charset="0"/>
              </a:rPr>
              <a:t>Pengkajian</a:t>
            </a:r>
            <a:r>
              <a:rPr lang="en-US" dirty="0">
                <a:effectLst/>
                <a:latin typeface="Lora" panose="020B0604020202020204" charset="0"/>
                <a:ea typeface="Calibri" panose="020F0502020204030204" pitchFamily="34" charset="0"/>
                <a:cs typeface="Times New Roman" panose="02020603050405020304" pitchFamily="18" charset="0"/>
              </a:rPr>
              <a:t> pada Ibu </a:t>
            </a:r>
            <a:r>
              <a:rPr lang="en-US" dirty="0" err="1">
                <a:effectLst/>
                <a:latin typeface="Lora" panose="020B0604020202020204" charset="0"/>
                <a:ea typeface="Calibri" panose="020F0502020204030204" pitchFamily="34" charset="0"/>
                <a:cs typeface="Times New Roman" panose="02020603050405020304" pitchFamily="18" charset="0"/>
              </a:rPr>
              <a:t>Hamil</a:t>
            </a:r>
            <a:r>
              <a:rPr lang="en-US" dirty="0">
                <a:effectLst/>
                <a:latin typeface="Lora" panose="020B0604020202020204" charset="0"/>
                <a:ea typeface="Calibri" panose="020F0502020204030204" pitchFamily="34" charset="0"/>
                <a:cs typeface="Times New Roman" panose="02020603050405020304" pitchFamily="18" charset="0"/>
              </a:rPr>
              <a:t> </a:t>
            </a:r>
            <a:r>
              <a:rPr lang="en-US" dirty="0" err="1">
                <a:effectLst/>
                <a:latin typeface="Lora" panose="020B0604020202020204" charset="0"/>
                <a:ea typeface="Calibri" panose="020F0502020204030204" pitchFamily="34" charset="0"/>
                <a:cs typeface="Times New Roman" panose="02020603050405020304" pitchFamily="18" charset="0"/>
              </a:rPr>
              <a:t>dengan</a:t>
            </a:r>
            <a:r>
              <a:rPr lang="en-US" dirty="0">
                <a:effectLst/>
                <a:latin typeface="Lora" panose="020B0604020202020204" charset="0"/>
                <a:ea typeface="Calibri" panose="020F0502020204030204" pitchFamily="34" charset="0"/>
                <a:cs typeface="Times New Roman" panose="02020603050405020304" pitchFamily="18" charset="0"/>
              </a:rPr>
              <a:t> </a:t>
            </a:r>
            <a:r>
              <a:rPr lang="en-US" dirty="0" err="1">
                <a:effectLst/>
                <a:latin typeface="Lora" panose="020B0604020202020204" charset="0"/>
                <a:ea typeface="Calibri" panose="020F0502020204030204" pitchFamily="34" charset="0"/>
                <a:cs typeface="Times New Roman" panose="02020603050405020304" pitchFamily="18" charset="0"/>
              </a:rPr>
              <a:t>Kasus</a:t>
            </a:r>
            <a:r>
              <a:rPr lang="en-US" dirty="0">
                <a:effectLst/>
                <a:latin typeface="Lora" panose="020B0604020202020204" charset="0"/>
                <a:ea typeface="Calibri" panose="020F0502020204030204" pitchFamily="34" charset="0"/>
                <a:cs typeface="Times New Roman" panose="02020603050405020304" pitchFamily="18" charset="0"/>
              </a:rPr>
              <a:t> Anemia </a:t>
            </a:r>
          </a:p>
          <a:p>
            <a:pPr marL="139700" indent="0">
              <a:buNone/>
            </a:pPr>
            <a:r>
              <a:rPr lang="en-US" dirty="0">
                <a:latin typeface="Lora" panose="020B0604020202020204" charset="0"/>
                <a:ea typeface="Calibri" panose="020F0502020204030204" pitchFamily="34" charset="0"/>
                <a:cs typeface="Times New Roman" panose="02020603050405020304" pitchFamily="18" charset="0"/>
              </a:rPr>
              <a:t>             </a:t>
            </a:r>
            <a:r>
              <a:rPr lang="en-US" dirty="0" err="1">
                <a:latin typeface="Lora" panose="020B0604020202020204" charset="0"/>
                <a:ea typeface="Calibri" panose="020F0502020204030204" pitchFamily="34" charset="0"/>
                <a:cs typeface="Times New Roman" panose="02020603050405020304" pitchFamily="18" charset="0"/>
              </a:rPr>
              <a:t>sedang</a:t>
            </a:r>
            <a:r>
              <a:rPr lang="en-US" dirty="0">
                <a:latin typeface="Lora" panose="020B0604020202020204" charset="0"/>
                <a:ea typeface="Calibri" panose="020F0502020204030204" pitchFamily="34" charset="0"/>
                <a:cs typeface="Times New Roman" panose="02020603050405020304" pitchFamily="18" charset="0"/>
              </a:rPr>
              <a:t> </a:t>
            </a:r>
            <a:r>
              <a:rPr lang="en-US" dirty="0">
                <a:effectLst/>
                <a:latin typeface="Lora" panose="020B0604020202020204" charset="0"/>
                <a:ea typeface="Calibri" panose="020F0502020204030204" pitchFamily="34" charset="0"/>
                <a:cs typeface="Times New Roman" panose="02020603050405020304" pitchFamily="18" charset="0"/>
              </a:rPr>
              <a:t> di </a:t>
            </a:r>
            <a:r>
              <a:rPr lang="en-US" dirty="0" err="1">
                <a:effectLst/>
                <a:latin typeface="Lora" panose="020B0604020202020204" charset="0"/>
                <a:ea typeface="Calibri" panose="020F0502020204030204" pitchFamily="34" charset="0"/>
                <a:cs typeface="Times New Roman" panose="02020603050405020304" pitchFamily="18" charset="0"/>
              </a:rPr>
              <a:t>Puskesmas</a:t>
            </a:r>
            <a:r>
              <a:rPr lang="en-US" dirty="0">
                <a:effectLst/>
                <a:latin typeface="Lora" panose="020B0604020202020204" charset="0"/>
                <a:ea typeface="Calibri" panose="020F0502020204030204" pitchFamily="34" charset="0"/>
                <a:cs typeface="Times New Roman" panose="02020603050405020304" pitchFamily="18" charset="0"/>
              </a:rPr>
              <a:t> </a:t>
            </a:r>
            <a:r>
              <a:rPr lang="en-US" dirty="0" err="1">
                <a:effectLst/>
                <a:latin typeface="Lora" panose="020B0604020202020204" charset="0"/>
                <a:ea typeface="Calibri" panose="020F0502020204030204" pitchFamily="34" charset="0"/>
                <a:cs typeface="Times New Roman" panose="02020603050405020304" pitchFamily="18" charset="0"/>
              </a:rPr>
              <a:t>Ngemmplak</a:t>
            </a:r>
            <a:r>
              <a:rPr lang="en-US" dirty="0">
                <a:effectLst/>
                <a:latin typeface="Lora" panose="020B0604020202020204" charset="0"/>
                <a:ea typeface="Calibri" panose="020F0502020204030204" pitchFamily="34" charset="0"/>
                <a:cs typeface="Times New Roman" panose="02020603050405020304" pitchFamily="18" charset="0"/>
              </a:rPr>
              <a:t> </a:t>
            </a:r>
          </a:p>
          <a:p>
            <a:pPr marL="139700" indent="0">
              <a:buNone/>
            </a:pPr>
            <a:r>
              <a:rPr lang="en-US" dirty="0">
                <a:latin typeface="Calibri" panose="020F0502020204030204" pitchFamily="34" charset="0"/>
                <a:ea typeface="Calibri" panose="020F0502020204030204" pitchFamily="34" charset="0"/>
                <a:cs typeface="Times New Roman" panose="02020603050405020304" pitchFamily="18" charset="0"/>
              </a:rPr>
              <a:t>          b. </a:t>
            </a:r>
            <a:r>
              <a:rPr lang="id-ID" dirty="0"/>
              <a:t>Mampu mengide</a:t>
            </a:r>
            <a:r>
              <a:rPr lang="en-US" dirty="0"/>
              <a:t>n</a:t>
            </a:r>
            <a:r>
              <a:rPr lang="id-ID" dirty="0"/>
              <a:t>tifikasi tindakan segera pada kasus ibu hamil dengan anemia</a:t>
            </a:r>
            <a:endParaRPr lang="en-US" dirty="0"/>
          </a:p>
          <a:p>
            <a:pPr marL="139700" indent="0">
              <a:buNone/>
            </a:pPr>
            <a:r>
              <a:rPr lang="en-US" dirty="0"/>
              <a:t>            </a:t>
            </a:r>
            <a:r>
              <a:rPr lang="en-US" dirty="0" err="1"/>
              <a:t>sedang</a:t>
            </a:r>
            <a:r>
              <a:rPr lang="en-US" dirty="0"/>
              <a:t> </a:t>
            </a:r>
            <a:r>
              <a:rPr lang="en-US" dirty="0" err="1"/>
              <a:t>dipuskesmas</a:t>
            </a:r>
            <a:r>
              <a:rPr lang="en-US" dirty="0"/>
              <a:t> </a:t>
            </a:r>
            <a:r>
              <a:rPr lang="en-US" dirty="0" err="1"/>
              <a:t>Ngemplak</a:t>
            </a:r>
            <a:r>
              <a:rPr lang="en-US" dirty="0"/>
              <a:t> </a:t>
            </a:r>
          </a:p>
          <a:p>
            <a:pPr marL="139700" indent="0">
              <a:buNone/>
            </a:pPr>
            <a:r>
              <a:rPr lang="en-US" dirty="0"/>
              <a:t>        e. </a:t>
            </a:r>
            <a:r>
              <a:rPr lang="id-ID" dirty="0"/>
              <a:t> Mampu merencanakan asuhan kebidanan pada kasus ibu hamil dengan anemia </a:t>
            </a:r>
            <a:endParaRPr lang="en-US" dirty="0"/>
          </a:p>
          <a:p>
            <a:pPr marL="139700" indent="0">
              <a:buNone/>
            </a:pPr>
            <a:r>
              <a:rPr lang="en-US" dirty="0"/>
              <a:t>              </a:t>
            </a:r>
            <a:r>
              <a:rPr lang="en-US" dirty="0" err="1"/>
              <a:t>sedang</a:t>
            </a:r>
            <a:r>
              <a:rPr lang="en-US" dirty="0"/>
              <a:t> di </a:t>
            </a:r>
            <a:r>
              <a:rPr lang="en-US" dirty="0" err="1"/>
              <a:t>Puskesmas</a:t>
            </a:r>
            <a:r>
              <a:rPr lang="en-US" dirty="0"/>
              <a:t> </a:t>
            </a:r>
            <a:r>
              <a:rPr lang="en-US" dirty="0" err="1"/>
              <a:t>Ngemplak</a:t>
            </a:r>
            <a:r>
              <a:rPr lang="en-US" dirty="0"/>
              <a:t> </a:t>
            </a:r>
          </a:p>
          <a:p>
            <a:pPr marL="0" indent="0">
              <a:buNone/>
            </a:pPr>
            <a:endParaRPr lang="id-ID" dirty="0"/>
          </a:p>
        </p:txBody>
      </p:sp>
    </p:spTree>
    <p:extLst>
      <p:ext uri="{BB962C8B-B14F-4D97-AF65-F5344CB8AC3E}">
        <p14:creationId xmlns:p14="http://schemas.microsoft.com/office/powerpoint/2010/main" val="2193954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E4EF9F-65D0-48DC-B9FD-B43B97EA9314}"/>
              </a:ext>
            </a:extLst>
          </p:cNvPr>
          <p:cNvSpPr>
            <a:spLocks noGrp="1"/>
          </p:cNvSpPr>
          <p:nvPr>
            <p:ph type="title"/>
          </p:nvPr>
        </p:nvSpPr>
        <p:spPr/>
        <p:txBody>
          <a:bodyPr/>
          <a:lstStyle/>
          <a:p>
            <a:r>
              <a:rPr lang="en-US" dirty="0"/>
              <a:t>MANFAAT PENELITIAN</a:t>
            </a:r>
            <a:endParaRPr lang="id-ID" dirty="0"/>
          </a:p>
        </p:txBody>
      </p:sp>
      <p:sp>
        <p:nvSpPr>
          <p:cNvPr id="3" name="Content Placeholder 2">
            <a:extLst>
              <a:ext uri="{FF2B5EF4-FFF2-40B4-BE49-F238E27FC236}">
                <a16:creationId xmlns:a16="http://schemas.microsoft.com/office/drawing/2014/main" id="{FBDABBB9-A364-468A-A636-90172DABE6D7}"/>
              </a:ext>
            </a:extLst>
          </p:cNvPr>
          <p:cNvSpPr>
            <a:spLocks noGrp="1"/>
          </p:cNvSpPr>
          <p:nvPr>
            <p:ph idx="1"/>
          </p:nvPr>
        </p:nvSpPr>
        <p:spPr/>
        <p:txBody>
          <a:bodyPr>
            <a:normAutofit fontScale="77500" lnSpcReduction="20000"/>
          </a:bodyPr>
          <a:lstStyle/>
          <a:p>
            <a:pPr marL="0" lvl="0" indent="0" algn="just">
              <a:lnSpc>
                <a:spcPct val="107000"/>
              </a:lnSpc>
              <a:buSzPts val="1100"/>
              <a:buNone/>
            </a:pP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Bagi</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Penulis</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Mahasiswa</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SzPts val="1100"/>
              <a:buNone/>
            </a:pPr>
            <a:r>
              <a:rPr lang="en-US" sz="2000" dirty="0" err="1">
                <a:effectLst/>
                <a:latin typeface="Calibri" panose="020F0502020204030204" pitchFamily="34" charset="0"/>
                <a:ea typeface="Calibri" panose="020F0502020204030204" pitchFamily="34" charset="0"/>
                <a:cs typeface="Times New Roman" panose="02020603050405020304" pitchFamily="18" charset="0"/>
              </a:rPr>
              <a:t>Dapat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meningkatkan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pengetahuan</a:t>
            </a:r>
            <a:r>
              <a:rPr lang="en-US" sz="2000" dirty="0">
                <a:effectLst/>
                <a:latin typeface="Calibri" panose="020F0502020204030204" pitchFamily="34" charset="0"/>
                <a:ea typeface="Calibri" panose="020F0502020204030204" pitchFamily="34" charset="0"/>
                <a:cs typeface="Times New Roman" panose="02020603050405020304" pitchFamily="18" charset="0"/>
              </a:rPr>
              <a:t> dan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wawasan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mengenal</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penyebab</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serta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upaya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pencegahan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terhadap</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masalah</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sedang</a:t>
            </a:r>
            <a:r>
              <a:rPr lang="en-US" sz="2000" dirty="0">
                <a:effectLst/>
                <a:latin typeface="Calibri" panose="020F0502020204030204" pitchFamily="34" charset="0"/>
                <a:ea typeface="Calibri" panose="020F0502020204030204" pitchFamily="34" charset="0"/>
                <a:cs typeface="Times New Roman" panose="02020603050405020304" pitchFamily="18" charset="0"/>
              </a:rPr>
              <a:t> agar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tercipta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kesehatan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masyarakat</a:t>
            </a:r>
            <a:r>
              <a:rPr lang="en-US" sz="2000" dirty="0">
                <a:effectLst/>
                <a:latin typeface="Calibri" panose="020F0502020204030204" pitchFamily="34" charset="0"/>
                <a:ea typeface="Calibri" panose="020F0502020204030204" pitchFamily="34" charset="0"/>
                <a:cs typeface="Times New Roman" panose="02020603050405020304" pitchFamily="18" charset="0"/>
              </a:rPr>
              <a:t> yang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lebih</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baik</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p>
          <a:p>
            <a:pPr marL="0" lvl="0" indent="0" algn="just">
              <a:lnSpc>
                <a:spcPct val="107000"/>
              </a:lnSpc>
              <a:buSzPts val="110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SzPts val="1100"/>
              <a:buNone/>
            </a:pPr>
            <a:r>
              <a:rPr lang="en-US" sz="2000" b="1" dirty="0" err="1">
                <a:latin typeface="Calibri" panose="020F0502020204030204" pitchFamily="34" charset="0"/>
                <a:ea typeface="Calibri" panose="020F0502020204030204" pitchFamily="34" charset="0"/>
                <a:cs typeface="Times New Roman" panose="02020603050405020304" pitchFamily="18" charset="0"/>
              </a:rPr>
              <a:t>Bagi</a:t>
            </a:r>
            <a:r>
              <a:rPr lang="en-US" sz="2000" b="1" dirty="0">
                <a:latin typeface="Calibri" panose="020F0502020204030204" pitchFamily="34" charset="0"/>
                <a:ea typeface="Calibri" panose="020F0502020204030204" pitchFamily="34" charset="0"/>
                <a:cs typeface="Times New Roman" panose="02020603050405020304" pitchFamily="18" charset="0"/>
              </a:rPr>
              <a:t> Tenaga Kesehatan </a:t>
            </a:r>
          </a:p>
          <a:p>
            <a:pPr marL="0" lvl="0" indent="0" algn="just">
              <a:lnSpc>
                <a:spcPct val="107000"/>
              </a:lnSpc>
              <a:buSzPts val="1100"/>
              <a:buNone/>
            </a:pPr>
            <a:r>
              <a:rPr lang="en-US" sz="2000" dirty="0" err="1">
                <a:effectLst/>
                <a:latin typeface="Calibri" panose="020F0502020204030204" pitchFamily="34" charset="0"/>
                <a:ea typeface="Calibri" panose="020F0502020204030204" pitchFamily="34" charset="0"/>
                <a:cs typeface="Times New Roman" panose="02020603050405020304" pitchFamily="18" charset="0"/>
              </a:rPr>
              <a:t>Diharapkan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berguna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bagi</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tenaga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kesehatan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khususnya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bidan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dengan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kliennya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mengenai</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asuhan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kebidanan</a:t>
            </a:r>
            <a:r>
              <a:rPr lang="en-US" sz="2000" dirty="0">
                <a:effectLst/>
                <a:latin typeface="Calibri" panose="020F0502020204030204" pitchFamily="34" charset="0"/>
                <a:ea typeface="Calibri" panose="020F0502020204030204" pitchFamily="34" charset="0"/>
                <a:cs typeface="Times New Roman" panose="02020603050405020304" pitchFamily="18" charset="0"/>
              </a:rPr>
              <a:t>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ibu</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hamil</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dengan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sedang</a:t>
            </a:r>
            <a:r>
              <a:rPr lang="en-US" sz="2000" dirty="0">
                <a:effectLst/>
                <a:latin typeface="Calibri" panose="020F0502020204030204" pitchFamily="34" charset="0"/>
                <a:ea typeface="Calibri" panose="020F0502020204030204" pitchFamily="34" charset="0"/>
                <a:cs typeface="Times New Roman" panose="02020603050405020304" pitchFamily="18" charset="0"/>
              </a:rPr>
              <a:t> dan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pencegahan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pada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ibu</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hamil</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p>
          <a:p>
            <a:pPr marL="0" lvl="0" indent="0" algn="just">
              <a:lnSpc>
                <a:spcPct val="107000"/>
              </a:lnSpc>
              <a:buSzPts val="110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SzPts val="1100"/>
              <a:buNone/>
            </a:pP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Bagi</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t>
            </a:r>
            <a:r>
              <a:rPr lang="en-US" sz="2000" b="1" dirty="0" err="1">
                <a:effectLst/>
                <a:latin typeface="Calibri" panose="020F0502020204030204" pitchFamily="34" charset="0"/>
                <a:ea typeface="Calibri" panose="020F0502020204030204" pitchFamily="34" charset="0"/>
                <a:cs typeface="Times New Roman" panose="02020603050405020304" pitchFamily="18" charset="0"/>
              </a:rPr>
              <a:t>Institusi</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Pendidikan</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lvl="0" indent="0" algn="just">
              <a:lnSpc>
                <a:spcPct val="107000"/>
              </a:lnSpc>
              <a:buSzPts val="1100"/>
              <a:buNone/>
            </a:pPr>
            <a:r>
              <a:rPr lang="en-US" sz="2000" dirty="0" err="1">
                <a:effectLst/>
                <a:latin typeface="Calibri" panose="020F0502020204030204" pitchFamily="34" charset="0"/>
                <a:ea typeface="Calibri" panose="020F0502020204030204" pitchFamily="34" charset="0"/>
                <a:cs typeface="Times New Roman" panose="02020603050405020304" pitchFamily="18" charset="0"/>
              </a:rPr>
              <a:t>Dapat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menambah</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informasi</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tentang</a:t>
            </a:r>
            <a:r>
              <a:rPr lang="en-US" sz="2000" dirty="0">
                <a:effectLst/>
                <a:latin typeface="Calibri" panose="020F0502020204030204" pitchFamily="34" charset="0"/>
                <a:ea typeface="Calibri" panose="020F0502020204030204" pitchFamily="34" charset="0"/>
                <a:cs typeface="Times New Roman" panose="02020603050405020304" pitchFamily="18" charset="0"/>
              </a:rPr>
              <a:t> anemia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sedang</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serta</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dapat</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meningkatkan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kewaspadaan</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terhadap</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kasus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dirty="0" err="1">
                <a:effectLst/>
                <a:latin typeface="Calibri" panose="020F0502020204030204" pitchFamily="34" charset="0"/>
                <a:ea typeface="Calibri" panose="020F0502020204030204" pitchFamily="34" charset="0"/>
                <a:cs typeface="Times New Roman" panose="02020603050405020304" pitchFamily="18" charset="0"/>
              </a:rPr>
              <a:t>ini</a:t>
            </a:r>
            <a:r>
              <a:rPr lang="en-US" sz="2000" dirty="0">
                <a:effectLst/>
                <a:latin typeface="Calibri" panose="020F0502020204030204" pitchFamily="34" charset="0"/>
                <a:ea typeface="Calibri" panose="020F0502020204030204" pitchFamily="34" charset="0"/>
                <a:cs typeface="Times New Roman" panose="02020603050405020304" pitchFamily="18" charset="0"/>
              </a:rPr>
              <a:t>.</a:t>
            </a:r>
            <a:endParaRPr lang="id-ID"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id-ID" dirty="0"/>
          </a:p>
        </p:txBody>
      </p:sp>
    </p:spTree>
    <p:extLst>
      <p:ext uri="{BB962C8B-B14F-4D97-AF65-F5344CB8AC3E}">
        <p14:creationId xmlns:p14="http://schemas.microsoft.com/office/powerpoint/2010/main" val="81256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73FD3C-DA0C-4021-9A87-A177F04227C2}"/>
              </a:ext>
            </a:extLst>
          </p:cNvPr>
          <p:cNvSpPr>
            <a:spLocks noGrp="1"/>
          </p:cNvSpPr>
          <p:nvPr>
            <p:ph type="title"/>
          </p:nvPr>
        </p:nvSpPr>
        <p:spPr/>
        <p:txBody>
          <a:bodyPr/>
          <a:lstStyle/>
          <a:p>
            <a:r>
              <a:rPr lang="en-US" dirty="0"/>
              <a:t>RUANG LINGKUP</a:t>
            </a:r>
            <a:endParaRPr lang="id-ID" dirty="0"/>
          </a:p>
        </p:txBody>
      </p:sp>
      <p:sp>
        <p:nvSpPr>
          <p:cNvPr id="3" name="Content Placeholder 2">
            <a:extLst>
              <a:ext uri="{FF2B5EF4-FFF2-40B4-BE49-F238E27FC236}">
                <a16:creationId xmlns:a16="http://schemas.microsoft.com/office/drawing/2014/main" id="{43ACAAAA-EB9D-4773-ACF2-0D050772B98D}"/>
              </a:ext>
            </a:extLst>
          </p:cNvPr>
          <p:cNvSpPr>
            <a:spLocks noGrp="1"/>
          </p:cNvSpPr>
          <p:nvPr>
            <p:ph idx="1"/>
          </p:nvPr>
        </p:nvSpPr>
        <p:spPr/>
        <p:txBody>
          <a:bodyPr>
            <a:normAutofit fontScale="92500" lnSpcReduction="20000"/>
          </a:bodyPr>
          <a:lstStyle/>
          <a:p>
            <a:r>
              <a:rPr lang="en-US" b="1" dirty="0"/>
              <a:t>Waktu </a:t>
            </a:r>
          </a:p>
          <a:p>
            <a:pPr marL="139700" indent="0">
              <a:buNone/>
            </a:pPr>
            <a:r>
              <a:rPr lang="en-US" b="1" dirty="0"/>
              <a:t>        </a:t>
            </a:r>
            <a:r>
              <a:rPr lang="en-US" dirty="0" err="1"/>
              <a:t>Penelitian</a:t>
            </a:r>
            <a:r>
              <a:rPr lang="en-US" dirty="0"/>
              <a:t> </a:t>
            </a:r>
            <a:r>
              <a:rPr lang="en-US" dirty="0" err="1"/>
              <a:t>ini</a:t>
            </a:r>
            <a:r>
              <a:rPr lang="en-US" dirty="0"/>
              <a:t> </a:t>
            </a:r>
            <a:r>
              <a:rPr lang="en-US" dirty="0" err="1"/>
              <a:t>dilakukan</a:t>
            </a:r>
            <a:r>
              <a:rPr lang="en-US" dirty="0"/>
              <a:t> pada </a:t>
            </a:r>
            <a:r>
              <a:rPr lang="en-US" dirty="0" err="1"/>
              <a:t>bulan</a:t>
            </a:r>
            <a:r>
              <a:rPr lang="en-US" dirty="0"/>
              <a:t> </a:t>
            </a:r>
          </a:p>
          <a:p>
            <a:pPr marL="139700" indent="0">
              <a:buNone/>
            </a:pPr>
            <a:endParaRPr lang="en-US" b="1" dirty="0"/>
          </a:p>
          <a:p>
            <a:r>
              <a:rPr lang="en-US" b="1" dirty="0" err="1"/>
              <a:t>Tempat</a:t>
            </a:r>
            <a:endParaRPr lang="en-US" b="1" dirty="0"/>
          </a:p>
          <a:p>
            <a:pPr marL="139700" indent="0">
              <a:buNone/>
            </a:pPr>
            <a:r>
              <a:rPr lang="en-US" b="1" dirty="0"/>
              <a:t>        </a:t>
            </a:r>
            <a:r>
              <a:rPr lang="en-US" dirty="0" err="1"/>
              <a:t>Penelitian</a:t>
            </a:r>
            <a:r>
              <a:rPr lang="en-US" dirty="0"/>
              <a:t> </a:t>
            </a:r>
            <a:r>
              <a:rPr lang="en-US" dirty="0" err="1"/>
              <a:t>ini</a:t>
            </a:r>
            <a:r>
              <a:rPr lang="en-US" dirty="0"/>
              <a:t> </a:t>
            </a:r>
            <a:r>
              <a:rPr lang="en-US" dirty="0" err="1"/>
              <a:t>dilaksanakan</a:t>
            </a:r>
            <a:r>
              <a:rPr lang="en-US" dirty="0"/>
              <a:t> di </a:t>
            </a:r>
            <a:r>
              <a:rPr lang="en-US" dirty="0" err="1"/>
              <a:t>Puskesmas</a:t>
            </a:r>
            <a:r>
              <a:rPr lang="en-US" dirty="0"/>
              <a:t> </a:t>
            </a:r>
            <a:r>
              <a:rPr lang="en-US" dirty="0" err="1"/>
              <a:t>Ngemplak</a:t>
            </a:r>
            <a:endParaRPr lang="en-US" dirty="0"/>
          </a:p>
          <a:p>
            <a:pPr marL="139700" indent="0">
              <a:buNone/>
            </a:pPr>
            <a:endParaRPr lang="en-US" b="1" dirty="0"/>
          </a:p>
          <a:p>
            <a:r>
              <a:rPr lang="en-US" b="1" dirty="0" err="1"/>
              <a:t>Responden</a:t>
            </a:r>
            <a:endParaRPr lang="en-US" b="1" dirty="0"/>
          </a:p>
          <a:p>
            <a:pPr marL="139700" indent="0">
              <a:buNone/>
            </a:pPr>
            <a:r>
              <a:rPr lang="en-US" dirty="0"/>
              <a:t>       Ibu </a:t>
            </a:r>
            <a:r>
              <a:rPr lang="en-US" dirty="0" err="1"/>
              <a:t>hamil</a:t>
            </a:r>
            <a:r>
              <a:rPr lang="en-US" dirty="0"/>
              <a:t> yang </a:t>
            </a:r>
            <a:r>
              <a:rPr lang="en-US" dirty="0" err="1"/>
              <a:t>mengalami</a:t>
            </a:r>
            <a:r>
              <a:rPr lang="en-US" dirty="0"/>
              <a:t> anemia </a:t>
            </a:r>
            <a:r>
              <a:rPr lang="en-US" dirty="0" err="1"/>
              <a:t>sedang</a:t>
            </a:r>
            <a:endParaRPr lang="id-ID" dirty="0"/>
          </a:p>
          <a:p>
            <a:pPr marL="0" indent="0">
              <a:buNone/>
            </a:pPr>
            <a:endParaRPr lang="id-ID" dirty="0"/>
          </a:p>
        </p:txBody>
      </p:sp>
    </p:spTree>
    <p:extLst>
      <p:ext uri="{BB962C8B-B14F-4D97-AF65-F5344CB8AC3E}">
        <p14:creationId xmlns:p14="http://schemas.microsoft.com/office/powerpoint/2010/main" val="324526647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11</TotalTime>
  <Words>818</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Gill Sans MT</vt:lpstr>
      <vt:lpstr>Lora</vt:lpstr>
      <vt:lpstr>Times New Roman</vt:lpstr>
      <vt:lpstr>Gallery</vt:lpstr>
      <vt:lpstr>ASUHAN KEBIDANAN PADA IBU HAMIL DENGAN ANEMIA SEDANG DI PUSKESMAS NGEMPLAK </vt:lpstr>
      <vt:lpstr>Latar BELAKANG</vt:lpstr>
      <vt:lpstr>PowerPoint Presentation</vt:lpstr>
      <vt:lpstr>PowerPoint Presentation</vt:lpstr>
      <vt:lpstr>PowerPoint Presentation</vt:lpstr>
      <vt:lpstr>RUMUSAN MASALAH</vt:lpstr>
      <vt:lpstr>TUJUAN</vt:lpstr>
      <vt:lpstr>MANFAAT PENELITIAN</vt:lpstr>
      <vt:lpstr>RUANG LINGKUP</vt:lpstr>
      <vt:lpstr>KEASLIAN PENELITIAN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ASUHAN KEBIDANAN PADA IBU HAMIL DENGAN ANEMIA SEDANG DI PUSKESMAS NGEMPLAK</dc:title>
  <dc:creator>asus</dc:creator>
  <cp:lastModifiedBy>asus</cp:lastModifiedBy>
  <cp:revision>2</cp:revision>
  <dcterms:created xsi:type="dcterms:W3CDTF">2021-03-23T22:41:13Z</dcterms:created>
  <dcterms:modified xsi:type="dcterms:W3CDTF">2021-03-23T22:52:54Z</dcterms:modified>
</cp:coreProperties>
</file>