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4D8EC2F2-DB6E-4448-A9CF-8E7D631F9623}" type="datetimeFigureOut">
              <a:rPr lang="id-ID" smtClean="0"/>
              <a:t>23/03/2021</a:t>
            </a:fld>
            <a:endParaRPr lang="id-ID"/>
          </a:p>
        </p:txBody>
      </p:sp>
      <p:sp>
        <p:nvSpPr>
          <p:cNvPr id="9" name="Footer Placeholder 8"/>
          <p:cNvSpPr>
            <a:spLocks noGrp="1"/>
          </p:cNvSpPr>
          <p:nvPr>
            <p:ph type="ftr" sz="quarter" idx="11"/>
          </p:nvPr>
        </p:nvSpPr>
        <p:spPr/>
        <p:txBody>
          <a:bodyPr/>
          <a:lstStyle/>
          <a:p>
            <a:endParaRPr lang="id-ID"/>
          </a:p>
        </p:txBody>
      </p:sp>
      <p:sp>
        <p:nvSpPr>
          <p:cNvPr id="10" name="Slide Number Placeholder 9"/>
          <p:cNvSpPr>
            <a:spLocks noGrp="1"/>
          </p:cNvSpPr>
          <p:nvPr>
            <p:ph type="sldNum" sz="quarter" idx="12"/>
          </p:nvPr>
        </p:nvSpPr>
        <p:spPr/>
        <p:txBody>
          <a:bodyPr/>
          <a:lstStyle/>
          <a:p>
            <a:fld id="{20D99A3E-E1C5-4FE6-9846-FCACD43D6AC3}" type="slidenum">
              <a:rPr lang="id-ID" smtClean="0"/>
              <a:t>‹#›</a:t>
            </a:fld>
            <a:endParaRPr lang="id-ID"/>
          </a:p>
        </p:txBody>
      </p:sp>
      <p:sp>
        <p:nvSpPr>
          <p:cNvPr id="11" name="Rectangle 10"/>
          <p:cNvSpPr/>
          <p:nvPr/>
        </p:nvSpPr>
        <p:spPr>
          <a:xfrm>
            <a:off x="11292840"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8750250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8EC2F2-DB6E-4448-A9CF-8E7D631F9623}" type="datetimeFigureOut">
              <a:rPr lang="id-ID" smtClean="0"/>
              <a:t>23/03/2021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48255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8EC2F2-DB6E-4448-A9CF-8E7D631F9623}" type="datetimeFigureOut">
              <a:rPr lang="id-ID" smtClean="0"/>
              <a:t>23/03/2021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3067985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8EC2F2-DB6E-4448-A9CF-8E7D631F9623}" type="datetimeFigureOut">
              <a:rPr lang="id-ID" smtClean="0"/>
              <a:t>23/03/2021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259900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EC2F2-DB6E-4448-A9CF-8E7D631F9623}" type="datetimeFigureOut">
              <a:rPr lang="id-ID" smtClean="0"/>
              <a:t>23/03/2021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D99A3E-E1C5-4FE6-9846-FCACD43D6AC3}" type="slidenum">
              <a:rPr lang="id-ID" smtClean="0"/>
              <a:t>‹#›</a:t>
            </a:fld>
            <a:endParaRPr lang="id-ID"/>
          </a:p>
        </p:txBody>
      </p:sp>
      <p:sp>
        <p:nvSpPr>
          <p:cNvPr id="8"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847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8EC2F2-DB6E-4448-A9CF-8E7D631F9623}" type="datetimeFigureOut">
              <a:rPr lang="id-ID" smtClean="0"/>
              <a:t>23/03/2021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398966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21606"/>
            <a:ext cx="4480560" cy="731520"/>
          </a:xfrm>
        </p:spPr>
        <p:txBody>
          <a:bodyPr anchor="b">
            <a:normAutofit/>
          </a:bodyPr>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3"/>
          </p:nvPr>
        </p:nvSpPr>
        <p:spPr>
          <a:xfrm>
            <a:off x="6126480" y="1721606"/>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8EC2F2-DB6E-4448-A9CF-8E7D631F9623}" type="datetimeFigureOut">
              <a:rPr lang="id-ID" smtClean="0"/>
              <a:t>23/03/2021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3532160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8EC2F2-DB6E-4448-A9CF-8E7D631F9623}" type="datetimeFigureOut">
              <a:rPr lang="id-ID" smtClean="0"/>
              <a:t>23/03/2021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1578260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EC2F2-DB6E-4448-A9CF-8E7D631F9623}" type="datetimeFigureOut">
              <a:rPr lang="id-ID" smtClean="0"/>
              <a:t>23/03/2021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1898602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1"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8EC2F2-DB6E-4448-A9CF-8E7D631F9623}" type="datetimeFigureOut">
              <a:rPr lang="id-ID" smtClean="0"/>
              <a:t>23/03/2021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977027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8EC2F2-DB6E-4448-A9CF-8E7D631F9623}" type="datetimeFigureOut">
              <a:rPr lang="id-ID" smtClean="0"/>
              <a:t>23/03/2021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D99A3E-E1C5-4FE6-9846-FCACD43D6AC3}" type="slidenum">
              <a:rPr lang="id-ID" smtClean="0"/>
              <a:t>‹#›</a:t>
            </a:fld>
            <a:endParaRPr lang="id-ID"/>
          </a:p>
        </p:txBody>
      </p:sp>
    </p:spTree>
    <p:extLst>
      <p:ext uri="{BB962C8B-B14F-4D97-AF65-F5344CB8AC3E}">
        <p14:creationId xmlns:p14="http://schemas.microsoft.com/office/powerpoint/2010/main" val="1658598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62393"/>
            <a:ext cx="9692640" cy="1428929"/>
          </a:xfrm>
          <a:prstGeom prst="rect">
            <a:avLst/>
          </a:prstGeom>
        </p:spPr>
        <p:txBody>
          <a:bodyPr vert="horz" lIns="91440" tIns="27432"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100" b="0">
                <a:solidFill>
                  <a:schemeClr val="tx2">
                    <a:lumMod val="40000"/>
                    <a:lumOff val="60000"/>
                  </a:schemeClr>
                </a:solidFill>
              </a:defRPr>
            </a:lvl1pPr>
          </a:lstStyle>
          <a:p>
            <a:fld id="{4D8EC2F2-DB6E-4448-A9CF-8E7D631F9623}" type="datetimeFigureOut">
              <a:rPr lang="id-ID" smtClean="0"/>
              <a:t>23/03/2021</a:t>
            </a:fld>
            <a:endParaRPr lang="id-ID"/>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100">
                <a:solidFill>
                  <a:schemeClr val="tx2">
                    <a:lumMod val="40000"/>
                    <a:lumOff val="60000"/>
                  </a:schemeClr>
                </a:solidFill>
              </a:defRPr>
            </a:lvl1pPr>
          </a:lstStyle>
          <a:p>
            <a:endParaRPr lang="id-ID"/>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latin typeface="+mj-lt"/>
              </a:defRPr>
            </a:lvl1pPr>
          </a:lstStyle>
          <a:p>
            <a:fld id="{20D99A3E-E1C5-4FE6-9846-FCACD43D6AC3}" type="slidenum">
              <a:rPr lang="id-ID" smtClean="0"/>
              <a:t>‹#›</a:t>
            </a:fld>
            <a:endParaRPr lang="id-ID"/>
          </a:p>
        </p:txBody>
      </p:sp>
    </p:spTree>
    <p:extLst>
      <p:ext uri="{BB962C8B-B14F-4D97-AF65-F5344CB8AC3E}">
        <p14:creationId xmlns:p14="http://schemas.microsoft.com/office/powerpoint/2010/main" val="13111459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F2C3D-B224-4920-A1FF-5ECF5E9C39D9}"/>
              </a:ext>
            </a:extLst>
          </p:cNvPr>
          <p:cNvSpPr>
            <a:spLocks noGrp="1"/>
          </p:cNvSpPr>
          <p:nvPr>
            <p:ph type="ctrTitle"/>
          </p:nvPr>
        </p:nvSpPr>
        <p:spPr/>
        <p:txBody>
          <a:bodyPr>
            <a:normAutofit/>
          </a:bodyPr>
          <a:lstStyle/>
          <a:p>
            <a:pPr algn="ctr"/>
            <a:r>
              <a:rPr lang="id-ID" sz="5400" dirty="0"/>
              <a:t>ASUHAN KEBIDANAN NIFAS DENGAN PUTING SUSU LECET DI PUSKESMAS PUNDONG BANTUL</a:t>
            </a:r>
          </a:p>
        </p:txBody>
      </p:sp>
      <p:sp>
        <p:nvSpPr>
          <p:cNvPr id="3" name="Subtitle 2">
            <a:extLst>
              <a:ext uri="{FF2B5EF4-FFF2-40B4-BE49-F238E27FC236}">
                <a16:creationId xmlns:a16="http://schemas.microsoft.com/office/drawing/2014/main" id="{338DB78C-B42C-427C-850E-7AD8292D0C03}"/>
              </a:ext>
            </a:extLst>
          </p:cNvPr>
          <p:cNvSpPr>
            <a:spLocks noGrp="1"/>
          </p:cNvSpPr>
          <p:nvPr>
            <p:ph type="subTitle" idx="1"/>
          </p:nvPr>
        </p:nvSpPr>
        <p:spPr>
          <a:xfrm>
            <a:off x="1261872" y="5168348"/>
            <a:ext cx="9418320" cy="1323892"/>
          </a:xfrm>
        </p:spPr>
        <p:txBody>
          <a:bodyPr>
            <a:normAutofit fontScale="92500" lnSpcReduction="10000"/>
          </a:bodyPr>
          <a:lstStyle/>
          <a:p>
            <a:r>
              <a:rPr lang="id-ID" dirty="0"/>
              <a:t>SYAFITRI INDAH PRAMESTI </a:t>
            </a:r>
          </a:p>
          <a:p>
            <a:r>
              <a:rPr lang="id-ID" dirty="0"/>
              <a:t>1910105048</a:t>
            </a:r>
          </a:p>
          <a:p>
            <a:r>
              <a:rPr lang="id-ID" dirty="0"/>
              <a:t>A4</a:t>
            </a:r>
          </a:p>
        </p:txBody>
      </p:sp>
    </p:spTree>
    <p:extLst>
      <p:ext uri="{BB962C8B-B14F-4D97-AF65-F5344CB8AC3E}">
        <p14:creationId xmlns:p14="http://schemas.microsoft.com/office/powerpoint/2010/main" val="3574795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BE277-D543-4B47-AF9D-DEBF09304EBB}"/>
              </a:ext>
            </a:extLst>
          </p:cNvPr>
          <p:cNvSpPr>
            <a:spLocks noGrp="1"/>
          </p:cNvSpPr>
          <p:nvPr>
            <p:ph type="title"/>
          </p:nvPr>
        </p:nvSpPr>
        <p:spPr>
          <a:xfrm>
            <a:off x="1261872" y="262393"/>
            <a:ext cx="9692640" cy="1086347"/>
          </a:xfrm>
        </p:spPr>
        <p:txBody>
          <a:bodyPr>
            <a:normAutofit/>
          </a:bodyPr>
          <a:lstStyle/>
          <a:p>
            <a:pPr algn="ctr"/>
            <a:r>
              <a:rPr lang="id-ID" sz="3600" dirty="0">
                <a:solidFill>
                  <a:schemeClr val="tx1"/>
                </a:solidFill>
              </a:rPr>
              <a:t>BAB I</a:t>
            </a:r>
            <a:br>
              <a:rPr lang="id-ID" sz="3600" dirty="0">
                <a:solidFill>
                  <a:schemeClr val="tx1"/>
                </a:solidFill>
              </a:rPr>
            </a:br>
            <a:r>
              <a:rPr lang="id-ID" sz="3600" dirty="0">
                <a:solidFill>
                  <a:schemeClr val="tx1"/>
                </a:solidFill>
              </a:rPr>
              <a:t>PENDAHULUAN </a:t>
            </a:r>
          </a:p>
        </p:txBody>
      </p:sp>
      <p:sp>
        <p:nvSpPr>
          <p:cNvPr id="3" name="Content Placeholder 2">
            <a:extLst>
              <a:ext uri="{FF2B5EF4-FFF2-40B4-BE49-F238E27FC236}">
                <a16:creationId xmlns:a16="http://schemas.microsoft.com/office/drawing/2014/main" id="{E6EA6FA4-C3FC-417A-89E0-8DAF8FFBAF64}"/>
              </a:ext>
            </a:extLst>
          </p:cNvPr>
          <p:cNvSpPr>
            <a:spLocks noGrp="1"/>
          </p:cNvSpPr>
          <p:nvPr>
            <p:ph idx="1"/>
          </p:nvPr>
        </p:nvSpPr>
        <p:spPr>
          <a:xfrm>
            <a:off x="1261872" y="1348740"/>
            <a:ext cx="8595360" cy="5052060"/>
          </a:xfrm>
        </p:spPr>
        <p:txBody>
          <a:bodyPr>
            <a:normAutofit lnSpcReduction="10000"/>
          </a:bodyPr>
          <a:lstStyle/>
          <a:p>
            <a:r>
              <a:rPr lang="id-ID" dirty="0"/>
              <a:t>A. LATAR BELAKANG</a:t>
            </a:r>
          </a:p>
          <a:p>
            <a:r>
              <a:rPr lang="id-ID" dirty="0"/>
              <a:t>- </a:t>
            </a:r>
            <a:r>
              <a:rPr lang="id-ID" dirty="0">
                <a:effectLst/>
                <a:latin typeface="Times New Roman" panose="02020603050405020304" pitchFamily="18" charset="0"/>
                <a:ea typeface="Calibri" panose="020F0502020204030204" pitchFamily="34" charset="0"/>
              </a:rPr>
              <a:t>Menyusui merupakan suatu cara yang tidak ada duanya dalam memberikan makanan yang ideal bagi pertumbuhan dan perkembangan bayi yang sehat. Akan tetapi </a:t>
            </a:r>
            <a:r>
              <a:rPr lang="id-ID" dirty="0">
                <a:latin typeface="Times New Roman" panose="02020603050405020304" pitchFamily="18" charset="0"/>
                <a:ea typeface="Calibri" panose="020F0502020204030204" pitchFamily="34" charset="0"/>
              </a:rPr>
              <a:t>ada </a:t>
            </a:r>
            <a:r>
              <a:rPr lang="id-ID" dirty="0"/>
              <a:t>beberapa masalah lain dalam menyususi. Pada data masalah menyusui pada tahun  2012 di Indonesia menunjukkan 22,5% mengalami puting susu lecet menurut WHO tahun 2012</a:t>
            </a:r>
          </a:p>
          <a:p>
            <a:r>
              <a:rPr lang="id-ID" dirty="0"/>
              <a:t>- </a:t>
            </a:r>
            <a:r>
              <a:rPr lang="id-ID" dirty="0">
                <a:effectLst/>
                <a:latin typeface="Times New Roman" panose="02020603050405020304" pitchFamily="18" charset="0"/>
                <a:ea typeface="Calibri" panose="020F0502020204030204" pitchFamily="34" charset="0"/>
              </a:rPr>
              <a:t>di Indonesia angka cakupan ASI esklusif mencapai 32,3 % ibu yang memberikan ASI esklusif pada anak. Survei Demografi dan kesehatan indonesia (SDKI) tahun 2010-2012 menujukkan bahwa 55 % ibu menyusui mengalami mastitis dan puting susu lecet.disini Peran bidan dan penata laksanaan dari bidan sangat penting dalam dalam memberikan asuhan kebidanan pada masa nifas untuk meningkatkan kesejahteraan fisik dan psikologis ibu.</a:t>
            </a:r>
            <a:endParaRPr lang="id-ID" dirty="0"/>
          </a:p>
          <a:p>
            <a:r>
              <a:rPr lang="id-ID" dirty="0">
                <a:effectLst/>
                <a:latin typeface="Times New Roman" panose="02020603050405020304" pitchFamily="18" charset="0"/>
                <a:ea typeface="Calibri" panose="020F0502020204030204" pitchFamily="34" charset="0"/>
              </a:rPr>
              <a:t>-Dari uraian uraian diatas angka kejadian puting susu lecet pada masa nifas masih cukup tinggi terutama pada ibu primigravida dan menjadi salah satu penyebab kegagalan dalam pemberian ASI ekslusif</a:t>
            </a:r>
            <a:endParaRPr lang="id-ID" dirty="0"/>
          </a:p>
        </p:txBody>
      </p:sp>
    </p:spTree>
    <p:extLst>
      <p:ext uri="{BB962C8B-B14F-4D97-AF65-F5344CB8AC3E}">
        <p14:creationId xmlns:p14="http://schemas.microsoft.com/office/powerpoint/2010/main" val="3443729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DC53B-E35F-4C0E-ADAF-A6C5DE2BBD5E}"/>
              </a:ext>
            </a:extLst>
          </p:cNvPr>
          <p:cNvSpPr>
            <a:spLocks noGrp="1"/>
          </p:cNvSpPr>
          <p:nvPr>
            <p:ph type="title"/>
          </p:nvPr>
        </p:nvSpPr>
        <p:spPr>
          <a:xfrm>
            <a:off x="1142602" y="312753"/>
            <a:ext cx="9692640" cy="3448216"/>
          </a:xfrm>
        </p:spPr>
        <p:txBody>
          <a:bodyPr/>
          <a:lstStyle/>
          <a:p>
            <a:r>
              <a:rPr lang="id-ID" dirty="0"/>
              <a:t> </a:t>
            </a:r>
          </a:p>
        </p:txBody>
      </p:sp>
      <p:sp>
        <p:nvSpPr>
          <p:cNvPr id="3" name="Content Placeholder 2">
            <a:extLst>
              <a:ext uri="{FF2B5EF4-FFF2-40B4-BE49-F238E27FC236}">
                <a16:creationId xmlns:a16="http://schemas.microsoft.com/office/drawing/2014/main" id="{8F027D06-B76D-42A1-B72C-D5FD485146D6}"/>
              </a:ext>
            </a:extLst>
          </p:cNvPr>
          <p:cNvSpPr>
            <a:spLocks noGrp="1"/>
          </p:cNvSpPr>
          <p:nvPr>
            <p:ph idx="1"/>
          </p:nvPr>
        </p:nvSpPr>
        <p:spPr>
          <a:xfrm>
            <a:off x="1691242" y="802097"/>
            <a:ext cx="8595360" cy="5917744"/>
          </a:xfrm>
        </p:spPr>
        <p:txBody>
          <a:bodyPr/>
          <a:lstStyle/>
          <a:p>
            <a:pPr algn="ctr"/>
            <a:r>
              <a:rPr lang="id-ID" dirty="0"/>
              <a:t>B. RUMUSAN MASALAH </a:t>
            </a:r>
          </a:p>
          <a:p>
            <a:pPr algn="ctr"/>
            <a:r>
              <a:rPr lang="id-ID" dirty="0"/>
              <a:t>Berdasarkan data dari latar belakang diatas dapat dibuat suatu rumusan masalah berikut “bagaimana asuhan kebidanan pada ibu nifas dengan puting susu lecet di puskesmas Pundong Bantul ?”</a:t>
            </a:r>
          </a:p>
        </p:txBody>
      </p:sp>
    </p:spTree>
    <p:extLst>
      <p:ext uri="{BB962C8B-B14F-4D97-AF65-F5344CB8AC3E}">
        <p14:creationId xmlns:p14="http://schemas.microsoft.com/office/powerpoint/2010/main" val="246178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446A8-C096-4211-8AB2-3DEB5EAD377F}"/>
              </a:ext>
            </a:extLst>
          </p:cNvPr>
          <p:cNvSpPr>
            <a:spLocks noGrp="1"/>
          </p:cNvSpPr>
          <p:nvPr>
            <p:ph type="title"/>
          </p:nvPr>
        </p:nvSpPr>
        <p:spPr/>
        <p:txBody>
          <a:bodyPr/>
          <a:lstStyle/>
          <a:p>
            <a:r>
              <a:rPr lang="id-ID" dirty="0"/>
              <a:t> </a:t>
            </a:r>
          </a:p>
        </p:txBody>
      </p:sp>
      <p:sp>
        <p:nvSpPr>
          <p:cNvPr id="3" name="Content Placeholder 2">
            <a:extLst>
              <a:ext uri="{FF2B5EF4-FFF2-40B4-BE49-F238E27FC236}">
                <a16:creationId xmlns:a16="http://schemas.microsoft.com/office/drawing/2014/main" id="{1C7567F2-79DC-444C-A73C-F94CEAF9467A}"/>
              </a:ext>
            </a:extLst>
          </p:cNvPr>
          <p:cNvSpPr>
            <a:spLocks noGrp="1"/>
          </p:cNvSpPr>
          <p:nvPr>
            <p:ph idx="1"/>
          </p:nvPr>
        </p:nvSpPr>
        <p:spPr>
          <a:xfrm>
            <a:off x="1261872" y="262394"/>
            <a:ext cx="8595360" cy="5917744"/>
          </a:xfrm>
        </p:spPr>
        <p:txBody>
          <a:bodyPr>
            <a:normAutofit/>
          </a:bodyPr>
          <a:lstStyle/>
          <a:p>
            <a:pPr algn="ctr"/>
            <a:r>
              <a:rPr lang="id-ID" dirty="0"/>
              <a:t>C. TUJUAN </a:t>
            </a:r>
          </a:p>
          <a:p>
            <a:pPr algn="ctr"/>
            <a:r>
              <a:rPr lang="id-ID" dirty="0"/>
              <a:t>- Tujuan UMUM </a:t>
            </a:r>
          </a:p>
          <a:p>
            <a:r>
              <a:rPr lang="id-ID" sz="1800" dirty="0">
                <a:effectLst/>
                <a:latin typeface="Times New Roman" panose="02020603050405020304" pitchFamily="18" charset="0"/>
                <a:ea typeface="Calibri" panose="020F0502020204030204" pitchFamily="34" charset="0"/>
                <a:cs typeface="Times New Roman" panose="02020603050405020304" pitchFamily="18" charset="0"/>
              </a:rPr>
              <a:t>Mampu memberikan asuhan secara holistic terhadap kasus kebidanan“Asuhan kebidanan pada ibu nifas dengan puting susu lecet di Puskesmas Pundong”.</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id-ID" dirty="0"/>
              <a:t>-Tujuan khusus </a:t>
            </a:r>
          </a:p>
          <a:p>
            <a:pPr marL="342900" lvl="0" indent="-342900" algn="just">
              <a:lnSpc>
                <a:spcPct val="107000"/>
              </a:lnSpc>
              <a:buFont typeface="+mj-lt"/>
              <a:buAutoNum type="alphaLcPeriod"/>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Mampu menganalisa data Subyektif pada kasus Asuhan kebidanan pada ibu nifas dengan puting susu lecet di Puskesmas Pundong.</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eriod"/>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Mampu menganalisa data Obyektif pada kasus Asuhan kebidanan pada ibu nifas dengan puting susu lecet di Puskesmas Pundong. </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eriod"/>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Mampu menganalisa Diagnosa (Assesment) pada kasus Asuhan kebidanan pada ibu nifas dengan puting susu lecet di Puskesmas Pundong.</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eriod"/>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Mampu melakukan Penatalaksanaan pada kasus Asuhan kebidanan pada ibu nifas dengan puting susu lecet di Puskesmas Pundong.</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9781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0BB2D-2C74-4950-B4F7-07114FBFB8DC}"/>
              </a:ext>
            </a:extLst>
          </p:cNvPr>
          <p:cNvSpPr>
            <a:spLocks noGrp="1"/>
          </p:cNvSpPr>
          <p:nvPr>
            <p:ph type="title"/>
          </p:nvPr>
        </p:nvSpPr>
        <p:spPr/>
        <p:txBody>
          <a:bodyPr/>
          <a:lstStyle/>
          <a:p>
            <a:r>
              <a:rPr lang="id-ID" dirty="0"/>
              <a:t> </a:t>
            </a:r>
          </a:p>
        </p:txBody>
      </p:sp>
      <p:sp>
        <p:nvSpPr>
          <p:cNvPr id="3" name="Content Placeholder 2">
            <a:extLst>
              <a:ext uri="{FF2B5EF4-FFF2-40B4-BE49-F238E27FC236}">
                <a16:creationId xmlns:a16="http://schemas.microsoft.com/office/drawing/2014/main" id="{3321F9E4-74D0-4F07-B60A-C10566D62F49}"/>
              </a:ext>
            </a:extLst>
          </p:cNvPr>
          <p:cNvSpPr>
            <a:spLocks noGrp="1"/>
          </p:cNvSpPr>
          <p:nvPr>
            <p:ph idx="1"/>
          </p:nvPr>
        </p:nvSpPr>
        <p:spPr>
          <a:xfrm>
            <a:off x="1261872" y="262394"/>
            <a:ext cx="8595360" cy="5917744"/>
          </a:xfrm>
        </p:spPr>
        <p:txBody>
          <a:bodyPr>
            <a:normAutofit/>
          </a:bodyPr>
          <a:lstStyle/>
          <a:p>
            <a:r>
              <a:rPr lang="id-ID" dirty="0"/>
              <a:t>D. MANFAAT </a:t>
            </a:r>
          </a:p>
          <a:p>
            <a:pPr marL="0" lvl="0" indent="0" algn="just">
              <a:lnSpc>
                <a:spcPct val="107000"/>
              </a:lnSpc>
              <a:buNone/>
            </a:pPr>
            <a:r>
              <a:rPr lang="id-ID" sz="1800" dirty="0">
                <a:effectLst/>
                <a:latin typeface="Calibri" panose="020F0502020204030204" pitchFamily="34" charset="0"/>
                <a:ea typeface="Calibri" panose="020F0502020204030204" pitchFamily="34" charset="0"/>
                <a:cs typeface="Times New Roman" panose="02020603050405020304" pitchFamily="18" charset="0"/>
              </a:rPr>
              <a:t>- Bagi institusi pendidikan </a:t>
            </a:r>
          </a:p>
          <a:p>
            <a:pPr marL="685800" algn="just">
              <a:lnSpc>
                <a:spcPct val="107000"/>
              </a:lnSpc>
            </a:pPr>
            <a:r>
              <a:rPr lang="id-ID" sz="1800" dirty="0">
                <a:effectLst/>
                <a:latin typeface="Calibri" panose="020F0502020204030204" pitchFamily="34" charset="0"/>
                <a:ea typeface="Calibri" panose="020F0502020204030204" pitchFamily="34" charset="0"/>
                <a:cs typeface="Times New Roman" panose="02020603050405020304" pitchFamily="18" charset="0"/>
              </a:rPr>
              <a:t>Hasil studi kasus ini dapat dijadikan sebagai bahan acuan atau referensi untuk penelitian selanjutnya dengan ruang lingkup dan variabel yang lebih berkembang.</a:t>
            </a:r>
          </a:p>
          <a:p>
            <a:pPr marL="0" lvl="0" indent="0" algn="just">
              <a:lnSpc>
                <a:spcPct val="107000"/>
              </a:lnSpc>
              <a:buNone/>
            </a:pPr>
            <a:r>
              <a:rPr lang="id-ID" sz="1800" dirty="0">
                <a:effectLst/>
                <a:latin typeface="Calibri" panose="020F0502020204030204" pitchFamily="34" charset="0"/>
                <a:ea typeface="Calibri" panose="020F0502020204030204" pitchFamily="34" charset="0"/>
                <a:cs typeface="Times New Roman" panose="02020603050405020304" pitchFamily="18" charset="0"/>
              </a:rPr>
              <a:t>- Bagi Institusi Puskesmas </a:t>
            </a:r>
          </a:p>
          <a:p>
            <a:pPr marL="685800" algn="just">
              <a:lnSpc>
                <a:spcPct val="107000"/>
              </a:lnSpc>
            </a:pPr>
            <a:r>
              <a:rPr lang="id-ID" sz="1800" dirty="0">
                <a:effectLst/>
                <a:latin typeface="Calibri" panose="020F0502020204030204" pitchFamily="34" charset="0"/>
                <a:ea typeface="Calibri" panose="020F0502020204030204" pitchFamily="34" charset="0"/>
                <a:cs typeface="Times New Roman" panose="02020603050405020304" pitchFamily="18" charset="0"/>
              </a:rPr>
              <a:t>Hasil Studi kasus ini dapat dimanfaatkan sebagai masukan penanganan kasus ibu nifas dengan puting susu lecet di Puskesmas Pundong.  </a:t>
            </a:r>
          </a:p>
          <a:p>
            <a:pPr marL="0" lvl="0" indent="0" algn="just">
              <a:lnSpc>
                <a:spcPct val="107000"/>
              </a:lnSpc>
              <a:spcAft>
                <a:spcPts val="800"/>
              </a:spcAft>
              <a:buNone/>
            </a:pPr>
            <a:r>
              <a:rPr lang="id-ID" sz="1800" dirty="0">
                <a:effectLst/>
                <a:latin typeface="Calibri" panose="020F0502020204030204" pitchFamily="34" charset="0"/>
                <a:ea typeface="Calibri" panose="020F0502020204030204" pitchFamily="34" charset="0"/>
                <a:cs typeface="Times New Roman" panose="02020603050405020304" pitchFamily="18" charset="0"/>
              </a:rPr>
              <a:t>- Bagi Subyek Penelitian </a:t>
            </a:r>
          </a:p>
          <a:p>
            <a:pPr lvl="1"/>
            <a:r>
              <a:rPr lang="id-ID" dirty="0">
                <a:effectLst/>
                <a:latin typeface="Calibri" panose="020F0502020204030204" pitchFamily="34" charset="0"/>
                <a:ea typeface="Calibri" panose="020F0502020204030204" pitchFamily="34" charset="0"/>
                <a:cs typeface="Times New Roman" panose="02020603050405020304" pitchFamily="18" charset="0"/>
              </a:rPr>
              <a:t>Hasil Studi kasus ini diharapkan dapat menambah wawasan subyek maupun masyarakat agar bisa melakukan deteksi dini dari kasus ibu nifas dengan puting susu lecet, sehingga memungkinkan segera mendapatkan penanganan.</a:t>
            </a:r>
            <a:endParaRPr lang="id-ID" dirty="0"/>
          </a:p>
        </p:txBody>
      </p:sp>
    </p:spTree>
    <p:extLst>
      <p:ext uri="{BB962C8B-B14F-4D97-AF65-F5344CB8AC3E}">
        <p14:creationId xmlns:p14="http://schemas.microsoft.com/office/powerpoint/2010/main" val="77207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12F29-38F2-49CD-945B-AF057E842710}"/>
              </a:ext>
            </a:extLst>
          </p:cNvPr>
          <p:cNvSpPr>
            <a:spLocks noGrp="1"/>
          </p:cNvSpPr>
          <p:nvPr>
            <p:ph type="title"/>
          </p:nvPr>
        </p:nvSpPr>
        <p:spPr/>
        <p:txBody>
          <a:bodyPr/>
          <a:lstStyle/>
          <a:p>
            <a:r>
              <a:rPr lang="id-ID" dirty="0"/>
              <a:t> </a:t>
            </a:r>
          </a:p>
        </p:txBody>
      </p:sp>
      <p:sp>
        <p:nvSpPr>
          <p:cNvPr id="3" name="Content Placeholder 2">
            <a:extLst>
              <a:ext uri="{FF2B5EF4-FFF2-40B4-BE49-F238E27FC236}">
                <a16:creationId xmlns:a16="http://schemas.microsoft.com/office/drawing/2014/main" id="{ED60BFE9-62DB-4497-8B43-F8761C259E11}"/>
              </a:ext>
            </a:extLst>
          </p:cNvPr>
          <p:cNvSpPr>
            <a:spLocks noGrp="1"/>
          </p:cNvSpPr>
          <p:nvPr>
            <p:ph idx="1"/>
          </p:nvPr>
        </p:nvSpPr>
        <p:spPr>
          <a:xfrm>
            <a:off x="1261872" y="262394"/>
            <a:ext cx="8595360" cy="5917744"/>
          </a:xfrm>
        </p:spPr>
        <p:txBody>
          <a:bodyPr>
            <a:normAutofit/>
          </a:bodyPr>
          <a:lstStyle/>
          <a:p>
            <a:r>
              <a:rPr lang="id-ID" dirty="0"/>
              <a:t>E. RUANG LINGKUP </a:t>
            </a:r>
          </a:p>
          <a:p>
            <a:pPr marL="0" lvl="0" indent="0" algn="just">
              <a:lnSpc>
                <a:spcPct val="107000"/>
              </a:lnSpc>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 Ruang lingkup materi</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Obyek atau variabel yang diteliti dalam penelitian ini adalah ibu nifas yang menyusui dengan kejadian puting susu lecet.</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 Ruang lingkup responden</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Responden dalam penelitian ini merupakan ibu nifas hamil yang tidak bisa menyusui bayinya karena puting susu lecet.</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 Ruang lingkup waktu</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Waktu yang digunakan dalam melakukan penelitian ini adalah dimulai pada bulan Maret 2021  </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 Ruang lingkup tempat</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800"/>
              </a:spcAft>
            </a:pPr>
            <a:r>
              <a:rPr lang="id-ID" sz="1800" dirty="0">
                <a:effectLst/>
                <a:latin typeface="Times New Roman" panose="02020603050405020304" pitchFamily="18" charset="0"/>
                <a:ea typeface="Calibri" panose="020F0502020204030204" pitchFamily="34" charset="0"/>
                <a:cs typeface="Times New Roman" panose="02020603050405020304" pitchFamily="18" charset="0"/>
              </a:rPr>
              <a:t>Penelitian ini dilakukan di Puskesmas Pundong dengan target penelitian merupakan ibu nifas yang bermasalah saat menyusui bayinya.</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31285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66530-7686-4AB7-A198-4E3D071443CE}"/>
              </a:ext>
            </a:extLst>
          </p:cNvPr>
          <p:cNvSpPr>
            <a:spLocks noGrp="1"/>
          </p:cNvSpPr>
          <p:nvPr>
            <p:ph type="title"/>
          </p:nvPr>
        </p:nvSpPr>
        <p:spPr/>
        <p:txBody>
          <a:bodyPr/>
          <a:lstStyle/>
          <a:p>
            <a:r>
              <a:rPr lang="id-ID" dirty="0"/>
              <a:t> </a:t>
            </a:r>
          </a:p>
        </p:txBody>
      </p:sp>
      <p:sp>
        <p:nvSpPr>
          <p:cNvPr id="3" name="Content Placeholder 2">
            <a:extLst>
              <a:ext uri="{FF2B5EF4-FFF2-40B4-BE49-F238E27FC236}">
                <a16:creationId xmlns:a16="http://schemas.microsoft.com/office/drawing/2014/main" id="{3C0957BD-AC47-47A7-AA34-7824D7B6CC9D}"/>
              </a:ext>
            </a:extLst>
          </p:cNvPr>
          <p:cNvSpPr>
            <a:spLocks noGrp="1"/>
          </p:cNvSpPr>
          <p:nvPr>
            <p:ph idx="1"/>
          </p:nvPr>
        </p:nvSpPr>
        <p:spPr>
          <a:xfrm>
            <a:off x="1261872" y="262394"/>
            <a:ext cx="8595360" cy="5917744"/>
          </a:xfrm>
        </p:spPr>
        <p:txBody>
          <a:bodyPr/>
          <a:lstStyle/>
          <a:p>
            <a:r>
              <a:rPr lang="id-ID" dirty="0"/>
              <a:t>F. KEASLIAN PENELITIAN</a:t>
            </a:r>
          </a:p>
          <a:p>
            <a:r>
              <a:rPr lang="id-ID" sz="1800" dirty="0">
                <a:effectLst/>
                <a:latin typeface="Times New Roman" panose="02020603050405020304" pitchFamily="18" charset="0"/>
                <a:ea typeface="Calibri" panose="020F0502020204030204" pitchFamily="34" charset="0"/>
                <a:cs typeface="Times New Roman" panose="02020603050405020304" pitchFamily="18" charset="0"/>
              </a:rPr>
              <a:t>Penelitian yang dilakukan oleh Astari, A.D (2020) dengan judul Hubungan Tingkat Pengetahuan dan Sikap Ibu Primipara terhadap Perawatan Puting Susu Lecet Desain peneloitian yang dilakukan adalah secara diskriptif. Teknik pengambilan sampel dengan purposive sampling. Sampel yang diambil sebanyak 132 responden. Pengumpulan data dilakukan dengan menggunakan kusioner dan disajikan dalam bentuk tabel distribusi frekuensi danb persentasi.</a:t>
            </a:r>
            <a:endParaRPr lang="id-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d-ID" dirty="0"/>
          </a:p>
        </p:txBody>
      </p:sp>
    </p:spTree>
    <p:extLst>
      <p:ext uri="{BB962C8B-B14F-4D97-AF65-F5344CB8AC3E}">
        <p14:creationId xmlns:p14="http://schemas.microsoft.com/office/powerpoint/2010/main" val="3130237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15BB-7334-4D7C-A5AF-3D75CA2E8219}"/>
              </a:ext>
            </a:extLst>
          </p:cNvPr>
          <p:cNvSpPr>
            <a:spLocks noGrp="1"/>
          </p:cNvSpPr>
          <p:nvPr>
            <p:ph type="title"/>
          </p:nvPr>
        </p:nvSpPr>
        <p:spPr>
          <a:xfrm>
            <a:off x="655320" y="2101755"/>
            <a:ext cx="9982200" cy="1327245"/>
          </a:xfrm>
        </p:spPr>
        <p:txBody>
          <a:bodyPr/>
          <a:lstStyle/>
          <a:p>
            <a:pPr algn="ctr"/>
            <a:r>
              <a:rPr lang="id-ID" sz="4400" b="0" dirty="0">
                <a:solidFill>
                  <a:schemeClr val="tx1"/>
                </a:solidFill>
              </a:rPr>
              <a:t>TERIMAKASIH</a:t>
            </a:r>
            <a:r>
              <a:rPr lang="id-ID" b="0" dirty="0">
                <a:solidFill>
                  <a:schemeClr val="tx1"/>
                </a:solidFill>
              </a:rPr>
              <a:t> </a:t>
            </a:r>
          </a:p>
        </p:txBody>
      </p:sp>
      <p:sp>
        <p:nvSpPr>
          <p:cNvPr id="3" name="Picture Placeholder 2">
            <a:extLst>
              <a:ext uri="{FF2B5EF4-FFF2-40B4-BE49-F238E27FC236}">
                <a16:creationId xmlns:a16="http://schemas.microsoft.com/office/drawing/2014/main" id="{9F9182EE-3C7F-47C0-B195-458FD117F498}"/>
              </a:ext>
            </a:extLst>
          </p:cNvPr>
          <p:cNvSpPr>
            <a:spLocks noGrp="1"/>
          </p:cNvSpPr>
          <p:nvPr>
            <p:ph type="pic" idx="1"/>
          </p:nvPr>
        </p:nvSpPr>
        <p:spPr>
          <a:xfrm>
            <a:off x="0" y="-164762"/>
            <a:ext cx="11292840" cy="5128923"/>
          </a:xfrm>
        </p:spPr>
      </p:sp>
      <p:sp>
        <p:nvSpPr>
          <p:cNvPr id="4" name="Text Placeholder 3">
            <a:extLst>
              <a:ext uri="{FF2B5EF4-FFF2-40B4-BE49-F238E27FC236}">
                <a16:creationId xmlns:a16="http://schemas.microsoft.com/office/drawing/2014/main" id="{5E84A520-CBCB-489C-BC9D-A874CE0C154C}"/>
              </a:ext>
            </a:extLst>
          </p:cNvPr>
          <p:cNvSpPr>
            <a:spLocks noGrp="1"/>
          </p:cNvSpPr>
          <p:nvPr>
            <p:ph type="body" sz="half" idx="2"/>
          </p:nvPr>
        </p:nvSpPr>
        <p:spPr/>
        <p:txBody>
          <a:bodyPr/>
          <a:lstStyle/>
          <a:p>
            <a:endParaRPr lang="id-ID"/>
          </a:p>
        </p:txBody>
      </p:sp>
    </p:spTree>
    <p:extLst>
      <p:ext uri="{BB962C8B-B14F-4D97-AF65-F5344CB8AC3E}">
        <p14:creationId xmlns:p14="http://schemas.microsoft.com/office/powerpoint/2010/main" val="2967655492"/>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666666"/>
      </a:dk2>
      <a:lt2>
        <a:srgbClr val="D2D2D2"/>
      </a:lt2>
      <a:accent1>
        <a:srgbClr val="FF388C"/>
      </a:accent1>
      <a:accent2>
        <a:srgbClr val="D70D5E"/>
      </a:accent2>
      <a:accent3>
        <a:srgbClr val="98037E"/>
      </a:accent3>
      <a:accent4>
        <a:srgbClr val="68027D"/>
      </a:accent4>
      <a:accent5>
        <a:srgbClr val="095ACA"/>
      </a:accent5>
      <a:accent6>
        <a:srgbClr val="063597"/>
      </a:accent6>
      <a:hlink>
        <a:srgbClr val="17BBFD"/>
      </a:hlink>
      <a:folHlink>
        <a:srgbClr val="FF79C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docProps/app.xml><?xml version="1.0" encoding="utf-8"?>
<Properties xmlns="http://schemas.openxmlformats.org/officeDocument/2006/extended-properties" xmlns:vt="http://schemas.openxmlformats.org/officeDocument/2006/docPropsVTypes">
  <Template>View</Template>
  <TotalTime>331</TotalTime>
  <Words>563</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Schoolbook</vt:lpstr>
      <vt:lpstr>Times New Roman</vt:lpstr>
      <vt:lpstr>Wingdings 2</vt:lpstr>
      <vt:lpstr>View</vt:lpstr>
      <vt:lpstr>ASUHAN KEBIDANAN NIFAS DENGAN PUTING SUSU LECET DI PUSKESMAS PUNDONG BANTUL</vt:lpstr>
      <vt:lpstr>BAB I PENDAHULUAN </vt:lpstr>
      <vt:lpstr> </vt:lpstr>
      <vt:lpstr> </vt:lpstr>
      <vt:lpstr> </vt:lpstr>
      <vt:lpstr> </vt:lpstr>
      <vt:lpstr> </vt:lpstr>
      <vt:lpstr>TERIMAKASIH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ASUHAN KEBIDANAN NIFAS DENGAN PUTING SUSU LECET DI PUSKESMAS PUNDONG BANTUL</dc:title>
  <dc:creator>HP3</dc:creator>
  <cp:lastModifiedBy>HP3</cp:lastModifiedBy>
  <cp:revision>11</cp:revision>
  <dcterms:created xsi:type="dcterms:W3CDTF">2021-03-22T15:07:13Z</dcterms:created>
  <dcterms:modified xsi:type="dcterms:W3CDTF">2021-03-23T06:49:51Z</dcterms:modified>
</cp:coreProperties>
</file>