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1261872" y="758952"/>
            <a:ext cx="9418320" cy="4041648"/>
          </a:xfrm>
        </p:spPr>
        <p:txBody>
          <a:bodyPr anchor="b">
            <a:normAutofit/>
          </a:bodyPr>
          <a:lstStyle>
            <a:lvl1pPr algn="l">
              <a:lnSpc>
                <a:spcPct val="85000"/>
              </a:lnSpc>
              <a:defRPr sz="7200" b="0" baseline="0">
                <a:solidFill>
                  <a:schemeClr val="tx1"/>
                </a:solidFill>
              </a:defRPr>
            </a:lvl1pPr>
          </a:lstStyle>
          <a:p>
            <a:r>
              <a:rPr lang="en-US"/>
              <a:t>Click to edit Master title style</a:t>
            </a:r>
            <a:endParaRPr lang="en-US" dirty="0"/>
          </a:p>
        </p:txBody>
      </p:sp>
      <p:sp>
        <p:nvSpPr>
          <p:cNvPr id="3" name="Subtitle 2"/>
          <p:cNvSpPr>
            <a:spLocks noGrp="1"/>
          </p:cNvSpPr>
          <p:nvPr>
            <p:ph type="subTitle" idx="1"/>
          </p:nvPr>
        </p:nvSpPr>
        <p:spPr>
          <a:xfrm>
            <a:off x="1261872" y="4800600"/>
            <a:ext cx="9418320" cy="1691640"/>
          </a:xfrm>
        </p:spPr>
        <p:txBody>
          <a:bodyPr>
            <a:normAutofit/>
          </a:bodyPr>
          <a:lstStyle>
            <a:lvl1pPr marL="0" indent="0" algn="l">
              <a:buNone/>
              <a:defRPr sz="2200" spc="30" baseline="0">
                <a:solidFill>
                  <a:schemeClr val="tx1">
                    <a:lumMod val="75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Date Placeholder 7"/>
          <p:cNvSpPr>
            <a:spLocks noGrp="1"/>
          </p:cNvSpPr>
          <p:nvPr>
            <p:ph type="dt" sz="half" idx="10"/>
          </p:nvPr>
        </p:nvSpPr>
        <p:spPr/>
        <p:txBody>
          <a:bodyPr/>
          <a:lstStyle/>
          <a:p>
            <a:fld id="{4D8EC2F2-DB6E-4448-A9CF-8E7D631F9623}" type="datetimeFigureOut">
              <a:rPr lang="id-ID" smtClean="0"/>
              <a:t>23/03/2021</a:t>
            </a:fld>
            <a:endParaRPr lang="id-ID"/>
          </a:p>
        </p:txBody>
      </p:sp>
      <p:sp>
        <p:nvSpPr>
          <p:cNvPr id="9" name="Footer Placeholder 8"/>
          <p:cNvSpPr>
            <a:spLocks noGrp="1"/>
          </p:cNvSpPr>
          <p:nvPr>
            <p:ph type="ftr" sz="quarter" idx="11"/>
          </p:nvPr>
        </p:nvSpPr>
        <p:spPr/>
        <p:txBody>
          <a:bodyPr/>
          <a:lstStyle/>
          <a:p>
            <a:endParaRPr lang="id-ID"/>
          </a:p>
        </p:txBody>
      </p:sp>
      <p:sp>
        <p:nvSpPr>
          <p:cNvPr id="10" name="Slide Number Placeholder 9"/>
          <p:cNvSpPr>
            <a:spLocks noGrp="1"/>
          </p:cNvSpPr>
          <p:nvPr>
            <p:ph type="sldNum" sz="quarter" idx="12"/>
          </p:nvPr>
        </p:nvSpPr>
        <p:spPr/>
        <p:txBody>
          <a:bodyPr/>
          <a:lstStyle/>
          <a:p>
            <a:fld id="{20D99A3E-E1C5-4FE6-9846-FCACD43D6AC3}" type="slidenum">
              <a:rPr lang="id-ID" smtClean="0"/>
              <a:t>‹#›</a:t>
            </a:fld>
            <a:endParaRPr lang="id-ID"/>
          </a:p>
        </p:txBody>
      </p:sp>
      <p:sp>
        <p:nvSpPr>
          <p:cNvPr id="11" name="Rectangle 10"/>
          <p:cNvSpPr/>
          <p:nvPr/>
        </p:nvSpPr>
        <p:spPr>
          <a:xfrm>
            <a:off x="11292840" y="0"/>
            <a:ext cx="914400" cy="6858000"/>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787502507"/>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D8EC2F2-DB6E-4448-A9CF-8E7D631F9623}" type="datetimeFigureOut">
              <a:rPr lang="id-ID" smtClean="0"/>
              <a:t>23/03/2021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0D99A3E-E1C5-4FE6-9846-FCACD43D6AC3}" type="slidenum">
              <a:rPr lang="id-ID" smtClean="0"/>
              <a:t>‹#›</a:t>
            </a:fld>
            <a:endParaRPr lang="id-ID"/>
          </a:p>
        </p:txBody>
      </p:sp>
    </p:spTree>
    <p:extLst>
      <p:ext uri="{BB962C8B-B14F-4D97-AF65-F5344CB8AC3E}">
        <p14:creationId xmlns:p14="http://schemas.microsoft.com/office/powerpoint/2010/main" val="482554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48700" y="381000"/>
            <a:ext cx="2476500" cy="58975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62000" y="381000"/>
            <a:ext cx="7734300" cy="58975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D8EC2F2-DB6E-4448-A9CF-8E7D631F9623}" type="datetimeFigureOut">
              <a:rPr lang="id-ID" smtClean="0"/>
              <a:t>23/03/2021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0D99A3E-E1C5-4FE6-9846-FCACD43D6AC3}" type="slidenum">
              <a:rPr lang="id-ID" smtClean="0"/>
              <a:t>‹#›</a:t>
            </a:fld>
            <a:endParaRPr lang="id-ID"/>
          </a:p>
        </p:txBody>
      </p:sp>
    </p:spTree>
    <p:extLst>
      <p:ext uri="{BB962C8B-B14F-4D97-AF65-F5344CB8AC3E}">
        <p14:creationId xmlns:p14="http://schemas.microsoft.com/office/powerpoint/2010/main" val="30679853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D8EC2F2-DB6E-4448-A9CF-8E7D631F9623}" type="datetimeFigureOut">
              <a:rPr lang="id-ID" smtClean="0"/>
              <a:t>23/03/2021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0D99A3E-E1C5-4FE6-9846-FCACD43D6AC3}" type="slidenum">
              <a:rPr lang="id-ID" smtClean="0"/>
              <a:t>‹#›</a:t>
            </a:fld>
            <a:endParaRPr lang="id-ID"/>
          </a:p>
        </p:txBody>
      </p:sp>
    </p:spTree>
    <p:extLst>
      <p:ext uri="{BB962C8B-B14F-4D97-AF65-F5344CB8AC3E}">
        <p14:creationId xmlns:p14="http://schemas.microsoft.com/office/powerpoint/2010/main" val="25990027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61872" y="758952"/>
            <a:ext cx="9418320" cy="4041648"/>
          </a:xfrm>
        </p:spPr>
        <p:txBody>
          <a:bodyPr anchor="b">
            <a:normAutofit/>
          </a:bodyPr>
          <a:lstStyle>
            <a:lvl1pPr>
              <a:lnSpc>
                <a:spcPct val="85000"/>
              </a:lnSpc>
              <a:defRPr sz="7200" b="0"/>
            </a:lvl1pPr>
          </a:lstStyle>
          <a:p>
            <a:r>
              <a:rPr lang="en-US"/>
              <a:t>Click to edit Master title style</a:t>
            </a:r>
            <a:endParaRPr lang="en-US" dirty="0"/>
          </a:p>
        </p:txBody>
      </p:sp>
      <p:sp>
        <p:nvSpPr>
          <p:cNvPr id="3" name="Text Placeholder 2"/>
          <p:cNvSpPr>
            <a:spLocks noGrp="1"/>
          </p:cNvSpPr>
          <p:nvPr>
            <p:ph type="body" idx="1"/>
          </p:nvPr>
        </p:nvSpPr>
        <p:spPr>
          <a:xfrm>
            <a:off x="1261872" y="4800600"/>
            <a:ext cx="9418320" cy="1691640"/>
          </a:xfrm>
        </p:spPr>
        <p:txBody>
          <a:bodyPr anchor="t">
            <a:normAutofit/>
          </a:bodyPr>
          <a:lstStyle>
            <a:lvl1pPr marL="0" indent="0">
              <a:buNone/>
              <a:defRPr sz="2200" spc="30" baseline="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D8EC2F2-DB6E-4448-A9CF-8E7D631F9623}" type="datetimeFigureOut">
              <a:rPr lang="id-ID" smtClean="0"/>
              <a:t>23/03/2021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0D99A3E-E1C5-4FE6-9846-FCACD43D6AC3}" type="slidenum">
              <a:rPr lang="id-ID" smtClean="0"/>
              <a:t>‹#›</a:t>
            </a:fld>
            <a:endParaRPr lang="id-ID"/>
          </a:p>
        </p:txBody>
      </p:sp>
      <p:sp>
        <p:nvSpPr>
          <p:cNvPr id="8" name="Rectangle 7"/>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084709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61872" y="1828800"/>
            <a:ext cx="4480560" cy="4351337"/>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26480" y="1828800"/>
            <a:ext cx="4480560" cy="4351337"/>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D8EC2F2-DB6E-4448-A9CF-8E7D631F9623}" type="datetimeFigureOut">
              <a:rPr lang="id-ID" smtClean="0"/>
              <a:t>23/03/2021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20D99A3E-E1C5-4FE6-9846-FCACD43D6AC3}" type="slidenum">
              <a:rPr lang="id-ID" smtClean="0"/>
              <a:t>‹#›</a:t>
            </a:fld>
            <a:endParaRPr lang="id-ID"/>
          </a:p>
        </p:txBody>
      </p:sp>
    </p:spTree>
    <p:extLst>
      <p:ext uri="{BB962C8B-B14F-4D97-AF65-F5344CB8AC3E}">
        <p14:creationId xmlns:p14="http://schemas.microsoft.com/office/powerpoint/2010/main" val="3989669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261872" y="1721606"/>
            <a:ext cx="4480560" cy="731520"/>
          </a:xfrm>
        </p:spPr>
        <p:txBody>
          <a:bodyPr anchor="b">
            <a:normAutofit/>
          </a:bodyPr>
          <a:lstStyle>
            <a:lvl1pPr marL="0" indent="0">
              <a:spcBef>
                <a:spcPts val="0"/>
              </a:spcBef>
              <a:buNone/>
              <a:defRPr sz="2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61872"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3"/>
          </p:nvPr>
        </p:nvSpPr>
        <p:spPr>
          <a:xfrm>
            <a:off x="6126480" y="1721606"/>
            <a:ext cx="4480560" cy="731520"/>
          </a:xfrm>
        </p:spPr>
        <p:txBody>
          <a:bodyPr anchor="b">
            <a:normAutofit/>
          </a:bodyPr>
          <a:lstStyle>
            <a:lvl1pPr marL="0" indent="0">
              <a:lnSpc>
                <a:spcPct val="95000"/>
              </a:lnSpc>
              <a:spcBef>
                <a:spcPts val="0"/>
              </a:spcBef>
              <a:buNone/>
              <a:defRPr lang="en-US" sz="2000" b="0" kern="1200" dirty="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2000"/>
              </a:spcBef>
              <a:buFontTx/>
              <a:buNone/>
            </a:pPr>
            <a:r>
              <a:rPr lang="en-US"/>
              <a:t>Click to edit Master text styles</a:t>
            </a:r>
          </a:p>
        </p:txBody>
      </p:sp>
      <p:sp>
        <p:nvSpPr>
          <p:cNvPr id="6" name="Content Placeholder 5"/>
          <p:cNvSpPr>
            <a:spLocks noGrp="1"/>
          </p:cNvSpPr>
          <p:nvPr>
            <p:ph sz="quarter" idx="4"/>
          </p:nvPr>
        </p:nvSpPr>
        <p:spPr>
          <a:xfrm>
            <a:off x="6126480"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D8EC2F2-DB6E-4448-A9CF-8E7D631F9623}" type="datetimeFigureOut">
              <a:rPr lang="id-ID" smtClean="0"/>
              <a:t>23/03/2021</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20D99A3E-E1C5-4FE6-9846-FCACD43D6AC3}" type="slidenum">
              <a:rPr lang="id-ID" smtClean="0"/>
              <a:t>‹#›</a:t>
            </a:fld>
            <a:endParaRPr lang="id-ID"/>
          </a:p>
        </p:txBody>
      </p:sp>
    </p:spTree>
    <p:extLst>
      <p:ext uri="{BB962C8B-B14F-4D97-AF65-F5344CB8AC3E}">
        <p14:creationId xmlns:p14="http://schemas.microsoft.com/office/powerpoint/2010/main" val="35321604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D8EC2F2-DB6E-4448-A9CF-8E7D631F9623}" type="datetimeFigureOut">
              <a:rPr lang="id-ID" smtClean="0"/>
              <a:t>23/03/2021</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20D99A3E-E1C5-4FE6-9846-FCACD43D6AC3}" type="slidenum">
              <a:rPr lang="id-ID" smtClean="0"/>
              <a:t>‹#›</a:t>
            </a:fld>
            <a:endParaRPr lang="id-ID"/>
          </a:p>
        </p:txBody>
      </p:sp>
    </p:spTree>
    <p:extLst>
      <p:ext uri="{BB962C8B-B14F-4D97-AF65-F5344CB8AC3E}">
        <p14:creationId xmlns:p14="http://schemas.microsoft.com/office/powerpoint/2010/main" val="15782604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8EC2F2-DB6E-4448-A9CF-8E7D631F9623}" type="datetimeFigureOut">
              <a:rPr lang="id-ID" smtClean="0"/>
              <a:t>23/03/2021</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20D99A3E-E1C5-4FE6-9846-FCACD43D6AC3}" type="slidenum">
              <a:rPr lang="id-ID" smtClean="0"/>
              <a:t>‹#›</a:t>
            </a:fld>
            <a:endParaRPr lang="id-ID"/>
          </a:p>
        </p:txBody>
      </p:sp>
    </p:spTree>
    <p:extLst>
      <p:ext uri="{BB962C8B-B14F-4D97-AF65-F5344CB8AC3E}">
        <p14:creationId xmlns:p14="http://schemas.microsoft.com/office/powerpoint/2010/main" val="18986025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200400" cy="1600197"/>
          </a:xfrm>
        </p:spPr>
        <p:txBody>
          <a:bodyPr anchor="b">
            <a:normAutofit/>
          </a:bodyPr>
          <a:lstStyle>
            <a:lvl1pPr>
              <a:defRPr sz="3200" b="1" baseline="0"/>
            </a:lvl1pPr>
          </a:lstStyle>
          <a:p>
            <a:r>
              <a:rPr lang="en-US"/>
              <a:t>Click to edit Master title style</a:t>
            </a:r>
            <a:endParaRPr lang="en-US" dirty="0"/>
          </a:p>
        </p:txBody>
      </p:sp>
      <p:sp>
        <p:nvSpPr>
          <p:cNvPr id="3" name="Content Placeholder 2"/>
          <p:cNvSpPr>
            <a:spLocks noGrp="1"/>
          </p:cNvSpPr>
          <p:nvPr>
            <p:ph idx="1"/>
          </p:nvPr>
        </p:nvSpPr>
        <p:spPr>
          <a:xfrm>
            <a:off x="4504267" y="685800"/>
            <a:ext cx="6079066" cy="548640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1248" y="2099734"/>
            <a:ext cx="3200400" cy="3810001"/>
          </a:xfrm>
        </p:spPr>
        <p:txBody>
          <a:bodyPr>
            <a:normAutofit/>
          </a:bodyPr>
          <a:lstStyle>
            <a:lvl1pPr marL="0" indent="0">
              <a:lnSpc>
                <a:spcPct val="114000"/>
              </a:lnSpc>
              <a:spcBef>
                <a:spcPts val="8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D8EC2F2-DB6E-4448-A9CF-8E7D631F9623}" type="datetimeFigureOut">
              <a:rPr lang="id-ID" smtClean="0"/>
              <a:t>23/03/2021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20D99A3E-E1C5-4FE6-9846-FCACD43D6AC3}" type="slidenum">
              <a:rPr lang="id-ID" smtClean="0"/>
              <a:t>‹#›</a:t>
            </a:fld>
            <a:endParaRPr lang="id-ID"/>
          </a:p>
        </p:txBody>
      </p:sp>
    </p:spTree>
    <p:extLst>
      <p:ext uri="{BB962C8B-B14F-4D97-AF65-F5344CB8AC3E}">
        <p14:creationId xmlns:p14="http://schemas.microsoft.com/office/powerpoint/2010/main" val="9770270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5105400"/>
            <a:ext cx="11292840" cy="17526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14400" y="5257800"/>
            <a:ext cx="9982200" cy="914400"/>
          </a:xfrm>
        </p:spPr>
        <p:txBody>
          <a:bodyPr anchor="b">
            <a:normAutofit/>
          </a:bodyPr>
          <a:lstStyle>
            <a:lvl1pPr>
              <a:defRPr sz="2800" b="1">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11292840" cy="512892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4400" y="6108589"/>
            <a:ext cx="9982200" cy="597011"/>
          </a:xfrm>
        </p:spPr>
        <p:txBody>
          <a:bodyPr>
            <a:normAutofit/>
          </a:bodyPr>
          <a:lstStyle>
            <a:lvl1pPr marL="0" indent="0">
              <a:lnSpc>
                <a:spcPct val="100000"/>
              </a:lnSpc>
              <a:spcBef>
                <a:spcPts val="800"/>
              </a:spcBef>
              <a:buNone/>
              <a:defRPr sz="1400">
                <a:solidFill>
                  <a:schemeClr val="accent1">
                    <a:lumMod val="20000"/>
                    <a:lumOff val="8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D8EC2F2-DB6E-4448-A9CF-8E7D631F9623}" type="datetimeFigureOut">
              <a:rPr lang="id-ID" smtClean="0"/>
              <a:t>23/03/2021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20D99A3E-E1C5-4FE6-9846-FCACD43D6AC3}" type="slidenum">
              <a:rPr lang="id-ID" smtClean="0"/>
              <a:t>‹#›</a:t>
            </a:fld>
            <a:endParaRPr lang="id-ID"/>
          </a:p>
        </p:txBody>
      </p:sp>
    </p:spTree>
    <p:extLst>
      <p:ext uri="{BB962C8B-B14F-4D97-AF65-F5344CB8AC3E}">
        <p14:creationId xmlns:p14="http://schemas.microsoft.com/office/powerpoint/2010/main" val="16585989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1292840" y="0"/>
            <a:ext cx="9144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61872" y="262393"/>
            <a:ext cx="9692640" cy="1428929"/>
          </a:xfrm>
          <a:prstGeom prst="rect">
            <a:avLst/>
          </a:prstGeom>
        </p:spPr>
        <p:txBody>
          <a:bodyPr vert="horz" lIns="91440" tIns="27432"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261872" y="1828800"/>
            <a:ext cx="8595360" cy="435133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16200000">
            <a:off x="10797542" y="998537"/>
            <a:ext cx="1904999" cy="365125"/>
          </a:xfrm>
          <a:prstGeom prst="rect">
            <a:avLst/>
          </a:prstGeom>
        </p:spPr>
        <p:txBody>
          <a:bodyPr vert="horz" lIns="91440" tIns="45720" rIns="91440" bIns="45720" rtlCol="0" anchor="ctr"/>
          <a:lstStyle>
            <a:lvl1pPr algn="r">
              <a:defRPr sz="1100" b="0">
                <a:solidFill>
                  <a:schemeClr val="tx2">
                    <a:lumMod val="40000"/>
                    <a:lumOff val="60000"/>
                  </a:schemeClr>
                </a:solidFill>
              </a:defRPr>
            </a:lvl1pPr>
          </a:lstStyle>
          <a:p>
            <a:fld id="{4D8EC2F2-DB6E-4448-A9CF-8E7D631F9623}" type="datetimeFigureOut">
              <a:rPr lang="id-ID" smtClean="0"/>
              <a:t>23/03/2021</a:t>
            </a:fld>
            <a:endParaRPr lang="id-ID"/>
          </a:p>
        </p:txBody>
      </p:sp>
      <p:sp>
        <p:nvSpPr>
          <p:cNvPr id="5" name="Footer Placeholder 4"/>
          <p:cNvSpPr>
            <a:spLocks noGrp="1"/>
          </p:cNvSpPr>
          <p:nvPr>
            <p:ph type="ftr" sz="quarter" idx="3"/>
          </p:nvPr>
        </p:nvSpPr>
        <p:spPr>
          <a:xfrm rot="16200000">
            <a:off x="9959341" y="4046537"/>
            <a:ext cx="3581400" cy="365125"/>
          </a:xfrm>
          <a:prstGeom prst="rect">
            <a:avLst/>
          </a:prstGeom>
        </p:spPr>
        <p:txBody>
          <a:bodyPr vert="horz" lIns="91440" tIns="45720" rIns="91440" bIns="45720" rtlCol="0" anchor="ctr"/>
          <a:lstStyle>
            <a:lvl1pPr algn="l">
              <a:defRPr sz="1100">
                <a:solidFill>
                  <a:schemeClr val="tx2">
                    <a:lumMod val="40000"/>
                    <a:lumOff val="60000"/>
                  </a:schemeClr>
                </a:solidFill>
              </a:defRPr>
            </a:lvl1pPr>
          </a:lstStyle>
          <a:p>
            <a:endParaRPr lang="id-ID"/>
          </a:p>
        </p:txBody>
      </p:sp>
      <p:sp>
        <p:nvSpPr>
          <p:cNvPr id="6" name="Slide Number Placeholder 5"/>
          <p:cNvSpPr>
            <a:spLocks noGrp="1"/>
          </p:cNvSpPr>
          <p:nvPr>
            <p:ph type="sldNum" sz="quarter" idx="4"/>
          </p:nvPr>
        </p:nvSpPr>
        <p:spPr>
          <a:xfrm>
            <a:off x="11292840" y="6172200"/>
            <a:ext cx="914400" cy="593725"/>
          </a:xfrm>
          <a:prstGeom prst="rect">
            <a:avLst/>
          </a:prstGeom>
        </p:spPr>
        <p:txBody>
          <a:bodyPr vert="horz" lIns="45720" tIns="45720" rIns="45720" bIns="45720" rtlCol="0" anchor="ctr">
            <a:normAutofit/>
          </a:bodyPr>
          <a:lstStyle>
            <a:lvl1pPr algn="ctr">
              <a:defRPr sz="3600">
                <a:solidFill>
                  <a:schemeClr val="tx2">
                    <a:lumMod val="60000"/>
                    <a:lumOff val="40000"/>
                  </a:schemeClr>
                </a:solidFill>
                <a:latin typeface="+mj-lt"/>
              </a:defRPr>
            </a:lvl1pPr>
          </a:lstStyle>
          <a:p>
            <a:fld id="{20D99A3E-E1C5-4FE6-9846-FCACD43D6AC3}" type="slidenum">
              <a:rPr lang="id-ID" smtClean="0"/>
              <a:t>‹#›</a:t>
            </a:fld>
            <a:endParaRPr lang="id-ID"/>
          </a:p>
        </p:txBody>
      </p:sp>
    </p:spTree>
    <p:extLst>
      <p:ext uri="{BB962C8B-B14F-4D97-AF65-F5344CB8AC3E}">
        <p14:creationId xmlns:p14="http://schemas.microsoft.com/office/powerpoint/2010/main" val="131114596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b="1" kern="1200" spc="-50" baseline="0">
          <a:solidFill>
            <a:schemeClr val="accent1"/>
          </a:solidFill>
          <a:latin typeface="+mj-lt"/>
          <a:ea typeface="+mj-ea"/>
          <a:cs typeface="+mj-cs"/>
        </a:defRPr>
      </a:lvl1pPr>
    </p:titleStyle>
    <p:body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2000" kern="1200" spc="10" baseline="0">
          <a:solidFill>
            <a:schemeClr val="tx1">
              <a:lumMod val="65000"/>
              <a:lumOff val="35000"/>
            </a:schemeClr>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DF2C3D-B224-4920-A1FF-5ECF5E9C39D9}"/>
              </a:ext>
            </a:extLst>
          </p:cNvPr>
          <p:cNvSpPr>
            <a:spLocks noGrp="1"/>
          </p:cNvSpPr>
          <p:nvPr>
            <p:ph type="ctrTitle"/>
          </p:nvPr>
        </p:nvSpPr>
        <p:spPr/>
        <p:txBody>
          <a:bodyPr>
            <a:normAutofit/>
          </a:bodyPr>
          <a:lstStyle/>
          <a:p>
            <a:pPr algn="ctr"/>
            <a:r>
              <a:rPr lang="id-ID" sz="5400" dirty="0"/>
              <a:t>ASUHAN KEBIDANAN NIFAS DENGAN PUTING SUSU LECET DI PUSKESMAS PUNDONG BANTUL</a:t>
            </a:r>
          </a:p>
        </p:txBody>
      </p:sp>
      <p:sp>
        <p:nvSpPr>
          <p:cNvPr id="3" name="Subtitle 2">
            <a:extLst>
              <a:ext uri="{FF2B5EF4-FFF2-40B4-BE49-F238E27FC236}">
                <a16:creationId xmlns:a16="http://schemas.microsoft.com/office/drawing/2014/main" id="{338DB78C-B42C-427C-850E-7AD8292D0C03}"/>
              </a:ext>
            </a:extLst>
          </p:cNvPr>
          <p:cNvSpPr>
            <a:spLocks noGrp="1"/>
          </p:cNvSpPr>
          <p:nvPr>
            <p:ph type="subTitle" idx="1"/>
          </p:nvPr>
        </p:nvSpPr>
        <p:spPr>
          <a:xfrm>
            <a:off x="1261872" y="5168348"/>
            <a:ext cx="9418320" cy="1323892"/>
          </a:xfrm>
        </p:spPr>
        <p:txBody>
          <a:bodyPr>
            <a:normAutofit fontScale="92500" lnSpcReduction="10000"/>
          </a:bodyPr>
          <a:lstStyle/>
          <a:p>
            <a:r>
              <a:rPr lang="id-ID" dirty="0"/>
              <a:t>SYAFITRI INDAH PRAMESTI </a:t>
            </a:r>
          </a:p>
          <a:p>
            <a:r>
              <a:rPr lang="id-ID" dirty="0"/>
              <a:t>1910105048</a:t>
            </a:r>
          </a:p>
          <a:p>
            <a:r>
              <a:rPr lang="id-ID" dirty="0"/>
              <a:t>A4</a:t>
            </a:r>
          </a:p>
        </p:txBody>
      </p:sp>
    </p:spTree>
    <p:extLst>
      <p:ext uri="{BB962C8B-B14F-4D97-AF65-F5344CB8AC3E}">
        <p14:creationId xmlns:p14="http://schemas.microsoft.com/office/powerpoint/2010/main" val="35747957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ABE277-D543-4B47-AF9D-DEBF09304EBB}"/>
              </a:ext>
            </a:extLst>
          </p:cNvPr>
          <p:cNvSpPr>
            <a:spLocks noGrp="1"/>
          </p:cNvSpPr>
          <p:nvPr>
            <p:ph type="title"/>
          </p:nvPr>
        </p:nvSpPr>
        <p:spPr>
          <a:xfrm>
            <a:off x="1261872" y="262393"/>
            <a:ext cx="9692640" cy="1086347"/>
          </a:xfrm>
        </p:spPr>
        <p:txBody>
          <a:bodyPr>
            <a:normAutofit/>
          </a:bodyPr>
          <a:lstStyle/>
          <a:p>
            <a:pPr algn="ctr"/>
            <a:r>
              <a:rPr lang="id-ID" sz="3600" dirty="0">
                <a:solidFill>
                  <a:schemeClr val="tx1"/>
                </a:solidFill>
              </a:rPr>
              <a:t>BAB I</a:t>
            </a:r>
            <a:br>
              <a:rPr lang="id-ID" sz="3600" dirty="0">
                <a:solidFill>
                  <a:schemeClr val="tx1"/>
                </a:solidFill>
              </a:rPr>
            </a:br>
            <a:r>
              <a:rPr lang="id-ID" sz="3600" dirty="0">
                <a:solidFill>
                  <a:schemeClr val="tx1"/>
                </a:solidFill>
              </a:rPr>
              <a:t>PENDAHULUAN </a:t>
            </a:r>
          </a:p>
        </p:txBody>
      </p:sp>
      <p:sp>
        <p:nvSpPr>
          <p:cNvPr id="3" name="Content Placeholder 2">
            <a:extLst>
              <a:ext uri="{FF2B5EF4-FFF2-40B4-BE49-F238E27FC236}">
                <a16:creationId xmlns:a16="http://schemas.microsoft.com/office/drawing/2014/main" id="{E6EA6FA4-C3FC-417A-89E0-8DAF8FFBAF64}"/>
              </a:ext>
            </a:extLst>
          </p:cNvPr>
          <p:cNvSpPr>
            <a:spLocks noGrp="1"/>
          </p:cNvSpPr>
          <p:nvPr>
            <p:ph idx="1"/>
          </p:nvPr>
        </p:nvSpPr>
        <p:spPr>
          <a:xfrm>
            <a:off x="1261872" y="1348740"/>
            <a:ext cx="8595360" cy="5052060"/>
          </a:xfrm>
        </p:spPr>
        <p:txBody>
          <a:bodyPr>
            <a:normAutofit lnSpcReduction="10000"/>
          </a:bodyPr>
          <a:lstStyle/>
          <a:p>
            <a:r>
              <a:rPr lang="id-ID" dirty="0"/>
              <a:t>A. LATAR BELAKANG</a:t>
            </a:r>
          </a:p>
          <a:p>
            <a:r>
              <a:rPr lang="id-ID" dirty="0"/>
              <a:t>- </a:t>
            </a:r>
            <a:r>
              <a:rPr lang="id-ID" dirty="0">
                <a:effectLst/>
                <a:latin typeface="Times New Roman" panose="02020603050405020304" pitchFamily="18" charset="0"/>
                <a:ea typeface="Calibri" panose="020F0502020204030204" pitchFamily="34" charset="0"/>
              </a:rPr>
              <a:t>Menyusui merupakan suatu cara yang tidak ada duanya dalam memberikan makanan yang ideal bagi pertumbuhan dan perkembangan bayi yang sehat. Akan tetapi </a:t>
            </a:r>
            <a:r>
              <a:rPr lang="id-ID" dirty="0">
                <a:latin typeface="Times New Roman" panose="02020603050405020304" pitchFamily="18" charset="0"/>
                <a:ea typeface="Calibri" panose="020F0502020204030204" pitchFamily="34" charset="0"/>
              </a:rPr>
              <a:t>ada </a:t>
            </a:r>
            <a:r>
              <a:rPr lang="id-ID" dirty="0"/>
              <a:t>beberapa masalah lain dalam menyususi. Pada data masalah menyusui pada tahun  2012 di Indonesia menunjukkan 22,5% mengalami puting susu lecet menurut WHO tahun 2012</a:t>
            </a:r>
          </a:p>
          <a:p>
            <a:r>
              <a:rPr lang="id-ID" dirty="0"/>
              <a:t>- </a:t>
            </a:r>
            <a:r>
              <a:rPr lang="id-ID" dirty="0">
                <a:effectLst/>
                <a:latin typeface="Times New Roman" panose="02020603050405020304" pitchFamily="18" charset="0"/>
                <a:ea typeface="Calibri" panose="020F0502020204030204" pitchFamily="34" charset="0"/>
              </a:rPr>
              <a:t>di Indonesia angka cakupan ASI esklusif mencapai 32,3 % ibu yang memberikan ASI esklusif pada anak. Survei Demografi dan kesehatan indonesia (SDKI) tahun 2010-2012 menujukkan bahwa 55 % ibu menyusui mengalami mastitis dan puting susu lecet.disini Peran bidan dan penata laksanaan dari bidan sangat penting dalam dalam memberikan asuhan kebidanan pada masa nifas untuk meningkatkan kesejahteraan fisik dan psikologis ibu.</a:t>
            </a:r>
            <a:endParaRPr lang="id-ID" dirty="0"/>
          </a:p>
          <a:p>
            <a:r>
              <a:rPr lang="id-ID" dirty="0">
                <a:effectLst/>
                <a:latin typeface="Times New Roman" panose="02020603050405020304" pitchFamily="18" charset="0"/>
                <a:ea typeface="Calibri" panose="020F0502020204030204" pitchFamily="34" charset="0"/>
              </a:rPr>
              <a:t>-Dari uraian uraian diatas angka kejadian puting susu lecet pada masa nifas masih cukup tinggi terutama pada ibu primigravida dan menjadi salah satu penyebab kegagalan dalam pemberian ASI ekslusif</a:t>
            </a:r>
            <a:endParaRPr lang="id-ID" dirty="0"/>
          </a:p>
        </p:txBody>
      </p:sp>
    </p:spTree>
    <p:extLst>
      <p:ext uri="{BB962C8B-B14F-4D97-AF65-F5344CB8AC3E}">
        <p14:creationId xmlns:p14="http://schemas.microsoft.com/office/powerpoint/2010/main" val="34437294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9DC53B-E35F-4C0E-ADAF-A6C5DE2BBD5E}"/>
              </a:ext>
            </a:extLst>
          </p:cNvPr>
          <p:cNvSpPr>
            <a:spLocks noGrp="1"/>
          </p:cNvSpPr>
          <p:nvPr>
            <p:ph type="title"/>
          </p:nvPr>
        </p:nvSpPr>
        <p:spPr>
          <a:xfrm>
            <a:off x="1142602" y="312753"/>
            <a:ext cx="9692640" cy="3448216"/>
          </a:xfrm>
        </p:spPr>
        <p:txBody>
          <a:bodyPr/>
          <a:lstStyle/>
          <a:p>
            <a:r>
              <a:rPr lang="id-ID" dirty="0"/>
              <a:t> </a:t>
            </a:r>
          </a:p>
        </p:txBody>
      </p:sp>
      <p:sp>
        <p:nvSpPr>
          <p:cNvPr id="3" name="Content Placeholder 2">
            <a:extLst>
              <a:ext uri="{FF2B5EF4-FFF2-40B4-BE49-F238E27FC236}">
                <a16:creationId xmlns:a16="http://schemas.microsoft.com/office/drawing/2014/main" id="{8F027D06-B76D-42A1-B72C-D5FD485146D6}"/>
              </a:ext>
            </a:extLst>
          </p:cNvPr>
          <p:cNvSpPr>
            <a:spLocks noGrp="1"/>
          </p:cNvSpPr>
          <p:nvPr>
            <p:ph idx="1"/>
          </p:nvPr>
        </p:nvSpPr>
        <p:spPr>
          <a:xfrm>
            <a:off x="1691242" y="802097"/>
            <a:ext cx="8595360" cy="5917744"/>
          </a:xfrm>
        </p:spPr>
        <p:txBody>
          <a:bodyPr/>
          <a:lstStyle/>
          <a:p>
            <a:pPr algn="ctr"/>
            <a:r>
              <a:rPr lang="id-ID" dirty="0"/>
              <a:t>B. RUMUSAN MASALAH </a:t>
            </a:r>
          </a:p>
          <a:p>
            <a:pPr algn="ctr"/>
            <a:r>
              <a:rPr lang="id-ID" dirty="0"/>
              <a:t>Berdasarkan data dari latar belakang diatas dapat dibuat suatu rumusan masalah berikut “bagaimana asuhan kebidanan pada ibu nifas dengan puting susu lecet di puskesmas Pundong Bantul ?”</a:t>
            </a:r>
          </a:p>
        </p:txBody>
      </p:sp>
    </p:spTree>
    <p:extLst>
      <p:ext uri="{BB962C8B-B14F-4D97-AF65-F5344CB8AC3E}">
        <p14:creationId xmlns:p14="http://schemas.microsoft.com/office/powerpoint/2010/main" val="24617840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5446A8-C096-4211-8AB2-3DEB5EAD377F}"/>
              </a:ext>
            </a:extLst>
          </p:cNvPr>
          <p:cNvSpPr>
            <a:spLocks noGrp="1"/>
          </p:cNvSpPr>
          <p:nvPr>
            <p:ph type="title"/>
          </p:nvPr>
        </p:nvSpPr>
        <p:spPr/>
        <p:txBody>
          <a:bodyPr/>
          <a:lstStyle/>
          <a:p>
            <a:r>
              <a:rPr lang="id-ID" dirty="0"/>
              <a:t> </a:t>
            </a:r>
          </a:p>
        </p:txBody>
      </p:sp>
      <p:sp>
        <p:nvSpPr>
          <p:cNvPr id="3" name="Content Placeholder 2">
            <a:extLst>
              <a:ext uri="{FF2B5EF4-FFF2-40B4-BE49-F238E27FC236}">
                <a16:creationId xmlns:a16="http://schemas.microsoft.com/office/drawing/2014/main" id="{1C7567F2-79DC-444C-A73C-F94CEAF9467A}"/>
              </a:ext>
            </a:extLst>
          </p:cNvPr>
          <p:cNvSpPr>
            <a:spLocks noGrp="1"/>
          </p:cNvSpPr>
          <p:nvPr>
            <p:ph idx="1"/>
          </p:nvPr>
        </p:nvSpPr>
        <p:spPr>
          <a:xfrm>
            <a:off x="1261872" y="262394"/>
            <a:ext cx="8595360" cy="5917744"/>
          </a:xfrm>
        </p:spPr>
        <p:txBody>
          <a:bodyPr>
            <a:normAutofit/>
          </a:bodyPr>
          <a:lstStyle/>
          <a:p>
            <a:pPr algn="ctr"/>
            <a:r>
              <a:rPr lang="id-ID" dirty="0"/>
              <a:t>C. TUJUAN </a:t>
            </a:r>
          </a:p>
          <a:p>
            <a:pPr algn="ctr"/>
            <a:r>
              <a:rPr lang="id-ID" dirty="0"/>
              <a:t>- Tujuan UMUM </a:t>
            </a:r>
          </a:p>
          <a:p>
            <a:r>
              <a:rPr lang="id-ID" sz="1800" dirty="0">
                <a:effectLst/>
                <a:latin typeface="Times New Roman" panose="02020603050405020304" pitchFamily="18" charset="0"/>
                <a:ea typeface="Calibri" panose="020F0502020204030204" pitchFamily="34" charset="0"/>
                <a:cs typeface="Times New Roman" panose="02020603050405020304" pitchFamily="18" charset="0"/>
              </a:rPr>
              <a:t>Mampu memberikan asuhan secara holistic terhadap kasus kebidanan“Asuhan kebidanan pada ibu nifas dengan puting susu lecet di Puskesmas Pundong”.</a:t>
            </a:r>
            <a:endParaRPr lang="id-ID" sz="1800" dirty="0">
              <a:effectLst/>
              <a:latin typeface="Calibri" panose="020F0502020204030204" pitchFamily="34" charset="0"/>
              <a:ea typeface="Calibri" panose="020F0502020204030204" pitchFamily="34" charset="0"/>
              <a:cs typeface="Times New Roman" panose="02020603050405020304" pitchFamily="18" charset="0"/>
            </a:endParaRPr>
          </a:p>
          <a:p>
            <a:pPr algn="ctr"/>
            <a:r>
              <a:rPr lang="id-ID" dirty="0"/>
              <a:t>-Tujuan khusus </a:t>
            </a:r>
          </a:p>
          <a:p>
            <a:pPr marL="342900" lvl="0" indent="-342900" algn="just">
              <a:lnSpc>
                <a:spcPct val="107000"/>
              </a:lnSpc>
              <a:buFont typeface="+mj-lt"/>
              <a:buAutoNum type="alphaLcPeriod"/>
            </a:pPr>
            <a:r>
              <a:rPr lang="id-ID" sz="1800" dirty="0">
                <a:effectLst/>
                <a:latin typeface="Times New Roman" panose="02020603050405020304" pitchFamily="18" charset="0"/>
                <a:ea typeface="Calibri" panose="020F0502020204030204" pitchFamily="34" charset="0"/>
                <a:cs typeface="Times New Roman" panose="02020603050405020304" pitchFamily="18" charset="0"/>
              </a:rPr>
              <a:t>Mampu menganalisa data Subyektif pada kasus Asuhan kebidanan pada ibu nifas dengan puting susu lecet di Puskesmas Pundong.</a:t>
            </a:r>
            <a:endParaRPr lang="id-ID"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mj-lt"/>
              <a:buAutoNum type="alphaLcPeriod"/>
            </a:pPr>
            <a:r>
              <a:rPr lang="id-ID" sz="1800" dirty="0">
                <a:effectLst/>
                <a:latin typeface="Times New Roman" panose="02020603050405020304" pitchFamily="18" charset="0"/>
                <a:ea typeface="Calibri" panose="020F0502020204030204" pitchFamily="34" charset="0"/>
                <a:cs typeface="Times New Roman" panose="02020603050405020304" pitchFamily="18" charset="0"/>
              </a:rPr>
              <a:t>Mampu menganalisa data Obyektif pada kasus Asuhan kebidanan pada ibu nifas dengan puting susu lecet di Puskesmas Pundong. </a:t>
            </a:r>
            <a:endParaRPr lang="id-ID"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mj-lt"/>
              <a:buAutoNum type="alphaLcPeriod"/>
            </a:pPr>
            <a:r>
              <a:rPr lang="id-ID" sz="1800" dirty="0">
                <a:effectLst/>
                <a:latin typeface="Times New Roman" panose="02020603050405020304" pitchFamily="18" charset="0"/>
                <a:ea typeface="Calibri" panose="020F0502020204030204" pitchFamily="34" charset="0"/>
                <a:cs typeface="Times New Roman" panose="02020603050405020304" pitchFamily="18" charset="0"/>
              </a:rPr>
              <a:t>Mampu menganalisa Diagnosa (Assesment) pada kasus Asuhan kebidanan pada ibu nifas dengan puting susu lecet di Puskesmas Pundong.</a:t>
            </a:r>
            <a:endParaRPr lang="id-ID"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mj-lt"/>
              <a:buAutoNum type="alphaLcPeriod"/>
            </a:pPr>
            <a:r>
              <a:rPr lang="id-ID" sz="1800" dirty="0">
                <a:effectLst/>
                <a:latin typeface="Times New Roman" panose="02020603050405020304" pitchFamily="18" charset="0"/>
                <a:ea typeface="Calibri" panose="020F0502020204030204" pitchFamily="34" charset="0"/>
                <a:cs typeface="Times New Roman" panose="02020603050405020304" pitchFamily="18" charset="0"/>
              </a:rPr>
              <a:t>Mampu melakukan Penatalaksanaan pada kasus Asuhan kebidanan pada ibu nifas dengan puting susu lecet di Puskesmas Pundong.</a:t>
            </a:r>
            <a:endParaRPr lang="id-ID"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197812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90BB2D-2C74-4950-B4F7-07114FBFB8DC}"/>
              </a:ext>
            </a:extLst>
          </p:cNvPr>
          <p:cNvSpPr>
            <a:spLocks noGrp="1"/>
          </p:cNvSpPr>
          <p:nvPr>
            <p:ph type="title"/>
          </p:nvPr>
        </p:nvSpPr>
        <p:spPr/>
        <p:txBody>
          <a:bodyPr/>
          <a:lstStyle/>
          <a:p>
            <a:r>
              <a:rPr lang="id-ID" dirty="0"/>
              <a:t> </a:t>
            </a:r>
          </a:p>
        </p:txBody>
      </p:sp>
      <p:sp>
        <p:nvSpPr>
          <p:cNvPr id="3" name="Content Placeholder 2">
            <a:extLst>
              <a:ext uri="{FF2B5EF4-FFF2-40B4-BE49-F238E27FC236}">
                <a16:creationId xmlns:a16="http://schemas.microsoft.com/office/drawing/2014/main" id="{3321F9E4-74D0-4F07-B60A-C10566D62F49}"/>
              </a:ext>
            </a:extLst>
          </p:cNvPr>
          <p:cNvSpPr>
            <a:spLocks noGrp="1"/>
          </p:cNvSpPr>
          <p:nvPr>
            <p:ph idx="1"/>
          </p:nvPr>
        </p:nvSpPr>
        <p:spPr>
          <a:xfrm>
            <a:off x="1261872" y="262394"/>
            <a:ext cx="8595360" cy="5917744"/>
          </a:xfrm>
        </p:spPr>
        <p:txBody>
          <a:bodyPr>
            <a:normAutofit/>
          </a:bodyPr>
          <a:lstStyle/>
          <a:p>
            <a:r>
              <a:rPr lang="id-ID" dirty="0"/>
              <a:t>D. MANFAAT </a:t>
            </a:r>
          </a:p>
          <a:p>
            <a:pPr marL="0" lvl="0" indent="0" algn="just">
              <a:lnSpc>
                <a:spcPct val="107000"/>
              </a:lnSpc>
              <a:buNone/>
            </a:pPr>
            <a:r>
              <a:rPr lang="id-ID" sz="1800" dirty="0">
                <a:effectLst/>
                <a:latin typeface="Calibri" panose="020F0502020204030204" pitchFamily="34" charset="0"/>
                <a:ea typeface="Calibri" panose="020F0502020204030204" pitchFamily="34" charset="0"/>
                <a:cs typeface="Times New Roman" panose="02020603050405020304" pitchFamily="18" charset="0"/>
              </a:rPr>
              <a:t>- Bagi institusi pendidikan </a:t>
            </a:r>
          </a:p>
          <a:p>
            <a:pPr marL="685800" algn="just">
              <a:lnSpc>
                <a:spcPct val="107000"/>
              </a:lnSpc>
            </a:pPr>
            <a:r>
              <a:rPr lang="id-ID" sz="1800" dirty="0">
                <a:effectLst/>
                <a:latin typeface="Calibri" panose="020F0502020204030204" pitchFamily="34" charset="0"/>
                <a:ea typeface="Calibri" panose="020F0502020204030204" pitchFamily="34" charset="0"/>
                <a:cs typeface="Times New Roman" panose="02020603050405020304" pitchFamily="18" charset="0"/>
              </a:rPr>
              <a:t>Hasil studi kasus ini dapat dijadikan sebagai bahan acuan atau referensi untuk penelitian selanjutnya dengan ruang lingkup dan variabel yang lebih berkembang.</a:t>
            </a:r>
          </a:p>
          <a:p>
            <a:pPr marL="0" lvl="0" indent="0" algn="just">
              <a:lnSpc>
                <a:spcPct val="107000"/>
              </a:lnSpc>
              <a:buNone/>
            </a:pPr>
            <a:r>
              <a:rPr lang="id-ID" sz="1800" dirty="0">
                <a:effectLst/>
                <a:latin typeface="Calibri" panose="020F0502020204030204" pitchFamily="34" charset="0"/>
                <a:ea typeface="Calibri" panose="020F0502020204030204" pitchFamily="34" charset="0"/>
                <a:cs typeface="Times New Roman" panose="02020603050405020304" pitchFamily="18" charset="0"/>
              </a:rPr>
              <a:t>- Bagi Institusi Puskesmas </a:t>
            </a:r>
          </a:p>
          <a:p>
            <a:pPr marL="685800" algn="just">
              <a:lnSpc>
                <a:spcPct val="107000"/>
              </a:lnSpc>
            </a:pPr>
            <a:r>
              <a:rPr lang="id-ID" sz="1800" dirty="0">
                <a:effectLst/>
                <a:latin typeface="Calibri" panose="020F0502020204030204" pitchFamily="34" charset="0"/>
                <a:ea typeface="Calibri" panose="020F0502020204030204" pitchFamily="34" charset="0"/>
                <a:cs typeface="Times New Roman" panose="02020603050405020304" pitchFamily="18" charset="0"/>
              </a:rPr>
              <a:t>Hasil Studi kasus ini dapat dimanfaatkan sebagai masukan penanganan kasus ibu nifas dengan puting susu lecet di Puskesmas Pundong.  </a:t>
            </a:r>
          </a:p>
          <a:p>
            <a:pPr marL="0" lvl="0" indent="0" algn="just">
              <a:lnSpc>
                <a:spcPct val="107000"/>
              </a:lnSpc>
              <a:spcAft>
                <a:spcPts val="800"/>
              </a:spcAft>
              <a:buNone/>
            </a:pPr>
            <a:r>
              <a:rPr lang="id-ID" sz="1800" dirty="0">
                <a:effectLst/>
                <a:latin typeface="Calibri" panose="020F0502020204030204" pitchFamily="34" charset="0"/>
                <a:ea typeface="Calibri" panose="020F0502020204030204" pitchFamily="34" charset="0"/>
                <a:cs typeface="Times New Roman" panose="02020603050405020304" pitchFamily="18" charset="0"/>
              </a:rPr>
              <a:t>- Bagi Subyek Penelitian </a:t>
            </a:r>
          </a:p>
          <a:p>
            <a:pPr lvl="1"/>
            <a:r>
              <a:rPr lang="id-ID" dirty="0">
                <a:effectLst/>
                <a:latin typeface="Calibri" panose="020F0502020204030204" pitchFamily="34" charset="0"/>
                <a:ea typeface="Calibri" panose="020F0502020204030204" pitchFamily="34" charset="0"/>
                <a:cs typeface="Times New Roman" panose="02020603050405020304" pitchFamily="18" charset="0"/>
              </a:rPr>
              <a:t>Hasil Studi kasus ini diharapkan dapat menambah wawasan subyek maupun masyarakat agar bisa melakukan deteksi dini dari kasus ibu nifas dengan puting susu lecet, sehingga memungkinkan segera mendapatkan penanganan.</a:t>
            </a:r>
            <a:endParaRPr lang="id-ID" dirty="0"/>
          </a:p>
        </p:txBody>
      </p:sp>
    </p:spTree>
    <p:extLst>
      <p:ext uri="{BB962C8B-B14F-4D97-AF65-F5344CB8AC3E}">
        <p14:creationId xmlns:p14="http://schemas.microsoft.com/office/powerpoint/2010/main" val="772077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A12F29-38F2-49CD-945B-AF057E842710}"/>
              </a:ext>
            </a:extLst>
          </p:cNvPr>
          <p:cNvSpPr>
            <a:spLocks noGrp="1"/>
          </p:cNvSpPr>
          <p:nvPr>
            <p:ph type="title"/>
          </p:nvPr>
        </p:nvSpPr>
        <p:spPr/>
        <p:txBody>
          <a:bodyPr/>
          <a:lstStyle/>
          <a:p>
            <a:r>
              <a:rPr lang="id-ID" dirty="0"/>
              <a:t> </a:t>
            </a:r>
          </a:p>
        </p:txBody>
      </p:sp>
      <p:sp>
        <p:nvSpPr>
          <p:cNvPr id="3" name="Content Placeholder 2">
            <a:extLst>
              <a:ext uri="{FF2B5EF4-FFF2-40B4-BE49-F238E27FC236}">
                <a16:creationId xmlns:a16="http://schemas.microsoft.com/office/drawing/2014/main" id="{ED60BFE9-62DB-4497-8B43-F8761C259E11}"/>
              </a:ext>
            </a:extLst>
          </p:cNvPr>
          <p:cNvSpPr>
            <a:spLocks noGrp="1"/>
          </p:cNvSpPr>
          <p:nvPr>
            <p:ph idx="1"/>
          </p:nvPr>
        </p:nvSpPr>
        <p:spPr>
          <a:xfrm>
            <a:off x="1261872" y="262394"/>
            <a:ext cx="8595360" cy="5917744"/>
          </a:xfrm>
        </p:spPr>
        <p:txBody>
          <a:bodyPr>
            <a:normAutofit/>
          </a:bodyPr>
          <a:lstStyle/>
          <a:p>
            <a:r>
              <a:rPr lang="id-ID" dirty="0"/>
              <a:t>E. RUANG LINGKUP </a:t>
            </a:r>
          </a:p>
          <a:p>
            <a:pPr marL="0" lvl="0" indent="0" algn="just">
              <a:lnSpc>
                <a:spcPct val="107000"/>
              </a:lnSpc>
              <a:buNone/>
            </a:pPr>
            <a:r>
              <a:rPr lang="id-ID" sz="1800" dirty="0">
                <a:effectLst/>
                <a:latin typeface="Times New Roman" panose="02020603050405020304" pitchFamily="18" charset="0"/>
                <a:ea typeface="Calibri" panose="020F0502020204030204" pitchFamily="34" charset="0"/>
                <a:cs typeface="Times New Roman" panose="02020603050405020304" pitchFamily="18" charset="0"/>
              </a:rPr>
              <a:t>- Ruang lingkup materi</a:t>
            </a:r>
            <a:endParaRPr lang="id-ID" sz="1800" dirty="0">
              <a:effectLst/>
              <a:latin typeface="Calibri" panose="020F0502020204030204" pitchFamily="34" charset="0"/>
              <a:ea typeface="Calibri" panose="020F0502020204030204" pitchFamily="34" charset="0"/>
              <a:cs typeface="Times New Roman" panose="02020603050405020304" pitchFamily="18" charset="0"/>
            </a:endParaRPr>
          </a:p>
          <a:p>
            <a:pPr marL="685800" algn="just">
              <a:lnSpc>
                <a:spcPct val="107000"/>
              </a:lnSpc>
            </a:pPr>
            <a:r>
              <a:rPr lang="id-ID" sz="1800" dirty="0">
                <a:effectLst/>
                <a:latin typeface="Times New Roman" panose="02020603050405020304" pitchFamily="18" charset="0"/>
                <a:ea typeface="Calibri" panose="020F0502020204030204" pitchFamily="34" charset="0"/>
                <a:cs typeface="Times New Roman" panose="02020603050405020304" pitchFamily="18" charset="0"/>
              </a:rPr>
              <a:t>Obyek atau variabel yang diteliti dalam penelitian ini adalah ibu nifas yang menyusui dengan kejadian puting susu lecet.</a:t>
            </a:r>
            <a:endParaRPr lang="id-ID" sz="180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lgn="just">
              <a:lnSpc>
                <a:spcPct val="107000"/>
              </a:lnSpc>
              <a:buNone/>
            </a:pPr>
            <a:r>
              <a:rPr lang="id-ID" sz="1800" dirty="0">
                <a:effectLst/>
                <a:latin typeface="Times New Roman" panose="02020603050405020304" pitchFamily="18" charset="0"/>
                <a:ea typeface="Calibri" panose="020F0502020204030204" pitchFamily="34" charset="0"/>
                <a:cs typeface="Times New Roman" panose="02020603050405020304" pitchFamily="18" charset="0"/>
              </a:rPr>
              <a:t>- Ruang lingkup responden</a:t>
            </a:r>
            <a:endParaRPr lang="id-ID" sz="1800" dirty="0">
              <a:effectLst/>
              <a:latin typeface="Calibri" panose="020F0502020204030204" pitchFamily="34" charset="0"/>
              <a:ea typeface="Calibri" panose="020F0502020204030204" pitchFamily="34" charset="0"/>
              <a:cs typeface="Times New Roman" panose="02020603050405020304" pitchFamily="18" charset="0"/>
            </a:endParaRPr>
          </a:p>
          <a:p>
            <a:pPr marL="685800" algn="just">
              <a:lnSpc>
                <a:spcPct val="107000"/>
              </a:lnSpc>
            </a:pPr>
            <a:r>
              <a:rPr lang="id-ID" sz="1800" dirty="0">
                <a:effectLst/>
                <a:latin typeface="Times New Roman" panose="02020603050405020304" pitchFamily="18" charset="0"/>
                <a:ea typeface="Calibri" panose="020F0502020204030204" pitchFamily="34" charset="0"/>
                <a:cs typeface="Times New Roman" panose="02020603050405020304" pitchFamily="18" charset="0"/>
              </a:rPr>
              <a:t>Responden dalam penelitian ini merupakan ibu nifas hamil yang tidak bisa menyusui bayinya karena puting susu lecet.</a:t>
            </a:r>
            <a:endParaRPr lang="id-ID" sz="180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lgn="just">
              <a:lnSpc>
                <a:spcPct val="107000"/>
              </a:lnSpc>
              <a:buNone/>
            </a:pPr>
            <a:r>
              <a:rPr lang="id-ID" sz="1800" dirty="0">
                <a:effectLst/>
                <a:latin typeface="Times New Roman" panose="02020603050405020304" pitchFamily="18" charset="0"/>
                <a:ea typeface="Calibri" panose="020F0502020204030204" pitchFamily="34" charset="0"/>
                <a:cs typeface="Times New Roman" panose="02020603050405020304" pitchFamily="18" charset="0"/>
              </a:rPr>
              <a:t>- Ruang lingkup waktu</a:t>
            </a:r>
            <a:endParaRPr lang="id-ID" sz="1800" dirty="0">
              <a:effectLst/>
              <a:latin typeface="Calibri" panose="020F0502020204030204" pitchFamily="34" charset="0"/>
              <a:ea typeface="Calibri" panose="020F0502020204030204" pitchFamily="34" charset="0"/>
              <a:cs typeface="Times New Roman" panose="02020603050405020304" pitchFamily="18" charset="0"/>
            </a:endParaRPr>
          </a:p>
          <a:p>
            <a:pPr marL="685800" algn="just">
              <a:lnSpc>
                <a:spcPct val="107000"/>
              </a:lnSpc>
            </a:pPr>
            <a:r>
              <a:rPr lang="id-ID" sz="1800" dirty="0">
                <a:effectLst/>
                <a:latin typeface="Times New Roman" panose="02020603050405020304" pitchFamily="18" charset="0"/>
                <a:ea typeface="Calibri" panose="020F0502020204030204" pitchFamily="34" charset="0"/>
                <a:cs typeface="Times New Roman" panose="02020603050405020304" pitchFamily="18" charset="0"/>
              </a:rPr>
              <a:t>Waktu yang digunakan dalam melakukan penelitian ini adalah dimulai pada bulan Maret 2021  </a:t>
            </a:r>
            <a:endParaRPr lang="id-ID" sz="180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lgn="just">
              <a:lnSpc>
                <a:spcPct val="107000"/>
              </a:lnSpc>
              <a:buNone/>
            </a:pPr>
            <a:r>
              <a:rPr lang="id-ID" sz="1800" dirty="0">
                <a:effectLst/>
                <a:latin typeface="Times New Roman" panose="02020603050405020304" pitchFamily="18" charset="0"/>
                <a:ea typeface="Calibri" panose="020F0502020204030204" pitchFamily="34" charset="0"/>
                <a:cs typeface="Times New Roman" panose="02020603050405020304" pitchFamily="18" charset="0"/>
              </a:rPr>
              <a:t>- Ruang lingkup tempat</a:t>
            </a:r>
            <a:endParaRPr lang="id-ID" sz="1800" dirty="0">
              <a:effectLst/>
              <a:latin typeface="Calibri" panose="020F0502020204030204" pitchFamily="34" charset="0"/>
              <a:ea typeface="Calibri" panose="020F0502020204030204" pitchFamily="34" charset="0"/>
              <a:cs typeface="Times New Roman" panose="02020603050405020304" pitchFamily="18" charset="0"/>
            </a:endParaRPr>
          </a:p>
          <a:p>
            <a:pPr marL="685800" algn="just">
              <a:lnSpc>
                <a:spcPct val="107000"/>
              </a:lnSpc>
              <a:spcAft>
                <a:spcPts val="800"/>
              </a:spcAft>
            </a:pPr>
            <a:r>
              <a:rPr lang="id-ID" sz="1800" dirty="0">
                <a:effectLst/>
                <a:latin typeface="Times New Roman" panose="02020603050405020304" pitchFamily="18" charset="0"/>
                <a:ea typeface="Calibri" panose="020F0502020204030204" pitchFamily="34" charset="0"/>
                <a:cs typeface="Times New Roman" panose="02020603050405020304" pitchFamily="18" charset="0"/>
              </a:rPr>
              <a:t>Penelitian ini dilakukan di Puskesmas Pundong dengan target penelitian merupakan ibu nifas yang bermasalah saat menyusui bayinya.</a:t>
            </a:r>
            <a:endParaRPr lang="id-ID"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id-ID" dirty="0"/>
          </a:p>
        </p:txBody>
      </p:sp>
    </p:spTree>
    <p:extLst>
      <p:ext uri="{BB962C8B-B14F-4D97-AF65-F5344CB8AC3E}">
        <p14:creationId xmlns:p14="http://schemas.microsoft.com/office/powerpoint/2010/main" val="3128555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66530-7686-4AB7-A198-4E3D071443CE}"/>
              </a:ext>
            </a:extLst>
          </p:cNvPr>
          <p:cNvSpPr>
            <a:spLocks noGrp="1"/>
          </p:cNvSpPr>
          <p:nvPr>
            <p:ph type="title"/>
          </p:nvPr>
        </p:nvSpPr>
        <p:spPr/>
        <p:txBody>
          <a:bodyPr/>
          <a:lstStyle/>
          <a:p>
            <a:r>
              <a:rPr lang="id-ID" dirty="0"/>
              <a:t> </a:t>
            </a:r>
          </a:p>
        </p:txBody>
      </p:sp>
      <p:sp>
        <p:nvSpPr>
          <p:cNvPr id="3" name="Content Placeholder 2">
            <a:extLst>
              <a:ext uri="{FF2B5EF4-FFF2-40B4-BE49-F238E27FC236}">
                <a16:creationId xmlns:a16="http://schemas.microsoft.com/office/drawing/2014/main" id="{3C0957BD-AC47-47A7-AA34-7824D7B6CC9D}"/>
              </a:ext>
            </a:extLst>
          </p:cNvPr>
          <p:cNvSpPr>
            <a:spLocks noGrp="1"/>
          </p:cNvSpPr>
          <p:nvPr>
            <p:ph idx="1"/>
          </p:nvPr>
        </p:nvSpPr>
        <p:spPr>
          <a:xfrm>
            <a:off x="1261872" y="262394"/>
            <a:ext cx="8595360" cy="5917744"/>
          </a:xfrm>
        </p:spPr>
        <p:txBody>
          <a:bodyPr/>
          <a:lstStyle/>
          <a:p>
            <a:r>
              <a:rPr lang="id-ID" dirty="0"/>
              <a:t>F. KEASLIAN PENELITIAN</a:t>
            </a:r>
          </a:p>
          <a:p>
            <a:r>
              <a:rPr lang="id-ID" sz="1800" dirty="0">
                <a:effectLst/>
                <a:latin typeface="Times New Roman" panose="02020603050405020304" pitchFamily="18" charset="0"/>
                <a:ea typeface="Calibri" panose="020F0502020204030204" pitchFamily="34" charset="0"/>
                <a:cs typeface="Times New Roman" panose="02020603050405020304" pitchFamily="18" charset="0"/>
              </a:rPr>
              <a:t>Penelitian yang dilakukan oleh Astari, A.D (2020) dengan judul Hubungan Tingkat Pengetahuan dan Sikap Ibu Primipara terhadap Perawatan Puting Susu Lecet Desain peneloitian yang dilakukan adalah secara diskriptif. Teknik pengambilan sampel dengan purposive sampling. Sampel yang diambil sebanyak 132 responden. Pengumpulan data dilakukan dengan menggunakan kusioner dan disajikan dalam bentuk tabel distribusi frekuensi danb persentasi.</a:t>
            </a:r>
            <a:endParaRPr lang="id-ID"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id-ID" dirty="0"/>
          </a:p>
        </p:txBody>
      </p:sp>
    </p:spTree>
    <p:extLst>
      <p:ext uri="{BB962C8B-B14F-4D97-AF65-F5344CB8AC3E}">
        <p14:creationId xmlns:p14="http://schemas.microsoft.com/office/powerpoint/2010/main" val="31302373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9415BB-7334-4D7C-A5AF-3D75CA2E8219}"/>
              </a:ext>
            </a:extLst>
          </p:cNvPr>
          <p:cNvSpPr>
            <a:spLocks noGrp="1"/>
          </p:cNvSpPr>
          <p:nvPr>
            <p:ph type="title"/>
          </p:nvPr>
        </p:nvSpPr>
        <p:spPr>
          <a:xfrm>
            <a:off x="655320" y="2101755"/>
            <a:ext cx="9982200" cy="1327245"/>
          </a:xfrm>
        </p:spPr>
        <p:txBody>
          <a:bodyPr/>
          <a:lstStyle/>
          <a:p>
            <a:pPr algn="ctr"/>
            <a:r>
              <a:rPr lang="id-ID" sz="4400" b="0" dirty="0">
                <a:solidFill>
                  <a:schemeClr val="tx1"/>
                </a:solidFill>
              </a:rPr>
              <a:t>TERIMAKASIH</a:t>
            </a:r>
            <a:r>
              <a:rPr lang="id-ID" b="0" dirty="0">
                <a:solidFill>
                  <a:schemeClr val="tx1"/>
                </a:solidFill>
              </a:rPr>
              <a:t> </a:t>
            </a:r>
          </a:p>
        </p:txBody>
      </p:sp>
      <p:sp>
        <p:nvSpPr>
          <p:cNvPr id="3" name="Picture Placeholder 2">
            <a:extLst>
              <a:ext uri="{FF2B5EF4-FFF2-40B4-BE49-F238E27FC236}">
                <a16:creationId xmlns:a16="http://schemas.microsoft.com/office/drawing/2014/main" id="{9F9182EE-3C7F-47C0-B195-458FD117F498}"/>
              </a:ext>
            </a:extLst>
          </p:cNvPr>
          <p:cNvSpPr>
            <a:spLocks noGrp="1"/>
          </p:cNvSpPr>
          <p:nvPr>
            <p:ph type="pic" idx="1"/>
          </p:nvPr>
        </p:nvSpPr>
        <p:spPr>
          <a:xfrm>
            <a:off x="0" y="-164762"/>
            <a:ext cx="11292840" cy="5128923"/>
          </a:xfrm>
        </p:spPr>
      </p:sp>
      <p:sp>
        <p:nvSpPr>
          <p:cNvPr id="4" name="Text Placeholder 3">
            <a:extLst>
              <a:ext uri="{FF2B5EF4-FFF2-40B4-BE49-F238E27FC236}">
                <a16:creationId xmlns:a16="http://schemas.microsoft.com/office/drawing/2014/main" id="{5E84A520-CBCB-489C-BC9D-A874CE0C154C}"/>
              </a:ext>
            </a:extLst>
          </p:cNvPr>
          <p:cNvSpPr>
            <a:spLocks noGrp="1"/>
          </p:cNvSpPr>
          <p:nvPr>
            <p:ph type="body" sz="half" idx="2"/>
          </p:nvPr>
        </p:nvSpPr>
        <p:spPr/>
        <p:txBody>
          <a:bodyPr/>
          <a:lstStyle/>
          <a:p>
            <a:endParaRPr lang="id-ID"/>
          </a:p>
        </p:txBody>
      </p:sp>
    </p:spTree>
    <p:extLst>
      <p:ext uri="{BB962C8B-B14F-4D97-AF65-F5344CB8AC3E}">
        <p14:creationId xmlns:p14="http://schemas.microsoft.com/office/powerpoint/2010/main" val="2967655492"/>
      </p:ext>
    </p:extLst>
  </p:cSld>
  <p:clrMapOvr>
    <a:masterClrMapping/>
  </p:clrMapOvr>
</p:sld>
</file>

<file path=ppt/theme/theme1.xml><?xml version="1.0" encoding="utf-8"?>
<a:theme xmlns:a="http://schemas.openxmlformats.org/drawingml/2006/main" name="View">
  <a:themeElements>
    <a:clrScheme name="View">
      <a:dk1>
        <a:sysClr val="windowText" lastClr="000000"/>
      </a:dk1>
      <a:lt1>
        <a:sysClr val="window" lastClr="FFFFFF"/>
      </a:lt1>
      <a:dk2>
        <a:srgbClr val="666666"/>
      </a:dk2>
      <a:lt2>
        <a:srgbClr val="D2D2D2"/>
      </a:lt2>
      <a:accent1>
        <a:srgbClr val="FF388C"/>
      </a:accent1>
      <a:accent2>
        <a:srgbClr val="D70D5E"/>
      </a:accent2>
      <a:accent3>
        <a:srgbClr val="98037E"/>
      </a:accent3>
      <a:accent4>
        <a:srgbClr val="68027D"/>
      </a:accent4>
      <a:accent5>
        <a:srgbClr val="095ACA"/>
      </a:accent5>
      <a:accent6>
        <a:srgbClr val="063597"/>
      </a:accent6>
      <a:hlink>
        <a:srgbClr val="17BBFD"/>
      </a:hlink>
      <a:folHlink>
        <a:srgbClr val="FF79C2"/>
      </a:folHlink>
    </a:clrScheme>
    <a:fontScheme name="View">
      <a:maj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iew">
      <a:fillStyleLst>
        <a:solidFill>
          <a:schemeClr val="phClr"/>
        </a:solidFill>
        <a:solidFill>
          <a:schemeClr val="phClr">
            <a:tint val="60000"/>
            <a:satMod val="120000"/>
          </a:schemeClr>
        </a:solidFill>
        <a:solidFill>
          <a:schemeClr val="phClr">
            <a:shade val="75000"/>
            <a:satMod val="130000"/>
          </a:schemeClr>
        </a:solidFill>
      </a:fillStyleLst>
      <a:lnStyleLst>
        <a:ln w="9525" cap="flat" cmpd="sng" algn="ctr">
          <a:solidFill>
            <a:schemeClr val="phClr"/>
          </a:solidFill>
          <a:prstDash val="solid"/>
        </a:ln>
        <a:ln w="13970" cap="flat" cmpd="sng" algn="ctr">
          <a:solidFill>
            <a:schemeClr val="phClr"/>
          </a:solidFill>
          <a:prstDash val="solid"/>
        </a:ln>
        <a:ln w="17145" cap="flat" cmpd="sng" algn="ctr">
          <a:solidFill>
            <a:schemeClr val="phClr">
              <a:shade val="95000"/>
              <a:alpha val="95000"/>
              <a:satMod val="150000"/>
            </a:schemeClr>
          </a:solidFill>
          <a:prstDash val="solid"/>
        </a:ln>
      </a:lnStyleLst>
      <a:effectStyleLst>
        <a:effectStyle>
          <a:effectLst/>
        </a:effectStyle>
        <a:effectStyle>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phClr">
                <a:shade val="35000"/>
                <a:satMod val="130000"/>
              </a:schemeClr>
            </a:contourClr>
          </a:sp3d>
        </a:effectStyle>
        <a:effectStyle>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phClr">
                <a:shade val="25000"/>
                <a:satMod val="140000"/>
              </a:schemeClr>
            </a:contourClr>
          </a:sp3d>
        </a:effectStyle>
      </a:effectStyleLst>
      <a:bgFillStyleLst>
        <a:solidFill>
          <a:schemeClr val="phClr"/>
        </a:solidFill>
        <a:solidFill>
          <a:schemeClr val="phClr">
            <a:tint val="95000"/>
            <a:satMod val="170000"/>
          </a:schemeClr>
        </a:solidFill>
        <a:gradFill rotWithShape="1">
          <a:gsLst>
            <a:gs pos="0">
              <a:schemeClr val="phClr">
                <a:tint val="94000"/>
                <a:shade val="98000"/>
                <a:satMod val="130000"/>
                <a:lumMod val="102000"/>
              </a:schemeClr>
            </a:gs>
            <a:gs pos="100000">
              <a:schemeClr val="phClr">
                <a:tint val="98000"/>
                <a:shade val="78000"/>
                <a:satMod val="140000"/>
              </a:schemeClr>
            </a:gs>
          </a:gsLst>
          <a:path path="circle">
            <a:fillToRect l="100000" t="100000" r="100000" b="100000"/>
          </a:path>
        </a:gradFill>
      </a:bgFillStyleLst>
    </a:fmtScheme>
  </a:themeElements>
  <a:objectDefaults/>
  <a:extraClrSchemeLst/>
  <a:extLst>
    <a:ext uri="{05A4C25C-085E-4340-85A3-A5531E510DB2}">
      <thm15:themeFamily xmlns:thm15="http://schemas.microsoft.com/office/thememl/2012/main" name="View" id="{BA0EB5A6-F2D4-4F82-977B-64ADEE4A2A69}" vid="{23C5FE65-18CC-4A65-9EBC-B05E331504EC}"/>
    </a:ext>
  </a:extLst>
</a:theme>
</file>

<file path=docProps/app.xml><?xml version="1.0" encoding="utf-8"?>
<Properties xmlns="http://schemas.openxmlformats.org/officeDocument/2006/extended-properties" xmlns:vt="http://schemas.openxmlformats.org/officeDocument/2006/docPropsVTypes">
  <Template>View</Template>
  <TotalTime>331</TotalTime>
  <Words>563</Words>
  <Application>Microsoft Office PowerPoint</Application>
  <PresentationFormat>Widescreen</PresentationFormat>
  <Paragraphs>43</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Century Schoolbook</vt:lpstr>
      <vt:lpstr>Times New Roman</vt:lpstr>
      <vt:lpstr>Wingdings 2</vt:lpstr>
      <vt:lpstr>View</vt:lpstr>
      <vt:lpstr>ASUHAN KEBIDANAN NIFAS DENGAN PUTING SUSU LECET DI PUSKESMAS PUNDONG BANTUL</vt:lpstr>
      <vt:lpstr>BAB I PENDAHULUAN </vt:lpstr>
      <vt:lpstr> </vt:lpstr>
      <vt:lpstr> </vt:lpstr>
      <vt:lpstr> </vt:lpstr>
      <vt:lpstr> </vt:lpstr>
      <vt:lpstr> </vt:lpstr>
      <vt:lpstr>TERIMAKASIH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ASUHAN KEBIDANAN NIFAS DENGAN PUTING SUSU LECET DI PUSKESMAS PUNDONG BANTUL</dc:title>
  <dc:creator>HP3</dc:creator>
  <cp:lastModifiedBy>HP3</cp:lastModifiedBy>
  <cp:revision>11</cp:revision>
  <dcterms:created xsi:type="dcterms:W3CDTF">2021-03-22T15:07:13Z</dcterms:created>
  <dcterms:modified xsi:type="dcterms:W3CDTF">2021-03-23T06:49:51Z</dcterms:modified>
</cp:coreProperties>
</file>