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8" r:id="rId2"/>
  </p:sldMasterIdLst>
  <p:notesMasterIdLst>
    <p:notesMasterId r:id="rId12"/>
  </p:notesMasterIdLst>
  <p:handoutMasterIdLst>
    <p:handoutMasterId r:id="rId13"/>
  </p:handoutMasterIdLst>
  <p:sldIdLst>
    <p:sldId id="257" r:id="rId3"/>
    <p:sldId id="273" r:id="rId4"/>
    <p:sldId id="274" r:id="rId5"/>
    <p:sldId id="283" r:id="rId6"/>
    <p:sldId id="259" r:id="rId7"/>
    <p:sldId id="260" r:id="rId8"/>
    <p:sldId id="282" r:id="rId9"/>
    <p:sldId id="275" r:id="rId10"/>
    <p:sldId id="276" r:id="rId11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3344" autoAdjust="0"/>
    <p:restoredTop sz="93969" autoAdjust="0"/>
  </p:normalViewPr>
  <p:slideViewPr>
    <p:cSldViewPr>
      <p:cViewPr>
        <p:scale>
          <a:sx n="80" d="100"/>
          <a:sy n="80" d="100"/>
        </p:scale>
        <p:origin x="-840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10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3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 correct answer (then rearrange the choices)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3/20/2021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3/20/2021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sz="12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2" r:id="rId13"/>
    <p:sldLayoutId id="2147483673" r:id="rId14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40386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sz="2400">
                <a:latin typeface="Aharoni" pitchFamily="2" charset="-79"/>
                <a:cs typeface="Aharoni" pitchFamily="2" charset="-79"/>
              </a:rPr>
              <a:t>ASUHAN KEBIDANAN PADA IBU BERSALIN DENGAN PEMBERIAN AROMATHERAPY JASMINE TERHADAP PENURUNAN INTENSITAS NYERI PERSALINAN DI RSUD PANEMBANAN SENOPATI BANTUL</a:t>
            </a:r>
            <a:r>
              <a:rPr sz="2000">
                <a:latin typeface="Aharoni" pitchFamily="2" charset="-79"/>
                <a:cs typeface="Aharoni" pitchFamily="2" charset="-79"/>
              </a:rPr>
              <a:t/>
            </a:r>
            <a:br>
              <a:rPr sz="2000">
                <a:latin typeface="Aharoni" pitchFamily="2" charset="-79"/>
                <a:cs typeface="Aharoni" pitchFamily="2" charset="-79"/>
              </a:rPr>
            </a:br>
            <a:endParaRPr lang="en-US" sz="2000" b="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400800" cy="68580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latin typeface="Aldhabi" pitchFamily="2" charset="-78"/>
                <a:cs typeface="Aldhabi" pitchFamily="2" charset="-78"/>
              </a:rPr>
              <a:t>Latar</a:t>
            </a:r>
            <a:r>
              <a:rPr lang="en-US" sz="40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000" dirty="0" err="1" smtClean="0">
                <a:latin typeface="Aldhabi" pitchFamily="2" charset="-78"/>
                <a:cs typeface="Aldhabi" pitchFamily="2" charset="-78"/>
              </a:rPr>
              <a:t>Belakang</a:t>
            </a:r>
            <a:r>
              <a:rPr lang="en-US" sz="4000" dirty="0" smtClean="0">
                <a:latin typeface="Aldhabi" pitchFamily="2" charset="-78"/>
                <a:cs typeface="Aldhabi" pitchFamily="2" charset="-78"/>
              </a:rPr>
              <a:t> </a:t>
            </a:r>
            <a:endParaRPr lang="en-US" sz="40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5720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Proses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merupakan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proses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fidiologis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dialami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oleh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seorang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kelahiran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bayi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merupakan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proses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social yang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sangat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dinantikan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umumnya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hamil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mengharapkan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yang normal,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aman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nyaman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rasa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minimal (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Mochtar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, 2011).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saat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merupakan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kondisi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fisiologis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secara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umun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dialami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oleh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hampir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semua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bersalin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. </a:t>
            </a:r>
          </a:p>
          <a:p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merupakan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sebuah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pengalaman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subjektif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disebabkan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oleh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iskemik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otot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uteri,penarikan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traksi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ligament uteri,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traksi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ovarium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, tuba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fallopi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distensi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bagian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bawah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uteri,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otot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dasar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panggul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perineum.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mulai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timbul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kala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I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fase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laten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fase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aktif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fase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laten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terjadi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pembukaan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serviks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sampai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3cm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bisa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berlangsung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selama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8 jam.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disebabkan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oleh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kontraksi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uterus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dilatasi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serviks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seiring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bertambahnya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intensitas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frekuensi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kontraksi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uterus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dirasakan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akan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bertambah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kuat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puncak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terjadi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fase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aktif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dimana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pembukaan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lengkap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sampai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10 cm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berlangsung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sekitar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4,6 jam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untuk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pri,ipara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2,4 jam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untuk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multipara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 (Reader, Martin &amp; </a:t>
            </a:r>
            <a:r>
              <a:rPr lang="en-US" sz="2400" dirty="0" err="1" smtClean="0">
                <a:latin typeface="Aldhabi" pitchFamily="2" charset="-78"/>
                <a:cs typeface="Aldhabi" pitchFamily="2" charset="-78"/>
              </a:rPr>
              <a:t>Koniak</a:t>
            </a:r>
            <a:r>
              <a:rPr lang="en-US" sz="2400" dirty="0" smtClean="0">
                <a:latin typeface="Aldhabi" pitchFamily="2" charset="-78"/>
                <a:cs typeface="Aldhabi" pitchFamily="2" charset="-78"/>
              </a:rPr>
              <a:t>-Griffin, 2012).</a:t>
            </a:r>
          </a:p>
          <a:p>
            <a:endParaRPr lang="en-US" sz="2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458200" cy="1399032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sz="4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4400" dirty="0" smtClean="0">
                <a:latin typeface="Aldhabi" pitchFamily="2" charset="-78"/>
                <a:cs typeface="Aldhabi" pitchFamily="2" charset="-78"/>
              </a:rPr>
              <a:t> </a:t>
            </a:r>
            <a:endParaRPr lang="en-US" sz="44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timbul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semakin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sering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semakin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lama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dapat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menyebabkan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gelisah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takut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tegang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bahkan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stress yang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berakibat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pelepasan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hormone yang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berlenbihan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seperyti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adrenalin,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katekolamin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steroid. Hormone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dapat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menyebabkan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terjadinya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ketegangan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otot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polos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vasokontriksi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pembuluh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dara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berakibat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berkurangnya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aliran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darah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oksigen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ke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uterus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sehingga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dapat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menyebabkan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terjadinya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iskemia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uterus ,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hipoksia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janin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membuat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impuls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nyeri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bertambah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banyak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(Widyastutu,2013).</a:t>
            </a:r>
          </a:p>
          <a:p>
            <a:pPr>
              <a:buNone/>
            </a:pPr>
            <a:r>
              <a:rPr lang="en-US" dirty="0" smtClean="0">
                <a:latin typeface="Aldhabi" pitchFamily="2" charset="-78"/>
                <a:cs typeface="Aldhabi" pitchFamily="2" charset="-78"/>
              </a:rPr>
              <a:t> </a:t>
            </a:r>
          </a:p>
          <a:p>
            <a:r>
              <a:rPr lang="en-US" dirty="0" err="1" smtClean="0">
                <a:latin typeface="Aldhabi" pitchFamily="2" charset="-78"/>
                <a:cs typeface="Aldhabi" pitchFamily="2" charset="-78"/>
              </a:rPr>
              <a:t>Oleh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karena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itu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diperlukan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upaya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dapat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dilakukan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metode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farmakologis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non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farmakologis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Dalam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hal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peneliti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tertarik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untuk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melakukan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mengenai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metode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non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farmakologis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yaitu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aroma therapy jasmine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secara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inhalasi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tungku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listrik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World Health </a:t>
            </a:r>
            <a:r>
              <a:rPr lang="en-US" dirty="0" err="1" smtClean="0"/>
              <a:t>Organizition</a:t>
            </a:r>
            <a:r>
              <a:rPr lang="en-US" dirty="0" smtClean="0"/>
              <a:t> (WHO) </a:t>
            </a:r>
            <a:r>
              <a:rPr lang="en-US" dirty="0" err="1" smtClean="0"/>
              <a:t>setia</a:t>
            </a:r>
            <a:r>
              <a:rPr lang="en-US" dirty="0" smtClean="0"/>
              <a:t>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komplikasi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post partum (</a:t>
            </a:r>
            <a:r>
              <a:rPr lang="en-US" dirty="0" err="1" smtClean="0"/>
              <a:t>Timbawa</a:t>
            </a:r>
            <a:r>
              <a:rPr lang="en-US" dirty="0" smtClean="0"/>
              <a:t>, </a:t>
            </a:r>
            <a:r>
              <a:rPr lang="en-US" dirty="0" err="1" smtClean="0"/>
              <a:t>Kundre</a:t>
            </a:r>
            <a:r>
              <a:rPr lang="en-US" dirty="0" smtClean="0"/>
              <a:t>, </a:t>
            </a:r>
            <a:r>
              <a:rPr lang="en-US" dirty="0" err="1" smtClean="0"/>
              <a:t>Bataha</a:t>
            </a:r>
            <a:r>
              <a:rPr lang="en-US" dirty="0" smtClean="0"/>
              <a:t> 2016).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ibudi</a:t>
            </a:r>
            <a:r>
              <a:rPr lang="en-US" dirty="0" smtClean="0"/>
              <a:t> Indonesia 90%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.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yang paling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perdarahan</a:t>
            </a:r>
            <a:r>
              <a:rPr lang="en-US" dirty="0" smtClean="0"/>
              <a:t> post partum (28%), </a:t>
            </a:r>
            <a:r>
              <a:rPr lang="en-US" dirty="0" err="1" smtClean="0"/>
              <a:t>eklamsia</a:t>
            </a:r>
            <a:r>
              <a:rPr lang="en-US" dirty="0" smtClean="0"/>
              <a:t> (24%), </a:t>
            </a:r>
            <a:r>
              <a:rPr lang="en-US" dirty="0" err="1" smtClean="0"/>
              <a:t>infeksi</a:t>
            </a:r>
            <a:r>
              <a:rPr lang="en-US" dirty="0" smtClean="0"/>
              <a:t> (11%), </a:t>
            </a:r>
            <a:r>
              <a:rPr lang="en-US" dirty="0" err="1" smtClean="0"/>
              <a:t>komplikasi</a:t>
            </a:r>
            <a:r>
              <a:rPr lang="en-US" dirty="0" smtClean="0"/>
              <a:t> </a:t>
            </a:r>
            <a:r>
              <a:rPr lang="en-US" dirty="0" err="1" smtClean="0"/>
              <a:t>puer-perium</a:t>
            </a:r>
            <a:r>
              <a:rPr lang="en-US" dirty="0" smtClean="0"/>
              <a:t> (8%), </a:t>
            </a:r>
            <a:r>
              <a:rPr lang="en-US" dirty="0" err="1" smtClean="0"/>
              <a:t>abortus</a:t>
            </a:r>
            <a:r>
              <a:rPr lang="en-US" dirty="0" smtClean="0"/>
              <a:t> (5%), </a:t>
            </a:r>
            <a:r>
              <a:rPr lang="en-US" dirty="0" err="1" smtClean="0"/>
              <a:t>partus</a:t>
            </a:r>
            <a:r>
              <a:rPr lang="en-US" dirty="0" smtClean="0"/>
              <a:t> lama/</a:t>
            </a:r>
            <a:r>
              <a:rPr lang="en-US" dirty="0" err="1" smtClean="0"/>
              <a:t>macet</a:t>
            </a:r>
            <a:r>
              <a:rPr lang="en-US" dirty="0" smtClean="0"/>
              <a:t> (5%), </a:t>
            </a:r>
            <a:r>
              <a:rPr lang="en-US" dirty="0" err="1" smtClean="0"/>
              <a:t>emboliobstetric</a:t>
            </a:r>
            <a:r>
              <a:rPr lang="en-US" dirty="0" smtClean="0"/>
              <a:t> (3%), trauma obstetric (5%), </a:t>
            </a:r>
            <a:r>
              <a:rPr lang="en-US" dirty="0" err="1" smtClean="0"/>
              <a:t>dan</a:t>
            </a:r>
            <a:r>
              <a:rPr lang="en-US" dirty="0" smtClean="0"/>
              <a:t> lain-lain (11%) (</a:t>
            </a:r>
            <a:r>
              <a:rPr lang="en-US" dirty="0" err="1" smtClean="0"/>
              <a:t>Primadona</a:t>
            </a:r>
            <a:r>
              <a:rPr lang="en-US" dirty="0" smtClean="0"/>
              <a:t> &amp; </a:t>
            </a:r>
            <a:r>
              <a:rPr lang="en-US" dirty="0" err="1" smtClean="0"/>
              <a:t>Susilowati</a:t>
            </a:r>
            <a:r>
              <a:rPr lang="en-US" dirty="0" smtClean="0"/>
              <a:t>, 2015).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dirty="0" err="1" smtClean="0">
                <a:latin typeface="Aldhabi" pitchFamily="2" charset="-78"/>
                <a:cs typeface="Aldhabi" pitchFamily="2" charset="-78"/>
              </a:rPr>
              <a:t>Tujuan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dirty="0" smtClean="0">
                <a:latin typeface="Aldhabi" pitchFamily="2" charset="-78"/>
                <a:cs typeface="Aldhabi" pitchFamily="2" charset="-78"/>
              </a:rPr>
              <a:t>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1219200" y="1143000"/>
            <a:ext cx="7086600" cy="1295400"/>
          </a:xfrm>
          <a:prstGeom prst="rect">
            <a:avLst/>
          </a:prstGeom>
        </p:spPr>
        <p:txBody>
          <a:bodyPr vert="horz">
            <a:noAutofit/>
          </a:bodyPr>
          <a:lstStyle>
            <a:extLst/>
          </a:lstStyle>
          <a:p>
            <a:pPr lvl="0"/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Tujuan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umum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</a:p>
          <a:p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Mampu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memberikan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asuhan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kebidanan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perineum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terhadap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postpartum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di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RS PKU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Muhammadiyah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Gamping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.</a:t>
            </a:r>
          </a:p>
          <a:p>
            <a:pPr lvl="0"/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Tujuan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khusus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</a:p>
          <a:p>
            <a:pPr lvl="0"/>
            <a:r>
              <a:rPr lang="en-US" sz="2800" dirty="0" smtClean="0">
                <a:latin typeface="Aldhabi" pitchFamily="2" charset="-78"/>
                <a:cs typeface="Aldhabi" pitchFamily="2" charset="-78"/>
              </a:rPr>
              <a:t>-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Mampu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melakukan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penatalaksanaan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pemberian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air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rebusan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terhadap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perineum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 postpartum.</a:t>
            </a:r>
          </a:p>
          <a:p>
            <a:pPr lvl="0"/>
            <a:r>
              <a:rPr lang="en-US" sz="2800" dirty="0" smtClean="0">
                <a:latin typeface="Aldhabi" pitchFamily="2" charset="-78"/>
                <a:cs typeface="Aldhabi" pitchFamily="2" charset="-78"/>
              </a:rPr>
              <a:t>-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Mampu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mengetahui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perbandingan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hasil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ke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dua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subyek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penelitian</a:t>
            </a:r>
            <a:endParaRPr lang="en-US" sz="2800" dirty="0" smtClean="0">
              <a:latin typeface="Aldhabi" pitchFamily="2" charset="-78"/>
              <a:cs typeface="Aldhabi" pitchFamily="2" charset="-78"/>
            </a:endParaRPr>
          </a:p>
          <a:p>
            <a:pPr lvl="0"/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Mampu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membahas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mengenai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faktor-faktor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mempengaruhi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perineum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farmakologis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diberikan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800" dirty="0" smtClean="0">
                <a:latin typeface="Aldhabi" pitchFamily="2" charset="-78"/>
                <a:cs typeface="Aldhabi" pitchFamily="2" charset="-78"/>
              </a:rPr>
              <a:t> perineum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457200" y="0"/>
            <a:ext cx="8229600" cy="914400"/>
          </a:xfrm>
        </p:spPr>
        <p:txBody>
          <a:bodyPr/>
          <a:lstStyle>
            <a:extLst/>
          </a:lstStyle>
          <a:p>
            <a:r>
              <a:rPr lang="en-US" dirty="0" err="1" smtClean="0">
                <a:latin typeface="Aldhabi" pitchFamily="2" charset="-78"/>
                <a:cs typeface="Aldhabi" pitchFamily="2" charset="-78"/>
              </a:rPr>
              <a:t>Manfaat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57200" y="1143000"/>
            <a:ext cx="83058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Merupakan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manfaat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diharapkan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hasil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studi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kasus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meliputi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Bagi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Bidan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Hasil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studi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kasus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diharapkan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dijadikan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sebagai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masukan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upaya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meningkatkan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menambah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asuhan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diberikan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kepada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ibu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postpartum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khusus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nya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upaya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penyembuhan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luka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lasersi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perineum.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Bagi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Pasien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Hasil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studi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kasus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diharapkan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memberikan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informasi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pengetahuan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terhadap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ibu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mengenai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upaya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penyembuhan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luka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laserasi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 perineum.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Bagi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Peneliti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Selanjutnya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Dapat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melakukan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penelitian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berguna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untuk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menambah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referensi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mengenai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penanganan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digunakan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untuk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evidence based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penyembuhan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luka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laserasi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dhabi" pitchFamily="2" charset="-78"/>
                <a:ea typeface="Calibri" pitchFamily="34" charset="0"/>
                <a:cs typeface="Aldhabi" pitchFamily="2" charset="-78"/>
              </a:rPr>
              <a:t> perineum.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err="1" smtClean="0">
                <a:latin typeface="Aldhabi" pitchFamily="2" charset="-78"/>
                <a:cs typeface="Aldhabi" pitchFamily="2" charset="-78"/>
              </a:rPr>
              <a:t>Ruang</a:t>
            </a:r>
            <a:r>
              <a:rPr lang="en-US" sz="440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4400" dirty="0" err="1" smtClean="0">
                <a:latin typeface="Aldhabi" pitchFamily="2" charset="-78"/>
                <a:cs typeface="Aldhabi" pitchFamily="2" charset="-78"/>
              </a:rPr>
              <a:t>Lingkup</a:t>
            </a:r>
            <a:endParaRPr lang="en-US" sz="44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0" y="1066800"/>
            <a:ext cx="9144000" cy="685800"/>
          </a:xfrm>
        </p:spPr>
        <p:txBody>
          <a:bodyPr>
            <a:noAutofit/>
          </a:bodyPr>
          <a:lstStyle/>
          <a:p>
            <a:pPr algn="l"/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- 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Lingkup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materi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/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Ruang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lingkup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studi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kasus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dibatasi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mengenai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asuhan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kebidanan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nifas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perineum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air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rebusan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mengandung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beberapa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bahan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kimia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konstituen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: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flvonoid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asam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oleanolik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protein,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saponin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asam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askorbat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Kandungan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asam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askorbat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tanaman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penting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untuk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mengaktifkan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enzim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mendukung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prolil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hodroksilasi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tahap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hidroksilasi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pembentukan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kolagen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sehingga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dapat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mempercepat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proses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(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Susetya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2012).</a:t>
            </a:r>
          </a:p>
          <a:p>
            <a:pPr algn="l">
              <a:buFontTx/>
              <a:buChar char="-"/>
            </a:pP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Lingkup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subjek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studi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kasus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/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Ruang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lingkup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responden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studi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kasus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2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orang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 postpartum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memiliki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perineum.</a:t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Lingkup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waktu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/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Studi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kasus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dilakukan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mulai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bulan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Maret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-Mei 2019</a:t>
            </a:r>
          </a:p>
          <a:p>
            <a:pPr algn="l"/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-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Lingkup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tempat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/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Studi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kasus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dilakukan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Rumah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Sakit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PKU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Muhammadiyah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Gamping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karena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RS PKU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Muhammadiyah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Gamping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rata-rata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sebanyak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30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persalinan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secara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normal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tiap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bulannya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</a:t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 </a:t>
            </a:r>
            <a:br>
              <a:rPr lang="en-US" sz="2400" i="0" dirty="0" smtClean="0">
                <a:latin typeface="Aldhabi" pitchFamily="2" charset="-78"/>
                <a:cs typeface="Aldhabi" pitchFamily="2" charset="-78"/>
              </a:rPr>
            </a:br>
            <a:endParaRPr lang="en-US" sz="2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pPr lvl="0"/>
            <a:r>
              <a:rPr lang="en-US" dirty="0" smtClean="0">
                <a:latin typeface="Aldhabi" pitchFamily="2" charset="-78"/>
                <a:cs typeface="Aldhabi" pitchFamily="2" charset="-78"/>
              </a:rPr>
              <a:t>KEASLIAN PENELITIAN</a:t>
            </a:r>
          </a:p>
          <a:p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57200" y="1219200"/>
            <a:ext cx="8229600" cy="4800600"/>
          </a:xfrm>
        </p:spPr>
        <p:txBody>
          <a:bodyPr>
            <a:noAutofit/>
          </a:bodyPr>
          <a:lstStyle/>
          <a:p>
            <a:pPr lvl="0" algn="just"/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Wijayanti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, 2017. Effectiveness of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decoction water (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Anredera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cordifolia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(ten)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steenis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) for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perineal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wound healing at home delivery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aesya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grabag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Magelang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, Indonesia.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Rancangan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quasi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eksperiment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(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eksperimen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semu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),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desain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pre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 post test.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desain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terdapat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kelompok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kontrol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melakukan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intervensi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dua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kelompok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pembanding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evektifitas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perlakuan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dinilai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membandingkan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nilai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pre test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post test.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dilaksanakan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RS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Aesya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Grabag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Magelang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pada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bulan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Maret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2017.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Populasi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seluruh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post partum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RS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Aesya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Grabag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Magelang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sebanyak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44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orang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Kriteria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diambil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oleh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sebagai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sampel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post partum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800" i="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800" i="0" dirty="0" smtClean="0">
                <a:latin typeface="Aldhabi" pitchFamily="2" charset="-78"/>
                <a:cs typeface="Aldhabi" pitchFamily="2" charset="-78"/>
              </a:rPr>
              <a:t>  perineum.</a:t>
            </a:r>
            <a:endParaRPr lang="en-US" sz="2800" i="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52400" y="381000"/>
            <a:ext cx="8610600" cy="2209800"/>
          </a:xfrm>
        </p:spPr>
        <p:txBody>
          <a:bodyPr>
            <a:noAutofit/>
          </a:bodyPr>
          <a:lstStyle/>
          <a:p>
            <a:pPr lvl="0" algn="just"/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Risneni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2018. Differences of Effectiveness of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Povidone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-Iodine and</a:t>
            </a:r>
          </a:p>
          <a:p>
            <a:pPr algn="just"/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Leaf Stew Water on the Healing of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Perineal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Laceration in Postpartum Mothers.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post test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eksperimen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Populasi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dalam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seluruh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nifas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mengalami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perineum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wilayah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kerja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pemberdayaan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masyarakat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Dinas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Kesehatan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Kabupaten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Lampung Selatan.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Sampel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diambil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80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responden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dibagi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menjadi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2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kelompok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intervensi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berbeda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40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responden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diberikan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intervensi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povidone-yodium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40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responden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diberikan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intervensi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air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rebusan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Hasil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penelitian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menunjukkan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bahwa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95%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ibu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postpartum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 perineum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diberikan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pengobatan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povidone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-iodine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membutuhkan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paling lama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selama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lebih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dari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7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hari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rataratawaktu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8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hari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,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sedangkan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50%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responden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diobati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dengan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air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rebusan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membutuhkan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waktu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5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hari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Durasi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rata-rata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menggunakan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adalah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5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hari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.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Ini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menunjukan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bahwa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ada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pengaruh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yang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signifikan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pemberian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air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rebusan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daun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binahong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terhadap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penyembuhan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luka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</a:t>
            </a:r>
            <a:r>
              <a:rPr lang="en-US" sz="2400" i="0" dirty="0" err="1" smtClean="0">
                <a:latin typeface="Aldhabi" pitchFamily="2" charset="-78"/>
                <a:cs typeface="Aldhabi" pitchFamily="2" charset="-78"/>
              </a:rPr>
              <a:t>laserasi</a:t>
            </a:r>
            <a:r>
              <a:rPr lang="en-US" sz="2400" i="0" dirty="0" smtClean="0">
                <a:latin typeface="Aldhabi" pitchFamily="2" charset="-78"/>
                <a:cs typeface="Aldhabi" pitchFamily="2" charset="-78"/>
              </a:rPr>
              <a:t> perineum.</a:t>
            </a:r>
          </a:p>
          <a:p>
            <a:pPr algn="just"/>
            <a:endParaRPr lang="en-US" sz="2400" i="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835</Words>
  <Application>Microsoft Office PowerPoint</Application>
  <PresentationFormat>On-screen Show (4:3)</PresentationFormat>
  <Paragraphs>36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QuizShow</vt:lpstr>
      <vt:lpstr>Verve</vt:lpstr>
      <vt:lpstr>ASUHAN KEBIDANAN PADA IBU BERSALIN DENGAN PEMBERIAN AROMATHERAPY JASMINE TERHADAP PENURUNAN INTENSITAS NYERI PERSALINAN DI RSUD PANEMBANAN SENOPATI BANTUL </vt:lpstr>
      <vt:lpstr>Latar Belakang </vt:lpstr>
      <vt:lpstr>Nyeri Persalinan </vt:lpstr>
      <vt:lpstr>Slide 4</vt:lpstr>
      <vt:lpstr>Tujuan Penelitian 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2021-03-19T21:33:31Z</dcterms:created>
  <dcterms:modified xsi:type="dcterms:W3CDTF">2021-03-20T04:39:17Z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