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74" r:id="rId9"/>
    <p:sldId id="262" r:id="rId10"/>
    <p:sldId id="263" r:id="rId11"/>
    <p:sldId id="275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6" r:id="rId21"/>
    <p:sldId id="266" r:id="rId2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542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274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5171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753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02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2082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8993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005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89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582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22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101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274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203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402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849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807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F6C0AA9-D7BE-45A9-A9A5-C88B0F81EB09}" type="datetimeFigureOut">
              <a:rPr lang="id-ID" smtClean="0"/>
              <a:t>04/10/2020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C421B-0154-4F85-896D-4FB04A6760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7883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673" y="166256"/>
            <a:ext cx="9144000" cy="193963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b="1" dirty="0"/>
              <a:t>TERAPI CAIRAN DAN ELEKTROLIT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655" y="2479820"/>
            <a:ext cx="9144000" cy="2784907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Martina Dwi Astuti Putri ( 1710201008 )</a:t>
            </a:r>
            <a:endParaRPr lang="id-ID" sz="20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RR. Tiya Ayu Pradika ( 1710201012 )</a:t>
            </a:r>
            <a:endParaRPr lang="id-ID" sz="20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Tri Cahyani ( 1710201020 )</a:t>
            </a:r>
            <a:endParaRPr lang="id-ID" sz="20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Dian Pratiwi Puji Rahayu ( 1710201023 )</a:t>
            </a:r>
            <a:endParaRPr lang="id-ID" sz="20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Vika Astuti ( 1710201031 )</a:t>
            </a:r>
            <a:endParaRPr lang="id-ID" sz="20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Agustya Utaminingsih ( 1710201032 )</a:t>
            </a:r>
            <a:endParaRPr lang="id-ID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20" y="2062577"/>
            <a:ext cx="9404723" cy="213593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,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yaitu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20" y="2284738"/>
            <a:ext cx="8946541" cy="4195481"/>
          </a:xfrm>
        </p:spPr>
        <p:txBody>
          <a:bodyPr>
            <a:normAutofit/>
          </a:bodyPr>
          <a:lstStyle/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49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 smtClean="0"/>
              <a:t>1.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Cairan pemeliharaan adalah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intravena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IV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enteral</a:t>
            </a:r>
            <a:r>
              <a:rPr lang="id-ID" dirty="0"/>
              <a:t>.</a:t>
            </a:r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insensible losses (500-1000 ml), </a:t>
            </a:r>
            <a:r>
              <a:rPr lang="en-US" dirty="0" err="1"/>
              <a:t>mempertahankan</a:t>
            </a:r>
            <a:r>
              <a:rPr lang="en-US" dirty="0"/>
              <a:t> status normal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kompartemen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ekskresi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(500-1500 ml.).</a:t>
            </a:r>
            <a:endParaRPr lang="id-ID" dirty="0"/>
          </a:p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rumatan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r>
              <a:rPr lang="en-US" dirty="0" err="1"/>
              <a:t>NaCl</a:t>
            </a:r>
            <a:r>
              <a:rPr lang="en-US" dirty="0"/>
              <a:t> 0,9%, </a:t>
            </a:r>
            <a:r>
              <a:rPr lang="en-US" dirty="0" err="1"/>
              <a:t>glukosa</a:t>
            </a:r>
            <a:r>
              <a:rPr lang="en-US" dirty="0"/>
              <a:t> 5%,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salin</a:t>
            </a:r>
            <a:r>
              <a:rPr lang="en-US" dirty="0"/>
              <a:t>, ringer </a:t>
            </a:r>
            <a:r>
              <a:rPr lang="en-US" dirty="0" err="1"/>
              <a:t>laktat</a:t>
            </a:r>
            <a:r>
              <a:rPr lang="en-US" dirty="0"/>
              <a:t>/</a:t>
            </a:r>
            <a:r>
              <a:rPr lang="en-US" dirty="0" err="1"/>
              <a:t>asetat</a:t>
            </a:r>
            <a:r>
              <a:rPr lang="en-US" dirty="0"/>
              <a:t>, </a:t>
            </a:r>
            <a:r>
              <a:rPr lang="en-US" dirty="0" err="1"/>
              <a:t>NaCl</a:t>
            </a:r>
            <a:r>
              <a:rPr lang="en-US" dirty="0"/>
              <a:t> 0,9%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rumatan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cerna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, </a:t>
            </a:r>
            <a:r>
              <a:rPr lang="en-US" dirty="0" err="1"/>
              <a:t>glukosa</a:t>
            </a:r>
            <a:r>
              <a:rPr lang="en-US" dirty="0"/>
              <a:t> 5%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salin.7,8.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45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27305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 smtClean="0"/>
              <a:t>2.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/>
              <a:t>Pengganti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intravena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mengangani</a:t>
            </a:r>
            <a:r>
              <a:rPr lang="en-US" dirty="0"/>
              <a:t> deficit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normal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pencernaan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: ileostomy, fistula, </a:t>
            </a:r>
            <a:r>
              <a:rPr lang="en-US" dirty="0" err="1"/>
              <a:t>drainase</a:t>
            </a:r>
            <a:r>
              <a:rPr lang="en-US" dirty="0"/>
              <a:t> </a:t>
            </a:r>
            <a:r>
              <a:rPr lang="en-US" dirty="0" err="1"/>
              <a:t>nasogastrium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drainase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kencing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). </a:t>
            </a:r>
            <a:endParaRPr lang="id-ID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intravena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ekstra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homeostasis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3489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3.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kristaloid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natrium</a:t>
            </a:r>
            <a:r>
              <a:rPr lang="en-US" dirty="0"/>
              <a:t> </a:t>
            </a:r>
            <a:r>
              <a:rPr lang="en-US" dirty="0" err="1"/>
              <a:t>bikarbonat</a:t>
            </a:r>
            <a:r>
              <a:rPr lang="en-US" dirty="0"/>
              <a:t> 7,5%, </a:t>
            </a:r>
            <a:r>
              <a:rPr lang="en-US" dirty="0" err="1"/>
              <a:t>kalsium</a:t>
            </a:r>
            <a:r>
              <a:rPr lang="en-US" dirty="0"/>
              <a:t> </a:t>
            </a:r>
            <a:r>
              <a:rPr lang="en-US" dirty="0" err="1"/>
              <a:t>glukonas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83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 smtClean="0"/>
              <a:t>4.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/>
              <a:t>Nutrisi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parenteral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tidaak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peroral</a:t>
            </a:r>
            <a:r>
              <a:rPr lang="en-US" dirty="0"/>
              <a:t>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parenteral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parenteral </a:t>
            </a:r>
            <a:r>
              <a:rPr lang="en-US" dirty="0" err="1"/>
              <a:t>parsial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total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parenteral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berupa</a:t>
            </a:r>
            <a:r>
              <a:rPr lang="id-ID" dirty="0" smtClean="0"/>
              <a:t> :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absorpsi</a:t>
            </a:r>
            <a:r>
              <a:rPr lang="en-US" dirty="0"/>
              <a:t> </a:t>
            </a:r>
            <a:r>
              <a:rPr lang="en-US" dirty="0" err="1" smtClean="0"/>
              <a:t>makanan</a:t>
            </a:r>
            <a:r>
              <a:rPr lang="id-ID" dirty="0" smtClean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usus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diistirahatkan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pankreatitis</a:t>
            </a:r>
            <a:r>
              <a:rPr lang="en-US" dirty="0"/>
              <a:t> </a:t>
            </a:r>
            <a:r>
              <a:rPr lang="en-US" dirty="0" err="1" smtClean="0"/>
              <a:t>berat</a:t>
            </a:r>
            <a:r>
              <a:rPr lang="id-ID" dirty="0" smtClean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motilitas</a:t>
            </a:r>
            <a:r>
              <a:rPr lang="en-US" dirty="0"/>
              <a:t> </a:t>
            </a:r>
            <a:r>
              <a:rPr lang="en-US" dirty="0" err="1" smtClean="0"/>
              <a:t>usus</a:t>
            </a:r>
            <a:r>
              <a:rPr lang="id-ID" dirty="0" smtClean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enteral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makan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77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n-US" b="1" dirty="0" err="1"/>
              <a:t>Perhitungan</a:t>
            </a:r>
            <a:r>
              <a:rPr lang="en-US" b="1" dirty="0"/>
              <a:t> </a:t>
            </a:r>
            <a:r>
              <a:rPr lang="en-US" b="1" dirty="0" err="1"/>
              <a:t>Cairan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Elektrolit</a:t>
            </a:r>
            <a:r>
              <a:rPr lang="en-US" b="1" dirty="0"/>
              <a:t>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IWL (</a:t>
            </a:r>
            <a:r>
              <a:rPr lang="en-US" b="1" i="1" dirty="0"/>
              <a:t>insensible water loss</a:t>
            </a:r>
            <a:r>
              <a:rPr lang="en-US" b="1" dirty="0"/>
              <a:t>) </a:t>
            </a:r>
            <a:r>
              <a:rPr lang="en-US" b="1" dirty="0" err="1"/>
              <a:t>adalah</a:t>
            </a:r>
            <a:r>
              <a:rPr lang="en-US" dirty="0"/>
              <a:t> 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disadari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diitung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keringat</a:t>
            </a:r>
            <a:r>
              <a:rPr lang="en-US" dirty="0"/>
              <a:t>, </a:t>
            </a:r>
            <a:r>
              <a:rPr lang="en-US" dirty="0" err="1"/>
              <a:t>uap</a:t>
            </a:r>
            <a:r>
              <a:rPr lang="en-US" dirty="0"/>
              <a:t> </a:t>
            </a:r>
            <a:r>
              <a:rPr lang="en-US" dirty="0" err="1"/>
              <a:t>hawa</a:t>
            </a:r>
            <a:r>
              <a:rPr lang="en-US" dirty="0"/>
              <a:t> </a:t>
            </a:r>
            <a:r>
              <a:rPr lang="en-US" dirty="0" err="1"/>
              <a:t>nafas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b="1" i="1" dirty="0"/>
              <a:t>WL = (15 x BB )/24 </a:t>
            </a:r>
            <a:r>
              <a:rPr lang="en-US" b="1" i="1" dirty="0" smtClean="0"/>
              <a:t>jam</a:t>
            </a:r>
            <a:endParaRPr lang="id-ID" b="1" i="1" dirty="0" smtClean="0"/>
          </a:p>
          <a:p>
            <a:pPr marL="0" indent="0">
              <a:buNone/>
            </a:pPr>
            <a:endParaRPr lang="id-ID" b="1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Menghitung</a:t>
            </a:r>
            <a:r>
              <a:rPr lang="en-US" dirty="0"/>
              <a:t> Balance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Air </a:t>
            </a:r>
            <a:r>
              <a:rPr lang="en-US" dirty="0" err="1"/>
              <a:t>Metabolisme</a:t>
            </a:r>
            <a:r>
              <a:rPr lang="en-US" dirty="0"/>
              <a:t>,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b="1" i="1" dirty="0"/>
              <a:t>(30 – </a:t>
            </a:r>
            <a:r>
              <a:rPr lang="en-US" b="1" i="1" dirty="0" err="1"/>
              <a:t>usia</a:t>
            </a:r>
            <a:r>
              <a:rPr lang="en-US" b="1" i="1" dirty="0"/>
              <a:t> </a:t>
            </a:r>
            <a:r>
              <a:rPr lang="en-US" b="1" i="1" dirty="0" err="1"/>
              <a:t>anak</a:t>
            </a:r>
            <a:r>
              <a:rPr lang="en-US" b="1" i="1" dirty="0"/>
              <a:t> </a:t>
            </a:r>
            <a:r>
              <a:rPr lang="en-US" b="1" i="1" dirty="0" err="1"/>
              <a:t>dalam</a:t>
            </a:r>
            <a:r>
              <a:rPr lang="en-US" b="1" i="1" dirty="0"/>
              <a:t> </a:t>
            </a:r>
            <a:r>
              <a:rPr lang="en-US" b="1" i="1" dirty="0" err="1"/>
              <a:t>tahun</a:t>
            </a:r>
            <a:r>
              <a:rPr lang="en-US" b="1" i="1" dirty="0"/>
              <a:t>) x cc/</a:t>
            </a:r>
            <a:r>
              <a:rPr lang="en-US" b="1" i="1" dirty="0" err="1"/>
              <a:t>kgBB</a:t>
            </a:r>
            <a:r>
              <a:rPr lang="en-US" b="1" i="1" dirty="0"/>
              <a:t>/</a:t>
            </a:r>
            <a:r>
              <a:rPr lang="en-US" b="1" i="1" dirty="0" err="1"/>
              <a:t>hari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819275" y="8014335"/>
            <a:ext cx="1895475" cy="4857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WL = (15 x BB )/24 jam</a:t>
            </a:r>
            <a:endParaRPr lang="id-ID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0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n-US" b="1" dirty="0" err="1"/>
              <a:t>Analisis</a:t>
            </a:r>
            <a:r>
              <a:rPr lang="en-US" b="1" dirty="0"/>
              <a:t> Journal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="1" dirty="0">
                <a:solidFill>
                  <a:srgbClr val="FFC000"/>
                </a:solidFill>
              </a:rPr>
              <a:t>P (</a:t>
            </a:r>
            <a:r>
              <a:rPr lang="en-US" sz="2400" b="1" dirty="0" err="1">
                <a:solidFill>
                  <a:srgbClr val="FFC000"/>
                </a:solidFill>
              </a:rPr>
              <a:t>patient,population,problem</a:t>
            </a:r>
            <a:r>
              <a:rPr lang="en-US" dirty="0"/>
              <a:t>) :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,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hipotalamus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hipofisis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yang </a:t>
            </a:r>
            <a:r>
              <a:rPr lang="en-US" dirty="0" err="1"/>
              <a:t>ditransmisikan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/>
              <a:t>trauma,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edema </a:t>
            </a:r>
            <a:r>
              <a:rPr lang="en-US" dirty="0" err="1"/>
              <a:t>serebral</a:t>
            </a:r>
            <a:r>
              <a:rPr lang="en-US" dirty="0"/>
              <a:t>,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/>
              <a:t>mortalitas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morbiditas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otak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19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92428"/>
            <a:ext cx="8946541" cy="600155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3400" dirty="0">
                <a:solidFill>
                  <a:srgbClr val="FFC000"/>
                </a:solidFill>
              </a:rPr>
              <a:t>I (intervention) </a:t>
            </a:r>
            <a:r>
              <a:rPr lang="en-US" sz="3400" dirty="0" smtClean="0">
                <a:solidFill>
                  <a:srgbClr val="FFC000"/>
                </a:solidFill>
              </a:rPr>
              <a:t>:</a:t>
            </a:r>
            <a:endParaRPr lang="id-ID" sz="3400" dirty="0" smtClean="0">
              <a:solidFill>
                <a:srgbClr val="FFC000"/>
              </a:solidFill>
            </a:endParaRPr>
          </a:p>
          <a:p>
            <a:pPr marL="0" lvl="0" indent="0">
              <a:buNone/>
            </a:pPr>
            <a:endParaRPr lang="id-ID" sz="3400" dirty="0">
              <a:solidFill>
                <a:srgbClr val="FFC000"/>
              </a:solidFill>
            </a:endParaRPr>
          </a:p>
          <a:p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targetCPP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onkotik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albumin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edema </a:t>
            </a:r>
            <a:r>
              <a:rPr lang="en-US" dirty="0" err="1"/>
              <a:t>serebral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ARDS. </a:t>
            </a:r>
            <a:r>
              <a:rPr lang="en-US" dirty="0" err="1"/>
              <a:t>Penggunaan</a:t>
            </a:r>
            <a:r>
              <a:rPr lang="en-US" dirty="0"/>
              <a:t> vasopressor yang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ARDS.9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4 </a:t>
            </a:r>
            <a:r>
              <a:rPr lang="en-US" dirty="0" err="1"/>
              <a:t>hari</a:t>
            </a:r>
            <a:r>
              <a:rPr lang="en-US" dirty="0"/>
              <a:t> di ICU,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70% </a:t>
            </a:r>
            <a:r>
              <a:rPr lang="en-US" dirty="0" err="1"/>
              <a:t>pasien</a:t>
            </a:r>
            <a:r>
              <a:rPr lang="en-US" dirty="0"/>
              <a:t> per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topangan</a:t>
            </a:r>
            <a:r>
              <a:rPr lang="en-US" dirty="0"/>
              <a:t> vasopressor. </a:t>
            </a:r>
            <a:r>
              <a:rPr lang="en-US" dirty="0" err="1"/>
              <a:t>Penggunaan</a:t>
            </a:r>
            <a:r>
              <a:rPr lang="en-US" dirty="0"/>
              <a:t> vasopressor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tahap-awal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normovolemia</a:t>
            </a:r>
            <a:r>
              <a:rPr lang="en-US" dirty="0"/>
              <a:t>. Hal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26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transplantasi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6 L </a:t>
            </a:r>
            <a:r>
              <a:rPr lang="en-US" dirty="0" err="1"/>
              <a:t>salin</a:t>
            </a:r>
            <a:r>
              <a:rPr lang="en-US" dirty="0"/>
              <a:t> normal</a:t>
            </a:r>
            <a:endParaRPr lang="id-ID" dirty="0"/>
          </a:p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terkini</a:t>
            </a:r>
            <a:r>
              <a:rPr lang="en-US" dirty="0"/>
              <a:t> </a:t>
            </a:r>
            <a:r>
              <a:rPr lang="en-US" dirty="0" err="1"/>
              <a:t>menganjurkan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isotonik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natrium</a:t>
            </a:r>
            <a:r>
              <a:rPr lang="en-US" dirty="0"/>
              <a:t> </a:t>
            </a:r>
            <a:r>
              <a:rPr lang="en-US" dirty="0" err="1"/>
              <a:t>klorida</a:t>
            </a:r>
            <a:r>
              <a:rPr lang="en-US" dirty="0"/>
              <a:t>/</a:t>
            </a:r>
            <a:r>
              <a:rPr lang="en-US" dirty="0" err="1"/>
              <a:t>NaCl</a:t>
            </a:r>
            <a:r>
              <a:rPr lang="en-US" dirty="0"/>
              <a:t> (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salin</a:t>
            </a:r>
            <a:r>
              <a:rPr lang="en-US" dirty="0"/>
              <a:t> 0,9%)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asidosis</a:t>
            </a:r>
            <a:r>
              <a:rPr lang="en-US" dirty="0"/>
              <a:t> </a:t>
            </a:r>
            <a:r>
              <a:rPr lang="en-US" dirty="0" err="1"/>
              <a:t>hiperkloremik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hemostatik</a:t>
            </a:r>
            <a:r>
              <a:rPr lang="en-US" dirty="0"/>
              <a:t>, </a:t>
            </a:r>
            <a:r>
              <a:rPr lang="en-US" dirty="0" err="1"/>
              <a:t>disfungsi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ileus </a:t>
            </a:r>
            <a:r>
              <a:rPr lang="en-US" dirty="0" err="1"/>
              <a:t>Asidosis</a:t>
            </a:r>
            <a:r>
              <a:rPr lang="en-US" dirty="0"/>
              <a:t> </a:t>
            </a:r>
            <a:r>
              <a:rPr lang="en-US" dirty="0" err="1"/>
              <a:t>hiperkloremia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33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abdominal aortic aneurysm repair yang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7000 mL </a:t>
            </a:r>
            <a:r>
              <a:rPr lang="en-US" dirty="0" err="1"/>
              <a:t>NaCl</a:t>
            </a:r>
            <a:r>
              <a:rPr lang="en-US" dirty="0"/>
              <a:t> 0,9%. </a:t>
            </a:r>
            <a:endParaRPr lang="id-ID" dirty="0"/>
          </a:p>
          <a:p>
            <a:r>
              <a:rPr lang="en-US" dirty="0" err="1"/>
              <a:t>hipertonik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dehidrasi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lain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.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kardiovaskuler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intrakranial</a:t>
            </a:r>
            <a:r>
              <a:rPr lang="en-US" dirty="0"/>
              <a:t> (TIK).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5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66670"/>
            <a:ext cx="8946541" cy="607882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600" dirty="0">
                <a:solidFill>
                  <a:srgbClr val="FFC000"/>
                </a:solidFill>
              </a:rPr>
              <a:t>C (</a:t>
            </a:r>
            <a:r>
              <a:rPr lang="en-US" sz="2600" dirty="0" err="1">
                <a:solidFill>
                  <a:srgbClr val="FFC000"/>
                </a:solidFill>
              </a:rPr>
              <a:t>Comparasion</a:t>
            </a:r>
            <a:r>
              <a:rPr lang="en-US" sz="2600" dirty="0">
                <a:solidFill>
                  <a:srgbClr val="FFC000"/>
                </a:solidFill>
              </a:rPr>
              <a:t>) : </a:t>
            </a:r>
            <a:endParaRPr lang="id-ID" sz="2600" dirty="0">
              <a:solidFill>
                <a:srgbClr val="FFC000"/>
              </a:solidFill>
            </a:endParaRPr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Stewart </a:t>
            </a:r>
            <a:r>
              <a:rPr lang="en-US" dirty="0" err="1"/>
              <a:t>dkk</a:t>
            </a:r>
            <a:r>
              <a:rPr lang="en-US" dirty="0"/>
              <a:t>.,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asidosis</a:t>
            </a:r>
            <a:r>
              <a:rPr lang="en-US" dirty="0"/>
              <a:t> metabolic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SID.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dilarutkan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SID. </a:t>
            </a:r>
            <a:endParaRPr lang="id-ID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hiperkloremia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base excess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mayor.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asidosis</a:t>
            </a:r>
            <a:r>
              <a:rPr lang="en-US" dirty="0"/>
              <a:t> </a:t>
            </a:r>
            <a:r>
              <a:rPr lang="en-US" dirty="0" err="1"/>
              <a:t>hiperkloremik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yang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mayor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smtClean="0"/>
              <a:t>berat.2,3,10</a:t>
            </a:r>
            <a:r>
              <a:rPr lang="id-ID" dirty="0" smtClean="0"/>
              <a:t>.</a:t>
            </a:r>
          </a:p>
          <a:p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/>
              <a:t>kloremia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. efflux ion </a:t>
            </a:r>
            <a:r>
              <a:rPr lang="en-US" dirty="0" err="1"/>
              <a:t>klorida</a:t>
            </a:r>
            <a:r>
              <a:rPr lang="en-US" dirty="0"/>
              <a:t>,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pembengkakan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osmolaritas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salin</a:t>
            </a:r>
            <a:r>
              <a:rPr lang="en-US" dirty="0"/>
              <a:t>. </a:t>
            </a:r>
            <a:r>
              <a:rPr lang="en-US" dirty="0" err="1"/>
              <a:t>Penelitian</a:t>
            </a:r>
            <a:r>
              <a:rPr lang="en-US" dirty="0"/>
              <a:t> lain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hiperosmolar</a:t>
            </a:r>
            <a:r>
              <a:rPr lang="en-US" dirty="0"/>
              <a:t> </a:t>
            </a:r>
            <a:r>
              <a:rPr lang="en-US" dirty="0" err="1"/>
              <a:t>natrium</a:t>
            </a:r>
            <a:r>
              <a:rPr lang="en-US" dirty="0"/>
              <a:t> </a:t>
            </a:r>
            <a:r>
              <a:rPr lang="en-US" dirty="0" err="1"/>
              <a:t>berbasis-laktat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TIK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kaya </a:t>
            </a:r>
            <a:r>
              <a:rPr lang="en-US" dirty="0" err="1"/>
              <a:t>klorida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osmotik</a:t>
            </a:r>
            <a:r>
              <a:rPr lang="en-US" dirty="0"/>
              <a:t> yang </a:t>
            </a:r>
            <a:r>
              <a:rPr lang="en-US" dirty="0" err="1"/>
              <a:t>ekuivalen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hiperkloremia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asset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ICH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65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dirty="0">
                <a:solidFill>
                  <a:srgbClr val="FFC000"/>
                </a:solidFill>
              </a:rPr>
              <a:t>(Outcome) : </a:t>
            </a:r>
            <a:endParaRPr lang="id-ID" sz="2800" dirty="0">
              <a:solidFill>
                <a:srgbClr val="FFC000"/>
              </a:solidFill>
            </a:endParaRPr>
          </a:p>
          <a:p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salin</a:t>
            </a:r>
            <a:r>
              <a:rPr lang="en-US" dirty="0"/>
              <a:t> </a:t>
            </a:r>
            <a:r>
              <a:rPr lang="en-US" dirty="0" err="1"/>
              <a:t>hipertonik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TIK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yang </a:t>
            </a:r>
            <a:r>
              <a:rPr lang="en-US" dirty="0" err="1"/>
              <a:t>disertai</a:t>
            </a:r>
            <a:r>
              <a:rPr lang="en-US" dirty="0"/>
              <a:t> ICH, </a:t>
            </a:r>
            <a:r>
              <a:rPr lang="en-US" dirty="0" err="1"/>
              <a:t>menurunkan</a:t>
            </a:r>
            <a:r>
              <a:rPr lang="en-US" dirty="0"/>
              <a:t> edema </a:t>
            </a:r>
            <a:r>
              <a:rPr lang="en-US" dirty="0" err="1"/>
              <a:t>serebral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regional.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320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3" y="465597"/>
            <a:ext cx="8946540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ctr">
              <a:lnSpc>
                <a:spcPct val="200000"/>
              </a:lnSpc>
              <a:spcAft>
                <a:spcPts val="800"/>
              </a:spcAft>
            </a:pPr>
            <a:r>
              <a:rPr lang="en-US" sz="4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Pengertian</a:t>
            </a:r>
            <a:r>
              <a:rPr lang="id-ID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d-ID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lnSpc>
                <a:spcPct val="200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Cairan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tubuh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larutan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terdiri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air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pelarut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tertentu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terlarut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Elektrolit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kimia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menghasilkan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ion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partikel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bermuatan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larutan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Cairan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elektrolit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masuk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tubuh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makanan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minuman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cairan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intravena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(IV)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distribusikan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tubuh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Wahyudi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2020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id-I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573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09899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 smtClean="0"/>
              <a:t>Kesimpulan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volume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yang normal.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,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intravena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Menghitung</a:t>
            </a:r>
            <a:r>
              <a:rPr lang="en-US" dirty="0"/>
              <a:t> balance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penghitungannya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anamnesis,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monitor </a:t>
            </a:r>
            <a:r>
              <a:rPr lang="en-US" dirty="0" err="1"/>
              <a:t>klinis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.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defisit</a:t>
            </a:r>
            <a:r>
              <a:rPr lang="en-US" dirty="0"/>
              <a:t>, </a:t>
            </a:r>
            <a:r>
              <a:rPr lang="en-US" dirty="0" err="1"/>
              <a:t>kehilangan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, </a:t>
            </a:r>
            <a:r>
              <a:rPr lang="en-US" dirty="0" err="1"/>
              <a:t>distribusi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normal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perkirakan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muntah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NG tube, </a:t>
            </a:r>
            <a:r>
              <a:rPr lang="en-US" dirty="0" err="1"/>
              <a:t>diare</a:t>
            </a:r>
            <a:r>
              <a:rPr lang="en-US" dirty="0"/>
              <a:t>,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berlangsung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1908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/>
          <a:lstStyle/>
          <a:p>
            <a:pPr algn="ctr"/>
            <a:r>
              <a:rPr lang="id-ID" dirty="0" smtClean="0"/>
              <a:t>Daftar Pustaka</a:t>
            </a:r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1374" y="1712488"/>
            <a:ext cx="7186412" cy="514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n-US" b="1" dirty="0" err="1"/>
              <a:t>Komponen</a:t>
            </a:r>
            <a:r>
              <a:rPr lang="en-US" b="1" dirty="0"/>
              <a:t> </a:t>
            </a:r>
            <a:r>
              <a:rPr lang="en-US" b="1" dirty="0" err="1"/>
              <a:t>Cairan</a:t>
            </a:r>
            <a:r>
              <a:rPr lang="en-US" b="1" dirty="0"/>
              <a:t> </a:t>
            </a:r>
            <a:r>
              <a:rPr lang="en-US" b="1" dirty="0" err="1"/>
              <a:t>Tubuh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paru-paru</a:t>
            </a:r>
            <a:endParaRPr lang="id-ID" dirty="0"/>
          </a:p>
          <a:p>
            <a:pPr lvl="0"/>
            <a:r>
              <a:rPr lang="en-US" dirty="0" err="1"/>
              <a:t>Nutrisi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pencernaan</a:t>
            </a:r>
            <a:endParaRPr lang="id-ID" dirty="0"/>
          </a:p>
          <a:p>
            <a:pPr lvl="0"/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dioksida</a:t>
            </a:r>
            <a:endParaRPr lang="id-ID" dirty="0"/>
          </a:p>
          <a:p>
            <a:pPr lvl="0"/>
            <a:r>
              <a:rPr lang="en-US" dirty="0"/>
              <a:t>Ion-ion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elektrolit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97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552" y="452718"/>
            <a:ext cx="9046282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/>
              <a:t>Faktor</a:t>
            </a:r>
            <a:r>
              <a:rPr lang="en-US" b="1" dirty="0"/>
              <a:t> yang </a:t>
            </a:r>
            <a:r>
              <a:rPr lang="en-US" b="1" dirty="0" err="1"/>
              <a:t>Mempengaruhi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Cairan</a:t>
            </a:r>
            <a:r>
              <a:rPr lang="en-US" b="1" dirty="0"/>
              <a:t> (Salam, </a:t>
            </a:r>
            <a:r>
              <a:rPr lang="en-US" b="1" dirty="0" smtClean="0"/>
              <a:t>2016</a:t>
            </a:r>
            <a:r>
              <a:rPr lang="id-ID" b="1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740699" cy="443803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Demam</a:t>
            </a:r>
            <a:r>
              <a:rPr lang="en-US" dirty="0"/>
              <a:t> (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12% </a:t>
            </a:r>
            <a:r>
              <a:rPr lang="en-US" dirty="0" err="1"/>
              <a:t>setiap</a:t>
            </a:r>
            <a:r>
              <a:rPr lang="en-US" dirty="0"/>
              <a:t> 10 C,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&gt; 370 C ) </a:t>
            </a:r>
            <a:endParaRPr lang="id-ID" dirty="0"/>
          </a:p>
          <a:p>
            <a:pPr lvl="0"/>
            <a:r>
              <a:rPr lang="en-US" dirty="0" err="1"/>
              <a:t>Hiperventilasi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ekstrim</a:t>
            </a:r>
            <a:r>
              <a:rPr lang="en-US" dirty="0"/>
              <a:t> / </a:t>
            </a:r>
            <a:r>
              <a:rPr lang="en-US" dirty="0" err="1"/>
              <a:t>berlebihan</a:t>
            </a:r>
            <a:endParaRPr lang="id-ID" dirty="0"/>
          </a:p>
          <a:p>
            <a:pPr lvl="0"/>
            <a:r>
              <a:rPr lang="en-US" dirty="0" err="1" smtClean="0"/>
              <a:t>Diare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7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2020673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Hipotermi</a:t>
            </a:r>
            <a:r>
              <a:rPr lang="en-US" dirty="0"/>
              <a:t> ( </a:t>
            </a:r>
            <a:r>
              <a:rPr lang="en-US" dirty="0" err="1"/>
              <a:t>kebutuhannya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12% </a:t>
            </a:r>
            <a:r>
              <a:rPr lang="en-US" dirty="0" err="1"/>
              <a:t>setiap</a:t>
            </a:r>
            <a:r>
              <a:rPr lang="en-US" dirty="0"/>
              <a:t> 10 C,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&lt;37</a:t>
            </a:r>
            <a:r>
              <a:rPr lang="en-US" baseline="30000" dirty="0"/>
              <a:t>o </a:t>
            </a:r>
            <a:r>
              <a:rPr lang="en-US" dirty="0"/>
              <a:t>C</a:t>
            </a:r>
            <a:endParaRPr lang="id-ID" dirty="0"/>
          </a:p>
          <a:p>
            <a:pPr lvl="0"/>
            <a:r>
              <a:rPr lang="en-US" dirty="0" err="1"/>
              <a:t>Kelembaban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id-ID" dirty="0"/>
          </a:p>
          <a:p>
            <a:pPr lvl="0"/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endParaRPr lang="id-ID" dirty="0"/>
          </a:p>
          <a:p>
            <a:r>
              <a:rPr lang="en-US" dirty="0" err="1"/>
              <a:t>Retensi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85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504233"/>
            <a:ext cx="8946541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Terapi</a:t>
            </a:r>
            <a:r>
              <a:rPr lang="en-US" b="1" dirty="0"/>
              <a:t> </a:t>
            </a:r>
            <a:r>
              <a:rPr lang="en-US" b="1" dirty="0" err="1"/>
              <a:t>Cairan</a:t>
            </a:r>
            <a:r>
              <a:rPr lang="en-US" b="1" dirty="0"/>
              <a:t> Dan </a:t>
            </a:r>
            <a:r>
              <a:rPr lang="en-US" b="1" dirty="0" err="1"/>
              <a:t>Elektrolit</a:t>
            </a:r>
            <a:r>
              <a:rPr lang="en-US" b="1" dirty="0"/>
              <a:t>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349132"/>
            <a:ext cx="8946541" cy="4195481"/>
          </a:xfrm>
        </p:spPr>
        <p:txBody>
          <a:bodyPr/>
          <a:lstStyle/>
          <a:p>
            <a:pPr lvl="0"/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anatomi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teridiri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CES </a:t>
            </a:r>
            <a:r>
              <a:rPr lang="en-US" dirty="0" err="1"/>
              <a:t>dan</a:t>
            </a:r>
            <a:r>
              <a:rPr lang="en-US" dirty="0"/>
              <a:t> CIS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elktrolit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Penambahan</a:t>
            </a:r>
            <a:r>
              <a:rPr lang="en-US" dirty="0"/>
              <a:t>/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volume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yang normal.</a:t>
            </a:r>
            <a:endParaRPr lang="id-ID" dirty="0"/>
          </a:p>
          <a:p>
            <a:pPr lvl="0"/>
            <a:r>
              <a:rPr lang="en-US" dirty="0" err="1"/>
              <a:t>Pemilihannya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patofisiologi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di </a:t>
            </a:r>
            <a:r>
              <a:rPr lang="en-US" dirty="0" err="1"/>
              <a:t>derita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hemodinamik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88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652388"/>
            <a:ext cx="9050553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n-US" b="1" dirty="0" err="1"/>
              <a:t>Indikasi</a:t>
            </a:r>
            <a:r>
              <a:rPr lang="en-US" b="1" dirty="0"/>
              <a:t> </a:t>
            </a:r>
            <a:r>
              <a:rPr lang="en-US" b="1" dirty="0" err="1"/>
              <a:t>Terapi</a:t>
            </a:r>
            <a:r>
              <a:rPr lang="en-US" b="1" dirty="0"/>
              <a:t> </a:t>
            </a:r>
            <a:r>
              <a:rPr lang="en-US" b="1" dirty="0" err="1"/>
              <a:t>Cairan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Elektrolit</a:t>
            </a:r>
            <a:r>
              <a:rPr lang="en-US" b="1" dirty="0"/>
              <a:t>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246101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intravena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kristaloid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koloid</a:t>
            </a:r>
            <a:r>
              <a:rPr lang="en-US" dirty="0"/>
              <a:t>. </a:t>
            </a:r>
            <a:endParaRPr lang="id-ID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Kristaloid</a:t>
            </a:r>
            <a:r>
              <a:rPr lang="en-US" dirty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 err="1" smtClean="0"/>
              <a:t>Kristaloid</a:t>
            </a:r>
            <a:r>
              <a:rPr lang="en-US" dirty="0" smtClean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kalium</a:t>
            </a:r>
            <a:r>
              <a:rPr lang="en-US" dirty="0"/>
              <a:t>, </a:t>
            </a:r>
            <a:r>
              <a:rPr lang="en-US" dirty="0" err="1"/>
              <a:t>natrium</a:t>
            </a:r>
            <a:r>
              <a:rPr lang="en-US" dirty="0"/>
              <a:t>, </a:t>
            </a:r>
            <a:r>
              <a:rPr lang="en-US" dirty="0" err="1"/>
              <a:t>kalsium</a:t>
            </a:r>
            <a:r>
              <a:rPr lang="en-US" dirty="0"/>
              <a:t>, </a:t>
            </a:r>
            <a:r>
              <a:rPr lang="en-US" dirty="0" err="1"/>
              <a:t>klorida</a:t>
            </a:r>
            <a:r>
              <a:rPr lang="en-US" dirty="0" smtClean="0"/>
              <a:t>).</a:t>
            </a:r>
            <a:r>
              <a:rPr lang="id-ID" dirty="0" smtClean="0"/>
              <a:t> 	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/>
              <a:t>kristaloid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primer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/>
              <a:t>intravena</a:t>
            </a:r>
            <a:r>
              <a:rPr lang="en-US" dirty="0"/>
              <a:t> </a:t>
            </a:r>
            <a:r>
              <a:rPr lang="en-US" dirty="0" err="1"/>
              <a:t>prehospital</a:t>
            </a:r>
            <a:r>
              <a:rPr lang="en-US" dirty="0"/>
              <a:t>. </a:t>
            </a:r>
            <a:r>
              <a:rPr lang="en-US" dirty="0" err="1"/>
              <a:t>Tonisitas</a:t>
            </a:r>
            <a:r>
              <a:rPr lang="en-US" dirty="0"/>
              <a:t> </a:t>
            </a:r>
            <a:r>
              <a:rPr lang="en-US" dirty="0" err="1"/>
              <a:t>kristaloid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/>
              <a:t>elektrolit</a:t>
            </a:r>
            <a:r>
              <a:rPr lang="en-US" dirty="0"/>
              <a:t> yang </a:t>
            </a:r>
            <a:r>
              <a:rPr lang="en-US" dirty="0" err="1"/>
              <a:t>dilarutkan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air,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dari</a:t>
            </a:r>
            <a:r>
              <a:rPr lang="en-US" dirty="0"/>
              <a:t> plasma </a:t>
            </a:r>
            <a:r>
              <a:rPr lang="en-US" dirty="0" err="1"/>
              <a:t>tubuh</a:t>
            </a:r>
            <a:r>
              <a:rPr lang="en-US" dirty="0"/>
              <a:t>. Ada 3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tonisitas</a:t>
            </a:r>
            <a:r>
              <a:rPr lang="en-US" dirty="0"/>
              <a:t> </a:t>
            </a:r>
            <a:r>
              <a:rPr lang="en-US" dirty="0" err="1"/>
              <a:t>kritaloid</a:t>
            </a:r>
            <a:r>
              <a:rPr lang="en-US" dirty="0"/>
              <a:t>, </a:t>
            </a:r>
            <a:r>
              <a:rPr lang="id-ID" dirty="0" smtClean="0"/>
              <a:t>	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id-ID" dirty="0" smtClean="0"/>
              <a:t>isotonis, hipertonis, dan hipotonis.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21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168828"/>
            <a:ext cx="8946541" cy="4195481"/>
          </a:xfrm>
        </p:spPr>
        <p:txBody>
          <a:bodyPr/>
          <a:lstStyle/>
          <a:p>
            <a:pPr marL="457200" indent="-457200">
              <a:buFont typeface="+mj-lt"/>
              <a:buAutoNum type="alphaLcParenR" startAt="2"/>
            </a:pP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Koloid</a:t>
            </a:r>
            <a:r>
              <a:rPr lang="en-US" dirty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/>
              <a:t>koloid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zat-zat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osmotik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lama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intravaskuler</a:t>
            </a:r>
            <a:r>
              <a:rPr lang="en-US" dirty="0"/>
              <a:t>. </a:t>
            </a:r>
            <a:r>
              <a:rPr lang="en-US" dirty="0" err="1"/>
              <a:t>Koloid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resusitasi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defisit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syok</a:t>
            </a:r>
            <a:r>
              <a:rPr lang="id-ID" dirty="0" smtClean="0"/>
              <a:t> 	</a:t>
            </a:r>
            <a:r>
              <a:rPr lang="en-US" dirty="0" err="1" smtClean="0"/>
              <a:t>hipovolemik</a:t>
            </a:r>
            <a:r>
              <a:rPr lang="en-US" dirty="0" smtClean="0"/>
              <a:t>/</a:t>
            </a:r>
            <a:r>
              <a:rPr lang="en-US" dirty="0" err="1" smtClean="0"/>
              <a:t>hermorhagik</a:t>
            </a:r>
            <a:r>
              <a:rPr lang="en-US" dirty="0" smtClean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transfusi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hipoalbuminemia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protein </a:t>
            </a:r>
            <a:r>
              <a:rPr lang="id-ID" dirty="0" smtClean="0"/>
              <a:t>	j</a:t>
            </a:r>
            <a:r>
              <a:rPr lang="en-US" dirty="0" err="1" smtClean="0"/>
              <a:t>umlah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67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1" y="452718"/>
            <a:ext cx="9149313" cy="140053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Tabel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Perbandingan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Kristaloid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Koloid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sz="60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491929"/>
              </p:ext>
            </p:extLst>
          </p:nvPr>
        </p:nvGraphicFramePr>
        <p:xfrm>
          <a:off x="901521" y="2318196"/>
          <a:ext cx="9259908" cy="4237224"/>
        </p:xfrm>
        <a:graphic>
          <a:graphicData uri="http://schemas.openxmlformats.org/drawingml/2006/table">
            <a:tbl>
              <a:tblPr firstRow="1" firstCol="1" bandRow="1"/>
              <a:tblGrid>
                <a:gridCol w="3085976"/>
                <a:gridCol w="3086966"/>
                <a:gridCol w="3086966"/>
              </a:tblGrid>
              <a:tr h="2942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Sifat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Kristaloid 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Koloid 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Berat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molekul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Lebih kecil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Lebih besar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2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Distribusi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Lebih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cepat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20 – 30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menit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Lebih lama dalam sirkulasi (3-6 jam)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Faal hemostasis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pengaruh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Mengganggu 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Penggunaan 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Dehidrasi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Perdarahan massif 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2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Koreksi perdarahan </a:t>
                      </a:r>
                      <a:endParaRPr lang="id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Diberikan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2-3x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perdarahan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Sesuai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perdarahan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6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1220</Words>
  <Application>Microsoft Office PowerPoint</Application>
  <PresentationFormat>Widescreen</PresentationFormat>
  <Paragraphs>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TERAPI CAIRAN DAN ELEKTROLIT</vt:lpstr>
      <vt:lpstr>Pengertian </vt:lpstr>
      <vt:lpstr>Komponen Cairan Tubuh </vt:lpstr>
      <vt:lpstr>Faktor yang Mempengaruhi Kebutuhan Cairan (Salam, 2016)</vt:lpstr>
      <vt:lpstr>PowerPoint Presentation</vt:lpstr>
      <vt:lpstr>Prinsip Terapi Cairan Dan Elektrolit  </vt:lpstr>
      <vt:lpstr>Indikasi Terapi Cairan dan Elektrolit  </vt:lpstr>
      <vt:lpstr>PowerPoint Presentation</vt:lpstr>
      <vt:lpstr>Tabel 1. Perbandingan Kristaloid dan Koloid  </vt:lpstr>
      <vt:lpstr>Berdasarkan penggunaannya, cairan infus dapat digolongkan menjadi empat kelompok, yaitu</vt:lpstr>
      <vt:lpstr>1. Cairan Pemeliharaan </vt:lpstr>
      <vt:lpstr>2. Cairan Pengganti</vt:lpstr>
      <vt:lpstr>3. Cairan untuk Tujuan Khusus</vt:lpstr>
      <vt:lpstr>4. Cairan Nutrisi</vt:lpstr>
      <vt:lpstr>Perhitungan Cairan dan Elektrolit  </vt:lpstr>
      <vt:lpstr>Analisis Journal  </vt:lpstr>
      <vt:lpstr>PowerPoint Presentation</vt:lpstr>
      <vt:lpstr>PowerPoint Presentation</vt:lpstr>
      <vt:lpstr>PowerPoint Presentation</vt:lpstr>
      <vt:lpstr>Kesimpulan </vt:lpstr>
      <vt:lpstr>Daftar Pustaka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 CAIRAN DAN ELEKTROLIT</dc:title>
  <dc:creator>'asus</dc:creator>
  <cp:lastModifiedBy>'asus</cp:lastModifiedBy>
  <cp:revision>8</cp:revision>
  <dcterms:created xsi:type="dcterms:W3CDTF">2020-10-01T14:18:04Z</dcterms:created>
  <dcterms:modified xsi:type="dcterms:W3CDTF">2020-10-04T08:20:01Z</dcterms:modified>
</cp:coreProperties>
</file>