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3" r:id="rId38"/>
    <p:sldId id="292"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996" autoAdjust="0"/>
    <p:restoredTop sz="94660"/>
  </p:normalViewPr>
  <p:slideViewPr>
    <p:cSldViewPr snapToGrid="0">
      <p:cViewPr varScale="1">
        <p:scale>
          <a:sx n="61" d="100"/>
          <a:sy n="61" d="100"/>
        </p:scale>
        <p:origin x="72"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0D01349-4555-4867-94E7-5405B721BA63}" type="datetimeFigureOut">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B40DA-9D20-4388-9DE2-E4907A228DF9}"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28568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10D01349-4555-4867-94E7-5405B721BA63}" type="datetimeFigureOut">
              <a:rPr lang="en-US" smtClean="0"/>
              <a:t>4/6/2020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5B40DA-9D20-4388-9DE2-E4907A228DF9}" type="slidenum">
              <a:rPr lang="en-US" smtClean="0"/>
              <a:t>‹#›</a:t>
            </a:fld>
            <a:endParaRPr lang="en-US"/>
          </a:p>
        </p:txBody>
      </p:sp>
    </p:spTree>
    <p:extLst>
      <p:ext uri="{BB962C8B-B14F-4D97-AF65-F5344CB8AC3E}">
        <p14:creationId xmlns:p14="http://schemas.microsoft.com/office/powerpoint/2010/main" val="556992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0D01349-4555-4867-94E7-5405B721BA63}" type="datetimeFigureOut">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B40DA-9D20-4388-9DE2-E4907A228DF9}" type="slidenum">
              <a:rPr lang="en-US" smtClean="0"/>
              <a:t>‹#›</a:t>
            </a:fld>
            <a:endParaRPr lang="en-US"/>
          </a:p>
        </p:txBody>
      </p:sp>
    </p:spTree>
    <p:extLst>
      <p:ext uri="{BB962C8B-B14F-4D97-AF65-F5344CB8AC3E}">
        <p14:creationId xmlns:p14="http://schemas.microsoft.com/office/powerpoint/2010/main" val="4255494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0D01349-4555-4867-94E7-5405B721BA63}" type="datetimeFigureOut">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B40DA-9D20-4388-9DE2-E4907A228DF9}"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0525098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0D01349-4555-4867-94E7-5405B721BA63}" type="datetimeFigureOut">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B40DA-9D20-4388-9DE2-E4907A228DF9}" type="slidenum">
              <a:rPr lang="en-US" smtClean="0"/>
              <a:t>‹#›</a:t>
            </a:fld>
            <a:endParaRPr lang="en-US"/>
          </a:p>
        </p:txBody>
      </p:sp>
    </p:spTree>
    <p:extLst>
      <p:ext uri="{BB962C8B-B14F-4D97-AF65-F5344CB8AC3E}">
        <p14:creationId xmlns:p14="http://schemas.microsoft.com/office/powerpoint/2010/main" val="5985490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0D01349-4555-4867-94E7-5405B721BA63}" type="datetimeFigureOut">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B40DA-9D20-4388-9DE2-E4907A228DF9}"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356685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0D01349-4555-4867-94E7-5405B721BA63}" type="datetimeFigureOut">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B40DA-9D20-4388-9DE2-E4907A228DF9}" type="slidenum">
              <a:rPr lang="en-US" smtClean="0"/>
              <a:t>‹#›</a:t>
            </a:fld>
            <a:endParaRPr lang="en-US"/>
          </a:p>
        </p:txBody>
      </p:sp>
    </p:spTree>
    <p:extLst>
      <p:ext uri="{BB962C8B-B14F-4D97-AF65-F5344CB8AC3E}">
        <p14:creationId xmlns:p14="http://schemas.microsoft.com/office/powerpoint/2010/main" val="40516319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D01349-4555-4867-94E7-5405B721BA63}" type="datetimeFigureOut">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B40DA-9D20-4388-9DE2-E4907A228DF9}" type="slidenum">
              <a:rPr lang="en-US" smtClean="0"/>
              <a:t>‹#›</a:t>
            </a:fld>
            <a:endParaRPr lang="en-US"/>
          </a:p>
        </p:txBody>
      </p:sp>
    </p:spTree>
    <p:extLst>
      <p:ext uri="{BB962C8B-B14F-4D97-AF65-F5344CB8AC3E}">
        <p14:creationId xmlns:p14="http://schemas.microsoft.com/office/powerpoint/2010/main" val="17842486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D01349-4555-4867-94E7-5405B721BA63}" type="datetimeFigureOut">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B40DA-9D20-4388-9DE2-E4907A228DF9}" type="slidenum">
              <a:rPr lang="en-US" smtClean="0"/>
              <a:t>‹#›</a:t>
            </a:fld>
            <a:endParaRPr lang="en-US"/>
          </a:p>
        </p:txBody>
      </p:sp>
    </p:spTree>
    <p:extLst>
      <p:ext uri="{BB962C8B-B14F-4D97-AF65-F5344CB8AC3E}">
        <p14:creationId xmlns:p14="http://schemas.microsoft.com/office/powerpoint/2010/main" val="604288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D01349-4555-4867-94E7-5405B721BA63}" type="datetimeFigureOut">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B40DA-9D20-4388-9DE2-E4907A228DF9}" type="slidenum">
              <a:rPr lang="en-US" smtClean="0"/>
              <a:t>‹#›</a:t>
            </a:fld>
            <a:endParaRPr lang="en-US"/>
          </a:p>
        </p:txBody>
      </p:sp>
    </p:spTree>
    <p:extLst>
      <p:ext uri="{BB962C8B-B14F-4D97-AF65-F5344CB8AC3E}">
        <p14:creationId xmlns:p14="http://schemas.microsoft.com/office/powerpoint/2010/main" val="2477048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0D01349-4555-4867-94E7-5405B721BA63}" type="datetimeFigureOut">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B40DA-9D20-4388-9DE2-E4907A228DF9}" type="slidenum">
              <a:rPr lang="en-US" smtClean="0"/>
              <a:t>‹#›</a:t>
            </a:fld>
            <a:endParaRPr lang="en-US"/>
          </a:p>
        </p:txBody>
      </p:sp>
    </p:spTree>
    <p:extLst>
      <p:ext uri="{BB962C8B-B14F-4D97-AF65-F5344CB8AC3E}">
        <p14:creationId xmlns:p14="http://schemas.microsoft.com/office/powerpoint/2010/main" val="2811705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0D01349-4555-4867-94E7-5405B721BA63}" type="datetimeFigureOut">
              <a:rPr lang="en-US" smtClean="0"/>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5B40DA-9D20-4388-9DE2-E4907A228DF9}" type="slidenum">
              <a:rPr lang="en-US" smtClean="0"/>
              <a:t>‹#›</a:t>
            </a:fld>
            <a:endParaRPr lang="en-US"/>
          </a:p>
        </p:txBody>
      </p:sp>
    </p:spTree>
    <p:extLst>
      <p:ext uri="{BB962C8B-B14F-4D97-AF65-F5344CB8AC3E}">
        <p14:creationId xmlns:p14="http://schemas.microsoft.com/office/powerpoint/2010/main" val="1616979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0D01349-4555-4867-94E7-5405B721BA63}" type="datetimeFigureOut">
              <a:rPr lang="en-US" smtClean="0"/>
              <a:t>4/6/2020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5B40DA-9D20-4388-9DE2-E4907A228DF9}" type="slidenum">
              <a:rPr lang="en-US" smtClean="0"/>
              <a:t>‹#›</a:t>
            </a:fld>
            <a:endParaRPr lang="en-US"/>
          </a:p>
        </p:txBody>
      </p:sp>
    </p:spTree>
    <p:extLst>
      <p:ext uri="{BB962C8B-B14F-4D97-AF65-F5344CB8AC3E}">
        <p14:creationId xmlns:p14="http://schemas.microsoft.com/office/powerpoint/2010/main" val="1351464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D01349-4555-4867-94E7-5405B721BA63}" type="datetimeFigureOut">
              <a:rPr lang="en-US" smtClean="0"/>
              <a:t>4/6/2020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5B40DA-9D20-4388-9DE2-E4907A228DF9}" type="slidenum">
              <a:rPr lang="en-US" smtClean="0"/>
              <a:t>‹#›</a:t>
            </a:fld>
            <a:endParaRPr lang="en-US"/>
          </a:p>
        </p:txBody>
      </p:sp>
    </p:spTree>
    <p:extLst>
      <p:ext uri="{BB962C8B-B14F-4D97-AF65-F5344CB8AC3E}">
        <p14:creationId xmlns:p14="http://schemas.microsoft.com/office/powerpoint/2010/main" val="482589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D01349-4555-4867-94E7-5405B721BA63}" type="datetimeFigureOut">
              <a:rPr lang="en-US" smtClean="0"/>
              <a:t>4/6/2020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5B40DA-9D20-4388-9DE2-E4907A228DF9}" type="slidenum">
              <a:rPr lang="en-US" smtClean="0"/>
              <a:t>‹#›</a:t>
            </a:fld>
            <a:endParaRPr lang="en-US"/>
          </a:p>
        </p:txBody>
      </p:sp>
    </p:spTree>
    <p:extLst>
      <p:ext uri="{BB962C8B-B14F-4D97-AF65-F5344CB8AC3E}">
        <p14:creationId xmlns:p14="http://schemas.microsoft.com/office/powerpoint/2010/main" val="1421794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0D01349-4555-4867-94E7-5405B721BA63}" type="datetimeFigureOut">
              <a:rPr lang="en-US" smtClean="0"/>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5B40DA-9D20-4388-9DE2-E4907A228DF9}" type="slidenum">
              <a:rPr lang="en-US" smtClean="0"/>
              <a:t>‹#›</a:t>
            </a:fld>
            <a:endParaRPr lang="en-US"/>
          </a:p>
        </p:txBody>
      </p:sp>
    </p:spTree>
    <p:extLst>
      <p:ext uri="{BB962C8B-B14F-4D97-AF65-F5344CB8AC3E}">
        <p14:creationId xmlns:p14="http://schemas.microsoft.com/office/powerpoint/2010/main" val="1399845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0D01349-4555-4867-94E7-5405B721BA63}" type="datetimeFigureOut">
              <a:rPr lang="en-US" smtClean="0"/>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5B40DA-9D20-4388-9DE2-E4907A228DF9}" type="slidenum">
              <a:rPr lang="en-US" smtClean="0"/>
              <a:t>‹#›</a:t>
            </a:fld>
            <a:endParaRPr lang="en-US"/>
          </a:p>
        </p:txBody>
      </p:sp>
    </p:spTree>
    <p:extLst>
      <p:ext uri="{BB962C8B-B14F-4D97-AF65-F5344CB8AC3E}">
        <p14:creationId xmlns:p14="http://schemas.microsoft.com/office/powerpoint/2010/main" val="3051802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0D01349-4555-4867-94E7-5405B721BA63}" type="datetimeFigureOut">
              <a:rPr lang="en-US" smtClean="0"/>
              <a:t>4/6/2020</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9F5B40DA-9D20-4388-9DE2-E4907A228DF9}" type="slidenum">
              <a:rPr lang="en-US" smtClean="0"/>
              <a:t>‹#›</a:t>
            </a:fld>
            <a:endParaRPr lang="en-US"/>
          </a:p>
        </p:txBody>
      </p:sp>
    </p:spTree>
    <p:extLst>
      <p:ext uri="{BB962C8B-B14F-4D97-AF65-F5344CB8AC3E}">
        <p14:creationId xmlns:p14="http://schemas.microsoft.com/office/powerpoint/2010/main" val="1631072141"/>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hyperlink" Target="http://books.google.co.id/" TargetMode="External"/><Relationship Id="rId2" Type="http://schemas.openxmlformats.org/officeDocument/2006/relationships/hyperlink" Target="http://www.pediatric.com/" TargetMode="External"/><Relationship Id="rId1" Type="http://schemas.openxmlformats.org/officeDocument/2006/relationships/slideLayout" Target="../slideLayouts/slideLayout7.xml"/><Relationship Id="rId4" Type="http://schemas.openxmlformats.org/officeDocument/2006/relationships/hyperlink" Target="http://intensivecare.hsnet.nsw.gov.au/"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9531" y="881627"/>
            <a:ext cx="2819191" cy="258333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3259170" y="3333958"/>
            <a:ext cx="5119478" cy="3462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Arial" panose="020B0604020202020204" pitchFamily="34" charset="0"/>
              </a:rPr>
              <a:t/>
            </a:r>
            <a:br>
              <a:rPr kumimoji="0" lang="en-US" altLang="en-US" sz="1100" b="0" i="0" u="none" strike="noStrike" cap="none" normalizeH="0" baseline="0" dirty="0" smtClean="0">
                <a:ln>
                  <a:noFill/>
                </a:ln>
                <a:solidFill>
                  <a:schemeClr val="tx1"/>
                </a:solidFill>
                <a:effectLst/>
                <a:latin typeface="Arial" panose="020B0604020202020204" pitchFamily="34" charset="0"/>
              </a:rPr>
            </a:br>
            <a:endParaRPr kumimoji="0" lang="en-US" altLang="en-US" sz="12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KELOMPOK 7</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US" altLang="en-US" b="1" i="0" u="none" strike="noStrike" cap="none" normalizeH="0" baseline="0" dirty="0" smtClean="0">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RISTI ROSANTI (1910201227)</a:t>
            </a:r>
            <a:endParaRPr kumimoji="0" lang="en-US" altLang="en-US" b="0" i="0" u="none" strike="noStrike" cap="none" normalizeH="0" baseline="0" dirty="0" smtClean="0">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US" altLang="en-US" b="1" i="0" u="none" strike="noStrike" cap="none" normalizeH="0" baseline="0" dirty="0" smtClean="0">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NUR LATIFA DEWI (1910201229)</a:t>
            </a:r>
            <a:endParaRPr kumimoji="0" lang="en-US" altLang="en-US" b="0" i="0" u="none" strike="noStrike" cap="none" normalizeH="0" baseline="0" dirty="0" smtClean="0">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US" altLang="en-US" b="1" i="0" u="none" strike="noStrike" cap="none" normalizeH="0" baseline="0" dirty="0" smtClean="0">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FUAD NURCAHYO (201510201073)</a:t>
            </a:r>
            <a:endParaRPr kumimoji="0" lang="en-US" altLang="en-US" b="0" i="0" u="none" strike="noStrike" cap="none" normalizeH="0" baseline="0" dirty="0" smtClean="0">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US" altLang="en-US" b="1" i="0" u="none" strike="noStrike" cap="none" normalizeH="0" baseline="0" dirty="0" smtClean="0">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FATURAHMAN WAHID (201510201173)</a:t>
            </a:r>
          </a:p>
          <a:p>
            <a:pPr marL="0" marR="0" lvl="0" indent="0" algn="ctr" defTabSz="914400" rtl="0" eaLnBrk="0" fontAlgn="base" latinLnBrk="0" hangingPunct="0">
              <a:lnSpc>
                <a:spcPct val="100000"/>
              </a:lnSpc>
              <a:spcBef>
                <a:spcPct val="0"/>
              </a:spcBef>
              <a:spcAft>
                <a:spcPct val="0"/>
              </a:spcAft>
              <a:buClrTx/>
              <a:buSzTx/>
              <a:buFontTx/>
              <a:buChar char="•"/>
              <a:tabLst/>
            </a:pPr>
            <a:endParaRPr lang="en-US" altLang="en-US"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Char char="•"/>
              <a:tabLst/>
            </a:pPr>
            <a:endParaRPr kumimoji="0" lang="en-US" altLang="en-US" b="1" i="0" u="none" strike="noStrike" cap="none" normalizeH="0" baseline="0" dirty="0" smtClean="0">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Char char="•"/>
              <a:tabLst/>
            </a:pPr>
            <a:endParaRPr kumimoji="0" lang="en-US" altLang="en-US" sz="1200" b="0" i="0" u="none" strike="noStrike" cap="none" normalizeH="0" baseline="0" dirty="0" smtClean="0">
              <a:ln>
                <a:noFill/>
              </a:ln>
              <a:solidFill>
                <a:schemeClr val="bg1"/>
              </a:solidFill>
              <a:effectLst/>
              <a:latin typeface="Arial" panose="020B0604020202020204" pitchFamily="34" charset="0"/>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UNIVERSITAS AISYIYAH YOGYAKARTA</a:t>
            </a:r>
            <a:endParaRPr kumimoji="0" lang="en-US" altLang="en-US" sz="2000" b="0" i="0" u="none" strike="noStrike" cap="none" normalizeH="0" baseline="0" dirty="0" smtClean="0">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2019/2020</a:t>
            </a:r>
            <a:endParaRPr kumimoji="0" lang="en-US" altLang="en-US" sz="20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endParaRPr>
          </a:p>
        </p:txBody>
      </p:sp>
      <p:sp>
        <p:nvSpPr>
          <p:cNvPr id="7" name="Rectangle 2"/>
          <p:cNvSpPr>
            <a:spLocks noChangeArrowheads="1"/>
          </p:cNvSpPr>
          <p:nvPr/>
        </p:nvSpPr>
        <p:spPr bwMode="auto">
          <a:xfrm>
            <a:off x="1648865" y="245386"/>
            <a:ext cx="868693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d-ID" altLang="en-US" sz="2000" b="1" i="0" u="none" strike="noStrike" cap="none" normalizeH="0" baseline="0" dirty="0" smtClean="0">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ASUHAN KEPERAWATAN KETOASIDOSIS DIABETIKUM (KAD)</a:t>
            </a:r>
            <a:endParaRPr kumimoji="0" lang="en-US" altLang="en-US" sz="2000" b="0" i="0" u="none" strike="noStrike" cap="none" normalizeH="0" baseline="0" dirty="0" smtClean="0">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07030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9186" y="0"/>
            <a:ext cx="11824137" cy="6937477"/>
          </a:xfrm>
          <a:prstGeom prst="rect">
            <a:avLst/>
          </a:prstGeom>
        </p:spPr>
        <p:txBody>
          <a:bodyPr wrap="square">
            <a:spAutoFit/>
          </a:bodyPr>
          <a:lstStyle/>
          <a:p>
            <a:pPr marL="285750" indent="400050" algn="just">
              <a:lnSpc>
                <a:spcPct val="150000"/>
              </a:lnSpc>
              <a:spcAft>
                <a:spcPts val="0"/>
              </a:spcAft>
            </a:pPr>
            <a:r>
              <a:rPr lang="id-ID" sz="225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Apabi</a:t>
            </a:r>
            <a:r>
              <a:rPr lang="en-US" sz="225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l</a:t>
            </a:r>
            <a:r>
              <a:rPr lang="id-ID" sz="225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 jumlah insulin berkurang, jumlah glukosa yang memasuki sel akan berkurang juga . Disamping itu produksi glukosa oleh hati menjadi tidak terkendali. Kedua faktor ini akan menimbulkan hiperglikemi.  Dalam upaya untuk menghilangkan glukosa yang berlebihan dari dalam tubuh, ginjal akan mengekskresikan glukosa bersama-sama air dan elektrolit (seperti natrium dan kalium). Diuresis osmotik yang ditandai oleh urinasi yang berlebihan (poliuri) akan menyebabkan dehidrasi dan kehilangan  elektrolit. Penderita ketoasidosis diabetik yang berat dapat kehilangan kira-kira 6,5 L air dan sampai 400 hingga 500 mEq natrium, kalium serta klorida selama periode waktu 24 </a:t>
            </a:r>
            <a:r>
              <a:rPr lang="id-ID"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jam.Akibat</a:t>
            </a:r>
            <a:r>
              <a:rPr lang="id-ID" sz="225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defisiensi insulin yang lain adlah pemecahan lemak (lipolisis) menjadi asam-asam lemak bebas dan gliserol. Asam lemak bebas akan diubah menjadi badan keton oleh hati. Pada ketoasidosis diabetik terjadi produksi badan keton yang berlebihan sebagai akibat dari kekurangan insulin yang secara normal akan mencegah timbulnya keadaan tersebut. Badan keton bersifat asam, dan bila bertumpuk dalam sirkulasi darah, badan keton akan menimbulkan asidosis metabolik. (Lihat Pathway KAD)</a:t>
            </a:r>
            <a:endParaRPr lang="en-US" sz="225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10676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9186" y="161073"/>
            <a:ext cx="11713780" cy="6406882"/>
          </a:xfrm>
          <a:prstGeom prst="rect">
            <a:avLst/>
          </a:prstGeom>
        </p:spPr>
        <p:txBody>
          <a:bodyPr wrap="square">
            <a:spAutoFit/>
          </a:bodyPr>
          <a:lstStyle/>
          <a:p>
            <a:pPr marL="457200" indent="-457200" algn="just">
              <a:lnSpc>
                <a:spcPct val="150000"/>
              </a:lnSpc>
              <a:spcAft>
                <a:spcPts val="1000"/>
              </a:spcAft>
              <a:buAutoNum type="alphaUcPeriod" startAt="6"/>
            </a:pPr>
            <a:r>
              <a:rPr lang="id-ID" sz="2000" b="1"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PEMERIKSAAN </a:t>
            </a:r>
            <a:r>
              <a:rPr lang="id-ID" sz="2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PENUNJANG KETOASIDOSIS DIABETIKUM (KAD</a:t>
            </a:r>
            <a:r>
              <a:rPr lang="id-ID" sz="2000" b="1"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a:t>
            </a:r>
            <a:endParaRPr lang="en-US" sz="2000" b="1"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AutoNum type="alphaLcPeriod"/>
            </a:pPr>
            <a:r>
              <a:rPr lang="id-ID" sz="2400" dirty="0" smtClean="0">
                <a:solidFill>
                  <a:schemeClr val="bg1"/>
                </a:solidFill>
                <a:latin typeface="Times New Roman" panose="02020603050405020304" pitchFamily="18" charset="0"/>
                <a:cs typeface="Times New Roman" panose="02020603050405020304" pitchFamily="18" charset="0"/>
              </a:rPr>
              <a:t>Pemeriksaan Laboratorium</a:t>
            </a:r>
            <a:endParaRPr lang="en-US" sz="2400" dirty="0" smtClean="0">
              <a:solidFill>
                <a:schemeClr val="bg1"/>
              </a:solidFill>
              <a:latin typeface="Times New Roman" panose="02020603050405020304" pitchFamily="18" charset="0"/>
              <a:cs typeface="Times New Roman" panose="02020603050405020304" pitchFamily="18" charset="0"/>
            </a:endParaRPr>
          </a:p>
          <a:p>
            <a:endParaRPr lang="en-US" sz="2400" dirty="0">
              <a:solidFill>
                <a:schemeClr val="bg1"/>
              </a:solidFill>
              <a:latin typeface="Times New Roman" panose="02020603050405020304" pitchFamily="18" charset="0"/>
              <a:cs typeface="Times New Roman" panose="02020603050405020304" pitchFamily="18" charset="0"/>
            </a:endParaRPr>
          </a:p>
          <a:p>
            <a:pPr algn="just">
              <a:lnSpc>
                <a:spcPct val="150000"/>
              </a:lnSpc>
            </a:pPr>
            <a:r>
              <a:rPr lang="id-ID" sz="2400" dirty="0" smtClean="0">
                <a:solidFill>
                  <a:schemeClr val="bg1"/>
                </a:solidFill>
                <a:latin typeface="Times New Roman" panose="02020603050405020304" pitchFamily="18" charset="0"/>
                <a:cs typeface="Times New Roman" panose="02020603050405020304" pitchFamily="18" charset="0"/>
              </a:rPr>
              <a:t>1</a:t>
            </a:r>
            <a:r>
              <a:rPr lang="id-ID" sz="2400" dirty="0">
                <a:solidFill>
                  <a:schemeClr val="bg1"/>
                </a:solidFill>
                <a:latin typeface="Times New Roman" panose="02020603050405020304" pitchFamily="18" charset="0"/>
                <a:cs typeface="Times New Roman" panose="02020603050405020304" pitchFamily="18" charset="0"/>
              </a:rPr>
              <a:t>. </a:t>
            </a:r>
            <a:r>
              <a:rPr lang="id-ID" sz="2400" dirty="0" smtClean="0">
                <a:solidFill>
                  <a:schemeClr val="bg1"/>
                </a:solidFill>
                <a:latin typeface="Times New Roman" panose="02020603050405020304" pitchFamily="18" charset="0"/>
                <a:cs typeface="Times New Roman" panose="02020603050405020304" pitchFamily="18" charset="0"/>
              </a:rPr>
              <a:t> </a:t>
            </a:r>
            <a:r>
              <a:rPr lang="id-ID" sz="2400" dirty="0">
                <a:solidFill>
                  <a:schemeClr val="bg1"/>
                </a:solidFill>
                <a:latin typeface="Times New Roman" panose="02020603050405020304" pitchFamily="18" charset="0"/>
                <a:cs typeface="Times New Roman" panose="02020603050405020304" pitchFamily="18" charset="0"/>
              </a:rPr>
              <a:t>Glukosa.</a:t>
            </a:r>
            <a:endParaRPr lang="en-US" sz="2400" dirty="0">
              <a:solidFill>
                <a:schemeClr val="bg1"/>
              </a:solidFill>
              <a:latin typeface="Times New Roman" panose="02020603050405020304" pitchFamily="18" charset="0"/>
              <a:cs typeface="Times New Roman" panose="02020603050405020304" pitchFamily="18" charset="0"/>
            </a:endParaRPr>
          </a:p>
          <a:p>
            <a:pPr algn="just">
              <a:lnSpc>
                <a:spcPct val="150000"/>
              </a:lnSpc>
            </a:pPr>
            <a:r>
              <a:rPr lang="id-ID" sz="2400" dirty="0" smtClean="0">
                <a:solidFill>
                  <a:schemeClr val="bg1"/>
                </a:solidFill>
                <a:latin typeface="Times New Roman" panose="02020603050405020304" pitchFamily="18" charset="0"/>
                <a:cs typeface="Times New Roman" panose="02020603050405020304" pitchFamily="18" charset="0"/>
              </a:rPr>
              <a:t>Kadar </a:t>
            </a:r>
            <a:r>
              <a:rPr lang="id-ID" sz="2400" dirty="0">
                <a:solidFill>
                  <a:schemeClr val="bg1"/>
                </a:solidFill>
                <a:latin typeface="Times New Roman" panose="02020603050405020304" pitchFamily="18" charset="0"/>
                <a:cs typeface="Times New Roman" panose="02020603050405020304" pitchFamily="18" charset="0"/>
              </a:rPr>
              <a:t>glukosa dapat bervariasi dari 300 hingga 800 mg/dl. Sebagian pasien mungkin memperlihatkan kadar gula darah yang lebih rendah dan sebagian lainnya mungkin memiliki kadar sampai setinggi 1000 mg/dl atau lebih yang biasanya bergantung pada derajat dehidrasi. Harus disadari bahwa ketoasidosis diabetik tidak selalu berhubungan dengan kadar glukosa darah. Sebagian pasien dapat mengalami asidosis berat disertai kadar glukosa yang berkisar dari 100 – 200 mg/dl, sementara sebagian lainnya mungkin tidak memperlihatkan ketoasidosis diabetikum sekalipun kadar glukosa darahnya mencapai 400-500 mg/dl.</a:t>
            </a:r>
            <a:endParaRPr lang="en-US" sz="2400" dirty="0">
              <a:solidFill>
                <a:schemeClr val="bg1"/>
              </a:solidFill>
              <a:latin typeface="Times New Roman" panose="02020603050405020304" pitchFamily="18" charset="0"/>
              <a:cs typeface="Times New Roman" panose="02020603050405020304" pitchFamily="18" charset="0"/>
            </a:endParaRPr>
          </a:p>
          <a:p>
            <a:pPr algn="just">
              <a:lnSpc>
                <a:spcPct val="150000"/>
              </a:lnSpc>
              <a:spcAft>
                <a:spcPts val="1000"/>
              </a:spcAft>
            </a:pPr>
            <a:endPar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86105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9243" y="709448"/>
            <a:ext cx="12544097" cy="4524315"/>
          </a:xfrm>
          <a:prstGeom prst="rect">
            <a:avLst/>
          </a:prstGeom>
        </p:spPr>
        <p:txBody>
          <a:bodyPr wrap="square">
            <a:spAutoFit/>
          </a:bodyPr>
          <a:lstStyle/>
          <a:p>
            <a:pPr marL="68580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2.     Natrium.</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1028700" indent="45720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Efek hiperglikemia ekstravaskuler bergerak air ke ruang intravaskuler. Untuk setiap 100 mg / dL glukosa lebih dari 100 mg / dL, tingkat natrium serum diturunkan oleh sekitar 1,6 mEq / L. Bila kadar glukosa turun, tingkat natrium serum meningkat dengan jumlah yang sesuai.</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68580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3.     Kalium.</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1028700" indent="40005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Ini perlu diperiksa sering, sebagai nilai-nilai drop sangat cepat dengan perawatan. EKG dapat digunakan untuk menilai efek jantung ekstrem di tingkat potasium.</a:t>
            </a:r>
            <a:endPar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29844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1945" y="474345"/>
            <a:ext cx="12496800" cy="5632311"/>
          </a:xfrm>
          <a:prstGeom prst="rect">
            <a:avLst/>
          </a:prstGeom>
        </p:spPr>
        <p:txBody>
          <a:bodyPr wrap="square">
            <a:spAutoFit/>
          </a:bodyPr>
          <a:lstStyle/>
          <a:p>
            <a:pPr marL="68580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4.     Bikarbonat.</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971550" indent="34290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Kadar bikarbonat serum adalah rendah, yaitu 0- 15 mEq/L dan pH yang rendah (6,8-7,3). Tingkat pCO2 yang rendah ( 10- 30 mmHg) mencerminkan kompensasi respiratorik (pernapasan kussmaul) terhadap asidosisi metabolik. Akumulasi badan keton (yang mencetuskan asidosis) dicerminkan oleh hasil pengukuran keton dalam darah dan urin. Gunakan tingkat ini dalam hubungannya dengan kesenjangan anion untuk menilai derajat asidosis.</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68580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5.     Sel darah lengkap (CBC).</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1028700" indent="45720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Tinggi sel darah putih (WBC) menghitung (&gt; 15 X 109 / L) atau ditandai pergeseran kiri mungkin menyarankan mendasari infeksi.</a:t>
            </a:r>
            <a:endPar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4202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2248" y="0"/>
            <a:ext cx="11997559" cy="6740307"/>
          </a:xfrm>
          <a:prstGeom prst="rect">
            <a:avLst/>
          </a:prstGeom>
        </p:spPr>
        <p:txBody>
          <a:bodyPr wrap="square">
            <a:spAutoFit/>
          </a:bodyPr>
          <a:lstStyle/>
          <a:p>
            <a:pPr marL="68580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6.     Gas darah arteri (AGD).</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971550" indent="40005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pH sering &lt;7.3. Vena pH dapat digunakan untuk mengulang pH measurements. Brandenburg dan Dire menemukan bahwa pH pada tingkat gas darah vena pada pasien dengan KAD adalah lebih rendah dari pH 0,03 pada AGD. </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68580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7.     Keton.</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1028700" indent="34290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Diagnosis memadai ketonuria memerlukan fungsi ginjal. Selain itu, ketonuria dapat berlangsung lebih lama dari asidosis jaringan yang mendasarinya.</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68580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8.     ß-hidroksibutirat.</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1028700" indent="34290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Serum atau hidroksibutirat ß kapiler dapat digunakan untuk mengikuti respons terhadap pengobatan. Tingkat yang lebih besar dari 0,5 mmol / L dianggap normal, dan tingkat dari 3 mmol / L berkorelasi dengan kebutuhan untuk ketoasidosis diabetik (KAD).</a:t>
            </a:r>
            <a:endPar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9758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29658"/>
            <a:ext cx="11918731" cy="6186309"/>
          </a:xfrm>
          <a:prstGeom prst="rect">
            <a:avLst/>
          </a:prstGeom>
        </p:spPr>
        <p:txBody>
          <a:bodyPr wrap="square">
            <a:spAutoFit/>
          </a:bodyPr>
          <a:lstStyle/>
          <a:p>
            <a:pPr marL="68580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9.     Urinalisis (UA)</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1028700" indent="40005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Cari glikosuria dan urin ketosis. Hal ini digunakan untuk mendeteksi infeksi saluran kencing yang mendasari.</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68580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10.  Osmolalitas</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1028700" indent="45720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Diukur sebagai 2 (Na +) (mEq / L) + glukosa (mg / dL) / 18 + BUN (mg / dL) / 2.8. Pasien dengan diabetes ketoasidosis yang berada dalam keadaan koma biasanya memiliki osmolalitis &gt; 330 mOsm / kg H2O. Jika osmolalitas kurang dari &gt; 330 mOsm / kg H2O ini, maka pasien jatuh pada kondisi koma.</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68580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11.  Fosfor</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1028700" indent="45720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Jika pasien berisiko hipofosfatemia (misalnya, status gizi buruk, alkoholisme kronis), maka tingkat fosfor serum harus ditentukan.</a:t>
            </a:r>
            <a:endPar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647434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12115"/>
            <a:ext cx="11966028" cy="3831818"/>
          </a:xfrm>
          <a:prstGeom prst="rect">
            <a:avLst/>
          </a:prstGeom>
        </p:spPr>
        <p:txBody>
          <a:bodyPr wrap="square">
            <a:spAutoFit/>
          </a:bodyPr>
          <a:lstStyle/>
          <a:p>
            <a:pPr marL="68580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12.  Tingkat BUN meningkat.</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1028700" indent="17145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Anion gap yang lebih tinggi dari biasanya.</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68580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13.  Kadar kreatinin</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971550" indent="40005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Kenaikan kadar kreatinin, urea nitrogen darah (BUN) dan Hb juga dapat terjadi pada dehidrasi. Setelah terapi rehidrasi dilakukan, kenaikan kadar kreatinin dan BUN serum yang terus berlanjut akan dijumpai pada pasien yang mengalami insufisiensi renal.</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id-ID" dirty="0">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667273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0564" y="174041"/>
            <a:ext cx="10825655" cy="1754326"/>
          </a:xfrm>
          <a:prstGeom prst="rect">
            <a:avLst/>
          </a:prstGeom>
        </p:spPr>
        <p:txBody>
          <a:bodyPr wrap="square">
            <a:spAutoFit/>
          </a:bodyPr>
          <a:lstStyle/>
          <a:p>
            <a:pPr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Tabel Sifat-sifat penting dari tiga bentuk dekompensasi (peruraian)</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metabolik pada diabetes</a:t>
            </a:r>
            <a:r>
              <a:rPr lang="id-ID" sz="24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a:t>
            </a:r>
            <a:endParaRPr lang="en-US" sz="24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endPar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288985557"/>
              </p:ext>
            </p:extLst>
          </p:nvPr>
        </p:nvGraphicFramePr>
        <p:xfrm>
          <a:off x="320564" y="1513820"/>
          <a:ext cx="11598166" cy="4957615"/>
        </p:xfrm>
        <a:graphic>
          <a:graphicData uri="http://schemas.openxmlformats.org/drawingml/2006/table">
            <a:tbl>
              <a:tblPr firstRow="1" firstCol="1" bandRow="1">
                <a:tableStyleId>{5C22544A-7EE6-4342-B048-85BDC9FD1C3A}</a:tableStyleId>
              </a:tblPr>
              <a:tblGrid>
                <a:gridCol w="2898913">
                  <a:extLst>
                    <a:ext uri="{9D8B030D-6E8A-4147-A177-3AD203B41FA5}">
                      <a16:colId xmlns:a16="http://schemas.microsoft.com/office/drawing/2014/main" val="244029946"/>
                    </a:ext>
                  </a:extLst>
                </a:gridCol>
                <a:gridCol w="2898913">
                  <a:extLst>
                    <a:ext uri="{9D8B030D-6E8A-4147-A177-3AD203B41FA5}">
                      <a16:colId xmlns:a16="http://schemas.microsoft.com/office/drawing/2014/main" val="3664945279"/>
                    </a:ext>
                  </a:extLst>
                </a:gridCol>
                <a:gridCol w="2900170">
                  <a:extLst>
                    <a:ext uri="{9D8B030D-6E8A-4147-A177-3AD203B41FA5}">
                      <a16:colId xmlns:a16="http://schemas.microsoft.com/office/drawing/2014/main" val="1503074262"/>
                    </a:ext>
                  </a:extLst>
                </a:gridCol>
                <a:gridCol w="2900170">
                  <a:extLst>
                    <a:ext uri="{9D8B030D-6E8A-4147-A177-3AD203B41FA5}">
                      <a16:colId xmlns:a16="http://schemas.microsoft.com/office/drawing/2014/main" val="1530839274"/>
                    </a:ext>
                  </a:extLst>
                </a:gridCol>
              </a:tblGrid>
              <a:tr h="1859105">
                <a:tc>
                  <a:txBody>
                    <a:bodyPr/>
                    <a:lstStyle/>
                    <a:p>
                      <a:pPr algn="just">
                        <a:lnSpc>
                          <a:spcPct val="150000"/>
                        </a:lnSpc>
                        <a:spcAft>
                          <a:spcPts val="0"/>
                        </a:spcAft>
                      </a:pPr>
                      <a:r>
                        <a:rPr lang="id-ID" sz="1200" dirty="0">
                          <a:effectLst/>
                        </a:rPr>
                        <a:t>Sifat-sifat</a:t>
                      </a:r>
                      <a:endParaRPr lang="en-US" sz="1100" dirty="0">
                        <a:effectLst/>
                      </a:endParaRPr>
                    </a:p>
                    <a:p>
                      <a:pPr algn="just">
                        <a:lnSpc>
                          <a:spcPct val="150000"/>
                        </a:lnSpc>
                        <a:spcAft>
                          <a:spcPts val="0"/>
                        </a:spcAft>
                      </a:pPr>
                      <a:r>
                        <a:rPr lang="id-ID"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id-ID" sz="1200">
                          <a:effectLst/>
                        </a:rPr>
                        <a:t>Diabetic</a:t>
                      </a:r>
                      <a:endParaRPr lang="en-US" sz="1100">
                        <a:effectLst/>
                      </a:endParaRPr>
                    </a:p>
                    <a:p>
                      <a:pPr algn="just">
                        <a:lnSpc>
                          <a:spcPct val="150000"/>
                        </a:lnSpc>
                        <a:spcAft>
                          <a:spcPts val="0"/>
                        </a:spcAft>
                      </a:pPr>
                      <a:r>
                        <a:rPr lang="id-ID" sz="1200">
                          <a:effectLst/>
                        </a:rPr>
                        <a:t>ketoacidosis</a:t>
                      </a:r>
                      <a:endParaRPr lang="en-US" sz="1100">
                        <a:effectLst/>
                      </a:endParaRPr>
                    </a:p>
                    <a:p>
                      <a:pPr algn="just">
                        <a:lnSpc>
                          <a:spcPct val="150000"/>
                        </a:lnSpc>
                        <a:spcAft>
                          <a:spcPts val="0"/>
                        </a:spcAft>
                      </a:pPr>
                      <a:r>
                        <a:rPr lang="id-ID" sz="1200">
                          <a:effectLst/>
                        </a:rPr>
                        <a:t>(KAD)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id-ID" sz="1200">
                          <a:effectLst/>
                        </a:rPr>
                        <a:t>Hyperosmolar</a:t>
                      </a:r>
                      <a:endParaRPr lang="en-US" sz="1100">
                        <a:effectLst/>
                      </a:endParaRPr>
                    </a:p>
                    <a:p>
                      <a:pPr algn="just">
                        <a:lnSpc>
                          <a:spcPct val="150000"/>
                        </a:lnSpc>
                        <a:spcAft>
                          <a:spcPts val="0"/>
                        </a:spcAft>
                      </a:pPr>
                      <a:r>
                        <a:rPr lang="id-ID" sz="1200">
                          <a:effectLst/>
                        </a:rPr>
                        <a:t>non ketoticcoma</a:t>
                      </a:r>
                      <a:endParaRPr lang="en-US" sz="1100">
                        <a:effectLst/>
                      </a:endParaRPr>
                    </a:p>
                    <a:p>
                      <a:pPr algn="just">
                        <a:lnSpc>
                          <a:spcPct val="150000"/>
                        </a:lnSpc>
                        <a:spcAft>
                          <a:spcPts val="0"/>
                        </a:spcAft>
                      </a:pPr>
                      <a:r>
                        <a:rPr lang="id-ID" sz="1200">
                          <a:effectLst/>
                        </a:rPr>
                        <a:t>(HONK)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id-ID" sz="1200">
                          <a:effectLst/>
                        </a:rPr>
                        <a:t>Asidosis laktat</a:t>
                      </a:r>
                      <a:endParaRPr lang="en-US" sz="1100">
                        <a:effectLst/>
                      </a:endParaRPr>
                    </a:p>
                    <a:p>
                      <a:pPr algn="just">
                        <a:lnSpc>
                          <a:spcPct val="150000"/>
                        </a:lnSpc>
                        <a:spcAft>
                          <a:spcPts val="0"/>
                        </a:spcAft>
                      </a:pPr>
                      <a:r>
                        <a:rPr lang="id-ID"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75274103"/>
                  </a:ext>
                </a:extLst>
              </a:tr>
              <a:tr h="619702">
                <a:tc>
                  <a:txBody>
                    <a:bodyPr/>
                    <a:lstStyle/>
                    <a:p>
                      <a:pPr algn="just">
                        <a:lnSpc>
                          <a:spcPct val="150000"/>
                        </a:lnSpc>
                        <a:spcAft>
                          <a:spcPts val="0"/>
                        </a:spcAft>
                      </a:pPr>
                      <a:r>
                        <a:rPr lang="id-ID" sz="1200">
                          <a:effectLst/>
                        </a:rPr>
                        <a:t>Glukosa plasma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id-ID" sz="1200">
                          <a:effectLst/>
                        </a:rPr>
                        <a:t>Tinggi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id-ID" sz="1200">
                          <a:effectLst/>
                        </a:rPr>
                        <a:t>Sangat tinggi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id-ID" sz="1200">
                          <a:effectLst/>
                        </a:rPr>
                        <a:t>Bervariasi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15026589"/>
                  </a:ext>
                </a:extLst>
              </a:tr>
              <a:tr h="619702">
                <a:tc>
                  <a:txBody>
                    <a:bodyPr/>
                    <a:lstStyle/>
                    <a:p>
                      <a:pPr algn="just">
                        <a:lnSpc>
                          <a:spcPct val="150000"/>
                        </a:lnSpc>
                        <a:spcAft>
                          <a:spcPts val="0"/>
                        </a:spcAft>
                      </a:pPr>
                      <a:r>
                        <a:rPr lang="id-ID" sz="1200">
                          <a:effectLst/>
                        </a:rPr>
                        <a:t>Ketone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id-ID" sz="1200">
                          <a:effectLst/>
                        </a:rPr>
                        <a:t>Ada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id-ID" sz="1200">
                          <a:effectLst/>
                        </a:rPr>
                        <a:t>Tidak ada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id-ID" sz="1200">
                          <a:effectLst/>
                        </a:rPr>
                        <a:t>Bervariasi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50859520"/>
                  </a:ext>
                </a:extLst>
              </a:tr>
              <a:tr h="619702">
                <a:tc>
                  <a:txBody>
                    <a:bodyPr/>
                    <a:lstStyle/>
                    <a:p>
                      <a:pPr algn="just">
                        <a:lnSpc>
                          <a:spcPct val="150000"/>
                        </a:lnSpc>
                        <a:spcAft>
                          <a:spcPts val="0"/>
                        </a:spcAft>
                      </a:pPr>
                      <a:r>
                        <a:rPr lang="id-ID" sz="1200">
                          <a:effectLst/>
                        </a:rPr>
                        <a:t>Asidosis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id-ID" sz="1200">
                          <a:effectLst/>
                        </a:rPr>
                        <a:t>Sedang/hebat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id-ID" sz="1200">
                          <a:effectLst/>
                        </a:rPr>
                        <a:t>Tidak ada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id-ID" sz="1200">
                          <a:effectLst/>
                        </a:rPr>
                        <a:t>Hebat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86034908"/>
                  </a:ext>
                </a:extLst>
              </a:tr>
              <a:tr h="619702">
                <a:tc>
                  <a:txBody>
                    <a:bodyPr/>
                    <a:lstStyle/>
                    <a:p>
                      <a:pPr algn="just">
                        <a:lnSpc>
                          <a:spcPct val="150000"/>
                        </a:lnSpc>
                        <a:spcAft>
                          <a:spcPts val="0"/>
                        </a:spcAft>
                      </a:pPr>
                      <a:r>
                        <a:rPr lang="id-ID" sz="1200">
                          <a:effectLst/>
                        </a:rPr>
                        <a:t>Dehidrasi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id-ID" sz="1200">
                          <a:effectLst/>
                        </a:rPr>
                        <a:t>Dominan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id-ID" sz="1200">
                          <a:effectLst/>
                        </a:rPr>
                        <a:t>Dominan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id-ID" sz="1200">
                          <a:effectLst/>
                        </a:rPr>
                        <a:t>Bervariasi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7739359"/>
                  </a:ext>
                </a:extLst>
              </a:tr>
              <a:tr h="619702">
                <a:tc>
                  <a:txBody>
                    <a:bodyPr/>
                    <a:lstStyle/>
                    <a:p>
                      <a:pPr algn="just">
                        <a:lnSpc>
                          <a:spcPct val="150000"/>
                        </a:lnSpc>
                        <a:spcAft>
                          <a:spcPts val="0"/>
                        </a:spcAft>
                      </a:pPr>
                      <a:r>
                        <a:rPr lang="id-ID" sz="1200">
                          <a:effectLst/>
                        </a:rPr>
                        <a:t>Hiperventilasi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id-ID" sz="1200">
                          <a:effectLst/>
                        </a:rPr>
                        <a:t>Ada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id-ID" sz="1200">
                          <a:effectLst/>
                        </a:rPr>
                        <a:t>Tidak ada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id-ID" sz="1200" dirty="0">
                          <a:effectLst/>
                        </a:rPr>
                        <a:t>Ada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46673278"/>
                  </a:ext>
                </a:extLst>
              </a:tr>
            </a:tbl>
          </a:graphicData>
        </a:graphic>
      </p:graphicFrame>
      <p:sp>
        <p:nvSpPr>
          <p:cNvPr id="6" name="Rectangle 2"/>
          <p:cNvSpPr>
            <a:spLocks noChangeArrowheads="1"/>
          </p:cNvSpPr>
          <p:nvPr/>
        </p:nvSpPr>
        <p:spPr bwMode="auto">
          <a:xfrm>
            <a:off x="140985" y="1411179"/>
            <a:ext cx="24094871"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8141363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8676" y="134877"/>
            <a:ext cx="12013324" cy="6740307"/>
          </a:xfrm>
          <a:prstGeom prst="rect">
            <a:avLst/>
          </a:prstGeom>
        </p:spPr>
        <p:txBody>
          <a:bodyPr wrap="square">
            <a:spAutoFit/>
          </a:bodyPr>
          <a:lstStyle/>
          <a:p>
            <a:pPr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b.     Pemeriksaan Diagnostik</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62865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Pemeriksaan diagnostik untuk ketoasidosis diabetik dapat dilakukan dengan cara:</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50000"/>
              </a:lnSpc>
              <a:spcAft>
                <a:spcPts val="0"/>
              </a:spcAft>
              <a:tabLst>
                <a:tab pos="571500" algn="l"/>
              </a:tabLst>
            </a:pPr>
            <a:r>
              <a:rPr lang="en-US" sz="24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    1.   </a:t>
            </a:r>
            <a:r>
              <a:rPr lang="id-ID" sz="24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Tes toleransi Glukosa (TTG) memanjang (lebih besar dari 200mg/dl). Biasanya tes </a:t>
            </a:r>
            <a:r>
              <a:rPr lang="en-US" sz="24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algn="just">
              <a:lnSpc>
                <a:spcPct val="150000"/>
              </a:lnSpc>
              <a:spcAft>
                <a:spcPts val="0"/>
              </a:spcAft>
              <a:tabLst>
                <a:tab pos="571500" algn="l"/>
              </a:tabLst>
            </a:pPr>
            <a:r>
              <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ini dianjurkan untuk pasien yang menunjukkan kadar glukosa meningkat dibawah </a:t>
            </a:r>
            <a:r>
              <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p>
          <a:p>
            <a:pPr marL="342900" algn="just">
              <a:lnSpc>
                <a:spcPct val="150000"/>
              </a:lnSpc>
              <a:spcAft>
                <a:spcPts val="0"/>
              </a:spcAft>
              <a:tabLst>
                <a:tab pos="571500" algn="l"/>
              </a:tabLst>
            </a:pPr>
            <a:r>
              <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kondisi stress.</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algn="just">
              <a:lnSpc>
                <a:spcPct val="150000"/>
              </a:lnSpc>
              <a:spcAft>
                <a:spcPts val="0"/>
              </a:spcAft>
              <a:tabLst>
                <a:tab pos="571500" algn="l"/>
              </a:tabLs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2.     Gula darah puasa normal atau diatas normal.</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algn="just">
              <a:lnSpc>
                <a:spcPct val="150000"/>
              </a:lnSpc>
              <a:spcAft>
                <a:spcPts val="0"/>
              </a:spcAft>
              <a:tabLst>
                <a:tab pos="571500" algn="l"/>
              </a:tabLs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3.     Essei hemoglobin glikolisat diatas rentang normal.</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algn="just">
              <a:lnSpc>
                <a:spcPct val="150000"/>
              </a:lnSpc>
              <a:spcAft>
                <a:spcPts val="0"/>
              </a:spcAft>
              <a:tabLst>
                <a:tab pos="571500" algn="l"/>
              </a:tabLs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4.     Urinalisis positif terhadap glukosa dan keton.</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algn="just">
              <a:lnSpc>
                <a:spcPct val="150000"/>
              </a:lnSpc>
              <a:spcAft>
                <a:spcPts val="0"/>
              </a:spcAft>
              <a:tabLst>
                <a:tab pos="571500" algn="l"/>
              </a:tabLs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5. Kolesterol dan kadar trigliserida serum dapat meningkat menandakan </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tabLst>
                <a:tab pos="571500" algn="l"/>
              </a:tabLst>
            </a:pPr>
            <a:r>
              <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ketidakadekuatan kontrol glikemik dan peningkatan propensitas pada terjadinya </a:t>
            </a:r>
            <a:r>
              <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50000"/>
              </a:lnSpc>
              <a:spcAft>
                <a:spcPts val="0"/>
              </a:spcAft>
              <a:tabLst>
                <a:tab pos="571500" algn="l"/>
              </a:tabLst>
            </a:pPr>
            <a:r>
              <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aterosklerosis.</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algn="just">
              <a:lnSpc>
                <a:spcPct val="150000"/>
              </a:lnSpc>
              <a:spcAft>
                <a:spcPts val="0"/>
              </a:spcAft>
              <a:tabLst>
                <a:tab pos="571500" algn="l"/>
              </a:tabLs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6.     Aseton plasma: Positif secara mencolok</a:t>
            </a:r>
            <a:endPar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427405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0979" y="146066"/>
            <a:ext cx="11966028" cy="4639860"/>
          </a:xfrm>
          <a:prstGeom prst="rect">
            <a:avLst/>
          </a:prstGeom>
        </p:spPr>
        <p:txBody>
          <a:bodyPr wrap="square">
            <a:spAutoFit/>
          </a:bodyPr>
          <a:lstStyle/>
          <a:p>
            <a:pPr marL="342900" algn="just">
              <a:lnSpc>
                <a:spcPct val="150000"/>
              </a:lnSpc>
              <a:spcAft>
                <a:spcPts val="0"/>
              </a:spcAft>
              <a:tabLst>
                <a:tab pos="571500" algn="l"/>
              </a:tabLst>
            </a:pPr>
            <a:r>
              <a:rPr lang="id-ID" sz="25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7.     As. Lemak bebas: kadar lipid dan kolesterol meninggkat</a:t>
            </a:r>
            <a:endParaRPr lang="en-US" sz="25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algn="just">
              <a:lnSpc>
                <a:spcPct val="150000"/>
              </a:lnSpc>
              <a:spcAft>
                <a:spcPts val="0"/>
              </a:spcAft>
              <a:tabLst>
                <a:tab pos="571500" algn="l"/>
              </a:tabLst>
            </a:pPr>
            <a:r>
              <a:rPr lang="id-ID" sz="25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8.     Elektrolit: Na normal/menurun; K normal/meningkat serum Fosfor turun</a:t>
            </a:r>
            <a:endParaRPr lang="en-US" sz="25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algn="just">
              <a:lnSpc>
                <a:spcPct val="150000"/>
              </a:lnSpc>
              <a:spcAft>
                <a:spcPts val="0"/>
              </a:spcAft>
              <a:tabLst>
                <a:tab pos="571500" algn="l"/>
              </a:tabLst>
            </a:pPr>
            <a:r>
              <a:rPr lang="id-ID" sz="25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9.     Hemoglobin glikosilat: Meningkat 2-4 kali normal</a:t>
            </a:r>
            <a:endParaRPr lang="en-US" sz="25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algn="just">
              <a:lnSpc>
                <a:spcPct val="150000"/>
              </a:lnSpc>
              <a:spcAft>
                <a:spcPts val="0"/>
              </a:spcAft>
              <a:tabLst>
                <a:tab pos="571500" algn="l"/>
              </a:tabLst>
            </a:pPr>
            <a:r>
              <a:rPr lang="id-ID" sz="25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10.  Gas Darah Arteri: pH rendah, penurunan HCO3 (asidosismetabolik) dengan </a:t>
            </a:r>
            <a:endParaRPr lang="en-US" sz="25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algn="just">
              <a:lnSpc>
                <a:spcPct val="150000"/>
              </a:lnSpc>
              <a:spcAft>
                <a:spcPts val="0"/>
              </a:spcAft>
              <a:tabLst>
                <a:tab pos="571500" algn="l"/>
              </a:tabLst>
            </a:pPr>
            <a:r>
              <a:rPr lang="en-US" sz="25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id-ID" sz="25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kompensasi alkalosis respiratorik</a:t>
            </a:r>
            <a:endParaRPr lang="en-US" sz="25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algn="just">
              <a:lnSpc>
                <a:spcPct val="150000"/>
              </a:lnSpc>
              <a:spcAft>
                <a:spcPts val="0"/>
              </a:spcAft>
              <a:tabLst>
                <a:tab pos="571500" algn="l"/>
              </a:tabLst>
            </a:pPr>
            <a:r>
              <a:rPr lang="id-ID" sz="25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11.  Trombosit darah: Ht mungkin meningkat, leukositosis, hemokonsentrasi</a:t>
            </a:r>
            <a:endParaRPr lang="en-US" sz="25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algn="just">
              <a:lnSpc>
                <a:spcPct val="150000"/>
              </a:lnSpc>
              <a:spcAft>
                <a:spcPts val="0"/>
              </a:spcAft>
              <a:tabLst>
                <a:tab pos="571500" algn="l"/>
              </a:tabLst>
            </a:pPr>
            <a:r>
              <a:rPr lang="id-ID" sz="25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12.  Ureum/creatinin: meningkat/normal</a:t>
            </a:r>
            <a:endParaRPr lang="en-US" sz="25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algn="just">
              <a:lnSpc>
                <a:spcPct val="150000"/>
              </a:lnSpc>
              <a:spcAft>
                <a:spcPts val="0"/>
              </a:spcAft>
              <a:tabLst>
                <a:tab pos="571500" algn="l"/>
              </a:tabLst>
            </a:pPr>
            <a:r>
              <a:rPr lang="id-ID" sz="25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13.  Amilase darah: meningkat mengindikasikan pancreatitis akut</a:t>
            </a:r>
            <a:endParaRPr lang="en-US" sz="25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22251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103239" y="706581"/>
            <a:ext cx="11975689" cy="6048179"/>
          </a:xfrm>
        </p:spPr>
        <p:txBody>
          <a:bodyPr>
            <a:normAutofit fontScale="85000" lnSpcReduction="20000"/>
          </a:bodyPr>
          <a:lstStyle/>
          <a:p>
            <a:pPr algn="just">
              <a:lnSpc>
                <a:spcPct val="150000"/>
              </a:lnSpc>
            </a:pPr>
            <a:r>
              <a:rPr lang="en-US" sz="1600" dirty="0" smtClean="0">
                <a:solidFill>
                  <a:schemeClr val="tx1"/>
                </a:solidFill>
                <a:latin typeface="Times New Roman" panose="02020603050405020304" pitchFamily="18" charset="0"/>
                <a:cs typeface="Times New Roman" panose="02020603050405020304" pitchFamily="18" charset="0"/>
              </a:rPr>
              <a:t>	</a:t>
            </a:r>
            <a:r>
              <a:rPr lang="id-ID" sz="2500" dirty="0" smtClean="0">
                <a:solidFill>
                  <a:schemeClr val="bg1"/>
                </a:solidFill>
                <a:latin typeface="Times New Roman" panose="02020603050405020304" pitchFamily="18" charset="0"/>
                <a:cs typeface="Times New Roman" panose="02020603050405020304" pitchFamily="18" charset="0"/>
              </a:rPr>
              <a:t>Ketoasidosis </a:t>
            </a:r>
            <a:r>
              <a:rPr lang="id-ID" sz="2500" dirty="0">
                <a:solidFill>
                  <a:schemeClr val="bg1"/>
                </a:solidFill>
                <a:latin typeface="Times New Roman" panose="02020603050405020304" pitchFamily="18" charset="0"/>
                <a:cs typeface="Times New Roman" panose="02020603050405020304" pitchFamily="18" charset="0"/>
              </a:rPr>
              <a:t>diabetik (KAD) adalah keadaan dekompensasi metabolik yang ditandai oleh hiperglikemia, asidosis dan ketosis, terutama disebabkan oleh defisiensi insulin absolut atau relatif.  KAD dan hipoglikemia merupakan komplikasi akut diabetes melitus yang serius dan membutuhkan pengelolaan gawat darurat. Akibat diuresis osmotik, KAD biasanya mengalami dehidrasi berat dan bahkan dapat sampai menyebabkan syok. Ketoasidosis diabetik (KAD) merupakan komplikasi akut diabetes melitus yang ditandai dengan dehidrasi, kehilangan elektrolit dan asidosis. Ketoasidosis diabetik merupakan  akibat dari defisiensi berat insulin dan disertai gangguan metabolisme protein, karbohidrat dan lemak. Keadaan ini merupakan gangguan metabolisme yang paling serius pada diabetes ketergantungan insulin</a:t>
            </a:r>
            <a:r>
              <a:rPr lang="id-ID" sz="2500" dirty="0" smtClean="0">
                <a:solidFill>
                  <a:schemeClr val="bg1"/>
                </a:solidFill>
                <a:latin typeface="Times New Roman" panose="02020603050405020304" pitchFamily="18" charset="0"/>
                <a:cs typeface="Times New Roman" panose="02020603050405020304" pitchFamily="18" charset="0"/>
              </a:rPr>
              <a:t>.</a:t>
            </a:r>
            <a:endParaRPr lang="en-US" sz="2500" dirty="0" smtClean="0">
              <a:solidFill>
                <a:schemeClr val="bg1"/>
              </a:solidFill>
              <a:latin typeface="Times New Roman" panose="02020603050405020304" pitchFamily="18" charset="0"/>
              <a:cs typeface="Times New Roman" panose="02020603050405020304" pitchFamily="18" charset="0"/>
            </a:endParaRPr>
          </a:p>
          <a:p>
            <a:pPr algn="just">
              <a:lnSpc>
                <a:spcPct val="150000"/>
              </a:lnSpc>
            </a:pPr>
            <a:r>
              <a:rPr lang="en-US" sz="2500" dirty="0" smtClean="0">
                <a:solidFill>
                  <a:schemeClr val="bg1"/>
                </a:solidFill>
                <a:latin typeface="Times New Roman" panose="02020603050405020304" pitchFamily="18" charset="0"/>
                <a:cs typeface="Times New Roman" panose="02020603050405020304" pitchFamily="18" charset="0"/>
              </a:rPr>
              <a:t>	</a:t>
            </a:r>
            <a:r>
              <a:rPr lang="id-ID" sz="2500" dirty="0" smtClean="0">
                <a:solidFill>
                  <a:schemeClr val="bg1"/>
                </a:solidFill>
                <a:latin typeface="Times New Roman" panose="02020603050405020304" pitchFamily="18" charset="0"/>
                <a:cs typeface="Times New Roman" panose="02020603050405020304" pitchFamily="18" charset="0"/>
              </a:rPr>
              <a:t>KAD  </a:t>
            </a:r>
            <a:r>
              <a:rPr lang="id-ID" sz="2500" dirty="0">
                <a:solidFill>
                  <a:schemeClr val="bg1"/>
                </a:solidFill>
                <a:latin typeface="Times New Roman" panose="02020603050405020304" pitchFamily="18" charset="0"/>
                <a:cs typeface="Times New Roman" panose="02020603050405020304" pitchFamily="18" charset="0"/>
              </a:rPr>
              <a:t>adalah  keadaan  yang  ditandai  dengan  asidosis  metabolik  akibat pembentukan keton  yang  berlebihan,  sedangkan  SHH  ditandai  dengan  hiperosmolalitas  berat  dengan kadar glukosa serum yang biasanya lebih tinggi dari KAD murni (American  Diabetes  Association, 2004). Ketoasidosis diabetikum adalah merupakan trias dari hiperglikemia, asidosis, dan ketosis yang terlihat terutama pada pasien dengan diabetes tipe-1. (Samijean Nordmark, 2008).</a:t>
            </a:r>
            <a:endParaRPr lang="en-US" sz="2500" dirty="0">
              <a:solidFill>
                <a:schemeClr val="bg1"/>
              </a:solidFill>
              <a:latin typeface="Times New Roman" panose="02020603050405020304" pitchFamily="18" charset="0"/>
              <a:cs typeface="Times New Roman" panose="02020603050405020304" pitchFamily="18" charset="0"/>
            </a:endParaRPr>
          </a:p>
          <a:p>
            <a:pPr algn="just">
              <a:lnSpc>
                <a:spcPct val="150000"/>
              </a:lnSpc>
            </a:pPr>
            <a:endParaRPr lang="en-US" sz="2400" dirty="0">
              <a:solidFill>
                <a:schemeClr val="bg1"/>
              </a:solidFill>
              <a:latin typeface="Times New Roman" panose="02020603050405020304" pitchFamily="18" charset="0"/>
              <a:cs typeface="Times New Roman" panose="02020603050405020304" pitchFamily="18" charset="0"/>
            </a:endParaRPr>
          </a:p>
          <a:p>
            <a:pPr algn="just"/>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6" name="Title 3"/>
          <p:cNvSpPr txBox="1">
            <a:spLocks/>
          </p:cNvSpPr>
          <p:nvPr/>
        </p:nvSpPr>
        <p:spPr>
          <a:xfrm>
            <a:off x="1252247" y="219364"/>
            <a:ext cx="8534401" cy="2281600"/>
          </a:xfrm>
          <a:prstGeom prst="rect">
            <a:avLst/>
          </a:prstGeom>
          <a:effectLst/>
        </p:spPr>
        <p:txBody>
          <a:bodyPr vert="horz" lIns="91440" tIns="45720" rIns="91440" bIns="45720" rtlCol="0" anchor="b">
            <a:normAutofit/>
          </a:bodyPr>
          <a:lstStyle>
            <a:lvl1pPr algn="l" defTabSz="457200" rtl="0" eaLnBrk="1" latinLnBrk="0" hangingPunct="1">
              <a:spcBef>
                <a:spcPct val="0"/>
              </a:spcBef>
              <a:buNone/>
              <a:defRPr sz="3600" b="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dirty="0"/>
          </a:p>
        </p:txBody>
      </p:sp>
      <p:sp>
        <p:nvSpPr>
          <p:cNvPr id="7" name="Title 3"/>
          <p:cNvSpPr txBox="1">
            <a:spLocks/>
          </p:cNvSpPr>
          <p:nvPr/>
        </p:nvSpPr>
        <p:spPr>
          <a:xfrm>
            <a:off x="1252246" y="219364"/>
            <a:ext cx="8534401" cy="348672"/>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3600" b="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d-ID" sz="1800" b="1" dirty="0" smtClean="0">
                <a:solidFill>
                  <a:schemeClr val="bg1"/>
                </a:solidFill>
                <a:latin typeface="Times New Roman" panose="02020603050405020304" pitchFamily="18" charset="0"/>
                <a:cs typeface="Times New Roman" panose="02020603050405020304" pitchFamily="18" charset="0"/>
              </a:rPr>
              <a:t>A.     PENGERTIAN KETOASIDOSIS DIABETIKUM (KAD)</a:t>
            </a:r>
            <a:endParaRPr lang="en-US" sz="1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36285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6689" y="318429"/>
            <a:ext cx="11267090" cy="5760551"/>
          </a:xfrm>
          <a:prstGeom prst="rect">
            <a:avLst/>
          </a:prstGeom>
        </p:spPr>
        <p:txBody>
          <a:bodyPr wrap="square">
            <a:spAutoFit/>
          </a:bodyPr>
          <a:lstStyle/>
          <a:p>
            <a:pPr algn="just">
              <a:lnSpc>
                <a:spcPct val="150000"/>
              </a:lnSpc>
              <a:spcAft>
                <a:spcPts val="1000"/>
              </a:spcAft>
            </a:pPr>
            <a:r>
              <a:rPr lang="id-ID" sz="24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G.    DIAGNOSIS  KETOASIDOSIS DIABETIKUM (KAD)</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40005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Didasarkan atas adanya "trias biokimia" yakni : hiperglikemia, ketonemia, dan asidosis. Kriteria diagnosisnya adalah sebagai berikut :</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Times New Roman" panose="02020603050405020304" pitchFamily="18" charset="0"/>
              <a:buChar char="-"/>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Hiperglikemia, bila kadar glukosa darah &gt; 11 mmol/L (&gt; 200 mg/dL).</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Times New Roman" panose="02020603050405020304" pitchFamily="18" charset="0"/>
              <a:buChar char="-"/>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Asidosis, bila pH darah &lt; 7,3.</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Times New Roman" panose="02020603050405020304" pitchFamily="18" charset="0"/>
              <a:buChar char="-"/>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kadar bikarbonat &lt; 15 mmol/L).</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Derajat berat-ringannya asidosis diklasifikasikan sebagai berikut :</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Times New Roman" panose="02020603050405020304" pitchFamily="18" charset="0"/>
              <a:buChar char="-"/>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Ringan: bila pH darah 7,25-7,3, bikarbonat 10-15 mmol/L.</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Times New Roman" panose="02020603050405020304" pitchFamily="18" charset="0"/>
              <a:buChar char="-"/>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Sedang: bila pH darah 7,1-7,24, bikarbonat 5-10 mmol/L.</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Times New Roman" panose="02020603050405020304" pitchFamily="18" charset="0"/>
              <a:buChar char="-"/>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Berat: bila pH darah &lt; 7,1, bikarbonat &lt; 5 mmol/L.</a:t>
            </a:r>
            <a:endPar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393275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8578" y="950068"/>
            <a:ext cx="10794125" cy="2990562"/>
          </a:xfrm>
          <a:prstGeom prst="rect">
            <a:avLst/>
          </a:prstGeom>
        </p:spPr>
        <p:txBody>
          <a:bodyPr wrap="square">
            <a:spAutoFit/>
          </a:bodyPr>
          <a:lstStyle/>
          <a:p>
            <a:pPr algn="just">
              <a:lnSpc>
                <a:spcPct val="150000"/>
              </a:lnSpc>
              <a:spcAft>
                <a:spcPts val="1000"/>
              </a:spcAft>
            </a:pPr>
            <a:r>
              <a:rPr lang="id-ID" sz="24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H.    DIAGNOSIS BANDING  KETOASIDOSIS DIABETIKUM (KAD)</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400050" algn="just">
              <a:lnSpc>
                <a:spcPct val="150000"/>
              </a:lnSpc>
              <a:spcAft>
                <a:spcPts val="100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KAD juga harus dibedakan dengan penyebab asidosis, sesak, dan koma yang lain termasuk : hipoglikemia, uremia, gastroenteritis dengan asidosis metabolik, asidosis laktat, intoksikasi salisilat, bronkopneumonia, ensefalitis, dan lesi intrakranial.</a:t>
            </a:r>
            <a:endPar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09995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3421" y="307240"/>
            <a:ext cx="11808372" cy="6314549"/>
          </a:xfrm>
          <a:prstGeom prst="rect">
            <a:avLst/>
          </a:prstGeom>
        </p:spPr>
        <p:txBody>
          <a:bodyPr wrap="square">
            <a:spAutoFit/>
          </a:bodyPr>
          <a:lstStyle/>
          <a:p>
            <a:pPr algn="just">
              <a:lnSpc>
                <a:spcPct val="150000"/>
              </a:lnSpc>
              <a:spcAft>
                <a:spcPts val="1000"/>
              </a:spcAft>
            </a:pPr>
            <a:r>
              <a:rPr lang="id-ID" sz="24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I.       KOMPLIKASI KETOASIDOSIS DIABETIKUM (KAD)</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62865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Komplikasi dari ketoasidoisis diabetikum dapat berupa:</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1.      Ginjal diabetik ( Nefropati Diabetik )</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685800" indent="45720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Nefropati diabetik atau ginjal diabetik dapat dideteksi cukup dini. Bila penderita mencapai stadium nefropati diabetik, didalam air kencingnya terdapat protein. Dengan menurunnya fungsi ginjal akan disertai naiknya tekanan darah. Pada kurun waktu yang lama penderita nefropati diabetik akan berakhir dengan gagal ginjal dan harus melakukan cuci darah. Selain itu nefropati diabetik bisa menimbulkan gagal jantung kongesif.</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2.      Kebutaan ( Retinopati Diabetik )</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685800" indent="45720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Kadar glukosa darah yang tinggi bisa menyebabkan sembab pada lensa mata. Penglihatan menjadi kabur dan dapat berakhir dengan kebutaan.</a:t>
            </a:r>
            <a:endPar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76280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99544"/>
            <a:ext cx="12044855" cy="4457952"/>
          </a:xfrm>
          <a:prstGeom prst="rect">
            <a:avLst/>
          </a:prstGeom>
        </p:spPr>
        <p:txBody>
          <a:bodyPr wrap="square">
            <a:spAutoFit/>
          </a:bodyPr>
          <a:lstStyle/>
          <a:p>
            <a:pPr marL="34290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3.      Syaraf ( Neuropati Diabetik )</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685800" indent="45720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Neuropati diabetik adalah akibat kerusakan pada saraf. Penderita bisa stres, perasaan berkurang sehingga apa yang dipegang tidak dapat dirasakan (mati rasa).</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4.      Kelainan Jantung.</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685800" indent="45720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Terganggunya kadar lemak darah adalah satu faktor timbulnya aterosklerosis pada pembuluh darah jantung. Bila diabetesi mempunyai komplikasi jantung koroner dan mendapat serangan kematian otot jantung akut, maka serangan tersebut tidak disertai rasa nyeri. Ini merupakan penyebab kematian mendadak</a:t>
            </a:r>
            <a:r>
              <a:rPr lang="id-ID" sz="24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935667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66596"/>
            <a:ext cx="11792607" cy="6186309"/>
          </a:xfrm>
          <a:prstGeom prst="rect">
            <a:avLst/>
          </a:prstGeom>
        </p:spPr>
        <p:txBody>
          <a:bodyPr wrap="square">
            <a:spAutoFit/>
          </a:bodyPr>
          <a:lstStyle/>
          <a:p>
            <a:pPr marL="34290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5.      Hipoglikemia.</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685800" indent="45720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Hipoglikemia terjadi bila kadar gula darah sangat rendah. Bila penurunan kadar glukosa darah terjadi sangat cepat, harus diatasi dengan segera. Keterlambatan dapat menyebabkan kematian. Gejala yang timbul mulai dari rasa gelisah sampai berupa koma dan kejang-kejang.</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6.      Hipertensi.</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685800" indent="45720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Karena harus membuang kelebihan glokosa darah melalui air seni, ginjal penderita diabetes harus bekerja ekstra berat. Selain itu tingkat kekentalan darah pada diabetisi juga lebih tinggi. Ditambah dengan kerusakan-kerusakan pembuluh kapiler serta penyempitan yang terjadi, secara otomatis syaraf akan mengirimkan signal ke otak untuk menambah tekanan darah.</a:t>
            </a:r>
            <a:endPar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536963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0925" y="723757"/>
            <a:ext cx="11582400" cy="4098558"/>
          </a:xfrm>
          <a:prstGeom prst="rect">
            <a:avLst/>
          </a:prstGeom>
        </p:spPr>
        <p:txBody>
          <a:bodyPr wrap="square">
            <a:spAutoFit/>
          </a:bodyPr>
          <a:lstStyle/>
          <a:p>
            <a:pPr algn="just">
              <a:lnSpc>
                <a:spcPct val="150000"/>
              </a:lnSpc>
              <a:spcAft>
                <a:spcPts val="1000"/>
              </a:spcAft>
            </a:pPr>
            <a:r>
              <a:rPr lang="id-ID" sz="24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J.     PENATALAKSANAAN MEDIS  KETOASIDOSIS DIABETIKUM (KAD)</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28575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Tujuan penatalaksanaan :</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28575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1.      Memperbaiki sirkulasi dan perfusi jaringan (resusitasi dan rehidrasi),</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28575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2.      Menghentikan ketogenesis (insulin),</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28575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3.      Koreksi gangguan elektrolit,</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28575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4.      Mencegah komplikasi,</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28575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5.      Mengenali dan menghilangkan faktor pencetus.</a:t>
            </a:r>
            <a:endPar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44114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0564" y="530034"/>
            <a:ext cx="11566635" cy="5078313"/>
          </a:xfrm>
          <a:prstGeom prst="rect">
            <a:avLst/>
          </a:prstGeom>
        </p:spPr>
        <p:txBody>
          <a:bodyPr wrap="square">
            <a:spAutoFit/>
          </a:bodyPr>
          <a:lstStyle/>
          <a:p>
            <a:pPr marL="285750" algn="just">
              <a:lnSpc>
                <a:spcPct val="150000"/>
              </a:lnSpc>
              <a:spcAft>
                <a:spcPts val="0"/>
              </a:spcAft>
            </a:pPr>
            <a:r>
              <a:rPr lang="id-ID" sz="24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Airway dan Breathing</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Oksigenasi / ventilasi</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28575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Jalan napas dan pernapasan tetap prioritas utama. Jika pasien dengan kesadaran / koma (GCS &lt;8) mempertimbangkan intubasi dan ventilasi. Pada pasien tsb sementara saluran napas dapat dipertahankan oleh penyisipan Guedel's saluran napas. Pasang oksigen melalui masker Hudson atau non-rebreather masker jika ditunjukkan. Masukkan tabung nasogastrik dan biarkan drainase jika pasien muntah atau jika pasien telah muntah berulang. Airway, pernafasan dan tingkat kesadaran harus dimonitor di semua treatment DKA.</a:t>
            </a:r>
            <a:endPar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7297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252249"/>
            <a:ext cx="11472042" cy="6001643"/>
          </a:xfrm>
          <a:prstGeom prst="rect">
            <a:avLst/>
          </a:prstGeom>
        </p:spPr>
        <p:txBody>
          <a:bodyPr wrap="square">
            <a:spAutoFit/>
          </a:bodyPr>
          <a:lstStyle/>
          <a:p>
            <a:pPr marL="285750" algn="just">
              <a:lnSpc>
                <a:spcPct val="200000"/>
              </a:lnSpc>
              <a:spcAft>
                <a:spcPts val="0"/>
              </a:spcAft>
            </a:pPr>
            <a:r>
              <a:rPr lang="id-ID" sz="24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Circulation</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200000"/>
              </a:lnSpc>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Penggantian cairan. Sirkulasi adalah prioritas kedua. DKA pada pasien yang menderita dehidrasi berat bisa berlanjut pada shock hipovolemik. Oleh sebab itu, cairan pengganti harus dimulai segera. Cairan resusitasi bertujuan untuk mengurangi hiperglikemia, hyperosmolality, dan counterregulatory hormon, terutama dalam beberapa jam pertama, sehingga mengurangi resistensi terhadap insulin. Terapi Insulin paling efektif jika didahului dengan cairan awal dan penggantian elektrolit. Defisit cairan tubuh 10% dari berat badan total maka lebih dari 6 liter cairan mungkin harus diganti</a:t>
            </a:r>
            <a:r>
              <a:rPr lang="id-ID" dirty="0">
                <a:latin typeface="Times New Roman" panose="02020603050405020304" pitchFamily="18" charset="0"/>
                <a:ea typeface="Calibri" panose="020F0502020204030204" pitchFamily="34" charset="0"/>
              </a:rPr>
              <a:t>.</a:t>
            </a:r>
            <a:endParaRPr lang="en-US" dirty="0"/>
          </a:p>
        </p:txBody>
      </p:sp>
    </p:spTree>
    <p:extLst>
      <p:ext uri="{BB962C8B-B14F-4D97-AF65-F5344CB8AC3E}">
        <p14:creationId xmlns:p14="http://schemas.microsoft.com/office/powerpoint/2010/main" val="40551566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7655" y="252249"/>
            <a:ext cx="12076386" cy="5896294"/>
          </a:xfrm>
          <a:prstGeom prst="rect">
            <a:avLst/>
          </a:prstGeom>
        </p:spPr>
        <p:txBody>
          <a:bodyPr wrap="square">
            <a:spAutoFit/>
          </a:bodyPr>
          <a:lstStyle/>
          <a:p>
            <a:pPr marL="285750" indent="457200" algn="just">
              <a:lnSpc>
                <a:spcPct val="200000"/>
              </a:lnSpc>
              <a:spcAft>
                <a:spcPts val="0"/>
              </a:spcAft>
            </a:pPr>
            <a:r>
              <a:rPr lang="id-ID" sz="24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Resusitasi cairan segera bertujuan untuk mengembalikan volume intravaskular dan memperbaiki perfusi ginjal dengan solusi kristaloid, koloid dan bisa digunakan jika pasien dalam syok hipovolemik. Normal saline (NaCl 0,9%) yang paling sesuai. Idealnya 50% dari total defisit air tubuh harus diganti dalam 8 jam pertama  dan 50% lain dalam 24 jam berikutnya.  Hati-hati pemantauan status hemodinamik secara teliti (pada pasien yang tidak stabil setiap 15 menit), fungsi ginjal, status mental dan keseimbangan cairan diperlukan untuk menghindari overload cairan. (Elisabeth Eva Oakes, RN. 2007. Diabetic Ketoacidosis DKA)</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200000"/>
              </a:lnSpc>
              <a:spcAft>
                <a:spcPts val="0"/>
              </a:spcAft>
            </a:pPr>
            <a:r>
              <a:rPr lang="id-ID" sz="24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254675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2248" y="0"/>
            <a:ext cx="11792607" cy="6740307"/>
          </a:xfrm>
          <a:prstGeom prst="rect">
            <a:avLst/>
          </a:prstGeom>
        </p:spPr>
        <p:txBody>
          <a:bodyPr wrap="square">
            <a:spAutoFit/>
          </a:bodyPr>
          <a:lstStyle/>
          <a:p>
            <a:pPr algn="just">
              <a:lnSpc>
                <a:spcPct val="150000"/>
              </a:lnSpc>
              <a:spcAft>
                <a:spcPts val="0"/>
              </a:spcAft>
            </a:pPr>
            <a:r>
              <a:rPr lang="id-ID" sz="24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K.    PENGKAJIAN  KETOASIDOSIS DIABETIKUM (KAD)</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1.      Aktivitas / Istirahat</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68580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Gejala :  Lemah, letih, sulit bergerak/berjalan, Kram otot, tonus otot menurun, gangguan istirahat/tidur</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68580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Tanda :  Takikardia dan takipnea pada keadaan istirahat atau aktifitas, Letargi/disorientasi, koma, penurunan kekuatan otot</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2.      Sirkulasi</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74295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Gejala : Adanya riwayat hipertensi, IM akut, Klaudikasi, kebas dan kesemutan pada ekstremitas, Ulkus pada kaki, penyembuhan yang lama, Takikardia</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74295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Tanda :  Perubahan tekanan darah postural, hipertensi, Nadi yang menurun/tidak ada, Disritmia, Krekels, Distensi vena jugularis, Kulit panas, kering, dan kemerahan, bola mata cekung</a:t>
            </a:r>
            <a:endPar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17625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74952"/>
            <a:ext cx="11857703" cy="6683048"/>
          </a:xfrm>
          <a:prstGeom prst="rect">
            <a:avLst/>
          </a:prstGeom>
        </p:spPr>
        <p:txBody>
          <a:bodyPr wrap="square">
            <a:spAutoFit/>
          </a:bodyPr>
          <a:lstStyle/>
          <a:p>
            <a:pPr marL="342900" indent="45720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Salah  satu  kendala  dalam  laporan  mengenai  insidensi,  epidemiologi dan angka kematian KAD adalah belum ditemukannya kesepakatan tentang definisi KAD. Sindroma  ini  mengandung  triad  yang  terdiri  dari  hiperglikemia,  ketosis  dan  asidemia. Konsensus diantara  para  ahli  dibidang  ini   mengenai  kriteria  diagnostik  untuk  KAD  adalah pH  arterial  &lt;  7,3,  kadar  bikarbonat  &lt;  15  mEq/L,  d an  kadar  glucosa  darah  &gt;  250  m g/dL disertai ketonemia dan ketonuria moderate (Kitabchi dkk, 1994</a:t>
            </a:r>
            <a:r>
              <a:rPr lang="id-ID" sz="24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a:t>
            </a:r>
            <a:endParaRPr lang="en-US" sz="24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457200" algn="just">
              <a:lnSpc>
                <a:spcPct val="150000"/>
              </a:lnSpc>
            </a:pPr>
            <a:r>
              <a:rPr lang="id-ID" sz="2400" dirty="0">
                <a:solidFill>
                  <a:schemeClr val="bg1"/>
                </a:solidFill>
                <a:latin typeface="Times New Roman" panose="02020603050405020304" pitchFamily="18" charset="0"/>
                <a:cs typeface="Times New Roman" panose="02020603050405020304" pitchFamily="18" charset="0"/>
              </a:rPr>
              <a:t>Diabetic Keto Acidosis (DKA) adalah komplikasi akut yang mengancam jiwa seorang penderita diabetes mellitus yang tidak terkontrol. Kondisi kehilangan urin, air, kalium, amonium, dan natrium menyebabkan hipovolemia, ketidakseimbangan elektrolit, kadar glukosa darah sangat tinggi, dan pemecahan asam lemak bebas menyebabkan asidosis dan sering disertai koma. </a:t>
            </a:r>
            <a:endParaRPr lang="en-US" sz="2400" dirty="0">
              <a:solidFill>
                <a:schemeClr val="bg1"/>
              </a:solidFill>
              <a:latin typeface="Times New Roman" panose="02020603050405020304" pitchFamily="18" charset="0"/>
              <a:cs typeface="Times New Roman" panose="02020603050405020304" pitchFamily="18" charset="0"/>
            </a:endParaRPr>
          </a:p>
          <a:p>
            <a:pPr marL="342900" indent="457200" algn="just">
              <a:lnSpc>
                <a:spcPct val="150000"/>
              </a:lnSpc>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04658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799" y="272191"/>
            <a:ext cx="11550869" cy="5632311"/>
          </a:xfrm>
          <a:prstGeom prst="rect">
            <a:avLst/>
          </a:prstGeom>
        </p:spPr>
        <p:txBody>
          <a:bodyPr wrap="square">
            <a:spAutoFit/>
          </a:bodyPr>
          <a:lstStyle/>
          <a:p>
            <a:pPr marL="34290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3.      Integritas/ Ego</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74295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Gejala : Stress, tergantung pada orang lain, Masalah finansial yang berhubungan dengan kondisi</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74295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Tanda : Ansietas, peka rangsang</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4.      Eliminasi</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68580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Gejala :   Perubahan pola berkemih (poliuria), nokturia, Rasa nyeri/terbakar, kesulitan berkemih (infeksi), ISSK baru/berulang, Nyeri tekan abdomen, Diare</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68580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Tanda :Urine encer, pucat, kuning, poliuri ( dapat berkembang menjadi oliguria/anuria, jika terjadi hipovolemia berat), Urin berkabut, bau busuk (infeksi), Abdomen keras, adanya asites, Bising usus lemah dan menurun, hiperaktif (diare)</a:t>
            </a:r>
            <a:endPar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152972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013324" cy="6633354"/>
          </a:xfrm>
          <a:prstGeom prst="rect">
            <a:avLst/>
          </a:prstGeom>
        </p:spPr>
        <p:txBody>
          <a:bodyPr wrap="square">
            <a:spAutoFit/>
          </a:bodyPr>
          <a:lstStyle/>
          <a:p>
            <a:pPr marL="342900" algn="just">
              <a:lnSpc>
                <a:spcPct val="150000"/>
              </a:lnSpc>
              <a:spcAft>
                <a:spcPts val="0"/>
              </a:spcAft>
            </a:pPr>
            <a:r>
              <a:rPr lang="id-ID"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5.      Nutrisi/Cairan</a:t>
            </a:r>
            <a:endParaRPr lang="en-US"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685800" algn="just">
              <a:lnSpc>
                <a:spcPct val="150000"/>
              </a:lnSpc>
              <a:spcAft>
                <a:spcPts val="0"/>
              </a:spcAft>
            </a:pPr>
            <a:r>
              <a:rPr lang="id-ID"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Gejala :   Hilang nafsu makan, Mual/muntah, Tidak mematuhi diet, peningkattan masukan glukosa/karbohidrat, Penurunan berat badan lebih dari beberapa hari/minggu, Haus, penggunaan diuretik (Thiazid)</a:t>
            </a:r>
            <a:endParaRPr lang="en-US"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685800" algn="just">
              <a:lnSpc>
                <a:spcPct val="150000"/>
              </a:lnSpc>
              <a:spcAft>
                <a:spcPts val="0"/>
              </a:spcAft>
            </a:pPr>
            <a:r>
              <a:rPr lang="id-ID"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Tanda :   Kulit kering/bersisik, turgor jelek, Kekakuan/distensi abdomen, muntah, Pembesaran tiroid (peningkatan kebutuhan metabolik dengan peningkatan gula darah), bau halisitosis/manis, bau buah (napas aseton)</a:t>
            </a:r>
            <a:endParaRPr lang="en-US"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algn="just">
              <a:lnSpc>
                <a:spcPct val="150000"/>
              </a:lnSpc>
              <a:spcAft>
                <a:spcPts val="0"/>
              </a:spcAft>
            </a:pPr>
            <a:r>
              <a:rPr lang="id-ID"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6.      Neurosensori</a:t>
            </a:r>
            <a:endParaRPr lang="en-US"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742950" algn="just">
              <a:lnSpc>
                <a:spcPct val="150000"/>
              </a:lnSpc>
              <a:spcAft>
                <a:spcPts val="0"/>
              </a:spcAft>
            </a:pPr>
            <a:r>
              <a:rPr lang="id-ID"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Gejala :   Pusing/pening, sakit kepala, Kesemutan, kebas, kelemahan pada otot, parestesia, Gangguan penglihatan</a:t>
            </a:r>
            <a:endParaRPr lang="en-US"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742950" algn="just">
              <a:lnSpc>
                <a:spcPct val="150000"/>
              </a:lnSpc>
              <a:spcAft>
                <a:spcPts val="0"/>
              </a:spcAft>
            </a:pPr>
            <a:r>
              <a:rPr lang="id-ID"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Tanda :    Disorientasi, mengantuk, alergi, stupor/koma (tahap lanjut). Gangguan memori (baru, masa lalu), kacau mental, Refleks tendon dalam menurun (koma), Aktifitas kejang (tahap lanjut dari DKA)</a:t>
            </a:r>
            <a:endParaRPr lang="en-US" sz="22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14921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7656" y="173420"/>
            <a:ext cx="11761076" cy="6463308"/>
          </a:xfrm>
          <a:prstGeom prst="rect">
            <a:avLst/>
          </a:prstGeom>
        </p:spPr>
        <p:txBody>
          <a:bodyPr wrap="square">
            <a:spAutoFit/>
          </a:bodyPr>
          <a:lstStyle/>
          <a:p>
            <a:pPr marL="342900" algn="just">
              <a:lnSpc>
                <a:spcPct val="150000"/>
              </a:lnSpc>
              <a:spcAft>
                <a:spcPts val="0"/>
              </a:spcAft>
            </a:pPr>
            <a:r>
              <a:rPr lang="id-ID" sz="23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7.      Nyeri/kenyamanan</a:t>
            </a:r>
            <a:endParaRPr lang="en-US" sz="23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742950" algn="just">
              <a:lnSpc>
                <a:spcPct val="150000"/>
              </a:lnSpc>
              <a:spcAft>
                <a:spcPts val="0"/>
              </a:spcAft>
            </a:pPr>
            <a:r>
              <a:rPr lang="id-ID" sz="23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Gejala : Abdomen yang tegang/nyeri (sedang/berat)</a:t>
            </a:r>
            <a:endParaRPr lang="en-US" sz="23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742950" algn="just">
              <a:lnSpc>
                <a:spcPct val="150000"/>
              </a:lnSpc>
              <a:spcAft>
                <a:spcPts val="0"/>
              </a:spcAft>
            </a:pPr>
            <a:r>
              <a:rPr lang="id-ID" sz="23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Tanda : Wajah meringis dengan palpitasi, tampak sangat berhati-hati</a:t>
            </a:r>
            <a:endParaRPr lang="en-US" sz="23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algn="just">
              <a:lnSpc>
                <a:spcPct val="150000"/>
              </a:lnSpc>
              <a:spcAft>
                <a:spcPts val="0"/>
              </a:spcAft>
            </a:pPr>
            <a:r>
              <a:rPr lang="id-ID" sz="23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8.      Pernapasan</a:t>
            </a:r>
            <a:endParaRPr lang="en-US" sz="23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685800" algn="just">
              <a:lnSpc>
                <a:spcPct val="150000"/>
              </a:lnSpc>
              <a:spcAft>
                <a:spcPts val="0"/>
              </a:spcAft>
            </a:pPr>
            <a:r>
              <a:rPr lang="id-ID" sz="23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Gejala : Merasa kekurangan oksigen, batuk dengan/ tanpa sputum purulen (tergantung   adanya infeksi/tidak)</a:t>
            </a:r>
            <a:endParaRPr lang="en-US" sz="23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685800" algn="just">
              <a:lnSpc>
                <a:spcPct val="150000"/>
              </a:lnSpc>
              <a:spcAft>
                <a:spcPts val="0"/>
              </a:spcAft>
            </a:pPr>
            <a:r>
              <a:rPr lang="id-ID" sz="23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Tanda : Lapar udara, batuk dengan/tanpa sputum purulen, Frekuensi pernapasan meningkat</a:t>
            </a:r>
            <a:endParaRPr lang="en-US" sz="23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algn="just">
              <a:lnSpc>
                <a:spcPct val="150000"/>
              </a:lnSpc>
              <a:spcAft>
                <a:spcPts val="0"/>
              </a:spcAft>
            </a:pPr>
            <a:r>
              <a:rPr lang="id-ID" sz="23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9.      Keamanan</a:t>
            </a:r>
            <a:endParaRPr lang="en-US" sz="23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685800" algn="just">
              <a:lnSpc>
                <a:spcPct val="150000"/>
              </a:lnSpc>
              <a:spcAft>
                <a:spcPts val="0"/>
              </a:spcAft>
            </a:pPr>
            <a:r>
              <a:rPr lang="id-ID" sz="23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Gejala :   Kulit kering, gatal, ulkus kulit</a:t>
            </a:r>
            <a:endParaRPr lang="en-US" sz="23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685800" algn="just">
              <a:lnSpc>
                <a:spcPct val="150000"/>
              </a:lnSpc>
              <a:spcAft>
                <a:spcPts val="0"/>
              </a:spcAft>
            </a:pPr>
            <a:r>
              <a:rPr lang="id-ID" sz="23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Tanda :   Demam, diaforesis, Kulit rusak, lesi/ulserasi, Menurunnya kekuatan umum/rentang erak, Parestesia/paralisis otot termasuk otot-otot pernapasan (jika kadar kalium menurun dengan cukup tajam)</a:t>
            </a:r>
            <a:endParaRPr lang="en-US" sz="23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471091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92908"/>
            <a:ext cx="11855669" cy="5632311"/>
          </a:xfrm>
          <a:prstGeom prst="rect">
            <a:avLst/>
          </a:prstGeom>
        </p:spPr>
        <p:txBody>
          <a:bodyPr wrap="square">
            <a:spAutoFit/>
          </a:bodyPr>
          <a:lstStyle/>
          <a:p>
            <a:pPr marL="34290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10.   Seksualitas</a:t>
            </a:r>
            <a:endParaRPr lang="en-US" sz="2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62865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Gejala : Rabas vagina (cenderung infeksi), Masalah impoten pada pria, kesulitan orgasme pada wanita</a:t>
            </a:r>
            <a:endParaRPr lang="en-US" sz="2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11.   Penyuluhan/pembelajaran</a:t>
            </a:r>
            <a:endParaRPr lang="en-US" sz="2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68580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Gejala : Faktor resiko keluarga DM, jantung, stroke, hipertensi. Penyembuhan yang, Lambat, penggunaan obat sepertii steroid, diuretik (thiazid), dilantin dan fenobarbital (dapat meningkatkan kadar glukosa darah). Mungkin atau tidak memerlukan obat diabetik sesuai pesanan</a:t>
            </a:r>
            <a:endParaRPr lang="en-US" sz="2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685800" algn="just">
              <a:lnSpc>
                <a:spcPct val="150000"/>
              </a:lnSpc>
              <a:spcAft>
                <a:spcPts val="100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Rencana pemulangan : Mungkin memerlukan bantuan dalam pengatuan diet, pengobatan, perawatan diri, pemantauan terhadap glukosa darah</a:t>
            </a:r>
            <a:endPar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892842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2454" y="347163"/>
            <a:ext cx="11440511" cy="5760551"/>
          </a:xfrm>
          <a:prstGeom prst="rect">
            <a:avLst/>
          </a:prstGeom>
        </p:spPr>
        <p:txBody>
          <a:bodyPr wrap="square">
            <a:spAutoFit/>
          </a:bodyPr>
          <a:lstStyle/>
          <a:p>
            <a:pPr algn="just">
              <a:lnSpc>
                <a:spcPct val="150000"/>
              </a:lnSpc>
              <a:spcAft>
                <a:spcPts val="1000"/>
              </a:spcAft>
            </a:pPr>
            <a:r>
              <a:rPr lang="id-ID" sz="24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L.     DIAGNOSA KEPERAWATAN KETOASIDOSIS DIABETIKUM (KAD)</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1. Defisit volume cairan berhubungan dengan diuresis osmotik akibat hiperglikema, pengeluaran cairan berlebihan: diare, muntah, pembatasan intake akibat mual, kacau mental</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2.   Pola nafas tidak efektif berhubungan dengan kompensasi asidosis metabolik</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3.   Resiko tinggi terhadap infeksi (sepsis) berhubungan dengan peningkatan kadar glukosa</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4.   Ketidakseimbangan nutrisi:kurang dari kebutuhan berhubungan dengan ketidak cukupan insulin, penurunan masukan oral, status hipermetabolisme.</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5.   Kurang pengetahuan berhubungan dengan kurang terpajan informasi</a:t>
            </a:r>
            <a:endPar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648580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9392" y="-204332"/>
            <a:ext cx="9217573" cy="923330"/>
          </a:xfrm>
          <a:prstGeom prst="rect">
            <a:avLst/>
          </a:prstGeom>
        </p:spPr>
        <p:txBody>
          <a:bodyPr wrap="square">
            <a:spAutoFit/>
          </a:bodyPr>
          <a:lstStyle/>
          <a:p>
            <a:pPr algn="just">
              <a:lnSpc>
                <a:spcPct val="150000"/>
              </a:lnSpc>
              <a:spcAft>
                <a:spcPts val="0"/>
              </a:spcAft>
            </a:pPr>
            <a:r>
              <a:rPr lang="id-ID" b="1" dirty="0">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id-ID"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M.    RENCANA KEPERAWATAN  KETOASIDOSIS DIABETIKUM (KAD)</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869013765"/>
              </p:ext>
            </p:extLst>
          </p:nvPr>
        </p:nvGraphicFramePr>
        <p:xfrm>
          <a:off x="157654" y="861555"/>
          <a:ext cx="11918732" cy="5510199"/>
        </p:xfrm>
        <a:graphic>
          <a:graphicData uri="http://schemas.openxmlformats.org/drawingml/2006/table">
            <a:tbl>
              <a:tblPr firstRow="1" bandRow="1">
                <a:tableStyleId>{BC89EF96-8CEA-46FF-86C4-4CE0E7609802}</a:tableStyleId>
              </a:tblPr>
              <a:tblGrid>
                <a:gridCol w="677918">
                  <a:extLst>
                    <a:ext uri="{9D8B030D-6E8A-4147-A177-3AD203B41FA5}">
                      <a16:colId xmlns:a16="http://schemas.microsoft.com/office/drawing/2014/main" val="1139995927"/>
                    </a:ext>
                  </a:extLst>
                </a:gridCol>
                <a:gridCol w="4193628">
                  <a:extLst>
                    <a:ext uri="{9D8B030D-6E8A-4147-A177-3AD203B41FA5}">
                      <a16:colId xmlns:a16="http://schemas.microsoft.com/office/drawing/2014/main" val="2695999986"/>
                    </a:ext>
                  </a:extLst>
                </a:gridCol>
                <a:gridCol w="3862552">
                  <a:extLst>
                    <a:ext uri="{9D8B030D-6E8A-4147-A177-3AD203B41FA5}">
                      <a16:colId xmlns:a16="http://schemas.microsoft.com/office/drawing/2014/main" val="2921231445"/>
                    </a:ext>
                  </a:extLst>
                </a:gridCol>
                <a:gridCol w="3184634">
                  <a:extLst>
                    <a:ext uri="{9D8B030D-6E8A-4147-A177-3AD203B41FA5}">
                      <a16:colId xmlns:a16="http://schemas.microsoft.com/office/drawing/2014/main" val="1697121266"/>
                    </a:ext>
                  </a:extLst>
                </a:gridCol>
              </a:tblGrid>
              <a:tr h="588873">
                <a:tc>
                  <a:txBody>
                    <a:bodyPr/>
                    <a:lstStyle/>
                    <a:p>
                      <a:r>
                        <a:rPr lang="en-US" dirty="0" smtClean="0">
                          <a:solidFill>
                            <a:schemeClr val="bg1"/>
                          </a:solidFill>
                        </a:rPr>
                        <a:t>NO</a:t>
                      </a:r>
                      <a:endParaRPr lang="en-US" dirty="0">
                        <a:solidFill>
                          <a:schemeClr val="bg1"/>
                        </a:solidFill>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id-ID" sz="1800" b="1" kern="1200" dirty="0" smtClean="0">
                          <a:solidFill>
                            <a:schemeClr val="bg1"/>
                          </a:solidFill>
                          <a:effectLst/>
                          <a:latin typeface="+mn-lt"/>
                          <a:ea typeface="+mn-ea"/>
                          <a:cs typeface="+mn-cs"/>
                        </a:rPr>
                        <a:t>DIAGNOSA KEPERAWATAN</a:t>
                      </a:r>
                      <a:endParaRPr lang="en-US" sz="1800" b="1" kern="1200" dirty="0" smtClean="0">
                        <a:solidFill>
                          <a:schemeClr val="bg1"/>
                        </a:solidFill>
                        <a:effectLst/>
                        <a:latin typeface="+mn-lt"/>
                        <a:ea typeface="+mn-ea"/>
                        <a:cs typeface="+mn-cs"/>
                      </a:endParaRPr>
                    </a:p>
                    <a:p>
                      <a:pPr algn="ctr"/>
                      <a:endParaRPr lang="en-US" dirty="0">
                        <a:solidFill>
                          <a:schemeClr val="bg1"/>
                        </a:solidFill>
                      </a:endParaRPr>
                    </a:p>
                  </a:txBody>
                  <a:tcPr/>
                </a:tc>
                <a:tc>
                  <a:txBody>
                    <a:bodyPr/>
                    <a:lstStyle/>
                    <a:p>
                      <a:pPr algn="ctr"/>
                      <a:r>
                        <a:rPr lang="id-ID" sz="1800" b="1" kern="1200" dirty="0" smtClean="0">
                          <a:solidFill>
                            <a:schemeClr val="bg1"/>
                          </a:solidFill>
                          <a:effectLst/>
                          <a:latin typeface="+mn-lt"/>
                          <a:ea typeface="+mn-ea"/>
                          <a:cs typeface="+mn-cs"/>
                        </a:rPr>
                        <a:t>TUJUAN DAN KRITERIA HASIL</a:t>
                      </a:r>
                      <a:endParaRPr lang="en-US" dirty="0">
                        <a:solidFill>
                          <a:schemeClr val="bg1"/>
                        </a:solidFill>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id-ID" sz="1800" b="1" kern="1200" dirty="0" smtClean="0">
                          <a:solidFill>
                            <a:schemeClr val="bg1"/>
                          </a:solidFill>
                          <a:effectLst/>
                          <a:latin typeface="+mn-lt"/>
                          <a:ea typeface="+mn-ea"/>
                          <a:cs typeface="+mn-cs"/>
                        </a:rPr>
                        <a:t>INTERVENSI</a:t>
                      </a:r>
                      <a:endParaRPr lang="en-US" sz="1800" b="1" kern="1200" dirty="0" smtClean="0">
                        <a:solidFill>
                          <a:schemeClr val="bg1"/>
                        </a:solidFill>
                        <a:effectLst/>
                        <a:latin typeface="+mn-lt"/>
                        <a:ea typeface="+mn-ea"/>
                        <a:cs typeface="+mn-cs"/>
                      </a:endParaRPr>
                    </a:p>
                    <a:p>
                      <a:endParaRPr lang="en-US" dirty="0">
                        <a:solidFill>
                          <a:schemeClr val="bg1"/>
                        </a:solidFill>
                      </a:endParaRPr>
                    </a:p>
                  </a:txBody>
                  <a:tcPr/>
                </a:tc>
                <a:extLst>
                  <a:ext uri="{0D108BD9-81ED-4DB2-BD59-A6C34878D82A}">
                    <a16:rowId xmlns:a16="http://schemas.microsoft.com/office/drawing/2014/main" val="2158758829"/>
                  </a:ext>
                </a:extLst>
              </a:tr>
              <a:tr h="4870119">
                <a:tc>
                  <a:txBody>
                    <a:bodyPr/>
                    <a:lstStyle/>
                    <a:p>
                      <a:r>
                        <a:rPr lang="en-US" dirty="0" smtClean="0">
                          <a:solidFill>
                            <a:schemeClr val="bg1"/>
                          </a:solidFill>
                          <a:latin typeface="Times New Roman" panose="02020603050405020304" pitchFamily="18" charset="0"/>
                          <a:cs typeface="Times New Roman" panose="02020603050405020304" pitchFamily="18" charset="0"/>
                        </a:rPr>
                        <a:t>1</a:t>
                      </a:r>
                      <a:endParaRPr lang="en-US" dirty="0">
                        <a:solidFill>
                          <a:schemeClr val="bg1"/>
                        </a:solidFill>
                        <a:latin typeface="Times New Roman" panose="02020603050405020304" pitchFamily="18" charset="0"/>
                        <a:cs typeface="Times New Roman" panose="02020603050405020304" pitchFamily="18" charset="0"/>
                      </a:endParaRPr>
                    </a:p>
                  </a:txBody>
                  <a:tcPr/>
                </a:tc>
                <a:tc>
                  <a:txBody>
                    <a:bodyPr/>
                    <a:lstStyle/>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Defisit Volume Cairan</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Definisi : Penurunan cairan intravaskuler, interstisial, dan/atau intrasellular. Ini mengarah ke dehidrasi, kehilangan cairan dengan pengeluaran sodium</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Batasan Karakteristik :</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    Kelemahan</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    Haus</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  Penurunan turgor kulit/lidah</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  Membran mukosa/kulit kering</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 Peningkatan denyut nadi, </a:t>
                      </a:r>
                      <a:endParaRPr lang="en-US" sz="2400" dirty="0">
                        <a:solidFill>
                          <a:schemeClr val="bg1"/>
                        </a:solidFill>
                        <a:latin typeface="Times New Roman" panose="02020603050405020304" pitchFamily="18" charset="0"/>
                        <a:cs typeface="Times New Roman" panose="02020603050405020304" pitchFamily="18" charset="0"/>
                      </a:endParaRPr>
                    </a:p>
                  </a:txBody>
                  <a:tcPr/>
                </a:tc>
                <a:tc>
                  <a:txBody>
                    <a:bodyPr/>
                    <a:lstStyle/>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NOC:</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v  Fluid balance</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v  Hydration</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v  Nutritional Status : Food and Fluid Intake</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Kriteria Hasil :</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v  Mempertahankan urine output sesuai dengan usia dan BB, BJ urine normal, HT normal</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v  Tekanan darah, nadi, suhu tubuh dalam batas normal</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v  Tidak ada tanda tanda </a:t>
                      </a:r>
                      <a:endParaRPr lang="en-US" sz="2400" dirty="0">
                        <a:solidFill>
                          <a:schemeClr val="bg1"/>
                        </a:solidFill>
                        <a:latin typeface="Times New Roman" panose="02020603050405020304" pitchFamily="18" charset="0"/>
                        <a:cs typeface="Times New Roman" panose="02020603050405020304" pitchFamily="18" charset="0"/>
                      </a:endParaRPr>
                    </a:p>
                  </a:txBody>
                  <a:tcPr/>
                </a:tc>
                <a:tc>
                  <a:txBody>
                    <a:bodyPr/>
                    <a:lstStyle/>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NIC :</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Fluid management</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Pertahankan catatan intake dan output yang akurat</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Monitor status hidrasi  (kelembaban membran mukosa, nadi adekuat, tekanan darah ortostatik), jika diperlukan</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Monitor vital sign</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Monitor masukan </a:t>
                      </a:r>
                      <a:endParaRPr lang="en-US" sz="2400" dirty="0">
                        <a:solidFill>
                          <a:schemeClr val="bg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818784707"/>
                  </a:ext>
                </a:extLst>
              </a:tr>
            </a:tbl>
          </a:graphicData>
        </a:graphic>
      </p:graphicFrame>
    </p:spTree>
    <p:extLst>
      <p:ext uri="{BB962C8B-B14F-4D97-AF65-F5344CB8AC3E}">
        <p14:creationId xmlns:p14="http://schemas.microsoft.com/office/powerpoint/2010/main" val="5829382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364402474"/>
              </p:ext>
            </p:extLst>
          </p:nvPr>
        </p:nvGraphicFramePr>
        <p:xfrm>
          <a:off x="236484" y="110359"/>
          <a:ext cx="11729543" cy="6934200"/>
        </p:xfrm>
        <a:graphic>
          <a:graphicData uri="http://schemas.openxmlformats.org/drawingml/2006/table">
            <a:tbl>
              <a:tblPr firstRow="1" bandRow="1">
                <a:tableStyleId>{5940675A-B579-460E-94D1-54222C63F5DA}</a:tableStyleId>
              </a:tblPr>
              <a:tblGrid>
                <a:gridCol w="601513">
                  <a:extLst>
                    <a:ext uri="{9D8B030D-6E8A-4147-A177-3AD203B41FA5}">
                      <a16:colId xmlns:a16="http://schemas.microsoft.com/office/drawing/2014/main" val="2971916124"/>
                    </a:ext>
                  </a:extLst>
                </a:gridCol>
                <a:gridCol w="3559560">
                  <a:extLst>
                    <a:ext uri="{9D8B030D-6E8A-4147-A177-3AD203B41FA5}">
                      <a16:colId xmlns:a16="http://schemas.microsoft.com/office/drawing/2014/main" val="2427686261"/>
                    </a:ext>
                  </a:extLst>
                </a:gridCol>
                <a:gridCol w="3816277">
                  <a:extLst>
                    <a:ext uri="{9D8B030D-6E8A-4147-A177-3AD203B41FA5}">
                      <a16:colId xmlns:a16="http://schemas.microsoft.com/office/drawing/2014/main" val="2204868968"/>
                    </a:ext>
                  </a:extLst>
                </a:gridCol>
                <a:gridCol w="3752193">
                  <a:extLst>
                    <a:ext uri="{9D8B030D-6E8A-4147-A177-3AD203B41FA5}">
                      <a16:colId xmlns:a16="http://schemas.microsoft.com/office/drawing/2014/main" val="2192609730"/>
                    </a:ext>
                  </a:extLst>
                </a:gridCol>
              </a:tblGrid>
              <a:tr h="6621517">
                <a:tc>
                  <a:txBody>
                    <a:bodyPr/>
                    <a:lstStyle/>
                    <a:p>
                      <a:endParaRPr lang="en-US" dirty="0"/>
                    </a:p>
                  </a:txBody>
                  <a:tcPr/>
                </a:tc>
                <a:tc>
                  <a:txBody>
                    <a:bodyPr/>
                    <a:lstStyle/>
                    <a:p>
                      <a:r>
                        <a:rPr lang="id-ID" sz="2300" kern="1200" dirty="0" smtClean="0">
                          <a:solidFill>
                            <a:schemeClr val="bg1"/>
                          </a:solidFill>
                          <a:effectLst/>
                          <a:latin typeface="Times New Roman" panose="02020603050405020304" pitchFamily="18" charset="0"/>
                          <a:ea typeface="+mn-ea"/>
                          <a:cs typeface="Times New Roman" panose="02020603050405020304" pitchFamily="18" charset="0"/>
                        </a:rPr>
                        <a:t>penurunan tekanan darah, penurunan volume/tekanan nadi</a:t>
                      </a:r>
                      <a:endParaRPr lang="en-US" sz="23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300" kern="1200" dirty="0" smtClean="0">
                          <a:solidFill>
                            <a:schemeClr val="bg1"/>
                          </a:solidFill>
                          <a:effectLst/>
                          <a:latin typeface="Times New Roman" panose="02020603050405020304" pitchFamily="18" charset="0"/>
                          <a:ea typeface="+mn-ea"/>
                          <a:cs typeface="Times New Roman" panose="02020603050405020304" pitchFamily="18" charset="0"/>
                        </a:rPr>
                        <a:t>-    Pengisian vena menurun</a:t>
                      </a:r>
                      <a:endParaRPr lang="en-US" sz="23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300" kern="1200" dirty="0" smtClean="0">
                          <a:solidFill>
                            <a:schemeClr val="bg1"/>
                          </a:solidFill>
                          <a:effectLst/>
                          <a:latin typeface="Times New Roman" panose="02020603050405020304" pitchFamily="18" charset="0"/>
                          <a:ea typeface="+mn-ea"/>
                          <a:cs typeface="Times New Roman" panose="02020603050405020304" pitchFamily="18" charset="0"/>
                        </a:rPr>
                        <a:t>-    Perubahan status mental</a:t>
                      </a:r>
                      <a:endParaRPr lang="en-US" sz="23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300" kern="1200" dirty="0" smtClean="0">
                          <a:solidFill>
                            <a:schemeClr val="bg1"/>
                          </a:solidFill>
                          <a:effectLst/>
                          <a:latin typeface="Times New Roman" panose="02020603050405020304" pitchFamily="18" charset="0"/>
                          <a:ea typeface="+mn-ea"/>
                          <a:cs typeface="Times New Roman" panose="02020603050405020304" pitchFamily="18" charset="0"/>
                        </a:rPr>
                        <a:t>-    Konsentrasi urine meningkat</a:t>
                      </a:r>
                      <a:endParaRPr lang="en-US" sz="23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300" kern="1200" dirty="0" smtClean="0">
                          <a:solidFill>
                            <a:schemeClr val="bg1"/>
                          </a:solidFill>
                          <a:effectLst/>
                          <a:latin typeface="Times New Roman" panose="02020603050405020304" pitchFamily="18" charset="0"/>
                          <a:ea typeface="+mn-ea"/>
                          <a:cs typeface="Times New Roman" panose="02020603050405020304" pitchFamily="18" charset="0"/>
                        </a:rPr>
                        <a:t>-    Temperatur tubuh meningkat</a:t>
                      </a:r>
                      <a:endParaRPr lang="en-US" sz="23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300" kern="1200" dirty="0" smtClean="0">
                          <a:solidFill>
                            <a:schemeClr val="bg1"/>
                          </a:solidFill>
                          <a:effectLst/>
                          <a:latin typeface="Times New Roman" panose="02020603050405020304" pitchFamily="18" charset="0"/>
                          <a:ea typeface="+mn-ea"/>
                          <a:cs typeface="Times New Roman" panose="02020603050405020304" pitchFamily="18" charset="0"/>
                        </a:rPr>
                        <a:t>-    Hematokrit meninggi</a:t>
                      </a:r>
                      <a:endParaRPr lang="en-US" sz="23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300" kern="1200" dirty="0" smtClean="0">
                          <a:solidFill>
                            <a:schemeClr val="bg1"/>
                          </a:solidFill>
                          <a:effectLst/>
                          <a:latin typeface="Times New Roman" panose="02020603050405020304" pitchFamily="18" charset="0"/>
                          <a:ea typeface="+mn-ea"/>
                          <a:cs typeface="Times New Roman" panose="02020603050405020304" pitchFamily="18" charset="0"/>
                        </a:rPr>
                        <a:t>- Kehilangan berat badan seketika (kecuali pada third spacing)</a:t>
                      </a:r>
                      <a:endParaRPr lang="en-US" sz="23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300" kern="1200" dirty="0" smtClean="0">
                          <a:solidFill>
                            <a:schemeClr val="bg1"/>
                          </a:solidFill>
                          <a:effectLst/>
                          <a:latin typeface="Times New Roman" panose="02020603050405020304" pitchFamily="18" charset="0"/>
                          <a:ea typeface="+mn-ea"/>
                          <a:cs typeface="Times New Roman" panose="02020603050405020304" pitchFamily="18" charset="0"/>
                        </a:rPr>
                        <a:t>Faktor-faktor yang berhubungan:</a:t>
                      </a:r>
                      <a:endParaRPr lang="en-US" sz="23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300" kern="1200" dirty="0" smtClean="0">
                          <a:solidFill>
                            <a:schemeClr val="bg1"/>
                          </a:solidFill>
                          <a:effectLst/>
                          <a:latin typeface="Times New Roman" panose="02020603050405020304" pitchFamily="18" charset="0"/>
                          <a:ea typeface="+mn-ea"/>
                          <a:cs typeface="Times New Roman" panose="02020603050405020304" pitchFamily="18" charset="0"/>
                        </a:rPr>
                        <a:t>-    Kehilangan volume cairan secara aktif</a:t>
                      </a:r>
                      <a:endParaRPr lang="en-US" sz="23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300" kern="1200" dirty="0" smtClean="0">
                          <a:solidFill>
                            <a:schemeClr val="bg1"/>
                          </a:solidFill>
                          <a:effectLst/>
                          <a:latin typeface="Times New Roman" panose="02020603050405020304" pitchFamily="18" charset="0"/>
                          <a:ea typeface="+mn-ea"/>
                          <a:cs typeface="Times New Roman" panose="02020603050405020304" pitchFamily="18" charset="0"/>
                        </a:rPr>
                        <a:t>-    Kegagalan mekanisme pengaturan</a:t>
                      </a:r>
                      <a:endParaRPr lang="en-US" sz="2300" kern="1200" dirty="0" smtClean="0">
                        <a:solidFill>
                          <a:schemeClr val="bg1"/>
                        </a:solidFill>
                        <a:effectLst/>
                        <a:latin typeface="Times New Roman" panose="02020603050405020304" pitchFamily="18" charset="0"/>
                        <a:ea typeface="+mn-ea"/>
                        <a:cs typeface="Times New Roman" panose="02020603050405020304" pitchFamily="18" charset="0"/>
                      </a:endParaRPr>
                    </a:p>
                    <a:p>
                      <a:endParaRPr lang="en-US" sz="1200" dirty="0">
                        <a:solidFill>
                          <a:schemeClr val="bg1"/>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dehidrasi, Elastisitas turgor kulit baik, membran mukosa lembab, tidak ada rasa haus yang berlebihan</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endParaRPr lang="en-US" sz="2400" dirty="0">
                        <a:solidFill>
                          <a:schemeClr val="bg1"/>
                        </a:solidFill>
                        <a:latin typeface="Times New Roman" panose="02020603050405020304" pitchFamily="18" charset="0"/>
                        <a:cs typeface="Times New Roman" panose="02020603050405020304" pitchFamily="18" charset="0"/>
                      </a:endParaRPr>
                    </a:p>
                  </a:txBody>
                  <a:tcPr/>
                </a:tc>
                <a:tc>
                  <a:txBody>
                    <a:bodyPr/>
                    <a:lstStyle/>
                    <a:p>
                      <a:pPr algn="just">
                        <a:lnSpc>
                          <a:spcPct val="150000"/>
                        </a:lnSpc>
                        <a:spcAft>
                          <a:spcPts val="0"/>
                        </a:spcAft>
                      </a:pPr>
                      <a:r>
                        <a:rPr lang="id-ID" sz="2000"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NIC :</a:t>
                      </a:r>
                      <a:endParaRPr lang="en-US" sz="2000"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id-ID" sz="2000"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Fluid management</a:t>
                      </a:r>
                      <a:endParaRPr lang="en-US" sz="2000"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pPr>
                      <a:r>
                        <a:rPr lang="id-ID" sz="2000"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Pertahankan catatan intake dan output yang akurat</a:t>
                      </a:r>
                      <a:endParaRPr lang="en-US" sz="2000"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pPr>
                      <a:r>
                        <a:rPr lang="id-ID" sz="2000"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Monitor status hidrasi  (kelembaban membran mukosa, nadi adekuat, tekanan darah ortostatik), jika diperlukan</a:t>
                      </a:r>
                      <a:endParaRPr lang="en-US" sz="2000"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pPr>
                      <a:r>
                        <a:rPr lang="id-ID" sz="2000"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Monitor vital sign</a:t>
                      </a:r>
                      <a:endParaRPr lang="en-US" sz="2000"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pPr>
                      <a:r>
                        <a:rPr lang="id-ID" sz="2000"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Monitor masukan makanan / cairan dan hitung intake kalori harian</a:t>
                      </a:r>
                      <a:endParaRPr lang="en-US" sz="2000"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pPr>
                      <a:r>
                        <a:rPr lang="id-ID" sz="2000"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Kolaborasikan pemberian cairan IV</a:t>
                      </a:r>
                      <a:endPar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23836328"/>
                  </a:ext>
                </a:extLst>
              </a:tr>
            </a:tbl>
          </a:graphicData>
        </a:graphic>
      </p:graphicFrame>
    </p:spTree>
    <p:extLst>
      <p:ext uri="{BB962C8B-B14F-4D97-AF65-F5344CB8AC3E}">
        <p14:creationId xmlns:p14="http://schemas.microsoft.com/office/powerpoint/2010/main" val="23992932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011681627"/>
              </p:ext>
            </p:extLst>
          </p:nvPr>
        </p:nvGraphicFramePr>
        <p:xfrm>
          <a:off x="345089" y="283779"/>
          <a:ext cx="11510581" cy="12927724"/>
        </p:xfrm>
        <a:graphic>
          <a:graphicData uri="http://schemas.openxmlformats.org/drawingml/2006/table">
            <a:tbl>
              <a:tblPr firstRow="1" bandRow="1">
                <a:tableStyleId>{5940675A-B579-460E-94D1-54222C63F5DA}</a:tableStyleId>
              </a:tblPr>
              <a:tblGrid>
                <a:gridCol w="716932">
                  <a:extLst>
                    <a:ext uri="{9D8B030D-6E8A-4147-A177-3AD203B41FA5}">
                      <a16:colId xmlns:a16="http://schemas.microsoft.com/office/drawing/2014/main" val="3985052106"/>
                    </a:ext>
                  </a:extLst>
                </a:gridCol>
                <a:gridCol w="1996489">
                  <a:extLst>
                    <a:ext uri="{9D8B030D-6E8A-4147-A177-3AD203B41FA5}">
                      <a16:colId xmlns:a16="http://schemas.microsoft.com/office/drawing/2014/main" val="1204441022"/>
                    </a:ext>
                  </a:extLst>
                </a:gridCol>
                <a:gridCol w="3515711">
                  <a:extLst>
                    <a:ext uri="{9D8B030D-6E8A-4147-A177-3AD203B41FA5}">
                      <a16:colId xmlns:a16="http://schemas.microsoft.com/office/drawing/2014/main" val="2603573462"/>
                    </a:ext>
                  </a:extLst>
                </a:gridCol>
                <a:gridCol w="5281449">
                  <a:extLst>
                    <a:ext uri="{9D8B030D-6E8A-4147-A177-3AD203B41FA5}">
                      <a16:colId xmlns:a16="http://schemas.microsoft.com/office/drawing/2014/main" val="867708717"/>
                    </a:ext>
                  </a:extLst>
                </a:gridCol>
              </a:tblGrid>
              <a:tr h="6463862">
                <a:tc>
                  <a:txBody>
                    <a:bodyPr/>
                    <a:lstStyle/>
                    <a:p>
                      <a:endParaRPr lang="en-US" dirty="0"/>
                    </a:p>
                  </a:txBody>
                  <a:tcPr/>
                </a:tc>
                <a:tc>
                  <a:txBody>
                    <a:bodyPr/>
                    <a:lstStyle/>
                    <a:p>
                      <a:endParaRPr lang="en-US"/>
                    </a:p>
                  </a:txBody>
                  <a:tcPr/>
                </a:tc>
                <a:tc>
                  <a:txBody>
                    <a:bodyPr/>
                    <a:lstStyle/>
                    <a:p>
                      <a:endParaRPr lang="en-US" dirty="0"/>
                    </a:p>
                  </a:txBody>
                  <a:tcPr/>
                </a:tc>
                <a:tc>
                  <a:txBody>
                    <a:bodyPr/>
                    <a:lstStyle/>
                    <a:p>
                      <a:pPr marL="0" lvl="0" indent="0">
                        <a:lnSpc>
                          <a:spcPct val="100000"/>
                        </a:lnSpc>
                        <a:buFont typeface="+mj-lt"/>
                        <a:buNone/>
                      </a:pPr>
                      <a:r>
                        <a:rPr lang="en-US" sz="2700" kern="1200" dirty="0" smtClean="0">
                          <a:solidFill>
                            <a:schemeClr val="bg1"/>
                          </a:solidFill>
                          <a:effectLst/>
                          <a:latin typeface="Times New Roman" panose="02020603050405020304" pitchFamily="18" charset="0"/>
                          <a:ea typeface="+mn-ea"/>
                          <a:cs typeface="Times New Roman" panose="02020603050405020304" pitchFamily="18" charset="0"/>
                        </a:rPr>
                        <a:t>6. </a:t>
                      </a:r>
                      <a:r>
                        <a:rPr lang="id-ID" sz="2700" kern="1200" dirty="0" smtClean="0">
                          <a:solidFill>
                            <a:schemeClr val="bg1"/>
                          </a:solidFill>
                          <a:effectLst/>
                          <a:latin typeface="Times New Roman" panose="02020603050405020304" pitchFamily="18" charset="0"/>
                          <a:ea typeface="+mn-ea"/>
                          <a:cs typeface="Times New Roman" panose="02020603050405020304" pitchFamily="18" charset="0"/>
                        </a:rPr>
                        <a:t>Monitor status nutrisi</a:t>
                      </a:r>
                      <a:endParaRPr lang="en-US" sz="27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lnSpc>
                          <a:spcPct val="100000"/>
                        </a:lnSpc>
                      </a:pPr>
                      <a:r>
                        <a:rPr lang="en-US" sz="2700" kern="1200" dirty="0" smtClean="0">
                          <a:solidFill>
                            <a:schemeClr val="bg1"/>
                          </a:solidFill>
                          <a:effectLst/>
                          <a:latin typeface="Times New Roman" panose="02020603050405020304" pitchFamily="18" charset="0"/>
                          <a:ea typeface="+mn-ea"/>
                          <a:cs typeface="Times New Roman" panose="02020603050405020304" pitchFamily="18" charset="0"/>
                        </a:rPr>
                        <a:t>7. </a:t>
                      </a:r>
                      <a:r>
                        <a:rPr lang="id-ID" sz="2700" kern="1200" dirty="0" smtClean="0">
                          <a:solidFill>
                            <a:schemeClr val="bg1"/>
                          </a:solidFill>
                          <a:effectLst/>
                          <a:latin typeface="Times New Roman" panose="02020603050405020304" pitchFamily="18" charset="0"/>
                          <a:ea typeface="+mn-ea"/>
                          <a:cs typeface="Times New Roman" panose="02020603050405020304" pitchFamily="18" charset="0"/>
                        </a:rPr>
                        <a:t>Berikan cairan IV pada suhu ruangan</a:t>
                      </a:r>
                      <a:endParaRPr lang="en-US" sz="27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lnSpc>
                          <a:spcPct val="100000"/>
                        </a:lnSpc>
                      </a:pPr>
                      <a:r>
                        <a:rPr lang="en-US" sz="2700" kern="1200" dirty="0" smtClean="0">
                          <a:solidFill>
                            <a:schemeClr val="bg1"/>
                          </a:solidFill>
                          <a:effectLst/>
                          <a:latin typeface="Times New Roman" panose="02020603050405020304" pitchFamily="18" charset="0"/>
                          <a:ea typeface="+mn-ea"/>
                          <a:cs typeface="Times New Roman" panose="02020603050405020304" pitchFamily="18" charset="0"/>
                        </a:rPr>
                        <a:t>8. </a:t>
                      </a:r>
                      <a:r>
                        <a:rPr lang="id-ID" sz="2700" kern="1200" dirty="0" smtClean="0">
                          <a:solidFill>
                            <a:schemeClr val="bg1"/>
                          </a:solidFill>
                          <a:effectLst/>
                          <a:latin typeface="Times New Roman" panose="02020603050405020304" pitchFamily="18" charset="0"/>
                          <a:ea typeface="+mn-ea"/>
                          <a:cs typeface="Times New Roman" panose="02020603050405020304" pitchFamily="18" charset="0"/>
                        </a:rPr>
                        <a:t>Dorong masukan oral</a:t>
                      </a:r>
                      <a:endParaRPr lang="en-US" sz="27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lnSpc>
                          <a:spcPct val="100000"/>
                        </a:lnSpc>
                      </a:pPr>
                      <a:r>
                        <a:rPr lang="en-US" sz="2700" kern="1200" dirty="0" smtClean="0">
                          <a:solidFill>
                            <a:schemeClr val="bg1"/>
                          </a:solidFill>
                          <a:effectLst/>
                          <a:latin typeface="Times New Roman" panose="02020603050405020304" pitchFamily="18" charset="0"/>
                          <a:ea typeface="+mn-ea"/>
                          <a:cs typeface="Times New Roman" panose="02020603050405020304" pitchFamily="18" charset="0"/>
                        </a:rPr>
                        <a:t>9. </a:t>
                      </a:r>
                      <a:r>
                        <a:rPr lang="id-ID" sz="2700" kern="1200" dirty="0" smtClean="0">
                          <a:solidFill>
                            <a:schemeClr val="bg1"/>
                          </a:solidFill>
                          <a:effectLst/>
                          <a:latin typeface="Times New Roman" panose="02020603050405020304" pitchFamily="18" charset="0"/>
                          <a:ea typeface="+mn-ea"/>
                          <a:cs typeface="Times New Roman" panose="02020603050405020304" pitchFamily="18" charset="0"/>
                        </a:rPr>
                        <a:t>Berikan penggantian nasogatrik sesuai output</a:t>
                      </a:r>
                      <a:endParaRPr lang="en-US" sz="27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lnSpc>
                          <a:spcPct val="100000"/>
                        </a:lnSpc>
                      </a:pPr>
                      <a:r>
                        <a:rPr lang="en-US" sz="2700" kern="1200" dirty="0" smtClean="0">
                          <a:solidFill>
                            <a:schemeClr val="bg1"/>
                          </a:solidFill>
                          <a:effectLst/>
                          <a:latin typeface="Times New Roman" panose="02020603050405020304" pitchFamily="18" charset="0"/>
                          <a:ea typeface="+mn-ea"/>
                          <a:cs typeface="Times New Roman" panose="02020603050405020304" pitchFamily="18" charset="0"/>
                        </a:rPr>
                        <a:t>10. </a:t>
                      </a:r>
                      <a:r>
                        <a:rPr lang="id-ID" sz="2700" kern="1200" dirty="0" smtClean="0">
                          <a:solidFill>
                            <a:schemeClr val="bg1"/>
                          </a:solidFill>
                          <a:effectLst/>
                          <a:latin typeface="Times New Roman" panose="02020603050405020304" pitchFamily="18" charset="0"/>
                          <a:ea typeface="+mn-ea"/>
                          <a:cs typeface="Times New Roman" panose="02020603050405020304" pitchFamily="18" charset="0"/>
                        </a:rPr>
                        <a:t>Dorong keluarga untuk membantu pasien makan</a:t>
                      </a:r>
                      <a:endParaRPr lang="en-US" sz="27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lnSpc>
                          <a:spcPct val="100000"/>
                        </a:lnSpc>
                      </a:pPr>
                      <a:r>
                        <a:rPr lang="en-US" sz="2700" kern="1200" dirty="0" smtClean="0">
                          <a:solidFill>
                            <a:schemeClr val="bg1"/>
                          </a:solidFill>
                          <a:effectLst/>
                          <a:latin typeface="Times New Roman" panose="02020603050405020304" pitchFamily="18" charset="0"/>
                          <a:ea typeface="+mn-ea"/>
                          <a:cs typeface="Times New Roman" panose="02020603050405020304" pitchFamily="18" charset="0"/>
                        </a:rPr>
                        <a:t>11. </a:t>
                      </a:r>
                      <a:r>
                        <a:rPr lang="id-ID" sz="2700" kern="1200" dirty="0" smtClean="0">
                          <a:solidFill>
                            <a:schemeClr val="bg1"/>
                          </a:solidFill>
                          <a:effectLst/>
                          <a:latin typeface="Times New Roman" panose="02020603050405020304" pitchFamily="18" charset="0"/>
                          <a:ea typeface="+mn-ea"/>
                          <a:cs typeface="Times New Roman" panose="02020603050405020304" pitchFamily="18" charset="0"/>
                        </a:rPr>
                        <a:t>Tawarkan snack ( jus buah, </a:t>
                      </a:r>
                      <a:r>
                        <a:rPr lang="en-US" sz="2700" kern="1200" dirty="0" smtClean="0">
                          <a:solidFill>
                            <a:schemeClr val="bg1"/>
                          </a:solidFill>
                          <a:effectLst/>
                          <a:latin typeface="Times New Roman" panose="02020603050405020304" pitchFamily="18" charset="0"/>
                          <a:ea typeface="+mn-ea"/>
                          <a:cs typeface="Times New Roman" panose="02020603050405020304" pitchFamily="18" charset="0"/>
                        </a:rPr>
                        <a:t>  </a:t>
                      </a:r>
                      <a:r>
                        <a:rPr lang="id-ID" sz="2700" kern="1200" dirty="0" smtClean="0">
                          <a:solidFill>
                            <a:schemeClr val="bg1"/>
                          </a:solidFill>
                          <a:effectLst/>
                          <a:latin typeface="Times New Roman" panose="02020603050405020304" pitchFamily="18" charset="0"/>
                          <a:ea typeface="+mn-ea"/>
                          <a:cs typeface="Times New Roman" panose="02020603050405020304" pitchFamily="18" charset="0"/>
                        </a:rPr>
                        <a:t>buah segar )</a:t>
                      </a:r>
                      <a:endParaRPr lang="en-US" sz="27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lnSpc>
                          <a:spcPct val="100000"/>
                        </a:lnSpc>
                      </a:pPr>
                      <a:r>
                        <a:rPr lang="en-US" sz="2700" kern="1200" dirty="0" smtClean="0">
                          <a:solidFill>
                            <a:schemeClr val="bg1"/>
                          </a:solidFill>
                          <a:effectLst/>
                          <a:latin typeface="Times New Roman" panose="02020603050405020304" pitchFamily="18" charset="0"/>
                          <a:ea typeface="+mn-ea"/>
                          <a:cs typeface="Times New Roman" panose="02020603050405020304" pitchFamily="18" charset="0"/>
                        </a:rPr>
                        <a:t>12. </a:t>
                      </a:r>
                      <a:r>
                        <a:rPr lang="id-ID" sz="2700" kern="1200" dirty="0" smtClean="0">
                          <a:solidFill>
                            <a:schemeClr val="bg1"/>
                          </a:solidFill>
                          <a:effectLst/>
                          <a:latin typeface="Times New Roman" panose="02020603050405020304" pitchFamily="18" charset="0"/>
                          <a:ea typeface="+mn-ea"/>
                          <a:cs typeface="Times New Roman" panose="02020603050405020304" pitchFamily="18" charset="0"/>
                        </a:rPr>
                        <a:t>Kolaborasi dokter jika tanda cairan berlebih muncul</a:t>
                      </a:r>
                      <a:endParaRPr lang="en-US" sz="27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lnSpc>
                          <a:spcPct val="100000"/>
                        </a:lnSpc>
                      </a:pPr>
                      <a:r>
                        <a:rPr lang="en-US" sz="2700" kern="1200" dirty="0" smtClean="0">
                          <a:solidFill>
                            <a:schemeClr val="bg1"/>
                          </a:solidFill>
                          <a:effectLst/>
                          <a:latin typeface="Times New Roman" panose="02020603050405020304" pitchFamily="18" charset="0"/>
                          <a:ea typeface="+mn-ea"/>
                          <a:cs typeface="Times New Roman" panose="02020603050405020304" pitchFamily="18" charset="0"/>
                        </a:rPr>
                        <a:t>13. </a:t>
                      </a:r>
                      <a:r>
                        <a:rPr lang="id-ID" sz="2700" kern="1200" dirty="0" smtClean="0">
                          <a:solidFill>
                            <a:schemeClr val="bg1"/>
                          </a:solidFill>
                          <a:effectLst/>
                          <a:latin typeface="Times New Roman" panose="02020603050405020304" pitchFamily="18" charset="0"/>
                          <a:ea typeface="+mn-ea"/>
                          <a:cs typeface="Times New Roman" panose="02020603050405020304" pitchFamily="18" charset="0"/>
                        </a:rPr>
                        <a:t>Atur kemungkinan tranfusi</a:t>
                      </a:r>
                      <a:endParaRPr lang="en-US" sz="27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nSpc>
                          <a:spcPct val="100000"/>
                        </a:lnSpc>
                      </a:pPr>
                      <a:r>
                        <a:rPr lang="en-US" sz="2700" kern="1200" dirty="0" smtClean="0">
                          <a:solidFill>
                            <a:schemeClr val="bg1"/>
                          </a:solidFill>
                          <a:effectLst/>
                          <a:latin typeface="Times New Roman" panose="02020603050405020304" pitchFamily="18" charset="0"/>
                          <a:ea typeface="+mn-ea"/>
                          <a:cs typeface="Times New Roman" panose="02020603050405020304" pitchFamily="18" charset="0"/>
                        </a:rPr>
                        <a:t>14 </a:t>
                      </a:r>
                      <a:r>
                        <a:rPr lang="id-ID" sz="2700" kern="1200" dirty="0" smtClean="0">
                          <a:solidFill>
                            <a:schemeClr val="bg1"/>
                          </a:solidFill>
                          <a:effectLst/>
                          <a:latin typeface="Times New Roman" panose="02020603050405020304" pitchFamily="18" charset="0"/>
                          <a:ea typeface="+mn-ea"/>
                          <a:cs typeface="Times New Roman" panose="02020603050405020304" pitchFamily="18" charset="0"/>
                        </a:rPr>
                        <a:t>Persiapan untuk tranfusi</a:t>
                      </a:r>
                      <a:endParaRPr lang="en-US" sz="2700" dirty="0">
                        <a:solidFill>
                          <a:schemeClr val="bg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25181166"/>
                  </a:ext>
                </a:extLst>
              </a:tr>
              <a:tr h="6463862">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804058186"/>
                  </a:ext>
                </a:extLst>
              </a:tr>
            </a:tbl>
          </a:graphicData>
        </a:graphic>
      </p:graphicFrame>
    </p:spTree>
    <p:extLst>
      <p:ext uri="{BB962C8B-B14F-4D97-AF65-F5344CB8AC3E}">
        <p14:creationId xmlns:p14="http://schemas.microsoft.com/office/powerpoint/2010/main" val="11340880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76444645"/>
              </p:ext>
            </p:extLst>
          </p:nvPr>
        </p:nvGraphicFramePr>
        <p:xfrm>
          <a:off x="126124" y="110360"/>
          <a:ext cx="11950263" cy="6979920"/>
        </p:xfrm>
        <a:graphic>
          <a:graphicData uri="http://schemas.openxmlformats.org/drawingml/2006/table">
            <a:tbl>
              <a:tblPr firstRow="1" bandRow="1">
                <a:tableStyleId>{5940675A-B579-460E-94D1-54222C63F5DA}</a:tableStyleId>
              </a:tblPr>
              <a:tblGrid>
                <a:gridCol w="536028">
                  <a:extLst>
                    <a:ext uri="{9D8B030D-6E8A-4147-A177-3AD203B41FA5}">
                      <a16:colId xmlns:a16="http://schemas.microsoft.com/office/drawing/2014/main" val="489061850"/>
                    </a:ext>
                  </a:extLst>
                </a:gridCol>
                <a:gridCol w="4526146">
                  <a:extLst>
                    <a:ext uri="{9D8B030D-6E8A-4147-A177-3AD203B41FA5}">
                      <a16:colId xmlns:a16="http://schemas.microsoft.com/office/drawing/2014/main" val="1252336335"/>
                    </a:ext>
                  </a:extLst>
                </a:gridCol>
                <a:gridCol w="3861109">
                  <a:extLst>
                    <a:ext uri="{9D8B030D-6E8A-4147-A177-3AD203B41FA5}">
                      <a16:colId xmlns:a16="http://schemas.microsoft.com/office/drawing/2014/main" val="2576131045"/>
                    </a:ext>
                  </a:extLst>
                </a:gridCol>
                <a:gridCol w="3026980">
                  <a:extLst>
                    <a:ext uri="{9D8B030D-6E8A-4147-A177-3AD203B41FA5}">
                      <a16:colId xmlns:a16="http://schemas.microsoft.com/office/drawing/2014/main" val="1035398131"/>
                    </a:ext>
                  </a:extLst>
                </a:gridCol>
              </a:tblGrid>
              <a:tr h="6558454">
                <a:tc>
                  <a:txBody>
                    <a:bodyPr/>
                    <a:lstStyle/>
                    <a:p>
                      <a:r>
                        <a:rPr lang="en-US" dirty="0" smtClean="0">
                          <a:solidFill>
                            <a:schemeClr val="bg1"/>
                          </a:solidFill>
                        </a:rPr>
                        <a:t>2</a:t>
                      </a:r>
                      <a:endParaRPr lang="en-US" dirty="0">
                        <a:solidFill>
                          <a:schemeClr val="bg1"/>
                        </a:solidFill>
                      </a:endParaRPr>
                    </a:p>
                  </a:txBody>
                  <a:tcPr/>
                </a:tc>
                <a:tc>
                  <a:txBody>
                    <a:bodyPr/>
                    <a:lstStyle/>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Pola Nafas tidak efektif</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Definisi : Pertukaran udara inspirasi dan/atau ekspirasi tidak adekuat</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Batasan karakteristik :</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    Penurunan tekanan inspirasi/ekspirasi</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    Penurunan pertukaran udara per menit</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    Menggunakan otot pernafasan tambahan</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    Nasal flaring</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    Dyspnea</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    Orthopnea</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    Perubahan penyimpangan dada</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    Nafas pendek</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    Assumption of 3-point</a:t>
                      </a:r>
                      <a:r>
                        <a:rPr lang="id-ID" sz="1800" kern="1200" dirty="0" smtClean="0">
                          <a:solidFill>
                            <a:schemeClr val="tx1"/>
                          </a:solidFill>
                          <a:effectLst/>
                          <a:latin typeface="+mn-lt"/>
                          <a:ea typeface="+mn-ea"/>
                          <a:cs typeface="+mn-cs"/>
                        </a:rPr>
                        <a:t> </a:t>
                      </a:r>
                      <a:endParaRPr lang="en-US" dirty="0"/>
                    </a:p>
                  </a:txBody>
                  <a:tcPr/>
                </a:tc>
                <a:tc>
                  <a:txBody>
                    <a:bodyPr/>
                    <a:lstStyle/>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NOC :</a:t>
                      </a:r>
                    </a:p>
                    <a:p>
                      <a:pPr algn="just">
                        <a:lnSpc>
                          <a:spcPct val="100000"/>
                        </a:lnSpc>
                      </a:pP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v  Respiratory status : Ventilation</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gn="just">
                        <a:lnSpc>
                          <a:spcPct val="100000"/>
                        </a:lnSpc>
                      </a:pP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v  Respiratory status : Airway patency</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gn="just">
                        <a:lnSpc>
                          <a:spcPct val="100000"/>
                        </a:lnSpc>
                      </a:pP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v  Vital sign Status</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gn="just">
                        <a:lnSpc>
                          <a:spcPct val="100000"/>
                        </a:lnSpc>
                      </a:pP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Kriteria Hasil :</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gn="just">
                        <a:lnSpc>
                          <a:spcPct val="100000"/>
                        </a:lnSpc>
                      </a:pP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v  Mendemonstrasikan batuk efektif dan suara nafas yang bersih, tidak ada sianosis dan dyspneu (mampu mengeluarkan sputum, mampu bernafas dengan mudah, tidak ada pursed lips)</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gn="just">
                        <a:lnSpc>
                          <a:spcPct val="100000"/>
                        </a:lnSpc>
                      </a:pPr>
                      <a:endParaRPr lang="en-US" sz="2400" dirty="0"/>
                    </a:p>
                  </a:txBody>
                  <a:tcPr/>
                </a:tc>
                <a:tc>
                  <a:txBody>
                    <a:bodyPr/>
                    <a:lstStyle/>
                    <a:p>
                      <a:r>
                        <a:rPr lang="id-ID" sz="2000" kern="1200" dirty="0" smtClean="0">
                          <a:solidFill>
                            <a:schemeClr val="bg1"/>
                          </a:solidFill>
                          <a:effectLst/>
                          <a:latin typeface="Times New Roman" panose="02020603050405020304" pitchFamily="18" charset="0"/>
                          <a:ea typeface="+mn-ea"/>
                          <a:cs typeface="Times New Roman" panose="02020603050405020304" pitchFamily="18" charset="0"/>
                        </a:rPr>
                        <a:t>NIC :</a:t>
                      </a:r>
                      <a:endParaRPr lang="en-US" sz="20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300" kern="1200" dirty="0" smtClean="0">
                          <a:solidFill>
                            <a:schemeClr val="bg1"/>
                          </a:solidFill>
                          <a:effectLst/>
                          <a:latin typeface="Times New Roman" panose="02020603050405020304" pitchFamily="18" charset="0"/>
                          <a:ea typeface="+mn-ea"/>
                          <a:cs typeface="Times New Roman" panose="02020603050405020304" pitchFamily="18" charset="0"/>
                        </a:rPr>
                        <a:t>Airway Management</a:t>
                      </a:r>
                      <a:endParaRPr lang="en-US" sz="2300" kern="1200" dirty="0" smtClean="0">
                        <a:solidFill>
                          <a:schemeClr val="bg1"/>
                        </a:solidFill>
                        <a:effectLst/>
                        <a:latin typeface="Times New Roman" panose="02020603050405020304" pitchFamily="18" charset="0"/>
                        <a:ea typeface="+mn-ea"/>
                        <a:cs typeface="Times New Roman" panose="02020603050405020304" pitchFamily="18" charset="0"/>
                      </a:endParaRPr>
                    </a:p>
                    <a:p>
                      <a:pPr marL="342900" lvl="0" indent="-342900">
                        <a:buFont typeface="+mj-lt"/>
                        <a:buAutoNum type="arabicPeriod"/>
                      </a:pPr>
                      <a:r>
                        <a:rPr lang="id-ID" sz="2300" kern="1200" dirty="0" smtClean="0">
                          <a:solidFill>
                            <a:schemeClr val="bg1"/>
                          </a:solidFill>
                          <a:effectLst/>
                          <a:latin typeface="Times New Roman" panose="02020603050405020304" pitchFamily="18" charset="0"/>
                          <a:ea typeface="+mn-ea"/>
                          <a:cs typeface="Times New Roman" panose="02020603050405020304" pitchFamily="18" charset="0"/>
                        </a:rPr>
                        <a:t>Buka jalan nafas, guanakan teknik chin lift atau jaw thrust bila perlu</a:t>
                      </a:r>
                      <a:endParaRPr lang="en-US" sz="2300" kern="1200" dirty="0" smtClean="0">
                        <a:solidFill>
                          <a:schemeClr val="bg1"/>
                        </a:solidFill>
                        <a:effectLst/>
                        <a:latin typeface="Times New Roman" panose="02020603050405020304" pitchFamily="18" charset="0"/>
                        <a:ea typeface="+mn-ea"/>
                        <a:cs typeface="Times New Roman" panose="02020603050405020304" pitchFamily="18" charset="0"/>
                      </a:endParaRPr>
                    </a:p>
                    <a:p>
                      <a:pPr marL="342900" lvl="0" indent="-342900">
                        <a:buFont typeface="+mj-lt"/>
                        <a:buAutoNum type="arabicPeriod"/>
                      </a:pPr>
                      <a:r>
                        <a:rPr lang="id-ID" sz="2300" kern="1200" dirty="0" smtClean="0">
                          <a:solidFill>
                            <a:schemeClr val="bg1"/>
                          </a:solidFill>
                          <a:effectLst/>
                          <a:latin typeface="Times New Roman" panose="02020603050405020304" pitchFamily="18" charset="0"/>
                          <a:ea typeface="+mn-ea"/>
                          <a:cs typeface="Times New Roman" panose="02020603050405020304" pitchFamily="18" charset="0"/>
                        </a:rPr>
                        <a:t>Posisikan pasien untuk memaksimalkan ventilasi</a:t>
                      </a:r>
                      <a:endParaRPr lang="en-US" sz="2300" kern="1200" dirty="0" smtClean="0">
                        <a:solidFill>
                          <a:schemeClr val="bg1"/>
                        </a:solidFill>
                        <a:effectLst/>
                        <a:latin typeface="Times New Roman" panose="02020603050405020304" pitchFamily="18" charset="0"/>
                        <a:ea typeface="+mn-ea"/>
                        <a:cs typeface="Times New Roman" panose="02020603050405020304" pitchFamily="18" charset="0"/>
                      </a:endParaRPr>
                    </a:p>
                    <a:p>
                      <a:pPr marL="342900" lvl="0" indent="-342900">
                        <a:buFont typeface="+mj-lt"/>
                        <a:buAutoNum type="arabicPeriod"/>
                      </a:pPr>
                      <a:r>
                        <a:rPr lang="id-ID" sz="2300" kern="1200" dirty="0" smtClean="0">
                          <a:solidFill>
                            <a:schemeClr val="bg1"/>
                          </a:solidFill>
                          <a:effectLst/>
                          <a:latin typeface="Times New Roman" panose="02020603050405020304" pitchFamily="18" charset="0"/>
                          <a:ea typeface="+mn-ea"/>
                          <a:cs typeface="Times New Roman" panose="02020603050405020304" pitchFamily="18" charset="0"/>
                        </a:rPr>
                        <a:t>Identifikasi pasien perlunya pemasangan alat jalan nafas buatan</a:t>
                      </a:r>
                      <a:endParaRPr lang="en-US" sz="2300" kern="1200" dirty="0" smtClean="0">
                        <a:solidFill>
                          <a:schemeClr val="bg1"/>
                        </a:solidFill>
                        <a:effectLst/>
                        <a:latin typeface="Times New Roman" panose="02020603050405020304" pitchFamily="18" charset="0"/>
                        <a:ea typeface="+mn-ea"/>
                        <a:cs typeface="Times New Roman" panose="02020603050405020304" pitchFamily="18" charset="0"/>
                      </a:endParaRPr>
                    </a:p>
                    <a:p>
                      <a:pPr marL="342900" lvl="0" indent="-342900">
                        <a:buFont typeface="+mj-lt"/>
                        <a:buAutoNum type="arabicPeriod"/>
                      </a:pPr>
                      <a:r>
                        <a:rPr lang="id-ID" sz="2300" kern="1200" dirty="0" smtClean="0">
                          <a:solidFill>
                            <a:schemeClr val="bg1"/>
                          </a:solidFill>
                          <a:effectLst/>
                          <a:latin typeface="Times New Roman" panose="02020603050405020304" pitchFamily="18" charset="0"/>
                          <a:ea typeface="+mn-ea"/>
                          <a:cs typeface="Times New Roman" panose="02020603050405020304" pitchFamily="18" charset="0"/>
                        </a:rPr>
                        <a:t>Pasang mayo bila perlu</a:t>
                      </a:r>
                      <a:endParaRPr lang="en-US" sz="2300" kern="1200" dirty="0" smtClean="0">
                        <a:solidFill>
                          <a:schemeClr val="bg1"/>
                        </a:solidFill>
                        <a:effectLst/>
                        <a:latin typeface="Times New Roman" panose="02020603050405020304" pitchFamily="18" charset="0"/>
                        <a:ea typeface="+mn-ea"/>
                        <a:cs typeface="Times New Roman" panose="02020603050405020304" pitchFamily="18" charset="0"/>
                      </a:endParaRPr>
                    </a:p>
                    <a:p>
                      <a:pPr marL="342900" lvl="0" indent="-342900">
                        <a:buFont typeface="+mj-lt"/>
                        <a:buAutoNum type="arabicPeriod"/>
                      </a:pPr>
                      <a:r>
                        <a:rPr lang="id-ID" sz="2300" kern="1200" dirty="0" smtClean="0">
                          <a:solidFill>
                            <a:schemeClr val="bg1"/>
                          </a:solidFill>
                          <a:effectLst/>
                          <a:latin typeface="Times New Roman" panose="02020603050405020304" pitchFamily="18" charset="0"/>
                          <a:ea typeface="+mn-ea"/>
                          <a:cs typeface="Times New Roman" panose="02020603050405020304" pitchFamily="18" charset="0"/>
                        </a:rPr>
                        <a:t>Lakukan fisioterapi dada jika perlu</a:t>
                      </a:r>
                      <a:endParaRPr lang="en-US" sz="2300" kern="1200" dirty="0" smtClean="0">
                        <a:solidFill>
                          <a:schemeClr val="bg1"/>
                        </a:solidFill>
                        <a:effectLst/>
                        <a:latin typeface="Times New Roman" panose="02020603050405020304" pitchFamily="18" charset="0"/>
                        <a:ea typeface="+mn-ea"/>
                        <a:cs typeface="Times New Roman" panose="02020603050405020304" pitchFamily="18" charset="0"/>
                      </a:endParaRPr>
                    </a:p>
                    <a:p>
                      <a:pPr marL="342900" lvl="0" indent="-342900">
                        <a:buFont typeface="+mj-lt"/>
                        <a:buAutoNum type="arabicPeriod"/>
                      </a:pPr>
                      <a:endParaRPr lang="en-US" sz="2300" kern="1200" dirty="0" smtClean="0">
                        <a:solidFill>
                          <a:schemeClr val="bg1"/>
                        </a:solidFill>
                        <a:effectLst/>
                        <a:latin typeface="Times New Roman" panose="02020603050405020304" pitchFamily="18" charset="0"/>
                        <a:ea typeface="+mn-ea"/>
                        <a:cs typeface="Times New Roman" panose="02020603050405020304" pitchFamily="18" charset="0"/>
                      </a:endParaRPr>
                    </a:p>
                    <a:p>
                      <a:endParaRPr lang="en-US" dirty="0"/>
                    </a:p>
                  </a:txBody>
                  <a:tcPr/>
                </a:tc>
                <a:extLst>
                  <a:ext uri="{0D108BD9-81ED-4DB2-BD59-A6C34878D82A}">
                    <a16:rowId xmlns:a16="http://schemas.microsoft.com/office/drawing/2014/main" val="2842346687"/>
                  </a:ext>
                </a:extLst>
              </a:tr>
            </a:tbl>
          </a:graphicData>
        </a:graphic>
      </p:graphicFrame>
    </p:spTree>
    <p:extLst>
      <p:ext uri="{BB962C8B-B14F-4D97-AF65-F5344CB8AC3E}">
        <p14:creationId xmlns:p14="http://schemas.microsoft.com/office/powerpoint/2010/main" val="12206961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21141059"/>
              </p:ext>
            </p:extLst>
          </p:nvPr>
        </p:nvGraphicFramePr>
        <p:xfrm>
          <a:off x="171669" y="230934"/>
          <a:ext cx="11873188" cy="7040880"/>
        </p:xfrm>
        <a:graphic>
          <a:graphicData uri="http://schemas.openxmlformats.org/drawingml/2006/table">
            <a:tbl>
              <a:tblPr firstRow="1" bandRow="1">
                <a:tableStyleId>{5940675A-B579-460E-94D1-54222C63F5DA}</a:tableStyleId>
              </a:tblPr>
              <a:tblGrid>
                <a:gridCol w="632372">
                  <a:extLst>
                    <a:ext uri="{9D8B030D-6E8A-4147-A177-3AD203B41FA5}">
                      <a16:colId xmlns:a16="http://schemas.microsoft.com/office/drawing/2014/main" val="2467009876"/>
                    </a:ext>
                  </a:extLst>
                </a:gridCol>
                <a:gridCol w="4067504">
                  <a:extLst>
                    <a:ext uri="{9D8B030D-6E8A-4147-A177-3AD203B41FA5}">
                      <a16:colId xmlns:a16="http://schemas.microsoft.com/office/drawing/2014/main" val="2800790448"/>
                    </a:ext>
                  </a:extLst>
                </a:gridCol>
                <a:gridCol w="3862552">
                  <a:extLst>
                    <a:ext uri="{9D8B030D-6E8A-4147-A177-3AD203B41FA5}">
                      <a16:colId xmlns:a16="http://schemas.microsoft.com/office/drawing/2014/main" val="423151199"/>
                    </a:ext>
                  </a:extLst>
                </a:gridCol>
                <a:gridCol w="3310760">
                  <a:extLst>
                    <a:ext uri="{9D8B030D-6E8A-4147-A177-3AD203B41FA5}">
                      <a16:colId xmlns:a16="http://schemas.microsoft.com/office/drawing/2014/main" val="837437293"/>
                    </a:ext>
                  </a:extLst>
                </a:gridCol>
              </a:tblGrid>
              <a:tr h="6106803">
                <a:tc>
                  <a:txBody>
                    <a:bodyPr/>
                    <a:lstStyle/>
                    <a:p>
                      <a:endParaRPr lang="en-US" sz="2000" dirty="0">
                        <a:solidFill>
                          <a:schemeClr val="bg1"/>
                        </a:solidFill>
                        <a:latin typeface="Times New Roman" panose="02020603050405020304" pitchFamily="18" charset="0"/>
                        <a:cs typeface="Times New Roman" panose="02020603050405020304" pitchFamily="18" charset="0"/>
                      </a:endParaRPr>
                    </a:p>
                  </a:txBody>
                  <a:tcPr/>
                </a:tc>
                <a:tc>
                  <a:txBody>
                    <a:bodyPr/>
                    <a:lstStyle/>
                    <a:p>
                      <a:r>
                        <a:rPr lang="id-ID" sz="2700" kern="1200" dirty="0" smtClean="0">
                          <a:solidFill>
                            <a:schemeClr val="bg1"/>
                          </a:solidFill>
                          <a:effectLst/>
                          <a:latin typeface="Times New Roman" panose="02020603050405020304" pitchFamily="18" charset="0"/>
                          <a:ea typeface="+mn-ea"/>
                          <a:cs typeface="Times New Roman" panose="02020603050405020304" pitchFamily="18" charset="0"/>
                        </a:rPr>
                        <a:t>-    Pernafasan pursed-lip</a:t>
                      </a:r>
                      <a:endParaRPr lang="en-US" sz="27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700" kern="1200" dirty="0" smtClean="0">
                          <a:solidFill>
                            <a:schemeClr val="bg1"/>
                          </a:solidFill>
                          <a:effectLst/>
                          <a:latin typeface="Times New Roman" panose="02020603050405020304" pitchFamily="18" charset="0"/>
                          <a:ea typeface="+mn-ea"/>
                          <a:cs typeface="Times New Roman" panose="02020603050405020304" pitchFamily="18" charset="0"/>
                        </a:rPr>
                        <a:t>-    Tahap ekspirasi berlangsung sangat lama</a:t>
                      </a:r>
                      <a:endParaRPr lang="en-US" sz="27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700" kern="1200" dirty="0" smtClean="0">
                          <a:solidFill>
                            <a:schemeClr val="bg1"/>
                          </a:solidFill>
                          <a:effectLst/>
                          <a:latin typeface="Times New Roman" panose="02020603050405020304" pitchFamily="18" charset="0"/>
                          <a:ea typeface="+mn-ea"/>
                          <a:cs typeface="Times New Roman" panose="02020603050405020304" pitchFamily="18" charset="0"/>
                        </a:rPr>
                        <a:t>-    Peningkatan diameter anterior-posterior</a:t>
                      </a:r>
                      <a:endParaRPr lang="en-US" sz="27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700" kern="1200" dirty="0" smtClean="0">
                          <a:solidFill>
                            <a:schemeClr val="bg1"/>
                          </a:solidFill>
                          <a:effectLst/>
                          <a:latin typeface="Times New Roman" panose="02020603050405020304" pitchFamily="18" charset="0"/>
                          <a:ea typeface="+mn-ea"/>
                          <a:cs typeface="Times New Roman" panose="02020603050405020304" pitchFamily="18" charset="0"/>
                        </a:rPr>
                        <a:t>-    Pernafasan rata-rata/minimal</a:t>
                      </a:r>
                      <a:endParaRPr lang="en-US" sz="27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700" kern="1200" dirty="0" smtClean="0">
                          <a:solidFill>
                            <a:schemeClr val="bg1"/>
                          </a:solidFill>
                          <a:effectLst/>
                          <a:latin typeface="Times New Roman" panose="02020603050405020304" pitchFamily="18" charset="0"/>
                          <a:ea typeface="+mn-ea"/>
                          <a:cs typeface="Times New Roman" panose="02020603050405020304" pitchFamily="18" charset="0"/>
                        </a:rPr>
                        <a:t>§  Bayi : &lt; 25 atau &gt; 60</a:t>
                      </a:r>
                      <a:endParaRPr lang="en-US" sz="27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700" kern="1200" dirty="0" smtClean="0">
                          <a:solidFill>
                            <a:schemeClr val="bg1"/>
                          </a:solidFill>
                          <a:effectLst/>
                          <a:latin typeface="Times New Roman" panose="02020603050405020304" pitchFamily="18" charset="0"/>
                          <a:ea typeface="+mn-ea"/>
                          <a:cs typeface="Times New Roman" panose="02020603050405020304" pitchFamily="18" charset="0"/>
                        </a:rPr>
                        <a:t>§  Usia 1-4 : &lt; 20 atau &gt; 30</a:t>
                      </a:r>
                      <a:endParaRPr lang="en-US" sz="27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700" kern="1200" dirty="0" smtClean="0">
                          <a:solidFill>
                            <a:schemeClr val="bg1"/>
                          </a:solidFill>
                          <a:effectLst/>
                          <a:latin typeface="Times New Roman" panose="02020603050405020304" pitchFamily="18" charset="0"/>
                          <a:ea typeface="+mn-ea"/>
                          <a:cs typeface="Times New Roman" panose="02020603050405020304" pitchFamily="18" charset="0"/>
                        </a:rPr>
                        <a:t>§  Usia 5-14 : &lt; 14 atau &gt; 25</a:t>
                      </a:r>
                      <a:endParaRPr lang="en-US" sz="27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700" kern="1200" dirty="0" smtClean="0">
                          <a:solidFill>
                            <a:schemeClr val="bg1"/>
                          </a:solidFill>
                          <a:effectLst/>
                          <a:latin typeface="Times New Roman" panose="02020603050405020304" pitchFamily="18" charset="0"/>
                          <a:ea typeface="+mn-ea"/>
                          <a:cs typeface="Times New Roman" panose="02020603050405020304" pitchFamily="18" charset="0"/>
                        </a:rPr>
                        <a:t>§  Usia &gt; 14 : &lt; 11 atau &gt; 24</a:t>
                      </a:r>
                      <a:endParaRPr lang="en-US" sz="27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700" kern="1200" dirty="0" smtClean="0">
                          <a:solidFill>
                            <a:schemeClr val="bg1"/>
                          </a:solidFill>
                          <a:effectLst/>
                          <a:latin typeface="Times New Roman" panose="02020603050405020304" pitchFamily="18" charset="0"/>
                          <a:ea typeface="+mn-ea"/>
                          <a:cs typeface="Times New Roman" panose="02020603050405020304" pitchFamily="18" charset="0"/>
                        </a:rPr>
                        <a:t>-    Kedalaman pernafasan</a:t>
                      </a:r>
                      <a:endParaRPr lang="en-US" sz="2700" kern="1200" dirty="0" smtClean="0">
                        <a:solidFill>
                          <a:schemeClr val="bg1"/>
                        </a:solidFill>
                        <a:effectLst/>
                        <a:latin typeface="Times New Roman" panose="02020603050405020304" pitchFamily="18" charset="0"/>
                        <a:ea typeface="+mn-ea"/>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  Dewasa volume tidalnya 500 ml saat istirahat</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endParaRPr lang="en-US" sz="2400" dirty="0">
                        <a:solidFill>
                          <a:schemeClr val="bg1"/>
                        </a:solidFill>
                        <a:latin typeface="Times New Roman" panose="02020603050405020304" pitchFamily="18" charset="0"/>
                        <a:cs typeface="Times New Roman" panose="02020603050405020304" pitchFamily="18" charset="0"/>
                      </a:endParaRPr>
                    </a:p>
                  </a:txBody>
                  <a:tcPr/>
                </a:tc>
                <a:tc>
                  <a:txBody>
                    <a:bodyPr/>
                    <a:lstStyle/>
                    <a:p>
                      <a:pPr algn="just"/>
                      <a:r>
                        <a:rPr lang="id-ID" sz="2600" kern="1200" dirty="0" smtClean="0">
                          <a:solidFill>
                            <a:schemeClr val="bg1"/>
                          </a:solidFill>
                          <a:effectLst/>
                          <a:latin typeface="Times New Roman" panose="02020603050405020304" pitchFamily="18" charset="0"/>
                          <a:ea typeface="+mn-ea"/>
                          <a:cs typeface="Times New Roman" panose="02020603050405020304" pitchFamily="18" charset="0"/>
                        </a:rPr>
                        <a:t>v  Menunjukkan jalan nafas yang paten (klien tidak merasa tercekik, irama nafas, frekuensi pernafasan dalam rentang normal, tidak ada suara nafas abnormal)</a:t>
                      </a:r>
                      <a:endParaRPr lang="en-US" sz="26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gn="just"/>
                      <a:r>
                        <a:rPr lang="id-ID" sz="2600" kern="1200" dirty="0" smtClean="0">
                          <a:solidFill>
                            <a:schemeClr val="bg1"/>
                          </a:solidFill>
                          <a:effectLst/>
                          <a:latin typeface="Times New Roman" panose="02020603050405020304" pitchFamily="18" charset="0"/>
                          <a:ea typeface="+mn-ea"/>
                          <a:cs typeface="Times New Roman" panose="02020603050405020304" pitchFamily="18" charset="0"/>
                        </a:rPr>
                        <a:t>v  Tanda Tanda vital dalam rentang normal (tekanan darah, nadi, pernafasan)</a:t>
                      </a:r>
                      <a:endParaRPr lang="en-US" sz="26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gn="just"/>
                      <a:endParaRPr lang="en-US" sz="2600" dirty="0">
                        <a:solidFill>
                          <a:schemeClr val="bg1"/>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kern="1200" dirty="0" smtClean="0">
                          <a:solidFill>
                            <a:schemeClr val="bg1"/>
                          </a:solidFill>
                          <a:effectLst/>
                          <a:latin typeface="Times New Roman" panose="02020603050405020304" pitchFamily="18" charset="0"/>
                          <a:ea typeface="+mn-ea"/>
                          <a:cs typeface="Times New Roman" panose="02020603050405020304" pitchFamily="18" charset="0"/>
                        </a:rPr>
                        <a:t>6. </a:t>
                      </a: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Keluarkan sekret dengan batuk atau suction</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r>
                        <a:rPr lang="en-US" sz="2400" kern="1200" dirty="0" smtClean="0">
                          <a:solidFill>
                            <a:schemeClr val="bg1"/>
                          </a:solidFill>
                          <a:effectLst/>
                          <a:latin typeface="Times New Roman" panose="02020603050405020304" pitchFamily="18" charset="0"/>
                          <a:ea typeface="+mn-ea"/>
                          <a:cs typeface="Times New Roman" panose="02020603050405020304" pitchFamily="18" charset="0"/>
                        </a:rPr>
                        <a:t> 7. </a:t>
                      </a: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Auskultasi suara nafas, catat adanya suara tambahan</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r>
                        <a:rPr lang="en-US" sz="2400" kern="1200" dirty="0" smtClean="0">
                          <a:solidFill>
                            <a:schemeClr val="bg1"/>
                          </a:solidFill>
                          <a:effectLst/>
                          <a:latin typeface="Times New Roman" panose="02020603050405020304" pitchFamily="18" charset="0"/>
                          <a:ea typeface="+mn-ea"/>
                          <a:cs typeface="Times New Roman" panose="02020603050405020304" pitchFamily="18" charset="0"/>
                        </a:rPr>
                        <a:t>8. </a:t>
                      </a: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Lakukan suction pada mayo</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r>
                        <a:rPr lang="en-US" sz="2400" kern="1200" dirty="0" smtClean="0">
                          <a:solidFill>
                            <a:schemeClr val="bg1"/>
                          </a:solidFill>
                          <a:effectLst/>
                          <a:latin typeface="Times New Roman" panose="02020603050405020304" pitchFamily="18" charset="0"/>
                          <a:ea typeface="+mn-ea"/>
                          <a:cs typeface="Times New Roman" panose="02020603050405020304" pitchFamily="18" charset="0"/>
                        </a:rPr>
                        <a:t>9. </a:t>
                      </a: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Berikan bronkodilator bila perlu</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r>
                        <a:rPr lang="en-US" sz="2400" kern="1200" dirty="0" smtClean="0">
                          <a:solidFill>
                            <a:schemeClr val="bg1"/>
                          </a:solidFill>
                          <a:effectLst/>
                          <a:latin typeface="Times New Roman" panose="02020603050405020304" pitchFamily="18" charset="0"/>
                          <a:ea typeface="+mn-ea"/>
                          <a:cs typeface="Times New Roman" panose="02020603050405020304" pitchFamily="18" charset="0"/>
                        </a:rPr>
                        <a:t>10. </a:t>
                      </a: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Berikan pelembab udara Kassa basah NaCl Lembab</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r>
                        <a:rPr lang="en-US" sz="2400" kern="1200" dirty="0" smtClean="0">
                          <a:solidFill>
                            <a:schemeClr val="bg1"/>
                          </a:solidFill>
                          <a:effectLst/>
                          <a:latin typeface="Times New Roman" panose="02020603050405020304" pitchFamily="18" charset="0"/>
                          <a:ea typeface="+mn-ea"/>
                          <a:cs typeface="Times New Roman" panose="02020603050405020304" pitchFamily="18" charset="0"/>
                        </a:rPr>
                        <a:t>11. </a:t>
                      </a: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Atur intake untuk cairan mengoptimalkan keseimbangan.</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r>
                        <a:rPr lang="en-US" sz="2400" kern="1200" dirty="0" smtClean="0">
                          <a:solidFill>
                            <a:schemeClr val="bg1"/>
                          </a:solidFill>
                          <a:effectLst/>
                          <a:latin typeface="Times New Roman" panose="02020603050405020304" pitchFamily="18" charset="0"/>
                          <a:ea typeface="+mn-ea"/>
                          <a:cs typeface="Times New Roman" panose="02020603050405020304" pitchFamily="18" charset="0"/>
                        </a:rPr>
                        <a:t>12. </a:t>
                      </a: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Monitor respirasi dan status O2</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endParaRPr lang="en-US" sz="2400" dirty="0">
                        <a:solidFill>
                          <a:schemeClr val="bg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990793109"/>
                  </a:ext>
                </a:extLst>
              </a:tr>
            </a:tbl>
          </a:graphicData>
        </a:graphic>
      </p:graphicFrame>
    </p:spTree>
    <p:extLst>
      <p:ext uri="{BB962C8B-B14F-4D97-AF65-F5344CB8AC3E}">
        <p14:creationId xmlns:p14="http://schemas.microsoft.com/office/powerpoint/2010/main" val="4204930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2638" y="148303"/>
            <a:ext cx="8534401" cy="544871"/>
          </a:xfrm>
        </p:spPr>
        <p:txBody>
          <a:bodyPr>
            <a:normAutofit fontScale="90000"/>
          </a:bodyPr>
          <a:lstStyle/>
          <a:p>
            <a:pPr algn="ctr"/>
            <a:r>
              <a:rPr lang="id-ID" sz="2000" b="1" dirty="0">
                <a:solidFill>
                  <a:schemeClr val="bg1"/>
                </a:solidFill>
                <a:latin typeface="Times New Roman" panose="02020603050405020304" pitchFamily="18" charset="0"/>
                <a:cs typeface="Times New Roman" panose="02020603050405020304" pitchFamily="18" charset="0"/>
              </a:rPr>
              <a:t>B.    ETIOLOGI  KETOASIDOSIS DIABETIKUM (KAD)</a:t>
            </a:r>
            <a:r>
              <a:rPr lang="en-US" sz="2000" dirty="0">
                <a:solidFill>
                  <a:schemeClr val="bg1"/>
                </a:solidFill>
                <a:latin typeface="Times New Roman" panose="02020603050405020304" pitchFamily="18" charset="0"/>
                <a:cs typeface="Times New Roman" panose="02020603050405020304" pitchFamily="18" charset="0"/>
              </a:rPr>
              <a:t/>
            </a:r>
            <a:br>
              <a:rPr lang="en-US" sz="2000" dirty="0">
                <a:solidFill>
                  <a:schemeClr val="bg1"/>
                </a:solidFill>
                <a:latin typeface="Times New Roman" panose="02020603050405020304" pitchFamily="18" charset="0"/>
                <a:cs typeface="Times New Roman" panose="02020603050405020304" pitchFamily="18" charset="0"/>
              </a:rPr>
            </a:br>
            <a:endParaRPr lang="en-US" sz="2000" dirty="0">
              <a:solidFill>
                <a:schemeClr val="bg1"/>
              </a:solidFill>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a:xfrm>
            <a:off x="162232" y="501445"/>
            <a:ext cx="11769213" cy="6061587"/>
          </a:xfrm>
        </p:spPr>
        <p:txBody>
          <a:bodyPr>
            <a:normAutofit fontScale="92500" lnSpcReduction="10000"/>
          </a:bodyPr>
          <a:lstStyle/>
          <a:p>
            <a:r>
              <a:rPr lang="en-US" dirty="0" smtClean="0"/>
              <a:t>	</a:t>
            </a:r>
            <a:r>
              <a:rPr lang="id-ID" sz="2400" dirty="0" smtClean="0">
                <a:solidFill>
                  <a:schemeClr val="bg1"/>
                </a:solidFill>
                <a:latin typeface="Times New Roman" panose="02020603050405020304" pitchFamily="18" charset="0"/>
                <a:cs typeface="Times New Roman" panose="02020603050405020304" pitchFamily="18" charset="0"/>
              </a:rPr>
              <a:t>Ada </a:t>
            </a:r>
            <a:r>
              <a:rPr lang="id-ID" sz="2400" dirty="0">
                <a:solidFill>
                  <a:schemeClr val="bg1"/>
                </a:solidFill>
                <a:latin typeface="Times New Roman" panose="02020603050405020304" pitchFamily="18" charset="0"/>
                <a:cs typeface="Times New Roman" panose="02020603050405020304" pitchFamily="18" charset="0"/>
              </a:rPr>
              <a:t>sekitar 20% pasien KAD yang baru diketahui menderita DM untuk pertama kali. Pada pasien yang sudah diketahui DM sebelumnya, 80% dapat dikenali adanya faktor pencetus. Mengatasi faktor pencetus ini penting dalam pengobatan dan pencegahan ketoasidosis berulang. Tidak adanya insulin atau tidak cukupnya jumlah insulin yang nyata, yang dapat disebabkan oleh :</a:t>
            </a:r>
            <a:endParaRPr lang="en-US" sz="2400" dirty="0">
              <a:solidFill>
                <a:schemeClr val="bg1"/>
              </a:solidFill>
              <a:latin typeface="Times New Roman" panose="02020603050405020304" pitchFamily="18" charset="0"/>
              <a:cs typeface="Times New Roman" panose="02020603050405020304" pitchFamily="18" charset="0"/>
            </a:endParaRPr>
          </a:p>
          <a:p>
            <a:r>
              <a:rPr lang="en-US" sz="2400" dirty="0" smtClean="0">
                <a:solidFill>
                  <a:schemeClr val="bg1"/>
                </a:solidFill>
                <a:latin typeface="Times New Roman" panose="02020603050405020304" pitchFamily="18" charset="0"/>
                <a:cs typeface="Times New Roman" panose="02020603050405020304" pitchFamily="18" charset="0"/>
              </a:rPr>
              <a:t>	</a:t>
            </a:r>
            <a:r>
              <a:rPr lang="id-ID" sz="2400" dirty="0" smtClean="0">
                <a:solidFill>
                  <a:schemeClr val="bg1"/>
                </a:solidFill>
                <a:latin typeface="Times New Roman" panose="02020603050405020304" pitchFamily="18" charset="0"/>
                <a:cs typeface="Times New Roman" panose="02020603050405020304" pitchFamily="18" charset="0"/>
              </a:rPr>
              <a:t>1</a:t>
            </a:r>
            <a:r>
              <a:rPr lang="id-ID" sz="2400" dirty="0">
                <a:solidFill>
                  <a:schemeClr val="bg1"/>
                </a:solidFill>
                <a:latin typeface="Times New Roman" panose="02020603050405020304" pitchFamily="18" charset="0"/>
                <a:cs typeface="Times New Roman" panose="02020603050405020304" pitchFamily="18" charset="0"/>
              </a:rPr>
              <a:t>.   Insulin tidak diberikan atau diberikan dengan dosis yang dikurangi</a:t>
            </a:r>
            <a:endParaRPr lang="en-US" sz="2400" dirty="0">
              <a:solidFill>
                <a:schemeClr val="bg1"/>
              </a:solidFill>
              <a:latin typeface="Times New Roman" panose="02020603050405020304" pitchFamily="18" charset="0"/>
              <a:cs typeface="Times New Roman" panose="02020603050405020304" pitchFamily="18" charset="0"/>
            </a:endParaRPr>
          </a:p>
          <a:p>
            <a:r>
              <a:rPr lang="en-US" sz="2400" dirty="0" smtClean="0">
                <a:solidFill>
                  <a:schemeClr val="bg1"/>
                </a:solidFill>
                <a:latin typeface="Times New Roman" panose="02020603050405020304" pitchFamily="18" charset="0"/>
                <a:cs typeface="Times New Roman" panose="02020603050405020304" pitchFamily="18" charset="0"/>
              </a:rPr>
              <a:t>	</a:t>
            </a:r>
            <a:r>
              <a:rPr lang="id-ID" sz="2400" dirty="0" smtClean="0">
                <a:solidFill>
                  <a:schemeClr val="bg1"/>
                </a:solidFill>
                <a:latin typeface="Times New Roman" panose="02020603050405020304" pitchFamily="18" charset="0"/>
                <a:cs typeface="Times New Roman" panose="02020603050405020304" pitchFamily="18" charset="0"/>
              </a:rPr>
              <a:t>2</a:t>
            </a:r>
            <a:r>
              <a:rPr lang="id-ID" sz="2400" dirty="0">
                <a:solidFill>
                  <a:schemeClr val="bg1"/>
                </a:solidFill>
                <a:latin typeface="Times New Roman" panose="02020603050405020304" pitchFamily="18" charset="0"/>
                <a:cs typeface="Times New Roman" panose="02020603050405020304" pitchFamily="18" charset="0"/>
              </a:rPr>
              <a:t>.   Keadaan sakit atau infeksi</a:t>
            </a:r>
            <a:endParaRPr lang="en-US" sz="2400" dirty="0">
              <a:solidFill>
                <a:schemeClr val="bg1"/>
              </a:solidFill>
              <a:latin typeface="Times New Roman" panose="02020603050405020304" pitchFamily="18" charset="0"/>
              <a:cs typeface="Times New Roman" panose="02020603050405020304" pitchFamily="18" charset="0"/>
            </a:endParaRPr>
          </a:p>
          <a:p>
            <a:r>
              <a:rPr lang="en-US" sz="2400" dirty="0" smtClean="0">
                <a:solidFill>
                  <a:schemeClr val="bg1"/>
                </a:solidFill>
                <a:latin typeface="Times New Roman" panose="02020603050405020304" pitchFamily="18" charset="0"/>
                <a:cs typeface="Times New Roman" panose="02020603050405020304" pitchFamily="18" charset="0"/>
              </a:rPr>
              <a:t>	</a:t>
            </a:r>
            <a:r>
              <a:rPr lang="id-ID" sz="2400" dirty="0" smtClean="0">
                <a:solidFill>
                  <a:schemeClr val="bg1"/>
                </a:solidFill>
                <a:latin typeface="Times New Roman" panose="02020603050405020304" pitchFamily="18" charset="0"/>
                <a:cs typeface="Times New Roman" panose="02020603050405020304" pitchFamily="18" charset="0"/>
              </a:rPr>
              <a:t>3</a:t>
            </a:r>
            <a:r>
              <a:rPr lang="id-ID" sz="2400" dirty="0">
                <a:solidFill>
                  <a:schemeClr val="bg1"/>
                </a:solidFill>
                <a:latin typeface="Times New Roman" panose="02020603050405020304" pitchFamily="18" charset="0"/>
                <a:cs typeface="Times New Roman" panose="02020603050405020304" pitchFamily="18" charset="0"/>
              </a:rPr>
              <a:t>.   Manifestasi pertama pada penyakit diabetes yang tidak terdiagnosis dan tidak diobati</a:t>
            </a:r>
            <a:endParaRPr lang="en-US" sz="2400" dirty="0">
              <a:solidFill>
                <a:schemeClr val="bg1"/>
              </a:solidFill>
              <a:latin typeface="Times New Roman" panose="02020603050405020304" pitchFamily="18" charset="0"/>
              <a:cs typeface="Times New Roman" panose="02020603050405020304" pitchFamily="18" charset="0"/>
            </a:endParaRPr>
          </a:p>
          <a:p>
            <a:r>
              <a:rPr lang="id-ID" sz="2400" dirty="0">
                <a:solidFill>
                  <a:schemeClr val="bg1"/>
                </a:solidFill>
                <a:latin typeface="Times New Roman" panose="02020603050405020304" pitchFamily="18" charset="0"/>
                <a:cs typeface="Times New Roman" panose="02020603050405020304" pitchFamily="18" charset="0"/>
              </a:rPr>
              <a:t>Beberapa penyebab terjadinya KAD adalah:</a:t>
            </a:r>
            <a:endParaRPr lang="en-US" sz="2400" dirty="0">
              <a:solidFill>
                <a:schemeClr val="bg1"/>
              </a:solidFill>
              <a:latin typeface="Times New Roman" panose="02020603050405020304" pitchFamily="18" charset="0"/>
              <a:cs typeface="Times New Roman" panose="02020603050405020304" pitchFamily="18" charset="0"/>
            </a:endParaRPr>
          </a:p>
          <a:p>
            <a:pPr lvl="0"/>
            <a:r>
              <a:rPr lang="id-ID" sz="2400" dirty="0">
                <a:solidFill>
                  <a:schemeClr val="bg1"/>
                </a:solidFill>
                <a:latin typeface="Times New Roman" panose="02020603050405020304" pitchFamily="18" charset="0"/>
                <a:cs typeface="Times New Roman" panose="02020603050405020304" pitchFamily="18" charset="0"/>
              </a:rPr>
              <a:t>Infeksi : pneumonia, infeksi traktus urinarius, dan sepsis. diketahui bahwa jumlah sel darah putih mungkin meningkat tanpa indikasi yang mendasari infeksi.</a:t>
            </a:r>
            <a:endParaRPr lang="en-US" sz="2400" dirty="0">
              <a:solidFill>
                <a:schemeClr val="bg1"/>
              </a:solidFill>
              <a:latin typeface="Times New Roman" panose="02020603050405020304" pitchFamily="18" charset="0"/>
              <a:cs typeface="Times New Roman" panose="02020603050405020304" pitchFamily="18" charset="0"/>
            </a:endParaRPr>
          </a:p>
          <a:p>
            <a:pPr lvl="0"/>
            <a:r>
              <a:rPr lang="id-ID" sz="2400" dirty="0">
                <a:solidFill>
                  <a:schemeClr val="bg1"/>
                </a:solidFill>
                <a:latin typeface="Times New Roman" panose="02020603050405020304" pitchFamily="18" charset="0"/>
                <a:cs typeface="Times New Roman" panose="02020603050405020304" pitchFamily="18" charset="0"/>
              </a:rPr>
              <a:t>Ketidakpatuhan: karena ketidakpatuhan dalam dosis</a:t>
            </a:r>
            <a:endParaRPr lang="en-US" sz="2400" dirty="0">
              <a:solidFill>
                <a:schemeClr val="bg1"/>
              </a:solidFill>
              <a:latin typeface="Times New Roman" panose="02020603050405020304" pitchFamily="18" charset="0"/>
              <a:cs typeface="Times New Roman" panose="02020603050405020304" pitchFamily="18" charset="0"/>
            </a:endParaRPr>
          </a:p>
          <a:p>
            <a:pPr lvl="0"/>
            <a:r>
              <a:rPr lang="id-ID" sz="2400" dirty="0">
                <a:solidFill>
                  <a:schemeClr val="bg1"/>
                </a:solidFill>
                <a:latin typeface="Times New Roman" panose="02020603050405020304" pitchFamily="18" charset="0"/>
                <a:cs typeface="Times New Roman" panose="02020603050405020304" pitchFamily="18" charset="0"/>
              </a:rPr>
              <a:t>Pengobatan: onset baru diabetes atau dosis insulin tidak adekuat</a:t>
            </a:r>
            <a:endParaRPr lang="en-US" sz="2400" dirty="0">
              <a:solidFill>
                <a:schemeClr val="bg1"/>
              </a:solidFill>
              <a:latin typeface="Times New Roman" panose="02020603050405020304" pitchFamily="18" charset="0"/>
              <a:cs typeface="Times New Roman" panose="02020603050405020304" pitchFamily="18" charset="0"/>
            </a:endParaRPr>
          </a:p>
          <a:p>
            <a:pPr lvl="0"/>
            <a:r>
              <a:rPr lang="id-ID" sz="2400" dirty="0">
                <a:solidFill>
                  <a:schemeClr val="bg1"/>
                </a:solidFill>
                <a:latin typeface="Times New Roman" panose="02020603050405020304" pitchFamily="18" charset="0"/>
                <a:cs typeface="Times New Roman" panose="02020603050405020304" pitchFamily="18" charset="0"/>
              </a:rPr>
              <a:t>Kardiovaskuler : infark miokardium</a:t>
            </a:r>
            <a:endParaRPr lang="en-US" sz="2400" dirty="0">
              <a:solidFill>
                <a:schemeClr val="bg1"/>
              </a:solidFill>
              <a:latin typeface="Times New Roman" panose="02020603050405020304" pitchFamily="18" charset="0"/>
              <a:cs typeface="Times New Roman" panose="02020603050405020304" pitchFamily="18" charset="0"/>
            </a:endParaRPr>
          </a:p>
          <a:p>
            <a:pPr lvl="0"/>
            <a:r>
              <a:rPr lang="id-ID" sz="2400" dirty="0">
                <a:solidFill>
                  <a:schemeClr val="bg1"/>
                </a:solidFill>
                <a:latin typeface="Times New Roman" panose="02020603050405020304" pitchFamily="18" charset="0"/>
                <a:cs typeface="Times New Roman" panose="02020603050405020304" pitchFamily="18" charset="0"/>
              </a:rPr>
              <a:t>Penyebab lain : hipertiroidisme, pankreatitis, kehamilan, pengobatan  kortikosteroid and adrenergik. (Samijean Nordmark,2008)</a:t>
            </a:r>
            <a:endParaRPr lang="en-US" sz="2400" dirty="0">
              <a:solidFill>
                <a:schemeClr val="bg1"/>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226198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94974123"/>
              </p:ext>
            </p:extLst>
          </p:nvPr>
        </p:nvGraphicFramePr>
        <p:xfrm>
          <a:off x="187435" y="120577"/>
          <a:ext cx="11873184" cy="6766560"/>
        </p:xfrm>
        <a:graphic>
          <a:graphicData uri="http://schemas.openxmlformats.org/drawingml/2006/table">
            <a:tbl>
              <a:tblPr firstRow="1" bandRow="1">
                <a:tableStyleId>{5940675A-B579-460E-94D1-54222C63F5DA}</a:tableStyleId>
              </a:tblPr>
              <a:tblGrid>
                <a:gridCol w="474717">
                  <a:extLst>
                    <a:ext uri="{9D8B030D-6E8A-4147-A177-3AD203B41FA5}">
                      <a16:colId xmlns:a16="http://schemas.microsoft.com/office/drawing/2014/main" val="4175138982"/>
                    </a:ext>
                  </a:extLst>
                </a:gridCol>
                <a:gridCol w="3563007">
                  <a:extLst>
                    <a:ext uri="{9D8B030D-6E8A-4147-A177-3AD203B41FA5}">
                      <a16:colId xmlns:a16="http://schemas.microsoft.com/office/drawing/2014/main" val="419855011"/>
                    </a:ext>
                  </a:extLst>
                </a:gridCol>
                <a:gridCol w="3578772">
                  <a:extLst>
                    <a:ext uri="{9D8B030D-6E8A-4147-A177-3AD203B41FA5}">
                      <a16:colId xmlns:a16="http://schemas.microsoft.com/office/drawing/2014/main" val="3342133100"/>
                    </a:ext>
                  </a:extLst>
                </a:gridCol>
                <a:gridCol w="4256688">
                  <a:extLst>
                    <a:ext uri="{9D8B030D-6E8A-4147-A177-3AD203B41FA5}">
                      <a16:colId xmlns:a16="http://schemas.microsoft.com/office/drawing/2014/main" val="288697572"/>
                    </a:ext>
                  </a:extLst>
                </a:gridCol>
              </a:tblGrid>
              <a:tr h="6500940">
                <a:tc>
                  <a:txBody>
                    <a:bodyPr/>
                    <a:lstStyle/>
                    <a:p>
                      <a:endParaRPr lang="en-US" dirty="0"/>
                    </a:p>
                  </a:txBody>
                  <a:tcPr/>
                </a:tc>
                <a:tc>
                  <a:txBody>
                    <a:bodyPr/>
                    <a:lstStyle/>
                    <a:p>
                      <a:r>
                        <a:rPr lang="id-ID" sz="2800" kern="1200" dirty="0" smtClean="0">
                          <a:solidFill>
                            <a:schemeClr val="bg1"/>
                          </a:solidFill>
                          <a:effectLst/>
                          <a:latin typeface="Times New Roman" panose="02020603050405020304" pitchFamily="18" charset="0"/>
                          <a:ea typeface="+mn-ea"/>
                          <a:cs typeface="Times New Roman" panose="02020603050405020304" pitchFamily="18" charset="0"/>
                        </a:rPr>
                        <a:t>§  Bayi volume tidalnya 6-8 ml/Kg</a:t>
                      </a:r>
                      <a:endParaRPr lang="en-US" sz="28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800" kern="1200" dirty="0" smtClean="0">
                          <a:solidFill>
                            <a:schemeClr val="bg1"/>
                          </a:solidFill>
                          <a:effectLst/>
                          <a:latin typeface="Times New Roman" panose="02020603050405020304" pitchFamily="18" charset="0"/>
                          <a:ea typeface="+mn-ea"/>
                          <a:cs typeface="Times New Roman" panose="02020603050405020304" pitchFamily="18" charset="0"/>
                        </a:rPr>
                        <a:t>-    Timing rasio</a:t>
                      </a:r>
                      <a:endParaRPr lang="en-US" sz="28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800" kern="1200" dirty="0" smtClean="0">
                          <a:solidFill>
                            <a:schemeClr val="bg1"/>
                          </a:solidFill>
                          <a:effectLst/>
                          <a:latin typeface="Times New Roman" panose="02020603050405020304" pitchFamily="18" charset="0"/>
                          <a:ea typeface="+mn-ea"/>
                          <a:cs typeface="Times New Roman" panose="02020603050405020304" pitchFamily="18" charset="0"/>
                        </a:rPr>
                        <a:t>-    Penurunan kapasitas vital</a:t>
                      </a:r>
                      <a:endParaRPr lang="en-US" sz="28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800" kern="1200" dirty="0" smtClean="0">
                          <a:solidFill>
                            <a:schemeClr val="bg1"/>
                          </a:solidFill>
                          <a:effectLst/>
                          <a:latin typeface="Times New Roman" panose="02020603050405020304" pitchFamily="18" charset="0"/>
                          <a:ea typeface="+mn-ea"/>
                          <a:cs typeface="Times New Roman" panose="02020603050405020304" pitchFamily="18" charset="0"/>
                        </a:rPr>
                        <a:t> </a:t>
                      </a:r>
                      <a:endParaRPr lang="en-US" sz="28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800" kern="1200" dirty="0" smtClean="0">
                          <a:solidFill>
                            <a:schemeClr val="bg1"/>
                          </a:solidFill>
                          <a:effectLst/>
                          <a:latin typeface="Times New Roman" panose="02020603050405020304" pitchFamily="18" charset="0"/>
                          <a:ea typeface="+mn-ea"/>
                          <a:cs typeface="Times New Roman" panose="02020603050405020304" pitchFamily="18" charset="0"/>
                        </a:rPr>
                        <a:t>Faktor yang berhubungan :</a:t>
                      </a:r>
                      <a:endParaRPr lang="en-US" sz="28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800" kern="1200" dirty="0" smtClean="0">
                          <a:solidFill>
                            <a:schemeClr val="bg1"/>
                          </a:solidFill>
                          <a:effectLst/>
                          <a:latin typeface="Times New Roman" panose="02020603050405020304" pitchFamily="18" charset="0"/>
                          <a:ea typeface="+mn-ea"/>
                          <a:cs typeface="Times New Roman" panose="02020603050405020304" pitchFamily="18" charset="0"/>
                        </a:rPr>
                        <a:t>-          Hiperventilasi</a:t>
                      </a:r>
                      <a:endParaRPr lang="en-US" sz="28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800" kern="1200" dirty="0" smtClean="0">
                          <a:solidFill>
                            <a:schemeClr val="bg1"/>
                          </a:solidFill>
                          <a:effectLst/>
                          <a:latin typeface="Times New Roman" panose="02020603050405020304" pitchFamily="18" charset="0"/>
                          <a:ea typeface="+mn-ea"/>
                          <a:cs typeface="Times New Roman" panose="02020603050405020304" pitchFamily="18" charset="0"/>
                        </a:rPr>
                        <a:t>-          Deformitas tulang</a:t>
                      </a:r>
                      <a:endParaRPr lang="en-US" sz="28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800" kern="1200" dirty="0" smtClean="0">
                          <a:solidFill>
                            <a:schemeClr val="bg1"/>
                          </a:solidFill>
                          <a:effectLst/>
                          <a:latin typeface="Times New Roman" panose="02020603050405020304" pitchFamily="18" charset="0"/>
                          <a:ea typeface="+mn-ea"/>
                          <a:cs typeface="Times New Roman" panose="02020603050405020304" pitchFamily="18" charset="0"/>
                        </a:rPr>
                        <a:t>-          Kelainan bentuk dinding dada</a:t>
                      </a:r>
                      <a:endParaRPr lang="en-US" sz="28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800" kern="1200" dirty="0" smtClean="0">
                          <a:solidFill>
                            <a:schemeClr val="bg1"/>
                          </a:solidFill>
                          <a:effectLst/>
                          <a:latin typeface="Times New Roman" panose="02020603050405020304" pitchFamily="18" charset="0"/>
                          <a:ea typeface="+mn-ea"/>
                          <a:cs typeface="Times New Roman" panose="02020603050405020304" pitchFamily="18" charset="0"/>
                        </a:rPr>
                        <a:t>-          Penurunan energi/kelelahan</a:t>
                      </a:r>
                      <a:endParaRPr lang="en-US" sz="2800" kern="1200" dirty="0" smtClean="0">
                        <a:solidFill>
                          <a:schemeClr val="bg1"/>
                        </a:solidFill>
                        <a:effectLst/>
                        <a:latin typeface="Times New Roman" panose="02020603050405020304" pitchFamily="18" charset="0"/>
                        <a:ea typeface="+mn-ea"/>
                        <a:cs typeface="Times New Roman" panose="02020603050405020304" pitchFamily="18" charset="0"/>
                      </a:endParaRPr>
                    </a:p>
                    <a:p>
                      <a:endParaRPr lang="en-US" dirty="0">
                        <a:solidFill>
                          <a:schemeClr val="bg1"/>
                        </a:solidFill>
                      </a:endParaRPr>
                    </a:p>
                  </a:txBody>
                  <a:tcPr/>
                </a:tc>
                <a:tc>
                  <a:txBody>
                    <a:bodyPr/>
                    <a:lstStyle/>
                    <a:p>
                      <a:endParaRPr lang="en-US" dirty="0"/>
                    </a:p>
                  </a:txBody>
                  <a:tcPr/>
                </a:tc>
                <a:tc>
                  <a:txBody>
                    <a:bodyPr/>
                    <a:lstStyle/>
                    <a:p>
                      <a:r>
                        <a:rPr lang="id-ID" sz="2800" kern="1200" dirty="0" smtClean="0">
                          <a:solidFill>
                            <a:schemeClr val="bg1"/>
                          </a:solidFill>
                          <a:effectLst/>
                          <a:latin typeface="Times New Roman" panose="02020603050405020304" pitchFamily="18" charset="0"/>
                          <a:ea typeface="+mn-ea"/>
                          <a:cs typeface="Times New Roman" panose="02020603050405020304" pitchFamily="18" charset="0"/>
                        </a:rPr>
                        <a:t>Terapi oksigen</a:t>
                      </a:r>
                      <a:endParaRPr lang="en-US" sz="28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r>
                        <a:rPr lang="en-US" sz="2800" kern="1200" dirty="0" smtClean="0">
                          <a:solidFill>
                            <a:schemeClr val="bg1"/>
                          </a:solidFill>
                          <a:effectLst/>
                          <a:latin typeface="Times New Roman" panose="02020603050405020304" pitchFamily="18" charset="0"/>
                          <a:ea typeface="+mn-ea"/>
                          <a:cs typeface="Times New Roman" panose="02020603050405020304" pitchFamily="18" charset="0"/>
                        </a:rPr>
                        <a:t>1. </a:t>
                      </a:r>
                      <a:r>
                        <a:rPr lang="id-ID" sz="2800" kern="1200" dirty="0" smtClean="0">
                          <a:solidFill>
                            <a:schemeClr val="bg1"/>
                          </a:solidFill>
                          <a:effectLst/>
                          <a:latin typeface="Times New Roman" panose="02020603050405020304" pitchFamily="18" charset="0"/>
                          <a:ea typeface="+mn-ea"/>
                          <a:cs typeface="Times New Roman" panose="02020603050405020304" pitchFamily="18" charset="0"/>
                        </a:rPr>
                        <a:t>Bersihkan mulut, hidung dan secret trakea</a:t>
                      </a:r>
                      <a:endParaRPr lang="en-US" sz="28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r>
                        <a:rPr lang="en-US" sz="2800" kern="1200" dirty="0" smtClean="0">
                          <a:solidFill>
                            <a:schemeClr val="bg1"/>
                          </a:solidFill>
                          <a:effectLst/>
                          <a:latin typeface="Times New Roman" panose="02020603050405020304" pitchFamily="18" charset="0"/>
                          <a:ea typeface="+mn-ea"/>
                          <a:cs typeface="Times New Roman" panose="02020603050405020304" pitchFamily="18" charset="0"/>
                        </a:rPr>
                        <a:t>2. </a:t>
                      </a:r>
                      <a:r>
                        <a:rPr lang="id-ID" sz="2800" kern="1200" dirty="0" smtClean="0">
                          <a:solidFill>
                            <a:schemeClr val="bg1"/>
                          </a:solidFill>
                          <a:effectLst/>
                          <a:latin typeface="Times New Roman" panose="02020603050405020304" pitchFamily="18" charset="0"/>
                          <a:ea typeface="+mn-ea"/>
                          <a:cs typeface="Times New Roman" panose="02020603050405020304" pitchFamily="18" charset="0"/>
                        </a:rPr>
                        <a:t>Pertahankan jalan nafas yang paten</a:t>
                      </a:r>
                      <a:endParaRPr lang="en-US" sz="28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r>
                        <a:rPr lang="en-US" sz="2800" kern="1200" dirty="0" smtClean="0">
                          <a:solidFill>
                            <a:schemeClr val="bg1"/>
                          </a:solidFill>
                          <a:effectLst/>
                          <a:latin typeface="Times New Roman" panose="02020603050405020304" pitchFamily="18" charset="0"/>
                          <a:ea typeface="+mn-ea"/>
                          <a:cs typeface="Times New Roman" panose="02020603050405020304" pitchFamily="18" charset="0"/>
                        </a:rPr>
                        <a:t>3. </a:t>
                      </a:r>
                      <a:r>
                        <a:rPr lang="id-ID" sz="2800" kern="1200" dirty="0" smtClean="0">
                          <a:solidFill>
                            <a:schemeClr val="bg1"/>
                          </a:solidFill>
                          <a:effectLst/>
                          <a:latin typeface="Times New Roman" panose="02020603050405020304" pitchFamily="18" charset="0"/>
                          <a:ea typeface="+mn-ea"/>
                          <a:cs typeface="Times New Roman" panose="02020603050405020304" pitchFamily="18" charset="0"/>
                        </a:rPr>
                        <a:t>Atur peralatan oksigenasi</a:t>
                      </a:r>
                      <a:endParaRPr lang="en-US" sz="28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r>
                        <a:rPr lang="en-US" sz="2800" kern="1200" dirty="0" smtClean="0">
                          <a:solidFill>
                            <a:schemeClr val="bg1"/>
                          </a:solidFill>
                          <a:effectLst/>
                          <a:latin typeface="Times New Roman" panose="02020603050405020304" pitchFamily="18" charset="0"/>
                          <a:ea typeface="+mn-ea"/>
                          <a:cs typeface="Times New Roman" panose="02020603050405020304" pitchFamily="18" charset="0"/>
                        </a:rPr>
                        <a:t>4. </a:t>
                      </a:r>
                      <a:r>
                        <a:rPr lang="id-ID" sz="2800" kern="1200" dirty="0" smtClean="0">
                          <a:solidFill>
                            <a:schemeClr val="bg1"/>
                          </a:solidFill>
                          <a:effectLst/>
                          <a:latin typeface="Times New Roman" panose="02020603050405020304" pitchFamily="18" charset="0"/>
                          <a:ea typeface="+mn-ea"/>
                          <a:cs typeface="Times New Roman" panose="02020603050405020304" pitchFamily="18" charset="0"/>
                        </a:rPr>
                        <a:t>Monitor aliran oksigen</a:t>
                      </a:r>
                      <a:endParaRPr lang="en-US" sz="28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r>
                        <a:rPr lang="en-US" sz="2800" kern="1200" dirty="0" smtClean="0">
                          <a:solidFill>
                            <a:schemeClr val="bg1"/>
                          </a:solidFill>
                          <a:effectLst/>
                          <a:latin typeface="Times New Roman" panose="02020603050405020304" pitchFamily="18" charset="0"/>
                          <a:ea typeface="+mn-ea"/>
                          <a:cs typeface="Times New Roman" panose="02020603050405020304" pitchFamily="18" charset="0"/>
                        </a:rPr>
                        <a:t>5. </a:t>
                      </a:r>
                      <a:r>
                        <a:rPr lang="id-ID" sz="2800" kern="1200" dirty="0" smtClean="0">
                          <a:solidFill>
                            <a:schemeClr val="bg1"/>
                          </a:solidFill>
                          <a:effectLst/>
                          <a:latin typeface="Times New Roman" panose="02020603050405020304" pitchFamily="18" charset="0"/>
                          <a:ea typeface="+mn-ea"/>
                          <a:cs typeface="Times New Roman" panose="02020603050405020304" pitchFamily="18" charset="0"/>
                        </a:rPr>
                        <a:t>Pertahankan posisi pasien</a:t>
                      </a:r>
                      <a:endParaRPr lang="en-US" sz="28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r>
                        <a:rPr lang="en-US" sz="2800" kern="1200" dirty="0" smtClean="0">
                          <a:solidFill>
                            <a:schemeClr val="bg1"/>
                          </a:solidFill>
                          <a:effectLst/>
                          <a:latin typeface="Times New Roman" panose="02020603050405020304" pitchFamily="18" charset="0"/>
                          <a:ea typeface="+mn-ea"/>
                          <a:cs typeface="Times New Roman" panose="02020603050405020304" pitchFamily="18" charset="0"/>
                        </a:rPr>
                        <a:t>6. </a:t>
                      </a:r>
                      <a:r>
                        <a:rPr lang="id-ID" sz="2800" kern="1200" dirty="0" smtClean="0">
                          <a:solidFill>
                            <a:schemeClr val="bg1"/>
                          </a:solidFill>
                          <a:effectLst/>
                          <a:latin typeface="Times New Roman" panose="02020603050405020304" pitchFamily="18" charset="0"/>
                          <a:ea typeface="+mn-ea"/>
                          <a:cs typeface="Times New Roman" panose="02020603050405020304" pitchFamily="18" charset="0"/>
                        </a:rPr>
                        <a:t>Observasi adanya tanda tanda </a:t>
                      </a:r>
                      <a:r>
                        <a:rPr lang="en-US" sz="2800" kern="1200" dirty="0" smtClean="0">
                          <a:solidFill>
                            <a:schemeClr val="bg1"/>
                          </a:solidFill>
                          <a:effectLst/>
                          <a:latin typeface="Times New Roman" panose="02020603050405020304" pitchFamily="18" charset="0"/>
                          <a:ea typeface="+mn-ea"/>
                          <a:cs typeface="Times New Roman" panose="02020603050405020304" pitchFamily="18" charset="0"/>
                        </a:rPr>
                        <a:t> </a:t>
                      </a:r>
                      <a:r>
                        <a:rPr lang="id-ID" sz="2800" kern="1200" dirty="0" smtClean="0">
                          <a:solidFill>
                            <a:schemeClr val="bg1"/>
                          </a:solidFill>
                          <a:effectLst/>
                          <a:latin typeface="Times New Roman" panose="02020603050405020304" pitchFamily="18" charset="0"/>
                          <a:ea typeface="+mn-ea"/>
                          <a:cs typeface="Times New Roman" panose="02020603050405020304" pitchFamily="18" charset="0"/>
                        </a:rPr>
                        <a:t>hipoventilasi</a:t>
                      </a:r>
                      <a:endParaRPr lang="en-US" sz="28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r>
                        <a:rPr lang="en-US" sz="2800" kern="1200" dirty="0" smtClean="0">
                          <a:solidFill>
                            <a:schemeClr val="bg1"/>
                          </a:solidFill>
                          <a:effectLst/>
                          <a:latin typeface="Times New Roman" panose="02020603050405020304" pitchFamily="18" charset="0"/>
                          <a:ea typeface="+mn-ea"/>
                          <a:cs typeface="Times New Roman" panose="02020603050405020304" pitchFamily="18" charset="0"/>
                        </a:rPr>
                        <a:t>7. </a:t>
                      </a:r>
                      <a:r>
                        <a:rPr lang="id-ID" sz="2800" kern="1200" dirty="0" smtClean="0">
                          <a:solidFill>
                            <a:schemeClr val="bg1"/>
                          </a:solidFill>
                          <a:effectLst/>
                          <a:latin typeface="Times New Roman" panose="02020603050405020304" pitchFamily="18" charset="0"/>
                          <a:ea typeface="+mn-ea"/>
                          <a:cs typeface="Times New Roman" panose="02020603050405020304" pitchFamily="18" charset="0"/>
                        </a:rPr>
                        <a:t>Monitor adanya kecemasan pasien terhadap oksigenasi</a:t>
                      </a:r>
                      <a:endParaRPr lang="en-US" sz="2800" kern="1200" dirty="0" smtClean="0">
                        <a:solidFill>
                          <a:schemeClr val="bg1"/>
                        </a:solidFill>
                        <a:effectLst/>
                        <a:latin typeface="Times New Roman" panose="02020603050405020304" pitchFamily="18" charset="0"/>
                        <a:ea typeface="+mn-ea"/>
                        <a:cs typeface="Times New Roman" panose="02020603050405020304" pitchFamily="18" charset="0"/>
                      </a:endParaRPr>
                    </a:p>
                    <a:p>
                      <a:endParaRPr lang="en-US" dirty="0"/>
                    </a:p>
                  </a:txBody>
                  <a:tcPr/>
                </a:tc>
                <a:extLst>
                  <a:ext uri="{0D108BD9-81ED-4DB2-BD59-A6C34878D82A}">
                    <a16:rowId xmlns:a16="http://schemas.microsoft.com/office/drawing/2014/main" val="2725227745"/>
                  </a:ext>
                </a:extLst>
              </a:tr>
            </a:tbl>
          </a:graphicData>
        </a:graphic>
      </p:graphicFrame>
    </p:spTree>
    <p:extLst>
      <p:ext uri="{BB962C8B-B14F-4D97-AF65-F5344CB8AC3E}">
        <p14:creationId xmlns:p14="http://schemas.microsoft.com/office/powerpoint/2010/main" val="15166307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692884528"/>
              </p:ext>
            </p:extLst>
          </p:nvPr>
        </p:nvGraphicFramePr>
        <p:xfrm>
          <a:off x="187433" y="152107"/>
          <a:ext cx="11762828" cy="7223760"/>
        </p:xfrm>
        <a:graphic>
          <a:graphicData uri="http://schemas.openxmlformats.org/drawingml/2006/table">
            <a:tbl>
              <a:tblPr firstRow="1" bandRow="1">
                <a:tableStyleId>{5940675A-B579-460E-94D1-54222C63F5DA}</a:tableStyleId>
              </a:tblPr>
              <a:tblGrid>
                <a:gridCol w="490484">
                  <a:extLst>
                    <a:ext uri="{9D8B030D-6E8A-4147-A177-3AD203B41FA5}">
                      <a16:colId xmlns:a16="http://schemas.microsoft.com/office/drawing/2014/main" val="1440567205"/>
                    </a:ext>
                  </a:extLst>
                </a:gridCol>
                <a:gridCol w="3515711">
                  <a:extLst>
                    <a:ext uri="{9D8B030D-6E8A-4147-A177-3AD203B41FA5}">
                      <a16:colId xmlns:a16="http://schemas.microsoft.com/office/drawing/2014/main" val="2640506176"/>
                    </a:ext>
                  </a:extLst>
                </a:gridCol>
                <a:gridCol w="3783724">
                  <a:extLst>
                    <a:ext uri="{9D8B030D-6E8A-4147-A177-3AD203B41FA5}">
                      <a16:colId xmlns:a16="http://schemas.microsoft.com/office/drawing/2014/main" val="2778180687"/>
                    </a:ext>
                  </a:extLst>
                </a:gridCol>
                <a:gridCol w="3972909">
                  <a:extLst>
                    <a:ext uri="{9D8B030D-6E8A-4147-A177-3AD203B41FA5}">
                      <a16:colId xmlns:a16="http://schemas.microsoft.com/office/drawing/2014/main" val="2817341780"/>
                    </a:ext>
                  </a:extLst>
                </a:gridCol>
              </a:tblGrid>
              <a:tr h="6469409">
                <a:tc>
                  <a:txBody>
                    <a:bodyPr/>
                    <a:lstStyle/>
                    <a:p>
                      <a:endParaRPr lang="en-US" dirty="0"/>
                    </a:p>
                  </a:txBody>
                  <a:tcPr/>
                </a:tc>
                <a:tc>
                  <a:txBody>
                    <a:bodyPr/>
                    <a:lstStyle/>
                    <a:p>
                      <a:r>
                        <a:rPr lang="id-ID" sz="2500" kern="1200" dirty="0" smtClean="0">
                          <a:solidFill>
                            <a:schemeClr val="bg1"/>
                          </a:solidFill>
                          <a:effectLst/>
                          <a:latin typeface="Times New Roman" panose="02020603050405020304" pitchFamily="18" charset="0"/>
                          <a:ea typeface="+mn-ea"/>
                          <a:cs typeface="Times New Roman" panose="02020603050405020304" pitchFamily="18" charset="0"/>
                        </a:rPr>
                        <a:t>-          Obesitas</a:t>
                      </a:r>
                      <a:endParaRPr lang="en-US" sz="25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500" kern="1200" dirty="0" smtClean="0">
                          <a:solidFill>
                            <a:schemeClr val="bg1"/>
                          </a:solidFill>
                          <a:effectLst/>
                          <a:latin typeface="Times New Roman" panose="02020603050405020304" pitchFamily="18" charset="0"/>
                          <a:ea typeface="+mn-ea"/>
                          <a:cs typeface="Times New Roman" panose="02020603050405020304" pitchFamily="18" charset="0"/>
                        </a:rPr>
                        <a:t>-          Posisi tubuh</a:t>
                      </a:r>
                      <a:endParaRPr lang="en-US" sz="25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500" kern="1200" dirty="0" smtClean="0">
                          <a:solidFill>
                            <a:schemeClr val="bg1"/>
                          </a:solidFill>
                          <a:effectLst/>
                          <a:latin typeface="Times New Roman" panose="02020603050405020304" pitchFamily="18" charset="0"/>
                          <a:ea typeface="+mn-ea"/>
                          <a:cs typeface="Times New Roman" panose="02020603050405020304" pitchFamily="18" charset="0"/>
                        </a:rPr>
                        <a:t>-          Kelelahan otot pernafasan</a:t>
                      </a:r>
                      <a:endParaRPr lang="en-US" sz="25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500" kern="1200" dirty="0" smtClean="0">
                          <a:solidFill>
                            <a:schemeClr val="bg1"/>
                          </a:solidFill>
                          <a:effectLst/>
                          <a:latin typeface="Times New Roman" panose="02020603050405020304" pitchFamily="18" charset="0"/>
                          <a:ea typeface="+mn-ea"/>
                          <a:cs typeface="Times New Roman" panose="02020603050405020304" pitchFamily="18" charset="0"/>
                        </a:rPr>
                        <a:t>-          Hipoventilasi sindrom</a:t>
                      </a:r>
                      <a:endParaRPr lang="en-US" sz="25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500" kern="1200" dirty="0" smtClean="0">
                          <a:solidFill>
                            <a:schemeClr val="bg1"/>
                          </a:solidFill>
                          <a:effectLst/>
                          <a:latin typeface="Times New Roman" panose="02020603050405020304" pitchFamily="18" charset="0"/>
                          <a:ea typeface="+mn-ea"/>
                          <a:cs typeface="Times New Roman" panose="02020603050405020304" pitchFamily="18" charset="0"/>
                        </a:rPr>
                        <a:t>-          Nyeri</a:t>
                      </a:r>
                      <a:endParaRPr lang="en-US" sz="25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500" kern="1200" dirty="0" smtClean="0">
                          <a:solidFill>
                            <a:schemeClr val="bg1"/>
                          </a:solidFill>
                          <a:effectLst/>
                          <a:latin typeface="Times New Roman" panose="02020603050405020304" pitchFamily="18" charset="0"/>
                          <a:ea typeface="+mn-ea"/>
                          <a:cs typeface="Times New Roman" panose="02020603050405020304" pitchFamily="18" charset="0"/>
                        </a:rPr>
                        <a:t>-          Kecemasan</a:t>
                      </a:r>
                      <a:endParaRPr lang="en-US" sz="25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500" kern="1200" dirty="0" smtClean="0">
                          <a:solidFill>
                            <a:schemeClr val="bg1"/>
                          </a:solidFill>
                          <a:effectLst/>
                          <a:latin typeface="Times New Roman" panose="02020603050405020304" pitchFamily="18" charset="0"/>
                          <a:ea typeface="+mn-ea"/>
                          <a:cs typeface="Times New Roman" panose="02020603050405020304" pitchFamily="18" charset="0"/>
                        </a:rPr>
                        <a:t>-          Disfungsi Neuromuskuler</a:t>
                      </a:r>
                      <a:endParaRPr lang="en-US" sz="25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500" kern="1200" dirty="0" smtClean="0">
                          <a:solidFill>
                            <a:schemeClr val="bg1"/>
                          </a:solidFill>
                          <a:effectLst/>
                          <a:latin typeface="Times New Roman" panose="02020603050405020304" pitchFamily="18" charset="0"/>
                          <a:ea typeface="+mn-ea"/>
                          <a:cs typeface="Times New Roman" panose="02020603050405020304" pitchFamily="18" charset="0"/>
                        </a:rPr>
                        <a:t>-          Kerusakan persepsi/kognitif</a:t>
                      </a:r>
                      <a:endParaRPr lang="en-US" sz="25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500" kern="1200" dirty="0" smtClean="0">
                          <a:solidFill>
                            <a:schemeClr val="bg1"/>
                          </a:solidFill>
                          <a:effectLst/>
                          <a:latin typeface="Times New Roman" panose="02020603050405020304" pitchFamily="18" charset="0"/>
                          <a:ea typeface="+mn-ea"/>
                          <a:cs typeface="Times New Roman" panose="02020603050405020304" pitchFamily="18" charset="0"/>
                        </a:rPr>
                        <a:t>-          Perlukaan pada jaringan syaraf tulang belakang</a:t>
                      </a:r>
                      <a:endParaRPr lang="en-US" sz="25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500" kern="1200" dirty="0" smtClean="0">
                          <a:solidFill>
                            <a:schemeClr val="bg1"/>
                          </a:solidFill>
                          <a:effectLst/>
                          <a:latin typeface="Times New Roman" panose="02020603050405020304" pitchFamily="18" charset="0"/>
                          <a:ea typeface="+mn-ea"/>
                          <a:cs typeface="Times New Roman" panose="02020603050405020304" pitchFamily="18" charset="0"/>
                        </a:rPr>
                        <a:t>-          Imaturitas Neurologis</a:t>
                      </a:r>
                      <a:endParaRPr lang="en-US" sz="25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500" kern="1200" dirty="0" smtClean="0">
                          <a:solidFill>
                            <a:schemeClr val="bg1"/>
                          </a:solidFill>
                          <a:effectLst/>
                          <a:latin typeface="Times New Roman" panose="02020603050405020304" pitchFamily="18" charset="0"/>
                          <a:ea typeface="+mn-ea"/>
                          <a:cs typeface="Times New Roman" panose="02020603050405020304" pitchFamily="18" charset="0"/>
                        </a:rPr>
                        <a:t> </a:t>
                      </a:r>
                      <a:endParaRPr lang="en-US" sz="2500" kern="1200" dirty="0" smtClean="0">
                        <a:solidFill>
                          <a:schemeClr val="bg1"/>
                        </a:solidFill>
                        <a:effectLst/>
                        <a:latin typeface="Times New Roman" panose="02020603050405020304" pitchFamily="18" charset="0"/>
                        <a:ea typeface="+mn-ea"/>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txBody>
                  <a:tcPr/>
                </a:tc>
                <a:tc>
                  <a:txBody>
                    <a:bodyPr/>
                    <a:lstStyle/>
                    <a:p>
                      <a:endParaRPr lang="en-US" dirty="0">
                        <a:solidFill>
                          <a:schemeClr val="bg1"/>
                        </a:solidFill>
                        <a:latin typeface="Times New Roman" panose="02020603050405020304" pitchFamily="18" charset="0"/>
                        <a:cs typeface="Times New Roman" panose="02020603050405020304" pitchFamily="18" charset="0"/>
                      </a:endParaRPr>
                    </a:p>
                  </a:txBody>
                  <a:tcPr/>
                </a:tc>
                <a:tc>
                  <a:txBody>
                    <a:bodyPr/>
                    <a:lstStyle/>
                    <a:p>
                      <a:r>
                        <a:rPr lang="id-ID" sz="2500" kern="1200" dirty="0" smtClean="0">
                          <a:solidFill>
                            <a:schemeClr val="bg1"/>
                          </a:solidFill>
                          <a:effectLst/>
                          <a:latin typeface="Times New Roman" panose="02020603050405020304" pitchFamily="18" charset="0"/>
                          <a:ea typeface="+mn-ea"/>
                          <a:cs typeface="Times New Roman" panose="02020603050405020304" pitchFamily="18" charset="0"/>
                        </a:rPr>
                        <a:t>Vital sign Monitoring</a:t>
                      </a:r>
                      <a:endParaRPr lang="en-US" sz="25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r>
                        <a:rPr lang="en-US" sz="2500" kern="1200" dirty="0" smtClean="0">
                          <a:solidFill>
                            <a:schemeClr val="bg1"/>
                          </a:solidFill>
                          <a:effectLst/>
                          <a:latin typeface="Times New Roman" panose="02020603050405020304" pitchFamily="18" charset="0"/>
                          <a:ea typeface="+mn-ea"/>
                          <a:cs typeface="Times New Roman" panose="02020603050405020304" pitchFamily="18" charset="0"/>
                        </a:rPr>
                        <a:t>1.</a:t>
                      </a:r>
                      <a:r>
                        <a:rPr lang="id-ID" sz="2500" kern="1200" dirty="0" smtClean="0">
                          <a:solidFill>
                            <a:schemeClr val="bg1"/>
                          </a:solidFill>
                          <a:effectLst/>
                          <a:latin typeface="Times New Roman" panose="02020603050405020304" pitchFamily="18" charset="0"/>
                          <a:ea typeface="+mn-ea"/>
                          <a:cs typeface="Times New Roman" panose="02020603050405020304" pitchFamily="18" charset="0"/>
                        </a:rPr>
                        <a:t>Monitor TD, nadi, suhu, dan RR</a:t>
                      </a:r>
                      <a:endParaRPr lang="en-US" sz="25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r>
                        <a:rPr lang="en-US" sz="2500" kern="1200" dirty="0" smtClean="0">
                          <a:solidFill>
                            <a:schemeClr val="bg1"/>
                          </a:solidFill>
                          <a:effectLst/>
                          <a:latin typeface="Times New Roman" panose="02020603050405020304" pitchFamily="18" charset="0"/>
                          <a:ea typeface="+mn-ea"/>
                          <a:cs typeface="Times New Roman" panose="02020603050405020304" pitchFamily="18" charset="0"/>
                        </a:rPr>
                        <a:t>2. </a:t>
                      </a:r>
                      <a:r>
                        <a:rPr lang="id-ID" sz="2500" kern="1200" dirty="0" smtClean="0">
                          <a:solidFill>
                            <a:schemeClr val="bg1"/>
                          </a:solidFill>
                          <a:effectLst/>
                          <a:latin typeface="Times New Roman" panose="02020603050405020304" pitchFamily="18" charset="0"/>
                          <a:ea typeface="+mn-ea"/>
                          <a:cs typeface="Times New Roman" panose="02020603050405020304" pitchFamily="18" charset="0"/>
                        </a:rPr>
                        <a:t>Catat adanya fluktuasi tekanan darah</a:t>
                      </a:r>
                      <a:endParaRPr lang="en-US" sz="25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r>
                        <a:rPr lang="en-US" sz="2500" kern="1200" dirty="0" smtClean="0">
                          <a:solidFill>
                            <a:schemeClr val="bg1"/>
                          </a:solidFill>
                          <a:effectLst/>
                          <a:latin typeface="Times New Roman" panose="02020603050405020304" pitchFamily="18" charset="0"/>
                          <a:ea typeface="+mn-ea"/>
                          <a:cs typeface="Times New Roman" panose="02020603050405020304" pitchFamily="18" charset="0"/>
                        </a:rPr>
                        <a:t>3. </a:t>
                      </a:r>
                      <a:r>
                        <a:rPr lang="id-ID" sz="2500" kern="1200" dirty="0" smtClean="0">
                          <a:solidFill>
                            <a:schemeClr val="bg1"/>
                          </a:solidFill>
                          <a:effectLst/>
                          <a:latin typeface="Times New Roman" panose="02020603050405020304" pitchFamily="18" charset="0"/>
                          <a:ea typeface="+mn-ea"/>
                          <a:cs typeface="Times New Roman" panose="02020603050405020304" pitchFamily="18" charset="0"/>
                        </a:rPr>
                        <a:t>Monitor VS saat pasien berbaring, duduk, atau berdiri</a:t>
                      </a:r>
                      <a:endParaRPr lang="en-US" sz="25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r>
                        <a:rPr lang="en-US" sz="2500" kern="1200" dirty="0" smtClean="0">
                          <a:solidFill>
                            <a:schemeClr val="bg1"/>
                          </a:solidFill>
                          <a:effectLst/>
                          <a:latin typeface="Times New Roman" panose="02020603050405020304" pitchFamily="18" charset="0"/>
                          <a:ea typeface="+mn-ea"/>
                          <a:cs typeface="Times New Roman" panose="02020603050405020304" pitchFamily="18" charset="0"/>
                        </a:rPr>
                        <a:t>4. </a:t>
                      </a:r>
                      <a:r>
                        <a:rPr lang="id-ID" sz="2500" kern="1200" dirty="0" smtClean="0">
                          <a:solidFill>
                            <a:schemeClr val="bg1"/>
                          </a:solidFill>
                          <a:effectLst/>
                          <a:latin typeface="Times New Roman" panose="02020603050405020304" pitchFamily="18" charset="0"/>
                          <a:ea typeface="+mn-ea"/>
                          <a:cs typeface="Times New Roman" panose="02020603050405020304" pitchFamily="18" charset="0"/>
                        </a:rPr>
                        <a:t>Auskultasi TD pada kedua lengan dan bandingkan</a:t>
                      </a:r>
                      <a:endParaRPr lang="en-US" sz="25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r>
                        <a:rPr lang="en-US" sz="2500" kern="1200" dirty="0" smtClean="0">
                          <a:solidFill>
                            <a:schemeClr val="bg1"/>
                          </a:solidFill>
                          <a:effectLst/>
                          <a:latin typeface="Times New Roman" panose="02020603050405020304" pitchFamily="18" charset="0"/>
                          <a:ea typeface="+mn-ea"/>
                          <a:cs typeface="Times New Roman" panose="02020603050405020304" pitchFamily="18" charset="0"/>
                        </a:rPr>
                        <a:t>5. </a:t>
                      </a:r>
                      <a:r>
                        <a:rPr lang="id-ID" sz="2500" kern="1200" dirty="0" smtClean="0">
                          <a:solidFill>
                            <a:schemeClr val="bg1"/>
                          </a:solidFill>
                          <a:effectLst/>
                          <a:latin typeface="Times New Roman" panose="02020603050405020304" pitchFamily="18" charset="0"/>
                          <a:ea typeface="+mn-ea"/>
                          <a:cs typeface="Times New Roman" panose="02020603050405020304" pitchFamily="18" charset="0"/>
                        </a:rPr>
                        <a:t>Monitor TD, nadi, RR, sebelum, selama, dan setelah aktivitas</a:t>
                      </a:r>
                      <a:endParaRPr lang="en-US" sz="25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r>
                        <a:rPr lang="en-US" sz="2500" kern="1200" dirty="0" smtClean="0">
                          <a:solidFill>
                            <a:schemeClr val="bg1"/>
                          </a:solidFill>
                          <a:effectLst/>
                          <a:latin typeface="Times New Roman" panose="02020603050405020304" pitchFamily="18" charset="0"/>
                          <a:ea typeface="+mn-ea"/>
                          <a:cs typeface="Times New Roman" panose="02020603050405020304" pitchFamily="18" charset="0"/>
                        </a:rPr>
                        <a:t>6. </a:t>
                      </a:r>
                      <a:r>
                        <a:rPr lang="id-ID" sz="2500" kern="1200" dirty="0" smtClean="0">
                          <a:solidFill>
                            <a:schemeClr val="bg1"/>
                          </a:solidFill>
                          <a:effectLst/>
                          <a:latin typeface="Times New Roman" panose="02020603050405020304" pitchFamily="18" charset="0"/>
                          <a:ea typeface="+mn-ea"/>
                          <a:cs typeface="Times New Roman" panose="02020603050405020304" pitchFamily="18" charset="0"/>
                        </a:rPr>
                        <a:t>Monitor kualitas dari nadi</a:t>
                      </a:r>
                      <a:endParaRPr lang="en-US" sz="25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r>
                        <a:rPr lang="en-US" sz="2500" kern="1200" dirty="0" smtClean="0">
                          <a:solidFill>
                            <a:schemeClr val="bg1"/>
                          </a:solidFill>
                          <a:effectLst/>
                          <a:latin typeface="Times New Roman" panose="02020603050405020304" pitchFamily="18" charset="0"/>
                          <a:ea typeface="+mn-ea"/>
                          <a:cs typeface="Times New Roman" panose="02020603050405020304" pitchFamily="18" charset="0"/>
                        </a:rPr>
                        <a:t>7. </a:t>
                      </a:r>
                      <a:r>
                        <a:rPr lang="id-ID" sz="2500" kern="1200" dirty="0" smtClean="0">
                          <a:solidFill>
                            <a:schemeClr val="bg1"/>
                          </a:solidFill>
                          <a:effectLst/>
                          <a:latin typeface="Times New Roman" panose="02020603050405020304" pitchFamily="18" charset="0"/>
                          <a:ea typeface="+mn-ea"/>
                          <a:cs typeface="Times New Roman" panose="02020603050405020304" pitchFamily="18" charset="0"/>
                        </a:rPr>
                        <a:t>Monitor frekuensi dan irama pernapasan</a:t>
                      </a:r>
                      <a:endParaRPr lang="en-US" sz="25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r>
                        <a:rPr lang="en-US" sz="2500" kern="1200" dirty="0" smtClean="0">
                          <a:solidFill>
                            <a:schemeClr val="bg1"/>
                          </a:solidFill>
                          <a:effectLst/>
                          <a:latin typeface="Times New Roman" panose="02020603050405020304" pitchFamily="18" charset="0"/>
                          <a:ea typeface="+mn-ea"/>
                          <a:cs typeface="Times New Roman" panose="02020603050405020304" pitchFamily="18" charset="0"/>
                        </a:rPr>
                        <a:t>8. </a:t>
                      </a:r>
                      <a:r>
                        <a:rPr lang="id-ID" sz="2500" kern="1200" dirty="0" smtClean="0">
                          <a:solidFill>
                            <a:schemeClr val="bg1"/>
                          </a:solidFill>
                          <a:effectLst/>
                          <a:latin typeface="Times New Roman" panose="02020603050405020304" pitchFamily="18" charset="0"/>
                          <a:ea typeface="+mn-ea"/>
                          <a:cs typeface="Times New Roman" panose="02020603050405020304" pitchFamily="18" charset="0"/>
                        </a:rPr>
                        <a:t>Monitor suara paru</a:t>
                      </a:r>
                      <a:endParaRPr lang="en-US" sz="2500" kern="1200" dirty="0" smtClean="0">
                        <a:solidFill>
                          <a:schemeClr val="bg1"/>
                        </a:solidFill>
                        <a:effectLst/>
                        <a:latin typeface="Times New Roman" panose="02020603050405020304" pitchFamily="18" charset="0"/>
                        <a:ea typeface="+mn-ea"/>
                        <a:cs typeface="Times New Roman" panose="02020603050405020304" pitchFamily="18" charset="0"/>
                      </a:endParaRPr>
                    </a:p>
                    <a:p>
                      <a:endParaRPr lang="en-US" sz="2400" dirty="0">
                        <a:solidFill>
                          <a:schemeClr val="bg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160472093"/>
                  </a:ext>
                </a:extLst>
              </a:tr>
            </a:tbl>
          </a:graphicData>
        </a:graphic>
      </p:graphicFrame>
    </p:spTree>
    <p:extLst>
      <p:ext uri="{BB962C8B-B14F-4D97-AF65-F5344CB8AC3E}">
        <p14:creationId xmlns:p14="http://schemas.microsoft.com/office/powerpoint/2010/main" val="10226599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681190307"/>
              </p:ext>
            </p:extLst>
          </p:nvPr>
        </p:nvGraphicFramePr>
        <p:xfrm>
          <a:off x="140138" y="120575"/>
          <a:ext cx="11925740" cy="6548237"/>
        </p:xfrm>
        <a:graphic>
          <a:graphicData uri="http://schemas.openxmlformats.org/drawingml/2006/table">
            <a:tbl>
              <a:tblPr firstRow="1" bandRow="1">
                <a:tableStyleId>{5940675A-B579-460E-94D1-54222C63F5DA}</a:tableStyleId>
              </a:tblPr>
              <a:tblGrid>
                <a:gridCol w="443186">
                  <a:extLst>
                    <a:ext uri="{9D8B030D-6E8A-4147-A177-3AD203B41FA5}">
                      <a16:colId xmlns:a16="http://schemas.microsoft.com/office/drawing/2014/main" val="776756086"/>
                    </a:ext>
                  </a:extLst>
                </a:gridCol>
                <a:gridCol w="3736428">
                  <a:extLst>
                    <a:ext uri="{9D8B030D-6E8A-4147-A177-3AD203B41FA5}">
                      <a16:colId xmlns:a16="http://schemas.microsoft.com/office/drawing/2014/main" val="2818811252"/>
                    </a:ext>
                  </a:extLst>
                </a:gridCol>
                <a:gridCol w="3941379">
                  <a:extLst>
                    <a:ext uri="{9D8B030D-6E8A-4147-A177-3AD203B41FA5}">
                      <a16:colId xmlns:a16="http://schemas.microsoft.com/office/drawing/2014/main" val="446709117"/>
                    </a:ext>
                  </a:extLst>
                </a:gridCol>
                <a:gridCol w="3804747">
                  <a:extLst>
                    <a:ext uri="{9D8B030D-6E8A-4147-A177-3AD203B41FA5}">
                      <a16:colId xmlns:a16="http://schemas.microsoft.com/office/drawing/2014/main" val="1826980593"/>
                    </a:ext>
                  </a:extLst>
                </a:gridCol>
              </a:tblGrid>
              <a:tr h="6548237">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pPr lvl="0"/>
                      <a:r>
                        <a:rPr lang="en-US" sz="2800" kern="1200" dirty="0" smtClean="0">
                          <a:solidFill>
                            <a:schemeClr val="bg1"/>
                          </a:solidFill>
                          <a:effectLst/>
                          <a:latin typeface="Times New Roman" panose="02020603050405020304" pitchFamily="18" charset="0"/>
                          <a:ea typeface="+mn-ea"/>
                          <a:cs typeface="Times New Roman" panose="02020603050405020304" pitchFamily="18" charset="0"/>
                        </a:rPr>
                        <a:t>9. </a:t>
                      </a:r>
                      <a:r>
                        <a:rPr lang="id-ID" sz="2800" kern="1200" dirty="0" smtClean="0">
                          <a:solidFill>
                            <a:schemeClr val="bg1"/>
                          </a:solidFill>
                          <a:effectLst/>
                          <a:latin typeface="Times New Roman" panose="02020603050405020304" pitchFamily="18" charset="0"/>
                          <a:ea typeface="+mn-ea"/>
                          <a:cs typeface="Times New Roman" panose="02020603050405020304" pitchFamily="18" charset="0"/>
                        </a:rPr>
                        <a:t>Monitor pola pernapasan abnormal</a:t>
                      </a:r>
                      <a:endParaRPr lang="en-US" sz="28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r>
                        <a:rPr lang="en-US" sz="2800" kern="1200" dirty="0" smtClean="0">
                          <a:solidFill>
                            <a:schemeClr val="bg1"/>
                          </a:solidFill>
                          <a:effectLst/>
                          <a:latin typeface="Times New Roman" panose="02020603050405020304" pitchFamily="18" charset="0"/>
                          <a:ea typeface="+mn-ea"/>
                          <a:cs typeface="Times New Roman" panose="02020603050405020304" pitchFamily="18" charset="0"/>
                        </a:rPr>
                        <a:t>10. </a:t>
                      </a:r>
                      <a:r>
                        <a:rPr lang="id-ID" sz="2800" kern="1200" dirty="0" smtClean="0">
                          <a:solidFill>
                            <a:schemeClr val="bg1"/>
                          </a:solidFill>
                          <a:effectLst/>
                          <a:latin typeface="Times New Roman" panose="02020603050405020304" pitchFamily="18" charset="0"/>
                          <a:ea typeface="+mn-ea"/>
                          <a:cs typeface="Times New Roman" panose="02020603050405020304" pitchFamily="18" charset="0"/>
                        </a:rPr>
                        <a:t>Monitor suhu, warna, dan kelembaban kulit</a:t>
                      </a:r>
                      <a:endParaRPr lang="en-US" sz="28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r>
                        <a:rPr lang="en-US" sz="2800" kern="1200" dirty="0" smtClean="0">
                          <a:solidFill>
                            <a:schemeClr val="bg1"/>
                          </a:solidFill>
                          <a:effectLst/>
                          <a:latin typeface="Times New Roman" panose="02020603050405020304" pitchFamily="18" charset="0"/>
                          <a:ea typeface="+mn-ea"/>
                          <a:cs typeface="Times New Roman" panose="02020603050405020304" pitchFamily="18" charset="0"/>
                        </a:rPr>
                        <a:t>11. </a:t>
                      </a:r>
                      <a:r>
                        <a:rPr lang="id-ID" sz="2800" kern="1200" dirty="0" smtClean="0">
                          <a:solidFill>
                            <a:schemeClr val="bg1"/>
                          </a:solidFill>
                          <a:effectLst/>
                          <a:latin typeface="Times New Roman" panose="02020603050405020304" pitchFamily="18" charset="0"/>
                          <a:ea typeface="+mn-ea"/>
                          <a:cs typeface="Times New Roman" panose="02020603050405020304" pitchFamily="18" charset="0"/>
                        </a:rPr>
                        <a:t>Monitor sianosis perifer</a:t>
                      </a:r>
                      <a:endParaRPr lang="en-US" sz="28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r>
                        <a:rPr lang="en-US" sz="2800" kern="1200" dirty="0" smtClean="0">
                          <a:solidFill>
                            <a:schemeClr val="bg1"/>
                          </a:solidFill>
                          <a:effectLst/>
                          <a:latin typeface="Times New Roman" panose="02020603050405020304" pitchFamily="18" charset="0"/>
                          <a:ea typeface="+mn-ea"/>
                          <a:cs typeface="Times New Roman" panose="02020603050405020304" pitchFamily="18" charset="0"/>
                        </a:rPr>
                        <a:t>12. </a:t>
                      </a:r>
                      <a:r>
                        <a:rPr lang="id-ID" sz="2800" kern="1200" dirty="0" smtClean="0">
                          <a:solidFill>
                            <a:schemeClr val="bg1"/>
                          </a:solidFill>
                          <a:effectLst/>
                          <a:latin typeface="Times New Roman" panose="02020603050405020304" pitchFamily="18" charset="0"/>
                          <a:ea typeface="+mn-ea"/>
                          <a:cs typeface="Times New Roman" panose="02020603050405020304" pitchFamily="18" charset="0"/>
                        </a:rPr>
                        <a:t>Monitor adanya cushing triad (tekanan nadi yang melebar, bradikardi, peningkatan sistolik)</a:t>
                      </a:r>
                      <a:endParaRPr lang="en-US" sz="28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en-US" sz="2800" kern="1200" dirty="0" smtClean="0">
                          <a:solidFill>
                            <a:schemeClr val="bg1"/>
                          </a:solidFill>
                          <a:effectLst/>
                          <a:latin typeface="Times New Roman" panose="02020603050405020304" pitchFamily="18" charset="0"/>
                          <a:ea typeface="+mn-ea"/>
                          <a:cs typeface="Times New Roman" panose="02020603050405020304" pitchFamily="18" charset="0"/>
                        </a:rPr>
                        <a:t>13. </a:t>
                      </a:r>
                      <a:r>
                        <a:rPr lang="id-ID" sz="2800" kern="1200" dirty="0" smtClean="0">
                          <a:solidFill>
                            <a:schemeClr val="bg1"/>
                          </a:solidFill>
                          <a:effectLst/>
                          <a:latin typeface="Times New Roman" panose="02020603050405020304" pitchFamily="18" charset="0"/>
                          <a:ea typeface="+mn-ea"/>
                          <a:cs typeface="Times New Roman" panose="02020603050405020304" pitchFamily="18" charset="0"/>
                        </a:rPr>
                        <a:t>Identifikasi penyebab dari perubahan vital sign</a:t>
                      </a:r>
                      <a:endParaRPr lang="en-US" sz="2800" dirty="0">
                        <a:solidFill>
                          <a:schemeClr val="bg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958627487"/>
                  </a:ext>
                </a:extLst>
              </a:tr>
            </a:tbl>
          </a:graphicData>
        </a:graphic>
      </p:graphicFrame>
    </p:spTree>
    <p:extLst>
      <p:ext uri="{BB962C8B-B14F-4D97-AF65-F5344CB8AC3E}">
        <p14:creationId xmlns:p14="http://schemas.microsoft.com/office/powerpoint/2010/main" val="35175955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64295242"/>
              </p:ext>
            </p:extLst>
          </p:nvPr>
        </p:nvGraphicFramePr>
        <p:xfrm>
          <a:off x="187435" y="183638"/>
          <a:ext cx="11668236" cy="6675120"/>
        </p:xfrm>
        <a:graphic>
          <a:graphicData uri="http://schemas.openxmlformats.org/drawingml/2006/table">
            <a:tbl>
              <a:tblPr firstRow="1" bandRow="1">
                <a:tableStyleId>{5940675A-B579-460E-94D1-54222C63F5DA}</a:tableStyleId>
              </a:tblPr>
              <a:tblGrid>
                <a:gridCol w="427420">
                  <a:extLst>
                    <a:ext uri="{9D8B030D-6E8A-4147-A177-3AD203B41FA5}">
                      <a16:colId xmlns:a16="http://schemas.microsoft.com/office/drawing/2014/main" val="1511240978"/>
                    </a:ext>
                  </a:extLst>
                </a:gridCol>
                <a:gridCol w="3484179">
                  <a:extLst>
                    <a:ext uri="{9D8B030D-6E8A-4147-A177-3AD203B41FA5}">
                      <a16:colId xmlns:a16="http://schemas.microsoft.com/office/drawing/2014/main" val="3105419440"/>
                    </a:ext>
                  </a:extLst>
                </a:gridCol>
                <a:gridCol w="4193628">
                  <a:extLst>
                    <a:ext uri="{9D8B030D-6E8A-4147-A177-3AD203B41FA5}">
                      <a16:colId xmlns:a16="http://schemas.microsoft.com/office/drawing/2014/main" val="883696725"/>
                    </a:ext>
                  </a:extLst>
                </a:gridCol>
                <a:gridCol w="3563009">
                  <a:extLst>
                    <a:ext uri="{9D8B030D-6E8A-4147-A177-3AD203B41FA5}">
                      <a16:colId xmlns:a16="http://schemas.microsoft.com/office/drawing/2014/main" val="533407933"/>
                    </a:ext>
                  </a:extLst>
                </a:gridCol>
              </a:tblGrid>
              <a:tr h="6422113">
                <a:tc>
                  <a:txBody>
                    <a:bodyPr/>
                    <a:lstStyle/>
                    <a:p>
                      <a:r>
                        <a:rPr lang="en-US" dirty="0" smtClean="0">
                          <a:solidFill>
                            <a:schemeClr val="bg1"/>
                          </a:solidFill>
                          <a:latin typeface="Times New Roman" panose="02020603050405020304" pitchFamily="18" charset="0"/>
                          <a:cs typeface="Times New Roman" panose="02020603050405020304" pitchFamily="18" charset="0"/>
                        </a:rPr>
                        <a:t>3</a:t>
                      </a:r>
                      <a:endParaRPr lang="en-US" dirty="0">
                        <a:solidFill>
                          <a:schemeClr val="bg1"/>
                        </a:solidFill>
                        <a:latin typeface="Times New Roman" panose="02020603050405020304" pitchFamily="18" charset="0"/>
                        <a:cs typeface="Times New Roman" panose="02020603050405020304" pitchFamily="18" charset="0"/>
                      </a:endParaRPr>
                    </a:p>
                  </a:txBody>
                  <a:tcPr/>
                </a:tc>
                <a:tc>
                  <a:txBody>
                    <a:bodyPr/>
                    <a:lstStyle/>
                    <a:p>
                      <a:pPr algn="just"/>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Resiko Infeksi</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gn="just"/>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Definisi : Peningkatan resiko masuknya organisme patogen</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gn="just"/>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Faktor-faktor resiko :</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gn="just"/>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          Prosedur Infasif</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gn="just"/>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          Ketidakcukupan pengetahuan untuk menghindari paparan patogen</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gn="just"/>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          Trauma</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gn="just"/>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          Kerusakan jaringan dan peningkatan paparan lingkungan</a:t>
                      </a:r>
                      <a:r>
                        <a:rPr lang="en-US" sz="2400" kern="1200" dirty="0" smtClean="0">
                          <a:solidFill>
                            <a:schemeClr val="bg1"/>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chemeClr val="bg1"/>
                          </a:solidFill>
                          <a:effectLst/>
                          <a:latin typeface="Times New Roman" panose="02020603050405020304" pitchFamily="18" charset="0"/>
                          <a:ea typeface="+mn-ea"/>
                          <a:cs typeface="Times New Roman" panose="02020603050405020304" pitchFamily="18" charset="0"/>
                        </a:rPr>
                        <a:t>patogen</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gn="just"/>
                      <a:endParaRPr lang="en-US" dirty="0"/>
                    </a:p>
                  </a:txBody>
                  <a:tcPr/>
                </a:tc>
                <a:tc>
                  <a:txBody>
                    <a:bodyPr/>
                    <a:lstStyle/>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NOC :</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gn="just"/>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v  Immune Status</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gn="just"/>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v  Knowledge : Infection control</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gn="just"/>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v  Risk control</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gn="just"/>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Kriteria Hasil :</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gn="just"/>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v  Klien bebas dari tanda dan gejala infeksi</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gn="just"/>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v  Menunjukkan kemampuan untuk mencegah timbulnya infeksi</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gn="just"/>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v  Jumlah leukosit dalam batas normal</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gn="just"/>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v  Menunjukkan perilaku hidup sehat</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endParaRPr lang="en-US" dirty="0"/>
                    </a:p>
                  </a:txBody>
                  <a:tcPr/>
                </a:tc>
                <a:tc>
                  <a:txBody>
                    <a:bodyPr/>
                    <a:lstStyle/>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NIC :</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Infection Control (Kontrol infeksi)</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r>
                        <a:rPr lang="en-US" sz="2400" kern="1200" dirty="0" smtClean="0">
                          <a:solidFill>
                            <a:schemeClr val="bg1"/>
                          </a:solidFill>
                          <a:effectLst/>
                          <a:latin typeface="Times New Roman" panose="02020603050405020304" pitchFamily="18" charset="0"/>
                          <a:ea typeface="+mn-ea"/>
                          <a:cs typeface="Times New Roman" panose="02020603050405020304" pitchFamily="18" charset="0"/>
                        </a:rPr>
                        <a:t>1. </a:t>
                      </a: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Bersihkan lingkungan setelah dipakai pasien lain</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r>
                        <a:rPr lang="en-US" sz="2400" kern="1200" dirty="0" smtClean="0">
                          <a:solidFill>
                            <a:schemeClr val="bg1"/>
                          </a:solidFill>
                          <a:effectLst/>
                          <a:latin typeface="Times New Roman" panose="02020603050405020304" pitchFamily="18" charset="0"/>
                          <a:ea typeface="+mn-ea"/>
                          <a:cs typeface="Times New Roman" panose="02020603050405020304" pitchFamily="18" charset="0"/>
                        </a:rPr>
                        <a:t>2. </a:t>
                      </a: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Pertahankan teknik isolasi</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r>
                        <a:rPr lang="en-US" sz="2400" kern="1200" dirty="0" smtClean="0">
                          <a:solidFill>
                            <a:schemeClr val="bg1"/>
                          </a:solidFill>
                          <a:effectLst/>
                          <a:latin typeface="Times New Roman" panose="02020603050405020304" pitchFamily="18" charset="0"/>
                          <a:ea typeface="+mn-ea"/>
                          <a:cs typeface="Times New Roman" panose="02020603050405020304" pitchFamily="18" charset="0"/>
                        </a:rPr>
                        <a:t>3. </a:t>
                      </a: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Batasi pengunjung bila perlu</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r>
                        <a:rPr lang="en-US" sz="2400" kern="1200" dirty="0" smtClean="0">
                          <a:solidFill>
                            <a:schemeClr val="bg1"/>
                          </a:solidFill>
                          <a:effectLst/>
                          <a:latin typeface="Times New Roman" panose="02020603050405020304" pitchFamily="18" charset="0"/>
                          <a:ea typeface="+mn-ea"/>
                          <a:cs typeface="Times New Roman" panose="02020603050405020304" pitchFamily="18" charset="0"/>
                        </a:rPr>
                        <a:t>4. </a:t>
                      </a: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Instruksikan pada pengunjung untuk mencuci tangan saat berkunjung dan setelah berkunjung meninggalkan pasien</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2400" kern="1200" dirty="0" smtClean="0">
                          <a:solidFill>
                            <a:schemeClr val="bg1"/>
                          </a:solidFill>
                          <a:effectLst/>
                          <a:latin typeface="Times New Roman" panose="02020603050405020304" pitchFamily="18" charset="0"/>
                          <a:ea typeface="+mn-ea"/>
                          <a:cs typeface="Times New Roman" panose="02020603050405020304" pitchFamily="18" charset="0"/>
                        </a:rPr>
                        <a:t>5. </a:t>
                      </a: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Gunakan sabun antimikrobia untuk cuci tangan</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endParaRPr lang="en-US" sz="2400" dirty="0">
                        <a:solidFill>
                          <a:schemeClr val="bg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491812474"/>
                  </a:ext>
                </a:extLst>
              </a:tr>
            </a:tbl>
          </a:graphicData>
        </a:graphic>
      </p:graphicFrame>
    </p:spTree>
    <p:extLst>
      <p:ext uri="{BB962C8B-B14F-4D97-AF65-F5344CB8AC3E}">
        <p14:creationId xmlns:p14="http://schemas.microsoft.com/office/powerpoint/2010/main" val="7884198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65422081"/>
              </p:ext>
            </p:extLst>
          </p:nvPr>
        </p:nvGraphicFramePr>
        <p:xfrm>
          <a:off x="187432" y="136342"/>
          <a:ext cx="11794360" cy="6595534"/>
        </p:xfrm>
        <a:graphic>
          <a:graphicData uri="http://schemas.openxmlformats.org/drawingml/2006/table">
            <a:tbl>
              <a:tblPr firstRow="1" bandRow="1">
                <a:tableStyleId>{5940675A-B579-460E-94D1-54222C63F5DA}</a:tableStyleId>
              </a:tblPr>
              <a:tblGrid>
                <a:gridCol w="427423">
                  <a:extLst>
                    <a:ext uri="{9D8B030D-6E8A-4147-A177-3AD203B41FA5}">
                      <a16:colId xmlns:a16="http://schemas.microsoft.com/office/drawing/2014/main" val="1002028931"/>
                    </a:ext>
                  </a:extLst>
                </a:gridCol>
                <a:gridCol w="3468414">
                  <a:extLst>
                    <a:ext uri="{9D8B030D-6E8A-4147-A177-3AD203B41FA5}">
                      <a16:colId xmlns:a16="http://schemas.microsoft.com/office/drawing/2014/main" val="520776841"/>
                    </a:ext>
                  </a:extLst>
                </a:gridCol>
                <a:gridCol w="3247697">
                  <a:extLst>
                    <a:ext uri="{9D8B030D-6E8A-4147-A177-3AD203B41FA5}">
                      <a16:colId xmlns:a16="http://schemas.microsoft.com/office/drawing/2014/main" val="4039217312"/>
                    </a:ext>
                  </a:extLst>
                </a:gridCol>
                <a:gridCol w="4650826">
                  <a:extLst>
                    <a:ext uri="{9D8B030D-6E8A-4147-A177-3AD203B41FA5}">
                      <a16:colId xmlns:a16="http://schemas.microsoft.com/office/drawing/2014/main" val="746180027"/>
                    </a:ext>
                  </a:extLst>
                </a:gridCol>
              </a:tblGrid>
              <a:tr h="6595534">
                <a:tc>
                  <a:txBody>
                    <a:bodyPr/>
                    <a:lstStyle/>
                    <a:p>
                      <a:endParaRPr lang="en-US" dirty="0"/>
                    </a:p>
                  </a:txBody>
                  <a:tcPr/>
                </a:tc>
                <a:tc>
                  <a:txBody>
                    <a:bodyPr/>
                    <a:lstStyle/>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          Imonusupresi</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          Ketidakadekuatan imum buatan</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          Tidak adekuat pertahanan sekunder (penurunan Hb, Leukopenia, penekanan respon inflamasi)</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          Tidak adekuat pertahanan tubuh primer (kulit tidak utuh, trauma jaringan, penurunan kerja silia, cairan tubuh statis, perubahan sekresi pH, perubahan peristaltik)</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          Penyakit kronik</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endParaRPr lang="en-US" dirty="0"/>
                    </a:p>
                  </a:txBody>
                  <a:tcPr/>
                </a:tc>
                <a:tc>
                  <a:txBody>
                    <a:bodyPr/>
                    <a:lstStyle/>
                    <a:p>
                      <a:endParaRPr lang="en-US" dirty="0"/>
                    </a:p>
                  </a:txBody>
                  <a:tcPr/>
                </a:tc>
                <a:tc>
                  <a:txBody>
                    <a:bodyPr/>
                    <a:lstStyle/>
                    <a:p>
                      <a:pPr lvl="0"/>
                      <a:r>
                        <a:rPr lang="en-US" sz="2400" kern="1200" dirty="0" smtClean="0">
                          <a:solidFill>
                            <a:schemeClr val="bg1"/>
                          </a:solidFill>
                          <a:effectLst/>
                          <a:latin typeface="Times New Roman" panose="02020603050405020304" pitchFamily="18" charset="0"/>
                          <a:ea typeface="+mn-ea"/>
                          <a:cs typeface="Times New Roman" panose="02020603050405020304" pitchFamily="18" charset="0"/>
                        </a:rPr>
                        <a:t>6. </a:t>
                      </a: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Cuci tangan setiap sebelum dan sesudah tindakan keperawatan</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r>
                        <a:rPr lang="en-US" sz="2400" kern="1200" dirty="0" smtClean="0">
                          <a:solidFill>
                            <a:schemeClr val="bg1"/>
                          </a:solidFill>
                          <a:effectLst/>
                          <a:latin typeface="Times New Roman" panose="02020603050405020304" pitchFamily="18" charset="0"/>
                          <a:ea typeface="+mn-ea"/>
                          <a:cs typeface="Times New Roman" panose="02020603050405020304" pitchFamily="18" charset="0"/>
                        </a:rPr>
                        <a:t>7. </a:t>
                      </a: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Gunakan baju, sarung tangan sebagai alat pelindung</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r>
                        <a:rPr lang="en-US" sz="2400" kern="1200" dirty="0" smtClean="0">
                          <a:solidFill>
                            <a:schemeClr val="bg1"/>
                          </a:solidFill>
                          <a:effectLst/>
                          <a:latin typeface="Times New Roman" panose="02020603050405020304" pitchFamily="18" charset="0"/>
                          <a:ea typeface="+mn-ea"/>
                          <a:cs typeface="Times New Roman" panose="02020603050405020304" pitchFamily="18" charset="0"/>
                        </a:rPr>
                        <a:t>8. </a:t>
                      </a: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Pertahankan lingkungan aseptik selama pemasangan alat</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r>
                        <a:rPr lang="en-US" sz="2400" kern="1200" dirty="0" smtClean="0">
                          <a:solidFill>
                            <a:schemeClr val="bg1"/>
                          </a:solidFill>
                          <a:effectLst/>
                          <a:latin typeface="Times New Roman" panose="02020603050405020304" pitchFamily="18" charset="0"/>
                          <a:ea typeface="+mn-ea"/>
                          <a:cs typeface="Times New Roman" panose="02020603050405020304" pitchFamily="18" charset="0"/>
                        </a:rPr>
                        <a:t>9. </a:t>
                      </a: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Ganti letak IV perifer dan line central dan dressing sesuai dengan petunjuk umum</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r>
                        <a:rPr lang="en-US" sz="2400" kern="1200" dirty="0" smtClean="0">
                          <a:solidFill>
                            <a:schemeClr val="bg1"/>
                          </a:solidFill>
                          <a:effectLst/>
                          <a:latin typeface="Times New Roman" panose="02020603050405020304" pitchFamily="18" charset="0"/>
                          <a:ea typeface="+mn-ea"/>
                          <a:cs typeface="Times New Roman" panose="02020603050405020304" pitchFamily="18" charset="0"/>
                        </a:rPr>
                        <a:t>10. </a:t>
                      </a: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Gunakan kateter intermiten untuk menurunkan infeksi kandung kencing</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Tingkatkan intake nutrisi</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Berikan terapi antibiotik bila perlu</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endParaRPr lang="en-US" sz="2400" dirty="0">
                        <a:solidFill>
                          <a:schemeClr val="bg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621745443"/>
                  </a:ext>
                </a:extLst>
              </a:tr>
            </a:tbl>
          </a:graphicData>
        </a:graphic>
      </p:graphicFrame>
    </p:spTree>
    <p:extLst>
      <p:ext uri="{BB962C8B-B14F-4D97-AF65-F5344CB8AC3E}">
        <p14:creationId xmlns:p14="http://schemas.microsoft.com/office/powerpoint/2010/main" val="31533421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758267039"/>
              </p:ext>
            </p:extLst>
          </p:nvPr>
        </p:nvGraphicFramePr>
        <p:xfrm>
          <a:off x="124371" y="136341"/>
          <a:ext cx="11888952" cy="6611299"/>
        </p:xfrm>
        <a:graphic>
          <a:graphicData uri="http://schemas.openxmlformats.org/drawingml/2006/table">
            <a:tbl>
              <a:tblPr firstRow="1" bandRow="1">
                <a:tableStyleId>{5940675A-B579-460E-94D1-54222C63F5DA}</a:tableStyleId>
              </a:tblPr>
              <a:tblGrid>
                <a:gridCol w="458953">
                  <a:extLst>
                    <a:ext uri="{9D8B030D-6E8A-4147-A177-3AD203B41FA5}">
                      <a16:colId xmlns:a16="http://schemas.microsoft.com/office/drawing/2014/main" val="3666471307"/>
                    </a:ext>
                  </a:extLst>
                </a:gridCol>
                <a:gridCol w="3105807">
                  <a:extLst>
                    <a:ext uri="{9D8B030D-6E8A-4147-A177-3AD203B41FA5}">
                      <a16:colId xmlns:a16="http://schemas.microsoft.com/office/drawing/2014/main" val="3286731169"/>
                    </a:ext>
                  </a:extLst>
                </a:gridCol>
                <a:gridCol w="3925614">
                  <a:extLst>
                    <a:ext uri="{9D8B030D-6E8A-4147-A177-3AD203B41FA5}">
                      <a16:colId xmlns:a16="http://schemas.microsoft.com/office/drawing/2014/main" val="1551834863"/>
                    </a:ext>
                  </a:extLst>
                </a:gridCol>
                <a:gridCol w="4398578">
                  <a:extLst>
                    <a:ext uri="{9D8B030D-6E8A-4147-A177-3AD203B41FA5}">
                      <a16:colId xmlns:a16="http://schemas.microsoft.com/office/drawing/2014/main" val="20944972"/>
                    </a:ext>
                  </a:extLst>
                </a:gridCol>
              </a:tblGrid>
              <a:tr h="6611299">
                <a:tc>
                  <a:txBody>
                    <a:bodyPr/>
                    <a:lstStyle/>
                    <a:p>
                      <a:endParaRPr lang="en-US" dirty="0"/>
                    </a:p>
                  </a:txBody>
                  <a:tcPr/>
                </a:tc>
                <a:tc>
                  <a:txBody>
                    <a:bodyPr/>
                    <a:lstStyle/>
                    <a:p>
                      <a:endParaRPr lang="en-US" dirty="0"/>
                    </a:p>
                  </a:txBody>
                  <a:tcPr/>
                </a:tc>
                <a:tc>
                  <a:txBody>
                    <a:bodyPr/>
                    <a:lstStyle/>
                    <a:p>
                      <a:endParaRPr lang="en-US"/>
                    </a:p>
                  </a:txBody>
                  <a:tcPr/>
                </a:tc>
                <a:tc>
                  <a:txBody>
                    <a:bodyPr/>
                    <a:lstStyle/>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Infection Protection (proteksi terhadap infeksi)</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marL="342900" lvl="0" indent="-342900">
                        <a:buFont typeface="+mj-lt"/>
                        <a:buAutoNum type="arabicPeriod"/>
                      </a:pP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Monitor tanda dan gejala infeksi sistemik dan lokal</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marL="342900" lvl="0" indent="-342900">
                        <a:buFont typeface="+mj-lt"/>
                        <a:buAutoNum type="arabicPeriod"/>
                      </a:pP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Monitor hitung granulosit, WBC</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marL="342900" lvl="0" indent="-342900">
                        <a:buFont typeface="+mj-lt"/>
                        <a:buAutoNum type="arabicPeriod"/>
                      </a:pP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Monitor kerentanan terhadap infeksi</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marL="342900" lvl="0" indent="-342900">
                        <a:buFont typeface="+mj-lt"/>
                        <a:buAutoNum type="arabicPeriod"/>
                      </a:pP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Batasi pengunjung</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marL="342900" lvl="0" indent="-342900">
                        <a:buFont typeface="+mj-lt"/>
                        <a:buAutoNum type="arabicPeriod"/>
                      </a:pP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Saring pengunjung terhadap penyakit menular</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marL="342900" lvl="0" indent="-342900">
                        <a:buFont typeface="+mj-lt"/>
                        <a:buAutoNum type="arabicPeriod"/>
                      </a:pP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Pertahankan teknik aspesis pada pasien yang beresiko</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marL="342900" lvl="0" indent="-342900">
                        <a:buFont typeface="+mj-lt"/>
                        <a:buAutoNum type="arabicPeriod"/>
                      </a:pP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Pertahankan teknik isolasi k/p</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marL="342900" lvl="0" indent="-342900">
                        <a:buFont typeface="+mj-lt"/>
                        <a:buAutoNum type="arabicPeriod"/>
                      </a:pP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Berikan perawatan kulit pada area epiderma</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marL="342900" indent="-342900">
                        <a:buFont typeface="+mj-lt"/>
                        <a:buAutoNum type="arabicPeriod"/>
                      </a:pPr>
                      <a:endParaRPr lang="en-US" sz="2400" dirty="0">
                        <a:solidFill>
                          <a:schemeClr val="bg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374809238"/>
                  </a:ext>
                </a:extLst>
              </a:tr>
            </a:tbl>
          </a:graphicData>
        </a:graphic>
      </p:graphicFrame>
    </p:spTree>
    <p:extLst>
      <p:ext uri="{BB962C8B-B14F-4D97-AF65-F5344CB8AC3E}">
        <p14:creationId xmlns:p14="http://schemas.microsoft.com/office/powerpoint/2010/main" val="8139958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29565768"/>
              </p:ext>
            </p:extLst>
          </p:nvPr>
        </p:nvGraphicFramePr>
        <p:xfrm>
          <a:off x="140136" y="331075"/>
          <a:ext cx="11794360" cy="6949440"/>
        </p:xfrm>
        <a:graphic>
          <a:graphicData uri="http://schemas.openxmlformats.org/drawingml/2006/table">
            <a:tbl>
              <a:tblPr firstRow="1" bandRow="1">
                <a:tableStyleId>{5940675A-B579-460E-94D1-54222C63F5DA}</a:tableStyleId>
              </a:tblPr>
              <a:tblGrid>
                <a:gridCol w="569312">
                  <a:extLst>
                    <a:ext uri="{9D8B030D-6E8A-4147-A177-3AD203B41FA5}">
                      <a16:colId xmlns:a16="http://schemas.microsoft.com/office/drawing/2014/main" val="3296360826"/>
                    </a:ext>
                  </a:extLst>
                </a:gridCol>
                <a:gridCol w="3058511">
                  <a:extLst>
                    <a:ext uri="{9D8B030D-6E8A-4147-A177-3AD203B41FA5}">
                      <a16:colId xmlns:a16="http://schemas.microsoft.com/office/drawing/2014/main" val="2195917791"/>
                    </a:ext>
                  </a:extLst>
                </a:gridCol>
                <a:gridCol w="3815255">
                  <a:extLst>
                    <a:ext uri="{9D8B030D-6E8A-4147-A177-3AD203B41FA5}">
                      <a16:colId xmlns:a16="http://schemas.microsoft.com/office/drawing/2014/main" val="3247169837"/>
                    </a:ext>
                  </a:extLst>
                </a:gridCol>
                <a:gridCol w="4351282">
                  <a:extLst>
                    <a:ext uri="{9D8B030D-6E8A-4147-A177-3AD203B41FA5}">
                      <a16:colId xmlns:a16="http://schemas.microsoft.com/office/drawing/2014/main" val="1451934367"/>
                    </a:ext>
                  </a:extLst>
                </a:gridCol>
              </a:tblGrid>
              <a:tr h="6038193">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pPr marL="0" lvl="0" indent="0">
                        <a:lnSpc>
                          <a:spcPct val="150000"/>
                        </a:lnSpc>
                        <a:buFont typeface="+mj-lt"/>
                        <a:buNone/>
                      </a:pPr>
                      <a:r>
                        <a:rPr lang="en-US" sz="2400" kern="1200" dirty="0" smtClean="0">
                          <a:solidFill>
                            <a:schemeClr val="bg1"/>
                          </a:solidFill>
                          <a:effectLst/>
                          <a:latin typeface="Times New Roman" panose="02020603050405020304" pitchFamily="18" charset="0"/>
                          <a:ea typeface="+mn-ea"/>
                          <a:cs typeface="Times New Roman" panose="02020603050405020304" pitchFamily="18" charset="0"/>
                        </a:rPr>
                        <a:t>9. </a:t>
                      </a: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Inspeksi kulit dan membran mukosa terhadap kemerahan, panas, drainase</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lnSpc>
                          <a:spcPct val="150000"/>
                        </a:lnSpc>
                      </a:pPr>
                      <a:r>
                        <a:rPr lang="en-US" sz="2400" kern="1200" dirty="0" smtClean="0">
                          <a:solidFill>
                            <a:schemeClr val="bg1"/>
                          </a:solidFill>
                          <a:effectLst/>
                          <a:latin typeface="Times New Roman" panose="02020603050405020304" pitchFamily="18" charset="0"/>
                          <a:ea typeface="+mn-ea"/>
                          <a:cs typeface="Times New Roman" panose="02020603050405020304" pitchFamily="18" charset="0"/>
                        </a:rPr>
                        <a:t>10. </a:t>
                      </a: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Inspeksi kondisi luka / insisi bedah</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lnSpc>
                          <a:spcPct val="150000"/>
                        </a:lnSpc>
                      </a:pPr>
                      <a:r>
                        <a:rPr lang="en-US" sz="2400" kern="1200" dirty="0" smtClean="0">
                          <a:solidFill>
                            <a:schemeClr val="bg1"/>
                          </a:solidFill>
                          <a:effectLst/>
                          <a:latin typeface="Times New Roman" panose="02020603050405020304" pitchFamily="18" charset="0"/>
                          <a:ea typeface="+mn-ea"/>
                          <a:cs typeface="Times New Roman" panose="02020603050405020304" pitchFamily="18" charset="0"/>
                        </a:rPr>
                        <a:t>11. </a:t>
                      </a: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Dorong masukkan nutrisi yang cukup</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lnSpc>
                          <a:spcPct val="150000"/>
                        </a:lnSpc>
                      </a:pPr>
                      <a:r>
                        <a:rPr lang="en-US" sz="2400" kern="1200" dirty="0" smtClean="0">
                          <a:solidFill>
                            <a:schemeClr val="bg1"/>
                          </a:solidFill>
                          <a:effectLst/>
                          <a:latin typeface="Times New Roman" panose="02020603050405020304" pitchFamily="18" charset="0"/>
                          <a:ea typeface="+mn-ea"/>
                          <a:cs typeface="Times New Roman" panose="02020603050405020304" pitchFamily="18" charset="0"/>
                        </a:rPr>
                        <a:t>12. </a:t>
                      </a: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Dorong masukan cairan</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lnSpc>
                          <a:spcPct val="150000"/>
                        </a:lnSpc>
                      </a:pPr>
                      <a:r>
                        <a:rPr lang="en-US" sz="2400" kern="1200" dirty="0" smtClean="0">
                          <a:solidFill>
                            <a:schemeClr val="bg1"/>
                          </a:solidFill>
                          <a:effectLst/>
                          <a:latin typeface="Times New Roman" panose="02020603050405020304" pitchFamily="18" charset="0"/>
                          <a:ea typeface="+mn-ea"/>
                          <a:cs typeface="Times New Roman" panose="02020603050405020304" pitchFamily="18" charset="0"/>
                        </a:rPr>
                        <a:t>13. </a:t>
                      </a: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Dorong istirahat</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lnSpc>
                          <a:spcPct val="150000"/>
                        </a:lnSpc>
                      </a:pPr>
                      <a:r>
                        <a:rPr lang="en-US" sz="2400" kern="1200" dirty="0" smtClean="0">
                          <a:solidFill>
                            <a:schemeClr val="bg1"/>
                          </a:solidFill>
                          <a:effectLst/>
                          <a:latin typeface="Times New Roman" panose="02020603050405020304" pitchFamily="18" charset="0"/>
                          <a:ea typeface="+mn-ea"/>
                          <a:cs typeface="Times New Roman" panose="02020603050405020304" pitchFamily="18" charset="0"/>
                        </a:rPr>
                        <a:t>14. </a:t>
                      </a: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Instruksikan pasien untuk minum antibiotik sesuai resep</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nSpc>
                          <a:spcPct val="150000"/>
                        </a:lnSpc>
                      </a:pPr>
                      <a:endParaRPr lang="en-US" sz="2400" dirty="0" smtClean="0">
                        <a:latin typeface="Times New Roman" panose="02020603050405020304" pitchFamily="18" charset="0"/>
                        <a:cs typeface="Times New Roman" panose="02020603050405020304" pitchFamily="18" charset="0"/>
                      </a:endParaRPr>
                    </a:p>
                    <a:p>
                      <a:endParaRPr lang="en-US" dirty="0"/>
                    </a:p>
                  </a:txBody>
                  <a:tcPr/>
                </a:tc>
                <a:extLst>
                  <a:ext uri="{0D108BD9-81ED-4DB2-BD59-A6C34878D82A}">
                    <a16:rowId xmlns:a16="http://schemas.microsoft.com/office/drawing/2014/main" val="2083524459"/>
                  </a:ext>
                </a:extLst>
              </a:tr>
            </a:tbl>
          </a:graphicData>
        </a:graphic>
      </p:graphicFrame>
    </p:spTree>
    <p:extLst>
      <p:ext uri="{BB962C8B-B14F-4D97-AF65-F5344CB8AC3E}">
        <p14:creationId xmlns:p14="http://schemas.microsoft.com/office/powerpoint/2010/main" val="3398112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802556992"/>
              </p:ext>
            </p:extLst>
          </p:nvPr>
        </p:nvGraphicFramePr>
        <p:xfrm>
          <a:off x="329324" y="199403"/>
          <a:ext cx="11526344" cy="6295989"/>
        </p:xfrm>
        <a:graphic>
          <a:graphicData uri="http://schemas.openxmlformats.org/drawingml/2006/table">
            <a:tbl>
              <a:tblPr firstRow="1" bandRow="1">
                <a:tableStyleId>{5940675A-B579-460E-94D1-54222C63F5DA}</a:tableStyleId>
              </a:tblPr>
              <a:tblGrid>
                <a:gridCol w="569310">
                  <a:extLst>
                    <a:ext uri="{9D8B030D-6E8A-4147-A177-3AD203B41FA5}">
                      <a16:colId xmlns:a16="http://schemas.microsoft.com/office/drawing/2014/main" val="722269417"/>
                    </a:ext>
                  </a:extLst>
                </a:gridCol>
                <a:gridCol w="2664373">
                  <a:extLst>
                    <a:ext uri="{9D8B030D-6E8A-4147-A177-3AD203B41FA5}">
                      <a16:colId xmlns:a16="http://schemas.microsoft.com/office/drawing/2014/main" val="2299526674"/>
                    </a:ext>
                  </a:extLst>
                </a:gridCol>
                <a:gridCol w="4004441">
                  <a:extLst>
                    <a:ext uri="{9D8B030D-6E8A-4147-A177-3AD203B41FA5}">
                      <a16:colId xmlns:a16="http://schemas.microsoft.com/office/drawing/2014/main" val="549744578"/>
                    </a:ext>
                  </a:extLst>
                </a:gridCol>
                <a:gridCol w="4288220">
                  <a:extLst>
                    <a:ext uri="{9D8B030D-6E8A-4147-A177-3AD203B41FA5}">
                      <a16:colId xmlns:a16="http://schemas.microsoft.com/office/drawing/2014/main" val="2603573089"/>
                    </a:ext>
                  </a:extLst>
                </a:gridCol>
              </a:tblGrid>
              <a:tr h="6295989">
                <a:tc>
                  <a:txBody>
                    <a:bodyPr/>
                    <a:lstStyle/>
                    <a:p>
                      <a:endParaRPr lang="en-US" dirty="0"/>
                    </a:p>
                  </a:txBody>
                  <a:tcPr/>
                </a:tc>
                <a:tc>
                  <a:txBody>
                    <a:bodyPr/>
                    <a:lstStyle/>
                    <a:p>
                      <a:endParaRPr lang="en-US"/>
                    </a:p>
                  </a:txBody>
                  <a:tcPr/>
                </a:tc>
                <a:tc>
                  <a:txBody>
                    <a:bodyPr/>
                    <a:lstStyle/>
                    <a:p>
                      <a:endParaRPr lang="en-US"/>
                    </a:p>
                  </a:txBody>
                  <a:tcPr/>
                </a:tc>
                <a:tc>
                  <a:txBody>
                    <a:bodyPr/>
                    <a:lstStyle/>
                    <a:p>
                      <a:pPr lvl="0">
                        <a:lnSpc>
                          <a:spcPct val="150000"/>
                        </a:lnSpc>
                      </a:pPr>
                      <a:r>
                        <a:rPr lang="en-US" sz="2800" kern="1200" dirty="0" smtClean="0">
                          <a:solidFill>
                            <a:schemeClr val="bg1"/>
                          </a:solidFill>
                          <a:effectLst/>
                          <a:latin typeface="Times New Roman" panose="02020603050405020304" pitchFamily="18" charset="0"/>
                          <a:ea typeface="+mn-ea"/>
                          <a:cs typeface="Times New Roman" panose="02020603050405020304" pitchFamily="18" charset="0"/>
                        </a:rPr>
                        <a:t>15. </a:t>
                      </a:r>
                      <a:r>
                        <a:rPr lang="id-ID" sz="2800" kern="1200" dirty="0" smtClean="0">
                          <a:solidFill>
                            <a:schemeClr val="bg1"/>
                          </a:solidFill>
                          <a:effectLst/>
                          <a:latin typeface="Times New Roman" panose="02020603050405020304" pitchFamily="18" charset="0"/>
                          <a:ea typeface="+mn-ea"/>
                          <a:cs typeface="Times New Roman" panose="02020603050405020304" pitchFamily="18" charset="0"/>
                        </a:rPr>
                        <a:t>Ajarkan pasien dan keluarga tanda dan gejala infeksi</a:t>
                      </a:r>
                      <a:endParaRPr lang="en-US" sz="28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lnSpc>
                          <a:spcPct val="150000"/>
                        </a:lnSpc>
                      </a:pPr>
                      <a:r>
                        <a:rPr lang="en-US" sz="2800" kern="1200" dirty="0" smtClean="0">
                          <a:solidFill>
                            <a:schemeClr val="bg1"/>
                          </a:solidFill>
                          <a:effectLst/>
                          <a:latin typeface="Times New Roman" panose="02020603050405020304" pitchFamily="18" charset="0"/>
                          <a:ea typeface="+mn-ea"/>
                          <a:cs typeface="Times New Roman" panose="02020603050405020304" pitchFamily="18" charset="0"/>
                        </a:rPr>
                        <a:t>16. </a:t>
                      </a:r>
                      <a:r>
                        <a:rPr lang="id-ID" sz="2800" kern="1200" dirty="0" smtClean="0">
                          <a:solidFill>
                            <a:schemeClr val="bg1"/>
                          </a:solidFill>
                          <a:effectLst/>
                          <a:latin typeface="Times New Roman" panose="02020603050405020304" pitchFamily="18" charset="0"/>
                          <a:ea typeface="+mn-ea"/>
                          <a:cs typeface="Times New Roman" panose="02020603050405020304" pitchFamily="18" charset="0"/>
                        </a:rPr>
                        <a:t>Ajarkan cara menghindari infeksi</a:t>
                      </a:r>
                      <a:endParaRPr lang="en-US" sz="28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lnSpc>
                          <a:spcPct val="150000"/>
                        </a:lnSpc>
                      </a:pPr>
                      <a:r>
                        <a:rPr lang="en-US" sz="2800" kern="1200" dirty="0" smtClean="0">
                          <a:solidFill>
                            <a:schemeClr val="bg1"/>
                          </a:solidFill>
                          <a:effectLst/>
                          <a:latin typeface="Times New Roman" panose="02020603050405020304" pitchFamily="18" charset="0"/>
                          <a:ea typeface="+mn-ea"/>
                          <a:cs typeface="Times New Roman" panose="02020603050405020304" pitchFamily="18" charset="0"/>
                        </a:rPr>
                        <a:t>17. </a:t>
                      </a:r>
                      <a:r>
                        <a:rPr lang="id-ID" sz="2800" kern="1200" dirty="0" smtClean="0">
                          <a:solidFill>
                            <a:schemeClr val="bg1"/>
                          </a:solidFill>
                          <a:effectLst/>
                          <a:latin typeface="Times New Roman" panose="02020603050405020304" pitchFamily="18" charset="0"/>
                          <a:ea typeface="+mn-ea"/>
                          <a:cs typeface="Times New Roman" panose="02020603050405020304" pitchFamily="18" charset="0"/>
                        </a:rPr>
                        <a:t>Laporkan kecurigaan infeksi</a:t>
                      </a:r>
                      <a:endParaRPr lang="en-US" sz="28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nSpc>
                          <a:spcPct val="150000"/>
                        </a:lnSpc>
                      </a:pPr>
                      <a:r>
                        <a:rPr lang="en-US" sz="2800" kern="1200" dirty="0" smtClean="0">
                          <a:solidFill>
                            <a:schemeClr val="bg1"/>
                          </a:solidFill>
                          <a:effectLst/>
                          <a:latin typeface="Times New Roman" panose="02020603050405020304" pitchFamily="18" charset="0"/>
                          <a:ea typeface="+mn-ea"/>
                          <a:cs typeface="Times New Roman" panose="02020603050405020304" pitchFamily="18" charset="0"/>
                        </a:rPr>
                        <a:t>18. </a:t>
                      </a:r>
                      <a:r>
                        <a:rPr lang="id-ID" sz="2800" kern="1200" dirty="0" smtClean="0">
                          <a:solidFill>
                            <a:schemeClr val="bg1"/>
                          </a:solidFill>
                          <a:effectLst/>
                          <a:latin typeface="Times New Roman" panose="02020603050405020304" pitchFamily="18" charset="0"/>
                          <a:ea typeface="+mn-ea"/>
                          <a:cs typeface="Times New Roman" panose="02020603050405020304" pitchFamily="18" charset="0"/>
                        </a:rPr>
                        <a:t>Laporkan kultur positif</a:t>
                      </a:r>
                      <a:endParaRPr lang="en-US" sz="2800" dirty="0">
                        <a:solidFill>
                          <a:schemeClr val="bg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958058433"/>
                  </a:ext>
                </a:extLst>
              </a:tr>
            </a:tbl>
          </a:graphicData>
        </a:graphic>
      </p:graphicFrame>
    </p:spTree>
    <p:extLst>
      <p:ext uri="{BB962C8B-B14F-4D97-AF65-F5344CB8AC3E}">
        <p14:creationId xmlns:p14="http://schemas.microsoft.com/office/powerpoint/2010/main" val="41722845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630583874"/>
              </p:ext>
            </p:extLst>
          </p:nvPr>
        </p:nvGraphicFramePr>
        <p:xfrm>
          <a:off x="234730" y="199404"/>
          <a:ext cx="11636704" cy="6583680"/>
        </p:xfrm>
        <a:graphic>
          <a:graphicData uri="http://schemas.openxmlformats.org/drawingml/2006/table">
            <a:tbl>
              <a:tblPr firstRow="1" bandRow="1">
                <a:tableStyleId>{5940675A-B579-460E-94D1-54222C63F5DA}</a:tableStyleId>
              </a:tblPr>
              <a:tblGrid>
                <a:gridCol w="565029">
                  <a:extLst>
                    <a:ext uri="{9D8B030D-6E8A-4147-A177-3AD203B41FA5}">
                      <a16:colId xmlns:a16="http://schemas.microsoft.com/office/drawing/2014/main" val="218965233"/>
                    </a:ext>
                  </a:extLst>
                </a:gridCol>
                <a:gridCol w="3504227">
                  <a:extLst>
                    <a:ext uri="{9D8B030D-6E8A-4147-A177-3AD203B41FA5}">
                      <a16:colId xmlns:a16="http://schemas.microsoft.com/office/drawing/2014/main" val="2030711527"/>
                    </a:ext>
                  </a:extLst>
                </a:gridCol>
                <a:gridCol w="4004442">
                  <a:extLst>
                    <a:ext uri="{9D8B030D-6E8A-4147-A177-3AD203B41FA5}">
                      <a16:colId xmlns:a16="http://schemas.microsoft.com/office/drawing/2014/main" val="3188327103"/>
                    </a:ext>
                  </a:extLst>
                </a:gridCol>
                <a:gridCol w="3563006">
                  <a:extLst>
                    <a:ext uri="{9D8B030D-6E8A-4147-A177-3AD203B41FA5}">
                      <a16:colId xmlns:a16="http://schemas.microsoft.com/office/drawing/2014/main" val="2535643564"/>
                    </a:ext>
                  </a:extLst>
                </a:gridCol>
              </a:tblGrid>
              <a:tr h="6406348">
                <a:tc>
                  <a:txBody>
                    <a:bodyPr/>
                    <a:lstStyle/>
                    <a:p>
                      <a:r>
                        <a:rPr lang="en-US" sz="2400" dirty="0" smtClean="0">
                          <a:solidFill>
                            <a:schemeClr val="bg1"/>
                          </a:solidFill>
                          <a:latin typeface="Times New Roman" panose="02020603050405020304" pitchFamily="18" charset="0"/>
                          <a:cs typeface="Times New Roman" panose="02020603050405020304" pitchFamily="18" charset="0"/>
                        </a:rPr>
                        <a:t>4</a:t>
                      </a:r>
                      <a:endParaRPr lang="en-US" sz="2400" dirty="0">
                        <a:solidFill>
                          <a:schemeClr val="bg1"/>
                        </a:solidFill>
                        <a:latin typeface="Times New Roman" panose="02020603050405020304" pitchFamily="18" charset="0"/>
                        <a:cs typeface="Times New Roman" panose="02020603050405020304" pitchFamily="18" charset="0"/>
                      </a:endParaRPr>
                    </a:p>
                  </a:txBody>
                  <a:tcPr/>
                </a:tc>
                <a:tc>
                  <a:txBody>
                    <a:bodyPr/>
                    <a:lstStyle/>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Ketidakseimbangan nutrisi kurang dari kebutuhan tubuh</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Definisi : Intake nutrisi tidak cukup untuk keperluan metabolisme tubuh.</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Batasan karakteristik :</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    Berat badan 20 % atau lebih di bawah ideal</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    Dilaporkan adanya intake makanan yang kurang dari RDA (Recomended Daily Allowance)</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    Membran mukosa dan konjungtiva pucat</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endParaRPr lang="en-US" dirty="0"/>
                    </a:p>
                  </a:txBody>
                  <a:tcPr/>
                </a:tc>
                <a:tc>
                  <a:txBody>
                    <a:bodyPr/>
                    <a:lstStyle/>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NOC :</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gn="just"/>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v  Nutritional Status : food and Fluid Intake</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gn="just"/>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v  Nutritional Status : nutrient Intake</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gn="just"/>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 </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gn="just"/>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Kriteria Hasil :</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gn="just"/>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v  Adanya peningkatan berat badan sesuai dengan tujuan</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gn="just"/>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v  Berat badan ideal sesuai dengan tinggi badan</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gn="just"/>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v  Mampumengidentifikasi kebutuhan nutrisi</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gn="just"/>
                      <a:endParaRPr lang="en-US" dirty="0"/>
                    </a:p>
                  </a:txBody>
                  <a:tcPr/>
                </a:tc>
                <a:tc>
                  <a:txBody>
                    <a:bodyPr/>
                    <a:lstStyle/>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NIC :</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Nutrition Management</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marL="457200" lvl="0" indent="-457200">
                        <a:buFont typeface="+mj-lt"/>
                        <a:buAutoNum type="arabicPeriod"/>
                      </a:pP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Kaji adanya alergi makanan</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marL="457200" lvl="0" indent="-457200">
                        <a:buFont typeface="+mj-lt"/>
                        <a:buAutoNum type="arabicPeriod"/>
                      </a:pP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Kolaborasi dengan ahli gizi untuk menentukan jumlah kalori dan nutrisi yang dibutuhkan pasien.</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marL="457200" lvl="0" indent="-457200">
                        <a:buFont typeface="+mj-lt"/>
                        <a:buAutoNum type="arabicPeriod"/>
                      </a:pP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Anjurkan pasien untuk meningkatkan intake Fe</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marL="457200" lvl="0" indent="-457200">
                        <a:buFont typeface="+mj-lt"/>
                        <a:buAutoNum type="arabicPeriod"/>
                      </a:pP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Anjurkan pasien untuk meningkatkan protein dan vitamin C</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Berikan substansi gula</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marL="342900" indent="-342900">
                        <a:buFont typeface="+mj-lt"/>
                        <a:buAutoNum type="arabicPeriod"/>
                      </a:pPr>
                      <a:endParaRPr lang="en-US" dirty="0"/>
                    </a:p>
                  </a:txBody>
                  <a:tcPr/>
                </a:tc>
                <a:extLst>
                  <a:ext uri="{0D108BD9-81ED-4DB2-BD59-A6C34878D82A}">
                    <a16:rowId xmlns:a16="http://schemas.microsoft.com/office/drawing/2014/main" val="1965946206"/>
                  </a:ext>
                </a:extLst>
              </a:tr>
            </a:tbl>
          </a:graphicData>
        </a:graphic>
      </p:graphicFrame>
    </p:spTree>
    <p:extLst>
      <p:ext uri="{BB962C8B-B14F-4D97-AF65-F5344CB8AC3E}">
        <p14:creationId xmlns:p14="http://schemas.microsoft.com/office/powerpoint/2010/main" val="18905720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1391451"/>
              </p:ext>
            </p:extLst>
          </p:nvPr>
        </p:nvGraphicFramePr>
        <p:xfrm>
          <a:off x="234731" y="183638"/>
          <a:ext cx="11825892" cy="7040880"/>
        </p:xfrm>
        <a:graphic>
          <a:graphicData uri="http://schemas.openxmlformats.org/drawingml/2006/table">
            <a:tbl>
              <a:tblPr firstRow="1" bandRow="1">
                <a:tableStyleId>{5940675A-B579-460E-94D1-54222C63F5DA}</a:tableStyleId>
              </a:tblPr>
              <a:tblGrid>
                <a:gridCol w="490483">
                  <a:extLst>
                    <a:ext uri="{9D8B030D-6E8A-4147-A177-3AD203B41FA5}">
                      <a16:colId xmlns:a16="http://schemas.microsoft.com/office/drawing/2014/main" val="2789094107"/>
                    </a:ext>
                  </a:extLst>
                </a:gridCol>
                <a:gridCol w="3736427">
                  <a:extLst>
                    <a:ext uri="{9D8B030D-6E8A-4147-A177-3AD203B41FA5}">
                      <a16:colId xmlns:a16="http://schemas.microsoft.com/office/drawing/2014/main" val="1268807971"/>
                    </a:ext>
                  </a:extLst>
                </a:gridCol>
                <a:gridCol w="3657600">
                  <a:extLst>
                    <a:ext uri="{9D8B030D-6E8A-4147-A177-3AD203B41FA5}">
                      <a16:colId xmlns:a16="http://schemas.microsoft.com/office/drawing/2014/main" val="1411347733"/>
                    </a:ext>
                  </a:extLst>
                </a:gridCol>
                <a:gridCol w="3941382">
                  <a:extLst>
                    <a:ext uri="{9D8B030D-6E8A-4147-A177-3AD203B41FA5}">
                      <a16:colId xmlns:a16="http://schemas.microsoft.com/office/drawing/2014/main" val="4104571729"/>
                    </a:ext>
                  </a:extLst>
                </a:gridCol>
              </a:tblGrid>
              <a:tr h="6469410">
                <a:tc>
                  <a:txBody>
                    <a:bodyPr/>
                    <a:lstStyle/>
                    <a:p>
                      <a:endParaRPr lang="en-US" dirty="0"/>
                    </a:p>
                  </a:txBody>
                  <a:tcPr/>
                </a:tc>
                <a:tc>
                  <a:txBody>
                    <a:bodyPr/>
                    <a:lstStyle/>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Kelemahan otot yang digunakan untuk menelan/mengunyah</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    Luka, inflamasi pada rongga mulut</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    Mudah merasa kenyang, sesaat setelah mengunyah makanan</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    Dilaporkan atau fakta adanya kekurangan makanan</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    Dilaporkan adanya perubahan sensasi rasa</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marL="342900" indent="-342900">
                        <a:buFontTx/>
                        <a:buChar char="-"/>
                      </a:pP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Perasaan ketidakmampuan untuk mengunyah makanan</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1800" kern="1200" dirty="0" smtClean="0">
                          <a:solidFill>
                            <a:schemeClr val="tx1"/>
                          </a:solidFill>
                          <a:effectLst/>
                          <a:latin typeface="+mn-lt"/>
                          <a:ea typeface="+mn-ea"/>
                          <a:cs typeface="+mn-cs"/>
                        </a:rPr>
                        <a:t>-    </a:t>
                      </a: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Miskonsepsi</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    Kehilangan BB dengan makanan cukup</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marL="342900" indent="-342900">
                        <a:buFontTx/>
                        <a:buChar char="-"/>
                      </a:pPr>
                      <a:endParaRPr lang="en-US" sz="2400" dirty="0">
                        <a:solidFill>
                          <a:schemeClr val="bg1"/>
                        </a:solidFill>
                        <a:latin typeface="Times New Roman" panose="02020603050405020304" pitchFamily="18" charset="0"/>
                        <a:cs typeface="Times New Roman" panose="02020603050405020304" pitchFamily="18" charset="0"/>
                      </a:endParaRPr>
                    </a:p>
                  </a:txBody>
                  <a:tcPr/>
                </a:tc>
                <a:tc>
                  <a:txBody>
                    <a:bodyPr/>
                    <a:lstStyle/>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v  Tidk ada tanda tanda malnutrisi</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v  Menunjukkan peningkatan fungsi pengecapan dari menelan</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v  Tidak terjadi penurunan berat badan yang berarti</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endParaRPr lang="en-US" sz="2400" dirty="0">
                        <a:solidFill>
                          <a:schemeClr val="bg1"/>
                        </a:solidFill>
                        <a:latin typeface="Times New Roman" panose="02020603050405020304" pitchFamily="18" charset="0"/>
                        <a:cs typeface="Times New Roman" panose="02020603050405020304" pitchFamily="18" charset="0"/>
                      </a:endParaRPr>
                    </a:p>
                  </a:txBody>
                  <a:tcPr/>
                </a:tc>
                <a:tc>
                  <a:txBody>
                    <a:bodyPr/>
                    <a:lstStyle/>
                    <a:p>
                      <a:pPr lvl="0"/>
                      <a:r>
                        <a:rPr lang="en-US" sz="2400" kern="1200" dirty="0" smtClean="0">
                          <a:solidFill>
                            <a:schemeClr val="bg1"/>
                          </a:solidFill>
                          <a:effectLst/>
                          <a:latin typeface="Times New Roman" panose="02020603050405020304" pitchFamily="18" charset="0"/>
                          <a:ea typeface="+mn-ea"/>
                          <a:cs typeface="Times New Roman" panose="02020603050405020304" pitchFamily="18" charset="0"/>
                        </a:rPr>
                        <a:t>6. </a:t>
                      </a: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Yakinkan diet yang dimakan mengandung tinggi serat untuk mencegah konstipasi</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r>
                        <a:rPr lang="en-US" sz="2400" kern="1200" dirty="0" smtClean="0">
                          <a:solidFill>
                            <a:schemeClr val="bg1"/>
                          </a:solidFill>
                          <a:effectLst/>
                          <a:latin typeface="Times New Roman" panose="02020603050405020304" pitchFamily="18" charset="0"/>
                          <a:ea typeface="+mn-ea"/>
                          <a:cs typeface="Times New Roman" panose="02020603050405020304" pitchFamily="18" charset="0"/>
                        </a:rPr>
                        <a:t>7. </a:t>
                      </a: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Berikan makanan yang terpilih (sudah dikonsultasikan dengan ahli gizi)</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en-US" sz="2400" kern="1200" dirty="0" smtClean="0">
                          <a:solidFill>
                            <a:schemeClr val="bg1"/>
                          </a:solidFill>
                          <a:effectLst/>
                          <a:latin typeface="Times New Roman" panose="02020603050405020304" pitchFamily="18" charset="0"/>
                          <a:ea typeface="+mn-ea"/>
                          <a:cs typeface="Times New Roman" panose="02020603050405020304" pitchFamily="18" charset="0"/>
                        </a:rPr>
                        <a:t>8. </a:t>
                      </a: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Ajarkan pasien bagaimana membuat catatan makanan harian.</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r>
                        <a:rPr lang="en-US" sz="2400" dirty="0" smtClean="0">
                          <a:solidFill>
                            <a:schemeClr val="bg1"/>
                          </a:solidFill>
                          <a:latin typeface="Times New Roman" panose="02020603050405020304" pitchFamily="18" charset="0"/>
                          <a:cs typeface="Times New Roman" panose="02020603050405020304" pitchFamily="18" charset="0"/>
                        </a:rPr>
                        <a:t>9. </a:t>
                      </a: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Monitor jumlah nutrisi dan kandungan kalori</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r>
                        <a:rPr lang="en-US" sz="2400" kern="1200" dirty="0" smtClean="0">
                          <a:solidFill>
                            <a:schemeClr val="bg1"/>
                          </a:solidFill>
                          <a:effectLst/>
                          <a:latin typeface="Times New Roman" panose="02020603050405020304" pitchFamily="18" charset="0"/>
                          <a:ea typeface="+mn-ea"/>
                          <a:cs typeface="Times New Roman" panose="02020603050405020304" pitchFamily="18" charset="0"/>
                        </a:rPr>
                        <a:t>10. </a:t>
                      </a: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Berikan informasi tentang kebutuhan nutrisi</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r>
                        <a:rPr lang="en-US" sz="2400" kern="1200" dirty="0" smtClean="0">
                          <a:solidFill>
                            <a:schemeClr val="bg1"/>
                          </a:solidFill>
                          <a:effectLst/>
                          <a:latin typeface="Times New Roman" panose="02020603050405020304" pitchFamily="18" charset="0"/>
                          <a:ea typeface="+mn-ea"/>
                          <a:cs typeface="Times New Roman" panose="02020603050405020304" pitchFamily="18" charset="0"/>
                        </a:rPr>
                        <a:t>11. </a:t>
                      </a: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Kaji kemampuan pasien untuk mendapatkan nutrisi yang dibutuhkan</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endParaRPr lang="en-US" sz="2400" dirty="0">
                        <a:solidFill>
                          <a:schemeClr val="bg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586619288"/>
                  </a:ext>
                </a:extLst>
              </a:tr>
            </a:tbl>
          </a:graphicData>
        </a:graphic>
      </p:graphicFrame>
    </p:spTree>
    <p:extLst>
      <p:ext uri="{BB962C8B-B14F-4D97-AF65-F5344CB8AC3E}">
        <p14:creationId xmlns:p14="http://schemas.microsoft.com/office/powerpoint/2010/main" val="43803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0359" y="0"/>
            <a:ext cx="11902965" cy="7991931"/>
          </a:xfrm>
          <a:prstGeom prst="rect">
            <a:avLst/>
          </a:prstGeom>
        </p:spPr>
        <p:txBody>
          <a:bodyPr wrap="square">
            <a:spAutoFit/>
          </a:bodyPr>
          <a:lstStyle/>
          <a:p>
            <a:pPr algn="ctr">
              <a:lnSpc>
                <a:spcPct val="150000"/>
              </a:lnSpc>
              <a:spcAft>
                <a:spcPts val="1000"/>
              </a:spcAft>
            </a:pPr>
            <a:r>
              <a:rPr lang="id-ID" b="1"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C.    FAKTOR PENCETUS KETOASIDOSIS DIABETIKUM (KAD)</a:t>
            </a:r>
            <a:endParaRPr lang="en-US" sz="16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400050" algn="just">
              <a:lnSpc>
                <a:spcPct val="150000"/>
              </a:lnSpc>
              <a:spcAft>
                <a:spcPts val="0"/>
              </a:spcAft>
            </a:pPr>
            <a:r>
              <a:rPr lang="id-ID" sz="20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Krisis  hiperglikemia  pada  diabetes  tipe 2 biasanya  terjadi karena  ada  keadaan  yang mencetuskannya. Faktor pencetus krisis hiperglikemia ini antara lain :</a:t>
            </a:r>
            <a:endParaRPr lang="en-US" sz="20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buFont typeface="+mj-lt"/>
              <a:buAutoNum type="arabicPeriod"/>
            </a:pPr>
            <a:r>
              <a:rPr lang="id-ID" sz="2000" dirty="0">
                <a:solidFill>
                  <a:schemeClr val="bg1"/>
                </a:solidFill>
                <a:latin typeface="Times New Roman" panose="02020603050405020304" pitchFamily="18" charset="0"/>
                <a:cs typeface="Times New Roman" panose="02020603050405020304" pitchFamily="18" charset="0"/>
              </a:rPr>
              <a:t>Infeksi : meliputi  20 –55%  dari  kasus  krisis  hiperglikemia  dicetuskan  oleh </a:t>
            </a:r>
            <a:endParaRPr lang="en-US" sz="2000" dirty="0">
              <a:solidFill>
                <a:schemeClr val="bg1"/>
              </a:solidFill>
              <a:latin typeface="Times New Roman" panose="02020603050405020304" pitchFamily="18" charset="0"/>
              <a:cs typeface="Times New Roman" panose="02020603050405020304" pitchFamily="18" charset="0"/>
            </a:endParaRPr>
          </a:p>
          <a:p>
            <a:r>
              <a:rPr lang="en-US" sz="2000" dirty="0">
                <a:solidFill>
                  <a:schemeClr val="bg1"/>
                </a:solidFill>
                <a:latin typeface="Times New Roman" panose="02020603050405020304" pitchFamily="18" charset="0"/>
                <a:cs typeface="Times New Roman" panose="02020603050405020304" pitchFamily="18" charset="0"/>
              </a:rPr>
              <a:t>   </a:t>
            </a:r>
            <a:r>
              <a:rPr lang="id-ID" sz="2000" dirty="0">
                <a:solidFill>
                  <a:schemeClr val="bg1"/>
                </a:solidFill>
                <a:latin typeface="Times New Roman" panose="02020603050405020304" pitchFamily="18" charset="0"/>
                <a:cs typeface="Times New Roman" panose="02020603050405020304" pitchFamily="18" charset="0"/>
              </a:rPr>
              <a:t>Infeksi. Infeksinya dapat berupa : Pneumonia, Infeksi traktus urinarius, Abses, Sepsis, </a:t>
            </a:r>
            <a:r>
              <a:rPr lang="en-US" sz="2000" dirty="0">
                <a:solidFill>
                  <a:schemeClr val="bg1"/>
                </a:solidFill>
                <a:latin typeface="Times New Roman" panose="02020603050405020304" pitchFamily="18" charset="0"/>
                <a:cs typeface="Times New Roman" panose="02020603050405020304" pitchFamily="18" charset="0"/>
              </a:rPr>
              <a:t>  </a:t>
            </a:r>
          </a:p>
          <a:p>
            <a:r>
              <a:rPr lang="en-US" sz="2000" dirty="0">
                <a:solidFill>
                  <a:schemeClr val="bg1"/>
                </a:solidFill>
                <a:latin typeface="Times New Roman" panose="02020603050405020304" pitchFamily="18" charset="0"/>
                <a:cs typeface="Times New Roman" panose="02020603050405020304" pitchFamily="18" charset="0"/>
              </a:rPr>
              <a:t>   </a:t>
            </a:r>
            <a:r>
              <a:rPr lang="id-ID" sz="2000" dirty="0">
                <a:solidFill>
                  <a:schemeClr val="bg1"/>
                </a:solidFill>
                <a:latin typeface="Times New Roman" panose="02020603050405020304" pitchFamily="18" charset="0"/>
                <a:cs typeface="Times New Roman" panose="02020603050405020304" pitchFamily="18" charset="0"/>
              </a:rPr>
              <a:t>Lain-lain</a:t>
            </a:r>
            <a:r>
              <a:rPr lang="id-ID" sz="2000" dirty="0" smtClean="0">
                <a:solidFill>
                  <a:schemeClr val="bg1"/>
                </a:solidFill>
                <a:latin typeface="Times New Roman" panose="02020603050405020304" pitchFamily="18" charset="0"/>
                <a:cs typeface="Times New Roman" panose="02020603050405020304" pitchFamily="18" charset="0"/>
              </a:rPr>
              <a:t>.</a:t>
            </a:r>
            <a:endParaRPr lang="en-US" sz="2000" dirty="0" smtClean="0">
              <a:solidFill>
                <a:schemeClr val="bg1"/>
              </a:solidFill>
              <a:latin typeface="Times New Roman" panose="02020603050405020304" pitchFamily="18" charset="0"/>
              <a:cs typeface="Times New Roman" panose="02020603050405020304" pitchFamily="18" charset="0"/>
            </a:endParaRPr>
          </a:p>
          <a:p>
            <a:pPr lvl="0"/>
            <a:r>
              <a:rPr lang="en-US" sz="2000" dirty="0" smtClean="0">
                <a:solidFill>
                  <a:schemeClr val="bg1"/>
                </a:solidFill>
                <a:latin typeface="Times New Roman" panose="02020603050405020304" pitchFamily="18" charset="0"/>
                <a:cs typeface="Times New Roman" panose="02020603050405020304" pitchFamily="18" charset="0"/>
              </a:rPr>
              <a:t>2. </a:t>
            </a:r>
            <a:r>
              <a:rPr lang="id-ID" sz="2000" dirty="0" smtClean="0">
                <a:solidFill>
                  <a:schemeClr val="bg1"/>
                </a:solidFill>
                <a:latin typeface="Times New Roman" panose="02020603050405020304" pitchFamily="18" charset="0"/>
                <a:cs typeface="Times New Roman" panose="02020603050405020304" pitchFamily="18" charset="0"/>
              </a:rPr>
              <a:t>Penyakit </a:t>
            </a:r>
            <a:r>
              <a:rPr lang="id-ID" sz="2000" dirty="0">
                <a:solidFill>
                  <a:schemeClr val="bg1"/>
                </a:solidFill>
                <a:latin typeface="Times New Roman" panose="02020603050405020304" pitchFamily="18" charset="0"/>
                <a:cs typeface="Times New Roman" panose="02020603050405020304" pitchFamily="18" charset="0"/>
              </a:rPr>
              <a:t>vaskular akut: Penyakit serebrovaskuler, Infark miokard akut, Emboli paru, </a:t>
            </a:r>
            <a:r>
              <a:rPr lang="en-US" sz="2000" dirty="0">
                <a:solidFill>
                  <a:schemeClr val="bg1"/>
                </a:solidFill>
                <a:latin typeface="Times New Roman" panose="02020603050405020304" pitchFamily="18" charset="0"/>
                <a:cs typeface="Times New Roman" panose="02020603050405020304" pitchFamily="18" charset="0"/>
              </a:rPr>
              <a:t>  </a:t>
            </a:r>
          </a:p>
          <a:p>
            <a:r>
              <a:rPr lang="en-US" sz="2000" dirty="0">
                <a:solidFill>
                  <a:schemeClr val="bg1"/>
                </a:solidFill>
                <a:latin typeface="Times New Roman" panose="02020603050405020304" pitchFamily="18" charset="0"/>
                <a:cs typeface="Times New Roman" panose="02020603050405020304" pitchFamily="18" charset="0"/>
              </a:rPr>
              <a:t>   </a:t>
            </a:r>
            <a:r>
              <a:rPr lang="id-ID" sz="2000" dirty="0">
                <a:solidFill>
                  <a:schemeClr val="bg1"/>
                </a:solidFill>
                <a:latin typeface="Times New Roman" panose="02020603050405020304" pitchFamily="18" charset="0"/>
                <a:cs typeface="Times New Roman" panose="02020603050405020304" pitchFamily="18" charset="0"/>
              </a:rPr>
              <a:t>Thrombosis V.Mesenterika</a:t>
            </a:r>
            <a:endParaRPr lang="en-US" sz="2000" dirty="0">
              <a:solidFill>
                <a:schemeClr val="bg1"/>
              </a:solidFill>
              <a:latin typeface="Times New Roman" panose="02020603050405020304" pitchFamily="18" charset="0"/>
              <a:cs typeface="Times New Roman" panose="02020603050405020304" pitchFamily="18" charset="0"/>
            </a:endParaRPr>
          </a:p>
          <a:p>
            <a:r>
              <a:rPr lang="id-ID" sz="2000" dirty="0">
                <a:solidFill>
                  <a:schemeClr val="bg1"/>
                </a:solidFill>
                <a:latin typeface="Times New Roman" panose="02020603050405020304" pitchFamily="18" charset="0"/>
                <a:cs typeface="Times New Roman" panose="02020603050405020304" pitchFamily="18" charset="0"/>
              </a:rPr>
              <a:t>3. Trauma, luka bakar, hematom subdural.</a:t>
            </a:r>
            <a:endParaRPr lang="en-US" sz="2000" dirty="0">
              <a:solidFill>
                <a:schemeClr val="bg1"/>
              </a:solidFill>
              <a:latin typeface="Times New Roman" panose="02020603050405020304" pitchFamily="18" charset="0"/>
              <a:cs typeface="Times New Roman" panose="02020603050405020304" pitchFamily="18" charset="0"/>
            </a:endParaRPr>
          </a:p>
          <a:p>
            <a:r>
              <a:rPr lang="id-ID" sz="2000" dirty="0">
                <a:solidFill>
                  <a:schemeClr val="bg1"/>
                </a:solidFill>
                <a:latin typeface="Times New Roman" panose="02020603050405020304" pitchFamily="18" charset="0"/>
                <a:cs typeface="Times New Roman" panose="02020603050405020304" pitchFamily="18" charset="0"/>
              </a:rPr>
              <a:t>4. Heat stroke</a:t>
            </a:r>
            <a:endParaRPr lang="en-US" sz="2000" dirty="0">
              <a:solidFill>
                <a:schemeClr val="bg1"/>
              </a:solidFill>
              <a:latin typeface="Times New Roman" panose="02020603050405020304" pitchFamily="18" charset="0"/>
              <a:cs typeface="Times New Roman" panose="02020603050405020304" pitchFamily="18" charset="0"/>
            </a:endParaRPr>
          </a:p>
          <a:p>
            <a:r>
              <a:rPr lang="id-ID" sz="2000" dirty="0">
                <a:solidFill>
                  <a:schemeClr val="bg1"/>
                </a:solidFill>
                <a:latin typeface="Times New Roman" panose="02020603050405020304" pitchFamily="18" charset="0"/>
                <a:cs typeface="Times New Roman" panose="02020603050405020304" pitchFamily="18" charset="0"/>
              </a:rPr>
              <a:t>5. Kelainan gastrointestinal: Pankreatitis akut, Kholesistitis akut, Obstruksi </a:t>
            </a:r>
            <a:r>
              <a:rPr lang="id-ID" sz="2000" dirty="0" smtClean="0">
                <a:solidFill>
                  <a:schemeClr val="bg1"/>
                </a:solidFill>
                <a:latin typeface="Times New Roman" panose="02020603050405020304" pitchFamily="18" charset="0"/>
                <a:cs typeface="Times New Roman" panose="02020603050405020304" pitchFamily="18" charset="0"/>
              </a:rPr>
              <a:t>intestinal</a:t>
            </a:r>
            <a:endParaRPr lang="en-US" sz="2000" dirty="0" smtClean="0">
              <a:solidFill>
                <a:schemeClr val="bg1"/>
              </a:solidFill>
              <a:latin typeface="Times New Roman" panose="02020603050405020304" pitchFamily="18" charset="0"/>
              <a:cs typeface="Times New Roman" panose="02020603050405020304" pitchFamily="18" charset="0"/>
            </a:endParaRPr>
          </a:p>
          <a:p>
            <a:r>
              <a:rPr lang="en-US" dirty="0" smtClean="0">
                <a:solidFill>
                  <a:schemeClr val="bg1"/>
                </a:solidFill>
              </a:rPr>
              <a:t>6. </a:t>
            </a:r>
            <a:r>
              <a:rPr lang="id-ID" sz="2000" dirty="0" smtClean="0">
                <a:solidFill>
                  <a:schemeClr val="bg1"/>
                </a:solidFill>
                <a:latin typeface="Times New Roman" panose="02020603050405020304" pitchFamily="18" charset="0"/>
                <a:cs typeface="Times New Roman" panose="02020603050405020304" pitchFamily="18" charset="0"/>
              </a:rPr>
              <a:t>Obat-obatan </a:t>
            </a:r>
            <a:r>
              <a:rPr lang="id-ID" sz="2000" dirty="0">
                <a:solidFill>
                  <a:schemeClr val="bg1"/>
                </a:solidFill>
                <a:latin typeface="Times New Roman" panose="02020603050405020304" pitchFamily="18" charset="0"/>
                <a:cs typeface="Times New Roman" panose="02020603050405020304" pitchFamily="18" charset="0"/>
              </a:rPr>
              <a:t>: Diuretika, Steroid, Lain-lain</a:t>
            </a:r>
            <a:endParaRPr lang="en-US" sz="2000" dirty="0">
              <a:solidFill>
                <a:schemeClr val="bg1"/>
              </a:solidFill>
              <a:latin typeface="Times New Roman" panose="02020603050405020304" pitchFamily="18" charset="0"/>
              <a:cs typeface="Times New Roman" panose="02020603050405020304" pitchFamily="18" charset="0"/>
            </a:endParaRPr>
          </a:p>
          <a:p>
            <a:r>
              <a:rPr lang="id-ID" sz="2000" dirty="0">
                <a:solidFill>
                  <a:schemeClr val="bg1"/>
                </a:solidFill>
                <a:latin typeface="Times New Roman" panose="02020603050405020304" pitchFamily="18" charset="0"/>
                <a:cs typeface="Times New Roman" panose="02020603050405020304" pitchFamily="18" charset="0"/>
              </a:rPr>
              <a:t>Pada  diabetes  tipe  1,  krisis  hiperglikemia  sering  terjadi  karena  yang  bersangkutan menghentikan  suntikan  insulin  ataupun  pengobatannya  tidak  adekuat.  Keadaan  ini  terjadi pada  20-40%  kasus  KAD.  Pada  pasien  muda  dengan  DM   tipe  1,  permasalahan  psikologi  yang  diperumit  dengan  gangguan  makan  berperan  sebesar  20%  dari  seluruh  faktor  yang mencetuskan  ketoasidosis. Faktor  yang  bisa  mendorong  penghentian  suntikan  insulin  pada pasien  muda  meliputi  ketakutan  akan  naiknya  berat  badan  pada  keadaan  kontrol metabolisme  yang  baik,  ketakutan  akan  jatuh  dalam  hypoglikemia,  pemberontakan terhadap otoritas, dan stres akibat penyakit kronis (Gaglia dkk, 2004)</a:t>
            </a:r>
            <a:endParaRPr lang="en-US" sz="2000" dirty="0">
              <a:solidFill>
                <a:schemeClr val="bg1"/>
              </a:solidFill>
              <a:latin typeface="Times New Roman" panose="02020603050405020304" pitchFamily="18" charset="0"/>
              <a:cs typeface="Times New Roman" panose="02020603050405020304" pitchFamily="18" charset="0"/>
            </a:endParaRPr>
          </a:p>
          <a:p>
            <a:endParaRPr lang="en-US" sz="2000" dirty="0">
              <a:solidFill>
                <a:schemeClr val="bg1"/>
              </a:solidFill>
              <a:latin typeface="Times New Roman" panose="02020603050405020304" pitchFamily="18" charset="0"/>
              <a:cs typeface="Times New Roman" panose="02020603050405020304" pitchFamily="18" charset="0"/>
            </a:endParaRPr>
          </a:p>
          <a:p>
            <a:endParaRPr lang="en-US" dirty="0"/>
          </a:p>
          <a:p>
            <a:pPr marL="342900" indent="400050" algn="just">
              <a:lnSpc>
                <a:spcPct val="150000"/>
              </a:lnSpc>
              <a:spcAft>
                <a:spcPts val="0"/>
              </a:spcAft>
            </a:pPr>
            <a:endParaRPr lang="en-US" sz="20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400050" algn="just">
              <a:lnSpc>
                <a:spcPct val="150000"/>
              </a:lnSpc>
              <a:spcAft>
                <a:spcPts val="0"/>
              </a:spcAft>
            </a:pPr>
            <a:endParaRPr lang="en-US" sz="20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9704746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67376146"/>
              </p:ext>
            </p:extLst>
          </p:nvPr>
        </p:nvGraphicFramePr>
        <p:xfrm>
          <a:off x="455448" y="167872"/>
          <a:ext cx="11147972" cy="7040880"/>
        </p:xfrm>
        <a:graphic>
          <a:graphicData uri="http://schemas.openxmlformats.org/drawingml/2006/table">
            <a:tbl>
              <a:tblPr firstRow="1" bandRow="1">
                <a:tableStyleId>{5940675A-B579-460E-94D1-54222C63F5DA}</a:tableStyleId>
              </a:tblPr>
              <a:tblGrid>
                <a:gridCol w="443186">
                  <a:extLst>
                    <a:ext uri="{9D8B030D-6E8A-4147-A177-3AD203B41FA5}">
                      <a16:colId xmlns:a16="http://schemas.microsoft.com/office/drawing/2014/main" val="431204931"/>
                    </a:ext>
                  </a:extLst>
                </a:gridCol>
                <a:gridCol w="3499945">
                  <a:extLst>
                    <a:ext uri="{9D8B030D-6E8A-4147-A177-3AD203B41FA5}">
                      <a16:colId xmlns:a16="http://schemas.microsoft.com/office/drawing/2014/main" val="780405625"/>
                    </a:ext>
                  </a:extLst>
                </a:gridCol>
                <a:gridCol w="3263462">
                  <a:extLst>
                    <a:ext uri="{9D8B030D-6E8A-4147-A177-3AD203B41FA5}">
                      <a16:colId xmlns:a16="http://schemas.microsoft.com/office/drawing/2014/main" val="3409969172"/>
                    </a:ext>
                  </a:extLst>
                </a:gridCol>
                <a:gridCol w="3941379">
                  <a:extLst>
                    <a:ext uri="{9D8B030D-6E8A-4147-A177-3AD203B41FA5}">
                      <a16:colId xmlns:a16="http://schemas.microsoft.com/office/drawing/2014/main" val="851306871"/>
                    </a:ext>
                  </a:extLst>
                </a:gridCol>
              </a:tblGrid>
              <a:tr h="6295989">
                <a:tc>
                  <a:txBody>
                    <a:bodyPr/>
                    <a:lstStyle/>
                    <a:p>
                      <a:endParaRPr lang="en-US" sz="2400" dirty="0">
                        <a:solidFill>
                          <a:schemeClr val="bg1"/>
                        </a:solidFill>
                        <a:latin typeface="Times New Roman" panose="02020603050405020304" pitchFamily="18" charset="0"/>
                        <a:cs typeface="Times New Roman" panose="02020603050405020304" pitchFamily="18" charset="0"/>
                      </a:endParaRPr>
                    </a:p>
                  </a:txBody>
                  <a:tcPr/>
                </a:tc>
                <a:tc>
                  <a:txBody>
                    <a:bodyPr/>
                    <a:lstStyle/>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    Keengganan untuk makan</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    Kram pada abdomen</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    Tonus otot jelek</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    Nyeri abdominal dengan atau tanpa patologi</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    Kurang berminat terhadap makanan</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    Pembuluh darah kapiler mulai rapuh</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    Diare dan atau steatorrhea</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    Kehilangan rambut yang cukup banyak (rontok)</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    Suara usus hiperaktif</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    Kurangnya informasi, misinformasi</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endParaRPr lang="en-US" sz="2400" dirty="0">
                        <a:solidFill>
                          <a:schemeClr val="bg1"/>
                        </a:solidFill>
                        <a:latin typeface="Times New Roman" panose="02020603050405020304" pitchFamily="18" charset="0"/>
                        <a:cs typeface="Times New Roman" panose="02020603050405020304" pitchFamily="18" charset="0"/>
                      </a:endParaRPr>
                    </a:p>
                  </a:txBody>
                  <a:tcPr/>
                </a:tc>
                <a:tc>
                  <a:txBody>
                    <a:bodyPr/>
                    <a:lstStyle/>
                    <a:p>
                      <a:endParaRPr lang="en-US" sz="2400" dirty="0">
                        <a:solidFill>
                          <a:schemeClr val="bg1"/>
                        </a:solidFill>
                        <a:latin typeface="Times New Roman" panose="02020603050405020304" pitchFamily="18" charset="0"/>
                        <a:cs typeface="Times New Roman" panose="02020603050405020304" pitchFamily="18" charset="0"/>
                      </a:endParaRPr>
                    </a:p>
                  </a:txBody>
                  <a:tcPr/>
                </a:tc>
                <a:tc>
                  <a:txBody>
                    <a:bodyPr/>
                    <a:lstStyle/>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Nutrition Monitoring</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marL="342900" lvl="0" indent="-342900">
                        <a:buFont typeface="+mj-lt"/>
                        <a:buAutoNum type="arabicPeriod"/>
                      </a:pP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BB pasien dalam batas normal</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marL="342900" lvl="0" indent="-342900">
                        <a:buFont typeface="+mj-lt"/>
                        <a:buAutoNum type="arabicPeriod"/>
                      </a:pP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Monitor adanya penurunan berat badan</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marL="342900" lvl="0" indent="-342900">
                        <a:buFont typeface="+mj-lt"/>
                        <a:buAutoNum type="arabicPeriod"/>
                      </a:pP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Monitor tipe dan jumlah aktivitas yang biasa dilakukan</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marL="342900" lvl="0" indent="-342900">
                        <a:buFont typeface="+mj-lt"/>
                        <a:buAutoNum type="arabicPeriod"/>
                      </a:pP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Monitor interaksi anak atau orangtua selama makan</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marL="342900" lvl="0" indent="-342900">
                        <a:buFont typeface="+mj-lt"/>
                        <a:buAutoNum type="arabicPeriod"/>
                      </a:pP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Monitor lingkungan selama makan</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marL="342900" lvl="0" indent="-342900">
                        <a:buFont typeface="+mj-lt"/>
                        <a:buAutoNum type="arabicPeriod"/>
                      </a:pP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Jadwalkan pengobatan  dan tindakan tidak selama jam makan</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marL="342900" lvl="0" indent="-342900">
                        <a:buFont typeface="+mj-lt"/>
                        <a:buAutoNum type="arabicPeriod"/>
                      </a:pP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Monitor kulit kering dan perubahan pigmentasi</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marL="457200" indent="-457200">
                        <a:buFont typeface="+mj-lt"/>
                        <a:buAutoNum type="arabicPeriod"/>
                      </a:pPr>
                      <a:endParaRPr lang="en-US" sz="2400" dirty="0">
                        <a:solidFill>
                          <a:schemeClr val="bg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837048941"/>
                  </a:ext>
                </a:extLst>
              </a:tr>
            </a:tbl>
          </a:graphicData>
        </a:graphic>
      </p:graphicFrame>
    </p:spTree>
    <p:extLst>
      <p:ext uri="{BB962C8B-B14F-4D97-AF65-F5344CB8AC3E}">
        <p14:creationId xmlns:p14="http://schemas.microsoft.com/office/powerpoint/2010/main" val="88283484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012269468"/>
              </p:ext>
            </p:extLst>
          </p:nvPr>
        </p:nvGraphicFramePr>
        <p:xfrm>
          <a:off x="124372" y="136342"/>
          <a:ext cx="11936248" cy="6675120"/>
        </p:xfrm>
        <a:graphic>
          <a:graphicData uri="http://schemas.openxmlformats.org/drawingml/2006/table">
            <a:tbl>
              <a:tblPr firstRow="1" bandRow="1">
                <a:tableStyleId>{5940675A-B579-460E-94D1-54222C63F5DA}</a:tableStyleId>
              </a:tblPr>
              <a:tblGrid>
                <a:gridCol w="427421">
                  <a:extLst>
                    <a:ext uri="{9D8B030D-6E8A-4147-A177-3AD203B41FA5}">
                      <a16:colId xmlns:a16="http://schemas.microsoft.com/office/drawing/2014/main" val="1197391562"/>
                    </a:ext>
                  </a:extLst>
                </a:gridCol>
                <a:gridCol w="3121573">
                  <a:extLst>
                    <a:ext uri="{9D8B030D-6E8A-4147-A177-3AD203B41FA5}">
                      <a16:colId xmlns:a16="http://schemas.microsoft.com/office/drawing/2014/main" val="1593941364"/>
                    </a:ext>
                  </a:extLst>
                </a:gridCol>
                <a:gridCol w="3515710">
                  <a:extLst>
                    <a:ext uri="{9D8B030D-6E8A-4147-A177-3AD203B41FA5}">
                      <a16:colId xmlns:a16="http://schemas.microsoft.com/office/drawing/2014/main" val="15517482"/>
                    </a:ext>
                  </a:extLst>
                </a:gridCol>
                <a:gridCol w="4871544">
                  <a:extLst>
                    <a:ext uri="{9D8B030D-6E8A-4147-A177-3AD203B41FA5}">
                      <a16:colId xmlns:a16="http://schemas.microsoft.com/office/drawing/2014/main" val="573358762"/>
                    </a:ext>
                  </a:extLst>
                </a:gridCol>
              </a:tblGrid>
              <a:tr h="6595534">
                <a:tc>
                  <a:txBody>
                    <a:bodyPr/>
                    <a:lstStyle/>
                    <a:p>
                      <a:endParaRPr lang="en-US" dirty="0"/>
                    </a:p>
                  </a:txBody>
                  <a:tcPr/>
                </a:tc>
                <a:tc>
                  <a:txBody>
                    <a:bodyPr/>
                    <a:lstStyle/>
                    <a:p>
                      <a:pPr>
                        <a:lnSpc>
                          <a:spcPct val="150000"/>
                        </a:lnSpc>
                      </a:pP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Faktor-faktor yang berhubungan :</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nSpc>
                          <a:spcPct val="150000"/>
                        </a:lnSpc>
                      </a:pP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Ketidakmampuan pemasukan atau mencerna makanan atau mengabsorpsi zat-zat gizi berhubungan dengan faktor biologis, psikologis atau ekonomi.</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endParaRPr lang="en-US" dirty="0"/>
                    </a:p>
                  </a:txBody>
                  <a:tcPr/>
                </a:tc>
                <a:tc>
                  <a:txBody>
                    <a:bodyPr/>
                    <a:lstStyle/>
                    <a:p>
                      <a:endParaRPr lang="en-US" dirty="0"/>
                    </a:p>
                  </a:txBody>
                  <a:tcPr/>
                </a:tc>
                <a:tc>
                  <a:txBody>
                    <a:bodyPr/>
                    <a:lstStyle/>
                    <a:p>
                      <a:pPr lvl="0">
                        <a:lnSpc>
                          <a:spcPct val="150000"/>
                        </a:lnSpc>
                      </a:pPr>
                      <a:r>
                        <a:rPr lang="en-US" sz="2400" kern="1200" dirty="0" smtClean="0">
                          <a:solidFill>
                            <a:schemeClr val="bg1"/>
                          </a:solidFill>
                          <a:effectLst/>
                          <a:latin typeface="Times New Roman" panose="02020603050405020304" pitchFamily="18" charset="0"/>
                          <a:ea typeface="+mn-ea"/>
                          <a:cs typeface="Times New Roman" panose="02020603050405020304" pitchFamily="18" charset="0"/>
                        </a:rPr>
                        <a:t>8. </a:t>
                      </a: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Monitor turgor kulit</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lnSpc>
                          <a:spcPct val="150000"/>
                        </a:lnSpc>
                      </a:pPr>
                      <a:r>
                        <a:rPr lang="en-US" sz="2400" kern="1200" dirty="0" smtClean="0">
                          <a:solidFill>
                            <a:schemeClr val="bg1"/>
                          </a:solidFill>
                          <a:effectLst/>
                          <a:latin typeface="Times New Roman" panose="02020603050405020304" pitchFamily="18" charset="0"/>
                          <a:ea typeface="+mn-ea"/>
                          <a:cs typeface="Times New Roman" panose="02020603050405020304" pitchFamily="18" charset="0"/>
                        </a:rPr>
                        <a:t>9. </a:t>
                      </a: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Monitor kekeringan, rambut kusam, dan mudah patah</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lnSpc>
                          <a:spcPct val="150000"/>
                        </a:lnSpc>
                      </a:pPr>
                      <a:r>
                        <a:rPr lang="en-US" sz="2400" kern="1200" dirty="0" smtClean="0">
                          <a:solidFill>
                            <a:schemeClr val="bg1"/>
                          </a:solidFill>
                          <a:effectLst/>
                          <a:latin typeface="Times New Roman" panose="02020603050405020304" pitchFamily="18" charset="0"/>
                          <a:ea typeface="+mn-ea"/>
                          <a:cs typeface="Times New Roman" panose="02020603050405020304" pitchFamily="18" charset="0"/>
                        </a:rPr>
                        <a:t>10. </a:t>
                      </a: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Monitor mual dan muntah</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lnSpc>
                          <a:spcPct val="150000"/>
                        </a:lnSpc>
                      </a:pPr>
                      <a:r>
                        <a:rPr lang="en-US" sz="2400" kern="1200" dirty="0" smtClean="0">
                          <a:solidFill>
                            <a:schemeClr val="bg1"/>
                          </a:solidFill>
                          <a:effectLst/>
                          <a:latin typeface="Times New Roman" panose="02020603050405020304" pitchFamily="18" charset="0"/>
                          <a:ea typeface="+mn-ea"/>
                          <a:cs typeface="Times New Roman" panose="02020603050405020304" pitchFamily="18" charset="0"/>
                        </a:rPr>
                        <a:t>11. </a:t>
                      </a: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Monitor kadar albumin, total protein, Hb, dan kadar Ht</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lnSpc>
                          <a:spcPct val="150000"/>
                        </a:lnSpc>
                      </a:pPr>
                      <a:r>
                        <a:rPr lang="en-US" sz="2400" kern="1200" dirty="0" smtClean="0">
                          <a:solidFill>
                            <a:schemeClr val="bg1"/>
                          </a:solidFill>
                          <a:effectLst/>
                          <a:latin typeface="Times New Roman" panose="02020603050405020304" pitchFamily="18" charset="0"/>
                          <a:ea typeface="+mn-ea"/>
                          <a:cs typeface="Times New Roman" panose="02020603050405020304" pitchFamily="18" charset="0"/>
                        </a:rPr>
                        <a:t>12. </a:t>
                      </a: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Monitor makanan kesukaan</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lnSpc>
                          <a:spcPct val="150000"/>
                        </a:lnSpc>
                      </a:pPr>
                      <a:r>
                        <a:rPr lang="en-US" sz="2400" kern="1200" dirty="0" smtClean="0">
                          <a:solidFill>
                            <a:schemeClr val="bg1"/>
                          </a:solidFill>
                          <a:effectLst/>
                          <a:latin typeface="Times New Roman" panose="02020603050405020304" pitchFamily="18" charset="0"/>
                          <a:ea typeface="+mn-ea"/>
                          <a:cs typeface="Times New Roman" panose="02020603050405020304" pitchFamily="18" charset="0"/>
                        </a:rPr>
                        <a:t>13. </a:t>
                      </a: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Monitor pertumbuhan dan perkembangan</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lnSpc>
                          <a:spcPct val="150000"/>
                        </a:lnSpc>
                      </a:pPr>
                      <a:r>
                        <a:rPr lang="en-US" sz="2400" kern="1200" dirty="0" smtClean="0">
                          <a:solidFill>
                            <a:schemeClr val="bg1"/>
                          </a:solidFill>
                          <a:effectLst/>
                          <a:latin typeface="Times New Roman" panose="02020603050405020304" pitchFamily="18" charset="0"/>
                          <a:ea typeface="+mn-ea"/>
                          <a:cs typeface="Times New Roman" panose="02020603050405020304" pitchFamily="18" charset="0"/>
                        </a:rPr>
                        <a:t>14. </a:t>
                      </a: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Monitor pucat, kemerahan, dan kekeringan jaringan konjungtiva</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nSpc>
                          <a:spcPct val="150000"/>
                        </a:lnSpc>
                      </a:pPr>
                      <a:endParaRPr lang="en-US" sz="2400" dirty="0">
                        <a:solidFill>
                          <a:schemeClr val="bg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478673352"/>
                  </a:ext>
                </a:extLst>
              </a:tr>
            </a:tbl>
          </a:graphicData>
        </a:graphic>
      </p:graphicFrame>
    </p:spTree>
    <p:extLst>
      <p:ext uri="{BB962C8B-B14F-4D97-AF65-F5344CB8AC3E}">
        <p14:creationId xmlns:p14="http://schemas.microsoft.com/office/powerpoint/2010/main" val="36341320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64426793"/>
              </p:ext>
            </p:extLst>
          </p:nvPr>
        </p:nvGraphicFramePr>
        <p:xfrm>
          <a:off x="408150" y="293996"/>
          <a:ext cx="11258332" cy="5901851"/>
        </p:xfrm>
        <a:graphic>
          <a:graphicData uri="http://schemas.openxmlformats.org/drawingml/2006/table">
            <a:tbl>
              <a:tblPr firstRow="1" bandRow="1">
                <a:tableStyleId>{5940675A-B579-460E-94D1-54222C63F5DA}</a:tableStyleId>
              </a:tblPr>
              <a:tblGrid>
                <a:gridCol w="474719">
                  <a:extLst>
                    <a:ext uri="{9D8B030D-6E8A-4147-A177-3AD203B41FA5}">
                      <a16:colId xmlns:a16="http://schemas.microsoft.com/office/drawing/2014/main" val="1835511806"/>
                    </a:ext>
                  </a:extLst>
                </a:gridCol>
                <a:gridCol w="3121572">
                  <a:extLst>
                    <a:ext uri="{9D8B030D-6E8A-4147-A177-3AD203B41FA5}">
                      <a16:colId xmlns:a16="http://schemas.microsoft.com/office/drawing/2014/main" val="3502139994"/>
                    </a:ext>
                  </a:extLst>
                </a:gridCol>
                <a:gridCol w="3594538">
                  <a:extLst>
                    <a:ext uri="{9D8B030D-6E8A-4147-A177-3AD203B41FA5}">
                      <a16:colId xmlns:a16="http://schemas.microsoft.com/office/drawing/2014/main" val="3899505775"/>
                    </a:ext>
                  </a:extLst>
                </a:gridCol>
                <a:gridCol w="4067503">
                  <a:extLst>
                    <a:ext uri="{9D8B030D-6E8A-4147-A177-3AD203B41FA5}">
                      <a16:colId xmlns:a16="http://schemas.microsoft.com/office/drawing/2014/main" val="3277741601"/>
                    </a:ext>
                  </a:extLst>
                </a:gridCol>
              </a:tblGrid>
              <a:tr h="5901851">
                <a:tc>
                  <a:txBody>
                    <a:bodyPr/>
                    <a:lstStyle/>
                    <a:p>
                      <a:endParaRPr lang="en-US" dirty="0"/>
                    </a:p>
                  </a:txBody>
                  <a:tcPr/>
                </a:tc>
                <a:tc>
                  <a:txBody>
                    <a:bodyPr/>
                    <a:lstStyle/>
                    <a:p>
                      <a:endParaRPr lang="en-US"/>
                    </a:p>
                  </a:txBody>
                  <a:tcPr/>
                </a:tc>
                <a:tc>
                  <a:txBody>
                    <a:bodyPr/>
                    <a:lstStyle/>
                    <a:p>
                      <a:endParaRPr lang="en-US" dirty="0"/>
                    </a:p>
                  </a:txBody>
                  <a:tcPr/>
                </a:tc>
                <a:tc>
                  <a:txBody>
                    <a:bodyPr/>
                    <a:lstStyle/>
                    <a:p>
                      <a:pPr lvl="0">
                        <a:lnSpc>
                          <a:spcPct val="200000"/>
                        </a:lnSpc>
                      </a:pPr>
                      <a:r>
                        <a:rPr lang="en-US" sz="2400" kern="1200" dirty="0" smtClean="0">
                          <a:solidFill>
                            <a:schemeClr val="bg1"/>
                          </a:solidFill>
                          <a:effectLst/>
                          <a:latin typeface="Times New Roman" panose="02020603050405020304" pitchFamily="18" charset="0"/>
                          <a:ea typeface="+mn-ea"/>
                          <a:cs typeface="Times New Roman" panose="02020603050405020304" pitchFamily="18" charset="0"/>
                        </a:rPr>
                        <a:t>15. </a:t>
                      </a: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Monitor kalori dan intake nuntrisi</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lvl="0">
                        <a:lnSpc>
                          <a:spcPct val="200000"/>
                        </a:lnSpc>
                      </a:pPr>
                      <a:r>
                        <a:rPr lang="en-US" sz="2400" kern="1200" dirty="0" smtClean="0">
                          <a:solidFill>
                            <a:schemeClr val="bg1"/>
                          </a:solidFill>
                          <a:effectLst/>
                          <a:latin typeface="Times New Roman" panose="02020603050405020304" pitchFamily="18" charset="0"/>
                          <a:ea typeface="+mn-ea"/>
                          <a:cs typeface="Times New Roman" panose="02020603050405020304" pitchFamily="18" charset="0"/>
                        </a:rPr>
                        <a:t>16. </a:t>
                      </a: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Catat adanya edema, hiperemik, hipertonik papila lidah dan cavitas oral.</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nSpc>
                          <a:spcPct val="200000"/>
                        </a:lnSpc>
                      </a:pPr>
                      <a:r>
                        <a:rPr lang="en-US" sz="2400" kern="1200" dirty="0" smtClean="0">
                          <a:solidFill>
                            <a:schemeClr val="bg1"/>
                          </a:solidFill>
                          <a:effectLst/>
                          <a:latin typeface="Times New Roman" panose="02020603050405020304" pitchFamily="18" charset="0"/>
                          <a:ea typeface="+mn-ea"/>
                          <a:cs typeface="Times New Roman" panose="02020603050405020304" pitchFamily="18" charset="0"/>
                        </a:rPr>
                        <a:t>17. </a:t>
                      </a: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Catat jika lidah berwarna magenta, scarlet</a:t>
                      </a:r>
                      <a:endParaRPr lang="en-US" sz="2400" dirty="0">
                        <a:solidFill>
                          <a:schemeClr val="bg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127548404"/>
                  </a:ext>
                </a:extLst>
              </a:tr>
            </a:tbl>
          </a:graphicData>
        </a:graphic>
      </p:graphicFrame>
    </p:spTree>
    <p:extLst>
      <p:ext uri="{BB962C8B-B14F-4D97-AF65-F5344CB8AC3E}">
        <p14:creationId xmlns:p14="http://schemas.microsoft.com/office/powerpoint/2010/main" val="168147128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88925031"/>
              </p:ext>
            </p:extLst>
          </p:nvPr>
        </p:nvGraphicFramePr>
        <p:xfrm>
          <a:off x="282027" y="141890"/>
          <a:ext cx="11652472" cy="6921062"/>
        </p:xfrm>
        <a:graphic>
          <a:graphicData uri="http://schemas.openxmlformats.org/drawingml/2006/table">
            <a:tbl>
              <a:tblPr firstRow="1" bandRow="1">
                <a:tableStyleId>{5940675A-B579-460E-94D1-54222C63F5DA}</a:tableStyleId>
              </a:tblPr>
              <a:tblGrid>
                <a:gridCol w="474718">
                  <a:extLst>
                    <a:ext uri="{9D8B030D-6E8A-4147-A177-3AD203B41FA5}">
                      <a16:colId xmlns:a16="http://schemas.microsoft.com/office/drawing/2014/main" val="1085960267"/>
                    </a:ext>
                  </a:extLst>
                </a:gridCol>
                <a:gridCol w="3689131">
                  <a:extLst>
                    <a:ext uri="{9D8B030D-6E8A-4147-A177-3AD203B41FA5}">
                      <a16:colId xmlns:a16="http://schemas.microsoft.com/office/drawing/2014/main" val="1230197839"/>
                    </a:ext>
                  </a:extLst>
                </a:gridCol>
                <a:gridCol w="3988676">
                  <a:extLst>
                    <a:ext uri="{9D8B030D-6E8A-4147-A177-3AD203B41FA5}">
                      <a16:colId xmlns:a16="http://schemas.microsoft.com/office/drawing/2014/main" val="1452440900"/>
                    </a:ext>
                  </a:extLst>
                </a:gridCol>
                <a:gridCol w="3499947">
                  <a:extLst>
                    <a:ext uri="{9D8B030D-6E8A-4147-A177-3AD203B41FA5}">
                      <a16:colId xmlns:a16="http://schemas.microsoft.com/office/drawing/2014/main" val="1558387577"/>
                    </a:ext>
                  </a:extLst>
                </a:gridCol>
              </a:tblGrid>
              <a:tr h="6921062">
                <a:tc>
                  <a:txBody>
                    <a:bodyPr/>
                    <a:lstStyle/>
                    <a:p>
                      <a:r>
                        <a:rPr lang="en-US" sz="2000" dirty="0" smtClean="0">
                          <a:solidFill>
                            <a:schemeClr val="bg1"/>
                          </a:solidFill>
                          <a:latin typeface="Times New Roman" panose="02020603050405020304" pitchFamily="18" charset="0"/>
                          <a:cs typeface="Times New Roman" panose="02020603050405020304" pitchFamily="18" charset="0"/>
                        </a:rPr>
                        <a:t>5</a:t>
                      </a:r>
                      <a:endParaRPr lang="en-US" sz="2000" dirty="0">
                        <a:solidFill>
                          <a:schemeClr val="bg1"/>
                        </a:solidFill>
                        <a:latin typeface="Times New Roman" panose="02020603050405020304" pitchFamily="18" charset="0"/>
                        <a:cs typeface="Times New Roman" panose="02020603050405020304" pitchFamily="18" charset="0"/>
                      </a:endParaRPr>
                    </a:p>
                  </a:txBody>
                  <a:tcPr/>
                </a:tc>
                <a:tc>
                  <a:txBody>
                    <a:bodyPr/>
                    <a:lstStyle/>
                    <a:p>
                      <a:pPr algn="just"/>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Kurang pengetahuan</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gn="just"/>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Definisi :</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gn="just"/>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Tidak adanya atau kurangnya informasi kognitif sehubungan dengan topic spesifik.</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gn="just"/>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Batasan karakteristik : memverbalisasikan adanya masalah, ketidakakuratan mengikuti instruksi, perilaku tidak sesuai.</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endParaRPr lang="en-US" dirty="0"/>
                    </a:p>
                  </a:txBody>
                  <a:tcPr/>
                </a:tc>
                <a:tc>
                  <a:txBody>
                    <a:bodyPr/>
                    <a:lstStyle/>
                    <a:p>
                      <a:pPr algn="just"/>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NOC :</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gn="just"/>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v  Knowlwdge : disease process</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gn="just"/>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v  Knowledge : health Behavior</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gn="just"/>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Kriteria Hasil :</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gn="just"/>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v  Pasien dan keluarga menyatakan pemahaman tentang penyakit, kondisi, prognosis dan program pengobatan</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gn="just"/>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v  Pasien dan keluarga mampu melaksanakan prosedur yang dijelaskan secara benar</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gn="just"/>
                      <a:endParaRPr lang="en-US" sz="2400" dirty="0">
                        <a:solidFill>
                          <a:schemeClr val="bg1"/>
                        </a:solidFill>
                        <a:latin typeface="Times New Roman" panose="02020603050405020304" pitchFamily="18" charset="0"/>
                        <a:cs typeface="Times New Roman" panose="02020603050405020304" pitchFamily="18" charset="0"/>
                      </a:endParaRPr>
                    </a:p>
                  </a:txBody>
                  <a:tcPr/>
                </a:tc>
                <a:tc>
                  <a:txBody>
                    <a:bodyPr/>
                    <a:lstStyle/>
                    <a:p>
                      <a:pPr algn="just"/>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NIC :</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gn="l"/>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Teaching : disease Process</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gn="just"/>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1.    Berikan penilaian tentang tingkat pengetahuan pasien tentang proses penyakit yang spesifik</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gn="just"/>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2.    Jelaskan patofisiologi dari penyakit dan bagaimana hal ini berhubungan dengan anatomi dan fisiologi, dengan cara yang tepat.</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gn="just"/>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3.    Gambarkan tanda dan gejala yang biasa muncul pada penyakit, dengan cara yang tepat</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gn="just"/>
                      <a:endParaRPr lang="en-US" sz="2400" dirty="0">
                        <a:solidFill>
                          <a:schemeClr val="bg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156939780"/>
                  </a:ext>
                </a:extLst>
              </a:tr>
            </a:tbl>
          </a:graphicData>
        </a:graphic>
      </p:graphicFrame>
    </p:spTree>
    <p:extLst>
      <p:ext uri="{BB962C8B-B14F-4D97-AF65-F5344CB8AC3E}">
        <p14:creationId xmlns:p14="http://schemas.microsoft.com/office/powerpoint/2010/main" val="392022205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916842386"/>
              </p:ext>
            </p:extLst>
          </p:nvPr>
        </p:nvGraphicFramePr>
        <p:xfrm>
          <a:off x="187435" y="167872"/>
          <a:ext cx="11825888" cy="6485175"/>
        </p:xfrm>
        <a:graphic>
          <a:graphicData uri="http://schemas.openxmlformats.org/drawingml/2006/table">
            <a:tbl>
              <a:tblPr firstRow="1" bandRow="1">
                <a:tableStyleId>{5940675A-B579-460E-94D1-54222C63F5DA}</a:tableStyleId>
              </a:tblPr>
              <a:tblGrid>
                <a:gridCol w="443186">
                  <a:extLst>
                    <a:ext uri="{9D8B030D-6E8A-4147-A177-3AD203B41FA5}">
                      <a16:colId xmlns:a16="http://schemas.microsoft.com/office/drawing/2014/main" val="4069369718"/>
                    </a:ext>
                  </a:extLst>
                </a:gridCol>
                <a:gridCol w="3326524">
                  <a:extLst>
                    <a:ext uri="{9D8B030D-6E8A-4147-A177-3AD203B41FA5}">
                      <a16:colId xmlns:a16="http://schemas.microsoft.com/office/drawing/2014/main" val="393505482"/>
                    </a:ext>
                  </a:extLst>
                </a:gridCol>
                <a:gridCol w="4193627">
                  <a:extLst>
                    <a:ext uri="{9D8B030D-6E8A-4147-A177-3AD203B41FA5}">
                      <a16:colId xmlns:a16="http://schemas.microsoft.com/office/drawing/2014/main" val="674945069"/>
                    </a:ext>
                  </a:extLst>
                </a:gridCol>
                <a:gridCol w="3862551">
                  <a:extLst>
                    <a:ext uri="{9D8B030D-6E8A-4147-A177-3AD203B41FA5}">
                      <a16:colId xmlns:a16="http://schemas.microsoft.com/office/drawing/2014/main" val="1599605601"/>
                    </a:ext>
                  </a:extLst>
                </a:gridCol>
              </a:tblGrid>
              <a:tr h="6485175">
                <a:tc>
                  <a:txBody>
                    <a:bodyPr/>
                    <a:lstStyle/>
                    <a:p>
                      <a:endParaRPr lang="en-US" dirty="0"/>
                    </a:p>
                  </a:txBody>
                  <a:tcPr/>
                </a:tc>
                <a:tc>
                  <a:txBody>
                    <a:bodyPr/>
                    <a:lstStyle/>
                    <a:p>
                      <a:pPr marL="0" marR="0" lvl="0" indent="0" algn="just" defTabSz="457200" rtl="0" eaLnBrk="1" fontAlgn="auto" latinLnBrk="0" hangingPunct="1">
                        <a:lnSpc>
                          <a:spcPct val="150000"/>
                        </a:lnSpc>
                        <a:spcBef>
                          <a:spcPts val="0"/>
                        </a:spcBef>
                        <a:spcAft>
                          <a:spcPts val="0"/>
                        </a:spcAft>
                        <a:buClrTx/>
                        <a:buSzTx/>
                        <a:buFontTx/>
                        <a:buNone/>
                        <a:tabLst/>
                        <a:defRPr/>
                      </a:pP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Faktor yang berhubungan : keterbatasan kognitif, interpretasi terhadap informasi yang salah, kurangnya keinginan untuk mencari informasi, tidak mengetahui sumber-sumber informasi.</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endParaRPr lang="en-US" dirty="0"/>
                    </a:p>
                  </a:txBody>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v  Pasien dan keluarga mampu menjelaskan kembali apa yang dijelaskan perawat/tim kesehatan lainnya.</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endParaRPr lang="en-US" dirty="0"/>
                    </a:p>
                  </a:txBody>
                  <a:tcPr/>
                </a:tc>
                <a:tc>
                  <a:txBody>
                    <a:bodyPr/>
                    <a:lstStyle/>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4.    Gambarkan proses penyakit, dengan cara yang tepat</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5.    Identifikasi kemungkinan penyebab, dengna cara yang tepat</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6.    Sediakan informasi pada pasien tentang kondisi, dengan cara yang tepat</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7.    Hindari jaminan yang kosong</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marL="457200" indent="-457200">
                        <a:buAutoNum type="arabicPeriod" startAt="8"/>
                      </a:pP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Sediakan bagi keluarga atau SO informasi tentang kemajuan pasien dengan cara yang tepat</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marL="0" indent="0">
                        <a:buNone/>
                      </a:pP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endParaRPr lang="en-US" sz="2400" dirty="0">
                        <a:solidFill>
                          <a:schemeClr val="bg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35576001"/>
                  </a:ext>
                </a:extLst>
              </a:tr>
            </a:tbl>
          </a:graphicData>
        </a:graphic>
      </p:graphicFrame>
    </p:spTree>
    <p:extLst>
      <p:ext uri="{BB962C8B-B14F-4D97-AF65-F5344CB8AC3E}">
        <p14:creationId xmlns:p14="http://schemas.microsoft.com/office/powerpoint/2010/main" val="120554548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42597352"/>
              </p:ext>
            </p:extLst>
          </p:nvPr>
        </p:nvGraphicFramePr>
        <p:xfrm>
          <a:off x="171667" y="199403"/>
          <a:ext cx="11794360" cy="6485175"/>
        </p:xfrm>
        <a:graphic>
          <a:graphicData uri="http://schemas.openxmlformats.org/drawingml/2006/table">
            <a:tbl>
              <a:tblPr firstRow="1" bandRow="1">
                <a:tableStyleId>{5940675A-B579-460E-94D1-54222C63F5DA}</a:tableStyleId>
              </a:tblPr>
              <a:tblGrid>
                <a:gridCol w="380126">
                  <a:extLst>
                    <a:ext uri="{9D8B030D-6E8A-4147-A177-3AD203B41FA5}">
                      <a16:colId xmlns:a16="http://schemas.microsoft.com/office/drawing/2014/main" val="1558326692"/>
                    </a:ext>
                  </a:extLst>
                </a:gridCol>
                <a:gridCol w="3531476">
                  <a:extLst>
                    <a:ext uri="{9D8B030D-6E8A-4147-A177-3AD203B41FA5}">
                      <a16:colId xmlns:a16="http://schemas.microsoft.com/office/drawing/2014/main" val="3593622471"/>
                    </a:ext>
                  </a:extLst>
                </a:gridCol>
                <a:gridCol w="4035972">
                  <a:extLst>
                    <a:ext uri="{9D8B030D-6E8A-4147-A177-3AD203B41FA5}">
                      <a16:colId xmlns:a16="http://schemas.microsoft.com/office/drawing/2014/main" val="2564579232"/>
                    </a:ext>
                  </a:extLst>
                </a:gridCol>
                <a:gridCol w="3846786">
                  <a:extLst>
                    <a:ext uri="{9D8B030D-6E8A-4147-A177-3AD203B41FA5}">
                      <a16:colId xmlns:a16="http://schemas.microsoft.com/office/drawing/2014/main" val="1480811515"/>
                    </a:ext>
                  </a:extLst>
                </a:gridCol>
              </a:tblGrid>
              <a:tr h="6485175">
                <a:tc>
                  <a:txBody>
                    <a:bodyPr/>
                    <a:lstStyle/>
                    <a:p>
                      <a:endParaRPr lang="en-US" dirty="0"/>
                    </a:p>
                  </a:txBody>
                  <a:tcPr/>
                </a:tc>
                <a:tc>
                  <a:txBody>
                    <a:bodyPr/>
                    <a:lstStyle/>
                    <a:p>
                      <a:endParaRPr lang="en-US"/>
                    </a:p>
                  </a:txBody>
                  <a:tcPr/>
                </a:tc>
                <a:tc>
                  <a:txBody>
                    <a:bodyPr/>
                    <a:lstStyle/>
                    <a:p>
                      <a:endParaRPr lang="en-US" dirty="0"/>
                    </a:p>
                  </a:txBody>
                  <a:tcPr/>
                </a:tc>
                <a:tc>
                  <a:txBody>
                    <a:bodyPr/>
                    <a:lstStyle/>
                    <a:p>
                      <a:pPr algn="just"/>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9.    Diskusikan perubahan gaya hidup yang mungkin diperlukan untuk mencegah komplikasi di masa yang akan datang dan atau proses pengontrolan penyakit</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gn="just"/>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10. Diskusikan pilihan terapi atau penanganan</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gn="just"/>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11. Dukung pasien untuk mengeksplorasi atau mendapatkan second opinion dengan cara yang tepat atau diindikasikan</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gn="just"/>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12. Eksplorasi kemungkinan sumber atau dukungan, dengan cara yang tepat</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3324664886"/>
                  </a:ext>
                </a:extLst>
              </a:tr>
            </a:tbl>
          </a:graphicData>
        </a:graphic>
      </p:graphicFrame>
    </p:spTree>
    <p:extLst>
      <p:ext uri="{BB962C8B-B14F-4D97-AF65-F5344CB8AC3E}">
        <p14:creationId xmlns:p14="http://schemas.microsoft.com/office/powerpoint/2010/main" val="320160430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00440197"/>
              </p:ext>
            </p:extLst>
          </p:nvPr>
        </p:nvGraphicFramePr>
        <p:xfrm>
          <a:off x="203200" y="230935"/>
          <a:ext cx="11778592" cy="6406348"/>
        </p:xfrm>
        <a:graphic>
          <a:graphicData uri="http://schemas.openxmlformats.org/drawingml/2006/table">
            <a:tbl>
              <a:tblPr firstRow="1" bandRow="1">
                <a:tableStyleId>{5940675A-B579-460E-94D1-54222C63F5DA}</a:tableStyleId>
              </a:tblPr>
              <a:tblGrid>
                <a:gridCol w="474717">
                  <a:extLst>
                    <a:ext uri="{9D8B030D-6E8A-4147-A177-3AD203B41FA5}">
                      <a16:colId xmlns:a16="http://schemas.microsoft.com/office/drawing/2014/main" val="517873237"/>
                    </a:ext>
                  </a:extLst>
                </a:gridCol>
                <a:gridCol w="3484180">
                  <a:extLst>
                    <a:ext uri="{9D8B030D-6E8A-4147-A177-3AD203B41FA5}">
                      <a16:colId xmlns:a16="http://schemas.microsoft.com/office/drawing/2014/main" val="3256110263"/>
                    </a:ext>
                  </a:extLst>
                </a:gridCol>
                <a:gridCol w="3894082">
                  <a:extLst>
                    <a:ext uri="{9D8B030D-6E8A-4147-A177-3AD203B41FA5}">
                      <a16:colId xmlns:a16="http://schemas.microsoft.com/office/drawing/2014/main" val="2108379836"/>
                    </a:ext>
                  </a:extLst>
                </a:gridCol>
                <a:gridCol w="3925613">
                  <a:extLst>
                    <a:ext uri="{9D8B030D-6E8A-4147-A177-3AD203B41FA5}">
                      <a16:colId xmlns:a16="http://schemas.microsoft.com/office/drawing/2014/main" val="229393046"/>
                    </a:ext>
                  </a:extLst>
                </a:gridCol>
              </a:tblGrid>
              <a:tr h="640634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pPr algn="just">
                        <a:lnSpc>
                          <a:spcPct val="150000"/>
                        </a:lnSpc>
                      </a:pP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13. Rujuk pasien pada grup atau agensi di komunitas lokal, dengan cara yang tepat</a:t>
                      </a:r>
                      <a:endParaRPr lang="en-US" sz="2400" kern="1200" dirty="0" smtClean="0">
                        <a:solidFill>
                          <a:schemeClr val="bg1"/>
                        </a:solidFill>
                        <a:effectLst/>
                        <a:latin typeface="Times New Roman" panose="02020603050405020304" pitchFamily="18" charset="0"/>
                        <a:ea typeface="+mn-ea"/>
                        <a:cs typeface="Times New Roman" panose="02020603050405020304" pitchFamily="18" charset="0"/>
                      </a:endParaRPr>
                    </a:p>
                    <a:p>
                      <a:pPr algn="just">
                        <a:lnSpc>
                          <a:spcPct val="150000"/>
                        </a:lnSpc>
                      </a:pPr>
                      <a:r>
                        <a:rPr lang="id-ID" sz="2400" kern="1200" dirty="0" smtClean="0">
                          <a:solidFill>
                            <a:schemeClr val="bg1"/>
                          </a:solidFill>
                          <a:effectLst/>
                          <a:latin typeface="Times New Roman" panose="02020603050405020304" pitchFamily="18" charset="0"/>
                          <a:ea typeface="+mn-ea"/>
                          <a:cs typeface="Times New Roman" panose="02020603050405020304" pitchFamily="18" charset="0"/>
                        </a:rPr>
                        <a:t>14. Instruksikan pasien mengenai tanda dan gejala untuk melaporkan pada pemberi perawatan kesehatan, dengan cara yang tepat</a:t>
                      </a:r>
                      <a:endParaRPr lang="en-US" sz="2400" dirty="0">
                        <a:solidFill>
                          <a:schemeClr val="bg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518974732"/>
                  </a:ext>
                </a:extLst>
              </a:tr>
            </a:tbl>
          </a:graphicData>
        </a:graphic>
      </p:graphicFrame>
    </p:spTree>
    <p:extLst>
      <p:ext uri="{BB962C8B-B14F-4D97-AF65-F5344CB8AC3E}">
        <p14:creationId xmlns:p14="http://schemas.microsoft.com/office/powerpoint/2010/main" val="59646136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4137" y="0"/>
            <a:ext cx="11303876" cy="6275051"/>
          </a:xfrm>
          <a:prstGeom prst="rect">
            <a:avLst/>
          </a:prstGeom>
        </p:spPr>
        <p:txBody>
          <a:bodyPr wrap="square">
            <a:spAutoFit/>
          </a:bodyPr>
          <a:lstStyle/>
          <a:p>
            <a:pPr algn="ctr">
              <a:lnSpc>
                <a:spcPct val="150000"/>
              </a:lnSpc>
              <a:spcAft>
                <a:spcPts val="0"/>
              </a:spcAft>
            </a:pPr>
            <a:r>
              <a:rPr lang="id-ID"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DAFTAR </a:t>
            </a:r>
            <a:r>
              <a:rPr lang="id-ID" b="1"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PUSTAKA</a:t>
            </a:r>
            <a:endParaRPr lang="en-US" sz="1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id-ID" i="1" u="sng"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Hyperglycemic  crises  in  patien ts  with  diabetes  mellitus</a:t>
            </a:r>
            <a:r>
              <a:rPr lang="id-ID"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American  Diabetes  Association. Diabetes Carevol27 supplement1 2004, S94-S102.</a:t>
            </a:r>
            <a:endParaRPr lang="en-US"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id-ID"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Gaglia  JL,  Wyckoff  J,  Abrahamson  MJ  </a:t>
            </a:r>
            <a:r>
              <a:rPr lang="id-ID" i="1" u="sng"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Acute  hyperglycemic  cr isis  in  elderly</a:t>
            </a:r>
            <a:r>
              <a:rPr lang="id-ID"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Med  Cli  N Am 88: 1063-1084, 2004.</a:t>
            </a:r>
            <a:endParaRPr lang="en-US"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id-ID"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Sikhan. 2009. </a:t>
            </a:r>
            <a:r>
              <a:rPr lang="id-ID" i="1" u="sng"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Ketoasidosis Diabetikum</a:t>
            </a:r>
            <a:r>
              <a:rPr lang="id-ID"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http://id.shvoong.com. Muhammad Faizi, Netty EP. FK UNAIR RS Dr Soetomo Surabaya. </a:t>
            </a:r>
            <a:r>
              <a:rPr lang="id-ID" i="1" u="sng"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Kuliah tatalaksana ketoasidosis diabetic.</a:t>
            </a:r>
            <a:r>
              <a:rPr lang="id-ID"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id-ID" u="sng" dirty="0">
                <a:solidFill>
                  <a:schemeClr val="bg1"/>
                </a:solidFill>
                <a:latin typeface="Times New Roman" panose="02020603050405020304" pitchFamily="18" charset="0"/>
                <a:ea typeface="Calibri" panose="020F0502020204030204" pitchFamily="34" charset="0"/>
                <a:cs typeface="Times New Roman" panose="02020603050405020304" pitchFamily="18" charset="0"/>
                <a:hlinkClick r:id="rId2"/>
              </a:rPr>
              <a:t>http://www.pediatric.com</a:t>
            </a:r>
            <a:r>
              <a:rPr lang="id-ID"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endParaRPr lang="en-US"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id-ID"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Wallace TM, Matthews DR. </a:t>
            </a:r>
            <a:r>
              <a:rPr lang="id-ID" i="1" u="sng"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Recent Advance in The Monitoring and management of Diabetic Ketoacidosis</a:t>
            </a:r>
            <a:r>
              <a:rPr lang="id-ID"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QJ Med 2004; 97 : 773-80.</a:t>
            </a:r>
            <a:endParaRPr lang="en-US"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id-ID"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Dr. MHD. Syahputra. </a:t>
            </a:r>
            <a:r>
              <a:rPr lang="id-ID" i="1" u="sng"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Diabetic ketosidosis</a:t>
            </a:r>
            <a:r>
              <a:rPr lang="id-ID"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www. Library.usu.ac.id. Samijean Nordmark. Critical Care Nursing Handbook. </a:t>
            </a:r>
            <a:r>
              <a:rPr lang="id-ID" u="sng" dirty="0">
                <a:solidFill>
                  <a:schemeClr val="bg1"/>
                </a:solidFill>
                <a:latin typeface="Times New Roman" panose="02020603050405020304" pitchFamily="18" charset="0"/>
                <a:ea typeface="Calibri" panose="020F0502020204030204" pitchFamily="34" charset="0"/>
                <a:cs typeface="Times New Roman" panose="02020603050405020304" pitchFamily="18" charset="0"/>
                <a:hlinkClick r:id="rId3"/>
              </a:rPr>
              <a:t>http://books.google.co.id</a:t>
            </a:r>
            <a:r>
              <a:rPr lang="id-ID"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endParaRPr lang="en-US"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id-ID"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Elisabeth Eva Oakes, RN. 2007. </a:t>
            </a:r>
            <a:r>
              <a:rPr lang="id-ID" i="1" u="sng"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Diabetic Ketoacidosis DKA</a:t>
            </a:r>
            <a:r>
              <a:rPr lang="id-ID"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id-ID" u="sng" dirty="0">
                <a:solidFill>
                  <a:schemeClr val="bg1"/>
                </a:solidFill>
                <a:latin typeface="Times New Roman" panose="02020603050405020304" pitchFamily="18" charset="0"/>
                <a:ea typeface="Calibri" panose="020F0502020204030204" pitchFamily="34" charset="0"/>
                <a:cs typeface="Times New Roman" panose="02020603050405020304" pitchFamily="18" charset="0"/>
                <a:hlinkClick r:id="rId4"/>
              </a:rPr>
              <a:t>http://intensivecare.hsnet.nsw.gov.au</a:t>
            </a:r>
            <a:r>
              <a:rPr lang="id-ID"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endParaRPr lang="en-US"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id-ID"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Kitabchi  AE,  Fisher  JN,  Murphy  MB  ,  Rumbak  MJ  :  </a:t>
            </a:r>
            <a:r>
              <a:rPr lang="id-ID" i="1" u="sng"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Diabetic  ketoacidosis  and  the hyperglycemic  hyperosmolar  nonketoti c  state.</a:t>
            </a:r>
            <a:r>
              <a:rPr lang="id-ID"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In  Joslin’s  Diabetes  Mellitus .  13th  ed.  Kahn CR, Weir GC, Eds. Philadelphia, Lea &amp; Febiger, 1994, p.738–770</a:t>
            </a:r>
            <a:endPar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03248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890" y="693683"/>
            <a:ext cx="11887200" cy="4514056"/>
          </a:xfrm>
          <a:prstGeom prst="rect">
            <a:avLst/>
          </a:prstGeom>
        </p:spPr>
        <p:txBody>
          <a:bodyPr wrap="square">
            <a:spAutoFit/>
          </a:bodyPr>
          <a:lstStyle/>
          <a:p>
            <a:pPr>
              <a:lnSpc>
                <a:spcPct val="150000"/>
              </a:lnSpc>
              <a:spcAft>
                <a:spcPts val="1000"/>
              </a:spcAft>
            </a:pPr>
            <a:r>
              <a:rPr lang="id-ID"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D.    TANDA DAN GEJALA  KETOASIDOSIS DIABETIKUM (KAD)</a:t>
            </a:r>
            <a:endParaRPr lang="en-US" sz="1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indent="457200" algn="just">
              <a:lnSpc>
                <a:spcPct val="150000"/>
              </a:lnSpc>
              <a:spcAft>
                <a:spcPts val="0"/>
              </a:spcAf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Gejala klinis biasanya berlangsung cepat dalam waktu kurang dari 24 jam. Poliuri, polidipsi dan penurunan berat badan yang nyata biasanya terjadi beberapa hari menjelang KAD, dan sering disertai mual-muntah dan nyeri perut. Nyeri perut sering disalah-artikan sebagai 'akut abdomen'.  Asidosis metabolik diduga menjadi penyebab utama gejala nyeri abdomen, gejala ini akan menghilang dengan sendirinya setelah asidosisnya teratasi</a:t>
            </a:r>
            <a:r>
              <a:rPr lang="id-ID" sz="24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a:t>
            </a:r>
            <a:endParaRPr lang="en-US" sz="24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457200" algn="just">
              <a:lnSpc>
                <a:spcPct val="150000"/>
              </a:lnSpc>
              <a:spcAft>
                <a:spcPts val="0"/>
              </a:spcAft>
            </a:pPr>
            <a:endParaRPr lang="en-US" sz="24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457200" algn="just">
              <a:lnSpc>
                <a:spcPct val="150000"/>
              </a:lnSpc>
              <a:spcAft>
                <a:spcPts val="0"/>
              </a:spcAft>
            </a:pPr>
            <a:endPar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53241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7655" y="0"/>
            <a:ext cx="11887200" cy="6186309"/>
          </a:xfrm>
          <a:prstGeom prst="rect">
            <a:avLst/>
          </a:prstGeom>
        </p:spPr>
        <p:txBody>
          <a:bodyPr wrap="square">
            <a:spAutoFit/>
          </a:bodyPr>
          <a:lstStyle/>
          <a:p>
            <a:pPr algn="just">
              <a:lnSpc>
                <a:spcPct val="150000"/>
              </a:lnSpc>
              <a:tabLst>
                <a:tab pos="457200" algn="l"/>
                <a:tab pos="514350" algn="l"/>
              </a:tabLst>
            </a:pPr>
            <a:r>
              <a:rPr lang="id-ID" sz="2400" dirty="0">
                <a:solidFill>
                  <a:schemeClr val="bg1"/>
                </a:solidFill>
                <a:latin typeface="Times New Roman" panose="02020603050405020304" pitchFamily="18" charset="0"/>
                <a:cs typeface="Times New Roman" panose="02020603050405020304" pitchFamily="18" charset="0"/>
              </a:rPr>
              <a:t>Sering dijumpai penurunan kesadaran, bahkan koma (10% kasus), dehidrasi dan syok hipovolemia (kulit/mukosa kering dan penurunan turgor, hipotensi dan takikardi). Tanda lain adalah </a:t>
            </a:r>
            <a:r>
              <a:rPr lang="id-ID" sz="2400" dirty="0" smtClean="0">
                <a:solidFill>
                  <a:schemeClr val="bg1"/>
                </a:solidFill>
                <a:latin typeface="Times New Roman" panose="02020603050405020304" pitchFamily="18" charset="0"/>
                <a:cs typeface="Times New Roman" panose="02020603050405020304" pitchFamily="18" charset="0"/>
              </a:rPr>
              <a:t>:</a:t>
            </a:r>
            <a:endParaRPr lang="en-US" sz="24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Times New Roman" panose="02020603050405020304" pitchFamily="18" charset="0"/>
              <a:buChar char="-"/>
              <a:tabLst>
                <a:tab pos="457200" algn="l"/>
                <a:tab pos="514350" algn="l"/>
              </a:tabLst>
            </a:pPr>
            <a:r>
              <a:rPr lang="id-ID" sz="24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Sekitar </a:t>
            </a: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80% pasien DM ( komplikasi akut )</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Times New Roman" panose="02020603050405020304" pitchFamily="18" charset="0"/>
              <a:buChar char="-"/>
              <a:tabLst>
                <a:tab pos="457200" algn="l"/>
                <a:tab pos="514350" algn="l"/>
              </a:tabLs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Pernafasan cepat dan dalam ( Kussmaul )</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Times New Roman" panose="02020603050405020304" pitchFamily="18" charset="0"/>
              <a:buChar char="-"/>
              <a:tabLst>
                <a:tab pos="457200" algn="l"/>
                <a:tab pos="514350" algn="l"/>
              </a:tabLs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Dehidrasi ( tekanan turgor kulit menurun, lidah dan bibir kering )</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Times New Roman" panose="02020603050405020304" pitchFamily="18" charset="0"/>
              <a:buChar char="-"/>
              <a:tabLst>
                <a:tab pos="457200" algn="l"/>
                <a:tab pos="514350" algn="l"/>
              </a:tabLs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Kadang-kadang hipovolemi dan syok</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Times New Roman" panose="02020603050405020304" pitchFamily="18" charset="0"/>
              <a:buChar char="-"/>
              <a:tabLst>
                <a:tab pos="457200" algn="l"/>
                <a:tab pos="514350" algn="l"/>
              </a:tabLs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Bau aseton dan hawa napas tidak terlalu tercium</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Times New Roman" panose="02020603050405020304" pitchFamily="18" charset="0"/>
              <a:buChar char="-"/>
              <a:tabLst>
                <a:tab pos="457200" algn="l"/>
                <a:tab pos="514350" algn="l"/>
              </a:tabLs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Didahului oleh poliuria, polidipsi.</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Times New Roman" panose="02020603050405020304" pitchFamily="18" charset="0"/>
              <a:buChar char="-"/>
              <a:tabLst>
                <a:tab pos="457200" algn="l"/>
                <a:tab pos="514350" algn="l"/>
              </a:tabLs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Riwayat berhenti menyuntik insulin</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Times New Roman" panose="02020603050405020304" pitchFamily="18" charset="0"/>
              <a:buChar char="-"/>
              <a:tabLst>
                <a:tab pos="457200" algn="l"/>
                <a:tab pos="514350" algn="l"/>
              </a:tabLst>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Demam, infeksi, muntah, dan nyeri perut</a:t>
            </a:r>
            <a:endPar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2308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1379" y="116275"/>
            <a:ext cx="11929242" cy="7422545"/>
          </a:xfrm>
          <a:prstGeom prst="rect">
            <a:avLst/>
          </a:prstGeom>
        </p:spPr>
        <p:txBody>
          <a:bodyPr wrap="square">
            <a:spAutoFit/>
          </a:bodyPr>
          <a:lstStyle/>
          <a:p>
            <a:pPr algn="just">
              <a:lnSpc>
                <a:spcPct val="150000"/>
              </a:lnSpc>
              <a:spcAft>
                <a:spcPts val="1000"/>
              </a:spcAft>
            </a:pPr>
            <a:r>
              <a:rPr lang="id-ID" sz="24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E.     PATOFISIOLOGI  KETOASIDOSIS DIABETIKUM (KAD)</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285750" indent="400050" algn="just">
              <a:lnSpc>
                <a:spcPct val="150000"/>
              </a:lnSpc>
            </a:pPr>
            <a:r>
              <a:rPr lang="id-ID"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Ketoasidois terjadi bila tubuh sangat kekurangan insulin. Karena dipakainya jaringan lemak untuk memenuhi kebutuhan energi, maka akan terbentuk keton. Bila hal ini dibiarkan terakumulasi, darah akan menjadi asam sehingga jaringan tubuh akan rusak dan bisa menderita koma. Hal ini biasanya terjadi karena tidak mematuhi perencanaan makan, menghentikan sendiri suntikan insulin, tidak tahu bahwa dirinya sakit diabetes mellitus, mendapat infeksi atau penyakit berat lainnya seperti kematian otot jantung, stroke, dan sebagainya</a:t>
            </a:r>
            <a:r>
              <a:rPr lang="id-ID" sz="24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a:t>
            </a:r>
            <a:endParaRPr lang="en-US" sz="24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285750" indent="400050" algn="just">
              <a:lnSpc>
                <a:spcPct val="150000"/>
              </a:lnSpc>
            </a:pPr>
            <a:r>
              <a:rPr lang="en-US" sz="24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id-ID" sz="2400" dirty="0">
                <a:solidFill>
                  <a:schemeClr val="bg1"/>
                </a:solidFill>
                <a:latin typeface="Times New Roman" panose="02020603050405020304" pitchFamily="18" charset="0"/>
                <a:cs typeface="Times New Roman" panose="02020603050405020304" pitchFamily="18" charset="0"/>
              </a:rPr>
              <a:t>Faktor faktor pemicu yang paling umum dalam perkembangan ketoasidosis diabetik (KAD) adalah infeksi, infark miokardial, trauma, ataupun kehilangan insulin. Semua gangguan gangguan metabolik yang ditemukan pada ketoasidosis diabetik (KAD) adalah tergolong konsekuensi langsung atau tidak langsung dari kekurangan insulin.</a:t>
            </a:r>
            <a:endParaRPr lang="en-US" sz="2400" dirty="0">
              <a:solidFill>
                <a:schemeClr val="bg1"/>
              </a:solidFill>
              <a:latin typeface="Times New Roman" panose="02020603050405020304" pitchFamily="18" charset="0"/>
              <a:cs typeface="Times New Roman" panose="02020603050405020304" pitchFamily="18" charset="0"/>
            </a:endParaRPr>
          </a:p>
          <a:p>
            <a:pPr marL="285750" indent="400050" algn="just">
              <a:lnSpc>
                <a:spcPct val="150000"/>
              </a:lnSpc>
              <a:spcAft>
                <a:spcPts val="0"/>
              </a:spcAft>
            </a:pPr>
            <a:endPar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57006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2911" y="803050"/>
            <a:ext cx="11834648" cy="5632311"/>
          </a:xfrm>
          <a:prstGeom prst="rect">
            <a:avLst/>
          </a:prstGeom>
        </p:spPr>
        <p:txBody>
          <a:bodyPr wrap="square">
            <a:spAutoFit/>
          </a:bodyPr>
          <a:lstStyle/>
          <a:p>
            <a:pPr algn="just"/>
            <a:r>
              <a:rPr lang="en-US" sz="2400" dirty="0" smtClean="0">
                <a:solidFill>
                  <a:schemeClr val="bg1"/>
                </a:solidFill>
                <a:latin typeface="Times New Roman" panose="02020603050405020304" pitchFamily="18" charset="0"/>
                <a:ea typeface="Calibri" panose="020F0502020204030204" pitchFamily="34" charset="0"/>
              </a:rPr>
              <a:t>	</a:t>
            </a:r>
            <a:r>
              <a:rPr lang="id-ID" sz="2400" dirty="0" smtClean="0">
                <a:solidFill>
                  <a:schemeClr val="bg1"/>
                </a:solidFill>
                <a:latin typeface="Times New Roman" panose="02020603050405020304" pitchFamily="18" charset="0"/>
                <a:ea typeface="Calibri" panose="020F0502020204030204" pitchFamily="34" charset="0"/>
              </a:rPr>
              <a:t>Menurunnya </a:t>
            </a:r>
            <a:r>
              <a:rPr lang="id-ID" sz="2400" dirty="0">
                <a:solidFill>
                  <a:schemeClr val="bg1"/>
                </a:solidFill>
                <a:latin typeface="Times New Roman" panose="02020603050405020304" pitchFamily="18" charset="0"/>
                <a:ea typeface="Calibri" panose="020F0502020204030204" pitchFamily="34" charset="0"/>
              </a:rPr>
              <a:t>transport glukosa kedalam jaringan jaringan tubuh akan menimbulkan hiperglikemia yang meningkatkan glukosuria. Meningkatnya lipolisis akan menyebabkan kelebihan produksi asam asam lemak, yang sebagian diantaranya akan dikonversi (diubah) menjadi keton, menimbulkan ketonaemia, asidosis metabolik dan ketonuria. Glikosuria akan menyebabkan diuresis osmotik, yang menimbulkan kehilangan air dan elektrolit seperti sodium, potassium, kalsium, magnesium, fosfat dan klorida. Dehidrasi terjadi  bila terjadi secara hebat, akan menimbulkan uremia pra renal dan dapat menimbulkan syok hipovolemik</a:t>
            </a:r>
            <a:r>
              <a:rPr lang="id-ID" sz="2400" dirty="0" smtClean="0">
                <a:solidFill>
                  <a:schemeClr val="bg1"/>
                </a:solidFill>
                <a:latin typeface="Times New Roman" panose="02020603050405020304" pitchFamily="18" charset="0"/>
                <a:ea typeface="Calibri" panose="020F0502020204030204" pitchFamily="34" charset="0"/>
              </a:rPr>
              <a:t>.</a:t>
            </a:r>
            <a:r>
              <a:rPr lang="id-ID" dirty="0"/>
              <a:t> </a:t>
            </a:r>
            <a:r>
              <a:rPr lang="id-ID" sz="2400" dirty="0">
                <a:solidFill>
                  <a:schemeClr val="bg1"/>
                </a:solidFill>
                <a:latin typeface="Times New Roman" panose="02020603050405020304" pitchFamily="18" charset="0"/>
                <a:cs typeface="Times New Roman" panose="02020603050405020304" pitchFamily="18" charset="0"/>
              </a:rPr>
              <a:t>Asidodis metabolik yang hebat sebagian akan dikompensasi oleh peningkatan derajat ventilasi (pernafasan Kussmaul).</a:t>
            </a:r>
            <a:endParaRPr lang="en-US" sz="2400" dirty="0">
              <a:solidFill>
                <a:schemeClr val="bg1"/>
              </a:solidFill>
              <a:latin typeface="Times New Roman" panose="02020603050405020304" pitchFamily="18" charset="0"/>
              <a:cs typeface="Times New Roman" panose="02020603050405020304" pitchFamily="18" charset="0"/>
            </a:endParaRPr>
          </a:p>
          <a:p>
            <a:pPr algn="just"/>
            <a:r>
              <a:rPr lang="en-US" sz="2400" dirty="0" smtClean="0">
                <a:solidFill>
                  <a:schemeClr val="bg1"/>
                </a:solidFill>
                <a:latin typeface="Times New Roman" panose="02020603050405020304" pitchFamily="18" charset="0"/>
                <a:cs typeface="Times New Roman" panose="02020603050405020304" pitchFamily="18" charset="0"/>
              </a:rPr>
              <a:t>	</a:t>
            </a:r>
            <a:r>
              <a:rPr lang="id-ID" sz="2400" dirty="0" smtClean="0">
                <a:solidFill>
                  <a:schemeClr val="bg1"/>
                </a:solidFill>
                <a:latin typeface="Times New Roman" panose="02020603050405020304" pitchFamily="18" charset="0"/>
                <a:cs typeface="Times New Roman" panose="02020603050405020304" pitchFamily="18" charset="0"/>
              </a:rPr>
              <a:t>Muntah-muntah </a:t>
            </a:r>
            <a:r>
              <a:rPr lang="id-ID" sz="2400" dirty="0">
                <a:solidFill>
                  <a:schemeClr val="bg1"/>
                </a:solidFill>
                <a:latin typeface="Times New Roman" panose="02020603050405020304" pitchFamily="18" charset="0"/>
                <a:cs typeface="Times New Roman" panose="02020603050405020304" pitchFamily="18" charset="0"/>
              </a:rPr>
              <a:t>juga biasanya sering terjadi dan akan mempercepat kehilangan air dan elektrolit. Sehingga, perkembangan KAD adalah merupakan rangkaian dari siklus interlocking vicious yang seluruhnya harus diputuskan untuk membantu pemulihan metabolisme karbohidrat dan lipid normal.</a:t>
            </a:r>
            <a:endParaRPr lang="en-US" sz="2400" dirty="0">
              <a:solidFill>
                <a:schemeClr val="bg1"/>
              </a:solidFill>
              <a:latin typeface="Times New Roman" panose="02020603050405020304" pitchFamily="18" charset="0"/>
              <a:cs typeface="Times New Roman" panose="02020603050405020304" pitchFamily="18" charset="0"/>
            </a:endParaRPr>
          </a:p>
          <a:p>
            <a:pPr algn="just"/>
            <a:endParaRPr lang="en-US" sz="24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gn="just"/>
            <a:r>
              <a:rPr lang="id-ID" sz="2400" dirty="0" smtClean="0">
                <a:solidFill>
                  <a:schemeClr val="bg1"/>
                </a:solidFill>
                <a:latin typeface="Times New Roman" panose="02020603050405020304" pitchFamily="18" charset="0"/>
                <a:ea typeface="Calibri" panose="020F0502020204030204" pitchFamily="34" charset="0"/>
              </a:rPr>
              <a:t> </a:t>
            </a:r>
            <a:endParaRPr lang="en-US" sz="2400" dirty="0">
              <a:solidFill>
                <a:schemeClr val="bg1"/>
              </a:solidFill>
            </a:endParaRPr>
          </a:p>
        </p:txBody>
      </p:sp>
    </p:spTree>
    <p:extLst>
      <p:ext uri="{BB962C8B-B14F-4D97-AF65-F5344CB8AC3E}">
        <p14:creationId xmlns:p14="http://schemas.microsoft.com/office/powerpoint/2010/main" val="3633062587"/>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docProps/app.xml><?xml version="1.0" encoding="utf-8"?>
<Properties xmlns="http://schemas.openxmlformats.org/officeDocument/2006/extended-properties" xmlns:vt="http://schemas.openxmlformats.org/officeDocument/2006/docPropsVTypes">
  <Template>Slice</Template>
  <TotalTime>278</TotalTime>
  <Words>5175</Words>
  <Application>Microsoft Office PowerPoint</Application>
  <PresentationFormat>Widescreen</PresentationFormat>
  <Paragraphs>526</Paragraphs>
  <Slides>57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57</vt:i4>
      </vt:variant>
    </vt:vector>
  </HeadingPairs>
  <TitlesOfParts>
    <vt:vector size="63" baseType="lpstr">
      <vt:lpstr>Arial</vt:lpstr>
      <vt:lpstr>Calibri</vt:lpstr>
      <vt:lpstr>Century Gothic</vt:lpstr>
      <vt:lpstr>Times New Roman</vt:lpstr>
      <vt:lpstr>Wingdings 3</vt:lpstr>
      <vt:lpstr>Slice</vt:lpstr>
      <vt:lpstr>PowerPoint Presentation</vt:lpstr>
      <vt:lpstr>PowerPoint Presentation</vt:lpstr>
      <vt:lpstr>PowerPoint Presentation</vt:lpstr>
      <vt:lpstr>B.    ETIOLOGI  KETOASIDOSIS DIABETIKUM (KAD)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Lenovo</cp:lastModifiedBy>
  <cp:revision>26</cp:revision>
  <dcterms:created xsi:type="dcterms:W3CDTF">2020-04-06T07:14:00Z</dcterms:created>
  <dcterms:modified xsi:type="dcterms:W3CDTF">2020-04-06T11:52:57Z</dcterms:modified>
</cp:coreProperties>
</file>