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33" d="100"/>
          <a:sy n="33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02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437" y="1838444"/>
            <a:ext cx="7415927" cy="18926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452"/>
              </a:lnSpc>
              <a:buNone/>
            </a:pPr>
            <a:r>
              <a:rPr lang="en-US" sz="5962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Pengertian Pasar Keuangan</a:t>
            </a:r>
            <a:endParaRPr lang="en-US" sz="5962" dirty="0"/>
          </a:p>
        </p:txBody>
      </p:sp>
      <p:sp>
        <p:nvSpPr>
          <p:cNvPr id="6" name="Text 2"/>
          <p:cNvSpPr/>
          <p:nvPr/>
        </p:nvSpPr>
        <p:spPr>
          <a:xfrm>
            <a:off x="6350437" y="4101346"/>
            <a:ext cx="7415927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Pasar keuangan merupakan sistem yang kompleks yang menghubungkan para peminjam dan pemberi pinjaman. Sistem ini memfasilitasi pergerakan dana dari pihak yang memiliki surplus dana ke pihak yang membutuhkan dana.</a:t>
            </a:r>
            <a:endParaRPr lang="en-US" sz="1944" dirty="0"/>
          </a:p>
        </p:txBody>
      </p:sp>
      <p:sp>
        <p:nvSpPr>
          <p:cNvPr id="9" name="Text 4"/>
          <p:cNvSpPr/>
          <p:nvPr/>
        </p:nvSpPr>
        <p:spPr>
          <a:xfrm>
            <a:off x="6868716" y="5959197"/>
            <a:ext cx="1683187" cy="431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402"/>
              </a:lnSpc>
              <a:buNone/>
            </a:pPr>
            <a:endParaRPr lang="en-US" sz="24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10697" y="798909"/>
            <a:ext cx="5843468" cy="6435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67"/>
              </a:lnSpc>
              <a:buNone/>
            </a:pPr>
            <a:r>
              <a:rPr lang="en-US" sz="405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Fungsi Pasar Keuangan</a:t>
            </a:r>
            <a:endParaRPr lang="en-US" sz="4054" dirty="0"/>
          </a:p>
        </p:txBody>
      </p:sp>
      <p:sp>
        <p:nvSpPr>
          <p:cNvPr id="6" name="Text 2"/>
          <p:cNvSpPr/>
          <p:nvPr/>
        </p:nvSpPr>
        <p:spPr>
          <a:xfrm>
            <a:off x="810697" y="1789867"/>
            <a:ext cx="7522607" cy="3706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19"/>
              </a:lnSpc>
              <a:buNone/>
            </a:pPr>
            <a:r>
              <a:rPr lang="en-US" sz="182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Pasar keuangan memiliki peran penting dalam perekonomian.</a:t>
            </a:r>
            <a:endParaRPr lang="en-US" sz="1824" dirty="0"/>
          </a:p>
        </p:txBody>
      </p:sp>
      <p:sp>
        <p:nvSpPr>
          <p:cNvPr id="7" name="Shape 3"/>
          <p:cNvSpPr/>
          <p:nvPr/>
        </p:nvSpPr>
        <p:spPr>
          <a:xfrm>
            <a:off x="810697" y="2681526"/>
            <a:ext cx="521137" cy="521137"/>
          </a:xfrm>
          <a:prstGeom prst="roundRect">
            <a:avLst>
              <a:gd name="adj" fmla="val 20004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013460" y="2787610"/>
            <a:ext cx="115491" cy="3088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2"/>
              </a:lnSpc>
              <a:buNone/>
            </a:pPr>
            <a:r>
              <a:rPr lang="en-US" sz="243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432" dirty="0"/>
          </a:p>
        </p:txBody>
      </p:sp>
      <p:sp>
        <p:nvSpPr>
          <p:cNvPr id="9" name="Text 5"/>
          <p:cNvSpPr/>
          <p:nvPr/>
        </p:nvSpPr>
        <p:spPr>
          <a:xfrm>
            <a:off x="1563410" y="2681526"/>
            <a:ext cx="2573893" cy="321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3"/>
              </a:lnSpc>
              <a:buNone/>
            </a:pPr>
            <a:r>
              <a:rPr lang="en-US" sz="202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Mobilisasi Dana</a:t>
            </a:r>
            <a:endParaRPr lang="en-US" sz="2027" dirty="0"/>
          </a:p>
        </p:txBody>
      </p:sp>
      <p:sp>
        <p:nvSpPr>
          <p:cNvPr id="10" name="Text 6"/>
          <p:cNvSpPr/>
          <p:nvPr/>
        </p:nvSpPr>
        <p:spPr>
          <a:xfrm>
            <a:off x="1563410" y="3142178"/>
            <a:ext cx="2892862" cy="1853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19"/>
              </a:lnSpc>
              <a:buNone/>
            </a:pPr>
            <a:r>
              <a:rPr lang="en-US" sz="182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Mempertemukan pihak yang memiliki surplus dana (investor) dengan pihak yang membutuhkan dana (peminjam).</a:t>
            </a:r>
            <a:endParaRPr lang="en-US" sz="1824" dirty="0"/>
          </a:p>
        </p:txBody>
      </p:sp>
      <p:sp>
        <p:nvSpPr>
          <p:cNvPr id="11" name="Shape 7"/>
          <p:cNvSpPr/>
          <p:nvPr/>
        </p:nvSpPr>
        <p:spPr>
          <a:xfrm>
            <a:off x="4687848" y="2681526"/>
            <a:ext cx="521137" cy="521137"/>
          </a:xfrm>
          <a:prstGeom prst="roundRect">
            <a:avLst>
              <a:gd name="adj" fmla="val 20004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4858107" y="2787610"/>
            <a:ext cx="180618" cy="3088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2"/>
              </a:lnSpc>
              <a:buNone/>
            </a:pPr>
            <a:r>
              <a:rPr lang="en-US" sz="243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432" dirty="0"/>
          </a:p>
        </p:txBody>
      </p:sp>
      <p:sp>
        <p:nvSpPr>
          <p:cNvPr id="13" name="Text 9"/>
          <p:cNvSpPr/>
          <p:nvPr/>
        </p:nvSpPr>
        <p:spPr>
          <a:xfrm>
            <a:off x="5440561" y="2681526"/>
            <a:ext cx="2573893" cy="321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3"/>
              </a:lnSpc>
              <a:buNone/>
            </a:pPr>
            <a:r>
              <a:rPr lang="en-US" sz="202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Alokasi Dana</a:t>
            </a:r>
            <a:endParaRPr lang="en-US" sz="2027" dirty="0"/>
          </a:p>
        </p:txBody>
      </p:sp>
      <p:sp>
        <p:nvSpPr>
          <p:cNvPr id="14" name="Text 10"/>
          <p:cNvSpPr/>
          <p:nvPr/>
        </p:nvSpPr>
        <p:spPr>
          <a:xfrm>
            <a:off x="5440561" y="3142178"/>
            <a:ext cx="2892862" cy="14825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19"/>
              </a:lnSpc>
              <a:buNone/>
            </a:pPr>
            <a:r>
              <a:rPr lang="en-US" sz="182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Mengelola dana agar dialokasikan secara efisien ke sektor-sektor ekonomi yang paling produktif.</a:t>
            </a:r>
            <a:endParaRPr lang="en-US" sz="1824" dirty="0"/>
          </a:p>
        </p:txBody>
      </p:sp>
      <p:sp>
        <p:nvSpPr>
          <p:cNvPr id="15" name="Shape 11"/>
          <p:cNvSpPr/>
          <p:nvPr/>
        </p:nvSpPr>
        <p:spPr>
          <a:xfrm>
            <a:off x="810697" y="5487472"/>
            <a:ext cx="521137" cy="521137"/>
          </a:xfrm>
          <a:prstGeom prst="roundRect">
            <a:avLst>
              <a:gd name="adj" fmla="val 20004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1670" y="5593556"/>
            <a:ext cx="179070" cy="3088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2"/>
              </a:lnSpc>
              <a:buNone/>
            </a:pPr>
            <a:r>
              <a:rPr lang="en-US" sz="243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432" dirty="0"/>
          </a:p>
        </p:txBody>
      </p:sp>
      <p:sp>
        <p:nvSpPr>
          <p:cNvPr id="17" name="Text 13"/>
          <p:cNvSpPr/>
          <p:nvPr/>
        </p:nvSpPr>
        <p:spPr>
          <a:xfrm>
            <a:off x="1563410" y="5487472"/>
            <a:ext cx="2573893" cy="321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3"/>
              </a:lnSpc>
              <a:buNone/>
            </a:pPr>
            <a:r>
              <a:rPr lang="en-US" sz="202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Manajemen Risiko</a:t>
            </a:r>
            <a:endParaRPr lang="en-US" sz="2027" dirty="0"/>
          </a:p>
        </p:txBody>
      </p:sp>
      <p:sp>
        <p:nvSpPr>
          <p:cNvPr id="18" name="Text 14"/>
          <p:cNvSpPr/>
          <p:nvPr/>
        </p:nvSpPr>
        <p:spPr>
          <a:xfrm>
            <a:off x="1563410" y="5948124"/>
            <a:ext cx="2892862" cy="11119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19"/>
              </a:lnSpc>
              <a:buNone/>
            </a:pPr>
            <a:r>
              <a:rPr lang="en-US" sz="182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Membantu investor dan peminjam untuk mengelola risiko dan ketidakpastian.</a:t>
            </a:r>
            <a:endParaRPr lang="en-US" sz="1824" dirty="0"/>
          </a:p>
        </p:txBody>
      </p:sp>
      <p:sp>
        <p:nvSpPr>
          <p:cNvPr id="19" name="Shape 15"/>
          <p:cNvSpPr/>
          <p:nvPr/>
        </p:nvSpPr>
        <p:spPr>
          <a:xfrm>
            <a:off x="4687848" y="5487472"/>
            <a:ext cx="521137" cy="521137"/>
          </a:xfrm>
          <a:prstGeom prst="roundRect">
            <a:avLst>
              <a:gd name="adj" fmla="val 20004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4854297" y="5593556"/>
            <a:ext cx="188119" cy="30884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32"/>
              </a:lnSpc>
              <a:buNone/>
            </a:pPr>
            <a:r>
              <a:rPr lang="en-US" sz="243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4</a:t>
            </a:r>
            <a:endParaRPr lang="en-US" sz="2432" dirty="0"/>
          </a:p>
        </p:txBody>
      </p:sp>
      <p:sp>
        <p:nvSpPr>
          <p:cNvPr id="21" name="Text 17"/>
          <p:cNvSpPr/>
          <p:nvPr/>
        </p:nvSpPr>
        <p:spPr>
          <a:xfrm>
            <a:off x="5440561" y="5487472"/>
            <a:ext cx="2628305" cy="321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33"/>
              </a:lnSpc>
              <a:buNone/>
            </a:pPr>
            <a:r>
              <a:rPr lang="en-US" sz="202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Peningkatan Efisiensi</a:t>
            </a:r>
            <a:endParaRPr lang="en-US" sz="2027" dirty="0"/>
          </a:p>
        </p:txBody>
      </p:sp>
      <p:sp>
        <p:nvSpPr>
          <p:cNvPr id="22" name="Text 18"/>
          <p:cNvSpPr/>
          <p:nvPr/>
        </p:nvSpPr>
        <p:spPr>
          <a:xfrm>
            <a:off x="5440561" y="5948124"/>
            <a:ext cx="2892862" cy="14825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19"/>
              </a:lnSpc>
              <a:buNone/>
            </a:pPr>
            <a:r>
              <a:rPr lang="en-US" sz="182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Meningkatkan efisiensi penggunaan sumber daya dan membantu dalam pengambilan keputusan.</a:t>
            </a:r>
            <a:endParaRPr lang="en-US" sz="182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542217"/>
            <a:ext cx="7628930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2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Pasar Uang dan Pasar Modal</a:t>
            </a:r>
            <a:endParaRPr lang="en-US" sz="4320" dirty="0"/>
          </a:p>
        </p:txBody>
      </p:sp>
      <p:sp>
        <p:nvSpPr>
          <p:cNvPr id="5" name="Text 2"/>
          <p:cNvSpPr/>
          <p:nvPr/>
        </p:nvSpPr>
        <p:spPr>
          <a:xfrm>
            <a:off x="864037" y="2721769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Pasar keuangan dibagi menjadi dua kategori utama.</a:t>
            </a:r>
            <a:endParaRPr lang="en-US" sz="1944" dirty="0"/>
          </a:p>
        </p:txBody>
      </p:sp>
      <p:sp>
        <p:nvSpPr>
          <p:cNvPr id="6" name="Text 3"/>
          <p:cNvSpPr/>
          <p:nvPr/>
        </p:nvSpPr>
        <p:spPr>
          <a:xfrm>
            <a:off x="864037" y="3641288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Pasar Uang</a:t>
            </a:r>
            <a:endParaRPr lang="en-US" sz="2160" dirty="0"/>
          </a:p>
        </p:txBody>
      </p:sp>
      <p:sp>
        <p:nvSpPr>
          <p:cNvPr id="7" name="Text 4"/>
          <p:cNvSpPr/>
          <p:nvPr/>
        </p:nvSpPr>
        <p:spPr>
          <a:xfrm>
            <a:off x="864037" y="4231005"/>
            <a:ext cx="615005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Pasar uang merupakan tempat untuk transaksi keuangan jangka pendek (kurang dari 1 tahun).</a:t>
            </a:r>
            <a:endParaRPr lang="en-US" sz="1944" dirty="0"/>
          </a:p>
        </p:txBody>
      </p:sp>
      <p:sp>
        <p:nvSpPr>
          <p:cNvPr id="8" name="Text 5"/>
          <p:cNvSpPr/>
          <p:nvPr/>
        </p:nvSpPr>
        <p:spPr>
          <a:xfrm>
            <a:off x="1258967" y="5243274"/>
            <a:ext cx="575512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Deposito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1258967" y="5724644"/>
            <a:ext cx="575512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Sertifikat Deposito</a:t>
            </a:r>
            <a:endParaRPr lang="en-US" sz="1944" dirty="0"/>
          </a:p>
        </p:txBody>
      </p:sp>
      <p:sp>
        <p:nvSpPr>
          <p:cNvPr id="10" name="Text 7"/>
          <p:cNvSpPr/>
          <p:nvPr/>
        </p:nvSpPr>
        <p:spPr>
          <a:xfrm>
            <a:off x="1258967" y="6206014"/>
            <a:ext cx="575512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Surat Berharga Utang</a:t>
            </a:r>
            <a:endParaRPr lang="en-US" sz="1944" dirty="0"/>
          </a:p>
        </p:txBody>
      </p:sp>
      <p:sp>
        <p:nvSpPr>
          <p:cNvPr id="11" name="Text 8"/>
          <p:cNvSpPr/>
          <p:nvPr/>
        </p:nvSpPr>
        <p:spPr>
          <a:xfrm>
            <a:off x="7623929" y="3641288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Pasar Modal</a:t>
            </a:r>
            <a:endParaRPr lang="en-US" sz="2160" dirty="0"/>
          </a:p>
        </p:txBody>
      </p:sp>
      <p:sp>
        <p:nvSpPr>
          <p:cNvPr id="12" name="Text 9"/>
          <p:cNvSpPr/>
          <p:nvPr/>
        </p:nvSpPr>
        <p:spPr>
          <a:xfrm>
            <a:off x="7623929" y="4231005"/>
            <a:ext cx="615005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Pasar modal merupakan tempat untuk transaksi keuangan jangka panjang (lebih dari 1 tahun).</a:t>
            </a:r>
            <a:endParaRPr lang="en-US" sz="1944" dirty="0"/>
          </a:p>
        </p:txBody>
      </p:sp>
      <p:sp>
        <p:nvSpPr>
          <p:cNvPr id="13" name="Text 10"/>
          <p:cNvSpPr/>
          <p:nvPr/>
        </p:nvSpPr>
        <p:spPr>
          <a:xfrm>
            <a:off x="8018859" y="5243274"/>
            <a:ext cx="575512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Saham</a:t>
            </a:r>
            <a:endParaRPr lang="en-US" sz="1944" dirty="0"/>
          </a:p>
        </p:txBody>
      </p:sp>
      <p:sp>
        <p:nvSpPr>
          <p:cNvPr id="14" name="Text 11"/>
          <p:cNvSpPr/>
          <p:nvPr/>
        </p:nvSpPr>
        <p:spPr>
          <a:xfrm>
            <a:off x="8018859" y="5724644"/>
            <a:ext cx="575512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Obligasi</a:t>
            </a:r>
            <a:endParaRPr lang="en-US" sz="1944" dirty="0"/>
          </a:p>
        </p:txBody>
      </p:sp>
      <p:sp>
        <p:nvSpPr>
          <p:cNvPr id="15" name="Text 12"/>
          <p:cNvSpPr/>
          <p:nvPr/>
        </p:nvSpPr>
        <p:spPr>
          <a:xfrm>
            <a:off x="8018859" y="6206014"/>
            <a:ext cx="575512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10"/>
              </a:lnSpc>
              <a:buSzPct val="100000"/>
              <a:buChar char="•"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Reksadana</a:t>
            </a:r>
            <a:endParaRPr lang="en-US" sz="19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32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51258" y="601028"/>
            <a:ext cx="4856798" cy="6069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80"/>
              </a:lnSpc>
              <a:buNone/>
            </a:pPr>
            <a:r>
              <a:rPr lang="en-US" sz="38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Pasar Uang</a:t>
            </a:r>
            <a:endParaRPr lang="en-US" sz="3824" dirty="0"/>
          </a:p>
        </p:txBody>
      </p:sp>
      <p:sp>
        <p:nvSpPr>
          <p:cNvPr id="6" name="Text 2"/>
          <p:cNvSpPr/>
          <p:nvPr/>
        </p:nvSpPr>
        <p:spPr>
          <a:xfrm>
            <a:off x="6251258" y="1535787"/>
            <a:ext cx="7614285" cy="699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3"/>
              </a:lnSpc>
              <a:buNone/>
            </a:pPr>
            <a:r>
              <a:rPr lang="en-US" sz="172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Pasar uang berperan penting dalam perekonomian dengan menyediakan dana jangka pendek untuk kebutuhan sehari-hari.</a:t>
            </a:r>
            <a:endParaRPr lang="en-US" sz="1721" dirty="0"/>
          </a:p>
        </p:txBody>
      </p:sp>
      <p:sp>
        <p:nvSpPr>
          <p:cNvPr id="7" name="Shape 3"/>
          <p:cNvSpPr/>
          <p:nvPr/>
        </p:nvSpPr>
        <p:spPr>
          <a:xfrm>
            <a:off x="6557248" y="2481024"/>
            <a:ext cx="43696" cy="5150048"/>
          </a:xfrm>
          <a:prstGeom prst="roundRect">
            <a:avLst>
              <a:gd name="adj" fmla="val 225078"/>
            </a:avLst>
          </a:prstGeom>
          <a:solidFill>
            <a:srgbClr val="6D4562"/>
          </a:solidFill>
          <a:ln/>
        </p:spPr>
      </p:sp>
      <p:sp>
        <p:nvSpPr>
          <p:cNvPr id="8" name="Shape 4"/>
          <p:cNvSpPr/>
          <p:nvPr/>
        </p:nvSpPr>
        <p:spPr>
          <a:xfrm>
            <a:off x="6824901" y="2950905"/>
            <a:ext cx="764858" cy="43696"/>
          </a:xfrm>
          <a:prstGeom prst="roundRect">
            <a:avLst>
              <a:gd name="adj" fmla="val 225078"/>
            </a:avLst>
          </a:prstGeom>
          <a:solidFill>
            <a:srgbClr val="6D4562"/>
          </a:solidFill>
          <a:ln/>
        </p:spPr>
      </p:sp>
      <p:sp>
        <p:nvSpPr>
          <p:cNvPr id="9" name="Shape 5"/>
          <p:cNvSpPr/>
          <p:nvPr/>
        </p:nvSpPr>
        <p:spPr>
          <a:xfrm>
            <a:off x="6333173" y="2726888"/>
            <a:ext cx="491728" cy="491728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6524506" y="2827020"/>
            <a:ext cx="109061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5"/>
              </a:lnSpc>
              <a:buNone/>
            </a:pPr>
            <a:r>
              <a:rPr lang="en-US" sz="2295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295" dirty="0"/>
          </a:p>
        </p:txBody>
      </p:sp>
      <p:sp>
        <p:nvSpPr>
          <p:cNvPr id="11" name="Text 7"/>
          <p:cNvSpPr/>
          <p:nvPr/>
        </p:nvSpPr>
        <p:spPr>
          <a:xfrm>
            <a:off x="7781092" y="2699504"/>
            <a:ext cx="2428399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0"/>
              </a:lnSpc>
              <a:buNone/>
            </a:pPr>
            <a:r>
              <a:rPr lang="en-US" sz="191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Peran Bank Sentral</a:t>
            </a:r>
            <a:endParaRPr lang="en-US" sz="1912" dirty="0"/>
          </a:p>
        </p:txBody>
      </p:sp>
      <p:sp>
        <p:nvSpPr>
          <p:cNvPr id="12" name="Text 8"/>
          <p:cNvSpPr/>
          <p:nvPr/>
        </p:nvSpPr>
        <p:spPr>
          <a:xfrm>
            <a:off x="7781092" y="3134201"/>
            <a:ext cx="6084451" cy="699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3"/>
              </a:lnSpc>
              <a:buNone/>
            </a:pPr>
            <a:r>
              <a:rPr lang="en-US" sz="172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Bank sentral mengatur likuiditas dan suku bunga untuk menstabilkan ekonomi.</a:t>
            </a:r>
            <a:endParaRPr lang="en-US" sz="1721" dirty="0"/>
          </a:p>
        </p:txBody>
      </p:sp>
      <p:sp>
        <p:nvSpPr>
          <p:cNvPr id="13" name="Shape 9"/>
          <p:cNvSpPr/>
          <p:nvPr/>
        </p:nvSpPr>
        <p:spPr>
          <a:xfrm>
            <a:off x="6824901" y="4740414"/>
            <a:ext cx="764858" cy="43696"/>
          </a:xfrm>
          <a:prstGeom prst="roundRect">
            <a:avLst>
              <a:gd name="adj" fmla="val 225078"/>
            </a:avLst>
          </a:prstGeom>
          <a:solidFill>
            <a:srgbClr val="6D4562"/>
          </a:solidFill>
          <a:ln/>
        </p:spPr>
      </p:sp>
      <p:sp>
        <p:nvSpPr>
          <p:cNvPr id="14" name="Shape 10"/>
          <p:cNvSpPr/>
          <p:nvPr/>
        </p:nvSpPr>
        <p:spPr>
          <a:xfrm>
            <a:off x="6333173" y="4516398"/>
            <a:ext cx="491728" cy="491728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493788" y="4616529"/>
            <a:ext cx="170497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5"/>
              </a:lnSpc>
              <a:buNone/>
            </a:pPr>
            <a:r>
              <a:rPr lang="en-US" sz="2295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295" dirty="0"/>
          </a:p>
        </p:txBody>
      </p:sp>
      <p:sp>
        <p:nvSpPr>
          <p:cNvPr id="16" name="Text 12"/>
          <p:cNvSpPr/>
          <p:nvPr/>
        </p:nvSpPr>
        <p:spPr>
          <a:xfrm>
            <a:off x="7781092" y="4489013"/>
            <a:ext cx="2949654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0"/>
              </a:lnSpc>
              <a:buNone/>
            </a:pPr>
            <a:r>
              <a:rPr lang="en-US" sz="191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Transaksi Jangka Pendek</a:t>
            </a:r>
            <a:endParaRPr lang="en-US" sz="1912" dirty="0"/>
          </a:p>
        </p:txBody>
      </p:sp>
      <p:sp>
        <p:nvSpPr>
          <p:cNvPr id="17" name="Text 13"/>
          <p:cNvSpPr/>
          <p:nvPr/>
        </p:nvSpPr>
        <p:spPr>
          <a:xfrm>
            <a:off x="7781092" y="4923711"/>
            <a:ext cx="6084451" cy="699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3"/>
              </a:lnSpc>
              <a:buNone/>
            </a:pPr>
            <a:r>
              <a:rPr lang="en-US" sz="172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Transaksi keuangan di pasar uang umumnya melibatkan jangka waktu kurang dari 1 tahun.</a:t>
            </a:r>
            <a:endParaRPr lang="en-US" sz="1721" dirty="0"/>
          </a:p>
        </p:txBody>
      </p:sp>
      <p:sp>
        <p:nvSpPr>
          <p:cNvPr id="18" name="Shape 14"/>
          <p:cNvSpPr/>
          <p:nvPr/>
        </p:nvSpPr>
        <p:spPr>
          <a:xfrm>
            <a:off x="6824901" y="6529923"/>
            <a:ext cx="764858" cy="43696"/>
          </a:xfrm>
          <a:prstGeom prst="roundRect">
            <a:avLst>
              <a:gd name="adj" fmla="val 225078"/>
            </a:avLst>
          </a:prstGeom>
          <a:solidFill>
            <a:srgbClr val="6D4562"/>
          </a:solidFill>
          <a:ln/>
        </p:spPr>
      </p:sp>
      <p:sp>
        <p:nvSpPr>
          <p:cNvPr id="19" name="Shape 15"/>
          <p:cNvSpPr/>
          <p:nvPr/>
        </p:nvSpPr>
        <p:spPr>
          <a:xfrm>
            <a:off x="6333173" y="6305907"/>
            <a:ext cx="491728" cy="491728"/>
          </a:xfrm>
          <a:prstGeom prst="roundRect">
            <a:avLst>
              <a:gd name="adj" fmla="val 20001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6494502" y="6406039"/>
            <a:ext cx="169069" cy="29146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295"/>
              </a:lnSpc>
              <a:buNone/>
            </a:pPr>
            <a:r>
              <a:rPr lang="en-US" sz="2295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295" dirty="0"/>
          </a:p>
        </p:txBody>
      </p:sp>
      <p:sp>
        <p:nvSpPr>
          <p:cNvPr id="21" name="Text 17"/>
          <p:cNvSpPr/>
          <p:nvPr/>
        </p:nvSpPr>
        <p:spPr>
          <a:xfrm>
            <a:off x="7781092" y="6278523"/>
            <a:ext cx="2586752" cy="303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0"/>
              </a:lnSpc>
              <a:buNone/>
            </a:pPr>
            <a:r>
              <a:rPr lang="en-US" sz="191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Instrumen Pasar Uang</a:t>
            </a:r>
            <a:endParaRPr lang="en-US" sz="1912" dirty="0"/>
          </a:p>
        </p:txBody>
      </p:sp>
      <p:sp>
        <p:nvSpPr>
          <p:cNvPr id="22" name="Text 18"/>
          <p:cNvSpPr/>
          <p:nvPr/>
        </p:nvSpPr>
        <p:spPr>
          <a:xfrm>
            <a:off x="7781092" y="6713220"/>
            <a:ext cx="6084451" cy="699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53"/>
              </a:lnSpc>
              <a:buNone/>
            </a:pPr>
            <a:r>
              <a:rPr lang="en-US" sz="172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Instrumen utama di pasar uang meliputi deposito, sertifikat deposito, dan surat berharga utang.</a:t>
            </a:r>
            <a:endParaRPr lang="en-US" sz="17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18873" y="1088588"/>
            <a:ext cx="4650938" cy="581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78"/>
              </a:lnSpc>
              <a:buNone/>
            </a:pPr>
            <a:r>
              <a:rPr lang="en-US" sz="3662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Pasar Modal</a:t>
            </a:r>
            <a:endParaRPr lang="en-US" sz="3662" dirty="0"/>
          </a:p>
        </p:txBody>
      </p:sp>
      <p:sp>
        <p:nvSpPr>
          <p:cNvPr id="6" name="Text 2"/>
          <p:cNvSpPr/>
          <p:nvPr/>
        </p:nvSpPr>
        <p:spPr>
          <a:xfrm>
            <a:off x="6218873" y="1983700"/>
            <a:ext cx="7679055" cy="669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Pasar modal merupakan platform untuk investasi jangka panjang dengan tujuan untuk mendapatkan keuntungan dan pertumbuhan modal.</a:t>
            </a:r>
            <a:endParaRPr lang="en-US" sz="1648" dirty="0"/>
          </a:p>
        </p:txBody>
      </p:sp>
      <p:sp>
        <p:nvSpPr>
          <p:cNvPr id="7" name="Shape 3"/>
          <p:cNvSpPr/>
          <p:nvPr/>
        </p:nvSpPr>
        <p:spPr>
          <a:xfrm>
            <a:off x="6218873" y="2888694"/>
            <a:ext cx="3734991" cy="2523768"/>
          </a:xfrm>
          <a:prstGeom prst="roundRect">
            <a:avLst>
              <a:gd name="adj" fmla="val 3732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435685" y="3105507"/>
            <a:ext cx="2325410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83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Saham</a:t>
            </a:r>
            <a:endParaRPr lang="en-US" sz="1831" dirty="0"/>
          </a:p>
        </p:txBody>
      </p:sp>
      <p:sp>
        <p:nvSpPr>
          <p:cNvPr id="9" name="Text 5"/>
          <p:cNvSpPr/>
          <p:nvPr/>
        </p:nvSpPr>
        <p:spPr>
          <a:xfrm>
            <a:off x="6435685" y="3521631"/>
            <a:ext cx="3301365" cy="1339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Saham merupakan bukti kepemilikan suatu perusahaan dan memberikan hak kepada pemegangnya untuk menerima dividen dan keuntungan.</a:t>
            </a:r>
            <a:endParaRPr lang="en-US" sz="1648" dirty="0"/>
          </a:p>
        </p:txBody>
      </p:sp>
      <p:sp>
        <p:nvSpPr>
          <p:cNvPr id="10" name="Shape 6"/>
          <p:cNvSpPr/>
          <p:nvPr/>
        </p:nvSpPr>
        <p:spPr>
          <a:xfrm>
            <a:off x="10163056" y="2888694"/>
            <a:ext cx="3734991" cy="2523768"/>
          </a:xfrm>
          <a:prstGeom prst="roundRect">
            <a:avLst>
              <a:gd name="adj" fmla="val 3732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0379869" y="3105507"/>
            <a:ext cx="2325410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83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Obligasi</a:t>
            </a:r>
            <a:endParaRPr lang="en-US" sz="1831" dirty="0"/>
          </a:p>
        </p:txBody>
      </p:sp>
      <p:sp>
        <p:nvSpPr>
          <p:cNvPr id="12" name="Text 8"/>
          <p:cNvSpPr/>
          <p:nvPr/>
        </p:nvSpPr>
        <p:spPr>
          <a:xfrm>
            <a:off x="10379869" y="3521631"/>
            <a:ext cx="3301365" cy="1674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Obligasi adalah surat utang yang diterbitkan oleh pemerintah atau perusahaan untuk memperoleh dana. Pemegang obligasi berhak menerima bunga dan pokok pinjaman.</a:t>
            </a:r>
            <a:endParaRPr lang="en-US" sz="1648" dirty="0"/>
          </a:p>
        </p:txBody>
      </p:sp>
      <p:sp>
        <p:nvSpPr>
          <p:cNvPr id="13" name="Shape 9"/>
          <p:cNvSpPr/>
          <p:nvPr/>
        </p:nvSpPr>
        <p:spPr>
          <a:xfrm>
            <a:off x="6218873" y="5621655"/>
            <a:ext cx="7679055" cy="1519357"/>
          </a:xfrm>
          <a:prstGeom prst="roundRect">
            <a:avLst>
              <a:gd name="adj" fmla="val 6199"/>
            </a:avLst>
          </a:prstGeom>
          <a:solidFill>
            <a:srgbClr val="542C49"/>
          </a:solidFill>
          <a:ln w="7620">
            <a:solidFill>
              <a:srgbClr val="6D4562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435685" y="5838468"/>
            <a:ext cx="2325410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831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Reksadana</a:t>
            </a:r>
            <a:endParaRPr lang="en-US" sz="1831" dirty="0"/>
          </a:p>
        </p:txBody>
      </p:sp>
      <p:sp>
        <p:nvSpPr>
          <p:cNvPr id="15" name="Text 11"/>
          <p:cNvSpPr/>
          <p:nvPr/>
        </p:nvSpPr>
        <p:spPr>
          <a:xfrm>
            <a:off x="6435685" y="6254591"/>
            <a:ext cx="7245429" cy="669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7"/>
              </a:lnSpc>
              <a:buNone/>
            </a:pPr>
            <a:r>
              <a:rPr lang="en-US" sz="1648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Reksadana adalah wadah investasi yang mengumpulkan dana dari banyak investor untuk diinvestasikan dalam berbagai aset, seperti saham, obligasi, dan properti.</a:t>
            </a:r>
            <a:endParaRPr lang="en-US" sz="164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2789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77045" y="2998351"/>
            <a:ext cx="4219456" cy="4950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98"/>
              </a:lnSpc>
              <a:buNone/>
            </a:pPr>
            <a:r>
              <a:rPr lang="en-US" sz="3119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Instrumen Pasar Uang</a:t>
            </a:r>
            <a:endParaRPr lang="en-US" sz="3119" dirty="0"/>
          </a:p>
        </p:txBody>
      </p:sp>
      <p:sp>
        <p:nvSpPr>
          <p:cNvPr id="6" name="Text 2"/>
          <p:cNvSpPr/>
          <p:nvPr/>
        </p:nvSpPr>
        <p:spPr>
          <a:xfrm>
            <a:off x="2077045" y="3760708"/>
            <a:ext cx="10476190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Instrumen pasar uang memiliki peran penting dalam perekonomian dengan menyediakan likuiditas dan mendukung kegiatan ekonomi.</a:t>
            </a:r>
            <a:endParaRPr lang="en-US" sz="1403" dirty="0"/>
          </a:p>
        </p:txBody>
      </p:sp>
      <p:sp>
        <p:nvSpPr>
          <p:cNvPr id="7" name="Shape 3"/>
          <p:cNvSpPr/>
          <p:nvPr/>
        </p:nvSpPr>
        <p:spPr>
          <a:xfrm>
            <a:off x="2077045" y="4246364"/>
            <a:ext cx="10476190" cy="3212783"/>
          </a:xfrm>
          <a:prstGeom prst="roundRect">
            <a:avLst>
              <a:gd name="adj" fmla="val 249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2084665" y="4253984"/>
            <a:ext cx="10459879" cy="51423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2263854" y="4368522"/>
            <a:ext cx="3126224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Instrumen</a:t>
            </a:r>
            <a:endParaRPr lang="en-US" sz="1403" dirty="0"/>
          </a:p>
        </p:txBody>
      </p:sp>
      <p:sp>
        <p:nvSpPr>
          <p:cNvPr id="10" name="Text 6"/>
          <p:cNvSpPr/>
          <p:nvPr/>
        </p:nvSpPr>
        <p:spPr>
          <a:xfrm>
            <a:off x="5753933" y="4368522"/>
            <a:ext cx="3122414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Pengertian</a:t>
            </a:r>
            <a:endParaRPr lang="en-US" sz="1403" dirty="0"/>
          </a:p>
        </p:txBody>
      </p:sp>
      <p:sp>
        <p:nvSpPr>
          <p:cNvPr id="11" name="Text 7"/>
          <p:cNvSpPr/>
          <p:nvPr/>
        </p:nvSpPr>
        <p:spPr>
          <a:xfrm>
            <a:off x="9240203" y="4368522"/>
            <a:ext cx="3126224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Ciri-Ciri</a:t>
            </a:r>
            <a:endParaRPr lang="en-US" sz="1403" dirty="0"/>
          </a:p>
        </p:txBody>
      </p:sp>
      <p:sp>
        <p:nvSpPr>
          <p:cNvPr id="12" name="Shape 8"/>
          <p:cNvSpPr/>
          <p:nvPr/>
        </p:nvSpPr>
        <p:spPr>
          <a:xfrm>
            <a:off x="2084665" y="4768215"/>
            <a:ext cx="10459879" cy="79938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2263854" y="4882753"/>
            <a:ext cx="3126224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Deposito</a:t>
            </a:r>
            <a:endParaRPr lang="en-US" sz="1403" dirty="0"/>
          </a:p>
        </p:txBody>
      </p:sp>
      <p:sp>
        <p:nvSpPr>
          <p:cNvPr id="14" name="Text 10"/>
          <p:cNvSpPr/>
          <p:nvPr/>
        </p:nvSpPr>
        <p:spPr>
          <a:xfrm>
            <a:off x="5753933" y="4882753"/>
            <a:ext cx="3122414" cy="5703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Simpanan dana di bank dengan jangka waktu tertentu</a:t>
            </a:r>
            <a:endParaRPr lang="en-US" sz="1403" dirty="0"/>
          </a:p>
        </p:txBody>
      </p:sp>
      <p:sp>
        <p:nvSpPr>
          <p:cNvPr id="15" name="Text 11"/>
          <p:cNvSpPr/>
          <p:nvPr/>
        </p:nvSpPr>
        <p:spPr>
          <a:xfrm>
            <a:off x="9240203" y="4882753"/>
            <a:ext cx="3126224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Aman, likuiditas tinggi</a:t>
            </a:r>
            <a:endParaRPr lang="en-US" sz="1403" dirty="0"/>
          </a:p>
        </p:txBody>
      </p:sp>
      <p:sp>
        <p:nvSpPr>
          <p:cNvPr id="16" name="Shape 12"/>
          <p:cNvSpPr/>
          <p:nvPr/>
        </p:nvSpPr>
        <p:spPr>
          <a:xfrm>
            <a:off x="2084665" y="5567601"/>
            <a:ext cx="10459879" cy="79938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3"/>
          <p:cNvSpPr/>
          <p:nvPr/>
        </p:nvSpPr>
        <p:spPr>
          <a:xfrm>
            <a:off x="2263854" y="5682139"/>
            <a:ext cx="3126224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Sertifikat Deposito</a:t>
            </a:r>
            <a:endParaRPr lang="en-US" sz="1403" dirty="0"/>
          </a:p>
        </p:txBody>
      </p:sp>
      <p:sp>
        <p:nvSpPr>
          <p:cNvPr id="18" name="Text 14"/>
          <p:cNvSpPr/>
          <p:nvPr/>
        </p:nvSpPr>
        <p:spPr>
          <a:xfrm>
            <a:off x="5753933" y="5682139"/>
            <a:ext cx="3122414" cy="5703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Surat bukti simpanan dana di bank dengan jangka waktu dan suku bunga tertentu</a:t>
            </a:r>
            <a:endParaRPr lang="en-US" sz="1403" dirty="0"/>
          </a:p>
        </p:txBody>
      </p:sp>
      <p:sp>
        <p:nvSpPr>
          <p:cNvPr id="19" name="Text 15"/>
          <p:cNvSpPr/>
          <p:nvPr/>
        </p:nvSpPr>
        <p:spPr>
          <a:xfrm>
            <a:off x="9240203" y="5682139"/>
            <a:ext cx="3126224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Suku bunga lebih tinggi dari deposito biasa</a:t>
            </a:r>
            <a:endParaRPr lang="en-US" sz="1403" dirty="0"/>
          </a:p>
        </p:txBody>
      </p:sp>
      <p:sp>
        <p:nvSpPr>
          <p:cNvPr id="20" name="Shape 16"/>
          <p:cNvSpPr/>
          <p:nvPr/>
        </p:nvSpPr>
        <p:spPr>
          <a:xfrm>
            <a:off x="2084665" y="6366986"/>
            <a:ext cx="10459879" cy="108454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7"/>
          <p:cNvSpPr/>
          <p:nvPr/>
        </p:nvSpPr>
        <p:spPr>
          <a:xfrm>
            <a:off x="2263854" y="6481524"/>
            <a:ext cx="3126224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Surat Berharga Utang</a:t>
            </a:r>
            <a:endParaRPr lang="en-US" sz="1403" dirty="0"/>
          </a:p>
        </p:txBody>
      </p:sp>
      <p:sp>
        <p:nvSpPr>
          <p:cNvPr id="22" name="Text 18"/>
          <p:cNvSpPr/>
          <p:nvPr/>
        </p:nvSpPr>
        <p:spPr>
          <a:xfrm>
            <a:off x="5753933" y="6481524"/>
            <a:ext cx="3122414" cy="8554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Surat bukti utang yang diterbitkan oleh pemerintah atau perusahaan untuk memperoleh dana</a:t>
            </a:r>
            <a:endParaRPr lang="en-US" sz="1403" dirty="0"/>
          </a:p>
        </p:txBody>
      </p:sp>
      <p:sp>
        <p:nvSpPr>
          <p:cNvPr id="23" name="Text 19"/>
          <p:cNvSpPr/>
          <p:nvPr/>
        </p:nvSpPr>
        <p:spPr>
          <a:xfrm>
            <a:off x="9240203" y="6481524"/>
            <a:ext cx="3126224" cy="285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5"/>
              </a:lnSpc>
              <a:buNone/>
            </a:pPr>
            <a:r>
              <a:rPr lang="en-US" sz="1403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Jangka waktu pendek, risiko rendah</a:t>
            </a:r>
            <a:endParaRPr lang="en-US" sz="14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4837" y="600789"/>
            <a:ext cx="4253389" cy="4800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Instrumen Pasar Modal</a:t>
            </a:r>
            <a:endParaRPr lang="en-US" sz="3024" dirty="0"/>
          </a:p>
        </p:txBody>
      </p:sp>
      <p:sp>
        <p:nvSpPr>
          <p:cNvPr id="6" name="Text 2"/>
          <p:cNvSpPr/>
          <p:nvPr/>
        </p:nvSpPr>
        <p:spPr>
          <a:xfrm>
            <a:off x="604837" y="1340048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Instrumen pasar modal memberikan investor pilihan investasi jangka panjang dan membantu perusahaan memperoleh dana untuk pengembangan.</a:t>
            </a:r>
            <a:endParaRPr lang="en-US" sz="1361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37" y="2087523"/>
            <a:ext cx="431959" cy="4319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4837" y="2692241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Saham</a:t>
            </a:r>
            <a:endParaRPr lang="en-US" sz="1512" dirty="0"/>
          </a:p>
        </p:txBody>
      </p:sp>
      <p:sp>
        <p:nvSpPr>
          <p:cNvPr id="9" name="Text 4"/>
          <p:cNvSpPr/>
          <p:nvPr/>
        </p:nvSpPr>
        <p:spPr>
          <a:xfrm>
            <a:off x="604837" y="3035856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Saham adalah bukti kepemilikan suatu perusahaan dan memberikan hak kepada pemegangnya untuk menerima dividen dan keuntungan.</a:t>
            </a:r>
            <a:endParaRPr lang="en-US" sz="1361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7" y="4107418"/>
            <a:ext cx="431959" cy="43195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4837" y="4712137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Obligasi</a:t>
            </a:r>
            <a:endParaRPr lang="en-US" sz="1512" dirty="0"/>
          </a:p>
        </p:txBody>
      </p:sp>
      <p:sp>
        <p:nvSpPr>
          <p:cNvPr id="12" name="Text 6"/>
          <p:cNvSpPr/>
          <p:nvPr/>
        </p:nvSpPr>
        <p:spPr>
          <a:xfrm>
            <a:off x="604837" y="5055751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Obligasi adalah surat utang yang diterbitkan oleh pemerintah atau perusahaan untuk memperoleh dana. Pemegang obligasi berhak menerima bunga dan pokok pinjaman.</a:t>
            </a:r>
            <a:endParaRPr lang="en-US" sz="1361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37" y="6127313"/>
            <a:ext cx="431959" cy="43195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04837" y="6732032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Reksadana</a:t>
            </a:r>
            <a:endParaRPr lang="en-US" sz="1512" dirty="0"/>
          </a:p>
        </p:txBody>
      </p:sp>
      <p:sp>
        <p:nvSpPr>
          <p:cNvPr id="15" name="Text 8"/>
          <p:cNvSpPr/>
          <p:nvPr/>
        </p:nvSpPr>
        <p:spPr>
          <a:xfrm>
            <a:off x="604837" y="7075646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Reksadana adalah wadah investasi yang mengumpulkan dana dari banyak investor untuk diinvestasikan dalam berbagai aset, seperti saham, obligasi, dan properti.</a:t>
            </a:r>
            <a:endParaRPr lang="en-US" sz="13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77677" y="620911"/>
            <a:ext cx="7761446" cy="10970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20"/>
              </a:lnSpc>
              <a:buNone/>
            </a:pPr>
            <a:r>
              <a:rPr lang="en-US" sz="3456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Peran Pasar Keuangan dalam Perekonomian</a:t>
            </a:r>
            <a:endParaRPr lang="en-US" sz="3456" dirty="0"/>
          </a:p>
        </p:txBody>
      </p:sp>
      <p:sp>
        <p:nvSpPr>
          <p:cNvPr id="6" name="Text 2"/>
          <p:cNvSpPr/>
          <p:nvPr/>
        </p:nvSpPr>
        <p:spPr>
          <a:xfrm>
            <a:off x="6177677" y="2014180"/>
            <a:ext cx="7761446" cy="631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8"/>
              </a:lnSpc>
              <a:buNone/>
            </a:pPr>
            <a:r>
              <a:rPr lang="en-US" sz="1555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Pasar keuangan berperan penting dalam perekonomian dengan memfasilitasi pergerakan dana dan mendukung pertumbuhan ekonomi.</a:t>
            </a:r>
            <a:endParaRPr lang="en-US" sz="1555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677" y="2868335"/>
            <a:ext cx="987504" cy="158007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61409" y="3065740"/>
            <a:ext cx="2194560" cy="2742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0"/>
              </a:lnSpc>
              <a:buNone/>
            </a:pPr>
            <a:r>
              <a:rPr lang="en-US" sz="1728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Alokasi Dana</a:t>
            </a:r>
            <a:endParaRPr lang="en-US" sz="1728" dirty="0"/>
          </a:p>
        </p:txBody>
      </p:sp>
      <p:sp>
        <p:nvSpPr>
          <p:cNvPr id="9" name="Text 4"/>
          <p:cNvSpPr/>
          <p:nvPr/>
        </p:nvSpPr>
        <p:spPr>
          <a:xfrm>
            <a:off x="7461409" y="3458408"/>
            <a:ext cx="6477714" cy="631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8"/>
              </a:lnSpc>
              <a:buNone/>
            </a:pPr>
            <a:r>
              <a:rPr lang="en-US" sz="1555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Menyalurkan dana ke sektor-sektor produktif untuk mendorong pertumbuhan ekonomi.</a:t>
            </a:r>
            <a:endParaRPr lang="en-US" sz="1555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677" y="4448413"/>
            <a:ext cx="987504" cy="158007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61409" y="4645819"/>
            <a:ext cx="2241590" cy="2742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0"/>
              </a:lnSpc>
              <a:buNone/>
            </a:pPr>
            <a:r>
              <a:rPr lang="en-US" sz="1728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Peningkatan Efisiensi</a:t>
            </a:r>
            <a:endParaRPr lang="en-US" sz="1728" dirty="0"/>
          </a:p>
        </p:txBody>
      </p:sp>
      <p:sp>
        <p:nvSpPr>
          <p:cNvPr id="12" name="Text 6"/>
          <p:cNvSpPr/>
          <p:nvPr/>
        </p:nvSpPr>
        <p:spPr>
          <a:xfrm>
            <a:off x="7461409" y="5038487"/>
            <a:ext cx="6477714" cy="631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8"/>
              </a:lnSpc>
              <a:buNone/>
            </a:pPr>
            <a:r>
              <a:rPr lang="en-US" sz="1555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Meningkatkan efisiensi penggunaan sumber daya dan membantu dalam pengambilan keputusan.</a:t>
            </a:r>
            <a:endParaRPr lang="en-US" sz="1555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7677" y="6028492"/>
            <a:ext cx="987504" cy="158007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61409" y="6225897"/>
            <a:ext cx="2194560" cy="2742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0"/>
              </a:lnSpc>
              <a:buNone/>
            </a:pPr>
            <a:r>
              <a:rPr lang="en-US" sz="1728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Stabilitas Ekonomi</a:t>
            </a:r>
            <a:endParaRPr lang="en-US" sz="1728" dirty="0"/>
          </a:p>
        </p:txBody>
      </p:sp>
      <p:sp>
        <p:nvSpPr>
          <p:cNvPr id="15" name="Text 8"/>
          <p:cNvSpPr/>
          <p:nvPr/>
        </p:nvSpPr>
        <p:spPr>
          <a:xfrm>
            <a:off x="7461409" y="6618565"/>
            <a:ext cx="6477714" cy="631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8"/>
              </a:lnSpc>
              <a:buNone/>
            </a:pPr>
            <a:r>
              <a:rPr lang="en-US" sz="1555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Membantu dalam menjaga stabilitas ekonomi dengan menyediakan mekanisme untuk mengatur likuiditas dan suku bunga.</a:t>
            </a:r>
            <a:endParaRPr lang="en-US" sz="15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437" y="830223"/>
            <a:ext cx="7415927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20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Risiko dan Tantangan Pasar Keuangan</a:t>
            </a:r>
            <a:endParaRPr lang="en-US" sz="4320" dirty="0"/>
          </a:p>
        </p:txBody>
      </p:sp>
      <p:sp>
        <p:nvSpPr>
          <p:cNvPr id="6" name="Text 2"/>
          <p:cNvSpPr/>
          <p:nvPr/>
        </p:nvSpPr>
        <p:spPr>
          <a:xfrm>
            <a:off x="6350437" y="2572107"/>
            <a:ext cx="74159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Pasar keuangan memiliki risiko dan tantangan yang perlu diwaspadai.</a:t>
            </a:r>
            <a:endParaRPr lang="en-US" sz="1944" dirty="0"/>
          </a:p>
        </p:txBody>
      </p:sp>
      <p:sp>
        <p:nvSpPr>
          <p:cNvPr id="7" name="Shape 3"/>
          <p:cNvSpPr/>
          <p:nvPr/>
        </p:nvSpPr>
        <p:spPr>
          <a:xfrm>
            <a:off x="6350437" y="3522464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566535" y="3635573"/>
            <a:ext cx="123111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59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592" dirty="0"/>
          </a:p>
        </p:txBody>
      </p:sp>
      <p:sp>
        <p:nvSpPr>
          <p:cNvPr id="9" name="Text 5"/>
          <p:cNvSpPr/>
          <p:nvPr/>
        </p:nvSpPr>
        <p:spPr>
          <a:xfrm>
            <a:off x="7152680" y="3522464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Risiko Pasar</a:t>
            </a:r>
            <a:endParaRPr lang="en-US" sz="2160" dirty="0"/>
          </a:p>
        </p:txBody>
      </p:sp>
      <p:sp>
        <p:nvSpPr>
          <p:cNvPr id="10" name="Text 6"/>
          <p:cNvSpPr/>
          <p:nvPr/>
        </p:nvSpPr>
        <p:spPr>
          <a:xfrm>
            <a:off x="7152680" y="4013478"/>
            <a:ext cx="2782372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Risiko yang terkait dengan fluktuasi nilai aset di pasar keuangan, seperti saham, obligasi, dan mata uang.</a:t>
            </a:r>
            <a:endParaRPr lang="en-US" sz="1944" dirty="0"/>
          </a:p>
        </p:txBody>
      </p:sp>
      <p:sp>
        <p:nvSpPr>
          <p:cNvPr id="11" name="Shape 7"/>
          <p:cNvSpPr/>
          <p:nvPr/>
        </p:nvSpPr>
        <p:spPr>
          <a:xfrm>
            <a:off x="10181868" y="3522464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10363319" y="3635573"/>
            <a:ext cx="192524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59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592" dirty="0"/>
          </a:p>
        </p:txBody>
      </p:sp>
      <p:sp>
        <p:nvSpPr>
          <p:cNvPr id="13" name="Text 9"/>
          <p:cNvSpPr/>
          <p:nvPr/>
        </p:nvSpPr>
        <p:spPr>
          <a:xfrm>
            <a:off x="10984111" y="3522464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Risiko Kredit</a:t>
            </a:r>
            <a:endParaRPr lang="en-US" sz="2160" dirty="0"/>
          </a:p>
        </p:txBody>
      </p:sp>
      <p:sp>
        <p:nvSpPr>
          <p:cNvPr id="14" name="Text 10"/>
          <p:cNvSpPr/>
          <p:nvPr/>
        </p:nvSpPr>
        <p:spPr>
          <a:xfrm>
            <a:off x="10984111" y="4013478"/>
            <a:ext cx="2782372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Risiko yang terkait dengan kegagalan peminjam untuk melunasi utang mereka, seperti kredit macet.</a:t>
            </a:r>
            <a:endParaRPr lang="en-US" sz="1944" dirty="0"/>
          </a:p>
        </p:txBody>
      </p:sp>
      <p:sp>
        <p:nvSpPr>
          <p:cNvPr id="15" name="Shape 11"/>
          <p:cNvSpPr/>
          <p:nvPr/>
        </p:nvSpPr>
        <p:spPr>
          <a:xfrm>
            <a:off x="6350437" y="6118146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532602" y="6231255"/>
            <a:ext cx="190976" cy="3292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sz="2592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592" dirty="0"/>
          </a:p>
        </p:txBody>
      </p:sp>
      <p:sp>
        <p:nvSpPr>
          <p:cNvPr id="17" name="Text 13"/>
          <p:cNvSpPr/>
          <p:nvPr/>
        </p:nvSpPr>
        <p:spPr>
          <a:xfrm>
            <a:off x="7152680" y="6118146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Risiko Likuiditas</a:t>
            </a:r>
            <a:endParaRPr lang="en-US" sz="2160" dirty="0"/>
          </a:p>
        </p:txBody>
      </p:sp>
      <p:sp>
        <p:nvSpPr>
          <p:cNvPr id="18" name="Text 14"/>
          <p:cNvSpPr/>
          <p:nvPr/>
        </p:nvSpPr>
        <p:spPr>
          <a:xfrm>
            <a:off x="7152680" y="6609159"/>
            <a:ext cx="6613684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Risiko yang terkait dengan kesulitan menjual aset di pasar keuangan dengan cepat dan dengan harga wajar.</a:t>
            </a:r>
            <a:endParaRPr lang="en-US" sz="19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Custom</PresentationFormat>
  <Paragraphs>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Mukta</vt:lpstr>
      <vt:lpstr>Arial</vt:lpstr>
      <vt:lpstr>Prompt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alija zaki</cp:lastModifiedBy>
  <cp:revision>2</cp:revision>
  <dcterms:created xsi:type="dcterms:W3CDTF">2024-07-05T09:55:39Z</dcterms:created>
  <dcterms:modified xsi:type="dcterms:W3CDTF">2024-07-05T09:57:03Z</dcterms:modified>
</cp:coreProperties>
</file>