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28"/>
  </p:notesMasterIdLst>
  <p:sldIdLst>
    <p:sldId id="257" r:id="rId3"/>
    <p:sldId id="256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F5B9E-5BBC-42BB-B718-830D07E3739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3ECA-EC46-432E-A047-EC92187A3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9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79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1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2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id-ID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72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046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649748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047753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422699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4963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901727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807073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29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031874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041281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04455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0308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584022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3200" cy="4525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26400" cy="4525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544717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51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659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45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88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16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1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81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01ACC7C4-D162-490D-98E6-64B21A7F295C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50D87E59-C648-44BF-84E8-B2816DE9B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80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2192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2"/>
          <p:cNvSpPr txBox="1">
            <a:spLocks noGrp="1"/>
          </p:cNvSpPr>
          <p:nvPr>
            <p:ph type="title"/>
          </p:nvPr>
        </p:nvSpPr>
        <p:spPr bwMode="auto">
          <a:xfrm>
            <a:off x="1420285" y="2971800"/>
            <a:ext cx="934931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010400" y="5957888"/>
            <a:ext cx="5181600" cy="90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F3672"/>
          </a:solidFill>
          <a:ln>
            <a:noFill/>
            <a:prstDash val="solid"/>
          </a:ln>
        </p:spPr>
        <p:txBody>
          <a:bodyPr wrap="none" lIns="0" tIns="0" rIns="0" bIns="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algn="ctr" fontAlgn="auto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>
                <a:solidFill>
                  <a:srgbClr val="FFFFFF"/>
                </a:solidFill>
                <a:latin typeface="Apple Chancery" pitchFamily="66"/>
                <a:ea typeface="Arial Unicode MS" pitchFamily="2"/>
                <a:cs typeface="Tahoma" pitchFamily="2"/>
              </a:rPr>
              <a:t>zoelist_2203@yahoo.co.id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5957888"/>
            <a:ext cx="7010400" cy="90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A793B"/>
          </a:solidFill>
          <a:ln>
            <a:noFill/>
            <a:prstDash val="solid"/>
          </a:ln>
        </p:spPr>
        <p:txBody>
          <a:bodyPr wrap="none" lIns="0" tIns="0" rIns="0" bIns="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30" name="Text Placeholder 5"/>
          <p:cNvSpPr txBox="1"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2484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lang="en-US" sz="2800" b="1" kern="1200">
          <a:solidFill>
            <a:srgbClr val="000000"/>
          </a:solidFill>
          <a:latin typeface="Verdana" pitchFamily="34"/>
          <a:ea typeface="Arial Unicode MS" pitchFamily="2"/>
          <a:cs typeface="Tahoma" pitchFamily="2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800" b="1">
          <a:solidFill>
            <a:srgbClr val="000000"/>
          </a:solidFill>
          <a:latin typeface="Verdana" pitchFamily="34" charset="0"/>
          <a:ea typeface="Arial Unicode MS" pitchFamily="34" charset="-128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ts val="225"/>
        </a:spcBef>
        <a:spcAft>
          <a:spcPct val="0"/>
        </a:spcAft>
        <a:buChar char="•"/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lang="en-US" sz="900" kern="1200">
          <a:solidFill>
            <a:srgbClr val="000000"/>
          </a:solidFill>
          <a:latin typeface="Verdana" pitchFamily="34"/>
          <a:ea typeface="Arial Unicode MS" pitchFamily="2"/>
          <a:cs typeface="Tahoma" pitchFamily="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TWORK\UNISA\BRAND BOOK\CDR\FOTO\Doc\IMG_9876 - resize.JPG"/>
          <p:cNvPicPr>
            <a:picLocks noChangeAspect="1" noChangeArrowheads="1"/>
          </p:cNvPicPr>
          <p:nvPr/>
        </p:nvPicPr>
        <p:blipFill>
          <a:blip r:embed="rId3"/>
          <a:srcRect t="5078"/>
          <a:stretch>
            <a:fillRect/>
          </a:stretch>
        </p:blipFill>
        <p:spPr bwMode="auto">
          <a:xfrm>
            <a:off x="-1" y="214290"/>
            <a:ext cx="12191999" cy="6642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0210" y="2502371"/>
            <a:ext cx="9150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rgbClr val="326041"/>
                </a:solidFill>
              </a:rPr>
              <a:t>Pengukuran LGS </a:t>
            </a:r>
            <a:r>
              <a:rPr lang="id-ID" sz="5400" b="1" dirty="0" smtClean="0">
                <a:solidFill>
                  <a:srgbClr val="326041"/>
                </a:solidFill>
              </a:rPr>
              <a:t>Lower </a:t>
            </a:r>
            <a:r>
              <a:rPr lang="sv-SE" sz="5400" b="1" dirty="0" smtClean="0">
                <a:solidFill>
                  <a:srgbClr val="326041"/>
                </a:solidFill>
              </a:rPr>
              <a:t>Extremity</a:t>
            </a:r>
            <a:r>
              <a:rPr lang="id-ID" sz="5400" b="1" dirty="0" smtClean="0">
                <a:solidFill>
                  <a:srgbClr val="326041"/>
                </a:solidFill>
              </a:rPr>
              <a:t> dan Trunk </a:t>
            </a:r>
            <a:endParaRPr lang="id-ID" sz="5400" b="1" dirty="0">
              <a:solidFill>
                <a:srgbClr val="326041"/>
              </a:solidFill>
            </a:endParaRPr>
          </a:p>
        </p:txBody>
      </p:sp>
      <p:pic>
        <p:nvPicPr>
          <p:cNvPr id="12" name="Picture 11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6"/>
            <a:ext cx="12192000" cy="1617934"/>
          </a:xfrm>
          <a:prstGeom prst="rect">
            <a:avLst/>
          </a:prstGeom>
        </p:spPr>
      </p:pic>
      <p:pic>
        <p:nvPicPr>
          <p:cNvPr id="13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7" y="99077"/>
            <a:ext cx="2223415" cy="802071"/>
          </a:xfrm>
          <a:prstGeom prst="rect">
            <a:avLst/>
          </a:prstGeom>
          <a:noFill/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88459" y="4491317"/>
            <a:ext cx="8534400" cy="1752600"/>
          </a:xfrm>
        </p:spPr>
        <p:txBody>
          <a:bodyPr/>
          <a:lstStyle/>
          <a:p>
            <a:r>
              <a:rPr lang="id-ID" dirty="0" smtClean="0"/>
              <a:t>Ika Fitri Wulan Dhari, SST.Ft., M.Erg 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pc="-5" dirty="0" smtClean="0"/>
              <a:t>Stab</a:t>
            </a:r>
            <a:r>
              <a:rPr lang="id-ID" spc="5" dirty="0" smtClean="0"/>
              <a:t>i</a:t>
            </a:r>
            <a:r>
              <a:rPr lang="id-ID" spc="-5" dirty="0" smtClean="0"/>
              <a:t>l</a:t>
            </a:r>
            <a:r>
              <a:rPr lang="id-ID" spc="5" dirty="0" smtClean="0"/>
              <a:t>i</a:t>
            </a:r>
            <a:r>
              <a:rPr lang="id-ID" spc="-5" dirty="0" smtClean="0"/>
              <a:t>s</a:t>
            </a:r>
            <a:r>
              <a:rPr lang="id-ID" spc="5" dirty="0" smtClean="0"/>
              <a:t>a</a:t>
            </a:r>
            <a:r>
              <a:rPr lang="id-ID" spc="-5" dirty="0" smtClean="0"/>
              <a:t>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marR="5080" indent="-344805" algn="just">
              <a:spcBef>
                <a:spcPts val="95"/>
              </a:spcBef>
              <a:tabLst>
                <a:tab pos="356870" algn="l"/>
                <a:tab pos="357505" algn="l"/>
              </a:tabLst>
            </a:pP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Mengisolasi bagian tubuh dan</a:t>
            </a:r>
            <a:r>
              <a:rPr lang="id-ID" sz="2800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segmen  proksimal sendi </a:t>
            </a:r>
            <a:r>
              <a:rPr lang="id-ID" sz="2800" spc="-15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akan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diukur, mencegah </a:t>
            </a:r>
            <a:r>
              <a:rPr lang="id-ID" sz="2800" spc="-10" dirty="0" smtClean="0">
                <a:latin typeface="Times New Roman" pitchFamily="18" charset="0"/>
                <a:cs typeface="Times New Roman" pitchFamily="18" charset="0"/>
              </a:rPr>
              <a:t>terjadinya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gerakan sinergis  pada sendi lain </a:t>
            </a:r>
            <a:r>
              <a:rPr lang="id-ID" sz="2800" spc="-15" dirty="0" smtClean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id-ID" sz="28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berhubungan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6870" indent="-344805" algn="just">
              <a:spcBef>
                <a:spcPts val="775"/>
              </a:spcBef>
              <a:tabLst>
                <a:tab pos="356870" algn="l"/>
                <a:tab pos="357505" algn="l"/>
              </a:tabLst>
            </a:pP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Dapat dilakukan secara</a:t>
            </a:r>
            <a:r>
              <a:rPr lang="id-ID" sz="2800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manual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369" y="483185"/>
            <a:ext cx="7568353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Instrumen</a:t>
            </a:r>
            <a:r>
              <a:rPr sz="4400" spc="-40" dirty="0"/>
              <a:t> </a:t>
            </a:r>
            <a:r>
              <a:rPr sz="4400" spc="-5" dirty="0"/>
              <a:t>Pengukuran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14401" y="2819400"/>
            <a:ext cx="36957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8835" y="1642999"/>
            <a:ext cx="3149600" cy="2333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5835" y="3500437"/>
            <a:ext cx="38608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5031" y="483185"/>
            <a:ext cx="7359227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3 prinsip bidang</a:t>
            </a:r>
            <a:r>
              <a:rPr sz="4400" spc="-55" dirty="0"/>
              <a:t> </a:t>
            </a:r>
            <a:r>
              <a:rPr sz="4400" spc="-5" dirty="0"/>
              <a:t>gerak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4992" y="1525890"/>
            <a:ext cx="10728112" cy="3004668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Sagital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27685" marR="50165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bidang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membagi seluruh tubuh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atau  bagian tubuh ke dalam segmen dekstra  (kanan) dan sinistra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(kiri)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460375" indent="-448309">
              <a:lnSpc>
                <a:spcPct val="100000"/>
              </a:lnSpc>
              <a:spcBef>
                <a:spcPts val="775"/>
              </a:spcBef>
              <a:buAutoNum type="arabicPeriod" startAt="2"/>
              <a:tabLst>
                <a:tab pos="461009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Frontal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527685" marR="508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Bidang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membagi seluruh tubuh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atau  bagian tubuh ke dalam segmen depan  dan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belakang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993" y="738632"/>
            <a:ext cx="607314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3. Tranversal /</a:t>
            </a:r>
            <a:r>
              <a:rPr sz="28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Horizontal</a:t>
            </a:r>
            <a:endParaRPr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4224" y="1324101"/>
            <a:ext cx="9401387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Bidang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membagi bagian tubuh  menjadi 2 bagian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yaitu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atas dan</a:t>
            </a:r>
            <a:r>
              <a:rPr sz="28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bawah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2571751"/>
            <a:ext cx="6858000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5835" y="2643187"/>
            <a:ext cx="39878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4B2F0-B920-46BA-9994-DE1C93BD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43BFA0-9D65-4C0F-8C9B-33240A4A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49" y="1223682"/>
            <a:ext cx="10972800" cy="44099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ROM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Range Of Motion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pengukuran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MMT (Manual Muscle Testing).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dikenal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Zero method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dituliskan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Gerakan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derajat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derajat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knee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fleksi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0˚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˚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ekstensi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0˚- 5˚ (conventional)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ISOM (International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Orthopedic 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easurement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dituliskan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sendi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gerak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diikuti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derajat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Gerakan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menjauhi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tubuh-titik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awal-nilai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derajat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Gerakan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mendekati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knee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 0° – 0°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°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0°,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Gerakan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ekstensi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0°,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Gerakan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fleksi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°)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Elbow : S 5° – 0°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°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0°,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Gerakan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ekstensi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5°,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Gerakan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fleksi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°)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10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Users\User\Pictures\Screenshots\Screenshot (18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434"/>
            <a:ext cx="12191999" cy="684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Users\User\Pictures\Screenshots\Screenshot (189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2549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Users\User\Pictures\Screenshots\Screenshot (18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144"/>
            <a:ext cx="12192000" cy="6911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Users\User\Pictures\Screenshots\Screenshot (18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714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Users\User\Pictures\Screenshots\Screenshot (18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35"/>
            <a:ext cx="12192000" cy="6808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65C55-1DDD-4CB9-BA12-E18D8A641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635" y="1401558"/>
            <a:ext cx="10363200" cy="1103104"/>
          </a:xfrm>
        </p:spPr>
        <p:txBody>
          <a:bodyPr/>
          <a:lstStyle/>
          <a:p>
            <a:r>
              <a:rPr lang="en-US" b="1" dirty="0"/>
              <a:t>DOA BELAJAR </a:t>
            </a:r>
          </a:p>
        </p:txBody>
      </p:sp>
      <p:pic>
        <p:nvPicPr>
          <p:cNvPr id="4" name="Picture 3" descr="C:\Users\Suryani\Pictures\doa-belajar.jpg">
            <a:extLst>
              <a:ext uri="{FF2B5EF4-FFF2-40B4-BE49-F238E27FC236}">
                <a16:creationId xmlns:a16="http://schemas.microsoft.com/office/drawing/2014/main" xmlns="" id="{3FA838AB-BBBD-467E-AFD0-C7E1A7CD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910" y="2588212"/>
            <a:ext cx="7231959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288D8589-602F-4ABD-9135-9543A950DD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63757" y="4529137"/>
            <a:ext cx="8534400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</a:t>
            </a:r>
            <a:r>
              <a:rPr lang="en-US" sz="2000" dirty="0"/>
              <a:t>Kami </a:t>
            </a:r>
            <a:r>
              <a:rPr lang="en-US" sz="2000" dirty="0" err="1"/>
              <a:t>ridho</a:t>
            </a:r>
            <a:r>
              <a:rPr lang="en-US" sz="2000" dirty="0"/>
              <a:t> Allah SWT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Tuhanku</a:t>
            </a:r>
            <a:r>
              <a:rPr lang="en-US" sz="2000" dirty="0"/>
              <a:t>, Islam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agamaku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Nabi</a:t>
            </a:r>
            <a:r>
              <a:rPr lang="en-US" sz="2000" dirty="0"/>
              <a:t> Muhammad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Nabi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Rasul</a:t>
            </a:r>
            <a:r>
              <a:rPr lang="en-US" sz="2000" dirty="0"/>
              <a:t>, </a:t>
            </a:r>
            <a:r>
              <a:rPr lang="en-US" sz="2000" dirty="0" err="1"/>
              <a:t>Ya</a:t>
            </a:r>
            <a:r>
              <a:rPr lang="en-US" sz="2000" dirty="0"/>
              <a:t> Allah, </a:t>
            </a:r>
            <a:r>
              <a:rPr lang="en-US" sz="2000" dirty="0" err="1"/>
              <a:t>tambahkanlah</a:t>
            </a:r>
            <a:r>
              <a:rPr lang="en-US" sz="2000" dirty="0"/>
              <a:t> </a:t>
            </a:r>
            <a:r>
              <a:rPr lang="en-US" sz="2000" dirty="0" err="1"/>
              <a:t>kepadaku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berikanlah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kefahaman</a:t>
            </a:r>
            <a:r>
              <a:rPr lang="en-US" sz="2000" dirty="0"/>
              <a:t>”</a:t>
            </a:r>
            <a:endParaRPr lang="id-ID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95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User\Pictures\Screenshots\Screenshot (188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42" y="0"/>
            <a:ext cx="122687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spc="-10" dirty="0" smtClean="0">
                <a:latin typeface="Arial"/>
                <a:cs typeface="Arial"/>
              </a:rPr>
              <a:t>Thoracal</a:t>
            </a:r>
            <a:r>
              <a:rPr lang="id-ID" b="1" spc="-40" dirty="0" smtClean="0">
                <a:latin typeface="Arial"/>
                <a:cs typeface="Arial"/>
              </a:rPr>
              <a:t> </a:t>
            </a:r>
            <a:r>
              <a:rPr lang="id-ID" b="1" spc="-5" dirty="0" smtClean="0">
                <a:latin typeface="Arial"/>
                <a:cs typeface="Arial"/>
              </a:rPr>
              <a:t>dan Lumbal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1142985"/>
            <a:ext cx="10972800" cy="4525963"/>
          </a:xfrm>
        </p:spPr>
        <p:txBody>
          <a:bodyPr/>
          <a:lstStyle/>
          <a:p>
            <a:pPr marL="369570" marR="908050" indent="-344805">
              <a:tabLst>
                <a:tab pos="369570" algn="l"/>
                <a:tab pos="370205" algn="l"/>
              </a:tabLst>
            </a:pPr>
            <a:endParaRPr lang="id-ID" sz="2000" spc="-5" dirty="0" smtClean="0">
              <a:latin typeface="Arial"/>
              <a:cs typeface="Arial"/>
            </a:endParaRPr>
          </a:p>
          <a:p>
            <a:pPr marL="369570" marR="908050" indent="-344805">
              <a:tabLst>
                <a:tab pos="369570" algn="l"/>
                <a:tab pos="370205" algn="l"/>
              </a:tabLst>
            </a:pPr>
            <a:r>
              <a:rPr lang="id-ID" sz="2000" spc="-5" dirty="0" smtClean="0">
                <a:latin typeface="Arial"/>
                <a:cs typeface="Arial"/>
              </a:rPr>
              <a:t>Titik Fulcrum untuk bidang F : S1</a:t>
            </a:r>
            <a:endParaRPr lang="id-ID" sz="2000" spc="-5" dirty="0" smtClean="0">
              <a:latin typeface="Arial"/>
              <a:cs typeface="Arial"/>
            </a:endParaRPr>
          </a:p>
          <a:p>
            <a:pPr marL="369570" marR="908050" indent="-344805">
              <a:tabLst>
                <a:tab pos="369570" algn="l"/>
                <a:tab pos="370205" algn="l"/>
              </a:tabLst>
            </a:pPr>
            <a:r>
              <a:rPr lang="id-ID" sz="2000" spc="-5" dirty="0" smtClean="0">
                <a:latin typeface="Arial"/>
                <a:cs typeface="Arial"/>
              </a:rPr>
              <a:t>Titik </a:t>
            </a:r>
            <a:r>
              <a:rPr lang="id-ID" sz="2000" spc="-5" dirty="0" smtClean="0">
                <a:latin typeface="Arial"/>
                <a:cs typeface="Arial"/>
              </a:rPr>
              <a:t>fulcrum </a:t>
            </a:r>
            <a:r>
              <a:rPr lang="id-ID" sz="2000" spc="-10" dirty="0" smtClean="0">
                <a:latin typeface="Arial"/>
                <a:cs typeface="Arial"/>
              </a:rPr>
              <a:t>untuk bidang S </a:t>
            </a:r>
            <a:r>
              <a:rPr lang="id-ID" sz="2000" spc="-5" dirty="0" smtClean="0">
                <a:latin typeface="Arial"/>
                <a:cs typeface="Arial"/>
              </a:rPr>
              <a:t>: </a:t>
            </a:r>
            <a:r>
              <a:rPr lang="id-ID" sz="2000" spc="-10" dirty="0" smtClean="0">
                <a:latin typeface="Arial"/>
                <a:cs typeface="Arial"/>
              </a:rPr>
              <a:t>Pada C7 &amp; S1 (dengan tehnik  </a:t>
            </a:r>
            <a:r>
              <a:rPr lang="id-ID" sz="2000" spc="-5" dirty="0" smtClean="0">
                <a:latin typeface="Arial"/>
                <a:cs typeface="Arial"/>
              </a:rPr>
              <a:t>pengukuran scober</a:t>
            </a:r>
            <a:r>
              <a:rPr lang="id-ID" sz="2000" spc="-10" dirty="0" smtClean="0">
                <a:latin typeface="Arial"/>
                <a:cs typeface="Arial"/>
              </a:rPr>
              <a:t> </a:t>
            </a:r>
            <a:r>
              <a:rPr lang="id-ID" sz="2000" spc="-5" dirty="0" smtClean="0">
                <a:latin typeface="Arial"/>
                <a:cs typeface="Arial"/>
              </a:rPr>
              <a:t>test).</a:t>
            </a:r>
            <a:endParaRPr lang="id-ID" sz="2000" dirty="0" smtClean="0">
              <a:latin typeface="Arial"/>
              <a:cs typeface="Arial"/>
            </a:endParaRPr>
          </a:p>
          <a:p>
            <a:pPr marL="369570" marR="541020" indent="-344805">
              <a:spcBef>
                <a:spcPts val="484"/>
              </a:spcBef>
              <a:tabLst>
                <a:tab pos="369570" algn="l"/>
                <a:tab pos="370205" algn="l"/>
              </a:tabLst>
            </a:pPr>
            <a:r>
              <a:rPr lang="id-ID" sz="2000" spc="-5" dirty="0" smtClean="0">
                <a:latin typeface="Arial"/>
                <a:cs typeface="Arial"/>
              </a:rPr>
              <a:t>Titik fulcrum </a:t>
            </a:r>
            <a:r>
              <a:rPr lang="id-ID" sz="2000" spc="-10" dirty="0" smtClean="0">
                <a:latin typeface="Arial"/>
                <a:cs typeface="Arial"/>
              </a:rPr>
              <a:t>untuk bidang R </a:t>
            </a:r>
            <a:r>
              <a:rPr lang="id-ID" sz="2000" spc="-5" dirty="0" smtClean="0">
                <a:latin typeface="Arial"/>
                <a:cs typeface="Arial"/>
              </a:rPr>
              <a:t>: </a:t>
            </a:r>
            <a:r>
              <a:rPr lang="id-ID" sz="2000" spc="-15" dirty="0" smtClean="0">
                <a:latin typeface="Arial"/>
                <a:cs typeface="Arial"/>
              </a:rPr>
              <a:t>Pada </a:t>
            </a:r>
            <a:r>
              <a:rPr lang="id-ID" sz="2000" spc="-5" dirty="0" smtClean="0">
                <a:latin typeface="Arial"/>
                <a:cs typeface="Arial"/>
              </a:rPr>
              <a:t>middle </a:t>
            </a:r>
            <a:r>
              <a:rPr lang="id-ID" sz="2000" spc="-10" dirty="0" smtClean="0">
                <a:latin typeface="Arial"/>
                <a:cs typeface="Arial"/>
              </a:rPr>
              <a:t>superior </a:t>
            </a:r>
            <a:r>
              <a:rPr lang="id-ID" sz="2000" spc="-5" dirty="0" smtClean="0">
                <a:latin typeface="Arial"/>
                <a:cs typeface="Arial"/>
              </a:rPr>
              <a:t>os </a:t>
            </a:r>
            <a:r>
              <a:rPr lang="id-ID" sz="2000" spc="-10" dirty="0" smtClean="0">
                <a:latin typeface="Arial"/>
                <a:cs typeface="Arial"/>
              </a:rPr>
              <a:t>cranium  </a:t>
            </a:r>
            <a:r>
              <a:rPr lang="id-ID" sz="2000" spc="-5" dirty="0" smtClean="0">
                <a:latin typeface="Arial"/>
                <a:cs typeface="Arial"/>
              </a:rPr>
              <a:t>sejajar thoracic </a:t>
            </a:r>
            <a:r>
              <a:rPr lang="id-ID" sz="2000" spc="-10" dirty="0" smtClean="0">
                <a:latin typeface="Arial"/>
                <a:cs typeface="Arial"/>
              </a:rPr>
              <a:t>&amp; </a:t>
            </a:r>
            <a:r>
              <a:rPr lang="id-ID" sz="2000" spc="-5" dirty="0" smtClean="0">
                <a:latin typeface="Arial"/>
                <a:cs typeface="Arial"/>
              </a:rPr>
              <a:t>lumbar</a:t>
            </a:r>
            <a:r>
              <a:rPr lang="id-ID" sz="2000" dirty="0" smtClean="0">
                <a:latin typeface="Arial"/>
                <a:cs typeface="Arial"/>
              </a:rPr>
              <a:t> </a:t>
            </a:r>
            <a:r>
              <a:rPr lang="id-ID" sz="2000" spc="-10" dirty="0" smtClean="0">
                <a:latin typeface="Arial"/>
                <a:cs typeface="Arial"/>
              </a:rPr>
              <a:t>spine..</a:t>
            </a:r>
            <a:endParaRPr lang="id-ID" sz="2000" dirty="0" smtClean="0">
              <a:latin typeface="Arial"/>
              <a:cs typeface="Arial"/>
            </a:endParaRPr>
          </a:p>
          <a:p>
            <a:pPr marL="369570" indent="-344805">
              <a:spcBef>
                <a:spcPts val="480"/>
              </a:spcBef>
              <a:tabLst>
                <a:tab pos="369570" algn="l"/>
                <a:tab pos="370205" algn="l"/>
              </a:tabLst>
            </a:pPr>
            <a:r>
              <a:rPr lang="id-ID" sz="2000" spc="-10" dirty="0" smtClean="0">
                <a:latin typeface="Arial"/>
                <a:cs typeface="Arial"/>
              </a:rPr>
              <a:t>Letak </a:t>
            </a:r>
            <a:r>
              <a:rPr lang="id-ID" sz="2000" spc="-5" dirty="0" smtClean="0">
                <a:latin typeface="Arial"/>
                <a:cs typeface="Arial"/>
              </a:rPr>
              <a:t>goneometer </a:t>
            </a:r>
            <a:r>
              <a:rPr lang="id-ID" sz="2000" spc="-10" dirty="0" smtClean="0">
                <a:latin typeface="Arial"/>
                <a:cs typeface="Arial"/>
              </a:rPr>
              <a:t>bidang </a:t>
            </a:r>
            <a:r>
              <a:rPr lang="id-ID" sz="2000" spc="-5" dirty="0" smtClean="0">
                <a:latin typeface="Arial"/>
                <a:cs typeface="Arial"/>
              </a:rPr>
              <a:t>F, Pasif : searah </a:t>
            </a:r>
            <a:r>
              <a:rPr lang="id-ID" sz="2000" spc="-10" dirty="0" smtClean="0">
                <a:latin typeface="Arial"/>
                <a:cs typeface="Arial"/>
              </a:rPr>
              <a:t>S1, </a:t>
            </a:r>
            <a:r>
              <a:rPr lang="id-ID" sz="2000" spc="-5" dirty="0" smtClean="0">
                <a:latin typeface="Arial"/>
                <a:cs typeface="Arial"/>
              </a:rPr>
              <a:t>Aktif : searah</a:t>
            </a:r>
            <a:r>
              <a:rPr lang="id-ID" sz="2000" spc="80" dirty="0" smtClean="0">
                <a:latin typeface="Arial"/>
                <a:cs typeface="Arial"/>
              </a:rPr>
              <a:t> </a:t>
            </a:r>
            <a:r>
              <a:rPr lang="id-ID" sz="2000" spc="-5" dirty="0" smtClean="0">
                <a:latin typeface="Arial"/>
                <a:cs typeface="Arial"/>
              </a:rPr>
              <a:t>C7.</a:t>
            </a:r>
            <a:endParaRPr lang="id-ID" sz="2000" dirty="0" smtClean="0">
              <a:latin typeface="Arial"/>
              <a:cs typeface="Arial"/>
            </a:endParaRPr>
          </a:p>
          <a:p>
            <a:pPr marL="369570" marR="71120" indent="-344805">
              <a:spcBef>
                <a:spcPts val="480"/>
              </a:spcBef>
              <a:tabLst>
                <a:tab pos="369570" algn="l"/>
                <a:tab pos="370205" algn="l"/>
              </a:tabLst>
            </a:pPr>
            <a:r>
              <a:rPr lang="id-ID" sz="2000" spc="-10" dirty="0" smtClean="0">
                <a:latin typeface="Arial"/>
                <a:cs typeface="Arial"/>
              </a:rPr>
              <a:t>Letak ujung </a:t>
            </a:r>
            <a:r>
              <a:rPr lang="id-ID" sz="2000" spc="-5" dirty="0" smtClean="0">
                <a:latin typeface="Arial"/>
                <a:cs typeface="Arial"/>
              </a:rPr>
              <a:t>midline </a:t>
            </a:r>
            <a:r>
              <a:rPr lang="id-ID" sz="2000" spc="-10" dirty="0" smtClean="0">
                <a:latin typeface="Arial"/>
                <a:cs typeface="Arial"/>
              </a:rPr>
              <a:t>bidang S dengan </a:t>
            </a:r>
            <a:r>
              <a:rPr lang="id-ID" sz="2000" spc="-5" dirty="0" smtClean="0">
                <a:latin typeface="Arial"/>
                <a:cs typeface="Arial"/>
              </a:rPr>
              <a:t>scober test </a:t>
            </a:r>
            <a:r>
              <a:rPr lang="id-ID" sz="2000" spc="-10" dirty="0" smtClean="0">
                <a:latin typeface="Arial"/>
                <a:cs typeface="Arial"/>
              </a:rPr>
              <a:t>technique </a:t>
            </a:r>
            <a:r>
              <a:rPr lang="id-ID" sz="2000" spc="-5" dirty="0" smtClean="0">
                <a:latin typeface="Arial"/>
                <a:cs typeface="Arial"/>
              </a:rPr>
              <a:t>: Ujung  midline </a:t>
            </a:r>
            <a:r>
              <a:rPr lang="id-ID" sz="2000" spc="-10" dirty="0" smtClean="0">
                <a:latin typeface="Arial"/>
                <a:cs typeface="Arial"/>
              </a:rPr>
              <a:t>pada C7 dan </a:t>
            </a:r>
            <a:r>
              <a:rPr lang="id-ID" sz="2000" spc="-5" dirty="0" smtClean="0">
                <a:latin typeface="Arial"/>
                <a:cs typeface="Arial"/>
              </a:rPr>
              <a:t>searah </a:t>
            </a:r>
            <a:r>
              <a:rPr lang="id-ID" sz="2000" spc="-10" dirty="0" smtClean="0">
                <a:latin typeface="Arial"/>
                <a:cs typeface="Arial"/>
              </a:rPr>
              <a:t>sepanjang S1, lalu pasien </a:t>
            </a:r>
            <a:r>
              <a:rPr lang="id-ID" sz="2000" spc="-5" dirty="0" smtClean="0">
                <a:latin typeface="Arial"/>
                <a:cs typeface="Arial"/>
              </a:rPr>
              <a:t>di suruh  </a:t>
            </a:r>
            <a:r>
              <a:rPr lang="id-ID" sz="2000" dirty="0" smtClean="0">
                <a:latin typeface="Arial"/>
                <a:cs typeface="Arial"/>
              </a:rPr>
              <a:t>membungkuk </a:t>
            </a:r>
            <a:r>
              <a:rPr lang="id-ID" sz="2000" spc="-10" dirty="0" smtClean="0">
                <a:latin typeface="Arial"/>
                <a:cs typeface="Arial"/>
              </a:rPr>
              <a:t>dan dihitung selisihnya </a:t>
            </a:r>
            <a:r>
              <a:rPr lang="id-ID" sz="2000" dirty="0" smtClean="0">
                <a:latin typeface="Arial"/>
                <a:cs typeface="Arial"/>
              </a:rPr>
              <a:t>(normal </a:t>
            </a:r>
            <a:r>
              <a:rPr lang="id-ID" sz="2000" spc="-5" dirty="0" smtClean="0">
                <a:latin typeface="Arial"/>
                <a:cs typeface="Arial"/>
              </a:rPr>
              <a:t>4 – 8</a:t>
            </a:r>
            <a:r>
              <a:rPr lang="id-ID" sz="2000" spc="95" dirty="0" smtClean="0">
                <a:latin typeface="Arial"/>
                <a:cs typeface="Arial"/>
              </a:rPr>
              <a:t> </a:t>
            </a:r>
            <a:r>
              <a:rPr lang="id-ID" sz="2000" spc="5" dirty="0" smtClean="0">
                <a:latin typeface="Arial"/>
                <a:cs typeface="Arial"/>
              </a:rPr>
              <a:t>cm).</a:t>
            </a:r>
            <a:endParaRPr lang="id-ID" sz="2000" dirty="0" smtClean="0">
              <a:latin typeface="Arial"/>
              <a:cs typeface="Arial"/>
            </a:endParaRPr>
          </a:p>
          <a:p>
            <a:pPr marL="369570" marR="17780" indent="-344805" algn="just">
              <a:spcBef>
                <a:spcPts val="484"/>
              </a:spcBef>
              <a:tabLst>
                <a:tab pos="370205" algn="l"/>
              </a:tabLst>
            </a:pPr>
            <a:r>
              <a:rPr lang="id-ID" sz="2000" spc="-10" dirty="0" smtClean="0">
                <a:latin typeface="Arial"/>
                <a:cs typeface="Arial"/>
              </a:rPr>
              <a:t>Letak </a:t>
            </a:r>
            <a:r>
              <a:rPr lang="id-ID" sz="2000" spc="-5" dirty="0" smtClean="0">
                <a:latin typeface="Arial"/>
                <a:cs typeface="Arial"/>
              </a:rPr>
              <a:t>goneometer </a:t>
            </a:r>
            <a:r>
              <a:rPr lang="id-ID" sz="2000" spc="-10" dirty="0" smtClean="0">
                <a:latin typeface="Arial"/>
                <a:cs typeface="Arial"/>
              </a:rPr>
              <a:t>bidang </a:t>
            </a:r>
            <a:r>
              <a:rPr lang="id-ID" sz="2000" spc="-5" dirty="0" smtClean="0">
                <a:latin typeface="Arial"/>
                <a:cs typeface="Arial"/>
              </a:rPr>
              <a:t>R, </a:t>
            </a:r>
            <a:r>
              <a:rPr lang="id-ID" sz="2000" spc="-10" dirty="0" smtClean="0">
                <a:latin typeface="Arial"/>
                <a:cs typeface="Arial"/>
              </a:rPr>
              <a:t>Pasif </a:t>
            </a:r>
            <a:r>
              <a:rPr lang="id-ID" sz="2000" spc="-5" dirty="0" smtClean="0">
                <a:latin typeface="Arial"/>
                <a:cs typeface="Arial"/>
              </a:rPr>
              <a:t>: </a:t>
            </a:r>
            <a:r>
              <a:rPr lang="id-ID" sz="2000" spc="-10" dirty="0" smtClean="0">
                <a:latin typeface="Arial"/>
                <a:cs typeface="Arial"/>
              </a:rPr>
              <a:t>dari </a:t>
            </a:r>
            <a:r>
              <a:rPr lang="id-ID" sz="2000" spc="-5" dirty="0" smtClean="0">
                <a:latin typeface="Arial"/>
                <a:cs typeface="Arial"/>
              </a:rPr>
              <a:t>middle superior os cranium  sejajar kearah </a:t>
            </a:r>
            <a:r>
              <a:rPr lang="id-ID" sz="2000" spc="-10" dirty="0" smtClean="0">
                <a:latin typeface="Arial"/>
                <a:cs typeface="Arial"/>
              </a:rPr>
              <a:t>lateral, </a:t>
            </a:r>
            <a:r>
              <a:rPr lang="id-ID" sz="2000" spc="-5" dirty="0" smtClean="0">
                <a:latin typeface="Arial"/>
                <a:cs typeface="Arial"/>
              </a:rPr>
              <a:t>Aktif : </a:t>
            </a:r>
            <a:r>
              <a:rPr lang="id-ID" sz="2000" spc="-10" dirty="0" smtClean="0">
                <a:latin typeface="Arial"/>
                <a:cs typeface="Arial"/>
              </a:rPr>
              <a:t>dari </a:t>
            </a:r>
            <a:r>
              <a:rPr lang="id-ID" sz="2000" spc="-5" dirty="0" smtClean="0">
                <a:latin typeface="Arial"/>
                <a:cs typeface="Arial"/>
              </a:rPr>
              <a:t>middle </a:t>
            </a:r>
            <a:r>
              <a:rPr lang="id-ID" sz="2000" spc="-10" dirty="0" smtClean="0">
                <a:latin typeface="Arial"/>
                <a:cs typeface="Arial"/>
              </a:rPr>
              <a:t>superior </a:t>
            </a:r>
            <a:r>
              <a:rPr lang="id-ID" sz="2000" spc="-5" dirty="0" smtClean="0">
                <a:latin typeface="Arial"/>
                <a:cs typeface="Arial"/>
              </a:rPr>
              <a:t>os </a:t>
            </a:r>
            <a:r>
              <a:rPr lang="id-ID" sz="2000" spc="-10" dirty="0" smtClean="0">
                <a:latin typeface="Arial"/>
                <a:cs typeface="Arial"/>
              </a:rPr>
              <a:t>cranium </a:t>
            </a:r>
            <a:r>
              <a:rPr lang="id-ID" sz="2000" spc="-5" dirty="0" smtClean="0">
                <a:latin typeface="Arial"/>
                <a:cs typeface="Arial"/>
              </a:rPr>
              <a:t>sejajar  </a:t>
            </a:r>
            <a:r>
              <a:rPr lang="id-ID" sz="2000" dirty="0" smtClean="0">
                <a:latin typeface="Arial"/>
                <a:cs typeface="Arial"/>
              </a:rPr>
              <a:t>kearah</a:t>
            </a:r>
            <a:r>
              <a:rPr lang="id-ID" sz="2000" spc="-45" dirty="0" smtClean="0">
                <a:latin typeface="Arial"/>
                <a:cs typeface="Arial"/>
              </a:rPr>
              <a:t> </a:t>
            </a:r>
            <a:r>
              <a:rPr lang="id-ID" sz="2000" spc="-10" dirty="0" smtClean="0">
                <a:latin typeface="Arial"/>
                <a:cs typeface="Arial"/>
              </a:rPr>
              <a:t>lateral.</a:t>
            </a:r>
            <a:endParaRPr lang="id-ID" sz="2000" dirty="0" smtClean="0">
              <a:latin typeface="Arial"/>
              <a:cs typeface="Arial"/>
            </a:endParaRPr>
          </a:p>
          <a:p>
            <a:pPr marL="369570" indent="-344805">
              <a:spcBef>
                <a:spcPts val="484"/>
              </a:spcBef>
              <a:tabLst>
                <a:tab pos="369570" algn="l"/>
                <a:tab pos="370205" algn="l"/>
              </a:tabLst>
            </a:pPr>
            <a:r>
              <a:rPr lang="id-ID" sz="2000" spc="-10" dirty="0" smtClean="0">
                <a:latin typeface="Arial"/>
                <a:cs typeface="Arial"/>
              </a:rPr>
              <a:t>S </a:t>
            </a:r>
            <a:r>
              <a:rPr lang="id-ID" sz="2000" spc="-5" dirty="0" smtClean="0">
                <a:latin typeface="Arial"/>
                <a:cs typeface="Arial"/>
              </a:rPr>
              <a:t>: 30° – </a:t>
            </a:r>
            <a:r>
              <a:rPr lang="id-ID" sz="2000" spc="-10" dirty="0" smtClean="0">
                <a:latin typeface="Arial"/>
                <a:cs typeface="Arial"/>
              </a:rPr>
              <a:t>0° </a:t>
            </a:r>
            <a:r>
              <a:rPr lang="id-ID" sz="2000" spc="-5" dirty="0" smtClean="0">
                <a:latin typeface="Arial"/>
                <a:cs typeface="Arial"/>
              </a:rPr>
              <a:t>–</a:t>
            </a:r>
            <a:r>
              <a:rPr lang="id-ID" sz="2000" spc="-65" dirty="0" smtClean="0">
                <a:latin typeface="Arial"/>
                <a:cs typeface="Arial"/>
              </a:rPr>
              <a:t> </a:t>
            </a:r>
            <a:r>
              <a:rPr lang="id-ID" sz="2000" dirty="0" smtClean="0">
                <a:latin typeface="Arial"/>
                <a:cs typeface="Arial"/>
              </a:rPr>
              <a:t>85°</a:t>
            </a:r>
          </a:p>
          <a:p>
            <a:pPr marL="369570" indent="-344805">
              <a:spcBef>
                <a:spcPts val="480"/>
              </a:spcBef>
              <a:tabLst>
                <a:tab pos="369570" algn="l"/>
                <a:tab pos="370205" algn="l"/>
              </a:tabLst>
            </a:pPr>
            <a:r>
              <a:rPr lang="id-ID" sz="2000" spc="-5" dirty="0" smtClean="0">
                <a:latin typeface="Arial"/>
                <a:cs typeface="Arial"/>
              </a:rPr>
              <a:t>F : </a:t>
            </a:r>
            <a:r>
              <a:rPr lang="id-ID" sz="2000" dirty="0" smtClean="0">
                <a:latin typeface="Arial"/>
                <a:cs typeface="Arial"/>
              </a:rPr>
              <a:t>30° </a:t>
            </a:r>
            <a:r>
              <a:rPr lang="id-ID" sz="2000" spc="-5" dirty="0" smtClean="0">
                <a:latin typeface="Arial"/>
                <a:cs typeface="Arial"/>
              </a:rPr>
              <a:t>– </a:t>
            </a:r>
            <a:r>
              <a:rPr lang="id-ID" sz="2000" spc="-10" dirty="0" smtClean="0">
                <a:latin typeface="Arial"/>
                <a:cs typeface="Arial"/>
              </a:rPr>
              <a:t>0° </a:t>
            </a:r>
            <a:r>
              <a:rPr lang="id-ID" sz="2000" spc="-5" dirty="0" smtClean="0">
                <a:latin typeface="Arial"/>
                <a:cs typeface="Arial"/>
              </a:rPr>
              <a:t>–</a:t>
            </a:r>
            <a:r>
              <a:rPr lang="id-ID" sz="2000" spc="-85" dirty="0" smtClean="0">
                <a:latin typeface="Arial"/>
                <a:cs typeface="Arial"/>
              </a:rPr>
              <a:t> </a:t>
            </a:r>
            <a:r>
              <a:rPr lang="id-ID" sz="2000" dirty="0" smtClean="0">
                <a:latin typeface="Arial"/>
                <a:cs typeface="Arial"/>
              </a:rPr>
              <a:t>30°</a:t>
            </a:r>
          </a:p>
          <a:p>
            <a:pPr marL="369570" indent="-344805">
              <a:spcBef>
                <a:spcPts val="480"/>
              </a:spcBef>
              <a:tabLst>
                <a:tab pos="369570" algn="l"/>
                <a:tab pos="370205" algn="l"/>
              </a:tabLst>
            </a:pPr>
            <a:r>
              <a:rPr lang="id-ID" sz="2000" spc="-10" dirty="0" smtClean="0">
                <a:latin typeface="Arial"/>
                <a:cs typeface="Arial"/>
              </a:rPr>
              <a:t>R </a:t>
            </a:r>
            <a:r>
              <a:rPr lang="id-ID" sz="2000" spc="-5" dirty="0" smtClean="0">
                <a:latin typeface="Arial"/>
                <a:cs typeface="Arial"/>
              </a:rPr>
              <a:t>: 45° – </a:t>
            </a:r>
            <a:r>
              <a:rPr lang="id-ID" sz="2000" spc="5" dirty="0" smtClean="0">
                <a:latin typeface="Arial"/>
                <a:cs typeface="Arial"/>
              </a:rPr>
              <a:t>0° </a:t>
            </a:r>
            <a:r>
              <a:rPr lang="id-ID" sz="2000" spc="-5" dirty="0" smtClean="0">
                <a:latin typeface="Arial"/>
                <a:cs typeface="Arial"/>
              </a:rPr>
              <a:t>–</a:t>
            </a:r>
            <a:r>
              <a:rPr lang="id-ID" sz="2000" spc="-40" dirty="0" smtClean="0">
                <a:latin typeface="Arial"/>
                <a:cs typeface="Arial"/>
              </a:rPr>
              <a:t> </a:t>
            </a:r>
            <a:r>
              <a:rPr lang="id-ID" sz="2000" dirty="0" smtClean="0">
                <a:latin typeface="Arial"/>
                <a:cs typeface="Arial"/>
              </a:rPr>
              <a:t>45°</a:t>
            </a:r>
          </a:p>
          <a:p>
            <a:endParaRPr lang="id-ID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pc="-5" dirty="0" smtClean="0">
                <a:latin typeface="Arial"/>
                <a:cs typeface="Arial"/>
              </a:rPr>
              <a:t>Contoh</a:t>
            </a:r>
            <a:r>
              <a:rPr lang="id-ID" spc="-70" dirty="0" smtClean="0">
                <a:latin typeface="Arial"/>
                <a:cs typeface="Arial"/>
              </a:rPr>
              <a:t> </a:t>
            </a:r>
            <a:r>
              <a:rPr lang="id-ID" spc="-5" dirty="0" smtClean="0">
                <a:latin typeface="Arial"/>
                <a:cs typeface="Arial"/>
              </a:rPr>
              <a:t>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1285861"/>
            <a:ext cx="10972800" cy="4525963"/>
          </a:xfrm>
        </p:spPr>
        <p:txBody>
          <a:bodyPr/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</a:pPr>
            <a:r>
              <a:rPr lang="id-ID" sz="2400" spc="-10" dirty="0" smtClean="0">
                <a:latin typeface="Arial"/>
                <a:cs typeface="Arial"/>
              </a:rPr>
              <a:t>Seorang </a:t>
            </a:r>
            <a:r>
              <a:rPr lang="id-ID" sz="2400" spc="-5" dirty="0" smtClean="0">
                <a:latin typeface="Arial"/>
                <a:cs typeface="Arial"/>
              </a:rPr>
              <a:t>perempuan </a:t>
            </a:r>
            <a:r>
              <a:rPr lang="id-ID" sz="2400" spc="-15" dirty="0" smtClean="0">
                <a:latin typeface="Arial"/>
                <a:cs typeface="Arial"/>
              </a:rPr>
              <a:t>usianya </a:t>
            </a:r>
            <a:r>
              <a:rPr lang="id-ID" sz="2400" spc="-10" dirty="0" smtClean="0">
                <a:latin typeface="Arial"/>
                <a:cs typeface="Arial"/>
              </a:rPr>
              <a:t>50 tahun </a:t>
            </a:r>
            <a:r>
              <a:rPr lang="id-ID" sz="2400" dirty="0" smtClean="0">
                <a:latin typeface="Arial"/>
                <a:cs typeface="Arial"/>
              </a:rPr>
              <a:t>mengalami fraktur </a:t>
            </a:r>
            <a:r>
              <a:rPr lang="id-ID" sz="2400" spc="5" dirty="0" smtClean="0">
                <a:latin typeface="Arial"/>
                <a:cs typeface="Arial"/>
              </a:rPr>
              <a:t>femur  </a:t>
            </a:r>
            <a:r>
              <a:rPr lang="id-ID" sz="2400" spc="-5" dirty="0" smtClean="0">
                <a:latin typeface="Arial"/>
                <a:cs typeface="Arial"/>
              </a:rPr>
              <a:t>sinistra </a:t>
            </a:r>
            <a:r>
              <a:rPr lang="id-ID" sz="2400" spc="-10" dirty="0" smtClean="0">
                <a:latin typeface="Arial"/>
                <a:cs typeface="Arial"/>
              </a:rPr>
              <a:t>1/3 </a:t>
            </a:r>
            <a:r>
              <a:rPr lang="id-ID" sz="2400" spc="-5" dirty="0" smtClean="0">
                <a:latin typeface="Arial"/>
                <a:cs typeface="Arial"/>
              </a:rPr>
              <a:t>proximal, dilakukan tindakan operasi pemasangan </a:t>
            </a:r>
            <a:r>
              <a:rPr lang="id-ID" sz="2400" spc="-10" dirty="0" smtClean="0">
                <a:latin typeface="Arial"/>
                <a:cs typeface="Arial"/>
              </a:rPr>
              <a:t>plate  and </a:t>
            </a:r>
            <a:r>
              <a:rPr lang="id-ID" sz="2400" spc="-5" dirty="0" smtClean="0">
                <a:latin typeface="Arial"/>
                <a:cs typeface="Arial"/>
              </a:rPr>
              <a:t>screw </a:t>
            </a:r>
            <a:r>
              <a:rPr lang="id-ID" sz="2400" spc="-25" dirty="0" smtClean="0">
                <a:latin typeface="Arial"/>
                <a:cs typeface="Arial"/>
              </a:rPr>
              <a:t>yang </a:t>
            </a:r>
            <a:r>
              <a:rPr lang="id-ID" sz="2400" dirty="0" smtClean="0">
                <a:latin typeface="Arial"/>
                <a:cs typeface="Arial"/>
              </a:rPr>
              <a:t>mengakibatkan </a:t>
            </a:r>
            <a:r>
              <a:rPr lang="id-ID" sz="2400" spc="-15" dirty="0" smtClean="0">
                <a:latin typeface="Arial"/>
                <a:cs typeface="Arial"/>
              </a:rPr>
              <a:t>adanya </a:t>
            </a:r>
            <a:r>
              <a:rPr lang="id-ID" sz="2400" spc="-5" dirty="0" smtClean="0">
                <a:latin typeface="Arial"/>
                <a:cs typeface="Arial"/>
              </a:rPr>
              <a:t>keterbatasan gerak </a:t>
            </a:r>
            <a:r>
              <a:rPr lang="id-ID" sz="2400" spc="-10" dirty="0" smtClean="0">
                <a:latin typeface="Arial"/>
                <a:cs typeface="Arial"/>
              </a:rPr>
              <a:t>pada  hip </a:t>
            </a:r>
            <a:r>
              <a:rPr lang="id-ID" sz="2400" spc="-5" dirty="0" smtClean="0">
                <a:latin typeface="Arial"/>
                <a:cs typeface="Arial"/>
              </a:rPr>
              <a:t>sinistranya. </a:t>
            </a:r>
            <a:r>
              <a:rPr lang="id-ID" sz="2400" dirty="0" smtClean="0">
                <a:latin typeface="Arial"/>
                <a:cs typeface="Arial"/>
              </a:rPr>
              <a:t>Hasil pengukuran </a:t>
            </a:r>
            <a:r>
              <a:rPr lang="id-ID" sz="2400" spc="-5" dirty="0" smtClean="0">
                <a:latin typeface="Arial"/>
                <a:cs typeface="Arial"/>
              </a:rPr>
              <a:t>ROM didapatkan </a:t>
            </a:r>
            <a:r>
              <a:rPr lang="id-ID" sz="2400" spc="-10" dirty="0" smtClean="0">
                <a:latin typeface="Arial"/>
                <a:cs typeface="Arial"/>
              </a:rPr>
              <a:t>S</a:t>
            </a:r>
            <a:r>
              <a:rPr lang="id-ID" sz="2400" spc="30" dirty="0" smtClean="0">
                <a:latin typeface="Arial"/>
                <a:cs typeface="Arial"/>
              </a:rPr>
              <a:t> </a:t>
            </a:r>
            <a:r>
              <a:rPr lang="id-ID" sz="2400" spc="-5" dirty="0" smtClean="0">
                <a:latin typeface="Arial"/>
                <a:cs typeface="Arial"/>
              </a:rPr>
              <a:t>10°-0°-90°.</a:t>
            </a:r>
            <a:endParaRPr lang="id-ID" sz="2400" dirty="0" smtClean="0">
              <a:latin typeface="Arial"/>
              <a:cs typeface="Arial"/>
            </a:endParaRPr>
          </a:p>
          <a:p>
            <a:pPr marL="356870" marR="159385">
              <a:lnSpc>
                <a:spcPct val="100000"/>
              </a:lnSpc>
              <a:spcBef>
                <a:spcPts val="484"/>
              </a:spcBef>
            </a:pPr>
            <a:r>
              <a:rPr lang="id-ID" sz="2400" dirty="0" smtClean="0">
                <a:latin typeface="Arial"/>
                <a:cs typeface="Arial"/>
              </a:rPr>
              <a:t>Dimanakah </a:t>
            </a:r>
            <a:r>
              <a:rPr lang="id-ID" sz="2400" spc="-5" dirty="0" smtClean="0">
                <a:latin typeface="Arial"/>
                <a:cs typeface="Arial"/>
              </a:rPr>
              <a:t>tangkai </a:t>
            </a:r>
            <a:r>
              <a:rPr lang="id-ID" sz="2400" spc="-10" dirty="0" smtClean="0">
                <a:latin typeface="Arial"/>
                <a:cs typeface="Arial"/>
              </a:rPr>
              <a:t>statis </a:t>
            </a:r>
            <a:r>
              <a:rPr lang="id-ID" sz="2400" spc="-5" dirty="0" smtClean="0">
                <a:latin typeface="Arial"/>
                <a:cs typeface="Arial"/>
              </a:rPr>
              <a:t>goneometer </a:t>
            </a:r>
            <a:r>
              <a:rPr lang="id-ID" sz="2400" spc="-10" dirty="0" smtClean="0">
                <a:latin typeface="Arial"/>
                <a:cs typeface="Arial"/>
              </a:rPr>
              <a:t>pada </a:t>
            </a:r>
            <a:r>
              <a:rPr lang="id-ID" sz="2400" dirty="0" smtClean="0">
                <a:latin typeface="Arial"/>
                <a:cs typeface="Arial"/>
              </a:rPr>
              <a:t>pemeriksaan </a:t>
            </a:r>
            <a:r>
              <a:rPr lang="id-ID" sz="2400" spc="-5" dirty="0" smtClean="0">
                <a:latin typeface="Arial"/>
                <a:cs typeface="Arial"/>
              </a:rPr>
              <a:t>tersebut  </a:t>
            </a:r>
            <a:r>
              <a:rPr lang="id-ID" sz="2400" spc="-10" dirty="0" smtClean="0">
                <a:latin typeface="Arial"/>
                <a:cs typeface="Arial"/>
              </a:rPr>
              <a:t>diatas?</a:t>
            </a:r>
            <a:endParaRPr lang="id-ID" sz="2400" dirty="0" smtClean="0">
              <a:latin typeface="Arial"/>
              <a:cs typeface="Arial"/>
            </a:endParaRPr>
          </a:p>
          <a:p>
            <a:pPr marL="289560" indent="-277495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290195" algn="l"/>
              </a:tabLst>
            </a:pPr>
            <a:r>
              <a:rPr lang="id-ID" sz="2400" spc="-10" dirty="0" smtClean="0">
                <a:latin typeface="Arial"/>
                <a:cs typeface="Arial"/>
              </a:rPr>
              <a:t>Pada</a:t>
            </a:r>
            <a:r>
              <a:rPr lang="id-ID" sz="2400" spc="30" dirty="0" smtClean="0">
                <a:latin typeface="Arial"/>
                <a:cs typeface="Arial"/>
              </a:rPr>
              <a:t> </a:t>
            </a:r>
            <a:r>
              <a:rPr lang="id-ID" sz="2400" spc="-10" dirty="0" smtClean="0">
                <a:latin typeface="Arial"/>
                <a:cs typeface="Arial"/>
              </a:rPr>
              <a:t>SIAS</a:t>
            </a:r>
            <a:endParaRPr lang="id-ID" sz="2400" dirty="0" smtClean="0">
              <a:latin typeface="Arial"/>
              <a:cs typeface="Arial"/>
            </a:endParaRPr>
          </a:p>
          <a:p>
            <a:pPr marL="289560" indent="-277495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290195" algn="l"/>
              </a:tabLst>
            </a:pPr>
            <a:r>
              <a:rPr lang="id-ID" sz="2400" spc="-5" dirty="0" smtClean="0">
                <a:latin typeface="Arial"/>
                <a:cs typeface="Arial"/>
              </a:rPr>
              <a:t>Sejajar </a:t>
            </a:r>
            <a:r>
              <a:rPr lang="id-ID" sz="2400" i="1" spc="-10" dirty="0" smtClean="0">
                <a:latin typeface="Arial"/>
                <a:cs typeface="Arial"/>
              </a:rPr>
              <a:t>mid axillar line </a:t>
            </a:r>
            <a:r>
              <a:rPr lang="id-ID" sz="2400" i="1" spc="-5" dirty="0" smtClean="0">
                <a:latin typeface="Arial"/>
                <a:cs typeface="Arial"/>
              </a:rPr>
              <a:t>of</a:t>
            </a:r>
            <a:r>
              <a:rPr lang="id-ID" sz="2400" i="1" spc="160" dirty="0" smtClean="0">
                <a:latin typeface="Arial"/>
                <a:cs typeface="Arial"/>
              </a:rPr>
              <a:t> </a:t>
            </a:r>
            <a:r>
              <a:rPr lang="id-ID" sz="2400" i="1" dirty="0" smtClean="0">
                <a:latin typeface="Arial"/>
                <a:cs typeface="Arial"/>
              </a:rPr>
              <a:t>trunk</a:t>
            </a:r>
            <a:r>
              <a:rPr lang="id-ID" sz="2400" dirty="0" smtClean="0">
                <a:latin typeface="Arial"/>
                <a:cs typeface="Arial"/>
              </a:rPr>
              <a:t>.</a:t>
            </a:r>
          </a:p>
          <a:p>
            <a:pPr marL="277495" indent="-265430">
              <a:lnSpc>
                <a:spcPct val="100000"/>
              </a:lnSpc>
              <a:spcBef>
                <a:spcPts val="484"/>
              </a:spcBef>
              <a:buAutoNum type="alphaLcPeriod"/>
              <a:tabLst>
                <a:tab pos="278130" algn="l"/>
              </a:tabLst>
            </a:pPr>
            <a:r>
              <a:rPr lang="id-ID" sz="2400" spc="-10" dirty="0" smtClean="0">
                <a:latin typeface="Arial"/>
                <a:cs typeface="Arial"/>
              </a:rPr>
              <a:t>Pada </a:t>
            </a:r>
            <a:r>
              <a:rPr lang="id-ID" sz="2400" spc="-5" dirty="0" smtClean="0">
                <a:latin typeface="Arial"/>
                <a:cs typeface="Arial"/>
              </a:rPr>
              <a:t>trochantor </a:t>
            </a:r>
            <a:r>
              <a:rPr lang="id-ID" sz="2400" spc="5" dirty="0" smtClean="0">
                <a:latin typeface="Arial"/>
                <a:cs typeface="Arial"/>
              </a:rPr>
              <a:t>major </a:t>
            </a:r>
            <a:r>
              <a:rPr lang="id-ID" sz="2400" spc="-5" dirty="0" smtClean="0">
                <a:latin typeface="Arial"/>
                <a:cs typeface="Arial"/>
              </a:rPr>
              <a:t>dari</a:t>
            </a:r>
            <a:r>
              <a:rPr lang="id-ID" sz="2400" spc="-10" dirty="0" smtClean="0">
                <a:latin typeface="Arial"/>
                <a:cs typeface="Arial"/>
              </a:rPr>
              <a:t> </a:t>
            </a:r>
            <a:r>
              <a:rPr lang="id-ID" sz="2400" spc="5" dirty="0" smtClean="0">
                <a:latin typeface="Arial"/>
                <a:cs typeface="Arial"/>
              </a:rPr>
              <a:t>femur.</a:t>
            </a:r>
            <a:endParaRPr lang="id-ID" sz="2400" dirty="0" smtClean="0">
              <a:latin typeface="Arial"/>
              <a:cs typeface="Arial"/>
            </a:endParaRPr>
          </a:p>
          <a:p>
            <a:pPr marL="289560" indent="-277495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290195" algn="l"/>
              </a:tabLst>
            </a:pPr>
            <a:r>
              <a:rPr lang="id-ID" sz="2400" spc="-5" dirty="0" smtClean="0">
                <a:latin typeface="Arial"/>
                <a:cs typeface="Arial"/>
              </a:rPr>
              <a:t>Sejajar </a:t>
            </a:r>
            <a:r>
              <a:rPr lang="id-ID" sz="2400" spc="-10" dirty="0" smtClean="0">
                <a:latin typeface="Arial"/>
                <a:cs typeface="Arial"/>
              </a:rPr>
              <a:t>dengan </a:t>
            </a:r>
            <a:r>
              <a:rPr lang="id-ID" sz="2400" dirty="0" smtClean="0">
                <a:latin typeface="Arial"/>
                <a:cs typeface="Arial"/>
              </a:rPr>
              <a:t>aksis </a:t>
            </a:r>
            <a:r>
              <a:rPr lang="id-ID" sz="2400" spc="-10" dirty="0" smtClean="0">
                <a:latin typeface="Arial"/>
                <a:cs typeface="Arial"/>
              </a:rPr>
              <a:t>panjang </a:t>
            </a:r>
            <a:r>
              <a:rPr lang="id-ID" sz="2400" spc="-5" dirty="0" smtClean="0">
                <a:latin typeface="Arial"/>
                <a:cs typeface="Arial"/>
              </a:rPr>
              <a:t>dari</a:t>
            </a:r>
            <a:r>
              <a:rPr lang="id-ID" sz="2400" spc="90" dirty="0" smtClean="0">
                <a:latin typeface="Arial"/>
                <a:cs typeface="Arial"/>
              </a:rPr>
              <a:t> </a:t>
            </a:r>
            <a:r>
              <a:rPr lang="id-ID" sz="2400" spc="5" dirty="0" smtClean="0">
                <a:latin typeface="Arial"/>
                <a:cs typeface="Arial"/>
              </a:rPr>
              <a:t>femur</a:t>
            </a:r>
            <a:endParaRPr lang="id-ID" sz="2400" dirty="0" smtClean="0">
              <a:latin typeface="Arial"/>
              <a:cs typeface="Arial"/>
            </a:endParaRPr>
          </a:p>
          <a:p>
            <a:pPr marL="289560" indent="-277495">
              <a:lnSpc>
                <a:spcPct val="100000"/>
              </a:lnSpc>
              <a:spcBef>
                <a:spcPts val="480"/>
              </a:spcBef>
              <a:buAutoNum type="alphaLcPeriod"/>
              <a:tabLst>
                <a:tab pos="290195" algn="l"/>
              </a:tabLst>
            </a:pPr>
            <a:r>
              <a:rPr lang="id-ID" sz="2400" spc="-5" dirty="0" smtClean="0">
                <a:latin typeface="Arial"/>
                <a:cs typeface="Arial"/>
              </a:rPr>
              <a:t>Sejajar </a:t>
            </a:r>
            <a:r>
              <a:rPr lang="id-ID" sz="2400" spc="-10" dirty="0" smtClean="0">
                <a:latin typeface="Arial"/>
                <a:cs typeface="Arial"/>
              </a:rPr>
              <a:t>dengan garis </a:t>
            </a:r>
            <a:r>
              <a:rPr lang="id-ID" sz="2400" spc="-5" dirty="0" smtClean="0">
                <a:latin typeface="Arial"/>
                <a:cs typeface="Arial"/>
              </a:rPr>
              <a:t>imajinasi </a:t>
            </a:r>
            <a:r>
              <a:rPr lang="id-ID" sz="2400" spc="-25" dirty="0" smtClean="0">
                <a:latin typeface="Arial"/>
                <a:cs typeface="Arial"/>
              </a:rPr>
              <a:t>yang </a:t>
            </a:r>
            <a:r>
              <a:rPr lang="id-ID" sz="2400" spc="-5" dirty="0" smtClean="0">
                <a:latin typeface="Arial"/>
                <a:cs typeface="Arial"/>
              </a:rPr>
              <a:t>menghubungkan </a:t>
            </a:r>
            <a:r>
              <a:rPr lang="id-ID" sz="2400" dirty="0" smtClean="0">
                <a:latin typeface="Arial"/>
                <a:cs typeface="Arial"/>
              </a:rPr>
              <a:t>kedua</a:t>
            </a:r>
            <a:r>
              <a:rPr lang="id-ID" sz="2400" spc="229" dirty="0" smtClean="0">
                <a:latin typeface="Arial"/>
                <a:cs typeface="Arial"/>
              </a:rPr>
              <a:t> </a:t>
            </a:r>
            <a:r>
              <a:rPr lang="id-ID" sz="2400" spc="-15" dirty="0" smtClean="0">
                <a:latin typeface="Arial"/>
                <a:cs typeface="Arial"/>
              </a:rPr>
              <a:t>SIAS</a:t>
            </a:r>
            <a:endParaRPr lang="id-ID" sz="2400" dirty="0" smtClean="0">
              <a:latin typeface="Arial"/>
              <a:cs typeface="Arial"/>
            </a:endParaRPr>
          </a:p>
          <a:p>
            <a:endParaRPr lang="id-ID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28751" y="1000125"/>
            <a:ext cx="9855200" cy="431800"/>
          </a:xfrm>
        </p:spPr>
        <p:txBody>
          <a:bodyPr/>
          <a:lstStyle/>
          <a:p>
            <a:pPr eaLnBrk="1" hangingPunct="1"/>
            <a:r>
              <a:rPr lang="id-ID" smtClean="0">
                <a:latin typeface="Verdana" pitchFamily="34" charset="0"/>
                <a:ea typeface="Arial Unicode MS" pitchFamily="34" charset="-128"/>
                <a:cs typeface="Tahoma" pitchFamily="34" charset="0"/>
              </a:rPr>
              <a:t>DOA SESUDAH BELAJAR</a:t>
            </a:r>
            <a:br>
              <a:rPr lang="id-ID" smtClean="0">
                <a:latin typeface="Verdana" pitchFamily="34" charset="0"/>
                <a:ea typeface="Arial Unicode MS" pitchFamily="34" charset="-128"/>
                <a:cs typeface="Tahoma" pitchFamily="34" charset="0"/>
              </a:rPr>
            </a:br>
            <a:endParaRPr lang="id-ID" smtClean="0">
              <a:latin typeface="Verdan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219200" y="2143125"/>
            <a:ext cx="9448800" cy="3571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ar-AE" sz="2000" b="1" smtClean="0"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id-ID" sz="2000" b="1" smtClean="0"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000" b="1" smtClean="0"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000" b="1" smtClean="0"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id-ID" sz="2000" b="1" smtClean="0"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id-ID" sz="2000" b="1" smtClean="0"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000" b="1" smtClean="0"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id-ID" sz="2000" b="1" smtClean="0">
                <a:ea typeface="Arial Unicode MS" pitchFamily="34" charset="-128"/>
                <a:cs typeface="Tahoma" pitchFamily="34" charset="0"/>
              </a:rPr>
              <a:t>Ya Alloh Tunjukkanlah kepada kami kebenaran sehinggga kami dapat mengikutinya Dan tunjukkanlah kepada kami kejelekan sehingga kami dapat menjauhinya</a:t>
            </a:r>
            <a:endParaRPr lang="id-ID" sz="2000" smtClean="0">
              <a:ea typeface="Arial Unicode MS" pitchFamily="34" charset="-128"/>
              <a:cs typeface="Tahoma" pitchFamily="34" charset="0"/>
            </a:endParaRPr>
          </a:p>
          <a:p>
            <a:pPr eaLnBrk="1" hangingPunct="1"/>
            <a:endParaRPr lang="id-ID" smtClean="0"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167" y="2420938"/>
            <a:ext cx="10972800" cy="1143000"/>
          </a:xfrm>
        </p:spPr>
        <p:txBody>
          <a:bodyPr/>
          <a:lstStyle/>
          <a:p>
            <a:pPr eaLnBrk="1" hangingPunct="1"/>
            <a:r>
              <a:rPr lang="en-US" smtClean="0"/>
              <a:t>TERIMAKASIH</a:t>
            </a:r>
            <a:endParaRPr lang="id-ID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6681" y="483185"/>
            <a:ext cx="36372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Pengertian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4993" y="1624661"/>
            <a:ext cx="10590953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Pemeriksaan fungsi motorik lingkup gerak  sendi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(LGS)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adalah tindakan</a:t>
            </a:r>
            <a:r>
              <a:rPr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pemeriksaan 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dilakukan untuk mengetahui </a:t>
            </a:r>
            <a:r>
              <a:rPr sz="2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luas/jarak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bisa dicapai oleh suatu  persendian </a:t>
            </a:r>
            <a:r>
              <a:rPr sz="2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saat sendi tersebut bergerak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,  baik secara </a:t>
            </a:r>
            <a:r>
              <a:rPr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aktif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maupun secara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pasif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495" y="1148698"/>
            <a:ext cx="109728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8900" marR="5080">
              <a:lnSpc>
                <a:spcPct val="100000"/>
              </a:lnSpc>
              <a:spcBef>
                <a:spcPts val="110"/>
              </a:spcBef>
              <a:tabLst>
                <a:tab pos="88900" algn="l"/>
              </a:tabLst>
            </a:pPr>
            <a:r>
              <a:rPr spc="5" dirty="0"/>
              <a:t>Range Of </a:t>
            </a:r>
            <a:r>
              <a:rPr dirty="0"/>
              <a:t>Motion /  </a:t>
            </a:r>
            <a:r>
              <a:rPr spc="5" dirty="0"/>
              <a:t>Lingkup Gerak</a:t>
            </a:r>
            <a:r>
              <a:rPr spc="-170" dirty="0"/>
              <a:t> </a:t>
            </a:r>
            <a:r>
              <a:rPr dirty="0"/>
              <a:t>Sendi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964" y="2214555"/>
            <a:ext cx="10351345" cy="2802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61595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  <a:tab pos="357505" algn="l"/>
                <a:tab pos="4996180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Luas gerak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sendi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adalah	luas</a:t>
            </a:r>
            <a:r>
              <a:rPr sz="28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lingkup  gerak sendi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bisa dilakukan oleh  suatu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sendi.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Goneometri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merupakan salah satu teknik  evaluasi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paling sering digunakan  dalam praktek</a:t>
            </a:r>
            <a:r>
              <a:rPr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Fisioterapi.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marR="299085" indent="-344805" algn="just">
              <a:lnSpc>
                <a:spcPct val="100000"/>
              </a:lnSpc>
              <a:spcBef>
                <a:spcPts val="77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Pengukuran dengan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Goneometri</a:t>
            </a:r>
            <a:r>
              <a:rPr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sudah  dilakukan sejak tahun</a:t>
            </a:r>
            <a:r>
              <a:rPr sz="28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1920an.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989" y="1142984"/>
            <a:ext cx="11178800" cy="4101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5760" algn="just">
              <a:spcBef>
                <a:spcPts val="100"/>
              </a:spcBef>
              <a:buAutoNum type="arabicPeriod"/>
              <a:tabLst>
                <a:tab pos="377825" algn="l"/>
                <a:tab pos="378460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Reliabilitas (Moore,</a:t>
            </a:r>
            <a:r>
              <a:rPr sz="2400" b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dkk)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marL="377825" algn="just"/>
            <a:r>
              <a:rPr sz="2400" smtClean="0">
                <a:latin typeface="Times New Roman" pitchFamily="18" charset="0"/>
                <a:cs typeface="Times New Roman" pitchFamily="18" charset="0"/>
              </a:rPr>
              <a:t>Pemeriksa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berpengalaman hasil pengukuran LGS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lebih</a:t>
            </a:r>
            <a:r>
              <a:rPr sz="2400" spc="-1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reliabilitasnya.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78460" indent="-365760" algn="just">
              <a:buAutoNum type="arabicPeriod" startAt="2"/>
              <a:tabLst>
                <a:tab pos="378460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Umur (Bell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sz="24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Hoskizah)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marL="377825" marR="373380" algn="just">
              <a:spcBef>
                <a:spcPts val="22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Makin muda makin luas, usia 20 – 30 tahun akan ada</a:t>
            </a:r>
            <a:r>
              <a:rPr sz="2400" spc="-1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penurunan  Usia 30 – 60 tahun relatif stabil, usia diatas 60 tahun cenderung 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menurun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78460" indent="-365760" algn="just">
              <a:spcBef>
                <a:spcPts val="5"/>
              </a:spcBef>
              <a:buAutoNum type="arabicPeriod" startAt="3"/>
              <a:tabLst>
                <a:tab pos="378460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sz="2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kelamin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marL="377825" algn="just"/>
            <a:r>
              <a:rPr sz="2400" dirty="0">
                <a:latin typeface="Times New Roman" pitchFamily="18" charset="0"/>
                <a:cs typeface="Times New Roman" pitchFamily="18" charset="0"/>
              </a:rPr>
              <a:t>Wanita cenderung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mempunyai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LGS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lebih luas/besar daripada</a:t>
            </a:r>
            <a:r>
              <a:rPr sz="2400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pria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78460" indent="-365760" algn="just">
              <a:buAutoNum type="arabicPeriod" startAt="4"/>
              <a:tabLst>
                <a:tab pos="377825" algn="l"/>
                <a:tab pos="378460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persendian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marL="377825" algn="just"/>
            <a:r>
              <a:rPr sz="2400" dirty="0">
                <a:latin typeface="Times New Roman" pitchFamily="18" charset="0"/>
                <a:cs typeface="Times New Roman" pitchFamily="18" charset="0"/>
              </a:rPr>
              <a:t>Secara genetic LGS seseorang hipermobil atau</a:t>
            </a:r>
            <a:r>
              <a:rPr sz="2400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hipomobil.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77825" algn="just">
              <a:tabLst>
                <a:tab pos="2756535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LGS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dibatasi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oleh:	kapsul, ligamen-ligamen,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tendon-tendon</a:t>
            </a:r>
            <a:r>
              <a:rPr sz="2400" spc="-16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otot,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bentuk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tulang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penyusun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persendian.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3969" y="500042"/>
            <a:ext cx="8736753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Arial"/>
                <a:cs typeface="Arial"/>
              </a:rPr>
              <a:t>Faktor-faktor </a:t>
            </a:r>
            <a:r>
              <a:rPr sz="2800" b="1" spc="-20" dirty="0">
                <a:latin typeface="Arial"/>
                <a:cs typeface="Arial"/>
              </a:rPr>
              <a:t>yang </a:t>
            </a:r>
            <a:r>
              <a:rPr sz="2800" b="1" spc="-5" dirty="0">
                <a:latin typeface="Arial"/>
                <a:cs typeface="Arial"/>
              </a:rPr>
              <a:t>harus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diperhatikan: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712" y="357167"/>
            <a:ext cx="10874587" cy="5088571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17500" indent="-305435">
              <a:spcBef>
                <a:spcPts val="819"/>
              </a:spcBef>
              <a:buAutoNum type="arabicPeriod" startAt="5"/>
              <a:tabLst>
                <a:tab pos="318135" algn="l"/>
              </a:tabLst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Sisi</a:t>
            </a:r>
            <a:r>
              <a:rPr sz="2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dominan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marL="728980" lvl="1" indent="-232410">
              <a:spcBef>
                <a:spcPts val="720"/>
              </a:spcBef>
              <a:buFont typeface="Arial"/>
              <a:buChar char="–"/>
              <a:tabLst>
                <a:tab pos="729615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Secara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prinsip tidak ada perbedaan besar LGS sisi</a:t>
            </a:r>
            <a:r>
              <a:rPr sz="2400" spc="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dominan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28980"/>
            <a:r>
              <a:rPr sz="2400" spc="-5" dirty="0">
                <a:latin typeface="Times New Roman" pitchFamily="18" charset="0"/>
                <a:cs typeface="Times New Roman" pitchFamily="18" charset="0"/>
              </a:rPr>
              <a:t>dengan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sz="2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dominan.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28980" lvl="1" indent="-232410">
              <a:buFont typeface="Arial"/>
              <a:buChar char="–"/>
              <a:tabLst>
                <a:tab pos="729615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Bila keterbatasan sendi unilateral maka standar LGS</a:t>
            </a:r>
            <a:r>
              <a:rPr sz="24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normal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28980"/>
            <a:r>
              <a:rPr sz="2400" spc="-5" dirty="0">
                <a:latin typeface="Times New Roman" pitchFamily="18" charset="0"/>
                <a:cs typeface="Times New Roman" pitchFamily="18" charset="0"/>
              </a:rPr>
              <a:t>adalah sisi kontra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>
                <a:latin typeface="Times New Roman" pitchFamily="18" charset="0"/>
                <a:cs typeface="Times New Roman" pitchFamily="18" charset="0"/>
              </a:rPr>
              <a:t>lateralnya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17500" indent="-305435">
              <a:spcBef>
                <a:spcPts val="5"/>
              </a:spcBef>
              <a:buAutoNum type="arabicPeriod" startAt="6"/>
              <a:tabLst>
                <a:tab pos="318135" algn="l"/>
              </a:tabLst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Tipe</a:t>
            </a:r>
            <a:r>
              <a:rPr sz="24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gerakan</a:t>
            </a:r>
            <a:endParaRPr sz="2400" b="1">
              <a:latin typeface="Times New Roman" pitchFamily="18" charset="0"/>
              <a:cs typeface="Times New Roman" pitchFamily="18" charset="0"/>
            </a:endParaRPr>
          </a:p>
          <a:p>
            <a:pPr marL="317500" marR="296545">
              <a:spcBef>
                <a:spcPts val="1200"/>
              </a:spcBef>
              <a:buFont typeface="Wingdings" pitchFamily="2" charset="2"/>
              <a:buChar char="ü"/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Secara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normal, setiap persendian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mempunyai gerakan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asesori  (pasif), berfungsi melindungi sendi terhadap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gaya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dari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luar 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tubuh.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17500" marR="296545">
              <a:spcBef>
                <a:spcPts val="1200"/>
              </a:spcBef>
              <a:buFont typeface="Wingdings" pitchFamily="2" charset="2"/>
              <a:buChar char="ü"/>
            </a:pP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Pemeriksaan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LGS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secara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aktif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 tidak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melibatkan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gerak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asesori,  sehingga </a:t>
            </a:r>
            <a:r>
              <a:rPr sz="24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hasil pemeriksaan LGS aktif lebih kecil dibanding </a:t>
            </a:r>
            <a:r>
              <a:rPr sz="2400" spc="-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LGS  </a:t>
            </a:r>
            <a:r>
              <a:rPr sz="2400" spc="-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pasif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17500" marR="296545">
              <a:spcBef>
                <a:spcPts val="1200"/>
              </a:spcBef>
              <a:buFont typeface="Wingdings" pitchFamily="2" charset="2"/>
              <a:buChar char="ü"/>
            </a:pP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asil LGS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aktif dengan LGS pasif  dapat digunakan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untuk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membantu diagnosis dan  mengembangkan rencana</a:t>
            </a:r>
            <a:r>
              <a:rPr sz="24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terapi.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712" y="428604"/>
            <a:ext cx="10905547" cy="4568558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6870" marR="1109345" indent="-344805" algn="just">
              <a:spcBef>
                <a:spcPts val="525"/>
              </a:spcBef>
              <a:buFont typeface="Wingdings" pitchFamily="2" charset="2"/>
              <a:buChar char="ü"/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LGS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pasif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biasanya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dievaluasi secara  goneometri dan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hasilnya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besar  daripada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gerak</a:t>
            </a:r>
            <a:r>
              <a:rPr sz="2800" spc="-5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aktif.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marR="1109345" indent="-344805" algn="just">
              <a:spcBef>
                <a:spcPts val="525"/>
              </a:spcBef>
              <a:buFont typeface="Wingdings" pitchFamily="2" charset="2"/>
              <a:buChar char="ü"/>
            </a:pP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Pemeriksaan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LGS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pasif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hanya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memberikan  tentang integritas persendian tetapi tidak  memberikan informasi tentang  kemampuan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sz="2800" spc="-4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kontraktil.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marR="1109345" indent="-344805" algn="just">
              <a:spcBef>
                <a:spcPts val="525"/>
              </a:spcBef>
              <a:buFont typeface="Wingdings" pitchFamily="2" charset="2"/>
              <a:buChar char="ü"/>
            </a:pP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Pembandingan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LGS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pasif dan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aktif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memberikan informasi tentang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luasnya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gerakan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bisa dilakukan (oleh struktur 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persendian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).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marR="1109345" indent="-344805" algn="just">
              <a:spcBef>
                <a:spcPts val="525"/>
              </a:spcBef>
              <a:buFont typeface="Wingdings" pitchFamily="2" charset="2"/>
              <a:buChar char="ü"/>
            </a:pP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Hal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ini dapat membantu diagnosis</a:t>
            </a:r>
            <a:r>
              <a:rPr sz="28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dan  mengembangkan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sz="2800" spc="-6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terapi.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8900" marR="5080" indent="-33338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Ketrampilan yang harus</a:t>
            </a:r>
            <a:r>
              <a:rPr sz="4000" spc="-114" dirty="0"/>
              <a:t> </a:t>
            </a:r>
            <a:r>
              <a:rPr sz="4000" dirty="0"/>
              <a:t>dimiliki  fisioterapis</a:t>
            </a:r>
            <a:r>
              <a:rPr sz="4000" spc="-75" dirty="0"/>
              <a:t> </a:t>
            </a:r>
            <a:r>
              <a:rPr sz="400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993" y="1525890"/>
            <a:ext cx="10704407" cy="349903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84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Posisi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stabilisasi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sz="2800" spc="-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tepat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marR="5080" indent="-344805">
              <a:lnSpc>
                <a:spcPts val="3460"/>
              </a:lnSpc>
              <a:spcBef>
                <a:spcPts val="819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Menggerakkan bagian tubuh dengan</a:t>
            </a:r>
            <a:r>
              <a:rPr sz="28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ROM  yang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tepat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33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Menentukan akhir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ROM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(endfeel)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Palpasi bagian tulang secara</a:t>
            </a:r>
            <a:r>
              <a:rPr sz="28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tepat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marR="902335" indent="-344805">
              <a:lnSpc>
                <a:spcPts val="3460"/>
              </a:lnSpc>
              <a:spcBef>
                <a:spcPts val="819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Menyesuaikan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instrumen pengukuran  dengan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tepat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330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Membaca instrumen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pengukuran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Mencatat hasil dengan</a:t>
            </a:r>
            <a:r>
              <a:rPr sz="28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tepat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pc="-10" dirty="0" smtClean="0"/>
              <a:t>POSISI (POSISIONING)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44805">
              <a:spcBef>
                <a:spcPts val="869"/>
              </a:spcBef>
              <a:tabLst>
                <a:tab pos="356870" algn="l"/>
                <a:tab pos="357505" algn="l"/>
              </a:tabLst>
            </a:pP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Menempatkan sendi pada posisi </a:t>
            </a:r>
            <a:r>
              <a:rPr lang="id-ID" sz="2800" spc="-15" dirty="0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id-ID" sz="2800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spc="5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d-ID" sz="2800" spc="5" dirty="0" smtClean="0">
                <a:latin typeface="Times New Roman" pitchFamily="18" charset="0"/>
                <a:cs typeface="Times New Roman" pitchFamily="18" charset="0"/>
              </a:rPr>
              <a:t>0)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6870" marR="381635" indent="-344805">
              <a:spcBef>
                <a:spcPts val="770"/>
              </a:spcBef>
              <a:tabLst>
                <a:tab pos="356870" algn="l"/>
                <a:tab pos="357505" algn="l"/>
              </a:tabLst>
            </a:pP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Membantu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stabilisasi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segmen</a:t>
            </a:r>
            <a:r>
              <a:rPr lang="id-ID" sz="2800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proksimal  sendi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6870" marR="5080" indent="-344805">
              <a:spcBef>
                <a:spcPts val="770"/>
              </a:spcBef>
              <a:tabLst>
                <a:tab pos="356870" algn="l"/>
                <a:tab pos="357505" algn="l"/>
              </a:tabLst>
            </a:pP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Posisioning berpengaruh pada  ketegangan jaringan lunak di sekitar</a:t>
            </a:r>
            <a:r>
              <a:rPr lang="id-ID" sz="2800" spc="-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sendi  (kapsul, ligamen,</a:t>
            </a:r>
            <a:r>
              <a:rPr lang="id-ID" sz="28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spc="-5" dirty="0" smtClean="0">
                <a:latin typeface="Times New Roman" pitchFamily="18" charset="0"/>
                <a:cs typeface="Times New Roman" pitchFamily="18" charset="0"/>
              </a:rPr>
              <a:t>otot)</a:t>
            </a:r>
            <a:endParaRPr lang="id-ID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id-ID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id-ID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TOPIK FL 2 adaptasi laihan thd sistem kardiovaskuler</Template>
  <TotalTime>578</TotalTime>
  <Words>777</Words>
  <Application>Microsoft Office PowerPoint</Application>
  <PresentationFormat>Custom</PresentationFormat>
  <Paragraphs>93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Theme</vt:lpstr>
      <vt:lpstr>Title1</vt:lpstr>
      <vt:lpstr>Slide 1</vt:lpstr>
      <vt:lpstr>DOA BELAJAR </vt:lpstr>
      <vt:lpstr>Pengertian</vt:lpstr>
      <vt:lpstr>Range Of Motion /  Lingkup Gerak Sendi</vt:lpstr>
      <vt:lpstr>Faktor-faktor yang harus diperhatikan:</vt:lpstr>
      <vt:lpstr>Slide 6</vt:lpstr>
      <vt:lpstr>Slide 7</vt:lpstr>
      <vt:lpstr>Ketrampilan yang harus dimiliki  fisioterapis :</vt:lpstr>
      <vt:lpstr>POSISI (POSISIONING)</vt:lpstr>
      <vt:lpstr>Stabilisasi</vt:lpstr>
      <vt:lpstr>Instrumen Pengukuran</vt:lpstr>
      <vt:lpstr>3 prinsip bidang gerak</vt:lpstr>
      <vt:lpstr>Slide 13</vt:lpstr>
      <vt:lpstr>Penulisan Pengukuran ROM</vt:lpstr>
      <vt:lpstr>Slide 15</vt:lpstr>
      <vt:lpstr>Slide 16</vt:lpstr>
      <vt:lpstr>Slide 17</vt:lpstr>
      <vt:lpstr>Slide 18</vt:lpstr>
      <vt:lpstr>Slide 19</vt:lpstr>
      <vt:lpstr>Slide 20</vt:lpstr>
      <vt:lpstr>Thoracal dan Lumbal</vt:lpstr>
      <vt:lpstr>Contoh Soal</vt:lpstr>
      <vt:lpstr>DOA SESUDAH BELAJAR </vt:lpstr>
      <vt:lpstr>TERIMAKASIH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DM1</dc:creator>
  <cp:lastModifiedBy>User</cp:lastModifiedBy>
  <cp:revision>33</cp:revision>
  <dcterms:created xsi:type="dcterms:W3CDTF">2020-05-03T15:20:00Z</dcterms:created>
  <dcterms:modified xsi:type="dcterms:W3CDTF">2020-06-03T15:36:35Z</dcterms:modified>
</cp:coreProperties>
</file>