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314" r:id="rId3"/>
    <p:sldId id="311" r:id="rId4"/>
    <p:sldId id="257" r:id="rId5"/>
    <p:sldId id="312" r:id="rId6"/>
    <p:sldId id="317" r:id="rId8"/>
    <p:sldId id="318" r:id="rId9"/>
    <p:sldId id="315" r:id="rId10"/>
    <p:sldId id="316" r:id="rId11"/>
    <p:sldId id="298" r:id="rId12"/>
    <p:sldId id="303" r:id="rId13"/>
    <p:sldId id="299" r:id="rId14"/>
    <p:sldId id="319" r:id="rId15"/>
    <p:sldId id="321" r:id="rId16"/>
    <p:sldId id="325" r:id="rId17"/>
    <p:sldId id="308" r:id="rId18"/>
    <p:sldId id="326" r:id="rId19"/>
    <p:sldId id="329" r:id="rId20"/>
    <p:sldId id="328" r:id="rId21"/>
    <p:sldId id="323" r:id="rId22"/>
    <p:sldId id="324" r:id="rId23"/>
    <p:sldId id="334" r:id="rId24"/>
  </p:sldIdLst>
  <p:sldSz cx="9144000" cy="6858000" type="screen4x3"/>
  <p:notesSz cx="6858000" cy="9144000"/>
  <p:defaultTextStyle>
    <a:defPPr>
      <a:defRPr lang="id-ID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26"/>
  </p:normalViewPr>
  <p:slideViewPr>
    <p:cSldViewPr showGuides="1">
      <p:cViewPr varScale="1">
        <p:scale>
          <a:sx n="67" d="100"/>
          <a:sy n="67" d="100"/>
        </p:scale>
        <p:origin x="672" y="60"/>
      </p:cViewPr>
      <p:guideLst>
        <p:guide orient="horz" pos="2195"/>
        <p:guide pos="280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166821-8222-415E-AA20-66C3DC5F4383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6B53042A-AB92-4604-83CA-039C262A7B1F}">
      <dgm:prSet custT="1"/>
      <dgm:spPr/>
      <dgm:t>
        <a:bodyPr/>
        <a:lstStyle/>
        <a:p>
          <a:r>
            <a:rPr lang="id-ID" sz="1600" b="1" dirty="0" smtClean="0"/>
            <a:t>Etik legal dan keselamatan pasien</a:t>
          </a:r>
          <a:endParaRPr lang="id-ID" sz="1600" b="1" dirty="0"/>
        </a:p>
      </dgm:t>
    </dgm:pt>
    <dgm:pt modelId="{1B05638C-1ECB-4928-8BEB-6AA35D7243C6}" cxnId="{642B0495-3D47-4624-859C-D5DB9B19792D}" type="parTrans">
      <dgm:prSet/>
      <dgm:spPr/>
      <dgm:t>
        <a:bodyPr/>
        <a:lstStyle/>
        <a:p>
          <a:endParaRPr lang="id-ID"/>
        </a:p>
      </dgm:t>
    </dgm:pt>
    <dgm:pt modelId="{E4163A15-3E03-4F32-A71A-C4F64ACA5D12}" cxnId="{642B0495-3D47-4624-859C-D5DB9B19792D}" type="sibTrans">
      <dgm:prSet/>
      <dgm:spPr>
        <a:solidFill>
          <a:srgbClr val="C00000"/>
        </a:solidFill>
      </dgm:spPr>
      <dgm:t>
        <a:bodyPr/>
        <a:lstStyle/>
        <a:p>
          <a:endParaRPr lang="id-ID"/>
        </a:p>
      </dgm:t>
    </dgm:pt>
    <dgm:pt modelId="{41D31805-885B-444C-96D4-9F970C670F48}">
      <dgm:prSet custT="1"/>
      <dgm:spPr/>
      <dgm:t>
        <a:bodyPr/>
        <a:lstStyle/>
        <a:p>
          <a:r>
            <a:rPr lang="id-ID" sz="1600" b="1" dirty="0" smtClean="0"/>
            <a:t>Komunikasi efektif </a:t>
          </a:r>
          <a:endParaRPr lang="id-ID" sz="1600" b="1" dirty="0"/>
        </a:p>
      </dgm:t>
    </dgm:pt>
    <dgm:pt modelId="{A6A6AF39-5726-4CCB-B2D0-C737A8D62B43}" cxnId="{9F6BC6F9-9ECF-45B7-B51B-BBC02D29C5D4}" type="parTrans">
      <dgm:prSet/>
      <dgm:spPr/>
      <dgm:t>
        <a:bodyPr/>
        <a:lstStyle/>
        <a:p>
          <a:endParaRPr lang="id-ID"/>
        </a:p>
      </dgm:t>
    </dgm:pt>
    <dgm:pt modelId="{1E4B5DBC-A6FE-4FB8-94C9-D2AF31197058}" cxnId="{9F6BC6F9-9ECF-45B7-B51B-BBC02D29C5D4}" type="sibTrans">
      <dgm:prSet/>
      <dgm:spPr>
        <a:solidFill>
          <a:srgbClr val="C00000"/>
        </a:solidFill>
      </dgm:spPr>
      <dgm:t>
        <a:bodyPr/>
        <a:lstStyle/>
        <a:p>
          <a:endParaRPr lang="id-ID"/>
        </a:p>
      </dgm:t>
    </dgm:pt>
    <dgm:pt modelId="{BB89EA03-6C35-47B7-B24E-4C1ED0C0025D}">
      <dgm:prSet custT="1"/>
      <dgm:spPr/>
      <dgm:t>
        <a:bodyPr/>
        <a:lstStyle/>
        <a:p>
          <a:r>
            <a:rPr lang="id-ID" sz="1600" b="1" dirty="0" smtClean="0"/>
            <a:t>Pengembangan diri dan profesionalisme</a:t>
          </a:r>
          <a:endParaRPr lang="id-ID" sz="1600" b="1" dirty="0"/>
        </a:p>
      </dgm:t>
    </dgm:pt>
    <dgm:pt modelId="{8A4BA912-E099-4510-AAD0-FC6E135D8ACA}" cxnId="{8782A4C6-1B97-4C46-A44C-B7FDF33FE684}" type="parTrans">
      <dgm:prSet/>
      <dgm:spPr/>
      <dgm:t>
        <a:bodyPr/>
        <a:lstStyle/>
        <a:p>
          <a:endParaRPr lang="id-ID"/>
        </a:p>
      </dgm:t>
    </dgm:pt>
    <dgm:pt modelId="{A158E732-2A26-4D7A-9251-0FAD5EC0AFB0}" cxnId="{8782A4C6-1B97-4C46-A44C-B7FDF33FE684}" type="sibTrans">
      <dgm:prSet/>
      <dgm:spPr>
        <a:solidFill>
          <a:srgbClr val="C00000"/>
        </a:solidFill>
      </dgm:spPr>
      <dgm:t>
        <a:bodyPr/>
        <a:lstStyle/>
        <a:p>
          <a:endParaRPr lang="id-ID"/>
        </a:p>
      </dgm:t>
    </dgm:pt>
    <dgm:pt modelId="{7CE902FE-6D81-448C-B3C1-644B10F97880}">
      <dgm:prSet custT="1"/>
      <dgm:spPr/>
      <dgm:t>
        <a:bodyPr/>
        <a:lstStyle/>
        <a:p>
          <a:r>
            <a:rPr lang="id-ID" sz="1600" b="1" dirty="0" smtClean="0"/>
            <a:t>Landasan ilmiah pekerjaan Perawat Anestesi </a:t>
          </a:r>
          <a:endParaRPr lang="id-ID" sz="1600" b="1" dirty="0"/>
        </a:p>
      </dgm:t>
    </dgm:pt>
    <dgm:pt modelId="{BA2809C8-CD5C-4250-B846-4361F5A3E04D}" cxnId="{02BB35E7-97DB-4A51-A0A7-1B3985C4F9CB}" type="parTrans">
      <dgm:prSet/>
      <dgm:spPr/>
      <dgm:t>
        <a:bodyPr/>
        <a:lstStyle/>
        <a:p>
          <a:endParaRPr lang="id-ID"/>
        </a:p>
      </dgm:t>
    </dgm:pt>
    <dgm:pt modelId="{263E8E36-7935-4422-AA13-2E7E544F6B49}" cxnId="{02BB35E7-97DB-4A51-A0A7-1B3985C4F9CB}" type="sibTrans">
      <dgm:prSet/>
      <dgm:spPr>
        <a:solidFill>
          <a:srgbClr val="C00000"/>
        </a:solidFill>
      </dgm:spPr>
      <dgm:t>
        <a:bodyPr/>
        <a:lstStyle/>
        <a:p>
          <a:endParaRPr lang="id-ID"/>
        </a:p>
      </dgm:t>
    </dgm:pt>
    <dgm:pt modelId="{82F0D5F8-B96B-49B6-ABE6-1887D0EA13CE}">
      <dgm:prSet custT="1"/>
      <dgm:spPr/>
      <dgm:t>
        <a:bodyPr/>
        <a:lstStyle/>
        <a:p>
          <a:r>
            <a:rPr lang="id-ID" sz="1600" b="1" dirty="0" smtClean="0"/>
            <a:t>Keterampilan klinis dalam pekerjaan </a:t>
          </a:r>
          <a:endParaRPr lang="id-ID" sz="1600" b="1" dirty="0"/>
        </a:p>
      </dgm:t>
    </dgm:pt>
    <dgm:pt modelId="{E7A0695B-46EB-4CDE-AA6D-42F6C21DEE8B}" cxnId="{9AA27E97-B715-4FA9-941F-F343881AB4AA}" type="parTrans">
      <dgm:prSet/>
      <dgm:spPr/>
      <dgm:t>
        <a:bodyPr/>
        <a:lstStyle/>
        <a:p>
          <a:endParaRPr lang="id-ID"/>
        </a:p>
      </dgm:t>
    </dgm:pt>
    <dgm:pt modelId="{8E3D38E9-A17C-40C0-8A1B-90332EC489D5}" cxnId="{9AA27E97-B715-4FA9-941F-F343881AB4AA}" type="sibTrans">
      <dgm:prSet/>
      <dgm:spPr>
        <a:solidFill>
          <a:srgbClr val="C00000"/>
        </a:solidFill>
      </dgm:spPr>
      <dgm:t>
        <a:bodyPr/>
        <a:lstStyle/>
        <a:p>
          <a:endParaRPr lang="id-ID"/>
        </a:p>
      </dgm:t>
    </dgm:pt>
    <dgm:pt modelId="{D875B73B-52C1-4DCF-B30A-D89B8AEDFE17}" type="pres">
      <dgm:prSet presAssocID="{A2166821-8222-415E-AA20-66C3DC5F438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9E02919A-9612-48AF-AF46-FC4358FDCC17}" type="pres">
      <dgm:prSet presAssocID="{6B53042A-AB92-4604-83CA-039C262A7B1F}" presName="node" presStyleLbl="node1" presStyleIdx="0" presStyleCnt="5" custScaleX="15502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6735BE9-4216-47A8-9565-E2A0D59A9DC9}" type="pres">
      <dgm:prSet presAssocID="{E4163A15-3E03-4F32-A71A-C4F64ACA5D12}" presName="sibTrans" presStyleLbl="sibTrans2D1" presStyleIdx="0" presStyleCnt="5" custScaleX="235260"/>
      <dgm:spPr/>
      <dgm:t>
        <a:bodyPr/>
        <a:lstStyle/>
        <a:p>
          <a:endParaRPr lang="id-ID"/>
        </a:p>
      </dgm:t>
    </dgm:pt>
    <dgm:pt modelId="{D2201206-104A-43EB-B5E3-4A6512A47FD3}" type="pres">
      <dgm:prSet presAssocID="{E4163A15-3E03-4F32-A71A-C4F64ACA5D12}" presName="connectorText" presStyleLbl="sibTrans2D1" presStyleIdx="0" presStyleCnt="5"/>
      <dgm:spPr/>
      <dgm:t>
        <a:bodyPr/>
        <a:lstStyle/>
        <a:p>
          <a:endParaRPr lang="id-ID"/>
        </a:p>
      </dgm:t>
    </dgm:pt>
    <dgm:pt modelId="{AE70FB7F-F25E-4CA9-B645-0BBD5E461AB2}" type="pres">
      <dgm:prSet presAssocID="{41D31805-885B-444C-96D4-9F970C670F48}" presName="node" presStyleLbl="node1" presStyleIdx="1" presStyleCnt="5" custScaleX="175694" custRadScaleRad="117850" custRadScaleInc="611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B2DBC35-AA24-4567-97C3-1CBA53621256}" type="pres">
      <dgm:prSet presAssocID="{1E4B5DBC-A6FE-4FB8-94C9-D2AF31197058}" presName="sibTrans" presStyleLbl="sibTrans2D1" presStyleIdx="1" presStyleCnt="5" custScaleX="219344" custLinFactX="-78326" custLinFactNeighborX="-100000" custLinFactNeighborY="-5602"/>
      <dgm:spPr/>
      <dgm:t>
        <a:bodyPr/>
        <a:lstStyle/>
        <a:p>
          <a:endParaRPr lang="id-ID"/>
        </a:p>
      </dgm:t>
    </dgm:pt>
    <dgm:pt modelId="{C39B06BD-CDBE-4D16-8974-65E316495F19}" type="pres">
      <dgm:prSet presAssocID="{1E4B5DBC-A6FE-4FB8-94C9-D2AF31197058}" presName="connectorText" presStyleLbl="sibTrans2D1" presStyleIdx="1" presStyleCnt="5"/>
      <dgm:spPr/>
      <dgm:t>
        <a:bodyPr/>
        <a:lstStyle/>
        <a:p>
          <a:endParaRPr lang="id-ID"/>
        </a:p>
      </dgm:t>
    </dgm:pt>
    <dgm:pt modelId="{E08B9632-2B33-4D04-8574-F33421C748BC}" type="pres">
      <dgm:prSet presAssocID="{BB89EA03-6C35-47B7-B24E-4C1ED0C0025D}" presName="node" presStyleLbl="node1" presStyleIdx="2" presStyleCnt="5" custScaleX="173769" custRadScaleRad="123327" custRadScaleInc="-4701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D65BEC6-0326-48CD-A6EF-81A3CDC36AAE}" type="pres">
      <dgm:prSet presAssocID="{A158E732-2A26-4D7A-9251-0FAD5EC0AFB0}" presName="sibTrans" presStyleLbl="sibTrans2D1" presStyleIdx="2" presStyleCnt="5" custScaleX="182837"/>
      <dgm:spPr/>
      <dgm:t>
        <a:bodyPr/>
        <a:lstStyle/>
        <a:p>
          <a:endParaRPr lang="id-ID"/>
        </a:p>
      </dgm:t>
    </dgm:pt>
    <dgm:pt modelId="{FAC8B449-9B17-48D5-AEAB-93A1D31E79B5}" type="pres">
      <dgm:prSet presAssocID="{A158E732-2A26-4D7A-9251-0FAD5EC0AFB0}" presName="connectorText" presStyleLbl="sibTrans2D1" presStyleIdx="2" presStyleCnt="5"/>
      <dgm:spPr/>
      <dgm:t>
        <a:bodyPr/>
        <a:lstStyle/>
        <a:p>
          <a:endParaRPr lang="id-ID"/>
        </a:p>
      </dgm:t>
    </dgm:pt>
    <dgm:pt modelId="{FF9F70DD-DF42-48F8-B062-5A360F82E55A}" type="pres">
      <dgm:prSet presAssocID="{7CE902FE-6D81-448C-B3C1-644B10F97880}" presName="node" presStyleLbl="node1" presStyleIdx="3" presStyleCnt="5" custScaleX="164265" custRadScaleRad="114113" custRadScaleInc="3384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39823BD-7882-4D9E-B329-6F202E3201A6}" type="pres">
      <dgm:prSet presAssocID="{263E8E36-7935-4422-AA13-2E7E544F6B49}" presName="sibTrans" presStyleLbl="sibTrans2D1" presStyleIdx="3" presStyleCnt="5" custScaleX="294073" custLinFactX="100000" custLinFactNeighborX="174337" custLinFactNeighborY="2966"/>
      <dgm:spPr/>
      <dgm:t>
        <a:bodyPr/>
        <a:lstStyle/>
        <a:p>
          <a:endParaRPr lang="id-ID"/>
        </a:p>
      </dgm:t>
    </dgm:pt>
    <dgm:pt modelId="{044BE558-C7E9-46D7-8304-4E32B8903407}" type="pres">
      <dgm:prSet presAssocID="{263E8E36-7935-4422-AA13-2E7E544F6B49}" presName="connectorText" presStyleLbl="sibTrans2D1" presStyleIdx="3" presStyleCnt="5"/>
      <dgm:spPr/>
      <dgm:t>
        <a:bodyPr/>
        <a:lstStyle/>
        <a:p>
          <a:endParaRPr lang="id-ID"/>
        </a:p>
      </dgm:t>
    </dgm:pt>
    <dgm:pt modelId="{EEDBC887-666A-47CD-A66D-893DD1353E2D}" type="pres">
      <dgm:prSet presAssocID="{82F0D5F8-B96B-49B6-ABE6-1887D0EA13CE}" presName="node" presStyleLbl="node1" presStyleIdx="4" presStyleCnt="5" custScaleX="171738" custRadScaleRad="108676" custRadScaleInc="-1219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9B4B83C-3989-4071-A660-29741F20A880}" type="pres">
      <dgm:prSet presAssocID="{8E3D38E9-A17C-40C0-8A1B-90332EC489D5}" presName="sibTrans" presStyleLbl="sibTrans2D1" presStyleIdx="4" presStyleCnt="5" custScaleX="197282" custLinFactNeighborX="31176" custLinFactNeighborY="-1882"/>
      <dgm:spPr/>
      <dgm:t>
        <a:bodyPr/>
        <a:lstStyle/>
        <a:p>
          <a:endParaRPr lang="id-ID"/>
        </a:p>
      </dgm:t>
    </dgm:pt>
    <dgm:pt modelId="{06B7021C-2BEC-4BD5-8DAF-6BBF1F3F7E6E}" type="pres">
      <dgm:prSet presAssocID="{8E3D38E9-A17C-40C0-8A1B-90332EC489D5}" presName="connectorText" presStyleLbl="sibTrans2D1" presStyleIdx="4" presStyleCnt="5"/>
      <dgm:spPr/>
      <dgm:t>
        <a:bodyPr/>
        <a:lstStyle/>
        <a:p>
          <a:endParaRPr lang="id-ID"/>
        </a:p>
      </dgm:t>
    </dgm:pt>
  </dgm:ptLst>
  <dgm:cxnLst>
    <dgm:cxn modelId="{C820B9A5-6892-47B5-ABAD-77BBC038F05C}" type="presOf" srcId="{263E8E36-7935-4422-AA13-2E7E544F6B49}" destId="{539823BD-7882-4D9E-B329-6F202E3201A6}" srcOrd="0" destOrd="0" presId="urn:microsoft.com/office/officeart/2005/8/layout/cycle2"/>
    <dgm:cxn modelId="{227939A2-5FDE-4FAB-9295-F714B0C8BC63}" type="presOf" srcId="{6B53042A-AB92-4604-83CA-039C262A7B1F}" destId="{9E02919A-9612-48AF-AF46-FC4358FDCC17}" srcOrd="0" destOrd="0" presId="urn:microsoft.com/office/officeart/2005/8/layout/cycle2"/>
    <dgm:cxn modelId="{EAAACFBD-8B3D-41E2-ABF3-400D000D3E77}" type="presOf" srcId="{8E3D38E9-A17C-40C0-8A1B-90332EC489D5}" destId="{69B4B83C-3989-4071-A660-29741F20A880}" srcOrd="0" destOrd="0" presId="urn:microsoft.com/office/officeart/2005/8/layout/cycle2"/>
    <dgm:cxn modelId="{9AA27E97-B715-4FA9-941F-F343881AB4AA}" srcId="{A2166821-8222-415E-AA20-66C3DC5F4383}" destId="{82F0D5F8-B96B-49B6-ABE6-1887D0EA13CE}" srcOrd="4" destOrd="0" parTransId="{E7A0695B-46EB-4CDE-AA6D-42F6C21DEE8B}" sibTransId="{8E3D38E9-A17C-40C0-8A1B-90332EC489D5}"/>
    <dgm:cxn modelId="{B16176C1-2542-4FA1-ACD8-9FA32C1C05FE}" type="presOf" srcId="{A158E732-2A26-4D7A-9251-0FAD5EC0AFB0}" destId="{FAC8B449-9B17-48D5-AEAB-93A1D31E79B5}" srcOrd="1" destOrd="0" presId="urn:microsoft.com/office/officeart/2005/8/layout/cycle2"/>
    <dgm:cxn modelId="{7D0398DE-7677-4AAD-A5F5-D6E141B0A4A8}" type="presOf" srcId="{A2166821-8222-415E-AA20-66C3DC5F4383}" destId="{D875B73B-52C1-4DCF-B30A-D89B8AEDFE17}" srcOrd="0" destOrd="0" presId="urn:microsoft.com/office/officeart/2005/8/layout/cycle2"/>
    <dgm:cxn modelId="{FA5A1D73-5B4A-4912-948B-500F02BD0FD4}" type="presOf" srcId="{E4163A15-3E03-4F32-A71A-C4F64ACA5D12}" destId="{86735BE9-4216-47A8-9565-E2A0D59A9DC9}" srcOrd="0" destOrd="0" presId="urn:microsoft.com/office/officeart/2005/8/layout/cycle2"/>
    <dgm:cxn modelId="{6BABA62A-0475-43B0-8526-5A61CBC30CEE}" type="presOf" srcId="{82F0D5F8-B96B-49B6-ABE6-1887D0EA13CE}" destId="{EEDBC887-666A-47CD-A66D-893DD1353E2D}" srcOrd="0" destOrd="0" presId="urn:microsoft.com/office/officeart/2005/8/layout/cycle2"/>
    <dgm:cxn modelId="{CC18415F-028A-4AFF-B295-3333CE190DA5}" type="presOf" srcId="{BB89EA03-6C35-47B7-B24E-4C1ED0C0025D}" destId="{E08B9632-2B33-4D04-8574-F33421C748BC}" srcOrd="0" destOrd="0" presId="urn:microsoft.com/office/officeart/2005/8/layout/cycle2"/>
    <dgm:cxn modelId="{2A936FD1-CD74-478C-AFDB-014C2687A86B}" type="presOf" srcId="{E4163A15-3E03-4F32-A71A-C4F64ACA5D12}" destId="{D2201206-104A-43EB-B5E3-4A6512A47FD3}" srcOrd="1" destOrd="0" presId="urn:microsoft.com/office/officeart/2005/8/layout/cycle2"/>
    <dgm:cxn modelId="{642B0495-3D47-4624-859C-D5DB9B19792D}" srcId="{A2166821-8222-415E-AA20-66C3DC5F4383}" destId="{6B53042A-AB92-4604-83CA-039C262A7B1F}" srcOrd="0" destOrd="0" parTransId="{1B05638C-1ECB-4928-8BEB-6AA35D7243C6}" sibTransId="{E4163A15-3E03-4F32-A71A-C4F64ACA5D12}"/>
    <dgm:cxn modelId="{0A425FCF-DCBD-4081-A5DE-6299644C0FED}" type="presOf" srcId="{A158E732-2A26-4D7A-9251-0FAD5EC0AFB0}" destId="{AD65BEC6-0326-48CD-A6EF-81A3CDC36AAE}" srcOrd="0" destOrd="0" presId="urn:microsoft.com/office/officeart/2005/8/layout/cycle2"/>
    <dgm:cxn modelId="{36602976-7289-454B-A2C4-D48CCEC2B3DC}" type="presOf" srcId="{7CE902FE-6D81-448C-B3C1-644B10F97880}" destId="{FF9F70DD-DF42-48F8-B062-5A360F82E55A}" srcOrd="0" destOrd="0" presId="urn:microsoft.com/office/officeart/2005/8/layout/cycle2"/>
    <dgm:cxn modelId="{4FA9B2D7-22F9-4D10-B73D-E6C06815E7ED}" type="presOf" srcId="{1E4B5DBC-A6FE-4FB8-94C9-D2AF31197058}" destId="{0B2DBC35-AA24-4567-97C3-1CBA53621256}" srcOrd="0" destOrd="0" presId="urn:microsoft.com/office/officeart/2005/8/layout/cycle2"/>
    <dgm:cxn modelId="{27D6A1A0-313C-4C8D-9496-CF59C387C418}" type="presOf" srcId="{41D31805-885B-444C-96D4-9F970C670F48}" destId="{AE70FB7F-F25E-4CA9-B645-0BBD5E461AB2}" srcOrd="0" destOrd="0" presId="urn:microsoft.com/office/officeart/2005/8/layout/cycle2"/>
    <dgm:cxn modelId="{6714DB10-5AD3-4991-A583-70404FB3B214}" type="presOf" srcId="{263E8E36-7935-4422-AA13-2E7E544F6B49}" destId="{044BE558-C7E9-46D7-8304-4E32B8903407}" srcOrd="1" destOrd="0" presId="urn:microsoft.com/office/officeart/2005/8/layout/cycle2"/>
    <dgm:cxn modelId="{02BB35E7-97DB-4A51-A0A7-1B3985C4F9CB}" srcId="{A2166821-8222-415E-AA20-66C3DC5F4383}" destId="{7CE902FE-6D81-448C-B3C1-644B10F97880}" srcOrd="3" destOrd="0" parTransId="{BA2809C8-CD5C-4250-B846-4361F5A3E04D}" sibTransId="{263E8E36-7935-4422-AA13-2E7E544F6B49}"/>
    <dgm:cxn modelId="{9F6BC6F9-9ECF-45B7-B51B-BBC02D29C5D4}" srcId="{A2166821-8222-415E-AA20-66C3DC5F4383}" destId="{41D31805-885B-444C-96D4-9F970C670F48}" srcOrd="1" destOrd="0" parTransId="{A6A6AF39-5726-4CCB-B2D0-C737A8D62B43}" sibTransId="{1E4B5DBC-A6FE-4FB8-94C9-D2AF31197058}"/>
    <dgm:cxn modelId="{8782A4C6-1B97-4C46-A44C-B7FDF33FE684}" srcId="{A2166821-8222-415E-AA20-66C3DC5F4383}" destId="{BB89EA03-6C35-47B7-B24E-4C1ED0C0025D}" srcOrd="2" destOrd="0" parTransId="{8A4BA912-E099-4510-AAD0-FC6E135D8ACA}" sibTransId="{A158E732-2A26-4D7A-9251-0FAD5EC0AFB0}"/>
    <dgm:cxn modelId="{67CA25AF-106F-437F-AF9F-9D2E8E163EF5}" type="presOf" srcId="{1E4B5DBC-A6FE-4FB8-94C9-D2AF31197058}" destId="{C39B06BD-CDBE-4D16-8974-65E316495F19}" srcOrd="1" destOrd="0" presId="urn:microsoft.com/office/officeart/2005/8/layout/cycle2"/>
    <dgm:cxn modelId="{AD48DF7A-6415-45C8-9B67-E85EBC5A48D8}" type="presOf" srcId="{8E3D38E9-A17C-40C0-8A1B-90332EC489D5}" destId="{06B7021C-2BEC-4BD5-8DAF-6BBF1F3F7E6E}" srcOrd="1" destOrd="0" presId="urn:microsoft.com/office/officeart/2005/8/layout/cycle2"/>
    <dgm:cxn modelId="{3D0FD399-74B6-476F-809B-0E036736B2E4}" type="presParOf" srcId="{D875B73B-52C1-4DCF-B30A-D89B8AEDFE17}" destId="{9E02919A-9612-48AF-AF46-FC4358FDCC17}" srcOrd="0" destOrd="0" presId="urn:microsoft.com/office/officeart/2005/8/layout/cycle2"/>
    <dgm:cxn modelId="{B4592961-466D-4F5B-B21D-82D20A03F88C}" type="presParOf" srcId="{D875B73B-52C1-4DCF-B30A-D89B8AEDFE17}" destId="{86735BE9-4216-47A8-9565-E2A0D59A9DC9}" srcOrd="1" destOrd="0" presId="urn:microsoft.com/office/officeart/2005/8/layout/cycle2"/>
    <dgm:cxn modelId="{45458031-CA5C-437D-B1A3-19E07079A408}" type="presParOf" srcId="{86735BE9-4216-47A8-9565-E2A0D59A9DC9}" destId="{D2201206-104A-43EB-B5E3-4A6512A47FD3}" srcOrd="0" destOrd="0" presId="urn:microsoft.com/office/officeart/2005/8/layout/cycle2"/>
    <dgm:cxn modelId="{6E9E3643-C500-474A-8F6A-DAA75BE7D661}" type="presParOf" srcId="{D875B73B-52C1-4DCF-B30A-D89B8AEDFE17}" destId="{AE70FB7F-F25E-4CA9-B645-0BBD5E461AB2}" srcOrd="2" destOrd="0" presId="urn:microsoft.com/office/officeart/2005/8/layout/cycle2"/>
    <dgm:cxn modelId="{4F6D2249-FC78-4134-B833-266BA993869B}" type="presParOf" srcId="{D875B73B-52C1-4DCF-B30A-D89B8AEDFE17}" destId="{0B2DBC35-AA24-4567-97C3-1CBA53621256}" srcOrd="3" destOrd="0" presId="urn:microsoft.com/office/officeart/2005/8/layout/cycle2"/>
    <dgm:cxn modelId="{3480ED02-4C18-476B-94FB-DA82765E427C}" type="presParOf" srcId="{0B2DBC35-AA24-4567-97C3-1CBA53621256}" destId="{C39B06BD-CDBE-4D16-8974-65E316495F19}" srcOrd="0" destOrd="0" presId="urn:microsoft.com/office/officeart/2005/8/layout/cycle2"/>
    <dgm:cxn modelId="{17D8B283-A389-4897-9C04-3E2FFF828F21}" type="presParOf" srcId="{D875B73B-52C1-4DCF-B30A-D89B8AEDFE17}" destId="{E08B9632-2B33-4D04-8574-F33421C748BC}" srcOrd="4" destOrd="0" presId="urn:microsoft.com/office/officeart/2005/8/layout/cycle2"/>
    <dgm:cxn modelId="{FB37A58E-189F-4AC2-BE1C-58D6655B0293}" type="presParOf" srcId="{D875B73B-52C1-4DCF-B30A-D89B8AEDFE17}" destId="{AD65BEC6-0326-48CD-A6EF-81A3CDC36AAE}" srcOrd="5" destOrd="0" presId="urn:microsoft.com/office/officeart/2005/8/layout/cycle2"/>
    <dgm:cxn modelId="{6BD15752-72C3-4DC2-B841-508E50B337FF}" type="presParOf" srcId="{AD65BEC6-0326-48CD-A6EF-81A3CDC36AAE}" destId="{FAC8B449-9B17-48D5-AEAB-93A1D31E79B5}" srcOrd="0" destOrd="0" presId="urn:microsoft.com/office/officeart/2005/8/layout/cycle2"/>
    <dgm:cxn modelId="{4068D23B-0F2C-4099-9D68-AA21C8AB42CF}" type="presParOf" srcId="{D875B73B-52C1-4DCF-B30A-D89B8AEDFE17}" destId="{FF9F70DD-DF42-48F8-B062-5A360F82E55A}" srcOrd="6" destOrd="0" presId="urn:microsoft.com/office/officeart/2005/8/layout/cycle2"/>
    <dgm:cxn modelId="{206EF140-CFAF-45E4-95D2-97B5D6975899}" type="presParOf" srcId="{D875B73B-52C1-4DCF-B30A-D89B8AEDFE17}" destId="{539823BD-7882-4D9E-B329-6F202E3201A6}" srcOrd="7" destOrd="0" presId="urn:microsoft.com/office/officeart/2005/8/layout/cycle2"/>
    <dgm:cxn modelId="{B611E28E-AA02-4931-9309-74A734C0CFA2}" type="presParOf" srcId="{539823BD-7882-4D9E-B329-6F202E3201A6}" destId="{044BE558-C7E9-46D7-8304-4E32B8903407}" srcOrd="0" destOrd="0" presId="urn:microsoft.com/office/officeart/2005/8/layout/cycle2"/>
    <dgm:cxn modelId="{E0CEBBC8-FA87-4FE1-BD9E-A12144A8C5C2}" type="presParOf" srcId="{D875B73B-52C1-4DCF-B30A-D89B8AEDFE17}" destId="{EEDBC887-666A-47CD-A66D-893DD1353E2D}" srcOrd="8" destOrd="0" presId="urn:microsoft.com/office/officeart/2005/8/layout/cycle2"/>
    <dgm:cxn modelId="{FE221F02-1017-42A7-95F5-2B0CF9AD5AA6}" type="presParOf" srcId="{D875B73B-52C1-4DCF-B30A-D89B8AEDFE17}" destId="{69B4B83C-3989-4071-A660-29741F20A880}" srcOrd="9" destOrd="0" presId="urn:microsoft.com/office/officeart/2005/8/layout/cycle2"/>
    <dgm:cxn modelId="{BE5F2AAD-7865-423B-B13F-947AE250360B}" type="presParOf" srcId="{69B4B83C-3989-4071-A660-29741F20A880}" destId="{06B7021C-2BEC-4BD5-8DAF-6BBF1F3F7E6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02919A-9612-48AF-AF46-FC4358FDCC17}">
      <dsp:nvSpPr>
        <dsp:cNvPr id="0" name=""/>
        <dsp:cNvSpPr/>
      </dsp:nvSpPr>
      <dsp:spPr>
        <a:xfrm>
          <a:off x="2036212" y="60"/>
          <a:ext cx="1998080" cy="12888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 smtClean="0"/>
            <a:t>Etik legal dan keselamatan pasien</a:t>
          </a:r>
          <a:endParaRPr lang="id-ID" sz="1600" b="1" kern="1200" dirty="0"/>
        </a:p>
      </dsp:txBody>
      <dsp:txXfrm>
        <a:off x="2328824" y="188808"/>
        <a:ext cx="1412856" cy="911355"/>
      </dsp:txXfrm>
    </dsp:sp>
    <dsp:sp modelId="{86735BE9-4216-47A8-9565-E2A0D59A9DC9}">
      <dsp:nvSpPr>
        <dsp:cNvPr id="0" name=""/>
        <dsp:cNvSpPr/>
      </dsp:nvSpPr>
      <dsp:spPr>
        <a:xfrm rot="1855039">
          <a:off x="3682079" y="967982"/>
          <a:ext cx="512967" cy="434987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800" kern="1200"/>
        </a:p>
      </dsp:txBody>
      <dsp:txXfrm>
        <a:off x="3691350" y="1021455"/>
        <a:ext cx="382471" cy="260993"/>
      </dsp:txXfrm>
    </dsp:sp>
    <dsp:sp modelId="{AE70FB7F-F25E-4CA9-B645-0BBD5E461AB2}">
      <dsp:nvSpPr>
        <dsp:cNvPr id="0" name=""/>
        <dsp:cNvSpPr/>
      </dsp:nvSpPr>
      <dsp:spPr>
        <a:xfrm>
          <a:off x="3768083" y="1117033"/>
          <a:ext cx="2264434" cy="12888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 smtClean="0"/>
            <a:t>Komunikasi efektif </a:t>
          </a:r>
          <a:endParaRPr lang="id-ID" sz="1600" b="1" kern="1200" dirty="0"/>
        </a:p>
      </dsp:txBody>
      <dsp:txXfrm>
        <a:off x="4099702" y="1305781"/>
        <a:ext cx="1601196" cy="911355"/>
      </dsp:txXfrm>
    </dsp:sp>
    <dsp:sp modelId="{0B2DBC35-AA24-4567-97C3-1CBA53621256}">
      <dsp:nvSpPr>
        <dsp:cNvPr id="0" name=""/>
        <dsp:cNvSpPr/>
      </dsp:nvSpPr>
      <dsp:spPr>
        <a:xfrm rot="5881350">
          <a:off x="4059859" y="2387887"/>
          <a:ext cx="546889" cy="434987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800" kern="1200"/>
        </a:p>
      </dsp:txBody>
      <dsp:txXfrm rot="10800000">
        <a:off x="4134213" y="2410275"/>
        <a:ext cx="416393" cy="260993"/>
      </dsp:txXfrm>
    </dsp:sp>
    <dsp:sp modelId="{E08B9632-2B33-4D04-8574-F33421C748BC}">
      <dsp:nvSpPr>
        <dsp:cNvPr id="0" name=""/>
        <dsp:cNvSpPr/>
      </dsp:nvSpPr>
      <dsp:spPr>
        <a:xfrm>
          <a:off x="3533769" y="2867541"/>
          <a:ext cx="2239624" cy="12888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 smtClean="0"/>
            <a:t>Pengembangan diri dan profesionalisme</a:t>
          </a:r>
          <a:endParaRPr lang="id-ID" sz="1600" b="1" kern="1200" dirty="0"/>
        </a:p>
      </dsp:txBody>
      <dsp:txXfrm>
        <a:off x="3861754" y="3056289"/>
        <a:ext cx="1583654" cy="911355"/>
      </dsp:txXfrm>
    </dsp:sp>
    <dsp:sp modelId="{AD65BEC6-0326-48CD-A6EF-81A3CDC36AAE}">
      <dsp:nvSpPr>
        <dsp:cNvPr id="0" name=""/>
        <dsp:cNvSpPr/>
      </dsp:nvSpPr>
      <dsp:spPr>
        <a:xfrm rot="10767471">
          <a:off x="2720477" y="3308918"/>
          <a:ext cx="813057" cy="434987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800" kern="1200"/>
        </a:p>
      </dsp:txBody>
      <dsp:txXfrm rot="10800000">
        <a:off x="2850970" y="3395298"/>
        <a:ext cx="682561" cy="260993"/>
      </dsp:txXfrm>
    </dsp:sp>
    <dsp:sp modelId="{FF9F70DD-DF42-48F8-B062-5A360F82E55A}">
      <dsp:nvSpPr>
        <dsp:cNvPr id="0" name=""/>
        <dsp:cNvSpPr/>
      </dsp:nvSpPr>
      <dsp:spPr>
        <a:xfrm>
          <a:off x="577917" y="2896091"/>
          <a:ext cx="2117132" cy="12888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 smtClean="0"/>
            <a:t>Landasan ilmiah pekerjaan Perawat Anestesi </a:t>
          </a:r>
          <a:endParaRPr lang="id-ID" sz="1600" b="1" kern="1200" dirty="0"/>
        </a:p>
      </dsp:txBody>
      <dsp:txXfrm>
        <a:off x="887964" y="3084839"/>
        <a:ext cx="1497038" cy="911355"/>
      </dsp:txXfrm>
    </dsp:sp>
    <dsp:sp modelId="{539823BD-7882-4D9E-B329-6F202E3201A6}">
      <dsp:nvSpPr>
        <dsp:cNvPr id="0" name=""/>
        <dsp:cNvSpPr/>
      </dsp:nvSpPr>
      <dsp:spPr>
        <a:xfrm rot="15513445">
          <a:off x="1738606" y="2506035"/>
          <a:ext cx="623950" cy="434987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800" kern="1200"/>
        </a:p>
      </dsp:txBody>
      <dsp:txXfrm rot="10800000">
        <a:off x="1816798" y="2656983"/>
        <a:ext cx="493454" cy="260993"/>
      </dsp:txXfrm>
    </dsp:sp>
    <dsp:sp modelId="{EEDBC887-666A-47CD-A66D-893DD1353E2D}">
      <dsp:nvSpPr>
        <dsp:cNvPr id="0" name=""/>
        <dsp:cNvSpPr/>
      </dsp:nvSpPr>
      <dsp:spPr>
        <a:xfrm>
          <a:off x="191340" y="1224132"/>
          <a:ext cx="2213447" cy="12888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 smtClean="0"/>
            <a:t>Keterampilan klinis dalam pekerjaan </a:t>
          </a:r>
          <a:endParaRPr lang="id-ID" sz="1600" b="1" kern="1200" dirty="0"/>
        </a:p>
      </dsp:txBody>
      <dsp:txXfrm>
        <a:off x="515492" y="1412880"/>
        <a:ext cx="1565143" cy="911355"/>
      </dsp:txXfrm>
    </dsp:sp>
    <dsp:sp modelId="{69B4B83C-3989-4071-A660-29741F20A880}">
      <dsp:nvSpPr>
        <dsp:cNvPr id="0" name=""/>
        <dsp:cNvSpPr/>
      </dsp:nvSpPr>
      <dsp:spPr>
        <a:xfrm rot="19489824">
          <a:off x="2020075" y="1023908"/>
          <a:ext cx="457415" cy="434987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800" kern="1200"/>
        </a:p>
      </dsp:txBody>
      <dsp:txXfrm>
        <a:off x="2031986" y="1148488"/>
        <a:ext cx="326919" cy="2609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06D6FA3-FCA5-4B93-8268-8CC8E1E88D73}" type="slidenum">
              <a:rPr kumimoji="0" lang="id-ID" alt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id-ID" altLang="id-ID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7170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/>
            <a:endParaRPr lang="id-ID" altLang="id-ID" dirty="0"/>
          </a:p>
        </p:txBody>
      </p:sp>
      <p:sp>
        <p:nvSpPr>
          <p:cNvPr id="7171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indent="0" algn="r" eaLnBrk="1" hangingPunct="1"/>
            <a:fld id="{9A0DB2DC-4C9A-4742-B13C-FB6460FD3503}" type="slidenum">
              <a:rPr lang="id-ID" altLang="id-ID" sz="1200" dirty="0"/>
            </a:fld>
            <a:endParaRPr lang="id-ID" altLang="id-ID" sz="1200" dirty="0">
              <a:ea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indent="0" algn="r" eaLnBrk="1" hangingPunct="1"/>
            <a:fld id="{9A0DB2DC-4C9A-4742-B13C-FB6460FD3503}" type="slidenum">
              <a:rPr lang="en-US" altLang="id-ID" sz="1200" dirty="0"/>
            </a:fld>
            <a:endParaRPr lang="en-US" altLang="id-ID" sz="1200" dirty="0">
              <a:ea typeface="Arial" panose="020B0604020202020204" pitchFamily="34" charset="0"/>
            </a:endParaRPr>
          </a:p>
        </p:txBody>
      </p:sp>
      <p:sp>
        <p:nvSpPr>
          <p:cNvPr id="30722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0723" name="Rectangle 3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r>
              <a:rPr lang="en-US" altLang="id-ID" b="1" dirty="0"/>
              <a:t>Level Four</a:t>
            </a:r>
            <a:r>
              <a:rPr lang="en-US" altLang="id-ID" dirty="0"/>
              <a:t> evaluations capture quantifiable results.</a:t>
            </a:r>
            <a:endParaRPr lang="en-US" altLang="id-ID" dirty="0"/>
          </a:p>
          <a:p>
            <a:pPr lvl="0" eaLnBrk="1" hangingPunct="1">
              <a:spcBef>
                <a:spcPct val="0"/>
              </a:spcBef>
            </a:pPr>
            <a:endParaRPr lang="en-US" altLang="id-ID" dirty="0"/>
          </a:p>
          <a:p>
            <a:pPr lvl="0" eaLnBrk="1" hangingPunct="1">
              <a:spcBef>
                <a:spcPct val="0"/>
              </a:spcBef>
            </a:pPr>
            <a:r>
              <a:rPr lang="en-US" altLang="id-ID" dirty="0"/>
              <a:t>There are </a:t>
            </a:r>
            <a:r>
              <a:rPr lang="en-US" altLang="id-ID" b="1" dirty="0"/>
              <a:t>two ways</a:t>
            </a:r>
            <a:r>
              <a:rPr lang="en-US" altLang="id-ID" dirty="0"/>
              <a:t> to get the numbers: Prove it, or find strong evidence.</a:t>
            </a:r>
            <a:endParaRPr lang="en-US" altLang="id-ID" dirty="0"/>
          </a:p>
          <a:p>
            <a:pPr lvl="0" eaLnBrk="1" hangingPunct="1">
              <a:spcBef>
                <a:spcPct val="0"/>
              </a:spcBef>
            </a:pPr>
            <a:endParaRPr lang="en-US" altLang="id-ID" dirty="0"/>
          </a:p>
          <a:p>
            <a:pPr lvl="0" eaLnBrk="1" hangingPunct="1">
              <a:spcBef>
                <a:spcPct val="0"/>
              </a:spcBef>
            </a:pPr>
            <a:r>
              <a:rPr lang="en-US" altLang="id-ID" b="1" dirty="0"/>
              <a:t>Proof is concrete</a:t>
            </a:r>
            <a:r>
              <a:rPr lang="en-US" altLang="id-ID" dirty="0"/>
              <a:t>. The results relate to the training in direct, indisputable ways.</a:t>
            </a:r>
            <a:endParaRPr lang="en-US" altLang="id-ID" dirty="0"/>
          </a:p>
          <a:p>
            <a:pPr lvl="0" eaLnBrk="1" hangingPunct="1">
              <a:spcBef>
                <a:spcPct val="0"/>
              </a:spcBef>
            </a:pPr>
            <a:endParaRPr lang="en-US" altLang="id-ID" dirty="0"/>
          </a:p>
          <a:p>
            <a:pPr lvl="0" eaLnBrk="1" hangingPunct="1">
              <a:spcBef>
                <a:spcPct val="0"/>
              </a:spcBef>
            </a:pPr>
            <a:r>
              <a:rPr lang="en-US" altLang="id-ID" dirty="0"/>
              <a:t>In some situations, </a:t>
            </a:r>
            <a:r>
              <a:rPr lang="en-US" altLang="id-ID" b="1" dirty="0"/>
              <a:t>the cost</a:t>
            </a:r>
            <a:r>
              <a:rPr lang="en-US" altLang="id-ID" dirty="0"/>
              <a:t> of getting proof is monumental. </a:t>
            </a:r>
            <a:endParaRPr lang="en-US" altLang="id-ID" dirty="0"/>
          </a:p>
          <a:p>
            <a:pPr lvl="0" eaLnBrk="1" hangingPunct="1">
              <a:spcBef>
                <a:spcPct val="0"/>
              </a:spcBef>
            </a:pPr>
            <a:endParaRPr lang="en-US" altLang="id-ID" dirty="0"/>
          </a:p>
          <a:p>
            <a:pPr lvl="0" eaLnBrk="1" hangingPunct="1">
              <a:spcBef>
                <a:spcPct val="0"/>
              </a:spcBef>
            </a:pPr>
            <a:r>
              <a:rPr lang="en-US" altLang="id-ID" dirty="0"/>
              <a:t>Therefore, evidence--</a:t>
            </a:r>
            <a:r>
              <a:rPr lang="en-US" altLang="id-ID" b="1" dirty="0"/>
              <a:t>a softer form of correlating results to training</a:t>
            </a:r>
            <a:r>
              <a:rPr lang="en-US" altLang="id-ID" dirty="0"/>
              <a:t>--will suffice.</a:t>
            </a:r>
            <a:endParaRPr lang="en-US" altLang="id-ID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0443" tIns="45222" rIns="90443" bIns="45222" anchor="b"/>
          <a:p>
            <a:pPr lvl="0" indent="0" algn="r" defTabSz="904875" eaLnBrk="1" hangingPunct="1"/>
            <a:fld id="{9A0DB2DC-4C9A-4742-B13C-FB6460FD3503}" type="slidenum">
              <a:rPr lang="en-US" altLang="id-ID" dirty="0">
                <a:latin typeface="Arial" panose="020B0604020202020204" pitchFamily="34" charset="0"/>
              </a:rPr>
            </a:fld>
            <a:endParaRPr lang="en-US" altLang="id-ID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218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9219" name="Rectangle 3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0443" tIns="45222" rIns="90443" bIns="45222" anchor="t"/>
          <a:p>
            <a:pPr lvl="0" eaLnBrk="1" hangingPunct="1">
              <a:spcBef>
                <a:spcPct val="0"/>
              </a:spcBef>
            </a:pPr>
            <a:r>
              <a:rPr lang="en-US" altLang="id-ID" dirty="0"/>
              <a:t>Five for Life – Five is Life </a:t>
            </a:r>
            <a:endParaRPr lang="en-US" altLang="id-ID" dirty="0"/>
          </a:p>
          <a:p>
            <a:pPr lvl="0" eaLnBrk="1" hangingPunct="1">
              <a:spcBef>
                <a:spcPct val="0"/>
              </a:spcBef>
            </a:pPr>
            <a:r>
              <a:rPr lang="en-US" altLang="id-ID" dirty="0"/>
              <a:t>S1 : Safety for The Patient (no injury, blood-borne diseases, iatrogenic diseases, infections etc)</a:t>
            </a:r>
            <a:endParaRPr lang="en-US" altLang="id-ID" dirty="0"/>
          </a:p>
          <a:p>
            <a:pPr lvl="0" eaLnBrk="1" hangingPunct="1">
              <a:spcBef>
                <a:spcPct val="0"/>
              </a:spcBef>
            </a:pPr>
            <a:r>
              <a:rPr lang="en-US" altLang="id-ID" dirty="0"/>
              <a:t>S2 : Safety for The HCW (needle-stick injury)</a:t>
            </a:r>
            <a:endParaRPr lang="en-US" altLang="id-ID" dirty="0"/>
          </a:p>
          <a:p>
            <a:pPr lvl="0" eaLnBrk="1" hangingPunct="1">
              <a:spcBef>
                <a:spcPct val="0"/>
              </a:spcBef>
            </a:pPr>
            <a:r>
              <a:rPr lang="en-US" altLang="id-ID" dirty="0"/>
              <a:t>S3 : Safety for The Institution (preventing litigations)</a:t>
            </a:r>
            <a:endParaRPr lang="en-US" altLang="id-ID" dirty="0"/>
          </a:p>
          <a:p>
            <a:pPr lvl="0" eaLnBrk="1" hangingPunct="1">
              <a:spcBef>
                <a:spcPct val="0"/>
              </a:spcBef>
            </a:pPr>
            <a:r>
              <a:rPr lang="en-US" altLang="id-ID" dirty="0"/>
              <a:t>S4 : Safety for The Environment (green product/no pollution)</a:t>
            </a:r>
            <a:endParaRPr lang="en-US" altLang="id-ID" dirty="0"/>
          </a:p>
          <a:p>
            <a:pPr lvl="0" eaLnBrk="1" hangingPunct="1">
              <a:spcBef>
                <a:spcPct val="0"/>
              </a:spcBef>
            </a:pPr>
            <a:r>
              <a:rPr lang="en-US" altLang="id-ID" dirty="0"/>
              <a:t>S5 : Safety for The Business (sustainability- happy patient, happy HCW, happy shareholder)</a:t>
            </a:r>
            <a:endParaRPr lang="en-US" altLang="id-ID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1266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0443" tIns="45222" rIns="90443" bIns="45222" anchor="t"/>
          <a:p>
            <a:pPr lvl="0" defTabSz="913130" eaLnBrk="1" hangingPunct="1">
              <a:spcBef>
                <a:spcPct val="0"/>
              </a:spcBef>
            </a:pPr>
            <a:r>
              <a:rPr lang="en-US" altLang="id-ID" dirty="0"/>
              <a:t>Faktor-faktor yang memiliki dampak cukup signifikan terhadap pelayanan keperawatan terbagi atas tiga katagori yang saling berhubungan yang merupakan variabel </a:t>
            </a:r>
            <a:r>
              <a:rPr lang="en-US" altLang="id-ID" i="1" dirty="0"/>
              <a:t>independen </a:t>
            </a:r>
            <a:r>
              <a:rPr lang="en-US" altLang="id-ID" dirty="0"/>
              <a:t>dan</a:t>
            </a:r>
            <a:r>
              <a:rPr lang="en-US" altLang="id-ID" i="1" dirty="0"/>
              <a:t> dependen</a:t>
            </a:r>
            <a:r>
              <a:rPr lang="en-US" altLang="id-ID" dirty="0"/>
              <a:t> yaitu:</a:t>
            </a:r>
            <a:endParaRPr lang="en-US" altLang="id-ID" dirty="0"/>
          </a:p>
          <a:p>
            <a:pPr lvl="0" defTabSz="913130" eaLnBrk="1" hangingPunct="1">
              <a:spcBef>
                <a:spcPct val="0"/>
              </a:spcBef>
            </a:pPr>
            <a:r>
              <a:rPr lang="en-US" altLang="id-ID" dirty="0"/>
              <a:t>1. </a:t>
            </a:r>
            <a:r>
              <a:rPr lang="en-US" altLang="id-ID" i="1" dirty="0"/>
              <a:t>Demand for health care </a:t>
            </a:r>
            <a:r>
              <a:rPr lang="en-US" altLang="id-ID" dirty="0"/>
              <a:t>yang dipengaruhi oleh keadan demography, status epidemiology dan ekspektasi masyarakat terhadap pelayanan kesehatan, </a:t>
            </a:r>
            <a:endParaRPr lang="en-US" altLang="id-ID" dirty="0"/>
          </a:p>
          <a:p>
            <a:pPr lvl="0" defTabSz="913130" eaLnBrk="1" hangingPunct="1">
              <a:spcBef>
                <a:spcPct val="0"/>
              </a:spcBef>
            </a:pPr>
            <a:r>
              <a:rPr lang="en-US" altLang="id-ID" i="1" dirty="0"/>
              <a:t>2. Supply for health care </a:t>
            </a:r>
            <a:r>
              <a:rPr lang="en-US" altLang="id-ID" dirty="0"/>
              <a:t>berhubungan dengan aspek tenaga kesehatan baik dari sisi jumlah maupun kompetensi, serta berhubungan dengan perkembangan </a:t>
            </a:r>
            <a:r>
              <a:rPr lang="en-US" altLang="id-ID" i="1" dirty="0"/>
              <a:t>IPTEK</a:t>
            </a:r>
            <a:r>
              <a:rPr lang="en-US" altLang="id-ID" dirty="0"/>
              <a:t> di bidang kesehatan</a:t>
            </a:r>
            <a:endParaRPr lang="en-US" altLang="id-ID" i="1" dirty="0"/>
          </a:p>
          <a:p>
            <a:pPr lvl="0" defTabSz="913130" eaLnBrk="1" hangingPunct="1">
              <a:spcBef>
                <a:spcPct val="0"/>
              </a:spcBef>
            </a:pPr>
            <a:r>
              <a:rPr lang="en-US" altLang="id-ID" i="1" dirty="0"/>
              <a:t>3. Policy for heath care </a:t>
            </a:r>
            <a:r>
              <a:rPr lang="en-US" altLang="id-ID" dirty="0"/>
              <a:t>terkait erat dengan strategi dan kebijakan pemerintah pusat dalam bidang kesehatan, serta pengambilan keputusan dan implementasinya oleh pemerintah daerah setempat.</a:t>
            </a:r>
            <a:endParaRPr lang="en-US" altLang="id-ID" i="1" dirty="0"/>
          </a:p>
        </p:txBody>
      </p:sp>
      <p:sp>
        <p:nvSpPr>
          <p:cNvPr id="11267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0443" tIns="45222" rIns="90443" bIns="45222" anchor="b"/>
          <a:p>
            <a:pPr lvl="0" indent="0" algn="r" defTabSz="904875" eaLnBrk="1" hangingPunct="1"/>
            <a:fld id="{9A0DB2DC-4C9A-4742-B13C-FB6460FD3503}" type="slidenum">
              <a:rPr lang="en-US" altLang="id-ID" dirty="0">
                <a:latin typeface="Arial" panose="020B0604020202020204" pitchFamily="34" charset="0"/>
              </a:rPr>
            </a:fld>
            <a:endParaRPr lang="en-US" altLang="id-ID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3314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id-ID" altLang="id-ID" dirty="0">
              <a:ea typeface="MS PGothic" panose="020B0600070205080204" pitchFamily="34" charset="-128"/>
            </a:endParaRPr>
          </a:p>
        </p:txBody>
      </p:sp>
      <p:sp>
        <p:nvSpPr>
          <p:cNvPr id="13315" name="Date Placeholder 3"/>
          <p:cNvSpPr txBox="1">
            <a:spLocks noGrp="1"/>
          </p:cNvSpPr>
          <p:nvPr>
            <p:ph type="dt" sz="half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p>
            <a:pPr lvl="0" indent="0" algn="r" eaLnBrk="1" fontAlgn="base" hangingPunct="1">
              <a:spcAft>
                <a:spcPct val="0"/>
              </a:spcAft>
            </a:pPr>
            <a:endParaRPr lang="en-US" altLang="id-ID" sz="1200" dirty="0">
              <a:ea typeface="Arial" panose="020B0604020202020204" pitchFamily="34" charset="0"/>
            </a:endParaRPr>
          </a:p>
        </p:txBody>
      </p:sp>
      <p:sp>
        <p:nvSpPr>
          <p:cNvPr id="13316" name="Slide Number Placeholder 4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indent="0" algn="r" eaLnBrk="1" hangingPunct="1"/>
            <a:fld id="{9A0DB2DC-4C9A-4742-B13C-FB6460FD3503}" type="slidenum">
              <a:rPr lang="en-US" altLang="id-ID" sz="1200" dirty="0"/>
            </a:fld>
            <a:endParaRPr lang="en-US" altLang="id-ID" sz="1200" dirty="0">
              <a:ea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5362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en-US" altLang="id-ID" dirty="0"/>
          </a:p>
        </p:txBody>
      </p:sp>
      <p:sp>
        <p:nvSpPr>
          <p:cNvPr id="15363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indent="0" algn="r" eaLnBrk="1" hangingPunct="1"/>
            <a:fld id="{9A0DB2DC-4C9A-4742-B13C-FB6460FD3503}" type="slidenum">
              <a:rPr lang="en-US" altLang="id-ID" sz="1200" dirty="0">
                <a:solidFill>
                  <a:srgbClr val="000000"/>
                </a:solidFill>
              </a:rPr>
            </a:fld>
            <a:endParaRPr lang="en-US" altLang="id-ID" sz="1200" dirty="0">
              <a:solidFill>
                <a:srgbClr val="000000"/>
              </a:solidFill>
              <a:ea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1440" tIns="45720" rIns="91440" bIns="45720" rtlCol="0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kumimoji="0" lang="id-ID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Kepentingan / hak peserta sebagai orang dewasa</a:t>
            </a:r>
            <a:endParaRPr kumimoji="0" lang="id-ID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id-ID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a. Berhak mengemukakan pendapat / ide ( punya pengalaman )</a:t>
            </a:r>
            <a:endParaRPr kumimoji="0" lang="id-ID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        ( beri kesempatan berkomentar )</a:t>
            </a:r>
            <a:endParaRPr kumimoji="0" lang="id-ID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id-ID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b. Memiliki pendapat yang sukar dirobah ( mind setting )</a:t>
            </a:r>
            <a:endParaRPr kumimoji="0" lang="id-ID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        ( jelaskan ini penelitian terakhir )</a:t>
            </a:r>
            <a:endParaRPr kumimoji="0" lang="id-ID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id-ID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c. Kecepatan memahami berbeda-2, perlu metode discoveri</a:t>
            </a:r>
            <a:endParaRPr kumimoji="0" lang="id-ID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id-ID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d. Ketahanan fisik dan fisilogik menurun</a:t>
            </a:r>
            <a:endParaRPr kumimoji="0" lang="id-ID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id-ID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e. Banyak mereka yang bersifat introvert  ( beri kesmpatan bertanya )</a:t>
            </a:r>
            <a:endParaRPr kumimoji="0" lang="id-ID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2. Kepentingan / dukungan sarana dan prasarana</a:t>
            </a:r>
            <a:endParaRPr kumimoji="0" lang="id-ID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   - berhak memperoleh sarana lengkap seperti </a:t>
            </a:r>
            <a:endParaRPr kumimoji="0" lang="id-ID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     ( ruang belajar / bengkel kerja ; meja, kursi, papantulis, alat </a:t>
            </a:r>
            <a:endParaRPr kumimoji="0" lang="id-ID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       peraga, ATK, perpustakaan, jadwal, kurikulum, modul ,</a:t>
            </a:r>
            <a:endParaRPr kumimoji="0" lang="id-ID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       tranparancy / slide tayang, LCD)</a:t>
            </a:r>
            <a:endParaRPr kumimoji="0" lang="id-ID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    - berhak memperoleh dukungan prasarana seperti ;</a:t>
            </a:r>
            <a:endParaRPr kumimoji="0" lang="id-ID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      ( Komputer/laptop, sound system, penyejuk ruangan/AC, </a:t>
            </a:r>
            <a:endParaRPr kumimoji="0" lang="id-ID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         penerangan yg memadai ,  pengharum ruangan )</a:t>
            </a:r>
            <a:endParaRPr kumimoji="0" lang="id-ID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3. Kepentingan / dukungan lingkungan kelas</a:t>
            </a:r>
            <a:endParaRPr kumimoji="0" lang="id-ID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   ( tatatertib, fotokopi, TV., Harian, Asrama, halamam  dan lain-lain)</a:t>
            </a:r>
            <a:endParaRPr kumimoji="0" lang="id-ID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459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indent="0" algn="r" eaLnBrk="1" hangingPunct="1"/>
            <a:fld id="{9A0DB2DC-4C9A-4742-B13C-FB6460FD3503}" type="slidenum">
              <a:rPr lang="en-US" altLang="id-ID" sz="1200" dirty="0"/>
            </a:fld>
            <a:endParaRPr lang="en-US" altLang="id-ID" sz="1200" dirty="0">
              <a:ea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2530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id-ID" altLang="id-ID" dirty="0"/>
          </a:p>
        </p:txBody>
      </p:sp>
      <p:sp>
        <p:nvSpPr>
          <p:cNvPr id="22531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indent="0" algn="r" eaLnBrk="1" hangingPunct="1"/>
            <a:fld id="{9A0DB2DC-4C9A-4742-B13C-FB6460FD3503}" type="slidenum">
              <a:rPr lang="en-US" altLang="id-ID" sz="1200" dirty="0"/>
            </a:fld>
            <a:endParaRPr lang="en-US" altLang="id-ID" sz="1200" dirty="0">
              <a:ea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5602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/>
            <a:endParaRPr lang="id-ID" altLang="id-ID" dirty="0"/>
          </a:p>
        </p:txBody>
      </p:sp>
      <p:sp>
        <p:nvSpPr>
          <p:cNvPr id="25603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indent="0" algn="r" eaLnBrk="1" hangingPunct="1"/>
            <a:fld id="{9A0DB2DC-4C9A-4742-B13C-FB6460FD3503}" type="slidenum">
              <a:rPr lang="id-ID" altLang="id-ID" sz="1200" dirty="0"/>
            </a:fld>
            <a:endParaRPr lang="id-ID" altLang="id-ID" sz="1200" dirty="0">
              <a:ea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indent="0" algn="r" eaLnBrk="1" hangingPunct="1"/>
            <a:fld id="{9A0DB2DC-4C9A-4742-B13C-FB6460FD3503}" type="slidenum">
              <a:rPr lang="en-US" altLang="id-ID" sz="1200" dirty="0"/>
            </a:fld>
            <a:endParaRPr lang="en-US" altLang="id-ID" sz="1200" dirty="0">
              <a:ea typeface="Arial" panose="020B0604020202020204" pitchFamily="34" charset="0"/>
            </a:endParaRPr>
          </a:p>
        </p:txBody>
      </p:sp>
      <p:sp>
        <p:nvSpPr>
          <p:cNvPr id="27650" name="Rectangle 1026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7651" name="Rectangle 1027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r>
              <a:rPr lang="en-US" altLang="id-ID" dirty="0"/>
              <a:t>Let’s review Level Two --”Learning”.  </a:t>
            </a:r>
            <a:endParaRPr lang="en-US" altLang="id-ID" dirty="0"/>
          </a:p>
          <a:p>
            <a:pPr lvl="0" eaLnBrk="1" hangingPunct="1">
              <a:spcBef>
                <a:spcPct val="0"/>
              </a:spcBef>
            </a:pPr>
            <a:r>
              <a:rPr lang="en-US" altLang="id-ID" dirty="0"/>
              <a:t>Instructors can affect three cognitive areas during training--they can teach new knowledge, skills, and attitudes.  </a:t>
            </a:r>
            <a:endParaRPr lang="en-US" altLang="id-ID" dirty="0"/>
          </a:p>
          <a:p>
            <a:pPr lvl="0" eaLnBrk="1" hangingPunct="1">
              <a:spcBef>
                <a:spcPct val="0"/>
              </a:spcBef>
            </a:pPr>
            <a:endParaRPr lang="en-US" altLang="id-ID" dirty="0"/>
          </a:p>
          <a:p>
            <a:pPr lvl="0" eaLnBrk="1" hangingPunct="1">
              <a:spcBef>
                <a:spcPct val="0"/>
              </a:spcBef>
            </a:pPr>
            <a:r>
              <a:rPr lang="en-US" altLang="id-ID" dirty="0"/>
              <a:t>Therefore, when we measuring learning, we determine if one or more of the following has occurred:</a:t>
            </a:r>
            <a:endParaRPr lang="en-US" altLang="id-ID" dirty="0"/>
          </a:p>
          <a:p>
            <a:pPr lvl="0" eaLnBrk="1" hangingPunct="1">
              <a:spcBef>
                <a:spcPct val="0"/>
              </a:spcBef>
            </a:pPr>
            <a:r>
              <a:rPr lang="en-US" altLang="id-ID" dirty="0"/>
              <a:t>  Was knowledge learned or gained? </a:t>
            </a:r>
            <a:endParaRPr lang="en-US" altLang="id-ID" dirty="0"/>
          </a:p>
          <a:p>
            <a:pPr lvl="0" eaLnBrk="1" hangingPunct="1">
              <a:spcBef>
                <a:spcPct val="0"/>
              </a:spcBef>
            </a:pPr>
            <a:r>
              <a:rPr lang="en-US" altLang="id-ID" dirty="0"/>
              <a:t>  Were </a:t>
            </a:r>
            <a:r>
              <a:rPr lang="en-US" altLang="id-ID" b="1" dirty="0"/>
              <a:t>new</a:t>
            </a:r>
            <a:r>
              <a:rPr lang="en-US" altLang="id-ID" dirty="0"/>
              <a:t> skills or ways to improve existing skills gained?</a:t>
            </a:r>
            <a:endParaRPr lang="en-US" altLang="id-ID" dirty="0"/>
          </a:p>
          <a:p>
            <a:pPr lvl="0" eaLnBrk="1" hangingPunct="1">
              <a:spcBef>
                <a:spcPct val="0"/>
              </a:spcBef>
            </a:pPr>
            <a:r>
              <a:rPr lang="en-US" altLang="id-ID" dirty="0"/>
              <a:t>  Were attitudes changed?</a:t>
            </a:r>
            <a:endParaRPr lang="en-US" altLang="id-ID" dirty="0"/>
          </a:p>
          <a:p>
            <a:pPr lvl="0" eaLnBrk="1" hangingPunct="1">
              <a:spcBef>
                <a:spcPct val="0"/>
              </a:spcBef>
            </a:pPr>
            <a:endParaRPr lang="en-US" altLang="id-ID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id-ID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id-ID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804201-BE21-4D2F-B84D-EC0CC2F4C643}" type="slidenum">
              <a:rPr kumimoji="0" lang="id-ID" altLang="id-ID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id-ID" altLang="id-ID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id-ID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id-ID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804201-BE21-4D2F-B84D-EC0CC2F4C643}" type="slidenum">
              <a:rPr kumimoji="0" lang="id-ID" altLang="id-ID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id-ID" altLang="id-ID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id-ID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id-ID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804201-BE21-4D2F-B84D-EC0CC2F4C643}" type="slidenum">
              <a:rPr kumimoji="0" lang="id-ID" altLang="id-ID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id-ID" altLang="id-ID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id-ID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id-ID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804201-BE21-4D2F-B84D-EC0CC2F4C643}" type="slidenum">
              <a:rPr kumimoji="0" lang="id-ID" altLang="id-ID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id-ID" altLang="id-ID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id-ID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804201-BE21-4D2F-B84D-EC0CC2F4C643}" type="slidenum">
              <a:rPr kumimoji="0" lang="id-ID" altLang="id-ID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id-ID" altLang="id-ID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id-ID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id-ID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id-ID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804201-BE21-4D2F-B84D-EC0CC2F4C643}" type="slidenum">
              <a:rPr kumimoji="0" lang="id-ID" altLang="id-ID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id-ID" altLang="id-ID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id-ID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id-ID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id-ID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804201-BE21-4D2F-B84D-EC0CC2F4C643}" type="slidenum">
              <a:rPr kumimoji="0" lang="id-ID" altLang="id-ID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id-ID" altLang="id-ID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id-ID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804201-BE21-4D2F-B84D-EC0CC2F4C643}" type="slidenum">
              <a:rPr kumimoji="0" lang="id-ID" altLang="id-ID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id-ID" altLang="id-ID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804201-BE21-4D2F-B84D-EC0CC2F4C643}" type="slidenum">
              <a:rPr kumimoji="0" lang="id-ID" altLang="id-ID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id-ID" altLang="id-ID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id-ID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id-ID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804201-BE21-4D2F-B84D-EC0CC2F4C643}" type="slidenum">
              <a:rPr kumimoji="0" lang="id-ID" altLang="id-ID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id-ID" altLang="id-ID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id-ID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id-ID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804201-BE21-4D2F-B84D-EC0CC2F4C643}" type="slidenum">
              <a:rPr kumimoji="0" lang="id-ID" altLang="id-ID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id-ID" altLang="id-ID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id-ID" dirty="0"/>
              <a:t>Click to edit Master title style</a:t>
            </a:r>
            <a:endParaRPr lang="id-ID" altLang="id-ID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en-US" altLang="id-ID" dirty="0"/>
              <a:t>Click to edit Master text styles</a:t>
            </a:r>
            <a:endParaRPr lang="en-US" altLang="id-ID" dirty="0"/>
          </a:p>
          <a:p>
            <a:pPr lvl="1" indent="-285750"/>
            <a:r>
              <a:rPr lang="en-US" altLang="id-ID" dirty="0"/>
              <a:t>Second level</a:t>
            </a:r>
            <a:endParaRPr lang="en-US" altLang="id-ID" dirty="0"/>
          </a:p>
          <a:p>
            <a:pPr lvl="2" indent="-228600"/>
            <a:r>
              <a:rPr lang="en-US" altLang="id-ID" dirty="0"/>
              <a:t>Third level</a:t>
            </a:r>
            <a:endParaRPr lang="en-US" altLang="id-ID" dirty="0"/>
          </a:p>
          <a:p>
            <a:pPr lvl="3" indent="-228600"/>
            <a:r>
              <a:rPr lang="en-US" altLang="id-ID" dirty="0"/>
              <a:t>Fourth level</a:t>
            </a:r>
            <a:endParaRPr lang="en-US" altLang="id-ID" dirty="0"/>
          </a:p>
          <a:p>
            <a:pPr lvl="4" indent="-228600"/>
            <a:r>
              <a:rPr lang="en-US" altLang="id-ID" dirty="0"/>
              <a:t>Fifth level</a:t>
            </a:r>
            <a:endParaRPr lang="id-ID" alt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804201-BE21-4D2F-B84D-EC0CC2F4C643}" type="slidenum">
              <a:rPr kumimoji="0" lang="id-ID" altLang="id-ID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id-ID" altLang="id-ID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074" name="Group 3"/>
          <p:cNvGrpSpPr/>
          <p:nvPr/>
        </p:nvGrpSpPr>
        <p:grpSpPr bwMode="auto">
          <a:xfrm>
            <a:off x="-83246" y="-19232"/>
            <a:ext cx="9210674" cy="6823076"/>
            <a:chOff x="-16625" y="0"/>
            <a:chExt cx="9211429" cy="6822326"/>
          </a:xfrm>
          <a:solidFill>
            <a:schemeClr val="bg1"/>
          </a:solidFill>
        </p:grpSpPr>
        <p:pic>
          <p:nvPicPr>
            <p:cNvPr id="3078" name="Picture 4" descr="http://ctb.ku.edu/sites/default/files/site_files/books_apple.jp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34" r="2499" b="841"/>
            <a:stretch>
              <a:fillRect/>
            </a:stretch>
          </p:blipFill>
          <p:spPr bwMode="auto">
            <a:xfrm>
              <a:off x="-750" y="1484621"/>
              <a:ext cx="9195553" cy="53377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" name="Picture 4" descr="http://ctb.ku.edu/sites/default/files/site_files/books_apple.jp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34" r="2499" b="91251"/>
            <a:stretch>
              <a:fillRect/>
            </a:stretch>
          </p:blipFill>
          <p:spPr bwMode="auto">
            <a:xfrm>
              <a:off x="-16625" y="0"/>
              <a:ext cx="9211429" cy="182880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-82550" y="46038"/>
            <a:ext cx="9177338" cy="1076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kern="1200" cap="none" spc="0" normalizeH="0" baseline="0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+mn-cs"/>
                <a:sym typeface="+mn-ea"/>
              </a:rPr>
              <a:t>STANDAR </a:t>
            </a:r>
            <a:r>
              <a:rPr kumimoji="0" lang="en-ID" altLang="en-US" sz="3200" b="1" kern="1200" cap="none" spc="0" normalizeH="0" baseline="0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+mn-cs"/>
                <a:sym typeface="+mn-ea"/>
              </a:rPr>
              <a:t>PROFESI KEPERAWATAN </a:t>
            </a:r>
            <a:r>
              <a:rPr kumimoji="0" lang="en-US" sz="3200" b="1" kern="1200" cap="none" spc="0" normalizeH="0" baseline="0" noProof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+mn-cs"/>
                <a:sym typeface="+mn-ea"/>
              </a:rPr>
              <a:t>A</a:t>
            </a:r>
            <a:r>
              <a:rPr kumimoji="0" lang="en-ID" altLang="en-US" sz="3200" b="1" kern="1200" cap="none" spc="0" normalizeH="0" baseline="0" noProof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+mn-cs"/>
                <a:sym typeface="+mn-ea"/>
              </a:rPr>
              <a:t>NESTESIOLOGI</a:t>
            </a:r>
            <a:endParaRPr kumimoji="0" lang="en-ID" altLang="en-US" sz="3200" b="1" kern="1200" cap="none" spc="0" normalizeH="0" baseline="0" noProof="0" dirty="0" err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+mn-ea"/>
              <a:cs typeface="+mn-cs"/>
              <a:sym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6825" y="5761038"/>
            <a:ext cx="2016125" cy="1106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kern="1200" cap="none" spc="0" normalizeH="0" baseline="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+mn-ea"/>
              </a:rPr>
              <a:t>201</a:t>
            </a:r>
            <a:r>
              <a:rPr kumimoji="0" lang="en-ID" altLang="en-US" sz="6600" kern="1200" cap="none" spc="0" normalizeH="0" baseline="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+mn-ea"/>
              </a:rPr>
              <a:t>9</a:t>
            </a:r>
            <a:endParaRPr kumimoji="0" lang="en-ID" altLang="en-US" sz="6600" kern="1200" cap="none" spc="0" normalizeH="0" baseline="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  <a:sym typeface="+mn-ea"/>
            </a:endParaRPr>
          </a:p>
        </p:txBody>
      </p:sp>
      <p:pic>
        <p:nvPicPr>
          <p:cNvPr id="3076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8050" y="1274763"/>
            <a:ext cx="4410075" cy="4240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2550" y="1274763"/>
            <a:ext cx="4344988" cy="42402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Footer Placeholder 3"/>
          <p:cNvSpPr txBox="1">
            <a:spLocks noGrp="1"/>
          </p:cNvSpPr>
          <p:nvPr>
            <p:ph type="ftr" sz="quarter" idx="11"/>
          </p:nvPr>
        </p:nvSpPr>
        <p:spPr>
          <a:xfrm>
            <a:off x="457200" y="6356350"/>
            <a:ext cx="2133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Company Logo</a:t>
            </a:r>
            <a:endParaRPr kumimoji="0" lang="en-US" alt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Date Placeholder 5"/>
          <p:cNvSpPr txBox="1"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www.themegallery.com</a:t>
            </a:r>
            <a:endParaRPr kumimoji="0" lang="en-US" alt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6803" name="AutoShape 3"/>
          <p:cNvSpPr>
            <a:spLocks noChangeArrowheads="1"/>
          </p:cNvSpPr>
          <p:nvPr/>
        </p:nvSpPr>
        <p:spPr bwMode="ltGray">
          <a:xfrm>
            <a:off x="166688" y="260350"/>
            <a:ext cx="5989638" cy="6481763"/>
          </a:xfrm>
          <a:prstGeom prst="rightArrow">
            <a:avLst>
              <a:gd name="adj1" fmla="val 79306"/>
              <a:gd name="adj2" fmla="val 32395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6804" name="AutoShape 4"/>
          <p:cNvSpPr>
            <a:spLocks noChangeArrowheads="1"/>
          </p:cNvSpPr>
          <p:nvPr/>
        </p:nvSpPr>
        <p:spPr bwMode="blackWhite">
          <a:xfrm>
            <a:off x="250825" y="1196975"/>
            <a:ext cx="4175125" cy="720725"/>
          </a:xfrm>
          <a:prstGeom prst="roundRect">
            <a:avLst>
              <a:gd name="adj" fmla="val 9106"/>
            </a:avLst>
          </a:prstGeom>
          <a:solidFill>
            <a:srgbClr val="D60093"/>
          </a:solidFill>
          <a:ln w="25400">
            <a:solidFill>
              <a:schemeClr val="bg1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id-ID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Batasan</a:t>
            </a:r>
            <a:r>
              <a:rPr kumimoji="0" lang="en-US" altLang="id-ID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 Minimal </a:t>
            </a:r>
            <a:r>
              <a:rPr kumimoji="0" lang="en-US" altLang="id-ID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Kemampuan</a:t>
            </a:r>
            <a:r>
              <a:rPr kumimoji="0" lang="en-US" altLang="id-ID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 </a:t>
            </a:r>
            <a:endParaRPr kumimoji="0" lang="en-US" altLang="id-ID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17413" name="AutoShape 5"/>
          <p:cNvSpPr/>
          <p:nvPr/>
        </p:nvSpPr>
        <p:spPr>
          <a:xfrm>
            <a:off x="250825" y="2044700"/>
            <a:ext cx="4198938" cy="647700"/>
          </a:xfrm>
          <a:prstGeom prst="roundRect">
            <a:avLst>
              <a:gd name="adj" fmla="val 9106"/>
            </a:avLst>
          </a:prstGeom>
          <a:solidFill>
            <a:srgbClr val="002060"/>
          </a:solidFill>
          <a:ln w="254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 eaLnBrk="0" hangingPunct="0">
              <a:buFont typeface="Arial" panose="020B0604020202020204" pitchFamily="34" charset="0"/>
              <a:buNone/>
            </a:pPr>
            <a:r>
              <a:rPr lang="en-US" altLang="id-ID" b="1" dirty="0">
                <a:solidFill>
                  <a:schemeClr val="bg1"/>
                </a:solidFill>
                <a:latin typeface="Calibri" panose="020F0502020204030204" pitchFamily="34" charset="0"/>
              </a:rPr>
              <a:t>Alat Ukur Kinerja</a:t>
            </a:r>
            <a:endParaRPr lang="en-US" altLang="id-ID" b="1" dirty="0">
              <a:solidFill>
                <a:schemeClr val="bg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76806" name="AutoShape 6"/>
          <p:cNvSpPr>
            <a:spLocks noChangeArrowheads="1"/>
          </p:cNvSpPr>
          <p:nvPr/>
        </p:nvSpPr>
        <p:spPr bwMode="blackWhite">
          <a:xfrm>
            <a:off x="260350" y="3546475"/>
            <a:ext cx="4130675" cy="681038"/>
          </a:xfrm>
          <a:prstGeom prst="roundRect">
            <a:avLst>
              <a:gd name="adj" fmla="val 9106"/>
            </a:avLst>
          </a:prstGeom>
          <a:solidFill>
            <a:srgbClr val="FFC000"/>
          </a:solidFill>
          <a:ln w="25400">
            <a:solidFill>
              <a:srgbClr val="FFFF00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id-ID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Acuan</a:t>
            </a:r>
            <a:r>
              <a:rPr kumimoji="0" lang="en-US" altLang="id-ID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 </a:t>
            </a:r>
            <a:r>
              <a:rPr kumimoji="0" lang="en-US" altLang="id-ID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Akreditasi</a:t>
            </a:r>
            <a:r>
              <a:rPr kumimoji="0" lang="en-US" altLang="id-ID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 </a:t>
            </a:r>
            <a:r>
              <a:rPr kumimoji="0" lang="en-US" altLang="id-ID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Institusi</a:t>
            </a:r>
            <a:r>
              <a:rPr kumimoji="0" lang="en-US" altLang="id-ID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 </a:t>
            </a:r>
            <a:r>
              <a:rPr kumimoji="0" lang="en-US" altLang="id-ID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Pendidikan</a:t>
            </a:r>
            <a:endParaRPr kumimoji="0" lang="en-US" altLang="id-ID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156325" y="3149600"/>
            <a:ext cx="2882900" cy="7921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P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e</a:t>
            </a:r>
            <a:r>
              <a:rPr kumimoji="0" lang="en-ID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nata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 </a:t>
            </a:r>
            <a:r>
              <a:rPr kumimoji="0" lang="id-ID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A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nestesi</a:t>
            </a:r>
            <a:endParaRPr kumimoji="0" lang="id-ID" sz="2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blackWhite">
          <a:xfrm>
            <a:off x="250825" y="2852738"/>
            <a:ext cx="4149725" cy="630238"/>
          </a:xfrm>
          <a:prstGeom prst="roundRect">
            <a:avLst>
              <a:gd name="adj" fmla="val 9106"/>
            </a:avLst>
          </a:prstGeom>
          <a:solidFill>
            <a:schemeClr val="accent2"/>
          </a:solidFill>
          <a:ln w="25400">
            <a:solidFill>
              <a:schemeClr val="bg1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id-ID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Dasar</a:t>
            </a:r>
            <a:r>
              <a:rPr kumimoji="0" lang="en-US" altLang="id-ID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 </a:t>
            </a:r>
            <a:r>
              <a:rPr kumimoji="0" lang="en-US" altLang="id-ID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Penetapan</a:t>
            </a:r>
            <a:r>
              <a:rPr kumimoji="0" lang="en-US" altLang="id-ID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 </a:t>
            </a:r>
            <a:r>
              <a:rPr kumimoji="0" lang="en-US" altLang="id-ID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Kurikulum</a:t>
            </a:r>
            <a:r>
              <a:rPr kumimoji="0" lang="en-US" altLang="id-ID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 </a:t>
            </a:r>
            <a:r>
              <a:rPr kumimoji="0" lang="en-US" altLang="id-ID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Pendidikan</a:t>
            </a:r>
            <a:endParaRPr kumimoji="0" lang="en-US" altLang="id-ID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blackWhite">
          <a:xfrm>
            <a:off x="241300" y="4371975"/>
            <a:ext cx="4149725" cy="625475"/>
          </a:xfrm>
          <a:prstGeom prst="roundRect">
            <a:avLst>
              <a:gd name="adj" fmla="val 9106"/>
            </a:avLst>
          </a:prstGeom>
          <a:solidFill>
            <a:srgbClr val="00B050"/>
          </a:solidFill>
          <a:ln w="25400">
            <a:solidFill>
              <a:schemeClr val="bg1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id-ID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Acuan</a:t>
            </a:r>
            <a:r>
              <a:rPr kumimoji="0" lang="en-US" altLang="id-ID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 </a:t>
            </a:r>
            <a:r>
              <a:rPr kumimoji="0" lang="en-US" altLang="id-ID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Pengembangan</a:t>
            </a:r>
            <a:r>
              <a:rPr kumimoji="0" lang="en-US" altLang="id-ID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 </a:t>
            </a:r>
            <a:r>
              <a:rPr kumimoji="0" lang="en-US" altLang="id-ID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Profesi</a:t>
            </a:r>
            <a:endParaRPr kumimoji="0" lang="en-US" altLang="id-ID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blackWhite">
          <a:xfrm>
            <a:off x="241300" y="5199063"/>
            <a:ext cx="4146550" cy="635000"/>
          </a:xfrm>
          <a:prstGeom prst="roundRect">
            <a:avLst>
              <a:gd name="adj" fmla="val 9106"/>
            </a:avLst>
          </a:prstGeom>
          <a:solidFill>
            <a:srgbClr val="0070C0"/>
          </a:solidFill>
          <a:ln w="25400">
            <a:solidFill>
              <a:schemeClr val="bg1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id-ID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Acuan</a:t>
            </a:r>
            <a:r>
              <a:rPr kumimoji="0" lang="en-US" altLang="id-ID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 </a:t>
            </a:r>
            <a:r>
              <a:rPr kumimoji="0" lang="en-US" altLang="id-ID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Standar</a:t>
            </a:r>
            <a:r>
              <a:rPr kumimoji="0" lang="en-US" altLang="id-ID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 </a:t>
            </a:r>
            <a:r>
              <a:rPr kumimoji="0" lang="en-US" altLang="id-ID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Tindakan</a:t>
            </a:r>
            <a:r>
              <a:rPr kumimoji="0" lang="en-US" altLang="id-ID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(Reward &amp; Punish)</a:t>
            </a:r>
            <a:endParaRPr kumimoji="0" lang="en-US" altLang="id-ID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14" name="Rounded Rectangle 13"/>
          <p:cNvSpPr/>
          <p:nvPr/>
        </p:nvSpPr>
        <p:spPr>
          <a:xfrm rot="16200000">
            <a:off x="3893344" y="3183731"/>
            <a:ext cx="2374900" cy="39528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" tIns="91440" bIns="9144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Tujuan</a:t>
            </a:r>
            <a:endParaRPr kumimoji="0" lang="id-ID" sz="2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8433" name="Group 8"/>
          <p:cNvGrpSpPr/>
          <p:nvPr/>
        </p:nvGrpSpPr>
        <p:grpSpPr>
          <a:xfrm>
            <a:off x="0" y="2209800"/>
            <a:ext cx="4814888" cy="4394200"/>
            <a:chOff x="645416" y="1600200"/>
            <a:chExt cx="4815584" cy="4394200"/>
          </a:xfrm>
        </p:grpSpPr>
        <p:grpSp>
          <p:nvGrpSpPr>
            <p:cNvPr id="18434" name="Group 5"/>
            <p:cNvGrpSpPr/>
            <p:nvPr/>
          </p:nvGrpSpPr>
          <p:grpSpPr>
            <a:xfrm>
              <a:off x="645416" y="1600200"/>
              <a:ext cx="4815584" cy="4394200"/>
              <a:chOff x="645416" y="1600200"/>
              <a:chExt cx="4815584" cy="4394200"/>
            </a:xfrm>
          </p:grpSpPr>
          <p:pic>
            <p:nvPicPr>
              <p:cNvPr id="18435" name="Picture 3" descr="objective-writing.jpg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1066800" y="1600200"/>
                <a:ext cx="4394200" cy="43942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5" name="Rectangle 4"/>
              <p:cNvSpPr/>
              <p:nvPr/>
            </p:nvSpPr>
            <p:spPr>
              <a:xfrm rot="18070546">
                <a:off x="2225267" y="2823873"/>
                <a:ext cx="838200" cy="39979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3504917" y="4800600"/>
              <a:ext cx="76211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809761" y="4876800"/>
              <a:ext cx="76211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8439" name="Rectangle 9"/>
          <p:cNvSpPr/>
          <p:nvPr/>
        </p:nvSpPr>
        <p:spPr>
          <a:xfrm>
            <a:off x="4471988" y="2209800"/>
            <a:ext cx="3519487" cy="86550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 defTabSz="628650">
              <a:lnSpc>
                <a:spcPct val="90000"/>
              </a:lnSpc>
              <a:buFont typeface="Arial" panose="020B0604020202020204" pitchFamily="34" charset="0"/>
              <a:buNone/>
              <a:tabLst>
                <a:tab pos="570230" algn="l"/>
                <a:tab pos="1081405" algn="l"/>
              </a:tabLst>
            </a:pPr>
            <a:r>
              <a:rPr lang="en-US" altLang="id-ID" sz="2800" dirty="0">
                <a:latin typeface="Arial" panose="020B0604020202020204" pitchFamily="34" charset="0"/>
              </a:rPr>
              <a:t>Kemdik</a:t>
            </a:r>
            <a:r>
              <a:rPr lang="en-ID" altLang="en-US" sz="2800" dirty="0">
                <a:latin typeface="Arial" panose="020B0604020202020204" pitchFamily="34" charset="0"/>
              </a:rPr>
              <a:t>ti</a:t>
            </a:r>
            <a:r>
              <a:rPr lang="en-US" altLang="id-ID" sz="2800" dirty="0">
                <a:latin typeface="Arial" panose="020B0604020202020204" pitchFamily="34" charset="0"/>
              </a:rPr>
              <a:t> RI</a:t>
            </a:r>
            <a:endParaRPr lang="en-US" altLang="id-ID" sz="2800" dirty="0">
              <a:latin typeface="Arial" panose="020B0604020202020204" pitchFamily="34" charset="0"/>
            </a:endParaRPr>
          </a:p>
          <a:p>
            <a:pPr defTabSz="628650">
              <a:lnSpc>
                <a:spcPct val="90000"/>
              </a:lnSpc>
              <a:buFont typeface="Arial" panose="020B0604020202020204" pitchFamily="34" charset="0"/>
              <a:buNone/>
              <a:tabLst>
                <a:tab pos="570230" algn="l"/>
                <a:tab pos="1081405" algn="l"/>
              </a:tabLst>
            </a:pPr>
            <a:r>
              <a:rPr lang="en-US" altLang="id-ID" sz="2800" dirty="0">
                <a:latin typeface="Arial" panose="020B0604020202020204" pitchFamily="34" charset="0"/>
              </a:rPr>
              <a:t>(Institusi Pendidikan)</a:t>
            </a:r>
            <a:endParaRPr lang="id-ID" altLang="id-ID" sz="28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8440" name="Rectangle 10"/>
          <p:cNvSpPr/>
          <p:nvPr/>
        </p:nvSpPr>
        <p:spPr>
          <a:xfrm>
            <a:off x="4279900" y="4745038"/>
            <a:ext cx="3605213" cy="4794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457200" indent="-45720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id-ID" altLang="id-ID" sz="2800" dirty="0">
                <a:latin typeface="Arial" panose="020B0604020202020204" pitchFamily="34" charset="0"/>
              </a:rPr>
              <a:t>     </a:t>
            </a:r>
            <a:r>
              <a:rPr lang="en-US" altLang="id-ID" sz="2800" dirty="0">
                <a:latin typeface="Arial" panose="020B0604020202020204" pitchFamily="34" charset="0"/>
              </a:rPr>
              <a:t>Organisasi Profesi</a:t>
            </a:r>
            <a:endParaRPr lang="id-ID" altLang="id-ID" sz="28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8441" name="Rectangle 11"/>
          <p:cNvSpPr/>
          <p:nvPr/>
        </p:nvSpPr>
        <p:spPr>
          <a:xfrm>
            <a:off x="4471988" y="3200400"/>
            <a:ext cx="4291012" cy="8683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457200" indent="-45720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id-ID" altLang="id-ID" sz="2800" dirty="0">
                <a:latin typeface="Arial" panose="020B0604020202020204" pitchFamily="34" charset="0"/>
              </a:rPr>
              <a:t>     </a:t>
            </a:r>
            <a:r>
              <a:rPr lang="en-US" altLang="id-ID" sz="2800" dirty="0">
                <a:latin typeface="Arial" panose="020B0604020202020204" pitchFamily="34" charset="0"/>
              </a:rPr>
              <a:t> Kemenkes RI</a:t>
            </a:r>
            <a:endParaRPr lang="id-ID" altLang="id-ID" sz="2800" dirty="0">
              <a:latin typeface="Arial" panose="020B0604020202020204" pitchFamily="34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id-ID" sz="2800" dirty="0">
                <a:latin typeface="Arial" panose="020B0604020202020204" pitchFamily="34" charset="0"/>
              </a:rPr>
              <a:t>(Fasilitas Kesehatan)</a:t>
            </a:r>
            <a:r>
              <a:rPr lang="id-ID" altLang="id-ID" sz="2800" dirty="0">
                <a:latin typeface="Arial" panose="020B0604020202020204" pitchFamily="34" charset="0"/>
              </a:rPr>
              <a:t>     </a:t>
            </a:r>
            <a:endParaRPr lang="id-ID" altLang="id-ID" sz="28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8442" name="TextBox 15"/>
          <p:cNvSpPr txBox="1"/>
          <p:nvPr/>
        </p:nvSpPr>
        <p:spPr>
          <a:xfrm>
            <a:off x="1555750" y="838200"/>
            <a:ext cx="3582988" cy="10160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id-ID" sz="6000" dirty="0">
                <a:solidFill>
                  <a:srgbClr val="D16309"/>
                </a:solidFill>
                <a:latin typeface="Arial Black" panose="020B0A04020102020204" pitchFamily="34" charset="0"/>
              </a:rPr>
              <a:t>Manfaat</a:t>
            </a:r>
            <a:endParaRPr lang="en-US" altLang="id-ID" sz="6000" dirty="0">
              <a:solidFill>
                <a:srgbClr val="D16309"/>
              </a:solidFill>
              <a:latin typeface="Arial Black" panose="020B0A040201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-114300" y="-20637"/>
            <a:ext cx="3284538" cy="689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482" name="Text Box 176"/>
          <p:cNvSpPr txBox="1"/>
          <p:nvPr/>
        </p:nvSpPr>
        <p:spPr>
          <a:xfrm>
            <a:off x="4024313" y="6878638"/>
            <a:ext cx="5119687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  <a:buNone/>
            </a:pPr>
            <a:endParaRPr lang="en-US" altLang="id-ID" sz="2800" b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0483" name="Rectangle 7"/>
          <p:cNvSpPr/>
          <p:nvPr/>
        </p:nvSpPr>
        <p:spPr>
          <a:xfrm>
            <a:off x="0" y="2671763"/>
            <a:ext cx="2843213" cy="1514475"/>
          </a:xfrm>
          <a:prstGeom prst="rect">
            <a:avLst/>
          </a:prstGeom>
          <a:noFill/>
          <a:ln w="9525">
            <a:noFill/>
          </a:ln>
        </p:spPr>
        <p:txBody>
          <a:bodyPr anchor="ctr" anchorCtr="1"/>
          <a:p>
            <a:pPr algn="ctr">
              <a:buFont typeface="Arial" panose="020B0604020202020204" pitchFamily="34" charset="0"/>
              <a:buNone/>
            </a:pPr>
            <a:r>
              <a:rPr lang="en-US" altLang="id-ID" sz="5400" b="1" dirty="0">
                <a:solidFill>
                  <a:srgbClr val="FFFF00"/>
                </a:solidFill>
                <a:latin typeface="Arial Narrow" pitchFamily="34" charset="0"/>
              </a:rPr>
              <a:t>DASAR HUKUM</a:t>
            </a:r>
            <a:endParaRPr lang="en-US" altLang="id-ID" sz="2800" b="1" dirty="0">
              <a:solidFill>
                <a:srgbClr val="FFFF00"/>
              </a:solidFill>
              <a:latin typeface="Arial Narrow" pitchFamily="34" charset="0"/>
              <a:ea typeface="Arial" panose="020B0604020202020204" pitchFamily="34" charset="0"/>
            </a:endParaRPr>
          </a:p>
        </p:txBody>
      </p:sp>
      <p:sp>
        <p:nvSpPr>
          <p:cNvPr id="20492" name="Rectangle 5"/>
          <p:cNvSpPr/>
          <p:nvPr/>
        </p:nvSpPr>
        <p:spPr>
          <a:xfrm>
            <a:off x="3263900" y="65088"/>
            <a:ext cx="5880100" cy="64309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v"/>
            </a:pPr>
            <a:r>
              <a:rPr kumimoji="0" lang="id-ID" altLang="id-ID" sz="1800" b="0" i="0" u="none" strike="noStrike" kern="1200" cap="none" spc="0" normalizeH="0" baseline="0" noProof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Calibri" panose="020F0502020204030204" pitchFamily="34" charset="0"/>
                <a:sym typeface="+mn-ea"/>
              </a:rPr>
              <a:t>U</a:t>
            </a:r>
            <a:r>
              <a:rPr kumimoji="0" lang="en-US" altLang="id-ID" sz="1800" b="0" i="0" u="none" strike="noStrike" kern="1200" cap="none" spc="0" normalizeH="0" baseline="0" noProof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Calibri" panose="020F0502020204030204" pitchFamily="34" charset="0"/>
                <a:sym typeface="+mn-ea"/>
              </a:rPr>
              <a:t>U</a:t>
            </a:r>
            <a:r>
              <a:rPr kumimoji="0" lang="id-ID" altLang="id-ID" sz="1800" b="0" i="0" u="none" strike="noStrike" kern="1200" cap="none" spc="0" normalizeH="0" baseline="0" noProof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Calibri" panose="020F0502020204030204" pitchFamily="34" charset="0"/>
                <a:sym typeface="+mn-ea"/>
              </a:rPr>
              <a:t> No</a:t>
            </a:r>
            <a:r>
              <a:rPr kumimoji="0" lang="en-US" altLang="id-ID" sz="1800" b="0" i="0" u="none" strike="noStrike" kern="1200" cap="none" spc="0" normalizeH="0" baseline="0" noProof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Calibri" panose="020F0502020204030204" pitchFamily="34" charset="0"/>
                <a:sym typeface="+mn-ea"/>
              </a:rPr>
              <a:t>.</a:t>
            </a:r>
            <a:r>
              <a:rPr kumimoji="0" lang="id-ID" altLang="id-ID" sz="1800" b="0" i="0" u="none" strike="noStrike" kern="1200" cap="none" spc="0" normalizeH="0" baseline="0" noProof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Calibri" panose="020F0502020204030204" pitchFamily="34" charset="0"/>
                <a:sym typeface="+mn-ea"/>
              </a:rPr>
              <a:t> 20 tahun 2003 tentang Sis</a:t>
            </a:r>
            <a:r>
              <a:rPr kumimoji="0" lang="en-US" altLang="id-ID" sz="1800" b="0" i="0" u="none" strike="noStrike" kern="1200" cap="none" spc="0" normalizeH="0" baseline="0" noProof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Calibri" panose="020F0502020204030204" pitchFamily="34" charset="0"/>
                <a:sym typeface="+mn-ea"/>
              </a:rPr>
              <a:t>diknas</a:t>
            </a:r>
            <a:endParaRPr kumimoji="0" lang="en-US" altLang="id-ID" sz="1800" b="0" i="0" u="none" strike="noStrike" kern="1200" cap="none" spc="0" normalizeH="0" baseline="0" noProof="1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Calibri" panose="020F0502020204030204" pitchFamily="34" charset="0"/>
              <a:sym typeface="+mn-ea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v"/>
            </a:pPr>
            <a:r>
              <a:rPr kumimoji="0" lang="en-US" altLang="id-ID" sz="1600" b="0" i="0" u="none" strike="noStrike" kern="1200" cap="none" spc="0" normalizeH="0" baseline="0" noProof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+mn-ea"/>
              </a:rPr>
              <a:t>UU N0 12 tahun 2012 ttg Pendidikan Tinggi</a:t>
            </a:r>
            <a:endParaRPr kumimoji="0" lang="id-ID" altLang="id-ID" sz="1600" b="0" i="0" u="none" strike="noStrike" kern="1200" cap="none" spc="0" normalizeH="0" baseline="0" noProof="1" dirty="0">
              <a:solidFill>
                <a:schemeClr val="tx1"/>
              </a:solidFill>
              <a:latin typeface="+mn-lt"/>
              <a:ea typeface="+mn-ea"/>
              <a:cs typeface="Calibri" panose="020F0502020204030204" pitchFamily="34" charset="0"/>
              <a:sym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v"/>
            </a:pPr>
            <a:r>
              <a:rPr kumimoji="0" lang="en-US" altLang="id-ID" sz="1800" b="0" i="0" u="none" strike="noStrike" kern="1200" cap="none" spc="0" normalizeH="0" baseline="0" noProof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Perpres No.8 Tahun 2012 tentang Kualifikasi Kerja Nasional Indonesia</a:t>
            </a:r>
            <a:endParaRPr kumimoji="0" lang="en-US" altLang="id-ID" sz="1800" b="0" i="0" u="none" strike="noStrike" kern="1200" cap="none" spc="0" normalizeH="0" baseline="0" noProof="1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v"/>
            </a:pPr>
            <a:r>
              <a:rPr kumimoji="0" lang="en-US" altLang="id-ID" sz="1800" b="0" i="0" u="none" strike="noStrike" kern="1200" cap="none" spc="0" normalizeH="0" baseline="0" noProof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Permendikbud No.73 Tahun 2013 Penerapan KKNI Bidang Pendidikan Tinggi</a:t>
            </a:r>
            <a:endParaRPr kumimoji="0" lang="en-US" altLang="id-ID" sz="1800" b="0" i="0" u="none" strike="noStrike" kern="1200" cap="none" spc="0" normalizeH="0" baseline="0" noProof="1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v"/>
            </a:pPr>
            <a:r>
              <a:rPr kumimoji="0" lang="en-ID" altLang="en-US" sz="1800" b="0" i="0" u="none" strike="noStrike" kern="1200" cap="none" spc="0" normalizeH="0" baseline="0" noProof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Permendikbud no.73 tahun 2013 tentang Penerapan KKNI Bid.Pendidikan Tinggi</a:t>
            </a:r>
            <a:endParaRPr kumimoji="0" lang="en-US" altLang="id-ID" sz="1800" b="0" i="0" u="none" strike="noStrike" kern="1200" cap="none" spc="0" normalizeH="0" baseline="0" noProof="1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v"/>
            </a:pPr>
            <a:r>
              <a:rPr kumimoji="0" lang="en-ID" altLang="id-ID" sz="1800" b="0" i="0" u="none" strike="noStrike" kern="1200" cap="none" spc="0" normalizeH="0" baseline="0" noProof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 </a:t>
            </a:r>
            <a:r>
              <a:rPr kumimoji="0" lang="id-ID" altLang="id-ID" sz="1800" b="0" i="0" u="none" strike="noStrike" kern="1200" cap="none" spc="0" normalizeH="0" baseline="0" noProof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UU Nomor 36 Tahun 2009 tentan</a:t>
            </a:r>
            <a:r>
              <a:rPr kumimoji="0" lang="en-ID" altLang="id-ID" sz="1800" b="0" i="0" u="none" strike="noStrike" kern="1200" cap="none" spc="0" normalizeH="0" baseline="0" noProof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g   </a:t>
            </a:r>
            <a:r>
              <a:rPr kumimoji="0" lang="id-ID" altLang="id-ID" sz="1800" b="0" i="0" u="none" strike="noStrike" kern="1200" cap="none" spc="0" normalizeH="0" baseline="0" noProof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Kesehatan</a:t>
            </a:r>
            <a:endParaRPr kumimoji="0" lang="id-ID" altLang="id-ID" sz="1800" b="0" i="0" u="none" strike="noStrike" kern="1200" cap="none" spc="0" normalizeH="0" baseline="0" noProof="1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v"/>
            </a:pPr>
            <a:r>
              <a:rPr kumimoji="0" lang="en-US" altLang="id-ID" sz="1800" b="0" i="0" u="none" strike="noStrike" kern="1200" cap="none" spc="0" normalizeH="0" baseline="0" noProof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Calibri" panose="020F0502020204030204" pitchFamily="34" charset="0"/>
                <a:sym typeface="+mn-ea"/>
              </a:rPr>
              <a:t>UU Nomor 44 tahun  2010 tentang RS</a:t>
            </a:r>
            <a:endParaRPr kumimoji="0" lang="en-US" altLang="id-ID" sz="1800" b="0" i="0" u="none" strike="noStrike" kern="1200" cap="none" spc="0" normalizeH="0" baseline="0" noProof="1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Calibri" panose="020F0502020204030204" pitchFamily="34" charset="0"/>
              <a:sym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v"/>
            </a:pPr>
            <a:r>
              <a:rPr kumimoji="0" lang="id-ID" altLang="id-ID" sz="1800" b="0" i="0" u="none" strike="noStrike" kern="1200" cap="none" spc="0" normalizeH="0" baseline="0" noProof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Kep</a:t>
            </a:r>
            <a:r>
              <a:rPr kumimoji="0" lang="en-US" altLang="id-ID" sz="1800" b="0" i="0" u="none" strike="noStrike" kern="1200" cap="none" spc="0" normalizeH="0" baseline="0" noProof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m</a:t>
            </a:r>
            <a:r>
              <a:rPr kumimoji="0" lang="id-ID" altLang="id-ID" sz="1800" b="0" i="0" u="none" strike="noStrike" kern="1200" cap="none" spc="0" normalizeH="0" baseline="0" noProof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en</a:t>
            </a:r>
            <a:r>
              <a:rPr kumimoji="0" lang="en-US" altLang="id-ID" sz="1800" b="0" i="0" u="none" strike="noStrike" kern="1200" cap="none" spc="0" normalizeH="0" baseline="0" noProof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k</a:t>
            </a:r>
            <a:r>
              <a:rPr kumimoji="0" lang="id-ID" altLang="id-ID" sz="1800" b="0" i="0" u="none" strike="noStrike" kern="1200" cap="none" spc="0" normalizeH="0" baseline="0" noProof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es</a:t>
            </a:r>
            <a:r>
              <a:rPr kumimoji="0" lang="en-US" altLang="id-ID" sz="1800" b="0" i="0" u="none" strike="noStrike" kern="1200" cap="none" spc="0" normalizeH="0" baseline="0" noProof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 </a:t>
            </a:r>
            <a:r>
              <a:rPr kumimoji="0" lang="id-ID" altLang="id-ID" sz="1800" b="0" i="0" u="none" strike="noStrike" kern="1200" cap="none" spc="0" normalizeH="0" baseline="0" noProof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No</a:t>
            </a:r>
            <a:r>
              <a:rPr kumimoji="0" lang="en-US" altLang="id-ID" sz="1800" b="0" i="0" u="none" strike="noStrike" kern="1200" cap="none" spc="0" normalizeH="0" baseline="0" noProof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.</a:t>
            </a:r>
            <a:r>
              <a:rPr kumimoji="0" lang="id-ID" altLang="id-ID" sz="1800" b="0" i="0" u="none" strike="noStrike" kern="1200" cap="none" spc="0" normalizeH="0" baseline="0" noProof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230/Menkes/SK/2010 tentang Kurikulum</a:t>
            </a:r>
            <a:endParaRPr kumimoji="0" lang="id-ID" altLang="id-ID" sz="1800" b="0" i="0" u="none" strike="noStrike" kern="1200" cap="none" spc="0" normalizeH="0" baseline="0" noProof="1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v"/>
            </a:pPr>
            <a:r>
              <a:rPr kumimoji="0" lang="id-ID" altLang="id-ID" sz="1800" b="0" i="0" u="none" strike="noStrike" kern="1200" cap="none" spc="0" normalizeH="0" baseline="0" noProof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Kep</a:t>
            </a:r>
            <a:r>
              <a:rPr kumimoji="0" lang="en-US" altLang="id-ID" sz="1800" b="0" i="0" u="none" strike="noStrike" kern="1200" cap="none" spc="0" normalizeH="0" baseline="0" noProof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m</a:t>
            </a:r>
            <a:r>
              <a:rPr kumimoji="0" lang="id-ID" altLang="id-ID" sz="1800" b="0" i="0" u="none" strike="noStrike" kern="1200" cap="none" spc="0" normalizeH="0" baseline="0" noProof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en</a:t>
            </a:r>
            <a:r>
              <a:rPr kumimoji="0" lang="en-US" altLang="id-ID" sz="1800" b="0" i="0" u="none" strike="noStrike" kern="1200" cap="none" spc="0" normalizeH="0" baseline="0" noProof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k</a:t>
            </a:r>
            <a:r>
              <a:rPr kumimoji="0" lang="id-ID" altLang="id-ID" sz="1800" b="0" i="0" u="none" strike="noStrike" kern="1200" cap="none" spc="0" normalizeH="0" baseline="0" noProof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es</a:t>
            </a:r>
            <a:r>
              <a:rPr kumimoji="0" lang="en-US" altLang="id-ID" sz="1800" b="0" i="0" u="none" strike="noStrike" kern="1200" cap="none" spc="0" normalizeH="0" baseline="0" noProof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 </a:t>
            </a:r>
            <a:r>
              <a:rPr kumimoji="0" lang="id-ID" altLang="id-ID" sz="1800" b="0" i="0" u="none" strike="noStrike" kern="1200" cap="none" spc="0" normalizeH="0" baseline="0" noProof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No</a:t>
            </a:r>
            <a:r>
              <a:rPr kumimoji="0" lang="en-US" altLang="id-ID" sz="1800" b="0" i="0" u="none" strike="noStrike" kern="1200" cap="none" spc="0" normalizeH="0" baseline="0" noProof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.</a:t>
            </a:r>
            <a:r>
              <a:rPr kumimoji="0" lang="id-ID" altLang="id-ID" sz="1800" b="0" i="0" u="none" strike="noStrike" kern="1200" cap="none" spc="0" normalizeH="0" baseline="0" noProof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 519/Menkes/SK/I2011 tentang</a:t>
            </a:r>
            <a:endParaRPr kumimoji="0" lang="id-ID" altLang="id-ID" sz="1800" b="0" i="0" u="none" strike="noStrike" kern="1200" cap="none" spc="0" normalizeH="0" baseline="0" noProof="1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+mn-ea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kumimoji="0" lang="id-ID" altLang="id-ID" sz="1800" b="0" i="0" u="none" strike="noStrike" kern="1200" cap="none" spc="0" normalizeH="0" baseline="0" noProof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     Pedoman Pelayanan Anestesi </a:t>
            </a:r>
            <a:r>
              <a:rPr kumimoji="0" lang="en-US" altLang="id-ID" sz="1800" b="0" i="0" u="none" strike="noStrike" kern="1200" cap="none" spc="0" normalizeH="0" baseline="0" noProof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d</a:t>
            </a:r>
            <a:r>
              <a:rPr kumimoji="0" lang="id-ID" altLang="id-ID" sz="1800" b="0" i="0" u="none" strike="noStrike" kern="1200" cap="none" spc="0" normalizeH="0" baseline="0" noProof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an Reaminasi</a:t>
            </a:r>
            <a:r>
              <a:rPr kumimoji="0" lang="en-US" altLang="id-ID" sz="1800" b="0" i="0" u="none" strike="noStrike" kern="1200" cap="none" spc="0" normalizeH="0" baseline="0" noProof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 di RS</a:t>
            </a:r>
            <a:endParaRPr kumimoji="0" lang="en-US" altLang="id-ID" sz="1800" b="0" i="0" u="none" strike="noStrike" kern="1200" cap="none" spc="0" normalizeH="0" baseline="0" noProof="1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+mn-ea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v"/>
            </a:pPr>
            <a:r>
              <a:rPr kumimoji="0" lang="id-ID" altLang="id-ID" sz="1800" b="0" i="0" u="none" strike="noStrike" kern="1200" cap="none" spc="0" normalizeH="0" baseline="0" noProof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Calibri" panose="020F0502020204030204" pitchFamily="34" charset="0"/>
                <a:sym typeface="+mn-ea"/>
              </a:rPr>
              <a:t>Kep</a:t>
            </a:r>
            <a:r>
              <a:rPr kumimoji="0" lang="en-US" altLang="id-ID" sz="1800" b="0" i="0" u="none" strike="noStrike" kern="1200" cap="none" spc="0" normalizeH="0" baseline="0" noProof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Calibri" panose="020F0502020204030204" pitchFamily="34" charset="0"/>
                <a:sym typeface="+mn-ea"/>
              </a:rPr>
              <a:t>m</a:t>
            </a:r>
            <a:r>
              <a:rPr kumimoji="0" lang="id-ID" altLang="id-ID" sz="1800" b="0" i="0" u="none" strike="noStrike" kern="1200" cap="none" spc="0" normalizeH="0" baseline="0" noProof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Calibri" panose="020F0502020204030204" pitchFamily="34" charset="0"/>
                <a:sym typeface="+mn-ea"/>
              </a:rPr>
              <a:t>enkes No</a:t>
            </a:r>
            <a:r>
              <a:rPr kumimoji="0" lang="en-US" altLang="id-ID" sz="1800" b="0" i="0" u="none" strike="noStrike" kern="1200" cap="none" spc="0" normalizeH="0" baseline="0" noProof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Calibri" panose="020F0502020204030204" pitchFamily="34" charset="0"/>
                <a:sym typeface="+mn-ea"/>
              </a:rPr>
              <a:t>.46</a:t>
            </a:r>
            <a:r>
              <a:rPr kumimoji="0" lang="id-ID" altLang="id-ID" sz="1800" b="0" i="0" u="none" strike="noStrike" kern="1200" cap="none" spc="0" normalizeH="0" baseline="0" noProof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Calibri" panose="020F0502020204030204" pitchFamily="34" charset="0"/>
                <a:sym typeface="+mn-ea"/>
              </a:rPr>
              <a:t> tahun 201</a:t>
            </a:r>
            <a:r>
              <a:rPr kumimoji="0" lang="en-US" altLang="id-ID" sz="1800" b="0" i="0" u="none" strike="noStrike" kern="1200" cap="none" spc="0" normalizeH="0" baseline="0" noProof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Calibri" panose="020F0502020204030204" pitchFamily="34" charset="0"/>
                <a:sym typeface="+mn-ea"/>
              </a:rPr>
              <a:t>3</a:t>
            </a:r>
            <a:r>
              <a:rPr kumimoji="0" lang="id-ID" altLang="id-ID" sz="1800" b="0" i="0" u="none" strike="noStrike" kern="1200" cap="none" spc="0" normalizeH="0" baseline="0" noProof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Calibri" panose="020F0502020204030204" pitchFamily="34" charset="0"/>
                <a:sym typeface="+mn-ea"/>
              </a:rPr>
              <a:t> tentang </a:t>
            </a:r>
            <a:r>
              <a:rPr kumimoji="0" lang="en-US" altLang="id-ID" sz="1800" b="0" i="0" u="none" strike="noStrike" kern="1200" cap="none" spc="0" normalizeH="0" baseline="0" noProof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Calibri" panose="020F0502020204030204" pitchFamily="34" charset="0"/>
                <a:sym typeface="+mn-ea"/>
              </a:rPr>
              <a:t>Registrasi Tenaga Kesehatan</a:t>
            </a:r>
            <a:endParaRPr kumimoji="0" lang="en-US" altLang="id-ID" sz="1800" b="0" i="0" u="none" strike="noStrike" kern="1200" cap="none" spc="0" normalizeH="0" baseline="0" noProof="1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Calibri" panose="020F0502020204030204" pitchFamily="34" charset="0"/>
              <a:sym typeface="+mn-ea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v"/>
            </a:pPr>
            <a:r>
              <a:rPr kumimoji="0" lang="id-ID" altLang="id-ID" sz="1800" b="0" i="0" u="none" strike="noStrike" kern="1200" cap="none" spc="0" normalizeH="0" baseline="0" noProof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Per</a:t>
            </a:r>
            <a:r>
              <a:rPr kumimoji="0" lang="en-US" altLang="id-ID" sz="1800" b="0" i="0" u="none" strike="noStrike" kern="1200" cap="none" spc="0" normalizeH="0" baseline="0" noProof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m</a:t>
            </a:r>
            <a:r>
              <a:rPr kumimoji="0" lang="id-ID" altLang="id-ID" sz="1800" b="0" i="0" u="none" strike="noStrike" kern="1200" cap="none" spc="0" normalizeH="0" baseline="0" noProof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en</a:t>
            </a:r>
            <a:r>
              <a:rPr kumimoji="0" lang="en-US" altLang="id-ID" sz="1800" b="0" i="0" u="none" strike="noStrike" kern="1200" cap="none" spc="0" normalizeH="0" baseline="0" noProof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k</a:t>
            </a:r>
            <a:r>
              <a:rPr kumimoji="0" lang="id-ID" altLang="id-ID" sz="1800" b="0" i="0" u="none" strike="noStrike" kern="1200" cap="none" spc="0" normalizeH="0" baseline="0" noProof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es</a:t>
            </a:r>
            <a:r>
              <a:rPr kumimoji="0" lang="en-US" altLang="id-ID" sz="1800" b="0" i="0" u="none" strike="noStrike" kern="1200" cap="none" spc="0" normalizeH="0" baseline="0" noProof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 </a:t>
            </a:r>
            <a:r>
              <a:rPr kumimoji="0" lang="id-ID" altLang="id-ID" sz="1800" b="0" i="0" u="none" strike="noStrike" kern="1200" cap="none" spc="0" normalizeH="0" baseline="0" noProof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No.31/Menkes/</a:t>
            </a:r>
            <a:r>
              <a:rPr kumimoji="0" lang="en-US" altLang="id-ID" sz="1800" b="0" i="0" u="none" strike="noStrike" kern="1200" cap="none" spc="0" normalizeH="0" baseline="0" noProof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P</a:t>
            </a:r>
            <a:r>
              <a:rPr kumimoji="0" lang="id-ID" altLang="id-ID" sz="1800" b="0" i="0" u="none" strike="noStrike" kern="1200" cap="none" spc="0" normalizeH="0" baseline="0" noProof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er/X/2013</a:t>
            </a:r>
            <a:r>
              <a:rPr kumimoji="0" lang="en-US" altLang="id-ID" sz="1800" b="0" i="0" u="none" strike="noStrike" kern="1200" cap="none" spc="0" normalizeH="0" baseline="0" noProof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 tentang </a:t>
            </a:r>
            <a:r>
              <a:rPr kumimoji="0" lang="id-ID" altLang="id-ID" sz="1800" b="0" i="0" u="none" strike="noStrike" kern="1200" cap="none" spc="0" normalizeH="0" baseline="0" noProof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          </a:t>
            </a:r>
            <a:r>
              <a:rPr kumimoji="0" lang="en-US" altLang="id-ID" sz="1800" b="0" i="0" u="none" strike="noStrike" kern="1200" cap="none" spc="0" normalizeH="0" baseline="0" noProof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P</a:t>
            </a:r>
            <a:r>
              <a:rPr kumimoji="0" lang="id-ID" altLang="id-ID" sz="1800" b="0" i="0" u="none" strike="noStrike" kern="1200" cap="none" spc="0" normalizeH="0" baseline="0" noProof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enyelenggaraan </a:t>
            </a:r>
            <a:r>
              <a:rPr kumimoji="0" lang="en-US" altLang="id-ID" sz="1800" b="0" i="0" u="none" strike="noStrike" kern="1200" cap="none" spc="0" normalizeH="0" baseline="0" noProof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P</a:t>
            </a:r>
            <a:r>
              <a:rPr kumimoji="0" lang="id-ID" altLang="id-ID" sz="1800" b="0" i="0" u="none" strike="noStrike" kern="1200" cap="none" spc="0" normalizeH="0" baseline="0" noProof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ekerjaan Perawat Anestesi</a:t>
            </a:r>
            <a:endParaRPr kumimoji="0" lang="id-ID" altLang="id-ID" sz="1800" b="0" i="0" u="none" strike="noStrike" kern="1200" cap="none" spc="0" normalizeH="0" baseline="0" noProof="1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+mn-ea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v"/>
            </a:pPr>
            <a:r>
              <a:rPr kumimoji="0" lang="en-ID" altLang="id-ID" sz="1800" b="0" i="0" u="none" strike="noStrike" kern="1200" cap="none" spc="0" normalizeH="0" baseline="0" noProof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UU no 36 tahun 2014 Tentang Tenaga Kesehatan</a:t>
            </a:r>
            <a:endParaRPr kumimoji="0" lang="en-ID" altLang="id-ID" sz="1800" b="0" i="0" u="none" strike="noStrike" kern="1200" cap="none" spc="0" normalizeH="0" baseline="0" noProof="1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+mn-ea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v"/>
            </a:pPr>
            <a:r>
              <a:rPr kumimoji="0" lang="en-ID" altLang="id-ID" sz="1800" b="0" i="0" u="none" strike="noStrike" kern="1200" cap="none" spc="0" normalizeH="0" baseline="0" noProof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PERMENKES no 18 tahun 2016 Tentang Izin dan Penyelenggaraan Praktik Penata Anestesi</a:t>
            </a:r>
            <a:endParaRPr kumimoji="0" lang="id-ID" altLang="id-ID" sz="1800" b="0" i="0" u="none" strike="noStrike" kern="1200" cap="none" spc="0" normalizeH="0" baseline="0" noProof="1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+mn-cs"/>
              <a:sym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v"/>
            </a:pPr>
            <a:endParaRPr kumimoji="0" lang="en-US" altLang="id-ID" sz="1800" b="1" i="0" u="none" strike="noStrike" kern="1200" cap="none" spc="0" normalizeH="0" baseline="0" noProof="1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+mn-cs"/>
              <a:sym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kumimoji="0" lang="id-ID" altLang="id-ID" sz="1800" b="0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+mn-cs"/>
                <a:sym typeface="+mn-ea"/>
              </a:rPr>
              <a:t>   </a:t>
            </a:r>
            <a:endParaRPr kumimoji="0" lang="id-ID" altLang="id-ID" sz="1800" b="0" i="0" u="none" strike="noStrike" kern="1200" cap="none" spc="0" normalizeH="0" baseline="0" noProof="1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+mn-cs"/>
              <a:sym typeface="+mn-ea"/>
            </a:endParaRPr>
          </a:p>
        </p:txBody>
      </p:sp>
      <p:sp>
        <p:nvSpPr>
          <p:cNvPr id="20485" name="Rectangle 18"/>
          <p:cNvSpPr/>
          <p:nvPr/>
        </p:nvSpPr>
        <p:spPr>
          <a:xfrm>
            <a:off x="3570288" y="4051300"/>
            <a:ext cx="5808662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just">
              <a:buFont typeface="Arial" panose="020B0604020202020204" pitchFamily="34" charset="0"/>
              <a:buNone/>
            </a:pPr>
            <a:r>
              <a:rPr lang="en-US" altLang="id-ID" dirty="0">
                <a:solidFill>
                  <a:srgbClr val="000000"/>
                </a:solidFill>
                <a:latin typeface="Arial" panose="020B0604020202020204" pitchFamily="34" charset="0"/>
              </a:rPr>
              <a:t>   </a:t>
            </a:r>
            <a:endParaRPr lang="id-ID" altLang="id-ID" sz="16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0486" name="Rectangle 20"/>
          <p:cNvSpPr/>
          <p:nvPr/>
        </p:nvSpPr>
        <p:spPr>
          <a:xfrm>
            <a:off x="3570288" y="6959600"/>
            <a:ext cx="5222875" cy="7524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  <a:buNone/>
            </a:pPr>
            <a:endParaRPr lang="id-ID" altLang="id-ID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50"/>
              </a:spcAft>
              <a:buFont typeface="Arial" panose="020B0604020202020204" pitchFamily="34" charset="0"/>
              <a:buNone/>
            </a:pPr>
            <a:r>
              <a:rPr lang="en-US" altLang="id-ID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id-ID" altLang="id-ID" sz="16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5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6013" y="1196975"/>
            <a:ext cx="6746875" cy="5060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/>
          <p:cNvSpPr/>
          <p:nvPr/>
        </p:nvSpPr>
        <p:spPr>
          <a:xfrm>
            <a:off x="0" y="6021388"/>
            <a:ext cx="9251950" cy="863600"/>
          </a:xfrm>
          <a:prstGeom prst="rect">
            <a:avLst/>
          </a:prstGeom>
          <a:solidFill>
            <a:srgbClr val="C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95020" algn="l"/>
              </a:tabLst>
              <a:defRPr/>
            </a:pPr>
            <a:r>
              <a:rPr kumimoji="0" lang="en-US" altLang="id-ID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          </a:t>
            </a:r>
            <a:r>
              <a:rPr kumimoji="0" lang="id-ID" altLang="id-ID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BE A PROFFESIONAL </a:t>
            </a:r>
            <a:r>
              <a:rPr kumimoji="0" lang="en-US" altLang="id-ID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NURSE ANESTHETIST</a:t>
            </a:r>
            <a:endParaRPr kumimoji="0" lang="id-ID" altLang="id-ID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78842" y="116631"/>
            <a:ext cx="529426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+mn-ea"/>
              </a:rPr>
              <a:t>Gambaran</a:t>
            </a:r>
            <a:r>
              <a:rPr kumimoji="0" lang="en-US" sz="5400" b="1" i="0" u="none" strike="noStrike" kern="1200" cap="none" spc="0" normalizeH="0" baseline="0" noProof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+mn-ea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+mn-ea"/>
              </a:rPr>
              <a:t>Umum</a:t>
            </a:r>
            <a:endParaRPr kumimoji="0" lang="en-US" sz="5400" b="1" i="0" u="none" strike="noStrike" kern="1200" cap="none" spc="0" normalizeH="0" baseline="0" noProof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ransition spd="slow"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400" y="-201612"/>
            <a:ext cx="3157538" cy="7029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132138" y="188913"/>
            <a:ext cx="5789612" cy="914400"/>
          </a:xfrm>
        </p:spPr>
        <p:txBody>
          <a:bodyPr vert="horz" wrap="square" lIns="91440" tIns="45720" rIns="91440" bIns="45720" anchor="ctr"/>
          <a:p>
            <a:r>
              <a:rPr lang="en-US" altLang="id-ID" sz="3600" dirty="0">
                <a:latin typeface="Aharoni" pitchFamily="2" charset="-79"/>
                <a:ea typeface="Aharoni" pitchFamily="2" charset="-79"/>
              </a:rPr>
              <a:t>Definisi P</a:t>
            </a:r>
            <a:r>
              <a:rPr lang="en-ID" altLang="en-US" sz="3600" dirty="0">
                <a:latin typeface="Aharoni" pitchFamily="2" charset="-79"/>
                <a:ea typeface="Aharoni" pitchFamily="2" charset="-79"/>
              </a:rPr>
              <a:t>enata</a:t>
            </a:r>
            <a:r>
              <a:rPr lang="en-US" altLang="id-ID" sz="3600" dirty="0">
                <a:latin typeface="Aharoni" pitchFamily="2" charset="-79"/>
                <a:ea typeface="Aharoni" pitchFamily="2" charset="-79"/>
              </a:rPr>
              <a:t> Anestesi</a:t>
            </a:r>
            <a:endParaRPr lang="id-ID" altLang="id-ID" sz="3600" dirty="0">
              <a:latin typeface="Aharoni" pitchFamily="2" charset="-79"/>
              <a:ea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9113" y="1439863"/>
            <a:ext cx="6265863" cy="3744913"/>
          </a:xfrm>
        </p:spPr>
        <p:txBody>
          <a:bodyPr vert="horz" wrap="square" lIns="91440" tIns="45720" rIns="91440" bIns="45720" numCol="1" anchor="t" anchorCtr="0" compatLnSpc="1"/>
          <a:lstStyle/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id-ID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Setiap orang yang telah lulus pendidikan </a:t>
            </a:r>
            <a:r>
              <a:rPr kumimoji="0" lang="en-ID" altLang="id-ID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bidang k</a:t>
            </a:r>
            <a:r>
              <a:rPr kumimoji="0" lang="id-ID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ID" altLang="id-ID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</a:t>
            </a:r>
            <a:r>
              <a:rPr kumimoji="0" lang="id-ID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rawat</a:t>
            </a:r>
            <a:r>
              <a:rPr kumimoji="0" lang="en-ID" altLang="id-ID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</a:t>
            </a:r>
            <a:r>
              <a:rPr kumimoji="0" lang="id-ID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Anestesi </a:t>
            </a:r>
            <a:r>
              <a:rPr kumimoji="0" lang="en-ID" altLang="id-ID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atau Penata Anestesi</a:t>
            </a:r>
            <a:r>
              <a:rPr kumimoji="0" lang="id-ID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sesuai ketentuan peraturan perundang-undangan.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</a:t>
            </a:r>
            <a:r>
              <a:rPr kumimoji="0" lang="id-ID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</a:t>
            </a:r>
            <a:r>
              <a:rPr kumimoji="0" lang="id-ID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(PMK </a:t>
            </a:r>
            <a:r>
              <a:rPr kumimoji="0" lang="en-ID" altLang="id-ID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18 th 2016 Tentang Izin dan penyelenggaraan praktik Penata Anestesi</a:t>
            </a:r>
            <a:r>
              <a:rPr kumimoji="0" lang="id-ID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id-ID" sz="20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7005" marR="0" lvl="0" indent="-16700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id-ID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Tenaga keperawatan yang telah menyelesaikan pendidikan dan ilmu keperawatan anestesi.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</a:t>
            </a:r>
            <a:r>
              <a:rPr kumimoji="0" lang="id-ID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(PMK No 519 tahun 2011 ttg Anestesiologi dan Terapi Intensif)</a:t>
            </a:r>
            <a:endParaRPr kumimoji="0" lang="id-ID" sz="20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44450"/>
            <a:ext cx="8316913" cy="11430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Cooper Black" panose="0208090404030B020404" pitchFamily="18" charset="0"/>
                <a:ea typeface="+mj-ea"/>
                <a:cs typeface="Aharoni" pitchFamily="2" charset="-79"/>
              </a:rPr>
              <a:t>  </a:t>
            </a: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Cooper Black" panose="0208090404030B020404" pitchFamily="18" charset="0"/>
                <a:ea typeface="+mj-ea"/>
                <a:cs typeface="Aharoni" pitchFamily="2" charset="-79"/>
              </a:rPr>
              <a:t>Peraturan Menteri Kesehatan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Cooper Black" panose="0208090404030B020404" pitchFamily="18" charset="0"/>
                <a:ea typeface="+mj-ea"/>
                <a:cs typeface="Aharoni" pitchFamily="2" charset="-79"/>
              </a:rPr>
              <a:t>                           </a:t>
            </a: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Cooper Black" panose="0208090404030B020404" pitchFamily="18" charset="0"/>
                <a:ea typeface="+mj-ea"/>
                <a:cs typeface="Aharoni" pitchFamily="2" charset="-79"/>
              </a:rPr>
              <a:t> No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Cooper Black" panose="0208090404030B020404" pitchFamily="18" charset="0"/>
                <a:ea typeface="+mj-ea"/>
                <a:cs typeface="Aharoni" pitchFamily="2" charset="-79"/>
              </a:rPr>
              <a:t>.</a:t>
            </a: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Cooper Black" panose="0208090404030B020404" pitchFamily="18" charset="0"/>
                <a:ea typeface="+mj-ea"/>
                <a:cs typeface="Aharoni" pitchFamily="2" charset="-79"/>
              </a:rPr>
              <a:t> 519 Tahun 2011 dan  No. </a:t>
            </a:r>
            <a:r>
              <a:rPr kumimoji="0" lang="en-ID" alt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Cooper Black" panose="0208090404030B020404" pitchFamily="18" charset="0"/>
                <a:ea typeface="+mj-ea"/>
                <a:cs typeface="Aharoni" pitchFamily="2" charset="-79"/>
              </a:rPr>
              <a:t>18 </a:t>
            </a: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Cooper Black" panose="0208090404030B020404" pitchFamily="18" charset="0"/>
                <a:ea typeface="+mj-ea"/>
                <a:cs typeface="Aharoni" pitchFamily="2" charset="-79"/>
              </a:rPr>
              <a:t>Tahun 201</a:t>
            </a:r>
            <a:r>
              <a:rPr kumimoji="0" lang="en-ID" alt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Cooper Black" panose="0208090404030B020404" pitchFamily="18" charset="0"/>
                <a:ea typeface="+mj-ea"/>
                <a:cs typeface="Aharoni" pitchFamily="2" charset="-79"/>
              </a:rPr>
              <a:t>6</a:t>
            </a:r>
            <a:endParaRPr kumimoji="0" lang="en-ID" altLang="id-ID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atMod val="130000"/>
                </a:schemeClr>
              </a:solidFill>
              <a:effectLst/>
              <a:uLnTx/>
              <a:uFillTx/>
              <a:latin typeface="Cooper Black" panose="0208090404030B020404" pitchFamily="18" charset="0"/>
              <a:ea typeface="+mj-ea"/>
              <a:cs typeface="Aharoni" pitchFamily="2" charset="-79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476625" y="1125538"/>
            <a:ext cx="3100388" cy="79216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Peran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P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e</a:t>
            </a:r>
            <a:r>
              <a:rPr kumimoji="0" lang="en-ID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nata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 </a:t>
            </a:r>
            <a:r>
              <a:rPr kumimoji="0" lang="id-ID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A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nestesi</a:t>
            </a:r>
            <a:endParaRPr kumimoji="0" lang="id-ID" sz="2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765300" y="2925763"/>
            <a:ext cx="2016125" cy="11509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Berkolaborasi dengan dokter lain</a:t>
            </a: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173538" y="2967038"/>
            <a:ext cx="2016125" cy="1152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ID" altLang="id-ID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Bermitra</a:t>
            </a: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 dokter Anestesi</a:t>
            </a: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446838" y="2782888"/>
            <a:ext cx="2447925" cy="16557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Berkolaborasi dengan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NAKES</a:t>
            </a: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 lain bila dokter Anestesiberhalangan/tidak ada</a:t>
            </a: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4716463" y="1917700"/>
            <a:ext cx="720725" cy="1008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Down Arrow 15"/>
          <p:cNvSpPr/>
          <p:nvPr/>
        </p:nvSpPr>
        <p:spPr>
          <a:xfrm rot="2983073">
            <a:off x="3142456" y="1842294"/>
            <a:ext cx="719138" cy="11525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Down Arrow 16"/>
          <p:cNvSpPr/>
          <p:nvPr/>
        </p:nvSpPr>
        <p:spPr>
          <a:xfrm rot="18569387">
            <a:off x="6667500" y="1751013"/>
            <a:ext cx="719138" cy="11509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Left-Right-Up Arrow 12"/>
          <p:cNvSpPr/>
          <p:nvPr/>
        </p:nvSpPr>
        <p:spPr>
          <a:xfrm>
            <a:off x="2522538" y="4119563"/>
            <a:ext cx="5148263" cy="795338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586" name="TextBox 5"/>
          <p:cNvSpPr txBox="1"/>
          <p:nvPr/>
        </p:nvSpPr>
        <p:spPr>
          <a:xfrm>
            <a:off x="2768600" y="5588000"/>
            <a:ext cx="4902200" cy="9223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id-ID" dirty="0">
                <a:latin typeface="Gill Sans MT" panose="020B0502020104020203" pitchFamily="34" charset="0"/>
              </a:rPr>
              <a:t> *  Melindungi pasien</a:t>
            </a:r>
            <a:endParaRPr lang="en-US" altLang="id-ID" dirty="0">
              <a:latin typeface="Gill Sans MT" panose="020B0502020104020203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id-ID" dirty="0">
                <a:latin typeface="Gill Sans MT" panose="020B0502020104020203" pitchFamily="34" charset="0"/>
              </a:rPr>
              <a:t> *  Melaksanakan secara tepat dan benar</a:t>
            </a:r>
            <a:endParaRPr lang="en-US" altLang="id-ID" dirty="0">
              <a:latin typeface="Gill Sans MT" panose="020B0502020104020203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id-ID" dirty="0">
                <a:latin typeface="Gill Sans MT" panose="020B0502020104020203" pitchFamily="34" charset="0"/>
              </a:rPr>
              <a:t> *  Profesional dan bertanggung jawab</a:t>
            </a:r>
            <a:endParaRPr lang="id-ID" altLang="id-ID" dirty="0">
              <a:latin typeface="Gill Sans MT" panose="020B0502020104020203" pitchFamily="34" charset="0"/>
              <a:ea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265363" y="4975225"/>
            <a:ext cx="1081088" cy="5413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Pra</a:t>
            </a: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556125" y="4919663"/>
            <a:ext cx="1079500" cy="5413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Intra</a:t>
            </a: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911975" y="4943475"/>
            <a:ext cx="1081088" cy="5397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Pasca</a:t>
            </a: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pic>
        <p:nvPicPr>
          <p:cNvPr id="24590" name="Picture 2" descr="http://healthcareinspirations.com/fluid/customers/c831/PSFB150/generated/PSFB150_none_Main_printer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3513" y="2601913"/>
            <a:ext cx="1455737" cy="1531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91" name="Picture 4" descr="balan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" y="4076700"/>
            <a:ext cx="1833562" cy="27813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Rounded Rectangle 10"/>
          <p:cNvSpPr/>
          <p:nvPr/>
        </p:nvSpPr>
        <p:spPr>
          <a:xfrm>
            <a:off x="360363" y="304800"/>
            <a:ext cx="8172450" cy="1066800"/>
          </a:xfrm>
          <a:prstGeom prst="roundRect">
            <a:avLst/>
          </a:prstGeom>
          <a:solidFill>
            <a:schemeClr val="accent4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wrap="square" lIns="91440" tIns="45720" rIns="91440" bIns="4572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indent="0" algn="r" eaLnBrk="1" hangingPunct="1"/>
            <a:fld id="{9A0DB2DC-4C9A-4742-B13C-FB6460FD3503}" type="slidenum">
              <a:rPr lang="en-US" altLang="id-ID" sz="1200" dirty="0">
                <a:solidFill>
                  <a:srgbClr val="898989"/>
                </a:solidFill>
              </a:rPr>
            </a:fld>
            <a:endParaRPr lang="en-US" altLang="id-ID" sz="1200" dirty="0">
              <a:solidFill>
                <a:srgbClr val="898989"/>
              </a:solidFill>
              <a:ea typeface="Arial" panose="020B0604020202020204" pitchFamily="34" charset="0"/>
            </a:endParaRPr>
          </a:p>
        </p:txBody>
      </p:sp>
      <p:sp>
        <p:nvSpPr>
          <p:cNvPr id="26627" name="Oval 10"/>
          <p:cNvSpPr/>
          <p:nvPr/>
        </p:nvSpPr>
        <p:spPr>
          <a:xfrm>
            <a:off x="5580063" y="1484313"/>
            <a:ext cx="3168650" cy="2232025"/>
          </a:xfrm>
          <a:prstGeom prst="ellipse">
            <a:avLst/>
          </a:prstGeom>
          <a:solidFill>
            <a:srgbClr val="C2A3FF"/>
          </a:solidFill>
          <a:ln w="9525"/>
          <a:scene3d>
            <a:camera prst="legacyPerspectiveBottom">
              <a:rot lat="0" lon="0" rev="0"/>
            </a:camera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C2A3FF"/>
            </a:extrusionClr>
          </a:sp3d>
        </p:spPr>
        <p:txBody>
          <a:bodyPr wrap="none" anchor="ctr">
            <a:flatTx/>
          </a:bodyPr>
          <a:p>
            <a:pPr>
              <a:buFont typeface="Arial" panose="020B0604020202020204" pitchFamily="34" charset="0"/>
              <a:buNone/>
            </a:pPr>
            <a:endParaRPr lang="id-ID" altLang="id-ID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pic>
        <p:nvPicPr>
          <p:cNvPr id="26628" name="Picture 9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8919"/>
          <a:stretch>
            <a:fillRect/>
          </a:stretch>
        </p:blipFill>
        <p:spPr>
          <a:xfrm>
            <a:off x="3492500" y="3357563"/>
            <a:ext cx="4248150" cy="320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>
          <a:xfrm>
            <a:off x="663575" y="200025"/>
            <a:ext cx="7724775" cy="1143000"/>
          </a:xfrm>
        </p:spPr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KOMPETENSI PE</a:t>
            </a:r>
            <a:r>
              <a:rPr kumimoji="0" lang="en-ID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NATA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ANESTESI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630" name="Rectangle 3"/>
          <p:cNvSpPr>
            <a:spLocks noGrp="1"/>
          </p:cNvSpPr>
          <p:nvPr>
            <p:ph idx="1"/>
          </p:nvPr>
        </p:nvSpPr>
        <p:spPr>
          <a:xfrm>
            <a:off x="5915025" y="1773238"/>
            <a:ext cx="2592388" cy="2087562"/>
          </a:xfrm>
        </p:spPr>
        <p:txBody>
          <a:bodyPr vert="horz" wrap="square" lIns="91440" tIns="45720" rIns="91440" bIns="45720" anchor="t"/>
          <a:p>
            <a:pPr eaLnBrk="1" hangingPunct="1"/>
            <a:r>
              <a:rPr lang="en-US" altLang="id-ID" b="1" dirty="0">
                <a:solidFill>
                  <a:schemeClr val="bg1"/>
                </a:solidFill>
              </a:rPr>
              <a:t>Knowledge</a:t>
            </a:r>
            <a:endParaRPr lang="en-US" altLang="id-ID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id-ID" b="1" dirty="0">
                <a:solidFill>
                  <a:schemeClr val="bg1"/>
                </a:solidFill>
              </a:rPr>
              <a:t>Skills</a:t>
            </a:r>
            <a:endParaRPr lang="en-US" altLang="id-ID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id-ID" b="1" dirty="0">
                <a:solidFill>
                  <a:schemeClr val="bg1"/>
                </a:solidFill>
              </a:rPr>
              <a:t>Attitudes</a:t>
            </a:r>
            <a:endParaRPr lang="en-US" altLang="id-ID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3988" y="1484313"/>
            <a:ext cx="5354638" cy="33242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0045" marR="0" lvl="0" indent="-74295" algn="just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Calibri" panose="020F0502020204030204"/>
                <a:cs typeface="Times New Roman" panose="02020603050405020304"/>
                <a:sym typeface="+mn-ea"/>
              </a:rPr>
              <a:t>Elemen-elemen kompetensi terdiri atas :</a:t>
            </a:r>
            <a:endParaRPr kumimoji="0" lang="id-ID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Times New Roman" panose="02020603050405020304"/>
              <a:sym typeface="+mn-ea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Calibri" panose="020F0502020204030204"/>
                <a:cs typeface="Times New Roman" panose="02020603050405020304"/>
                <a:sym typeface="+mn-ea"/>
              </a:rPr>
              <a:t> Landasan kepribadian.</a:t>
            </a:r>
            <a:endParaRPr kumimoji="0" lang="id-ID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Times New Roman" panose="02020603050405020304"/>
              <a:sym typeface="+mn-ea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Calibri" panose="020F0502020204030204"/>
                <a:cs typeface="Times New Roman" panose="02020603050405020304"/>
                <a:sym typeface="+mn-ea"/>
              </a:rPr>
              <a:t> Penguasaan ilmu dan keterampilan.</a:t>
            </a:r>
            <a:endParaRPr kumimoji="0" lang="id-ID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Times New Roman" panose="02020603050405020304"/>
              <a:sym typeface="+mn-ea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Calibri" panose="020F0502020204030204"/>
                <a:cs typeface="Times New Roman" panose="02020603050405020304"/>
                <a:sym typeface="+mn-ea"/>
              </a:rPr>
              <a:t> Sikap dan perilaku dalam berkarya menurut tingkat keahlian ber-dasarkan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Calibri" panose="020F0502020204030204"/>
                <a:cs typeface="Times New Roman" panose="02020603050405020304"/>
                <a:sym typeface="+mn-ea"/>
              </a:rPr>
              <a:t>  </a:t>
            </a: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Calibri" panose="020F0502020204030204"/>
                <a:cs typeface="Times New Roman" panose="02020603050405020304"/>
                <a:sym typeface="+mn-ea"/>
              </a:rPr>
              <a:t>ilmu dan keterampilan yang dikuasai.</a:t>
            </a:r>
            <a:endParaRPr kumimoji="0" lang="id-ID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Times New Roman" panose="02020603050405020304"/>
              <a:sym typeface="+mn-ea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Calibri" panose="020F0502020204030204"/>
                <a:cs typeface="Times New Roman" panose="02020603050405020304"/>
                <a:sym typeface="+mn-ea"/>
              </a:rPr>
              <a:t> </a:t>
            </a:r>
            <a:endParaRPr kumimoji="0" lang="id-ID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Times New Roman" panose="02020603050405020304"/>
              <a:sym typeface="+mn-e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673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7900" y="4889500"/>
            <a:ext cx="4356100" cy="1938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1751621" y="-16187"/>
            <a:ext cx="5196643" cy="830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Britannic Bold" panose="020B0903060703020204" pitchFamily="34" charset="0"/>
                <a:ea typeface="+mn-ea"/>
                <a:cs typeface="Arial" panose="020B0604020202020204" pitchFamily="34" charset="0"/>
                <a:sym typeface="+mn-ea"/>
              </a:rPr>
              <a:t>Area </a:t>
            </a:r>
            <a:r>
              <a:rPr kumimoji="0" lang="en-US" sz="4800" b="0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Britannic Bold" panose="020B0903060703020204" pitchFamily="34" charset="0"/>
                <a:ea typeface="+mn-ea"/>
                <a:cs typeface="Arial" panose="020B0604020202020204" pitchFamily="34" charset="0"/>
                <a:sym typeface="+mn-ea"/>
              </a:rPr>
              <a:t>Kompetensi</a:t>
            </a:r>
            <a:endParaRPr kumimoji="0" lang="en-US" sz="4800" b="0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Britannic Bold" panose="020B0903060703020204" pitchFamily="34" charset="0"/>
              <a:ea typeface="+mn-ea"/>
              <a:cs typeface="Arial" panose="020B0604020202020204" pitchFamily="34" charset="0"/>
              <a:sym typeface="+mn-ea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996280" y="1108967"/>
          <a:ext cx="6096000" cy="4264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3704839" y="2852935"/>
            <a:ext cx="939169" cy="923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+mn-ea"/>
              </a:rPr>
              <a:t>PA</a:t>
            </a:r>
            <a:endParaRPr kumimoji="0" lang="en-US" sz="54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697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7750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427538" y="274638"/>
            <a:ext cx="4259263" cy="11430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SIMPULAN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3635375" y="1268413"/>
            <a:ext cx="5832475" cy="5113337"/>
          </a:xfrm>
        </p:spPr>
        <p:txBody>
          <a:bodyPr vert="horz" wrap="square" lIns="91440" tIns="45720" rIns="91440" bIns="45720" anchor="t"/>
          <a:p>
            <a:pPr marL="365125" indent="-282575" eaLnBrk="1" hangingPunct="1">
              <a:buFont typeface="Wingdings 2" panose="05020102010507070707" pitchFamily="18" charset="2"/>
              <a:buChar char=""/>
            </a:pPr>
            <a:r>
              <a:rPr lang="id-ID" altLang="id-ID" sz="2400" dirty="0"/>
              <a:t>Perawat Anestesi </a:t>
            </a:r>
            <a:r>
              <a:rPr lang="id-ID" altLang="id-ID" sz="2400" dirty="0">
                <a:sym typeface="Wingdings" panose="05000000000000000000" pitchFamily="2" charset="2"/>
              </a:rPr>
              <a:t> Penata Anestesi</a:t>
            </a:r>
            <a:endParaRPr lang="id-ID" altLang="id-ID" sz="2400" dirty="0">
              <a:sym typeface="Wingdings" panose="05000000000000000000" pitchFamily="2" charset="2"/>
            </a:endParaRPr>
          </a:p>
          <a:p>
            <a:pPr marL="365125" indent="-282575" eaLnBrk="1" hangingPunct="1">
              <a:buFont typeface="Wingdings 2" panose="05020102010507070707" pitchFamily="18" charset="2"/>
              <a:buChar char=""/>
            </a:pPr>
            <a:r>
              <a:rPr lang="id-ID" altLang="id-ID" sz="2400" dirty="0">
                <a:sym typeface="Wingdings" panose="05000000000000000000" pitchFamily="2" charset="2"/>
              </a:rPr>
              <a:t>Pendidikan  </a:t>
            </a:r>
            <a:r>
              <a:rPr lang="en-ID" altLang="id-ID" sz="2400" dirty="0">
                <a:sym typeface="Wingdings" panose="05000000000000000000" pitchFamily="2" charset="2"/>
              </a:rPr>
              <a:t>Sarjana Terapan</a:t>
            </a:r>
            <a:r>
              <a:rPr lang="id-ID" altLang="id-ID" sz="2400" dirty="0">
                <a:sym typeface="Wingdings" panose="05000000000000000000" pitchFamily="2" charset="2"/>
              </a:rPr>
              <a:t> </a:t>
            </a:r>
            <a:r>
              <a:rPr lang="en-ID" altLang="id-ID" sz="2400" dirty="0">
                <a:sym typeface="Wingdings" panose="05000000000000000000" pitchFamily="2" charset="2"/>
              </a:rPr>
              <a:t>Keperawatan </a:t>
            </a:r>
            <a:r>
              <a:rPr lang="id-ID" altLang="id-ID" sz="2400" dirty="0">
                <a:sym typeface="Wingdings" panose="05000000000000000000" pitchFamily="2" charset="2"/>
              </a:rPr>
              <a:t>Anestesi</a:t>
            </a:r>
            <a:r>
              <a:rPr lang="en-ID" altLang="id-ID" sz="2400" dirty="0">
                <a:sym typeface="Wingdings" panose="05000000000000000000" pitchFamily="2" charset="2"/>
              </a:rPr>
              <a:t>ologi</a:t>
            </a:r>
            <a:endParaRPr lang="id-ID" altLang="id-ID" sz="2400" dirty="0">
              <a:sym typeface="Wingdings" panose="05000000000000000000" pitchFamily="2" charset="2"/>
            </a:endParaRPr>
          </a:p>
          <a:p>
            <a:pPr marL="365125" indent="-282575" eaLnBrk="1" hangingPunct="1">
              <a:buFont typeface="Wingdings 2" panose="05020102010507070707" pitchFamily="18" charset="2"/>
              <a:buChar char=""/>
            </a:pPr>
            <a:r>
              <a:rPr lang="id-ID" altLang="id-ID" sz="2400" dirty="0">
                <a:sym typeface="Wingdings" panose="05000000000000000000" pitchFamily="2" charset="2"/>
              </a:rPr>
              <a:t>Kewenangan</a:t>
            </a:r>
            <a:endParaRPr lang="id-ID" altLang="id-ID" sz="2400" dirty="0">
              <a:sym typeface="Wingdings" panose="05000000000000000000" pitchFamily="2" charset="2"/>
            </a:endParaRPr>
          </a:p>
          <a:p>
            <a:pPr marL="640080" lvl="1" indent="-236855" eaLnBrk="1" hangingPunct="1">
              <a:buFont typeface="Verdana" panose="020B0604030504040204" pitchFamily="34" charset="0"/>
              <a:buChar char="◦"/>
            </a:pPr>
            <a:r>
              <a:rPr lang="en-ID" altLang="id-ID" sz="2400" dirty="0">
                <a:sym typeface="Wingdings" panose="05000000000000000000" pitchFamily="2" charset="2"/>
              </a:rPr>
              <a:t>Bermitra dengan</a:t>
            </a:r>
            <a:r>
              <a:rPr lang="id-ID" altLang="id-ID" sz="2400" dirty="0">
                <a:sym typeface="Wingdings" panose="05000000000000000000" pitchFamily="2" charset="2"/>
              </a:rPr>
              <a:t> Dokter Anestesi</a:t>
            </a:r>
            <a:endParaRPr lang="id-ID" altLang="id-ID" sz="2400" dirty="0">
              <a:sym typeface="Wingdings" panose="05000000000000000000" pitchFamily="2" charset="2"/>
            </a:endParaRPr>
          </a:p>
          <a:p>
            <a:pPr marL="640080" lvl="1" indent="-236855" eaLnBrk="1" hangingPunct="1">
              <a:buFont typeface="Verdana" panose="020B0604030504040204" pitchFamily="34" charset="0"/>
              <a:buChar char="◦"/>
            </a:pPr>
            <a:r>
              <a:rPr lang="id-ID" altLang="id-ID" sz="2400" dirty="0">
                <a:sym typeface="Wingdings" panose="05000000000000000000" pitchFamily="2" charset="2"/>
              </a:rPr>
              <a:t>Menyelenggarakan tindakan anestesi terbatas dan berkolaborasi dengan dokter anestesi.</a:t>
            </a:r>
            <a:endParaRPr lang="id-ID" altLang="id-ID" sz="2400" dirty="0">
              <a:sym typeface="Wingdings" panose="05000000000000000000" pitchFamily="2" charset="2"/>
            </a:endParaRPr>
          </a:p>
          <a:p>
            <a:pPr marL="640080" lvl="1" indent="-236855" eaLnBrk="1" hangingPunct="1">
              <a:buFont typeface="Verdana" panose="020B0604030504040204" pitchFamily="34" charset="0"/>
              <a:buChar char="◦"/>
            </a:pPr>
            <a:r>
              <a:rPr lang="id-ID" altLang="id-ID" sz="2400" dirty="0">
                <a:sym typeface="Wingdings" panose="05000000000000000000" pitchFamily="2" charset="2"/>
              </a:rPr>
              <a:t>Bekerja sama dengan </a:t>
            </a:r>
            <a:r>
              <a:rPr lang="en-US" altLang="id-ID" sz="2400" dirty="0">
                <a:sym typeface="Wingdings" panose="05000000000000000000" pitchFamily="2" charset="2"/>
              </a:rPr>
              <a:t>NAKES</a:t>
            </a:r>
            <a:r>
              <a:rPr lang="id-ID" altLang="id-ID" sz="2400" dirty="0">
                <a:sym typeface="Wingdings" panose="05000000000000000000" pitchFamily="2" charset="2"/>
              </a:rPr>
              <a:t> lain</a:t>
            </a:r>
            <a:endParaRPr lang="id-ID" altLang="id-ID" sz="2400" dirty="0">
              <a:sym typeface="Wingdings" panose="05000000000000000000" pitchFamily="2" charset="2"/>
            </a:endParaRPr>
          </a:p>
          <a:p>
            <a:pPr marL="885825" lvl="2" eaLnBrk="1" hangingPunct="1">
              <a:buFont typeface="Wingdings 2" panose="05020102010507070707" pitchFamily="18" charset="2"/>
              <a:buChar char=""/>
            </a:pPr>
            <a:r>
              <a:rPr lang="id-ID" altLang="id-ID" dirty="0">
                <a:solidFill>
                  <a:srgbClr val="0070C0"/>
                </a:solidFill>
                <a:sym typeface="Wingdings" panose="05000000000000000000" pitchFamily="2" charset="2"/>
              </a:rPr>
              <a:t>Dr operator</a:t>
            </a:r>
            <a:endParaRPr lang="id-ID" altLang="id-ID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marL="885825" lvl="2" eaLnBrk="1" hangingPunct="1">
              <a:buFont typeface="Wingdings 2" panose="05020102010507070707" pitchFamily="18" charset="2"/>
              <a:buChar char=""/>
            </a:pPr>
            <a:r>
              <a:rPr lang="id-ID" altLang="id-ID" dirty="0">
                <a:solidFill>
                  <a:srgbClr val="0070C0"/>
                </a:solidFill>
                <a:sym typeface="Wingdings" panose="05000000000000000000" pitchFamily="2" charset="2"/>
              </a:rPr>
              <a:t>Perawat</a:t>
            </a:r>
            <a:endParaRPr lang="id-ID" altLang="id-ID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marL="885825" lvl="2" eaLnBrk="1" hangingPunct="1">
              <a:buFont typeface="Wingdings 2" panose="05020102010507070707" pitchFamily="18" charset="2"/>
              <a:buChar char=""/>
            </a:pPr>
            <a:r>
              <a:rPr lang="id-ID" altLang="id-ID" dirty="0">
                <a:solidFill>
                  <a:srgbClr val="0070C0"/>
                </a:solidFill>
                <a:sym typeface="Wingdings" panose="05000000000000000000" pitchFamily="2" charset="2"/>
              </a:rPr>
              <a:t>Tenaga kesehatan lain</a:t>
            </a:r>
            <a:endParaRPr lang="id-ID" altLang="id-ID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Implementasi landasan faktual keberadaan PA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>
            <a:normAutofit fontScale="92500" lnSpcReduction="10000"/>
          </a:bodyPr>
          <a:lstStyle/>
          <a:p>
            <a:pPr marL="365760" marR="0" lvl="0" indent="-28321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anose="05020102010507070707"/>
              <a:buChar char=""/>
              <a:defRPr/>
            </a:pP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Kebutuhan kemkes </a:t>
            </a: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pelayanan prima</a:t>
            </a:r>
            <a:endParaRPr kumimoji="0" lang="id-ID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21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anose="05020102010507070707"/>
              <a:buChar char=""/>
              <a:defRPr/>
            </a:pP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Kebutuhan dan pertumbuhan rumah sakit </a:t>
            </a: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jumlah kamar bedah</a:t>
            </a:r>
            <a:endParaRPr kumimoji="0" lang="id-ID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365760" marR="0" lvl="0" indent="-28321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anose="05020102010507070707"/>
              <a:buChar char=""/>
              <a:defRPr/>
            </a:pP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Jumlah dr Anestesi dan distribusi</a:t>
            </a:r>
            <a:endParaRPr kumimoji="0" lang="id-ID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365760" marR="0" lvl="0" indent="-28321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anose="05020102010507070707"/>
              <a:buChar char=""/>
              <a:defRPr/>
            </a:pP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Pelaksanaan keahlian dan kewenangan sesuai KKNI</a:t>
            </a:r>
            <a:endParaRPr kumimoji="0" lang="id-ID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365760" marR="0" lvl="0" indent="-28321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anose="05020102010507070707"/>
              <a:buChar char=""/>
              <a:defRPr/>
            </a:pP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PA tergabung dalam asosiasi internasional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      (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IFNA &amp; </a:t>
            </a: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Globalisasi)</a:t>
            </a:r>
            <a:endParaRPr kumimoji="0" lang="id-ID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365760" marR="0" lvl="0" indent="-28321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anose="05020102010507070707"/>
              <a:buChar char=""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Kebijakan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atau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Peraturan perundan</a:t>
            </a:r>
            <a:r>
              <a:rPr kumimoji="0" lang="en-ID" alt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g-undangan</a:t>
            </a:r>
            <a:endParaRPr kumimoji="0" lang="en-ID" altLang="id-ID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" name="Footer Placeholder 3"/>
          <p:cNvSpPr txBox="1">
            <a:spLocks noGrp="1"/>
          </p:cNvSpPr>
          <p:nvPr>
            <p:ph type="ftr" sz="quarter" idx="11"/>
          </p:nvPr>
        </p:nvSpPr>
        <p:spPr>
          <a:xfrm>
            <a:off x="457200" y="6356350"/>
            <a:ext cx="2133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Company Logo</a:t>
            </a:r>
            <a:endParaRPr kumimoji="0" lang="en-US" alt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7" name="Date Placeholder 5"/>
          <p:cNvSpPr txBox="1"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www.themegallery.com</a:t>
            </a:r>
            <a:endParaRPr kumimoji="0" lang="en-US" alt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99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r>
              <a:rPr lang="en-US" altLang="id-ID" b="1" dirty="0">
                <a:solidFill>
                  <a:srgbClr val="C00000"/>
                </a:solidFill>
              </a:rPr>
              <a:t>Contents</a:t>
            </a:r>
            <a:endParaRPr lang="en-US" altLang="id-ID" b="1" dirty="0">
              <a:solidFill>
                <a:srgbClr val="C00000"/>
              </a:solidFill>
            </a:endParaRPr>
          </a:p>
        </p:txBody>
      </p:sp>
      <p:sp>
        <p:nvSpPr>
          <p:cNvPr id="4100" name="Text Box 3"/>
          <p:cNvSpPr txBox="1"/>
          <p:nvPr/>
        </p:nvSpPr>
        <p:spPr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Font typeface="Arial" panose="020B0604020202020204" pitchFamily="34" charset="0"/>
              <a:buNone/>
            </a:pPr>
            <a:endParaRPr lang="id-ID" altLang="id-ID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89134" name="AutoShape 46"/>
          <p:cNvSpPr>
            <a:spLocks noChangeArrowheads="1"/>
          </p:cNvSpPr>
          <p:nvPr/>
        </p:nvSpPr>
        <p:spPr bwMode="ltGray">
          <a:xfrm rot="5400000">
            <a:off x="-2422525" y="14747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9135" name="AutoShape 47"/>
          <p:cNvSpPr>
            <a:spLocks noChangeArrowheads="1"/>
          </p:cNvSpPr>
          <p:nvPr/>
        </p:nvSpPr>
        <p:spPr bwMode="ltGray">
          <a:xfrm rot="5400000" flipH="1">
            <a:off x="-2300287" y="1782763"/>
            <a:ext cx="5149850" cy="4479925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56000"/>
                </a:schemeClr>
              </a:gs>
              <a:gs pos="100000">
                <a:schemeClr val="hlink">
                  <a:gamma/>
                  <a:tint val="0"/>
                  <a:invGamma/>
                  <a:alpha val="48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3" name="AutoShape 48"/>
          <p:cNvSpPr/>
          <p:nvPr/>
        </p:nvSpPr>
        <p:spPr>
          <a:xfrm>
            <a:off x="1822450" y="5099050"/>
            <a:ext cx="3686175" cy="508000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eaLnBrk="0" hangingPunct="0">
              <a:buFont typeface="Arial" panose="020B0604020202020204" pitchFamily="34" charset="0"/>
              <a:buNone/>
            </a:pPr>
            <a:r>
              <a:rPr lang="en-US" altLang="id-ID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Rumusan Kompetensi</a:t>
            </a:r>
            <a:endParaRPr lang="en-US" altLang="id-ID" sz="2800" b="1" dirty="0">
              <a:solidFill>
                <a:schemeClr val="tx2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4104" name="AutoShape 49"/>
          <p:cNvSpPr/>
          <p:nvPr/>
        </p:nvSpPr>
        <p:spPr>
          <a:xfrm>
            <a:off x="2317750" y="4271963"/>
            <a:ext cx="4846638" cy="508000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eaLnBrk="0" hangingPunct="0">
              <a:buFont typeface="Arial" panose="020B0604020202020204" pitchFamily="34" charset="0"/>
              <a:buNone/>
            </a:pPr>
            <a:r>
              <a:rPr lang="en-US" altLang="id-ID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Kompetensi Pe</a:t>
            </a:r>
            <a:r>
              <a:rPr lang="en-ID" altLang="en-US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nata</a:t>
            </a:r>
            <a:r>
              <a:rPr lang="en-US" altLang="id-ID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 Anestesi</a:t>
            </a:r>
            <a:endParaRPr lang="en-US" altLang="id-ID" sz="2800" b="1" dirty="0">
              <a:solidFill>
                <a:schemeClr val="tx2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4105" name="AutoShape 50"/>
          <p:cNvSpPr/>
          <p:nvPr/>
        </p:nvSpPr>
        <p:spPr>
          <a:xfrm>
            <a:off x="2438400" y="3459163"/>
            <a:ext cx="3803650" cy="508000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eaLnBrk="0" hangingPunct="0">
              <a:buFont typeface="Arial" panose="020B0604020202020204" pitchFamily="34" charset="0"/>
              <a:buNone/>
            </a:pPr>
            <a:r>
              <a:rPr lang="en-US" altLang="id-ID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Profil Pe</a:t>
            </a:r>
            <a:r>
              <a:rPr lang="en-ID" altLang="en-US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nata</a:t>
            </a:r>
            <a:r>
              <a:rPr lang="en-US" altLang="id-ID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 Anestesi</a:t>
            </a:r>
            <a:endParaRPr lang="en-US" altLang="id-ID" sz="2800" b="1" dirty="0">
              <a:solidFill>
                <a:schemeClr val="tx2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4106" name="AutoShape 51"/>
          <p:cNvSpPr/>
          <p:nvPr/>
        </p:nvSpPr>
        <p:spPr>
          <a:xfrm>
            <a:off x="2286000" y="2590800"/>
            <a:ext cx="5815013" cy="508000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eaLnBrk="0" hangingPunct="0">
              <a:buFont typeface="Arial" panose="020B0604020202020204" pitchFamily="34" charset="0"/>
              <a:buNone/>
            </a:pPr>
            <a:r>
              <a:rPr lang="en-US" altLang="id-ID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Tujuan, Manfaat &amp; Landasan Hukum</a:t>
            </a:r>
            <a:endParaRPr lang="en-US" altLang="id-ID" sz="2800" b="1" dirty="0">
              <a:solidFill>
                <a:schemeClr val="tx2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3084" name="AutoShape 52"/>
          <p:cNvSpPr>
            <a:spLocks noChangeArrowheads="1"/>
          </p:cNvSpPr>
          <p:nvPr/>
        </p:nvSpPr>
        <p:spPr bwMode="gray">
          <a:xfrm>
            <a:off x="1765300" y="1820863"/>
            <a:ext cx="2662238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>
                <a:lumMod val="75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id-ID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+mn-ea"/>
              </a:rPr>
              <a:t>Latar</a:t>
            </a:r>
            <a:r>
              <a:rPr kumimoji="0" lang="en-US" altLang="id-I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+mn-ea"/>
              </a:rPr>
              <a:t> </a:t>
            </a:r>
            <a:r>
              <a:rPr kumimoji="0" lang="en-US" altLang="id-ID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+mn-ea"/>
              </a:rPr>
              <a:t>Belakang</a:t>
            </a:r>
            <a:endParaRPr kumimoji="0" lang="en-US" altLang="id-ID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4108" name="Group 53"/>
          <p:cNvGrpSpPr/>
          <p:nvPr/>
        </p:nvGrpSpPr>
        <p:grpSpPr>
          <a:xfrm>
            <a:off x="1447800" y="1909763"/>
            <a:ext cx="381000" cy="381000"/>
            <a:chOff x="2078" y="1680"/>
            <a:chExt cx="1615" cy="1615"/>
          </a:xfrm>
        </p:grpSpPr>
        <p:sp>
          <p:nvSpPr>
            <p:cNvPr id="4109" name="Oval 54"/>
            <p:cNvSpPr/>
            <p:nvPr/>
          </p:nvSpPr>
          <p:spPr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  <a:tileRect/>
            </a:gradFill>
            <a:ln w="57150">
              <a:noFill/>
            </a:ln>
          </p:spPr>
          <p:txBody>
            <a:bodyPr wrap="none" anchor="ctr"/>
            <a:p>
              <a:pPr>
                <a:buFont typeface="Arial" panose="020B0604020202020204" pitchFamily="34" charset="0"/>
                <a:buNone/>
              </a:pPr>
              <a:endParaRPr lang="id-ID" altLang="id-ID" dirty="0">
                <a:latin typeface="Calibri" panose="020F050202020403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4110" name="Oval 55"/>
            <p:cNvSpPr/>
            <p:nvPr/>
          </p:nvSpPr>
          <p:spPr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/>
            <a:p>
              <a:pPr>
                <a:buFont typeface="Arial" panose="020B0604020202020204" pitchFamily="34" charset="0"/>
                <a:buNone/>
              </a:pPr>
              <a:endParaRPr lang="id-ID" altLang="id-ID" dirty="0">
                <a:latin typeface="Calibri" panose="020F050202020403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8914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12" name="Oval 57"/>
            <p:cNvSpPr/>
            <p:nvPr/>
          </p:nvSpPr>
          <p:spPr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wrap="none" anchor="ctr">
              <a:spAutoFit/>
            </a:bodyPr>
            <a:p>
              <a:pPr>
                <a:buFont typeface="Arial" panose="020B0604020202020204" pitchFamily="34" charset="0"/>
                <a:buNone/>
              </a:pPr>
              <a:endParaRPr lang="id-ID" altLang="id-ID" dirty="0">
                <a:latin typeface="Calibri" panose="020F050202020403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8914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14" name="Oval 59"/>
            <p:cNvSpPr/>
            <p:nvPr/>
          </p:nvSpPr>
          <p:spPr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anchor="ctr">
              <a:spAutoFit/>
            </a:bodyPr>
            <a:p>
              <a:pPr>
                <a:buFont typeface="Arial" panose="020B0604020202020204" pitchFamily="34" charset="0"/>
                <a:buNone/>
              </a:pPr>
              <a:endParaRPr lang="id-ID" altLang="id-ID" dirty="0">
                <a:latin typeface="Calibri" panose="020F050202020403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4115" name="Group 60"/>
          <p:cNvGrpSpPr/>
          <p:nvPr/>
        </p:nvGrpSpPr>
        <p:grpSpPr>
          <a:xfrm>
            <a:off x="1981200" y="2697163"/>
            <a:ext cx="381000" cy="381000"/>
            <a:chOff x="2078" y="1680"/>
            <a:chExt cx="1615" cy="1615"/>
          </a:xfrm>
        </p:grpSpPr>
        <p:sp>
          <p:nvSpPr>
            <p:cNvPr id="4116" name="Oval 61"/>
            <p:cNvSpPr/>
            <p:nvPr/>
          </p:nvSpPr>
          <p:spPr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  <a:tileRect/>
            </a:gradFill>
            <a:ln w="57150">
              <a:noFill/>
            </a:ln>
          </p:spPr>
          <p:txBody>
            <a:bodyPr wrap="none" anchor="ctr"/>
            <a:p>
              <a:pPr>
                <a:buFont typeface="Arial" panose="020B0604020202020204" pitchFamily="34" charset="0"/>
                <a:buNone/>
              </a:pPr>
              <a:endParaRPr lang="id-ID" altLang="id-ID" dirty="0">
                <a:latin typeface="Calibri" panose="020F050202020403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4117" name="Oval 62"/>
            <p:cNvSpPr/>
            <p:nvPr/>
          </p:nvSpPr>
          <p:spPr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/>
            <a:p>
              <a:pPr>
                <a:buFont typeface="Arial" panose="020B0604020202020204" pitchFamily="34" charset="0"/>
                <a:buNone/>
              </a:pPr>
              <a:endParaRPr lang="id-ID" altLang="id-ID" dirty="0">
                <a:latin typeface="Calibri" panose="020F050202020403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89151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19" name="Oval 64"/>
            <p:cNvSpPr/>
            <p:nvPr/>
          </p:nvSpPr>
          <p:spPr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wrap="none" anchor="ctr">
              <a:spAutoFit/>
            </a:bodyPr>
            <a:p>
              <a:pPr>
                <a:buFont typeface="Arial" panose="020B0604020202020204" pitchFamily="34" charset="0"/>
                <a:buNone/>
              </a:pPr>
              <a:endParaRPr lang="id-ID" altLang="id-ID" dirty="0">
                <a:latin typeface="Calibri" panose="020F050202020403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89153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21" name="Oval 66"/>
            <p:cNvSpPr/>
            <p:nvPr/>
          </p:nvSpPr>
          <p:spPr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anchor="ctr">
              <a:spAutoFit/>
            </a:bodyPr>
            <a:p>
              <a:pPr>
                <a:buFont typeface="Arial" panose="020B0604020202020204" pitchFamily="34" charset="0"/>
                <a:buNone/>
              </a:pPr>
              <a:endParaRPr lang="id-ID" altLang="id-ID" dirty="0">
                <a:latin typeface="Calibri" panose="020F050202020403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4122" name="Group 67"/>
          <p:cNvGrpSpPr/>
          <p:nvPr/>
        </p:nvGrpSpPr>
        <p:grpSpPr>
          <a:xfrm>
            <a:off x="2133600" y="3535363"/>
            <a:ext cx="381000" cy="381000"/>
            <a:chOff x="2078" y="1680"/>
            <a:chExt cx="1615" cy="1615"/>
          </a:xfrm>
        </p:grpSpPr>
        <p:sp>
          <p:nvSpPr>
            <p:cNvPr id="4123" name="Oval 68"/>
            <p:cNvSpPr/>
            <p:nvPr/>
          </p:nvSpPr>
          <p:spPr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  <a:tileRect/>
            </a:gradFill>
            <a:ln w="57150">
              <a:noFill/>
            </a:ln>
          </p:spPr>
          <p:txBody>
            <a:bodyPr wrap="none" anchor="ctr"/>
            <a:p>
              <a:pPr>
                <a:buFont typeface="Arial" panose="020B0604020202020204" pitchFamily="34" charset="0"/>
                <a:buNone/>
              </a:pPr>
              <a:endParaRPr lang="id-ID" altLang="id-ID" dirty="0">
                <a:latin typeface="Calibri" panose="020F050202020403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4124" name="Oval 69"/>
            <p:cNvSpPr/>
            <p:nvPr/>
          </p:nvSpPr>
          <p:spPr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/>
            <a:p>
              <a:pPr>
                <a:buFont typeface="Arial" panose="020B0604020202020204" pitchFamily="34" charset="0"/>
                <a:buNone/>
              </a:pPr>
              <a:endParaRPr lang="id-ID" altLang="id-ID" dirty="0">
                <a:latin typeface="Calibri" panose="020F050202020403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89158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26" name="Oval 71"/>
            <p:cNvSpPr/>
            <p:nvPr/>
          </p:nvSpPr>
          <p:spPr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  <a:tileRect/>
            </a:gradFill>
            <a:ln w="38100">
              <a:noFill/>
            </a:ln>
          </p:spPr>
          <p:txBody>
            <a:bodyPr wrap="none" anchor="ctr">
              <a:spAutoFit/>
            </a:bodyPr>
            <a:p>
              <a:pPr>
                <a:buFont typeface="Arial" panose="020B0604020202020204" pitchFamily="34" charset="0"/>
                <a:buNone/>
              </a:pPr>
              <a:endParaRPr lang="id-ID" altLang="id-ID" dirty="0">
                <a:latin typeface="Calibri" panose="020F050202020403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89160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28" name="Oval 73"/>
            <p:cNvSpPr/>
            <p:nvPr/>
          </p:nvSpPr>
          <p:spPr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anchor="ctr">
              <a:spAutoFit/>
            </a:bodyPr>
            <a:p>
              <a:pPr>
                <a:buFont typeface="Arial" panose="020B0604020202020204" pitchFamily="34" charset="0"/>
                <a:buNone/>
              </a:pPr>
              <a:endParaRPr lang="id-ID" altLang="id-ID" dirty="0">
                <a:latin typeface="Calibri" panose="020F050202020403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4129" name="Group 74"/>
          <p:cNvGrpSpPr/>
          <p:nvPr/>
        </p:nvGrpSpPr>
        <p:grpSpPr>
          <a:xfrm>
            <a:off x="1981200" y="4373563"/>
            <a:ext cx="381000" cy="381000"/>
            <a:chOff x="2078" y="1680"/>
            <a:chExt cx="1615" cy="1615"/>
          </a:xfrm>
        </p:grpSpPr>
        <p:sp>
          <p:nvSpPr>
            <p:cNvPr id="4130" name="Oval 75"/>
            <p:cNvSpPr/>
            <p:nvPr/>
          </p:nvSpPr>
          <p:spPr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  <a:tileRect/>
            </a:gradFill>
            <a:ln w="57150">
              <a:noFill/>
            </a:ln>
          </p:spPr>
          <p:txBody>
            <a:bodyPr wrap="none" anchor="ctr"/>
            <a:p>
              <a:pPr>
                <a:buFont typeface="Arial" panose="020B0604020202020204" pitchFamily="34" charset="0"/>
                <a:buNone/>
              </a:pPr>
              <a:endParaRPr lang="id-ID" altLang="id-ID" dirty="0">
                <a:latin typeface="Calibri" panose="020F050202020403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4131" name="Oval 76"/>
            <p:cNvSpPr/>
            <p:nvPr/>
          </p:nvSpPr>
          <p:spPr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/>
            <a:p>
              <a:pPr>
                <a:buFont typeface="Arial" panose="020B0604020202020204" pitchFamily="34" charset="0"/>
                <a:buNone/>
              </a:pPr>
              <a:endParaRPr lang="id-ID" altLang="id-ID" dirty="0">
                <a:latin typeface="Calibri" panose="020F050202020403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89165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33" name="Oval 78"/>
            <p:cNvSpPr/>
            <p:nvPr/>
          </p:nvSpPr>
          <p:spPr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wrap="none" anchor="ctr">
              <a:spAutoFit/>
            </a:bodyPr>
            <a:p>
              <a:pPr>
                <a:buFont typeface="Arial" panose="020B0604020202020204" pitchFamily="34" charset="0"/>
                <a:buNone/>
              </a:pPr>
              <a:endParaRPr lang="id-ID" altLang="id-ID" dirty="0">
                <a:latin typeface="Calibri" panose="020F050202020403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89167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35" name="Oval 80"/>
            <p:cNvSpPr/>
            <p:nvPr/>
          </p:nvSpPr>
          <p:spPr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anchor="ctr">
              <a:spAutoFit/>
            </a:bodyPr>
            <a:p>
              <a:pPr>
                <a:buFont typeface="Arial" panose="020B0604020202020204" pitchFamily="34" charset="0"/>
                <a:buNone/>
              </a:pPr>
              <a:endParaRPr lang="id-ID" altLang="id-ID" dirty="0">
                <a:latin typeface="Calibri" panose="020F050202020403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4136" name="Group 81"/>
          <p:cNvGrpSpPr/>
          <p:nvPr/>
        </p:nvGrpSpPr>
        <p:grpSpPr>
          <a:xfrm>
            <a:off x="1524000" y="5148263"/>
            <a:ext cx="355600" cy="381000"/>
            <a:chOff x="2078" y="1680"/>
            <a:chExt cx="1615" cy="1615"/>
          </a:xfrm>
        </p:grpSpPr>
        <p:sp>
          <p:nvSpPr>
            <p:cNvPr id="4137" name="Oval 82"/>
            <p:cNvSpPr/>
            <p:nvPr/>
          </p:nvSpPr>
          <p:spPr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  <a:tileRect/>
            </a:gradFill>
            <a:ln w="57150">
              <a:noFill/>
            </a:ln>
          </p:spPr>
          <p:txBody>
            <a:bodyPr wrap="none" anchor="ctr"/>
            <a:p>
              <a:pPr>
                <a:buFont typeface="Arial" panose="020B0604020202020204" pitchFamily="34" charset="0"/>
                <a:buNone/>
              </a:pPr>
              <a:endParaRPr lang="id-ID" altLang="id-ID" dirty="0">
                <a:latin typeface="Calibri" panose="020F050202020403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4138" name="Oval 83"/>
            <p:cNvSpPr/>
            <p:nvPr/>
          </p:nvSpPr>
          <p:spPr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/>
            <a:p>
              <a:pPr>
                <a:buFont typeface="Arial" panose="020B0604020202020204" pitchFamily="34" charset="0"/>
                <a:buNone/>
              </a:pPr>
              <a:endParaRPr lang="id-ID" altLang="id-ID" dirty="0">
                <a:latin typeface="Calibri" panose="020F050202020403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89172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40" name="Oval 85"/>
            <p:cNvSpPr/>
            <p:nvPr/>
          </p:nvSpPr>
          <p:spPr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wrap="none" anchor="ctr">
              <a:spAutoFit/>
            </a:bodyPr>
            <a:p>
              <a:pPr>
                <a:buFont typeface="Arial" panose="020B0604020202020204" pitchFamily="34" charset="0"/>
                <a:buNone/>
              </a:pPr>
              <a:endParaRPr lang="id-ID" altLang="id-ID" dirty="0">
                <a:latin typeface="Calibri" panose="020F050202020403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89174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42" name="Oval 87"/>
            <p:cNvSpPr/>
            <p:nvPr/>
          </p:nvSpPr>
          <p:spPr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anchor="ctr">
              <a:spAutoFit/>
            </a:bodyPr>
            <a:p>
              <a:pPr>
                <a:buFont typeface="Arial" panose="020B0604020202020204" pitchFamily="34" charset="0"/>
                <a:buNone/>
              </a:pPr>
              <a:endParaRPr lang="id-ID" altLang="id-ID" dirty="0">
                <a:latin typeface="Calibri" panose="020F0502020204030204" pitchFamily="34" charset="0"/>
                <a:ea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69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fr-CA" altLang="id-ID" dirty="0">
                <a:solidFill>
                  <a:schemeClr val="bg1"/>
                </a:solidFill>
              </a:rPr>
              <a:t>Conclusion</a:t>
            </a:r>
            <a:endParaRPr lang="fr-CA" altLang="id-ID" dirty="0">
              <a:solidFill>
                <a:schemeClr val="bg1"/>
              </a:solidFill>
            </a:endParaRPr>
          </a:p>
        </p:txBody>
      </p:sp>
      <p:pic>
        <p:nvPicPr>
          <p:cNvPr id="32770" name="Picture 5" descr="thank-you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85" y="333375"/>
            <a:ext cx="8368665" cy="59423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Rectangle 14"/>
          <p:cNvSpPr/>
          <p:nvPr/>
        </p:nvSpPr>
        <p:spPr>
          <a:xfrm>
            <a:off x="3398838" y="6386513"/>
            <a:ext cx="5745163" cy="471488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588962"/>
            <a:ext cx="9213850" cy="69008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 8"/>
          <p:cNvSpPr/>
          <p:nvPr/>
        </p:nvSpPr>
        <p:spPr>
          <a:xfrm>
            <a:off x="-279400" y="4560888"/>
            <a:ext cx="10961688" cy="182245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495300" y="5191125"/>
            <a:ext cx="1436688" cy="1008063"/>
          </a:xfrm>
          <a:prstGeom prst="rect">
            <a:avLst/>
          </a:prstGeom>
          <a:solidFill>
            <a:srgbClr val="800000">
              <a:alpha val="7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6525" y="4560888"/>
            <a:ext cx="666750" cy="1554163"/>
          </a:xfrm>
          <a:prstGeom prst="rect">
            <a:avLst/>
          </a:prstGeom>
          <a:solidFill>
            <a:srgbClr val="FF0000">
              <a:alpha val="8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26" name="TextBox 11"/>
          <p:cNvSpPr txBox="1"/>
          <p:nvPr/>
        </p:nvSpPr>
        <p:spPr>
          <a:xfrm>
            <a:off x="871538" y="4724400"/>
            <a:ext cx="8242300" cy="1016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id-ID" sz="60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Latar Belakang</a:t>
            </a:r>
            <a:endParaRPr lang="id-ID" altLang="id-ID" sz="6000" b="1" dirty="0">
              <a:solidFill>
                <a:srgbClr val="FFFF00"/>
              </a:solidFill>
              <a:latin typeface="Century Gothic" panose="020B0502020202020204" pitchFamily="34" charset="0"/>
              <a:ea typeface="Arial" panose="020B0604020202020204" pitchFamily="34" charset="0"/>
            </a:endParaRPr>
          </a:p>
        </p:txBody>
      </p:sp>
      <p:sp>
        <p:nvSpPr>
          <p:cNvPr id="16" name="Right Triangle 15"/>
          <p:cNvSpPr/>
          <p:nvPr/>
        </p:nvSpPr>
        <p:spPr>
          <a:xfrm rot="5233978">
            <a:off x="3213100" y="6534150"/>
            <a:ext cx="596900" cy="298450"/>
          </a:xfrm>
          <a:prstGeom prst="rtTriangle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Freeform 3"/>
          <p:cNvSpPr/>
          <p:nvPr/>
        </p:nvSpPr>
        <p:spPr>
          <a:xfrm>
            <a:off x="768350" y="1341438"/>
            <a:ext cx="8229600" cy="76200"/>
          </a:xfrm>
          <a:custGeom>
            <a:avLst/>
            <a:gdLst>
              <a:gd name="connsiteX0" fmla="*/ 0 w 8229600"/>
              <a:gd name="connsiteY0" fmla="*/ 76200 h 76200"/>
              <a:gd name="connsiteX1" fmla="*/ 8229600 w 8229600"/>
              <a:gd name="connsiteY1" fmla="*/ 76200 h 76200"/>
              <a:gd name="connsiteX2" fmla="*/ 8229600 w 8229600"/>
              <a:gd name="connsiteY2" fmla="*/ 0 h 76200"/>
              <a:gd name="connsiteX3" fmla="*/ 0 w 8229600"/>
              <a:gd name="connsiteY3" fmla="*/ 0 h 76200"/>
              <a:gd name="connsiteX4" fmla="*/ 0 w 8229600"/>
              <a:gd name="connsiteY4" fmla="*/ 7620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229600" h="76200">
                <a:moveTo>
                  <a:pt x="0" y="76200"/>
                </a:moveTo>
                <a:lnTo>
                  <a:pt x="8229600" y="76200"/>
                </a:lnTo>
                <a:lnTo>
                  <a:pt x="8229600" y="0"/>
                </a:lnTo>
                <a:lnTo>
                  <a:pt x="0" y="0"/>
                </a:lnTo>
                <a:lnTo>
                  <a:pt x="0" y="76200"/>
                </a:lnTo>
              </a:path>
            </a:pathLst>
          </a:custGeom>
          <a:solidFill>
            <a:srgbClr val="00206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reeform 3"/>
          <p:cNvSpPr/>
          <p:nvPr/>
        </p:nvSpPr>
        <p:spPr>
          <a:xfrm>
            <a:off x="415925" y="1703388"/>
            <a:ext cx="22225" cy="4737100"/>
          </a:xfrm>
          <a:custGeom>
            <a:avLst/>
            <a:gdLst>
              <a:gd name="connsiteX0" fmla="*/ 6350 w 22225"/>
              <a:gd name="connsiteY0" fmla="*/ 6350 h 4737062"/>
              <a:gd name="connsiteX1" fmla="*/ 6350 w 22225"/>
              <a:gd name="connsiteY1" fmla="*/ 4730711 h 47370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4737062">
                <a:moveTo>
                  <a:pt x="6350" y="6350"/>
                </a:moveTo>
                <a:lnTo>
                  <a:pt x="6350" y="4730711"/>
                </a:lnTo>
              </a:path>
            </a:pathLst>
          </a:custGeom>
          <a:ln w="12700">
            <a:solidFill>
              <a:srgbClr val="4A7EBB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53500" y="6692900"/>
            <a:ext cx="88900" cy="76200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 marR="0" defTabSz="914400">
              <a:lnSpc>
                <a:spcPts val="600"/>
              </a:lnSpc>
              <a:buClrTx/>
              <a:buSzTx/>
              <a:buFontTx/>
              <a:buNone/>
              <a:defRPr/>
            </a:pPr>
            <a:r>
              <a:rPr kumimoji="0" lang="en-US" altLang="zh-CN" sz="695" kern="1200" cap="none" spc="0" normalizeH="0" baseline="0" noProof="0" dirty="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+mn-ea"/>
              </a:rPr>
              <a:t>19</a:t>
            </a:r>
            <a:endParaRPr kumimoji="0" lang="en-US" altLang="zh-CN" sz="695" kern="1200" cap="none" spc="0" normalizeH="0" baseline="0" noProof="0" dirty="0">
              <a:solidFill>
                <a:srgbClr val="898989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+mn-ea"/>
            </a:endParaRPr>
          </a:p>
        </p:txBody>
      </p:sp>
      <p:sp>
        <p:nvSpPr>
          <p:cNvPr id="6148" name="TextBox 1"/>
          <p:cNvSpPr txBox="1"/>
          <p:nvPr/>
        </p:nvSpPr>
        <p:spPr>
          <a:xfrm>
            <a:off x="8509000" y="6515100"/>
            <a:ext cx="76200" cy="1524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anchor="t">
            <a:spAutoFit/>
          </a:bodyPr>
          <a:p>
            <a:pPr>
              <a:lnSpc>
                <a:spcPts val="1200"/>
              </a:lnSpc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rgbClr val="898989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2</a:t>
            </a:r>
            <a:endParaRPr lang="en-US" altLang="zh-CN" sz="1200" dirty="0">
              <a:solidFill>
                <a:srgbClr val="898989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pic>
        <p:nvPicPr>
          <p:cNvPr id="6149" name="Picture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0463" y="3184525"/>
            <a:ext cx="2192337" cy="3082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8988" y="3168650"/>
            <a:ext cx="2005012" cy="309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/>
          <p:cNvSpPr/>
          <p:nvPr/>
        </p:nvSpPr>
        <p:spPr>
          <a:xfrm>
            <a:off x="4842494" y="132065"/>
            <a:ext cx="2448272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+mn-ea"/>
              </a:rPr>
              <a:t>IPTEK</a:t>
            </a:r>
            <a:endParaRPr kumimoji="0" lang="en-US" sz="66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  <a:sym typeface="+mn-ea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79388" y="188913"/>
            <a:ext cx="2120900" cy="2160588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53" name="Picture 6" descr="siapa Customer Servic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388" y="3219450"/>
            <a:ext cx="2120900" cy="3048000"/>
          </a:xfrm>
          <a:prstGeom prst="rect">
            <a:avLst/>
          </a:prstGeom>
          <a:noFill/>
          <a:ln w="38100" cap="flat" cmpd="dbl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6154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4438" y="3159125"/>
            <a:ext cx="2398712" cy="3108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5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2088" y="47625"/>
            <a:ext cx="1331912" cy="11922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2" name="Oval 2"/>
          <p:cNvSpPr>
            <a:spLocks noChangeArrowheads="1"/>
          </p:cNvSpPr>
          <p:nvPr/>
        </p:nvSpPr>
        <p:spPr bwMode="auto">
          <a:xfrm>
            <a:off x="1617663" y="1196975"/>
            <a:ext cx="6122988" cy="3863975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2">
                <a:lumMod val="10000"/>
              </a:schemeClr>
            </a:solidFill>
            <a:round/>
          </a:ln>
        </p:spPr>
        <p:txBody>
          <a:bodyPr wrap="none" lIns="91432" tIns="45715" rIns="91432" bIns="45715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194" name="Text Box 3"/>
          <p:cNvSpPr txBox="1"/>
          <p:nvPr/>
        </p:nvSpPr>
        <p:spPr>
          <a:xfrm>
            <a:off x="3927475" y="2619375"/>
            <a:ext cx="1571625" cy="95408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91432" tIns="45715" rIns="91432" bIns="45715" anchor="t">
            <a:spAutoFit/>
          </a:bodyPr>
          <a:p>
            <a:pPr algn="ctr">
              <a:buFont typeface="Arial" panose="020B0604020202020204" pitchFamily="34" charset="0"/>
              <a:buNone/>
            </a:pPr>
            <a:r>
              <a:rPr lang="en-US" altLang="id-ID" sz="2800" b="1" dirty="0">
                <a:solidFill>
                  <a:srgbClr val="0033CC"/>
                </a:solidFill>
                <a:latin typeface="Century Gothic" panose="020B0502020202020204" pitchFamily="34" charset="0"/>
              </a:rPr>
              <a:t>Hospital</a:t>
            </a:r>
            <a:endParaRPr lang="en-US" altLang="id-ID" sz="2800" b="1" dirty="0">
              <a:solidFill>
                <a:srgbClr val="0033CC"/>
              </a:solidFill>
              <a:latin typeface="Century Gothic" panose="020B0502020202020204" pitchFamily="34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id-ID" sz="2800" b="1" dirty="0">
                <a:solidFill>
                  <a:srgbClr val="0033CC"/>
                </a:solidFill>
                <a:latin typeface="Century Gothic" panose="020B0502020202020204" pitchFamily="34" charset="0"/>
              </a:rPr>
              <a:t>Safety</a:t>
            </a:r>
            <a:endParaRPr lang="en-US" altLang="id-ID" sz="2800" b="1" dirty="0">
              <a:solidFill>
                <a:srgbClr val="0033CC"/>
              </a:solidFill>
              <a:latin typeface="Century Gothic" panose="020B0502020202020204" pitchFamily="34" charset="0"/>
              <a:ea typeface="Arial" panose="020B0604020202020204" pitchFamily="34" charset="0"/>
            </a:endParaRPr>
          </a:p>
        </p:txBody>
      </p:sp>
      <p:sp>
        <p:nvSpPr>
          <p:cNvPr id="8195" name="Oval 4"/>
          <p:cNvSpPr/>
          <p:nvPr/>
        </p:nvSpPr>
        <p:spPr>
          <a:xfrm>
            <a:off x="3733800" y="2362200"/>
            <a:ext cx="1905000" cy="1495425"/>
          </a:xfrm>
          <a:prstGeom prst="ellipse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1432" tIns="45715" rIns="91432" bIns="45715" anchor="ctr"/>
          <a:p>
            <a:pPr>
              <a:buFont typeface="Arial" panose="020B0604020202020204" pitchFamily="34" charset="0"/>
              <a:buNone/>
            </a:pPr>
            <a:endParaRPr lang="id-ID" altLang="id-ID" dirty="0">
              <a:latin typeface="Georgia" panose="02040502050405020303" pitchFamily="18" charset="0"/>
              <a:ea typeface="Arial" panose="020B0604020202020204" pitchFamily="34" charset="0"/>
            </a:endParaRPr>
          </a:p>
        </p:txBody>
      </p:sp>
      <p:sp>
        <p:nvSpPr>
          <p:cNvPr id="8196" name="Line 5"/>
          <p:cNvSpPr/>
          <p:nvPr/>
        </p:nvSpPr>
        <p:spPr>
          <a:xfrm flipV="1">
            <a:off x="5487988" y="1677988"/>
            <a:ext cx="930275" cy="1065212"/>
          </a:xfrm>
          <a:prstGeom prst="line">
            <a:avLst/>
          </a:prstGeom>
          <a:ln w="762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197" name="Line 6"/>
          <p:cNvSpPr/>
          <p:nvPr/>
        </p:nvSpPr>
        <p:spPr>
          <a:xfrm flipH="1" flipV="1">
            <a:off x="2919413" y="1581150"/>
            <a:ext cx="1042987" cy="1085850"/>
          </a:xfrm>
          <a:prstGeom prst="line">
            <a:avLst/>
          </a:prstGeom>
          <a:ln w="76200" cap="flat" cmpd="sng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198" name="Line 7"/>
          <p:cNvSpPr/>
          <p:nvPr/>
        </p:nvSpPr>
        <p:spPr>
          <a:xfrm>
            <a:off x="5562600" y="3400425"/>
            <a:ext cx="1633538" cy="804863"/>
          </a:xfrm>
          <a:prstGeom prst="line">
            <a:avLst/>
          </a:prstGeom>
          <a:ln w="762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199" name="Line 8"/>
          <p:cNvSpPr/>
          <p:nvPr/>
        </p:nvSpPr>
        <p:spPr>
          <a:xfrm flipH="1">
            <a:off x="1947863" y="3400425"/>
            <a:ext cx="1862137" cy="804863"/>
          </a:xfrm>
          <a:prstGeom prst="line">
            <a:avLst/>
          </a:prstGeom>
          <a:ln w="762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200" name="Line 9"/>
          <p:cNvSpPr/>
          <p:nvPr/>
        </p:nvSpPr>
        <p:spPr>
          <a:xfrm>
            <a:off x="4648200" y="3857625"/>
            <a:ext cx="20638" cy="1319213"/>
          </a:xfrm>
          <a:prstGeom prst="line">
            <a:avLst/>
          </a:prstGeom>
          <a:ln w="762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201" name="Text Box 10"/>
          <p:cNvSpPr txBox="1"/>
          <p:nvPr/>
        </p:nvSpPr>
        <p:spPr>
          <a:xfrm>
            <a:off x="3946525" y="1484313"/>
            <a:ext cx="1527175" cy="582612"/>
          </a:xfrm>
          <a:prstGeom prst="rect">
            <a:avLst/>
          </a:prstGeom>
          <a:noFill/>
          <a:ln w="9525">
            <a:noFill/>
          </a:ln>
        </p:spPr>
        <p:txBody>
          <a:bodyPr lIns="91432" tIns="45715" rIns="91432" bIns="45715" anchor="t">
            <a:spAutoFit/>
          </a:bodyPr>
          <a:p>
            <a:pPr algn="ctr">
              <a:buFont typeface="Arial" panose="020B0604020202020204" pitchFamily="34" charset="0"/>
              <a:buNone/>
            </a:pPr>
            <a:r>
              <a:rPr lang="en-US" altLang="id-ID" sz="3200" b="1" dirty="0">
                <a:solidFill>
                  <a:srgbClr val="000099"/>
                </a:solidFill>
                <a:latin typeface="Century Gothic" panose="020B0502020202020204" pitchFamily="34" charset="0"/>
              </a:rPr>
              <a:t>Patient</a:t>
            </a:r>
            <a:endParaRPr lang="en-US" altLang="id-ID" sz="3200" b="1" dirty="0">
              <a:solidFill>
                <a:srgbClr val="000099"/>
              </a:solidFill>
              <a:latin typeface="Century Gothic" panose="020B0502020202020204" pitchFamily="34" charset="0"/>
              <a:ea typeface="Arial" panose="020B0604020202020204" pitchFamily="34" charset="0"/>
            </a:endParaRPr>
          </a:p>
        </p:txBody>
      </p:sp>
      <p:sp>
        <p:nvSpPr>
          <p:cNvPr id="8202" name="Text Box 11"/>
          <p:cNvSpPr txBox="1"/>
          <p:nvPr/>
        </p:nvSpPr>
        <p:spPr>
          <a:xfrm>
            <a:off x="5154613" y="2651125"/>
            <a:ext cx="2914650" cy="892175"/>
          </a:xfrm>
          <a:prstGeom prst="rect">
            <a:avLst/>
          </a:prstGeom>
          <a:noFill/>
          <a:ln w="9525">
            <a:noFill/>
          </a:ln>
        </p:spPr>
        <p:txBody>
          <a:bodyPr lIns="91432" tIns="45715" rIns="91432" bIns="45715" anchor="t">
            <a:spAutoFit/>
          </a:bodyPr>
          <a:p>
            <a:pPr algn="ctr">
              <a:buFont typeface="Arial" panose="020B0604020202020204" pitchFamily="34" charset="0"/>
              <a:buNone/>
            </a:pPr>
            <a:r>
              <a:rPr lang="en-US" altLang="id-ID" sz="2600" b="1" dirty="0">
                <a:solidFill>
                  <a:srgbClr val="FF3300"/>
                </a:solidFill>
                <a:latin typeface="Century Gothic" panose="020B0502020202020204" pitchFamily="34" charset="0"/>
              </a:rPr>
              <a:t> Health Care</a:t>
            </a:r>
            <a:endParaRPr lang="en-US" altLang="id-ID" sz="2600" b="1" dirty="0">
              <a:solidFill>
                <a:srgbClr val="FF3300"/>
              </a:solidFill>
              <a:latin typeface="Century Gothic" panose="020B0502020202020204" pitchFamily="34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id-ID" sz="2600" b="1" dirty="0">
                <a:solidFill>
                  <a:srgbClr val="FF3300"/>
                </a:solidFill>
                <a:latin typeface="Century Gothic" panose="020B0502020202020204" pitchFamily="34" charset="0"/>
              </a:rPr>
              <a:t>Worker</a:t>
            </a:r>
            <a:endParaRPr lang="en-US" altLang="id-ID" sz="2600" b="1" dirty="0">
              <a:solidFill>
                <a:srgbClr val="FF3300"/>
              </a:solidFill>
              <a:latin typeface="Century Gothic" panose="020B0502020202020204" pitchFamily="34" charset="0"/>
              <a:ea typeface="Arial" panose="020B0604020202020204" pitchFamily="34" charset="0"/>
            </a:endParaRPr>
          </a:p>
        </p:txBody>
      </p:sp>
      <p:sp>
        <p:nvSpPr>
          <p:cNvPr id="8203" name="Text Box 12"/>
          <p:cNvSpPr txBox="1"/>
          <p:nvPr/>
        </p:nvSpPr>
        <p:spPr>
          <a:xfrm>
            <a:off x="1285875" y="2286000"/>
            <a:ext cx="2335213" cy="584200"/>
          </a:xfrm>
          <a:prstGeom prst="rect">
            <a:avLst/>
          </a:prstGeom>
          <a:noFill/>
          <a:ln w="9525">
            <a:noFill/>
          </a:ln>
        </p:spPr>
        <p:txBody>
          <a:bodyPr wrap="none" lIns="91432" tIns="45715" rIns="91432" bIns="45715" anchor="t">
            <a:spAutoFit/>
          </a:bodyPr>
          <a:p>
            <a:pPr algn="ctr">
              <a:buFont typeface="Arial" panose="020B0604020202020204" pitchFamily="34" charset="0"/>
              <a:buNone/>
            </a:pPr>
            <a:r>
              <a:rPr lang="id-ID" altLang="id-ID" sz="3200" b="1" dirty="0">
                <a:solidFill>
                  <a:schemeClr val="folHlink"/>
                </a:solidFill>
                <a:latin typeface="Century Gothic" panose="020B0502020202020204" pitchFamily="34" charset="0"/>
              </a:rPr>
              <a:t>    </a:t>
            </a:r>
            <a:r>
              <a:rPr lang="en-US" altLang="id-ID" sz="3200" b="1" dirty="0">
                <a:solidFill>
                  <a:schemeClr val="folHlink"/>
                </a:solidFill>
                <a:latin typeface="Century Gothic" panose="020B0502020202020204" pitchFamily="34" charset="0"/>
              </a:rPr>
              <a:t>Facilities</a:t>
            </a:r>
            <a:endParaRPr lang="en-US" altLang="id-ID" sz="3200" b="1" dirty="0">
              <a:solidFill>
                <a:schemeClr val="folHlink"/>
              </a:solidFill>
              <a:latin typeface="Century Gothic" panose="020B0502020202020204" pitchFamily="34" charset="0"/>
              <a:ea typeface="Arial" panose="020B0604020202020204" pitchFamily="34" charset="0"/>
            </a:endParaRPr>
          </a:p>
        </p:txBody>
      </p:sp>
      <p:sp>
        <p:nvSpPr>
          <p:cNvPr id="8204" name="Text Box 13"/>
          <p:cNvSpPr txBox="1"/>
          <p:nvPr/>
        </p:nvSpPr>
        <p:spPr>
          <a:xfrm>
            <a:off x="2270125" y="3913188"/>
            <a:ext cx="2332038" cy="525462"/>
          </a:xfrm>
          <a:prstGeom prst="rect">
            <a:avLst/>
          </a:prstGeom>
          <a:noFill/>
          <a:ln w="9525">
            <a:noFill/>
          </a:ln>
        </p:spPr>
        <p:txBody>
          <a:bodyPr lIns="91432" tIns="45715" rIns="91432" bIns="45715" anchor="t">
            <a:spAutoFit/>
          </a:bodyPr>
          <a:p>
            <a:pPr algn="ctr">
              <a:buFont typeface="Arial" panose="020B0604020202020204" pitchFamily="34" charset="0"/>
              <a:buNone/>
            </a:pPr>
            <a:r>
              <a:rPr lang="en-US" altLang="id-ID" sz="28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Environment</a:t>
            </a:r>
            <a:endParaRPr lang="en-US" altLang="id-ID" sz="2800" b="1" dirty="0">
              <a:solidFill>
                <a:schemeClr val="accent2"/>
              </a:solidFill>
              <a:latin typeface="Century Gothic" panose="020B0502020202020204" pitchFamily="34" charset="0"/>
              <a:ea typeface="Arial" panose="020B0604020202020204" pitchFamily="34" charset="0"/>
            </a:endParaRPr>
          </a:p>
        </p:txBody>
      </p:sp>
      <p:sp>
        <p:nvSpPr>
          <p:cNvPr id="8205" name="Text Box 14"/>
          <p:cNvSpPr txBox="1"/>
          <p:nvPr/>
        </p:nvSpPr>
        <p:spPr>
          <a:xfrm>
            <a:off x="4881563" y="3624263"/>
            <a:ext cx="1812925" cy="1077912"/>
          </a:xfrm>
          <a:prstGeom prst="rect">
            <a:avLst/>
          </a:prstGeom>
          <a:noFill/>
          <a:ln w="9525">
            <a:noFill/>
          </a:ln>
        </p:spPr>
        <p:txBody>
          <a:bodyPr lIns="91432" tIns="45715" rIns="91432" bIns="45715" anchor="t">
            <a:spAutoFit/>
          </a:bodyPr>
          <a:p>
            <a:pPr algn="ctr">
              <a:buFont typeface="Arial" panose="020B0604020202020204" pitchFamily="34" charset="0"/>
              <a:buNone/>
            </a:pPr>
            <a:r>
              <a:rPr lang="en-US" altLang="id-ID" sz="3200" b="1" dirty="0">
                <a:solidFill>
                  <a:srgbClr val="AE1517"/>
                </a:solidFill>
                <a:latin typeface="Century Gothic" panose="020B0502020202020204" pitchFamily="34" charset="0"/>
              </a:rPr>
              <a:t>The</a:t>
            </a:r>
            <a:endParaRPr lang="en-US" altLang="id-ID" sz="3200" b="1" dirty="0">
              <a:solidFill>
                <a:srgbClr val="AE1517"/>
              </a:solidFill>
              <a:latin typeface="Century Gothic" panose="020B0502020202020204" pitchFamily="34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id-ID" sz="3200" b="1" dirty="0">
                <a:solidFill>
                  <a:srgbClr val="AE1517"/>
                </a:solidFill>
                <a:latin typeface="Century Gothic" panose="020B0502020202020204" pitchFamily="34" charset="0"/>
              </a:rPr>
              <a:t>Business</a:t>
            </a:r>
            <a:endParaRPr lang="en-US" altLang="id-ID" sz="3200" b="1" dirty="0">
              <a:solidFill>
                <a:srgbClr val="AE1517"/>
              </a:solidFill>
              <a:latin typeface="Century Gothic" panose="020B0502020202020204" pitchFamily="34" charset="0"/>
              <a:ea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74813" y="609600"/>
            <a:ext cx="6426200" cy="3952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6623" tIns="58311" rIns="116623" bIns="5831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OUTCOME OF HEALTH CARE IN THE FUTURE</a:t>
            </a: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736725" y="5275263"/>
            <a:ext cx="6219825" cy="1165225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6623" tIns="58311" rIns="116623" bIns="58311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QUALITY HEALTH CARE</a:t>
            </a:r>
            <a:endParaRPr kumimoji="0" lang="id-ID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6380163" y="2035175"/>
            <a:ext cx="503238" cy="584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Oval 4"/>
          <p:cNvSpPr/>
          <p:nvPr/>
        </p:nvSpPr>
        <p:spPr>
          <a:xfrm>
            <a:off x="4646613" y="1485900"/>
            <a:ext cx="3276600" cy="32385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5" rIns="91432" bIns="45715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Oval 3"/>
          <p:cNvSpPr/>
          <p:nvPr/>
        </p:nvSpPr>
        <p:spPr>
          <a:xfrm>
            <a:off x="2436813" y="1485900"/>
            <a:ext cx="3276600" cy="32385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5" rIns="91432" bIns="45715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3389313" y="3171825"/>
            <a:ext cx="3886200" cy="3352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5" rIns="91432" bIns="45715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4" name="TextBox 6"/>
          <p:cNvSpPr txBox="1"/>
          <p:nvPr/>
        </p:nvSpPr>
        <p:spPr>
          <a:xfrm>
            <a:off x="5721350" y="1971675"/>
            <a:ext cx="2235200" cy="1568450"/>
          </a:xfrm>
          <a:prstGeom prst="rect">
            <a:avLst/>
          </a:prstGeom>
          <a:noFill/>
          <a:ln w="9525">
            <a:noFill/>
          </a:ln>
        </p:spPr>
        <p:txBody>
          <a:bodyPr lIns="91432" tIns="45715" rIns="91432" bIns="45715" anchor="t">
            <a:spAutoFit/>
          </a:bodyPr>
          <a:p>
            <a:pPr algn="ctr">
              <a:buFont typeface="Arial" panose="020B0604020202020204" pitchFamily="34" charset="0"/>
              <a:buNone/>
            </a:pPr>
            <a:r>
              <a:rPr lang="en-US" altLang="id-ID" sz="3600" b="1" dirty="0">
                <a:solidFill>
                  <a:srgbClr val="7030A0"/>
                </a:solidFill>
                <a:latin typeface="Arial" panose="020B0604020202020204" pitchFamily="34" charset="0"/>
              </a:rPr>
              <a:t>Supply </a:t>
            </a:r>
            <a:r>
              <a:rPr lang="en-US" altLang="id-ID" sz="2000" b="1" dirty="0">
                <a:latin typeface="Arial" panose="020B0604020202020204" pitchFamily="34" charset="0"/>
              </a:rPr>
              <a:t>(Relating to the workforce, Technologies)</a:t>
            </a:r>
            <a:endParaRPr lang="en-US" altLang="id-ID" sz="20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245" name="TextBox 7"/>
          <p:cNvSpPr txBox="1"/>
          <p:nvPr/>
        </p:nvSpPr>
        <p:spPr>
          <a:xfrm>
            <a:off x="2611438" y="1776413"/>
            <a:ext cx="2022475" cy="1800225"/>
          </a:xfrm>
          <a:prstGeom prst="rect">
            <a:avLst/>
          </a:prstGeom>
          <a:noFill/>
          <a:ln w="9525">
            <a:noFill/>
          </a:ln>
        </p:spPr>
        <p:txBody>
          <a:bodyPr lIns="91432" tIns="45715" rIns="91432" bIns="45715"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id-ID" altLang="id-ID" sz="2000" b="1" dirty="0">
                <a:solidFill>
                  <a:srgbClr val="7030A0"/>
                </a:solidFill>
                <a:latin typeface="Arial" panose="020B0604020202020204" pitchFamily="34" charset="0"/>
              </a:rPr>
              <a:t>     </a:t>
            </a:r>
            <a:r>
              <a:rPr lang="en-US" altLang="id-ID" sz="3100" b="1" dirty="0">
                <a:solidFill>
                  <a:srgbClr val="7030A0"/>
                </a:solidFill>
                <a:latin typeface="Arial" panose="020B0604020202020204" pitchFamily="34" charset="0"/>
              </a:rPr>
              <a:t>Demand </a:t>
            </a:r>
            <a:r>
              <a:rPr lang="en-US" altLang="id-ID" sz="2000" b="1" dirty="0">
                <a:latin typeface="Arial" panose="020B0604020202020204" pitchFamily="34" charset="0"/>
              </a:rPr>
              <a:t>(Demography, Epidemiology, Expectations)</a:t>
            </a:r>
            <a:endParaRPr lang="en-US" altLang="id-ID" sz="20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246" name="TextBox 8"/>
          <p:cNvSpPr txBox="1"/>
          <p:nvPr/>
        </p:nvSpPr>
        <p:spPr>
          <a:xfrm>
            <a:off x="3875088" y="4497388"/>
            <a:ext cx="2590800" cy="1755775"/>
          </a:xfrm>
          <a:prstGeom prst="rect">
            <a:avLst/>
          </a:prstGeom>
          <a:noFill/>
          <a:ln w="9525">
            <a:noFill/>
          </a:ln>
        </p:spPr>
        <p:txBody>
          <a:bodyPr lIns="91432" tIns="45715" rIns="91432" bIns="45715" anchor="t">
            <a:spAutoFit/>
          </a:bodyPr>
          <a:p>
            <a:pPr algn="ctr">
              <a:buFont typeface="Arial" panose="020B0604020202020204" pitchFamily="34" charset="0"/>
              <a:buNone/>
            </a:pPr>
            <a:r>
              <a:rPr lang="en-US" altLang="id-ID" sz="3600" b="1" dirty="0">
                <a:solidFill>
                  <a:srgbClr val="7030A0"/>
                </a:solidFill>
                <a:latin typeface="Arial" panose="020B0604020202020204" pitchFamily="34" charset="0"/>
              </a:rPr>
              <a:t>Policy</a:t>
            </a:r>
            <a:r>
              <a:rPr lang="en-US" altLang="id-ID" sz="3600" b="1" dirty="0">
                <a:latin typeface="Arial" panose="020B0604020202020204" pitchFamily="34" charset="0"/>
              </a:rPr>
              <a:t> </a:t>
            </a:r>
            <a:endParaRPr lang="en-US" altLang="id-ID" sz="3600" b="1" dirty="0">
              <a:latin typeface="Arial" panose="020B0604020202020204" pitchFamily="34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id-ID" sz="1700" b="1" dirty="0">
                <a:latin typeface="Arial" panose="020B0604020202020204" pitchFamily="34" charset="0"/>
              </a:rPr>
              <a:t>(</a:t>
            </a:r>
            <a:r>
              <a:rPr lang="en-US" altLang="id-ID" b="1" dirty="0">
                <a:latin typeface="Arial" panose="020B0604020202020204" pitchFamily="34" charset="0"/>
              </a:rPr>
              <a:t>Formal government and strategies, Local decision-making and Implementations)</a:t>
            </a:r>
            <a:endParaRPr lang="en-US" altLang="id-ID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17625" y="611188"/>
            <a:ext cx="7718425" cy="7191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lIns="91432" tIns="45715" rIns="91432" bIns="45715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sz="4100" b="1" kern="1200" cap="none" spc="0" normalizeH="0" baseline="0" noProof="0" dirty="0">
                <a:solidFill>
                  <a:schemeClr val="accent3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  <a:ea typeface="+mn-ea"/>
                <a:cs typeface="Arial" panose="020B0604020202020204" pitchFamily="34" charset="0"/>
                <a:sym typeface="+mn-ea"/>
              </a:rPr>
              <a:t>HEALTH CARE &amp;</a:t>
            </a:r>
            <a:r>
              <a:rPr kumimoji="0" lang="id-ID" sz="4100" b="1" kern="1200" cap="none" spc="0" normalizeH="0" baseline="0" noProof="0" dirty="0">
                <a:solidFill>
                  <a:schemeClr val="accent3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  <a:ea typeface="+mn-ea"/>
                <a:cs typeface="Arial" panose="020B0604020202020204" pitchFamily="34" charset="0"/>
                <a:sym typeface="+mn-ea"/>
              </a:rPr>
              <a:t> </a:t>
            </a:r>
            <a:r>
              <a:rPr kumimoji="0" lang="en-US" sz="4100" b="1" kern="1200" cap="none" spc="0" normalizeH="0" baseline="0" noProof="0" dirty="0">
                <a:solidFill>
                  <a:schemeClr val="accent3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  <a:ea typeface="+mn-ea"/>
                <a:cs typeface="Arial" panose="020B0604020202020204" pitchFamily="34" charset="0"/>
                <a:sym typeface="+mn-ea"/>
              </a:rPr>
              <a:t>HEALTH POLICY</a:t>
            </a:r>
            <a:endParaRPr kumimoji="0" lang="en-US" sz="4100" b="1" kern="1200" cap="none" spc="0" normalizeH="0" baseline="0" noProof="0" dirty="0">
              <a:solidFill>
                <a:schemeClr val="accent3">
                  <a:lumMod val="60000"/>
                  <a:lumOff val="40000"/>
                </a:schemeClr>
              </a:solidFill>
              <a:latin typeface="Britannic Bold" panose="020B0903060703020204" pitchFamily="34" charset="0"/>
              <a:ea typeface="+mn-ea"/>
              <a:cs typeface="Arial" panose="020B0604020202020204" pitchFamily="34" charset="0"/>
              <a:sym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52400"/>
            <a:ext cx="1577975" cy="36988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lIns="91432" tIns="45715" rIns="91432" bIns="45715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kern="1200" cap="none" spc="0" normalizeH="0" baseline="0" noProof="0" dirty="0">
                <a:solidFill>
                  <a:srgbClr val="FF0000"/>
                </a:solidFill>
                <a:latin typeface="Consolas" panose="020B0609020204030204" pitchFamily="49" charset="0"/>
                <a:ea typeface="+mn-ea"/>
                <a:cs typeface="Arial" panose="020B0604020202020204" pitchFamily="34" charset="0"/>
                <a:sym typeface="+mn-ea"/>
              </a:rPr>
              <a:t>KEY DRIVERS</a:t>
            </a:r>
            <a:endParaRPr kumimoji="0" lang="en-US" kern="1200" cap="none" spc="0" normalizeH="0" baseline="0" noProof="0" dirty="0">
              <a:solidFill>
                <a:srgbClr val="FF0000"/>
              </a:solidFill>
              <a:latin typeface="Consolas" panose="020B0609020204030204" pitchFamily="49" charset="0"/>
              <a:ea typeface="+mn-ea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2289" name="Group 116"/>
          <p:cNvGrpSpPr/>
          <p:nvPr/>
        </p:nvGrpSpPr>
        <p:grpSpPr>
          <a:xfrm>
            <a:off x="1322388" y="1285875"/>
            <a:ext cx="157162" cy="2778125"/>
            <a:chOff x="838239" y="1051828"/>
            <a:chExt cx="315247" cy="2605772"/>
          </a:xfrm>
        </p:grpSpPr>
        <p:grpSp>
          <p:nvGrpSpPr>
            <p:cNvPr id="12290" name="Group 131"/>
            <p:cNvGrpSpPr/>
            <p:nvPr/>
          </p:nvGrpSpPr>
          <p:grpSpPr>
            <a:xfrm>
              <a:off x="838239" y="1051828"/>
              <a:ext cx="289054" cy="2605772"/>
              <a:chOff x="456406" y="1067594"/>
              <a:chExt cx="229394" cy="2209800"/>
            </a:xfrm>
          </p:grpSpPr>
          <p:cxnSp>
            <p:nvCxnSpPr>
              <p:cNvPr id="120" name="Straight Connector 119"/>
              <p:cNvCxnSpPr/>
              <p:nvPr/>
            </p:nvCxnSpPr>
            <p:spPr>
              <a:xfrm rot="5400000" flipH="1" flipV="1">
                <a:off x="-647231" y="2171231"/>
                <a:ext cx="2209800" cy="252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Arrow Connector 121"/>
              <p:cNvCxnSpPr/>
              <p:nvPr/>
            </p:nvCxnSpPr>
            <p:spPr>
              <a:xfrm>
                <a:off x="456406" y="1067594"/>
                <a:ext cx="229964" cy="126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9" name="Straight Connector 118"/>
            <p:cNvCxnSpPr/>
            <p:nvPr/>
          </p:nvCxnSpPr>
          <p:spPr>
            <a:xfrm>
              <a:off x="850976" y="3654622"/>
              <a:ext cx="302510" cy="148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26"/>
          <p:cNvGrpSpPr/>
          <p:nvPr/>
        </p:nvGrpSpPr>
        <p:grpSpPr bwMode="auto">
          <a:xfrm>
            <a:off x="1509976" y="3738215"/>
            <a:ext cx="1128708" cy="666750"/>
            <a:chOff x="990600" y="3447067"/>
            <a:chExt cx="1129252" cy="667733"/>
          </a:xfrm>
          <a:solidFill>
            <a:srgbClr val="595959"/>
          </a:solidFill>
        </p:grpSpPr>
        <p:sp>
          <p:nvSpPr>
            <p:cNvPr id="115" name="Rectangle 114"/>
            <p:cNvSpPr/>
            <p:nvPr/>
          </p:nvSpPr>
          <p:spPr>
            <a:xfrm>
              <a:off x="990600" y="3447067"/>
              <a:ext cx="1129252" cy="667733"/>
            </a:xfrm>
            <a:prstGeom prst="rect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Text Box 21"/>
            <p:cNvSpPr txBox="1">
              <a:spLocks noChangeArrowheads="1"/>
            </p:cNvSpPr>
            <p:nvPr/>
          </p:nvSpPr>
          <p:spPr bwMode="auto">
            <a:xfrm>
              <a:off x="1077128" y="3467735"/>
              <a:ext cx="960597" cy="585061"/>
            </a:xfrm>
            <a:prstGeom prst="rect">
              <a:avLst/>
            </a:prstGeom>
            <a:grp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rPr>
                <a:t>Sarjana (S1) 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2292" name="Group 110"/>
          <p:cNvGrpSpPr/>
          <p:nvPr/>
        </p:nvGrpSpPr>
        <p:grpSpPr>
          <a:xfrm>
            <a:off x="4633913" y="2832100"/>
            <a:ext cx="1128712" cy="668338"/>
            <a:chOff x="4114800" y="2487999"/>
            <a:chExt cx="1129252" cy="667733"/>
          </a:xfrm>
        </p:grpSpPr>
        <p:sp>
          <p:nvSpPr>
            <p:cNvPr id="107" name="Rectangle 106"/>
            <p:cNvSpPr/>
            <p:nvPr/>
          </p:nvSpPr>
          <p:spPr>
            <a:xfrm>
              <a:off x="4114800" y="2487999"/>
              <a:ext cx="1129252" cy="667733"/>
            </a:xfrm>
            <a:prstGeom prst="rect">
              <a:avLst/>
            </a:prstGeom>
            <a:solidFill>
              <a:srgbClr val="FFCC00">
                <a:alpha val="8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Text Box 21"/>
            <p:cNvSpPr txBox="1">
              <a:spLocks noChangeArrowheads="1"/>
            </p:cNvSpPr>
            <p:nvPr/>
          </p:nvSpPr>
          <p:spPr bwMode="auto">
            <a:xfrm>
              <a:off x="4147265" y="2542868"/>
              <a:ext cx="1050101" cy="55399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/>
            <a:p>
              <a:pPr marR="0"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strike="noStrike" kern="1200" cap="none" spc="0" normalizeH="0" baseline="0" noProof="0"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  <a:ea typeface="+mn-ea"/>
                  <a:cs typeface="+mn-cs"/>
                </a:rPr>
                <a:t>Profesi </a:t>
              </a:r>
              <a:r>
                <a:rPr kumimoji="0" lang="en-US" sz="1200" b="1" strike="noStrike" kern="1200" cap="none" spc="0" normalizeH="0" baseline="0" noProof="0"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  <a:ea typeface="+mn-ea"/>
                  <a:cs typeface="+mn-cs"/>
                </a:rPr>
                <a:t>Spesialis</a:t>
              </a:r>
              <a:r>
                <a:rPr kumimoji="0" lang="en-US" sz="1400" b="1" strike="noStrike" kern="1200" cap="none" spc="0" normalizeH="0" baseline="0" noProof="0"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  <a:ea typeface="+mn-ea"/>
                  <a:cs typeface="+mn-cs"/>
                </a:rPr>
                <a:t>  </a:t>
              </a:r>
              <a:endParaRPr kumimoji="0" lang="en-US" sz="1600" b="1" strike="noStrike" kern="1200" cap="none" spc="0" normalizeH="0" baseline="0" noProof="0" dirty="0"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2293" name="Group 111"/>
          <p:cNvGrpSpPr/>
          <p:nvPr/>
        </p:nvGrpSpPr>
        <p:grpSpPr>
          <a:xfrm>
            <a:off x="4640263" y="1914525"/>
            <a:ext cx="1136650" cy="722313"/>
            <a:chOff x="4655758" y="1676400"/>
            <a:chExt cx="1135442" cy="721657"/>
          </a:xfrm>
        </p:grpSpPr>
        <p:sp>
          <p:nvSpPr>
            <p:cNvPr id="43" name="Rectangle 42"/>
            <p:cNvSpPr/>
            <p:nvPr/>
          </p:nvSpPr>
          <p:spPr>
            <a:xfrm>
              <a:off x="4660986" y="1676400"/>
              <a:ext cx="1129252" cy="667733"/>
            </a:xfrm>
            <a:prstGeom prst="rect">
              <a:avLst/>
            </a:prstGeom>
            <a:solidFill>
              <a:srgbClr val="FFCC00">
                <a:alpha val="8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Text Box 21"/>
            <p:cNvSpPr txBox="1">
              <a:spLocks noChangeArrowheads="1"/>
            </p:cNvSpPr>
            <p:nvPr/>
          </p:nvSpPr>
          <p:spPr bwMode="auto">
            <a:xfrm>
              <a:off x="4655758" y="1813810"/>
              <a:ext cx="1135442" cy="58424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>
              <a:spAutoFit/>
            </a:bodyPr>
            <a:lstStyle/>
            <a:p>
              <a:pPr marR="0"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strike="noStrike" kern="1200" cap="none" spc="0" normalizeH="0" baseline="0" noProof="0"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  <a:ea typeface="+mn-ea"/>
                  <a:cs typeface="+mn-cs"/>
                </a:rPr>
                <a:t>Spesialis 1 </a:t>
              </a:r>
              <a:endParaRPr kumimoji="0" lang="en-US" sz="1600" b="1" strike="noStrike" kern="1200" cap="none" spc="0" normalizeH="0" baseline="0" noProof="0" dirty="0"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2294" name="Group 129"/>
          <p:cNvGrpSpPr/>
          <p:nvPr/>
        </p:nvGrpSpPr>
        <p:grpSpPr>
          <a:xfrm>
            <a:off x="5060950" y="908050"/>
            <a:ext cx="1244600" cy="666750"/>
            <a:chOff x="4104633" y="801920"/>
            <a:chExt cx="1247026" cy="667733"/>
          </a:xfrm>
        </p:grpSpPr>
        <p:sp>
          <p:nvSpPr>
            <p:cNvPr id="108" name="Rectangle 107"/>
            <p:cNvSpPr/>
            <p:nvPr/>
          </p:nvSpPr>
          <p:spPr>
            <a:xfrm>
              <a:off x="4119952" y="801920"/>
              <a:ext cx="1129252" cy="667733"/>
            </a:xfrm>
            <a:prstGeom prst="rect">
              <a:avLst/>
            </a:prstGeom>
            <a:solidFill>
              <a:srgbClr val="FFCC00">
                <a:alpha val="8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4104633" y="951896"/>
              <a:ext cx="1247026" cy="339053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+mn-lt"/>
                  <a:ea typeface="+mn-ea"/>
                  <a:cs typeface="+mn-cs"/>
                </a:rPr>
                <a:t>Spesialis 2</a:t>
              </a:r>
              <a:endParaRPr kumimoji="0" lang="en-US" sz="1600" b="1" i="0" u="none" strike="noStrike" kern="120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cxnSp>
        <p:nvCxnSpPr>
          <p:cNvPr id="147" name="Straight Arrow Connector 146"/>
          <p:cNvCxnSpPr/>
          <p:nvPr/>
        </p:nvCxnSpPr>
        <p:spPr>
          <a:xfrm rot="16200000" flipV="1">
            <a:off x="5066093" y="2631398"/>
            <a:ext cx="228588" cy="2"/>
          </a:xfrm>
          <a:prstGeom prst="straightConnector1">
            <a:avLst/>
          </a:prstGeom>
          <a:solidFill>
            <a:srgbClr val="FFCC00"/>
          </a:solidFill>
          <a:ln w="12700">
            <a:noFill/>
            <a:tailEnd type="arrow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299" name="Group 28"/>
          <p:cNvGrpSpPr/>
          <p:nvPr/>
        </p:nvGrpSpPr>
        <p:grpSpPr>
          <a:xfrm>
            <a:off x="1535113" y="6308725"/>
            <a:ext cx="6413500" cy="457200"/>
            <a:chOff x="978630" y="5193631"/>
            <a:chExt cx="4729930" cy="668575"/>
          </a:xfrm>
        </p:grpSpPr>
        <p:sp>
          <p:nvSpPr>
            <p:cNvPr id="28" name="Rectangle 27"/>
            <p:cNvSpPr/>
            <p:nvPr/>
          </p:nvSpPr>
          <p:spPr bwMode="auto">
            <a:xfrm>
              <a:off x="978630" y="5193631"/>
              <a:ext cx="4729930" cy="668575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66" tIns="42483" rIns="84966" bIns="42483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Text Box 34"/>
            <p:cNvSpPr txBox="1">
              <a:spLocks noChangeArrowheads="1"/>
            </p:cNvSpPr>
            <p:nvPr/>
          </p:nvSpPr>
          <p:spPr bwMode="auto">
            <a:xfrm>
              <a:off x="1027803" y="5305060"/>
              <a:ext cx="4642122" cy="4967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lIns="84966" tIns="42483" rIns="84966" bIns="42483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  <a:sym typeface="+mn-ea"/>
                </a:rPr>
                <a:t>Sekolah Menegah Atas/ Kejuruan/ Madrasah Aliyah</a:t>
              </a:r>
              <a:endPara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+mn-ea"/>
              </a:endParaRPr>
            </a:p>
          </p:txBody>
        </p:sp>
      </p:grpSp>
      <p:cxnSp>
        <p:nvCxnSpPr>
          <p:cNvPr id="53" name="Straight Arrow Connector 52"/>
          <p:cNvCxnSpPr/>
          <p:nvPr/>
        </p:nvCxnSpPr>
        <p:spPr>
          <a:xfrm rot="5400000" flipH="1" flipV="1">
            <a:off x="1526381" y="3186906"/>
            <a:ext cx="1066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 rot="5400000" flipH="1" flipV="1">
            <a:off x="3913981" y="5330031"/>
            <a:ext cx="177165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27"/>
          <p:cNvGrpSpPr/>
          <p:nvPr/>
        </p:nvGrpSpPr>
        <p:grpSpPr bwMode="auto">
          <a:xfrm>
            <a:off x="1418649" y="1933228"/>
            <a:ext cx="1348833" cy="666750"/>
            <a:chOff x="990600" y="1647498"/>
            <a:chExt cx="1129252" cy="667733"/>
          </a:xfrm>
          <a:solidFill>
            <a:srgbClr val="595959"/>
          </a:solidFill>
        </p:grpSpPr>
        <p:sp>
          <p:nvSpPr>
            <p:cNvPr id="118" name="Rectangle 117"/>
            <p:cNvSpPr/>
            <p:nvPr/>
          </p:nvSpPr>
          <p:spPr>
            <a:xfrm>
              <a:off x="990600" y="1647498"/>
              <a:ext cx="1129252" cy="667733"/>
            </a:xfrm>
            <a:prstGeom prst="rect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Text Box 16"/>
            <p:cNvSpPr txBox="1">
              <a:spLocks noChangeArrowheads="1"/>
            </p:cNvSpPr>
            <p:nvPr/>
          </p:nvSpPr>
          <p:spPr bwMode="auto">
            <a:xfrm>
              <a:off x="1058062" y="1674525"/>
              <a:ext cx="993851" cy="583472"/>
            </a:xfrm>
            <a:prstGeom prst="rect">
              <a:avLst/>
            </a:prstGeom>
            <a:grp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rPr>
                <a:t>Magister    (S2)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0" name="Group 128"/>
          <p:cNvGrpSpPr/>
          <p:nvPr/>
        </p:nvGrpSpPr>
        <p:grpSpPr bwMode="auto">
          <a:xfrm>
            <a:off x="1509976" y="993428"/>
            <a:ext cx="1128708" cy="667968"/>
            <a:chOff x="990600" y="719962"/>
            <a:chExt cx="1129252" cy="667733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21" name="Rectangle 120"/>
            <p:cNvSpPr/>
            <p:nvPr/>
          </p:nvSpPr>
          <p:spPr>
            <a:xfrm>
              <a:off x="990600" y="719962"/>
              <a:ext cx="1129252" cy="667733"/>
            </a:xfrm>
            <a:prstGeom prst="rect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Text Box 25"/>
            <p:cNvSpPr txBox="1">
              <a:spLocks noChangeArrowheads="1"/>
            </p:cNvSpPr>
            <p:nvPr/>
          </p:nvSpPr>
          <p:spPr bwMode="auto">
            <a:xfrm>
              <a:off x="1109392" y="748527"/>
              <a:ext cx="894602" cy="615337"/>
            </a:xfrm>
            <a:prstGeom prst="rect">
              <a:avLst/>
            </a:prstGeom>
            <a:grp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rPr>
                <a:t>Doktor</a:t>
              </a: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rPr>
                <a:t>           </a:t>
              </a: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rPr>
                <a:t>(S3)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2306" name="Group 112"/>
          <p:cNvGrpSpPr/>
          <p:nvPr/>
        </p:nvGrpSpPr>
        <p:grpSpPr>
          <a:xfrm>
            <a:off x="4633913" y="3760788"/>
            <a:ext cx="1128712" cy="668337"/>
            <a:chOff x="4114800" y="3465463"/>
            <a:chExt cx="1129252" cy="667733"/>
          </a:xfrm>
        </p:grpSpPr>
        <p:sp>
          <p:nvSpPr>
            <p:cNvPr id="110" name="Rectangle 109"/>
            <p:cNvSpPr/>
            <p:nvPr/>
          </p:nvSpPr>
          <p:spPr>
            <a:xfrm>
              <a:off x="4114800" y="3465463"/>
              <a:ext cx="1129252" cy="667733"/>
            </a:xfrm>
            <a:prstGeom prst="rect">
              <a:avLst/>
            </a:prstGeom>
            <a:solidFill>
              <a:srgbClr val="4A452A">
                <a:alpha val="85098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Text Box 21"/>
            <p:cNvSpPr txBox="1">
              <a:spLocks noChangeArrowheads="1"/>
            </p:cNvSpPr>
            <p:nvPr/>
          </p:nvSpPr>
          <p:spPr bwMode="auto">
            <a:xfrm>
              <a:off x="4125917" y="3499881"/>
              <a:ext cx="1094311" cy="58303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ID" altLang="en-US" sz="16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  <a:sym typeface="+mn-ea"/>
                </a:rPr>
                <a:t>Sarjana Terapan</a:t>
              </a:r>
              <a:endPara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+mn-ea"/>
              </a:endParaRPr>
            </a:p>
          </p:txBody>
        </p:sp>
      </p:grpSp>
      <p:grpSp>
        <p:nvGrpSpPr>
          <p:cNvPr id="12302" name="Group 124"/>
          <p:cNvGrpSpPr/>
          <p:nvPr/>
        </p:nvGrpSpPr>
        <p:grpSpPr>
          <a:xfrm>
            <a:off x="2936875" y="1927225"/>
            <a:ext cx="1416050" cy="668338"/>
            <a:chOff x="2393732" y="1718217"/>
            <a:chExt cx="1447800" cy="667733"/>
          </a:xfrm>
        </p:grpSpPr>
        <p:sp>
          <p:nvSpPr>
            <p:cNvPr id="117" name="Rectangle 116"/>
            <p:cNvSpPr/>
            <p:nvPr/>
          </p:nvSpPr>
          <p:spPr>
            <a:xfrm>
              <a:off x="2393732" y="1718217"/>
              <a:ext cx="1447800" cy="667733"/>
            </a:xfrm>
            <a:prstGeom prst="rect">
              <a:avLst/>
            </a:prstGeom>
            <a:solidFill>
              <a:srgbClr val="FAED8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Text Box 21"/>
            <p:cNvSpPr txBox="1">
              <a:spLocks noChangeArrowheads="1"/>
            </p:cNvSpPr>
            <p:nvPr/>
          </p:nvSpPr>
          <p:spPr bwMode="auto">
            <a:xfrm flipH="1">
              <a:off x="2401747" y="1756667"/>
              <a:ext cx="1403404" cy="58477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>
              <a:spAutoFit/>
            </a:bodyPr>
            <a:lstStyle/>
            <a:p>
              <a:pPr marR="0"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strike="noStrike" kern="1200" cap="none" spc="0" normalizeH="0" baseline="0" noProof="0">
                  <a:latin typeface="+mn-lt"/>
                  <a:ea typeface="+mn-ea"/>
                  <a:cs typeface="+mn-cs"/>
                </a:rPr>
                <a:t> Magister</a:t>
              </a:r>
              <a:endParaRPr kumimoji="0" lang="en-US" sz="1600" b="1" strike="noStrike" kern="1200" cap="none" spc="0" normalizeH="0" baseline="0" noProof="0">
                <a:latin typeface="+mn-lt"/>
                <a:ea typeface="+mn-ea"/>
                <a:cs typeface="+mn-cs"/>
              </a:endParaRPr>
            </a:p>
            <a:p>
              <a:pPr marR="0"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strike="noStrike" kern="1200" cap="none" spc="0" normalizeH="0" baseline="0" noProof="0">
                  <a:latin typeface="+mn-lt"/>
                  <a:ea typeface="+mn-ea"/>
                  <a:cs typeface="+mn-cs"/>
                </a:rPr>
                <a:t>(S2) </a:t>
              </a:r>
              <a:r>
                <a:rPr kumimoji="0" lang="en-US" sz="1400" b="1" strike="noStrike" kern="1200" cap="none" spc="0" normalizeH="0" baseline="0" noProof="0">
                  <a:latin typeface="+mn-lt"/>
                  <a:ea typeface="+mn-ea"/>
                  <a:cs typeface="+mn-cs"/>
                </a:rPr>
                <a:t>Terapan</a:t>
              </a:r>
              <a:endParaRPr kumimoji="0" lang="en-US" sz="1400" b="1" strike="noStrike" kern="1200" cap="none" spc="0" normalizeH="0" baseline="0" noProof="0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2303" name="Group 125"/>
          <p:cNvGrpSpPr/>
          <p:nvPr/>
        </p:nvGrpSpPr>
        <p:grpSpPr>
          <a:xfrm>
            <a:off x="2946400" y="982663"/>
            <a:ext cx="1406525" cy="668337"/>
            <a:chOff x="2404238" y="685800"/>
            <a:chExt cx="1447800" cy="667733"/>
          </a:xfrm>
        </p:grpSpPr>
        <p:sp>
          <p:nvSpPr>
            <p:cNvPr id="124" name="Rectangle 123"/>
            <p:cNvSpPr/>
            <p:nvPr/>
          </p:nvSpPr>
          <p:spPr>
            <a:xfrm>
              <a:off x="2404238" y="685800"/>
              <a:ext cx="1447800" cy="667733"/>
            </a:xfrm>
            <a:prstGeom prst="rect">
              <a:avLst/>
            </a:prstGeom>
            <a:solidFill>
              <a:srgbClr val="FAED8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Text Box 21"/>
            <p:cNvSpPr txBox="1">
              <a:spLocks noChangeArrowheads="1"/>
            </p:cNvSpPr>
            <p:nvPr/>
          </p:nvSpPr>
          <p:spPr bwMode="auto">
            <a:xfrm flipH="1">
              <a:off x="2405088" y="721832"/>
              <a:ext cx="1408046" cy="58477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>
              <a:spAutoFit/>
            </a:bodyPr>
            <a:lstStyle/>
            <a:p>
              <a:pPr marR="0"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strike="noStrike" kern="1200" cap="none" spc="0" normalizeH="0" baseline="0" noProof="0">
                  <a:latin typeface="+mn-lt"/>
                  <a:ea typeface="+mn-ea"/>
                  <a:cs typeface="+mn-cs"/>
                </a:rPr>
                <a:t>Doktor </a:t>
              </a:r>
              <a:endParaRPr kumimoji="0" lang="en-US" sz="1600" b="1" strike="noStrike" kern="1200" cap="none" spc="0" normalizeH="0" baseline="0" noProof="0">
                <a:latin typeface="+mn-lt"/>
                <a:ea typeface="+mn-ea"/>
                <a:cs typeface="+mn-cs"/>
              </a:endParaRPr>
            </a:p>
            <a:p>
              <a:pPr marR="0"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strike="noStrike" kern="1200" cap="none" spc="0" normalizeH="0" baseline="0" noProof="0">
                  <a:latin typeface="+mn-lt"/>
                  <a:ea typeface="+mn-ea"/>
                  <a:cs typeface="+mn-cs"/>
                </a:rPr>
                <a:t>(S3) </a:t>
              </a:r>
              <a:r>
                <a:rPr kumimoji="0" lang="en-US" sz="1400" b="1" strike="noStrike" kern="1200" cap="none" spc="0" normalizeH="0" baseline="0" noProof="0">
                  <a:latin typeface="+mn-lt"/>
                  <a:ea typeface="+mn-ea"/>
                  <a:cs typeface="+mn-cs"/>
                </a:rPr>
                <a:t>Terapan</a:t>
              </a:r>
              <a:endParaRPr kumimoji="0" lang="en-US" sz="1400" b="1" strike="noStrike" kern="1200" cap="none" spc="0" normalizeH="0" baseline="0" noProof="0">
                <a:latin typeface="+mn-lt"/>
                <a:ea typeface="+mn-ea"/>
                <a:cs typeface="+mn-cs"/>
              </a:endParaRPr>
            </a:p>
          </p:txBody>
        </p:sp>
      </p:grpSp>
      <p:cxnSp>
        <p:nvCxnSpPr>
          <p:cNvPr id="145" name="Straight Arrow Connector 144"/>
          <p:cNvCxnSpPr/>
          <p:nvPr/>
        </p:nvCxnSpPr>
        <p:spPr>
          <a:xfrm rot="16200000" flipV="1">
            <a:off x="3524250" y="1798638"/>
            <a:ext cx="244475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47"/>
          <p:cNvSpPr txBox="1">
            <a:spLocks noChangeArrowheads="1"/>
          </p:cNvSpPr>
          <p:nvPr/>
        </p:nvSpPr>
        <p:spPr bwMode="auto">
          <a:xfrm flipH="1">
            <a:off x="6370189" y="5671136"/>
            <a:ext cx="1575859" cy="584775"/>
          </a:xfrm>
          <a:prstGeom prst="rect">
            <a:avLst/>
          </a:prstGeom>
          <a:solidFill>
            <a:srgbClr val="4A452A">
              <a:alpha val="85098"/>
            </a:srgbClr>
          </a:solidFill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+mn-ea"/>
              </a:rPr>
              <a:t>Diploma 1 (D1)</a:t>
            </a:r>
            <a:endParaRPr kumimoji="0" lang="en-US" sz="1600" b="1" i="0" u="none" strike="noStrike" kern="1200" cap="none" spc="0" normalizeH="0" baseline="0" noProof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  <a:sym typeface="+mn-ea"/>
            </a:endParaRPr>
          </a:p>
        </p:txBody>
      </p:sp>
      <p:sp>
        <p:nvSpPr>
          <p:cNvPr id="18" name="Text Box 61"/>
          <p:cNvSpPr txBox="1">
            <a:spLocks noChangeArrowheads="1"/>
          </p:cNvSpPr>
          <p:nvPr/>
        </p:nvSpPr>
        <p:spPr bwMode="auto">
          <a:xfrm flipH="1">
            <a:off x="5172086" y="4679634"/>
            <a:ext cx="1656345" cy="584775"/>
          </a:xfrm>
          <a:prstGeom prst="rect">
            <a:avLst/>
          </a:prstGeom>
          <a:solidFill>
            <a:srgbClr val="4A452A">
              <a:alpha val="85098"/>
            </a:srgbClr>
          </a:solidFill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+mn-ea"/>
              </a:rPr>
              <a:t>Diploma 3 (D3)</a:t>
            </a:r>
            <a:endParaRPr kumimoji="0" lang="en-US" sz="1600" b="1" i="0" u="none" strike="noStrike" kern="1200" cap="none" spc="0" normalizeH="0" baseline="0" noProof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  <a:sym typeface="+mn-ea"/>
            </a:endParaRPr>
          </a:p>
        </p:txBody>
      </p:sp>
      <p:sp>
        <p:nvSpPr>
          <p:cNvPr id="19" name="Text Box 65"/>
          <p:cNvSpPr txBox="1">
            <a:spLocks noChangeArrowheads="1"/>
          </p:cNvSpPr>
          <p:nvPr/>
        </p:nvSpPr>
        <p:spPr bwMode="auto">
          <a:xfrm flipH="1">
            <a:off x="5781651" y="5174781"/>
            <a:ext cx="1579144" cy="584775"/>
          </a:xfrm>
          <a:prstGeom prst="rect">
            <a:avLst/>
          </a:prstGeom>
          <a:solidFill>
            <a:srgbClr val="4A452A">
              <a:alpha val="85098"/>
            </a:srgbClr>
          </a:solidFill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+mn-ea"/>
              </a:rPr>
              <a:t>Diploma 2 (D2)</a:t>
            </a:r>
            <a:endParaRPr kumimoji="0" lang="en-US" sz="1600" b="1" i="0" u="none" strike="noStrike" kern="1200" cap="none" spc="0" normalizeH="0" baseline="0" noProof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  <a:sym typeface="+mn-ea"/>
            </a:endParaRPr>
          </a:p>
        </p:txBody>
      </p:sp>
      <p:cxnSp>
        <p:nvCxnSpPr>
          <p:cNvPr id="135" name="Straight Arrow Connector 134"/>
          <p:cNvCxnSpPr/>
          <p:nvPr/>
        </p:nvCxnSpPr>
        <p:spPr>
          <a:xfrm flipV="1">
            <a:off x="5448300" y="5299075"/>
            <a:ext cx="3175" cy="9017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 flipH="1" flipV="1">
            <a:off x="6064250" y="5765800"/>
            <a:ext cx="34925" cy="4699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 rot="16200000" flipV="1">
            <a:off x="6564313" y="6107113"/>
            <a:ext cx="20955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/>
          <p:nvPr/>
        </p:nvCxnSpPr>
        <p:spPr>
          <a:xfrm rot="5400000" flipH="1" flipV="1">
            <a:off x="1182688" y="5332413"/>
            <a:ext cx="17526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319" name="Group 69"/>
          <p:cNvGrpSpPr/>
          <p:nvPr/>
        </p:nvGrpSpPr>
        <p:grpSpPr>
          <a:xfrm>
            <a:off x="2260600" y="4456113"/>
            <a:ext cx="2914650" cy="479425"/>
            <a:chOff x="1837603" y="4279684"/>
            <a:chExt cx="2791125" cy="494311"/>
          </a:xfrm>
        </p:grpSpPr>
        <p:grpSp>
          <p:nvGrpSpPr>
            <p:cNvPr id="12320" name="Group 61"/>
            <p:cNvGrpSpPr/>
            <p:nvPr/>
          </p:nvGrpSpPr>
          <p:grpSpPr>
            <a:xfrm flipH="1">
              <a:off x="1837603" y="4279684"/>
              <a:ext cx="2363762" cy="399401"/>
              <a:chOff x="2129687" y="2656040"/>
              <a:chExt cx="1899554" cy="250638"/>
            </a:xfrm>
          </p:grpSpPr>
          <p:cxnSp>
            <p:nvCxnSpPr>
              <p:cNvPr id="63" name="Straight Arrow Connector 62"/>
              <p:cNvCxnSpPr/>
              <p:nvPr/>
            </p:nvCxnSpPr>
            <p:spPr>
              <a:xfrm rot="16200000" flipV="1">
                <a:off x="3883994" y="2779296"/>
                <a:ext cx="246515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10800000" flipH="1">
                <a:off x="2129541" y="2905636"/>
                <a:ext cx="1899700" cy="1027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5" name="Arc 64"/>
            <p:cNvSpPr/>
            <p:nvPr/>
          </p:nvSpPr>
          <p:spPr>
            <a:xfrm>
              <a:off x="4192425" y="4549754"/>
              <a:ext cx="171784" cy="224241"/>
            </a:xfrm>
            <a:prstGeom prst="arc">
              <a:avLst>
                <a:gd name="adj1" fmla="val 71796"/>
                <a:gd name="adj2" fmla="val 10931315"/>
              </a:avLst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67" name="Straight Connector 66"/>
            <p:cNvCxnSpPr/>
            <p:nvPr/>
          </p:nvCxnSpPr>
          <p:spPr>
            <a:xfrm>
              <a:off x="4380933" y="4672514"/>
              <a:ext cx="247795" cy="1636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Arrow Connector 77"/>
          <p:cNvCxnSpPr/>
          <p:nvPr/>
        </p:nvCxnSpPr>
        <p:spPr>
          <a:xfrm rot="16200000" flipV="1">
            <a:off x="5072063" y="3630613"/>
            <a:ext cx="2286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326" name="Group 109"/>
          <p:cNvGrpSpPr/>
          <p:nvPr/>
        </p:nvGrpSpPr>
        <p:grpSpPr>
          <a:xfrm>
            <a:off x="5786438" y="3167063"/>
            <a:ext cx="298450" cy="1495425"/>
            <a:chOff x="5435004" y="2739662"/>
            <a:chExt cx="304800" cy="1604532"/>
          </a:xfrm>
        </p:grpSpPr>
        <p:cxnSp>
          <p:nvCxnSpPr>
            <p:cNvPr id="106" name="Straight Connector 105"/>
            <p:cNvCxnSpPr/>
            <p:nvPr/>
          </p:nvCxnSpPr>
          <p:spPr>
            <a:xfrm rot="5400000" flipH="1" flipV="1">
              <a:off x="4929554" y="3543671"/>
              <a:ext cx="1599423" cy="1622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 rot="10800000">
              <a:off x="5435004" y="2739662"/>
              <a:ext cx="304800" cy="1703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0" name="Straight Arrow Connector 79"/>
          <p:cNvCxnSpPr/>
          <p:nvPr/>
        </p:nvCxnSpPr>
        <p:spPr>
          <a:xfrm rot="16200000" flipV="1">
            <a:off x="5068888" y="1771650"/>
            <a:ext cx="244475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Flowchart: Connector 81"/>
          <p:cNvSpPr/>
          <p:nvPr/>
        </p:nvSpPr>
        <p:spPr>
          <a:xfrm>
            <a:off x="2230438" y="4751388"/>
            <a:ext cx="103188" cy="130175"/>
          </a:xfrm>
          <a:prstGeom prst="flowChartConnector">
            <a:avLst/>
          </a:prstGeom>
          <a:solidFill>
            <a:srgbClr val="FF6600"/>
          </a:solidFill>
          <a:ln>
            <a:solidFill>
              <a:srgbClr val="E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1" name="Straight Arrow Connector 80"/>
          <p:cNvCxnSpPr/>
          <p:nvPr/>
        </p:nvCxnSpPr>
        <p:spPr>
          <a:xfrm rot="16200000" flipV="1">
            <a:off x="5060950" y="2706688"/>
            <a:ext cx="244475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0" y="44624"/>
            <a:ext cx="9144000" cy="707886"/>
          </a:xfrm>
          <a:prstGeom prst="rect">
            <a:avLst/>
          </a:prstGeom>
          <a:solidFill>
            <a:srgbClr val="930000"/>
          </a:solidFill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4000" b="1" i="0" u="none" strike="noStrike" kern="1200" cap="none" spc="0" normalizeH="0" baseline="0" noProof="0" dirty="0">
                <a:ln w="1905"/>
                <a:solidFill>
                  <a:srgbClr val="FF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Narrow"/>
                <a:ea typeface="+mn-ea"/>
                <a:cs typeface="Arial Narrow"/>
                <a:sym typeface="+mn-ea"/>
              </a:rPr>
              <a:t>Penataan Pendidikan Tinggi</a:t>
            </a:r>
            <a:endParaRPr kumimoji="0" lang="en-US" sz="1800" b="1" i="0" u="none" strike="noStrike" kern="1200" cap="none" spc="0" normalizeH="0" baseline="0" noProof="0" dirty="0">
              <a:ln w="1905"/>
              <a:solidFill>
                <a:srgbClr val="FFFF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 Narrow"/>
              <a:ea typeface="+mn-ea"/>
              <a:cs typeface="Arial Narrow"/>
              <a:sym typeface="+mn-ea"/>
            </a:endParaRPr>
          </a:p>
        </p:txBody>
      </p:sp>
      <p:grpSp>
        <p:nvGrpSpPr>
          <p:cNvPr id="12333" name="Group 101"/>
          <p:cNvGrpSpPr/>
          <p:nvPr/>
        </p:nvGrpSpPr>
        <p:grpSpPr>
          <a:xfrm>
            <a:off x="2624138" y="2644775"/>
            <a:ext cx="514350" cy="1468438"/>
            <a:chOff x="2133600" y="2620076"/>
            <a:chExt cx="457202" cy="1142998"/>
          </a:xfrm>
        </p:grpSpPr>
        <p:cxnSp>
          <p:nvCxnSpPr>
            <p:cNvPr id="149" name="Straight Arrow Connector 148"/>
            <p:cNvCxnSpPr/>
            <p:nvPr/>
          </p:nvCxnSpPr>
          <p:spPr>
            <a:xfrm rot="5400000" flipH="1" flipV="1">
              <a:off x="2019303" y="3191575"/>
              <a:ext cx="114299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2133600" y="3753189"/>
              <a:ext cx="457202" cy="12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36" name="Group 102"/>
          <p:cNvGrpSpPr/>
          <p:nvPr/>
        </p:nvGrpSpPr>
        <p:grpSpPr>
          <a:xfrm flipH="1">
            <a:off x="4125913" y="2646363"/>
            <a:ext cx="498475" cy="1447800"/>
            <a:chOff x="2133600" y="2611857"/>
            <a:chExt cx="457202" cy="1142998"/>
          </a:xfrm>
        </p:grpSpPr>
        <p:cxnSp>
          <p:nvCxnSpPr>
            <p:cNvPr id="104" name="Straight Arrow Connector 103"/>
            <p:cNvCxnSpPr/>
            <p:nvPr/>
          </p:nvCxnSpPr>
          <p:spPr>
            <a:xfrm rot="5400000" flipH="1" flipV="1">
              <a:off x="2019303" y="3183356"/>
              <a:ext cx="114299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2133600" y="3752348"/>
              <a:ext cx="457202" cy="25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3" name="Straight Arrow Connector 122"/>
          <p:cNvCxnSpPr/>
          <p:nvPr/>
        </p:nvCxnSpPr>
        <p:spPr>
          <a:xfrm rot="16200000" flipV="1">
            <a:off x="1933575" y="1792288"/>
            <a:ext cx="244475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340" name="Group 103"/>
          <p:cNvGrpSpPr/>
          <p:nvPr/>
        </p:nvGrpSpPr>
        <p:grpSpPr>
          <a:xfrm>
            <a:off x="2265363" y="3081338"/>
            <a:ext cx="2316162" cy="652462"/>
            <a:chOff x="1874403" y="2647503"/>
            <a:chExt cx="2369152" cy="646848"/>
          </a:xfrm>
        </p:grpSpPr>
        <p:cxnSp>
          <p:nvCxnSpPr>
            <p:cNvPr id="88" name="Straight Arrow Connector 87"/>
            <p:cNvCxnSpPr/>
            <p:nvPr/>
          </p:nvCxnSpPr>
          <p:spPr>
            <a:xfrm rot="5400000" flipH="1" flipV="1">
              <a:off x="4056004" y="2557530"/>
              <a:ext cx="0" cy="375102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Arc 89"/>
            <p:cNvSpPr/>
            <p:nvPr/>
          </p:nvSpPr>
          <p:spPr>
            <a:xfrm>
              <a:off x="3701199" y="2647503"/>
              <a:ext cx="155887" cy="190434"/>
            </a:xfrm>
            <a:prstGeom prst="arc">
              <a:avLst>
                <a:gd name="adj1" fmla="val 71796"/>
                <a:gd name="adj2" fmla="val 10692609"/>
              </a:avLst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1" name="Arc 90"/>
            <p:cNvSpPr/>
            <p:nvPr/>
          </p:nvSpPr>
          <p:spPr>
            <a:xfrm>
              <a:off x="2683065" y="2649076"/>
              <a:ext cx="155887" cy="192009"/>
            </a:xfrm>
            <a:prstGeom prst="arc">
              <a:avLst>
                <a:gd name="adj1" fmla="val 71796"/>
                <a:gd name="adj2" fmla="val 10692609"/>
              </a:avLst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93" name="Straight Connector 92"/>
            <p:cNvCxnSpPr/>
            <p:nvPr/>
          </p:nvCxnSpPr>
          <p:spPr>
            <a:xfrm>
              <a:off x="2853566" y="2743507"/>
              <a:ext cx="836268" cy="1574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1874403" y="2756098"/>
              <a:ext cx="797295" cy="1574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5400000">
              <a:off x="1622251" y="3027584"/>
              <a:ext cx="533531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Flowchart: Connector 88"/>
          <p:cNvSpPr/>
          <p:nvPr/>
        </p:nvSpPr>
        <p:spPr>
          <a:xfrm>
            <a:off x="2235200" y="3111500"/>
            <a:ext cx="103188" cy="130175"/>
          </a:xfrm>
          <a:prstGeom prst="flowChartConnector">
            <a:avLst/>
          </a:prstGeom>
          <a:solidFill>
            <a:srgbClr val="FF6600"/>
          </a:solidFill>
          <a:ln>
            <a:solidFill>
              <a:srgbClr val="E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7" name="Isosceles Triangle 136"/>
          <p:cNvSpPr/>
          <p:nvPr/>
        </p:nvSpPr>
        <p:spPr>
          <a:xfrm>
            <a:off x="5964238" y="3214688"/>
            <a:ext cx="227013" cy="228600"/>
          </a:xfrm>
          <a:prstGeom prst="triangle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ounded Rectangle 10"/>
          <p:cNvSpPr>
            <a:spLocks noChangeArrowheads="1"/>
          </p:cNvSpPr>
          <p:nvPr/>
        </p:nvSpPr>
        <p:spPr bwMode="auto">
          <a:xfrm>
            <a:off x="2906713" y="836613"/>
            <a:ext cx="5111750" cy="5472113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4" name="Rounded Rectangle 83"/>
          <p:cNvSpPr>
            <a:spLocks noChangeArrowheads="1"/>
          </p:cNvSpPr>
          <p:nvPr/>
        </p:nvSpPr>
        <p:spPr bwMode="auto">
          <a:xfrm>
            <a:off x="1035050" y="836613"/>
            <a:ext cx="6983413" cy="547211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prstDash val="sysDash"/>
            <a:rou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351" name="TextBox 30"/>
          <p:cNvSpPr txBox="1"/>
          <p:nvPr/>
        </p:nvSpPr>
        <p:spPr>
          <a:xfrm rot="-5400000">
            <a:off x="6313488" y="3657600"/>
            <a:ext cx="3775075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id-ID" b="1" dirty="0">
                <a:latin typeface="Arial Narrow" pitchFamily="34" charset="0"/>
              </a:rPr>
              <a:t>Pendidikan Vokasi s/d S-3 </a:t>
            </a:r>
            <a:r>
              <a:rPr lang="en-US" altLang="id-ID" b="1" dirty="0">
                <a:latin typeface="Arial Narrow" pitchFamily="34" charset="0"/>
                <a:sym typeface="Wingdings" panose="05000000000000000000" pitchFamily="2" charset="2"/>
              </a:rPr>
              <a:t> Politeknik</a:t>
            </a:r>
            <a:endParaRPr lang="en-US" altLang="id-ID" b="1" dirty="0">
              <a:latin typeface="Arial Narrow" pitchFamily="34" charset="0"/>
              <a:ea typeface="Arial" panose="020B0604020202020204" pitchFamily="34" charset="0"/>
            </a:endParaRPr>
          </a:p>
        </p:txBody>
      </p:sp>
      <p:sp>
        <p:nvSpPr>
          <p:cNvPr id="12352" name="TextBox 84"/>
          <p:cNvSpPr txBox="1"/>
          <p:nvPr/>
        </p:nvSpPr>
        <p:spPr>
          <a:xfrm rot="-5400000">
            <a:off x="-1262062" y="3498850"/>
            <a:ext cx="3954462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id-ID" b="1" dirty="0">
                <a:latin typeface="Arial Narrow" pitchFamily="34" charset="0"/>
              </a:rPr>
              <a:t>Pendidikan Vokasi &amp; Akademik </a:t>
            </a:r>
            <a:r>
              <a:rPr lang="en-US" altLang="id-ID" b="1" dirty="0">
                <a:latin typeface="Arial Narrow" pitchFamily="34" charset="0"/>
                <a:sym typeface="Wingdings" panose="05000000000000000000" pitchFamily="2" charset="2"/>
              </a:rPr>
              <a:t> Institut</a:t>
            </a:r>
            <a:endParaRPr lang="en-US" altLang="id-ID" b="1" dirty="0">
              <a:latin typeface="Arial Narrow" pitchFamily="34" charset="0"/>
              <a:ea typeface="Arial" panose="020B0604020202020204" pitchFamily="34" charset="0"/>
            </a:endParaRPr>
          </a:p>
        </p:txBody>
      </p:sp>
      <p:sp>
        <p:nvSpPr>
          <p:cNvPr id="2" name="Footer Placeholder 1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dpardede@centrin.net.id</a:t>
            </a: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Content Placeholder 20"/>
          <p:cNvSpPr>
            <a:spLocks noGrp="1"/>
          </p:cNvSpPr>
          <p:nvPr>
            <p:ph idx="1"/>
          </p:nvPr>
        </p:nvSpPr>
        <p:spPr>
          <a:xfrm>
            <a:off x="1562100" y="1409700"/>
            <a:ext cx="7124700" cy="5219700"/>
          </a:xfrm>
        </p:spPr>
        <p:txBody>
          <a:bodyPr vert="horz" wrap="square" lIns="91440" tIns="45720" rIns="91440" bIns="45720" anchor="t"/>
          <a:p>
            <a:pPr eaLnBrk="1" hangingPunct="1"/>
            <a:r>
              <a:rPr lang="en-US" altLang="id-ID" dirty="0">
                <a:solidFill>
                  <a:srgbClr val="002060"/>
                </a:solidFill>
              </a:rPr>
              <a:t>KKNI </a:t>
            </a:r>
            <a:r>
              <a:rPr lang="en-ID" altLang="en-US" dirty="0">
                <a:solidFill>
                  <a:srgbClr val="002060"/>
                </a:solidFill>
              </a:rPr>
              <a:t>(Kerangka Kualifikasi Nasional Indonesia )</a:t>
            </a:r>
            <a:r>
              <a:rPr lang="en-US" altLang="id-ID" dirty="0">
                <a:solidFill>
                  <a:srgbClr val="002060"/>
                </a:solidFill>
              </a:rPr>
              <a:t> adalah kerangka penjenjangan </a:t>
            </a:r>
            <a:r>
              <a:rPr lang="en-US" altLang="id-ID" b="1" dirty="0">
                <a:solidFill>
                  <a:srgbClr val="7030A0"/>
                </a:solidFill>
              </a:rPr>
              <a:t>capaian pembelajaran (</a:t>
            </a:r>
            <a:r>
              <a:rPr lang="en-US" altLang="id-ID" b="1" i="1" dirty="0">
                <a:solidFill>
                  <a:srgbClr val="7030A0"/>
                </a:solidFill>
              </a:rPr>
              <a:t>Learning outcomes</a:t>
            </a:r>
            <a:r>
              <a:rPr lang="en-US" altLang="id-ID" b="1" dirty="0">
                <a:solidFill>
                  <a:srgbClr val="7030A0"/>
                </a:solidFill>
              </a:rPr>
              <a:t>) </a:t>
            </a:r>
            <a:r>
              <a:rPr lang="en-US" altLang="id-ID" dirty="0">
                <a:solidFill>
                  <a:srgbClr val="002060"/>
                </a:solidFill>
              </a:rPr>
              <a:t>yang dapat </a:t>
            </a:r>
            <a:r>
              <a:rPr lang="en-US" altLang="id-ID" dirty="0">
                <a:solidFill>
                  <a:srgbClr val="FF0000"/>
                </a:solidFill>
              </a:rPr>
              <a:t>menyetarakan</a:t>
            </a:r>
            <a:r>
              <a:rPr lang="en-US" altLang="id-ID" dirty="0">
                <a:solidFill>
                  <a:srgbClr val="002060"/>
                </a:solidFill>
              </a:rPr>
              <a:t>, luaran bidang pendidikan formal, nonformal, informal, atau pengalaman kerja dalam rangka pemberian </a:t>
            </a:r>
            <a:r>
              <a:rPr lang="en-US" altLang="id-ID" dirty="0">
                <a:solidFill>
                  <a:srgbClr val="FF0000"/>
                </a:solidFill>
              </a:rPr>
              <a:t>pengakuan </a:t>
            </a:r>
            <a:r>
              <a:rPr lang="en-US" altLang="id-ID" dirty="0">
                <a:solidFill>
                  <a:srgbClr val="002060"/>
                </a:solidFill>
              </a:rPr>
              <a:t>kompetensi kerja sesuai dengan struktur pekerjaan di berbagai sektor</a:t>
            </a:r>
            <a:endParaRPr lang="en-US" altLang="id-ID" dirty="0">
              <a:solidFill>
                <a:srgbClr val="002060"/>
              </a:solidFill>
            </a:endParaRPr>
          </a:p>
        </p:txBody>
      </p:sp>
      <p:grpSp>
        <p:nvGrpSpPr>
          <p:cNvPr id="14338" name="Group 24"/>
          <p:cNvGrpSpPr/>
          <p:nvPr/>
        </p:nvGrpSpPr>
        <p:grpSpPr>
          <a:xfrm>
            <a:off x="266700" y="571500"/>
            <a:ext cx="1447800" cy="6057900"/>
            <a:chOff x="266700" y="571500"/>
            <a:chExt cx="1447800" cy="6057900"/>
          </a:xfrm>
        </p:grpSpPr>
        <p:sp>
          <p:nvSpPr>
            <p:cNvPr id="2" name="Can 1"/>
            <p:cNvSpPr/>
            <p:nvPr/>
          </p:nvSpPr>
          <p:spPr>
            <a:xfrm>
              <a:off x="381000" y="5715000"/>
              <a:ext cx="1143000" cy="914400"/>
            </a:xfrm>
            <a:prstGeom prst="can">
              <a:avLst>
                <a:gd name="adj" fmla="val 50000"/>
              </a:avLst>
            </a:prstGeom>
            <a:solidFill>
              <a:srgbClr val="002060"/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" name="Can 2"/>
            <p:cNvSpPr/>
            <p:nvPr/>
          </p:nvSpPr>
          <p:spPr>
            <a:xfrm>
              <a:off x="381000" y="5105400"/>
              <a:ext cx="1143000" cy="914400"/>
            </a:xfrm>
            <a:prstGeom prst="can">
              <a:avLst>
                <a:gd name="adj" fmla="val 50000"/>
              </a:avLst>
            </a:prstGeom>
            <a:solidFill>
              <a:srgbClr val="0070C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" name="Can 3"/>
            <p:cNvSpPr/>
            <p:nvPr/>
          </p:nvSpPr>
          <p:spPr>
            <a:xfrm>
              <a:off x="381000" y="4495800"/>
              <a:ext cx="1143000" cy="914400"/>
            </a:xfrm>
            <a:prstGeom prst="can">
              <a:avLst>
                <a:gd name="adj" fmla="val 50000"/>
              </a:avLst>
            </a:prstGeom>
            <a:solidFill>
              <a:srgbClr val="00B0F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Can 4"/>
            <p:cNvSpPr/>
            <p:nvPr/>
          </p:nvSpPr>
          <p:spPr>
            <a:xfrm>
              <a:off x="381000" y="3886200"/>
              <a:ext cx="1143000" cy="914400"/>
            </a:xfrm>
            <a:prstGeom prst="can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Can 5"/>
            <p:cNvSpPr/>
            <p:nvPr/>
          </p:nvSpPr>
          <p:spPr>
            <a:xfrm>
              <a:off x="381000" y="3276600"/>
              <a:ext cx="1143000" cy="914400"/>
            </a:xfrm>
            <a:prstGeom prst="can">
              <a:avLst>
                <a:gd name="adj" fmla="val 50000"/>
              </a:avLst>
            </a:prstGeom>
            <a:solidFill>
              <a:srgbClr val="00B050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Can 6"/>
            <p:cNvSpPr/>
            <p:nvPr/>
          </p:nvSpPr>
          <p:spPr>
            <a:xfrm>
              <a:off x="381000" y="2667000"/>
              <a:ext cx="1143000" cy="914400"/>
            </a:xfrm>
            <a:prstGeom prst="can">
              <a:avLst>
                <a:gd name="adj" fmla="val 50000"/>
              </a:avLst>
            </a:prstGeom>
            <a:solidFill>
              <a:srgbClr val="92D05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Can 7"/>
            <p:cNvSpPr/>
            <p:nvPr/>
          </p:nvSpPr>
          <p:spPr>
            <a:xfrm>
              <a:off x="381000" y="2057400"/>
              <a:ext cx="1143000" cy="914400"/>
            </a:xfrm>
            <a:prstGeom prst="can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Can 8"/>
            <p:cNvSpPr/>
            <p:nvPr/>
          </p:nvSpPr>
          <p:spPr>
            <a:xfrm>
              <a:off x="381000" y="1447800"/>
              <a:ext cx="1143000" cy="914400"/>
            </a:xfrm>
            <a:prstGeom prst="can">
              <a:avLst>
                <a:gd name="adj" fmla="val 50000"/>
              </a:avLst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Can 9"/>
            <p:cNvSpPr/>
            <p:nvPr/>
          </p:nvSpPr>
          <p:spPr>
            <a:xfrm>
              <a:off x="381000" y="838200"/>
              <a:ext cx="1143000" cy="914400"/>
            </a:xfrm>
            <a:prstGeom prst="can">
              <a:avLst>
                <a:gd name="adj" fmla="val 50000"/>
              </a:avLst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348" name="TextBox 10"/>
            <p:cNvSpPr txBox="1"/>
            <p:nvPr/>
          </p:nvSpPr>
          <p:spPr>
            <a:xfrm>
              <a:off x="762000" y="6096000"/>
              <a:ext cx="457200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buFont typeface="Arial" panose="020B0604020202020204" pitchFamily="34" charset="0"/>
                <a:buNone/>
              </a:pPr>
              <a:r>
                <a:rPr lang="en-US" altLang="id-ID" sz="28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1</a:t>
              </a:r>
              <a:endParaRPr lang="en-US" altLang="id-ID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4349" name="TextBox 11"/>
            <p:cNvSpPr txBox="1"/>
            <p:nvPr/>
          </p:nvSpPr>
          <p:spPr>
            <a:xfrm>
              <a:off x="762000" y="5562600"/>
              <a:ext cx="457200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buFont typeface="Arial" panose="020B0604020202020204" pitchFamily="34" charset="0"/>
                <a:buNone/>
              </a:pPr>
              <a:r>
                <a:rPr lang="en-US" altLang="id-ID" sz="28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2</a:t>
              </a:r>
              <a:endParaRPr lang="en-US" altLang="id-ID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4350" name="TextBox 12"/>
            <p:cNvSpPr txBox="1"/>
            <p:nvPr/>
          </p:nvSpPr>
          <p:spPr>
            <a:xfrm>
              <a:off x="762000" y="4953000"/>
              <a:ext cx="457200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buFont typeface="Arial" panose="020B0604020202020204" pitchFamily="34" charset="0"/>
                <a:buNone/>
              </a:pPr>
              <a:r>
                <a:rPr lang="en-US" altLang="id-ID" sz="28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3</a:t>
              </a:r>
              <a:endParaRPr lang="en-US" altLang="id-ID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4351" name="TextBox 13"/>
            <p:cNvSpPr txBox="1"/>
            <p:nvPr/>
          </p:nvSpPr>
          <p:spPr>
            <a:xfrm>
              <a:off x="762000" y="4343400"/>
              <a:ext cx="457200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buFont typeface="Arial" panose="020B0604020202020204" pitchFamily="34" charset="0"/>
                <a:buNone/>
              </a:pPr>
              <a:r>
                <a:rPr lang="en-US" altLang="id-ID" sz="28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4</a:t>
              </a:r>
              <a:endParaRPr lang="en-US" altLang="id-ID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4352" name="TextBox 14"/>
            <p:cNvSpPr txBox="1"/>
            <p:nvPr/>
          </p:nvSpPr>
          <p:spPr>
            <a:xfrm>
              <a:off x="762000" y="3733800"/>
              <a:ext cx="457200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buFont typeface="Arial" panose="020B0604020202020204" pitchFamily="34" charset="0"/>
                <a:buNone/>
              </a:pPr>
              <a:r>
                <a:rPr lang="en-US" altLang="id-ID" sz="28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5</a:t>
              </a:r>
              <a:endParaRPr lang="en-US" altLang="id-ID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4353" name="TextBox 15"/>
            <p:cNvSpPr txBox="1"/>
            <p:nvPr/>
          </p:nvSpPr>
          <p:spPr>
            <a:xfrm>
              <a:off x="762000" y="2438400"/>
              <a:ext cx="457200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buFont typeface="Arial" panose="020B0604020202020204" pitchFamily="34" charset="0"/>
                <a:buNone/>
              </a:pPr>
              <a:r>
                <a:rPr lang="en-US" altLang="id-ID" sz="2800" b="1" dirty="0">
                  <a:solidFill>
                    <a:srgbClr val="558ED5"/>
                  </a:solidFill>
                  <a:latin typeface="Arial" panose="020B0604020202020204" pitchFamily="34" charset="0"/>
                </a:rPr>
                <a:t>7</a:t>
              </a:r>
              <a:endParaRPr lang="en-US" altLang="id-ID" b="1" dirty="0">
                <a:solidFill>
                  <a:srgbClr val="558ED5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4354" name="TextBox 16"/>
            <p:cNvSpPr txBox="1"/>
            <p:nvPr/>
          </p:nvSpPr>
          <p:spPr>
            <a:xfrm>
              <a:off x="762000" y="1905000"/>
              <a:ext cx="457200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buFont typeface="Arial" panose="020B0604020202020204" pitchFamily="34" charset="0"/>
                <a:buNone/>
              </a:pPr>
              <a:r>
                <a:rPr lang="en-US" altLang="id-ID" sz="2800" b="1" dirty="0">
                  <a:solidFill>
                    <a:srgbClr val="D99694"/>
                  </a:solidFill>
                  <a:latin typeface="Arial" panose="020B0604020202020204" pitchFamily="34" charset="0"/>
                </a:rPr>
                <a:t>8</a:t>
              </a:r>
              <a:endParaRPr lang="en-US" altLang="id-ID" b="1" dirty="0">
                <a:solidFill>
                  <a:srgbClr val="D99694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4355" name="TextBox 17"/>
            <p:cNvSpPr txBox="1"/>
            <p:nvPr/>
          </p:nvSpPr>
          <p:spPr>
            <a:xfrm>
              <a:off x="762000" y="1295400"/>
              <a:ext cx="457200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buFont typeface="Arial" panose="020B0604020202020204" pitchFamily="34" charset="0"/>
                <a:buNone/>
              </a:pPr>
              <a:r>
                <a:rPr lang="en-US" altLang="id-ID" sz="2800" b="1" dirty="0">
                  <a:solidFill>
                    <a:srgbClr val="604A7B"/>
                  </a:solidFill>
                  <a:latin typeface="Arial" panose="020B0604020202020204" pitchFamily="34" charset="0"/>
                </a:rPr>
                <a:t>9</a:t>
              </a:r>
              <a:endParaRPr lang="en-US" altLang="id-ID" b="1" dirty="0">
                <a:solidFill>
                  <a:srgbClr val="604A7B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4356" name="TextBox 18"/>
            <p:cNvSpPr txBox="1"/>
            <p:nvPr/>
          </p:nvSpPr>
          <p:spPr>
            <a:xfrm>
              <a:off x="762000" y="3124200"/>
              <a:ext cx="457200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buFont typeface="Arial" panose="020B0604020202020204" pitchFamily="34" charset="0"/>
                <a:buNone/>
              </a:pPr>
              <a:r>
                <a:rPr lang="en-US" altLang="id-ID" sz="28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6</a:t>
              </a:r>
              <a:endParaRPr lang="en-US" altLang="id-ID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66700" y="571500"/>
              <a:ext cx="1447800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1200" cap="all" spc="0" normalizeH="0" baseline="0" noProof="0" dirty="0">
                  <a:ln w="9000" cmpd="sng">
                    <a:solidFill>
                      <a:srgbClr val="8064A2">
                        <a:shade val="50000"/>
                        <a:satMod val="12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8064A2">
                          <a:shade val="20000"/>
                          <a:satMod val="245000"/>
                        </a:srgbClr>
                      </a:gs>
                      <a:gs pos="43000">
                        <a:srgbClr val="8064A2">
                          <a:satMod val="255000"/>
                        </a:srgbClr>
                      </a:gs>
                      <a:gs pos="48000">
                        <a:srgbClr val="8064A2">
                          <a:shade val="85000"/>
                          <a:satMod val="255000"/>
                        </a:srgbClr>
                      </a:gs>
                      <a:gs pos="100000">
                        <a:srgbClr val="8064A2">
                          <a:shade val="20000"/>
                          <a:satMod val="245000"/>
                        </a:srgb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+mn-ea"/>
                </a:rPr>
                <a:t>KKNI</a:t>
              </a:r>
              <a:endParaRPr kumimoji="0" lang="en-US" sz="3600" b="1" i="0" u="none" strike="noStrike" kern="120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2500297" y="285728"/>
            <a:ext cx="607223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PERPRES no 8 </a:t>
            </a:r>
            <a:r>
              <a:rPr kumimoji="0" lang="en-US" sz="3200" b="0" i="0" u="none" strike="noStrike" kern="1200" cap="all" spc="0" normalizeH="0" baseline="0" noProof="0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th</a:t>
            </a:r>
            <a:r>
              <a:rPr kumimoji="0" lang="en-US" sz="3200" b="0" i="0" u="none" strike="noStrike" kern="120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 2012 </a:t>
            </a:r>
            <a:endParaRPr kumimoji="0" lang="en-US" sz="3200" b="0" i="0" u="none" strike="noStrike" kern="1200" cap="all" spc="0" normalizeH="0" baseline="0" noProof="0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5" name="Picture 10" descr="http://www.unep.org/gpwm/portals/24123/images/Objectives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4" name="Content Placeholder 2"/>
          <p:cNvSpPr/>
          <p:nvPr/>
        </p:nvSpPr>
        <p:spPr bwMode="auto">
          <a:xfrm>
            <a:off x="838200" y="4648200"/>
            <a:ext cx="8686800" cy="3429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auhaus 93" panose="04030905020B02020C02" pitchFamily="82" charset="0"/>
              <a:ea typeface="+mn-ea"/>
              <a:cs typeface="+mn-cs"/>
              <a:sym typeface="+mn-ea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auhaus 93" panose="04030905020B02020C02" pitchFamily="82" charset="0"/>
              <a:ea typeface="+mn-ea"/>
              <a:cs typeface="+mn-cs"/>
              <a:sym typeface="+mn-ea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427538" y="3284538"/>
            <a:ext cx="5097463" cy="1584325"/>
          </a:xfrm>
          <a:prstGeom prst="rect">
            <a:avLst/>
          </a:prstGeom>
        </p:spPr>
        <p:txBody>
          <a:bodyPr anchor="ctr"/>
          <a:lstStyle/>
          <a:p>
            <a:pPr marR="0" algn="ctr" defTabSz="914400"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kern="1200" cap="none" spc="0" normalizeH="0" baseline="0" noProof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+mn-ea"/>
              </a:rPr>
              <a:t>TUJUAN &amp;           MA</a:t>
            </a:r>
            <a:r>
              <a:rPr kumimoji="0" lang="en-US" sz="4000" b="1" kern="1200" cap="none" spc="0" normalizeH="0" baseline="0" noProof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+mn-ea"/>
              </a:rPr>
              <a:t>NFAAT </a:t>
            </a:r>
            <a:endParaRPr kumimoji="0" lang="en-US" sz="4000" b="1" kern="1200" cap="none" spc="0" normalizeH="0" baseline="0" noProof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4244</Words>
  <Application>WPS Presentation</Application>
  <PresentationFormat/>
  <Paragraphs>248</Paragraphs>
  <Slides>21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27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49" baseType="lpstr">
      <vt:lpstr>Arial</vt:lpstr>
      <vt:lpstr>SimSun</vt:lpstr>
      <vt:lpstr>Wingdings</vt:lpstr>
      <vt:lpstr>Calibri</vt:lpstr>
      <vt:lpstr>Century Gothic</vt:lpstr>
      <vt:lpstr>Georgia</vt:lpstr>
      <vt:lpstr>Britannic Bold</vt:lpstr>
      <vt:lpstr>Consolas</vt:lpstr>
      <vt:lpstr>MS PGothic</vt:lpstr>
      <vt:lpstr>Arial Narrow</vt:lpstr>
      <vt:lpstr>Arial Narrow</vt:lpstr>
      <vt:lpstr>Bauhaus 93</vt:lpstr>
      <vt:lpstr>Microsoft YaHei</vt:lpstr>
      <vt:lpstr>Arial Unicode MS</vt:lpstr>
      <vt:lpstr>Arial Black</vt:lpstr>
      <vt:lpstr>Times New Roman</vt:lpstr>
      <vt:lpstr>Wingdings</vt:lpstr>
      <vt:lpstr>Aharoni</vt:lpstr>
      <vt:lpstr>Cooper Black</vt:lpstr>
      <vt:lpstr>Gill Sans MT</vt:lpstr>
      <vt:lpstr>Arial</vt:lpstr>
      <vt:lpstr>Calibri</vt:lpstr>
      <vt:lpstr>Times New Roman</vt:lpstr>
      <vt:lpstr>Wingdings 2</vt:lpstr>
      <vt:lpstr>Verdana</vt:lpstr>
      <vt:lpstr>Wingdings 2</vt:lpstr>
      <vt:lpstr>Segoe Print</vt:lpstr>
      <vt:lpstr>Office Theme</vt:lpstr>
      <vt:lpstr>PowerPoint 演示文稿</vt:lpstr>
      <vt:lpstr>Contents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Definisi Penata Anestesi</vt:lpstr>
      <vt:lpstr>  Peraturan Menteri Kesehatan                            No. 519 Tahun 2011 dan  No. 18 Tahun 2016</vt:lpstr>
      <vt:lpstr> KOMPETENSI PENATA ANESTESI</vt:lpstr>
      <vt:lpstr>PowerPoint 演示文稿</vt:lpstr>
      <vt:lpstr>SIMPULAN</vt:lpstr>
      <vt:lpstr>Implementasi landasan faktual keberadaan PA</vt:lpstr>
      <vt:lpstr>Conclusion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ASUS</cp:lastModifiedBy>
  <cp:revision>87</cp:revision>
  <dcterms:created xsi:type="dcterms:W3CDTF">2014-09-11T17:35:00Z</dcterms:created>
  <dcterms:modified xsi:type="dcterms:W3CDTF">2019-05-13T02:14:52Z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1033-10.2.0.7646</vt:lpwstr>
  </property>
</Properties>
</file>