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101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C76E-E740-4840-B68F-951E5C4C24D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844D-242A-4B68-A61E-E6E91378F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804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C76E-E740-4840-B68F-951E5C4C24D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844D-242A-4B68-A61E-E6E91378F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592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C76E-E740-4840-B68F-951E5C4C24D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844D-242A-4B68-A61E-E6E91378F602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6309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C76E-E740-4840-B68F-951E5C4C24D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844D-242A-4B68-A61E-E6E91378F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688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C76E-E740-4840-B68F-951E5C4C24D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844D-242A-4B68-A61E-E6E91378F602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64091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C76E-E740-4840-B68F-951E5C4C24D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844D-242A-4B68-A61E-E6E91378F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146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C76E-E740-4840-B68F-951E5C4C24D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844D-242A-4B68-A61E-E6E91378F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119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C76E-E740-4840-B68F-951E5C4C24D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844D-242A-4B68-A61E-E6E91378F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464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C76E-E740-4840-B68F-951E5C4C24D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844D-242A-4B68-A61E-E6E91378F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848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C76E-E740-4840-B68F-951E5C4C24D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844D-242A-4B68-A61E-E6E91378F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73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C76E-E740-4840-B68F-951E5C4C24D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844D-242A-4B68-A61E-E6E91378F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746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C76E-E740-4840-B68F-951E5C4C24D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844D-242A-4B68-A61E-E6E91378F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541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C76E-E740-4840-B68F-951E5C4C24D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844D-242A-4B68-A61E-E6E91378F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8014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C76E-E740-4840-B68F-951E5C4C24D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844D-242A-4B68-A61E-E6E91378F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087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C76E-E740-4840-B68F-951E5C4C24D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844D-242A-4B68-A61E-E6E91378F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84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C76E-E740-4840-B68F-951E5C4C24D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C844D-242A-4B68-A61E-E6E91378F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459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BC76E-E740-4840-B68F-951E5C4C24D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9FC844D-242A-4B68-A61E-E6E91378F6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013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8F923FB-DFA1-C86D-57DD-A37F56C56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53428"/>
            <a:ext cx="9144000" cy="2491288"/>
          </a:xfrm>
        </p:spPr>
        <p:txBody>
          <a:bodyPr/>
          <a:lstStyle/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8000" dirty="0">
                <a:latin typeface="Bahnschrift Condensed" panose="020B0502040204020203" pitchFamily="34" charset="0"/>
              </a:rPr>
              <a:t>SURPLUS </a:t>
            </a:r>
            <a:br>
              <a:rPr lang="en-US" sz="8000" dirty="0">
                <a:latin typeface="Bahnschrift Condensed" panose="020B0502040204020203" pitchFamily="34" charset="0"/>
              </a:rPr>
            </a:br>
            <a:r>
              <a:rPr lang="en-US" sz="8000" dirty="0">
                <a:latin typeface="Bahnschrift Condensed" panose="020B0502040204020203" pitchFamily="34" charset="0"/>
              </a:rPr>
              <a:t>KONSUMEN DAN PRODUSEN</a:t>
            </a:r>
            <a:endParaRPr lang="en-US" sz="8000" dirty="0"/>
          </a:p>
          <a:p>
            <a:pPr eaLnBrk="1" hangingPunct="1">
              <a:defRPr/>
            </a:pPr>
            <a:r>
              <a:rPr lang="en-GB" sz="2400" b="1" i="0" dirty="0">
                <a:solidFill>
                  <a:srgbClr val="000000"/>
                </a:solidFill>
                <a:effectLst/>
                <a:latin typeface="docs-Calibri"/>
              </a:rPr>
              <a:t>Dian Retnaningdiah,S.E.,</a:t>
            </a:r>
            <a:r>
              <a:rPr lang="en-GB" sz="2400" b="1" i="0" dirty="0" err="1">
                <a:solidFill>
                  <a:srgbClr val="000000"/>
                </a:solidFill>
                <a:effectLst/>
                <a:latin typeface="docs-Calibri"/>
              </a:rPr>
              <a:t>M.Si</a:t>
            </a:r>
            <a:br>
              <a:rPr lang="en-GB" sz="2400" b="1" i="0" dirty="0">
                <a:solidFill>
                  <a:srgbClr val="000000"/>
                </a:solidFill>
                <a:effectLst/>
                <a:latin typeface="docs-Calibri"/>
              </a:rPr>
            </a:br>
            <a:r>
              <a:rPr lang="en-GB" sz="2400" b="1" i="0" dirty="0">
                <a:solidFill>
                  <a:srgbClr val="000000"/>
                </a:solidFill>
                <a:effectLst/>
                <a:latin typeface="docs-Calibri"/>
              </a:rPr>
              <a:t>Ekonomi </a:t>
            </a:r>
            <a:r>
              <a:rPr lang="en-GB" sz="2400" b="1" i="0" dirty="0" err="1">
                <a:solidFill>
                  <a:srgbClr val="000000"/>
                </a:solidFill>
                <a:effectLst/>
                <a:latin typeface="docs-Calibri"/>
              </a:rPr>
              <a:t>Pengantar</a:t>
            </a:r>
            <a:endParaRPr lang="en-US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558160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15D144-BFBA-1B43-EBDE-F7EABADB728B}"/>
              </a:ext>
            </a:extLst>
          </p:cNvPr>
          <p:cNvSpPr txBox="1"/>
          <p:nvPr/>
        </p:nvSpPr>
        <p:spPr>
          <a:xfrm>
            <a:off x="736319" y="889843"/>
            <a:ext cx="8478697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elastisitas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perkiraan</a:t>
            </a:r>
            <a:r>
              <a:rPr lang="en-US" dirty="0"/>
              <a:t> benefit </a:t>
            </a:r>
            <a:r>
              <a:rPr lang="en-US" dirty="0" err="1"/>
              <a:t>proyek</a:t>
            </a:r>
            <a:r>
              <a:rPr lang="en-US" dirty="0"/>
              <a:t>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Makin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elastisitas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makin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datar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kurvanya</a:t>
            </a:r>
            <a:r>
              <a:rPr lang="en-US" dirty="0">
                <a:sym typeface="Wingdings" panose="05000000000000000000" pitchFamily="2" charset="2"/>
              </a:rPr>
              <a:t>  </a:t>
            </a:r>
            <a:r>
              <a:rPr lang="en-US" dirty="0" err="1">
                <a:sym typeface="Wingdings" panose="05000000000000000000" pitchFamily="2" charset="2"/>
              </a:rPr>
              <a:t>makin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kecil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pengaruh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proyek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terhadap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harga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atau</a:t>
            </a:r>
            <a:r>
              <a:rPr lang="en-US" dirty="0">
                <a:sym typeface="Wingdings" panose="05000000000000000000" pitchFamily="2" charset="2"/>
              </a:rPr>
              <a:t> surplus </a:t>
            </a:r>
            <a:r>
              <a:rPr lang="en-US" dirty="0" err="1">
                <a:sym typeface="Wingdings" panose="05000000000000000000" pitchFamily="2" charset="2"/>
              </a:rPr>
              <a:t>ekonomi</a:t>
            </a:r>
            <a:r>
              <a:rPr lang="en-US" dirty="0">
                <a:sym typeface="Wingdings" panose="05000000000000000000" pitchFamily="2" charset="2"/>
              </a:rPr>
              <a:t>  benefit </a:t>
            </a:r>
            <a:r>
              <a:rPr lang="en-US" dirty="0" err="1">
                <a:sym typeface="Wingdings" panose="05000000000000000000" pitchFamily="2" charset="2"/>
              </a:rPr>
              <a:t>bruto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mamadai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sebagai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ukuran</a:t>
            </a:r>
            <a:r>
              <a:rPr lang="en-US" dirty="0">
                <a:sym typeface="Wingdings" panose="05000000000000000000" pitchFamily="2" charset="2"/>
              </a:rPr>
              <a:t> benefit </a:t>
            </a:r>
            <a:r>
              <a:rPr lang="en-US" dirty="0" err="1">
                <a:sym typeface="Wingdings" panose="05000000000000000000" pitchFamily="2" charset="2"/>
              </a:rPr>
              <a:t>proyek</a:t>
            </a:r>
            <a:endParaRPr lang="en-US" dirty="0">
              <a:sym typeface="Wingdings" panose="05000000000000000000" pitchFamily="2" charset="2"/>
            </a:endParaRPr>
          </a:p>
          <a:p>
            <a:endParaRPr lang="en-US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sym typeface="Wingdings" panose="05000000000000000000" pitchFamily="2" charset="2"/>
              </a:rPr>
              <a:t>Makin </a:t>
            </a:r>
            <a:r>
              <a:rPr lang="en-US" dirty="0" err="1">
                <a:sym typeface="Wingdings" panose="05000000000000000000" pitchFamily="2" charset="2"/>
              </a:rPr>
              <a:t>rendah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elastisitas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permintaan</a:t>
            </a:r>
            <a:r>
              <a:rPr lang="en-US" dirty="0">
                <a:sym typeface="Wingdings" panose="05000000000000000000" pitchFamily="2" charset="2"/>
              </a:rPr>
              <a:t>  </a:t>
            </a:r>
            <a:r>
              <a:rPr lang="en-US" dirty="0" err="1">
                <a:sym typeface="Wingdings" panose="05000000000000000000" pitchFamily="2" charset="2"/>
              </a:rPr>
              <a:t>makin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curam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kurvanya</a:t>
            </a:r>
            <a:r>
              <a:rPr lang="en-US" dirty="0">
                <a:sym typeface="Wingdings" panose="05000000000000000000" pitchFamily="2" charset="2"/>
              </a:rPr>
              <a:t>  </a:t>
            </a:r>
            <a:r>
              <a:rPr lang="en-US" dirty="0" err="1">
                <a:sym typeface="Wingdings" panose="05000000000000000000" pitchFamily="2" charset="2"/>
              </a:rPr>
              <a:t>makin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besar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pengaruh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proyek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terhadap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harga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atau</a:t>
            </a:r>
            <a:r>
              <a:rPr lang="en-US" dirty="0">
                <a:sym typeface="Wingdings" panose="05000000000000000000" pitchFamily="2" charset="2"/>
              </a:rPr>
              <a:t> surplus </a:t>
            </a:r>
            <a:r>
              <a:rPr lang="en-US" dirty="0" err="1">
                <a:sym typeface="Wingdings" panose="05000000000000000000" pitchFamily="2" charset="2"/>
              </a:rPr>
              <a:t>ekonomi</a:t>
            </a:r>
            <a:r>
              <a:rPr lang="en-US" dirty="0">
                <a:sym typeface="Wingdings" panose="05000000000000000000" pitchFamily="2" charset="2"/>
              </a:rPr>
              <a:t>  surplus </a:t>
            </a:r>
            <a:r>
              <a:rPr lang="en-US" dirty="0" err="1">
                <a:sym typeface="Wingdings" panose="05000000000000000000" pitchFamily="2" charset="2"/>
              </a:rPr>
              <a:t>ekonomi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sebagai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ukuran</a:t>
            </a:r>
            <a:r>
              <a:rPr lang="en-US" dirty="0">
                <a:sym typeface="Wingdings" panose="05000000000000000000" pitchFamily="2" charset="2"/>
              </a:rPr>
              <a:t> benefit </a:t>
            </a:r>
            <a:r>
              <a:rPr lang="en-US" dirty="0" err="1">
                <a:sym typeface="Wingdings" panose="05000000000000000000" pitchFamily="2" charset="2"/>
              </a:rPr>
              <a:t>proyek</a:t>
            </a:r>
            <a:endParaRPr lang="en-US" dirty="0">
              <a:sym typeface="Wingdings" panose="05000000000000000000" pitchFamily="2" charset="2"/>
            </a:endParaRPr>
          </a:p>
          <a:p>
            <a:endParaRPr lang="en-US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err="1">
                <a:sym typeface="Wingdings" panose="05000000000000000000" pitchFamily="2" charset="2"/>
              </a:rPr>
              <a:t>Apabila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elastisitas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permintaan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bervariasi</a:t>
            </a:r>
            <a:r>
              <a:rPr lang="en-US" dirty="0">
                <a:sym typeface="Wingdings" panose="05000000000000000000" pitchFamily="2" charset="2"/>
              </a:rPr>
              <a:t> (</a:t>
            </a:r>
            <a:r>
              <a:rPr lang="en-US" dirty="0" err="1">
                <a:sym typeface="Wingdings" panose="05000000000000000000" pitchFamily="2" charset="2"/>
              </a:rPr>
              <a:t>turun</a:t>
            </a:r>
            <a:r>
              <a:rPr lang="en-US" dirty="0">
                <a:sym typeface="Wingdings" panose="05000000000000000000" pitchFamily="2" charset="2"/>
              </a:rPr>
              <a:t>) </a:t>
            </a:r>
            <a:r>
              <a:rPr lang="en-US" dirty="0" err="1">
                <a:sym typeface="Wingdings" panose="05000000000000000000" pitchFamily="2" charset="2"/>
              </a:rPr>
              <a:t>dengan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melimpahnya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persediaan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barang</a:t>
            </a:r>
            <a:r>
              <a:rPr lang="en-US" dirty="0">
                <a:sym typeface="Wingdings" panose="05000000000000000000" pitchFamily="2" charset="2"/>
              </a:rPr>
              <a:t>/</a:t>
            </a:r>
            <a:r>
              <a:rPr lang="en-US" dirty="0" err="1">
                <a:sym typeface="Wingdings" panose="05000000000000000000" pitchFamily="2" charset="2"/>
              </a:rPr>
              <a:t>jasa</a:t>
            </a:r>
            <a:r>
              <a:rPr lang="en-US" dirty="0">
                <a:sym typeface="Wingdings" panose="05000000000000000000" pitchFamily="2" charset="2"/>
              </a:rPr>
              <a:t>  </a:t>
            </a:r>
            <a:r>
              <a:rPr lang="en-US" dirty="0" err="1">
                <a:sym typeface="Wingdings" panose="05000000000000000000" pitchFamily="2" charset="2"/>
              </a:rPr>
              <a:t>peran</a:t>
            </a:r>
            <a:r>
              <a:rPr lang="en-US" dirty="0">
                <a:sym typeface="Wingdings" panose="05000000000000000000" pitchFamily="2" charset="2"/>
              </a:rPr>
              <a:t> surplus </a:t>
            </a:r>
            <a:r>
              <a:rPr lang="en-US" dirty="0" err="1">
                <a:sym typeface="Wingdings" panose="05000000000000000000" pitchFamily="2" charset="2"/>
              </a:rPr>
              <a:t>ekonomi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sebagai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unsur</a:t>
            </a:r>
            <a:r>
              <a:rPr lang="en-US" dirty="0">
                <a:sym typeface="Wingdings" panose="05000000000000000000" pitchFamily="2" charset="2"/>
              </a:rPr>
              <a:t> benefit </a:t>
            </a:r>
            <a:r>
              <a:rPr lang="en-US" dirty="0" err="1">
                <a:sym typeface="Wingdings" panose="05000000000000000000" pitchFamily="2" charset="2"/>
              </a:rPr>
              <a:t>proyek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semakin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berkurang</a:t>
            </a:r>
            <a:endParaRPr lang="en-US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>
              <a:sym typeface="Wingdings" panose="05000000000000000000" pitchFamily="2" charset="2"/>
            </a:endParaRPr>
          </a:p>
          <a:p>
            <a:r>
              <a:rPr lang="en-US" dirty="0" err="1">
                <a:sym typeface="Wingdings" panose="05000000000000000000" pitchFamily="2" charset="2"/>
              </a:rPr>
              <a:t>Elastisitas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penawaran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mempengaruhi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respon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harga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terhadp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suatu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proyek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 Makin </a:t>
            </a:r>
            <a:r>
              <a:rPr lang="en-US" dirty="0" err="1">
                <a:sym typeface="Wingdings" panose="05000000000000000000" pitchFamily="2" charset="2"/>
              </a:rPr>
              <a:t>tinggi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elastisitas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penawaran</a:t>
            </a:r>
            <a:r>
              <a:rPr lang="en-US" dirty="0">
                <a:sym typeface="Wingdings" panose="05000000000000000000" pitchFamily="2" charset="2"/>
              </a:rPr>
              <a:t>  </a:t>
            </a:r>
            <a:r>
              <a:rPr lang="en-US" dirty="0" err="1">
                <a:sym typeface="Wingdings" panose="05000000000000000000" pitchFamily="2" charset="2"/>
              </a:rPr>
              <a:t>makin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besar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respon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negatifnya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terhadap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peningkatan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penawaran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melalui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proyek</a:t>
            </a:r>
            <a:r>
              <a:rPr lang="en-US" dirty="0">
                <a:sym typeface="Wingdings" panose="05000000000000000000" pitchFamily="2" charset="2"/>
              </a:rPr>
              <a:t>  </a:t>
            </a:r>
            <a:r>
              <a:rPr lang="en-US" dirty="0" err="1">
                <a:sym typeface="Wingdings" panose="05000000000000000000" pitchFamily="2" charset="2"/>
              </a:rPr>
              <a:t>semakin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besar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bagian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produksi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sebelumnya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diganti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dengan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produksi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baru</a:t>
            </a:r>
            <a:r>
              <a:rPr lang="en-US" dirty="0">
                <a:sym typeface="Wingdings" panose="05000000000000000000" pitchFamily="2" charset="2"/>
              </a:rPr>
              <a:t> __&gt; </a:t>
            </a:r>
            <a:r>
              <a:rPr lang="en-US" dirty="0" err="1">
                <a:sym typeface="Wingdings" panose="05000000000000000000" pitchFamily="2" charset="2"/>
              </a:rPr>
              <a:t>pengaruh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proyek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terhadap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harga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terbatas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sekali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978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CFFAA40C-0484-C904-D154-3B8444B7955B}"/>
              </a:ext>
            </a:extLst>
          </p:cNvPr>
          <p:cNvSpPr txBox="1">
            <a:spLocks/>
          </p:cNvSpPr>
          <p:nvPr/>
        </p:nvSpPr>
        <p:spPr>
          <a:xfrm>
            <a:off x="665747" y="1684041"/>
            <a:ext cx="8229600" cy="413732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 err="1"/>
              <a:t>Proyek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endParaRPr lang="en-US" sz="2400" dirty="0"/>
          </a:p>
          <a:p>
            <a:r>
              <a:rPr lang="en-US" sz="2400" dirty="0" err="1"/>
              <a:t>Proyek</a:t>
            </a:r>
            <a:r>
              <a:rPr lang="en-US" sz="2400" dirty="0"/>
              <a:t> </a:t>
            </a:r>
            <a:r>
              <a:rPr lang="en-US" sz="2400" dirty="0" err="1"/>
              <a:t>menyebabkan</a:t>
            </a:r>
            <a:r>
              <a:rPr lang="en-US" sz="2400" dirty="0"/>
              <a:t> </a:t>
            </a:r>
            <a:r>
              <a:rPr lang="en-US" sz="2400" dirty="0" err="1"/>
              <a:t>penurunan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endParaRPr lang="en-US" sz="2400" dirty="0"/>
          </a:p>
          <a:p>
            <a:r>
              <a:rPr lang="en-US" sz="2400" dirty="0" err="1"/>
              <a:t>Misal</a:t>
            </a:r>
            <a:r>
              <a:rPr lang="en-US" sz="2400" dirty="0"/>
              <a:t>: </a:t>
            </a:r>
            <a:r>
              <a:rPr lang="en-US" sz="2400" dirty="0" err="1"/>
              <a:t>proyek</a:t>
            </a:r>
            <a:r>
              <a:rPr lang="en-US" sz="2400" dirty="0"/>
              <a:t> </a:t>
            </a:r>
            <a:r>
              <a:rPr lang="en-US" sz="2400" dirty="0" err="1"/>
              <a:t>pengadaan</a:t>
            </a:r>
            <a:r>
              <a:rPr lang="en-US" sz="2400" dirty="0"/>
              <a:t> air</a:t>
            </a:r>
          </a:p>
          <a:p>
            <a:r>
              <a:rPr lang="en-US" sz="2400" dirty="0" err="1"/>
              <a:t>Penghematan</a:t>
            </a:r>
            <a:r>
              <a:rPr lang="en-US" sz="2400" dirty="0"/>
              <a:t> </a:t>
            </a:r>
            <a:r>
              <a:rPr lang="en-US" sz="2400" dirty="0" err="1"/>
              <a:t>akibat</a:t>
            </a:r>
            <a:r>
              <a:rPr lang="en-US" sz="2400" dirty="0"/>
              <a:t>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 err="1">
                <a:sym typeface="Wingdings" panose="05000000000000000000" pitchFamily="2" charset="2"/>
              </a:rPr>
              <a:t>digunakan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untuk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meningkatkan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konsumsi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barang</a:t>
            </a:r>
            <a:r>
              <a:rPr lang="en-US" sz="2400" dirty="0">
                <a:sym typeface="Wingdings" panose="05000000000000000000" pitchFamily="2" charset="2"/>
              </a:rPr>
              <a:t> lain</a:t>
            </a:r>
          </a:p>
          <a:p>
            <a:endParaRPr lang="en-US" sz="2400" dirty="0">
              <a:sym typeface="Wingdings" panose="05000000000000000000" pitchFamily="2" charset="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err="1">
                <a:sym typeface="Wingdings" panose="05000000000000000000" pitchFamily="2" charset="2"/>
              </a:rPr>
              <a:t>Proyek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swasta</a:t>
            </a:r>
            <a:endParaRPr lang="en-US" sz="2400" dirty="0">
              <a:sym typeface="Wingdings" panose="05000000000000000000" pitchFamily="2" charset="2"/>
            </a:endParaRPr>
          </a:p>
          <a:p>
            <a:r>
              <a:rPr lang="en-US" sz="2400" dirty="0" err="1">
                <a:sym typeface="Wingdings" panose="05000000000000000000" pitchFamily="2" charset="2"/>
              </a:rPr>
              <a:t>Penanam</a:t>
            </a:r>
            <a:r>
              <a:rPr lang="en-US" sz="2400" dirty="0">
                <a:sym typeface="Wingdings" panose="05000000000000000000" pitchFamily="2" charset="2"/>
              </a:rPr>
              <a:t> modal </a:t>
            </a:r>
            <a:r>
              <a:rPr lang="en-US" sz="2400" dirty="0" err="1">
                <a:sym typeface="Wingdings" panose="05000000000000000000" pitchFamily="2" charset="2"/>
              </a:rPr>
              <a:t>harus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menilai</a:t>
            </a:r>
            <a:r>
              <a:rPr lang="en-US" sz="2400" dirty="0">
                <a:sym typeface="Wingdings" panose="05000000000000000000" pitchFamily="2" charset="2"/>
              </a:rPr>
              <a:t> output </a:t>
            </a:r>
            <a:r>
              <a:rPr lang="en-US" sz="2400" dirty="0" err="1">
                <a:sym typeface="Wingdings" panose="05000000000000000000" pitchFamily="2" charset="2"/>
              </a:rPr>
              <a:t>dengan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harga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baru</a:t>
            </a:r>
            <a:r>
              <a:rPr lang="en-US" sz="2400" dirty="0">
                <a:sym typeface="Wingdings" panose="05000000000000000000" pitchFamily="2" charset="2"/>
              </a:rPr>
              <a:t> yang </a:t>
            </a:r>
            <a:r>
              <a:rPr lang="en-US" sz="2400" dirty="0" err="1">
                <a:sym typeface="Wingdings" panose="05000000000000000000" pitchFamily="2" charset="2"/>
              </a:rPr>
              <a:t>lebih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rendah</a:t>
            </a:r>
            <a:endParaRPr lang="en-US" sz="2400" dirty="0">
              <a:sym typeface="Wingdings" panose="05000000000000000000" pitchFamily="2" charset="2"/>
            </a:endParaRPr>
          </a:p>
          <a:p>
            <a:r>
              <a:rPr lang="en-US" sz="2400" dirty="0" err="1">
                <a:sym typeface="Wingdings" panose="05000000000000000000" pitchFamily="2" charset="2"/>
              </a:rPr>
              <a:t>Investasi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dilakukan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hanya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jika</a:t>
            </a:r>
            <a:r>
              <a:rPr lang="en-US" sz="2400" dirty="0">
                <a:sym typeface="Wingdings" panose="05000000000000000000" pitchFamily="2" charset="2"/>
              </a:rPr>
              <a:t> NPV </a:t>
            </a:r>
            <a:r>
              <a:rPr lang="en-US" sz="2400" dirty="0" err="1">
                <a:sym typeface="Wingdings" panose="05000000000000000000" pitchFamily="2" charset="2"/>
              </a:rPr>
              <a:t>positif</a:t>
            </a:r>
            <a:endParaRPr lang="en-US" sz="2400" dirty="0">
              <a:sym typeface="Wingdings" panose="05000000000000000000" pitchFamily="2" charset="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40DB9C-DEE5-30C1-91CD-BFC9974AF49D}"/>
              </a:ext>
            </a:extLst>
          </p:cNvPr>
          <p:cNvSpPr txBox="1"/>
          <p:nvPr/>
        </p:nvSpPr>
        <p:spPr>
          <a:xfrm>
            <a:off x="665747" y="691970"/>
            <a:ext cx="5266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Pengaruh</a:t>
            </a:r>
            <a:r>
              <a:rPr lang="en-US" sz="2400" b="1" dirty="0"/>
              <a:t> </a:t>
            </a:r>
            <a:r>
              <a:rPr lang="en-US" sz="2400" b="1" dirty="0" err="1"/>
              <a:t>proyek</a:t>
            </a:r>
            <a:r>
              <a:rPr lang="en-US" sz="2400" b="1" dirty="0"/>
              <a:t> </a:t>
            </a:r>
            <a:r>
              <a:rPr lang="en-US" sz="2400" b="1" dirty="0" err="1"/>
              <a:t>terhadap</a:t>
            </a:r>
            <a:r>
              <a:rPr lang="en-US" sz="2400" b="1" dirty="0"/>
              <a:t> </a:t>
            </a:r>
            <a:r>
              <a:rPr lang="en-US" sz="2400" b="1" dirty="0" err="1"/>
              <a:t>harga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324201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1F196E4A-A04E-F5C0-1F98-13AF53E6D455}"/>
              </a:ext>
            </a:extLst>
          </p:cNvPr>
          <p:cNvSpPr txBox="1">
            <a:spLocks/>
          </p:cNvSpPr>
          <p:nvPr/>
        </p:nvSpPr>
        <p:spPr>
          <a:xfrm>
            <a:off x="677334" y="2221778"/>
            <a:ext cx="8229600" cy="3816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Pada proyek pemerintah, penghematan yang dinikmati konsumen </a:t>
            </a:r>
            <a:r>
              <a:rPr lang="en-US" sz="2400">
                <a:sym typeface="Wingdings" panose="05000000000000000000" pitchFamily="2" charset="2"/>
              </a:rPr>
              <a:t> benefit proyek  surplus konsumen</a:t>
            </a:r>
          </a:p>
          <a:p>
            <a:r>
              <a:rPr lang="en-US" sz="2400">
                <a:sym typeface="Wingdings" panose="05000000000000000000" pitchFamily="2" charset="2"/>
              </a:rPr>
              <a:t>Harga rendah dirasakan juga oleh produsen (sebelum proyek sudah memproduksi)</a:t>
            </a:r>
          </a:p>
          <a:p>
            <a:r>
              <a:rPr lang="en-US" sz="2400">
                <a:sym typeface="Wingdings" panose="05000000000000000000" pitchFamily="2" charset="2"/>
              </a:rPr>
              <a:t>Di sepanjang kurva penawaran, harga yang diterima per unit melebihi biaya marjinal.</a:t>
            </a:r>
          </a:p>
          <a:p>
            <a:r>
              <a:rPr lang="en-US" sz="2400">
                <a:sym typeface="Wingdings" panose="05000000000000000000" pitchFamily="2" charset="2"/>
              </a:rPr>
              <a:t>Jumlah kelebihan harga atas biaya marjinal  surplus produsen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403317-853A-EE14-2DD4-0C7E7A148545}"/>
              </a:ext>
            </a:extLst>
          </p:cNvPr>
          <p:cNvSpPr txBox="1"/>
          <p:nvPr/>
        </p:nvSpPr>
        <p:spPr>
          <a:xfrm>
            <a:off x="754514" y="819798"/>
            <a:ext cx="80752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Surplus </a:t>
            </a:r>
            <a:r>
              <a:rPr lang="en-US" sz="2800" b="1" dirty="0" err="1"/>
              <a:t>ekonomi</a:t>
            </a:r>
            <a:r>
              <a:rPr lang="en-US" sz="2800" b="1" dirty="0"/>
              <a:t>: </a:t>
            </a:r>
          </a:p>
          <a:p>
            <a:r>
              <a:rPr lang="en-US" sz="2800" b="1" dirty="0"/>
              <a:t>surplus </a:t>
            </a:r>
            <a:r>
              <a:rPr lang="en-US" sz="2800" b="1" dirty="0" err="1"/>
              <a:t>konsumen</a:t>
            </a:r>
            <a:r>
              <a:rPr lang="en-US" sz="2800" b="1" dirty="0"/>
              <a:t> dan </a:t>
            </a:r>
            <a:r>
              <a:rPr lang="en-US" sz="2800" b="1" dirty="0" err="1"/>
              <a:t>produsen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696992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32F79-25F4-9AFB-0187-D66C46691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Surplus </a:t>
            </a:r>
            <a:r>
              <a:rPr lang="en-US" sz="3600" b="1" dirty="0" err="1"/>
              <a:t>konsumen</a:t>
            </a:r>
            <a:r>
              <a:rPr lang="en-US" sz="3600" b="1" dirty="0"/>
              <a:t> dan </a:t>
            </a:r>
            <a:r>
              <a:rPr lang="en-US" sz="3600" b="1" dirty="0" err="1"/>
              <a:t>produsen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2A605-B18F-01F5-8866-8B56D9459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CB9B340-3B5B-70F9-9E80-06F7307C7FA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489" t="31505" r="19474" b="18362"/>
          <a:stretch/>
        </p:blipFill>
        <p:spPr>
          <a:xfrm>
            <a:off x="531288" y="1282032"/>
            <a:ext cx="9426278" cy="5208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799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D950DBF-DCDB-D844-B774-03C040C3682D}"/>
              </a:ext>
            </a:extLst>
          </p:cNvPr>
          <p:cNvSpPr txBox="1"/>
          <p:nvPr/>
        </p:nvSpPr>
        <p:spPr>
          <a:xfrm>
            <a:off x="635441" y="582067"/>
            <a:ext cx="1059403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/>
              <a:t>Surplus </a:t>
            </a:r>
            <a:r>
              <a:rPr lang="en-US" sz="2800" dirty="0" err="1"/>
              <a:t>konsumen</a:t>
            </a:r>
            <a:r>
              <a:rPr lang="en-US" sz="2800" dirty="0"/>
              <a:t> (</a:t>
            </a:r>
            <a:r>
              <a:rPr lang="en-US" sz="2800" dirty="0" err="1"/>
              <a:t>ZAp</a:t>
            </a:r>
            <a:r>
              <a:rPr lang="en-US" sz="2800" dirty="0"/>
              <a:t>) </a:t>
            </a:r>
            <a:r>
              <a:rPr lang="en-US" sz="2800" dirty="0">
                <a:sym typeface="Wingdings" panose="05000000000000000000" pitchFamily="2" charset="2"/>
              </a:rPr>
              <a:t> pada </a:t>
            </a:r>
            <a:r>
              <a:rPr lang="en-US" sz="2800" dirty="0" err="1">
                <a:sym typeface="Wingdings" panose="05000000000000000000" pitchFamily="2" charset="2"/>
              </a:rPr>
              <a:t>tingkat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penawaran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sampai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titik</a:t>
            </a:r>
            <a:r>
              <a:rPr lang="en-US" sz="2800" dirty="0">
                <a:sym typeface="Wingdings" panose="05000000000000000000" pitchFamily="2" charset="2"/>
              </a:rPr>
              <a:t> A, </a:t>
            </a:r>
            <a:r>
              <a:rPr lang="en-US" sz="2800" dirty="0" err="1">
                <a:sym typeface="Wingdings" panose="05000000000000000000" pitchFamily="2" charset="2"/>
              </a:rPr>
              <a:t>ada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konsumen</a:t>
            </a:r>
            <a:r>
              <a:rPr lang="en-US" sz="2800" dirty="0">
                <a:sym typeface="Wingdings" panose="05000000000000000000" pitchFamily="2" charset="2"/>
              </a:rPr>
              <a:t> yang </a:t>
            </a:r>
            <a:r>
              <a:rPr lang="en-US" sz="2800" dirty="0" err="1">
                <a:sym typeface="Wingdings" panose="05000000000000000000" pitchFamily="2" charset="2"/>
              </a:rPr>
              <a:t>mau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membayar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harga</a:t>
            </a:r>
            <a:r>
              <a:rPr lang="en-US" sz="2800" dirty="0">
                <a:sym typeface="Wingdings" panose="05000000000000000000" pitchFamily="2" charset="2"/>
              </a:rPr>
              <a:t> yang </a:t>
            </a:r>
            <a:r>
              <a:rPr lang="en-US" sz="2800" dirty="0" err="1">
                <a:sym typeface="Wingdings" panose="05000000000000000000" pitchFamily="2" charset="2"/>
              </a:rPr>
              <a:t>lebih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tinggi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dari</a:t>
            </a:r>
            <a:r>
              <a:rPr lang="en-US" sz="2800" dirty="0">
                <a:sym typeface="Wingdings" panose="05000000000000000000" pitchFamily="2" charset="2"/>
              </a:rPr>
              <a:t> p, </a:t>
            </a:r>
            <a:r>
              <a:rPr lang="en-US" sz="2800" dirty="0" err="1">
                <a:sym typeface="Wingdings" panose="05000000000000000000" pitchFamily="2" charset="2"/>
              </a:rPr>
              <a:t>sampai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dengan</a:t>
            </a:r>
            <a:r>
              <a:rPr lang="en-US" sz="2800" dirty="0">
                <a:sym typeface="Wingdings" panose="05000000000000000000" pitchFamily="2" charset="2"/>
              </a:rPr>
              <a:t> Z (</a:t>
            </a:r>
            <a:r>
              <a:rPr lang="en-US" sz="2800" dirty="0" err="1">
                <a:sym typeface="Wingdings" panose="05000000000000000000" pitchFamily="2" charset="2"/>
              </a:rPr>
              <a:t>hanya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ada</a:t>
            </a:r>
            <a:r>
              <a:rPr lang="en-US" sz="2800" dirty="0">
                <a:sym typeface="Wingdings" panose="05000000000000000000" pitchFamily="2" charset="2"/>
              </a:rPr>
              <a:t> 1 unit </a:t>
            </a:r>
            <a:r>
              <a:rPr lang="en-US" sz="2800" dirty="0" err="1">
                <a:sym typeface="Wingdings" panose="05000000000000000000" pitchFamily="2" charset="2"/>
              </a:rPr>
              <a:t>barang</a:t>
            </a:r>
            <a:r>
              <a:rPr lang="en-US" sz="2800" dirty="0">
                <a:sym typeface="Wingdings" panose="05000000000000000000" pitchFamily="2" charset="2"/>
              </a:rPr>
              <a:t> yang </a:t>
            </a:r>
            <a:r>
              <a:rPr lang="en-US" sz="2800" dirty="0" err="1">
                <a:sym typeface="Wingdings" panose="05000000000000000000" pitchFamily="2" charset="2"/>
              </a:rPr>
              <a:t>tersedia</a:t>
            </a:r>
            <a:r>
              <a:rPr lang="en-US" sz="2800" dirty="0">
                <a:sym typeface="Wingdings" panose="05000000000000000000" pitchFamily="2" charset="2"/>
              </a:rPr>
              <a:t>)  </a:t>
            </a:r>
            <a:r>
              <a:rPr lang="en-US" sz="2800" dirty="0" err="1">
                <a:sym typeface="Wingdings" panose="05000000000000000000" pitchFamily="2" charset="2"/>
              </a:rPr>
              <a:t>penghematan</a:t>
            </a:r>
            <a:r>
              <a:rPr lang="en-US" sz="2800" dirty="0">
                <a:sym typeface="Wingdings" panose="05000000000000000000" pitchFamily="2" charset="2"/>
              </a:rPr>
              <a:t>/</a:t>
            </a:r>
            <a:r>
              <a:rPr lang="en-US" sz="2800" dirty="0" err="1">
                <a:sym typeface="Wingdings" panose="05000000000000000000" pitchFamily="2" charset="2"/>
              </a:rPr>
              <a:t>manfaat</a:t>
            </a:r>
            <a:r>
              <a:rPr lang="en-US" sz="2800" dirty="0">
                <a:sym typeface="Wingdings" panose="05000000000000000000" pitchFamily="2" charset="2"/>
              </a:rPr>
              <a:t> yang </a:t>
            </a:r>
            <a:r>
              <a:rPr lang="en-US" sz="2800" dirty="0" err="1">
                <a:sym typeface="Wingdings" panose="05000000000000000000" pitchFamily="2" charset="2"/>
              </a:rPr>
              <a:t>dinikmati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konsumen</a:t>
            </a:r>
            <a:endParaRPr lang="en-US" sz="2800" dirty="0">
              <a:sym typeface="Wingdings" panose="05000000000000000000" pitchFamily="2" charset="2"/>
            </a:endParaRPr>
          </a:p>
          <a:p>
            <a:endParaRPr lang="en-US" sz="2800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>
                <a:sym typeface="Wingdings" panose="05000000000000000000" pitchFamily="2" charset="2"/>
              </a:rPr>
              <a:t>Surplus </a:t>
            </a:r>
            <a:r>
              <a:rPr lang="en-US" sz="2800" dirty="0" err="1">
                <a:sym typeface="Wingdings" panose="05000000000000000000" pitchFamily="2" charset="2"/>
              </a:rPr>
              <a:t>produsen</a:t>
            </a:r>
            <a:r>
              <a:rPr lang="en-US" sz="2800" dirty="0">
                <a:sym typeface="Wingdings" panose="05000000000000000000" pitchFamily="2" charset="2"/>
              </a:rPr>
              <a:t> (</a:t>
            </a:r>
            <a:r>
              <a:rPr lang="en-US" sz="2800" dirty="0" err="1">
                <a:sym typeface="Wingdings" panose="05000000000000000000" pitchFamily="2" charset="2"/>
              </a:rPr>
              <a:t>pAO</a:t>
            </a:r>
            <a:r>
              <a:rPr lang="en-US" sz="2800" dirty="0">
                <a:sym typeface="Wingdings" panose="05000000000000000000" pitchFamily="2" charset="2"/>
              </a:rPr>
              <a:t>)  </a:t>
            </a:r>
            <a:r>
              <a:rPr lang="en-US" sz="2800" dirty="0" err="1">
                <a:sym typeface="Wingdings" panose="05000000000000000000" pitchFamily="2" charset="2"/>
              </a:rPr>
              <a:t>jika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permintaan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sangat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terbatas</a:t>
            </a:r>
            <a:r>
              <a:rPr lang="en-US" sz="2800" dirty="0">
                <a:sym typeface="Wingdings" panose="05000000000000000000" pitchFamily="2" charset="2"/>
              </a:rPr>
              <a:t>, </a:t>
            </a:r>
            <a:r>
              <a:rPr lang="en-US" sz="2800" dirty="0" err="1">
                <a:sym typeface="Wingdings" panose="05000000000000000000" pitchFamily="2" charset="2"/>
              </a:rPr>
              <a:t>maka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ada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produsen</a:t>
            </a:r>
            <a:r>
              <a:rPr lang="en-US" sz="2800" dirty="0">
                <a:sym typeface="Wingdings" panose="05000000000000000000" pitchFamily="2" charset="2"/>
              </a:rPr>
              <a:t> yang </a:t>
            </a:r>
            <a:r>
              <a:rPr lang="en-US" sz="2800" dirty="0" err="1">
                <a:sym typeface="Wingdings" panose="05000000000000000000" pitchFamily="2" charset="2"/>
              </a:rPr>
              <a:t>menawarkan</a:t>
            </a:r>
            <a:r>
              <a:rPr lang="en-US" sz="2800" dirty="0">
                <a:sym typeface="Wingdings" panose="05000000000000000000" pitchFamily="2" charset="2"/>
              </a:rPr>
              <a:t> pada </a:t>
            </a:r>
            <a:r>
              <a:rPr lang="en-US" sz="2800" dirty="0" err="1">
                <a:sym typeface="Wingdings" panose="05000000000000000000" pitchFamily="2" charset="2"/>
              </a:rPr>
              <a:t>harga</a:t>
            </a:r>
            <a:r>
              <a:rPr lang="en-US" sz="2800" dirty="0">
                <a:sym typeface="Wingdings" panose="05000000000000000000" pitchFamily="2" charset="2"/>
              </a:rPr>
              <a:t> yang </a:t>
            </a:r>
            <a:r>
              <a:rPr lang="en-US" sz="2800" dirty="0" err="1">
                <a:sym typeface="Wingdings" panose="05000000000000000000" pitchFamily="2" charset="2"/>
              </a:rPr>
              <a:t>rendah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sekali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hampir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nol</a:t>
            </a:r>
            <a:r>
              <a:rPr lang="en-US" sz="2800" dirty="0">
                <a:sym typeface="Wingdings" panose="05000000000000000000" pitchFamily="2" charset="2"/>
              </a:rPr>
              <a:t> (</a:t>
            </a:r>
            <a:r>
              <a:rPr lang="en-US" sz="2800" dirty="0" err="1">
                <a:sym typeface="Wingdings" panose="05000000000000000000" pitchFamily="2" charset="2"/>
              </a:rPr>
              <a:t>jika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hanya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ada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satu</a:t>
            </a:r>
            <a:r>
              <a:rPr lang="en-US" sz="2800" dirty="0">
                <a:sym typeface="Wingdings" panose="05000000000000000000" pitchFamily="2" charset="2"/>
              </a:rPr>
              <a:t> unit </a:t>
            </a:r>
            <a:r>
              <a:rPr lang="en-US" sz="2800" dirty="0" err="1">
                <a:sym typeface="Wingdings" panose="05000000000000000000" pitchFamily="2" charset="2"/>
              </a:rPr>
              <a:t>barang</a:t>
            </a:r>
            <a:r>
              <a:rPr lang="en-US" sz="2800" dirty="0">
                <a:sym typeface="Wingdings" panose="05000000000000000000" pitchFamily="2" charset="2"/>
              </a:rPr>
              <a:t> yang </a:t>
            </a:r>
            <a:r>
              <a:rPr lang="en-US" sz="2800" dirty="0" err="1">
                <a:sym typeface="Wingdings" panose="05000000000000000000" pitchFamily="2" charset="2"/>
              </a:rPr>
              <a:t>diminta</a:t>
            </a:r>
            <a:r>
              <a:rPr lang="en-US" sz="2800" dirty="0">
                <a:sym typeface="Wingdings" panose="05000000000000000000" pitchFamily="2" charset="2"/>
              </a:rPr>
              <a:t>)  </a:t>
            </a:r>
            <a:r>
              <a:rPr lang="en-US" sz="2800" dirty="0" err="1">
                <a:sym typeface="Wingdings" panose="05000000000000000000" pitchFamily="2" charset="2"/>
              </a:rPr>
              <a:t>biaya</a:t>
            </a:r>
            <a:r>
              <a:rPr lang="en-US" sz="2800" dirty="0">
                <a:sym typeface="Wingdings" panose="05000000000000000000" pitchFamily="2" charset="2"/>
              </a:rPr>
              <a:t> yang </a:t>
            </a:r>
            <a:r>
              <a:rPr lang="en-US" sz="2800" dirty="0" err="1">
                <a:sym typeface="Wingdings" panose="05000000000000000000" pitchFamily="2" charset="2"/>
              </a:rPr>
              <a:t>lebih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rendah</a:t>
            </a:r>
            <a:r>
              <a:rPr lang="en-US" sz="2800" dirty="0">
                <a:sym typeface="Wingdings" panose="05000000000000000000" pitchFamily="2" charset="2"/>
              </a:rPr>
              <a:t>  </a:t>
            </a:r>
            <a:r>
              <a:rPr lang="en-US" sz="2800" dirty="0" err="1">
                <a:sym typeface="Wingdings" panose="05000000000000000000" pitchFamily="2" charset="2"/>
              </a:rPr>
              <a:t>manfaat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bagi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produsen</a:t>
            </a:r>
            <a:endParaRPr lang="en-US" sz="2800" dirty="0">
              <a:sym typeface="Wingdings" panose="05000000000000000000" pitchFamily="2" charset="2"/>
            </a:endParaRPr>
          </a:p>
          <a:p>
            <a:endParaRPr lang="en-US" sz="2800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 err="1">
                <a:sym typeface="Wingdings" panose="05000000000000000000" pitchFamily="2" charset="2"/>
              </a:rPr>
              <a:t>Dengan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adanya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proek</a:t>
            </a:r>
            <a:r>
              <a:rPr lang="en-US" sz="2800" dirty="0">
                <a:sym typeface="Wingdings" panose="05000000000000000000" pitchFamily="2" charset="2"/>
              </a:rPr>
              <a:t>  surplus </a:t>
            </a:r>
            <a:r>
              <a:rPr lang="en-US" sz="2800" dirty="0" err="1">
                <a:sym typeface="Wingdings" panose="05000000000000000000" pitchFamily="2" charset="2"/>
              </a:rPr>
              <a:t>konsumen</a:t>
            </a:r>
            <a:r>
              <a:rPr lang="en-US" sz="2800" dirty="0">
                <a:sym typeface="Wingdings" panose="05000000000000000000" pitchFamily="2" charset="2"/>
              </a:rPr>
              <a:t> naik dan surplus </a:t>
            </a:r>
            <a:r>
              <a:rPr lang="en-US" sz="2800" dirty="0" err="1">
                <a:sym typeface="Wingdings" panose="05000000000000000000" pitchFamily="2" charset="2"/>
              </a:rPr>
              <a:t>produsen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turun</a:t>
            </a:r>
            <a:r>
              <a:rPr lang="en-US" sz="2800" dirty="0">
                <a:sym typeface="Wingdings" panose="05000000000000000000" pitchFamily="2" charset="2"/>
              </a:rPr>
              <a:t>  </a:t>
            </a:r>
            <a:r>
              <a:rPr lang="en-US" sz="2800" dirty="0" err="1">
                <a:sym typeface="Wingdings" panose="05000000000000000000" pitchFamily="2" charset="2"/>
              </a:rPr>
              <a:t>perubahan</a:t>
            </a:r>
            <a:r>
              <a:rPr lang="en-US" sz="2800" dirty="0">
                <a:sym typeface="Wingdings" panose="05000000000000000000" pitchFamily="2" charset="2"/>
              </a:rPr>
              <a:t> surplus </a:t>
            </a:r>
            <a:r>
              <a:rPr lang="en-US" sz="2800" dirty="0" err="1">
                <a:sym typeface="Wingdings" panose="05000000000000000000" pitchFamily="2" charset="2"/>
              </a:rPr>
              <a:t>ekonomi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sebesar</a:t>
            </a:r>
            <a:r>
              <a:rPr lang="en-US" sz="2800" dirty="0">
                <a:sym typeface="Wingdings" panose="05000000000000000000" pitchFamily="2" charset="2"/>
              </a:rPr>
              <a:t> </a:t>
            </a:r>
            <a:r>
              <a:rPr lang="en-US" sz="2800" dirty="0" err="1">
                <a:sym typeface="Wingdings" panose="05000000000000000000" pitchFamily="2" charset="2"/>
              </a:rPr>
              <a:t>pACp</a:t>
            </a:r>
            <a:r>
              <a:rPr lang="en-US" sz="2800" dirty="0">
                <a:sym typeface="Wingdings" panose="05000000000000000000" pitchFamily="2" charset="2"/>
              </a:rPr>
              <a:t>’ –</a:t>
            </a:r>
            <a:r>
              <a:rPr lang="en-US" sz="2800" dirty="0" err="1">
                <a:sym typeface="Wingdings" panose="05000000000000000000" pitchFamily="2" charset="2"/>
              </a:rPr>
              <a:t>pABp</a:t>
            </a:r>
            <a:r>
              <a:rPr lang="en-US" sz="2800" dirty="0">
                <a:sym typeface="Wingdings" panose="05000000000000000000" pitchFamily="2" charset="2"/>
              </a:rPr>
              <a:t>’ = ABC = (p-p’). BC/2</a:t>
            </a:r>
          </a:p>
        </p:txBody>
      </p:sp>
    </p:spTree>
    <p:extLst>
      <p:ext uri="{BB962C8B-B14F-4D97-AF65-F5344CB8AC3E}">
        <p14:creationId xmlns:p14="http://schemas.microsoft.com/office/powerpoint/2010/main" val="2853206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52773-9C37-0F47-4FE5-40825B332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2736" y="344904"/>
            <a:ext cx="8596668" cy="786063"/>
          </a:xfrm>
        </p:spPr>
        <p:txBody>
          <a:bodyPr>
            <a:normAutofit fontScale="90000"/>
          </a:bodyPr>
          <a:lstStyle/>
          <a:p>
            <a:r>
              <a:rPr lang="en-US" sz="5300" b="1" dirty="0" err="1"/>
              <a:t>Definisi</a:t>
            </a:r>
            <a:r>
              <a:rPr lang="en-US" sz="5300" b="1" dirty="0"/>
              <a:t> benefit </a:t>
            </a:r>
            <a:r>
              <a:rPr lang="en-US" sz="5300" b="1" dirty="0" err="1"/>
              <a:t>bruto</a:t>
            </a:r>
            <a:br>
              <a:rPr lang="en-US" sz="3600" b="1" dirty="0"/>
            </a:br>
            <a:endParaRPr lang="en-GB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2893F6B-5C64-446D-18D7-41CEC0981D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1080" t="29063" r="21215" b="15968"/>
          <a:stretch/>
        </p:blipFill>
        <p:spPr>
          <a:xfrm>
            <a:off x="1042736" y="1291388"/>
            <a:ext cx="7647813" cy="4957012"/>
          </a:xfrm>
        </p:spPr>
      </p:pic>
    </p:spTree>
    <p:extLst>
      <p:ext uri="{BB962C8B-B14F-4D97-AF65-F5344CB8AC3E}">
        <p14:creationId xmlns:p14="http://schemas.microsoft.com/office/powerpoint/2010/main" val="2005439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D9B05-E1DC-23CC-ED70-F6FB46AA4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err="1"/>
              <a:t>Perhitungan</a:t>
            </a:r>
            <a:r>
              <a:rPr lang="en-US" sz="3600" b="1" dirty="0"/>
              <a:t> benefit </a:t>
            </a:r>
            <a:r>
              <a:rPr lang="en-US" sz="3600" b="1" dirty="0" err="1"/>
              <a:t>proyek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C7E9B-1ED7-B014-27DB-66CBAE9C1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91621"/>
            <a:ext cx="8596668" cy="3880773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Dari </a:t>
            </a:r>
            <a:r>
              <a:rPr lang="en-US" sz="2000" dirty="0" err="1"/>
              <a:t>sudut</a:t>
            </a:r>
            <a:r>
              <a:rPr lang="en-US" sz="2000" dirty="0"/>
              <a:t> </a:t>
            </a:r>
            <a:r>
              <a:rPr lang="en-US" sz="2000" dirty="0" err="1"/>
              <a:t>pandang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, benefit </a:t>
            </a:r>
            <a:r>
              <a:rPr lang="en-US" sz="2000" dirty="0" err="1"/>
              <a:t>bruto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proyek</a:t>
            </a:r>
            <a:r>
              <a:rPr lang="en-US" sz="2000" dirty="0"/>
              <a:t> yang </a:t>
            </a: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harga</a:t>
            </a:r>
            <a:r>
              <a:rPr lang="en-US" sz="2000" dirty="0"/>
              <a:t> output </a:t>
            </a:r>
            <a:r>
              <a:rPr lang="en-US" sz="2000" dirty="0" err="1"/>
              <a:t>turun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endParaRPr lang="en-US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dirty="0"/>
              <a:t>Surplus </a:t>
            </a:r>
            <a:r>
              <a:rPr lang="en-US" sz="2000" dirty="0" err="1"/>
              <a:t>ekonomi</a:t>
            </a:r>
            <a:endParaRPr lang="en-US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dirty="0"/>
              <a:t>Hasil </a:t>
            </a:r>
            <a:r>
              <a:rPr lang="en-US" sz="2000" dirty="0" err="1"/>
              <a:t>perkalian</a:t>
            </a:r>
            <a:r>
              <a:rPr lang="en-US" sz="2000" dirty="0"/>
              <a:t> </a:t>
            </a:r>
            <a:r>
              <a:rPr lang="en-US" sz="2000" dirty="0" err="1"/>
              <a:t>harga</a:t>
            </a:r>
            <a:r>
              <a:rPr lang="en-US" sz="2000" dirty="0"/>
              <a:t> </a:t>
            </a:r>
            <a:r>
              <a:rPr lang="en-US" sz="2000" dirty="0" err="1"/>
              <a:t>baru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produksi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proyek</a:t>
            </a:r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/>
              <a:t>Benefit </a:t>
            </a:r>
            <a:r>
              <a:rPr lang="en-US" sz="2000" dirty="0" err="1"/>
              <a:t>bruto</a:t>
            </a:r>
            <a:r>
              <a:rPr lang="en-US" sz="2000" dirty="0"/>
              <a:t> = BC . (</a:t>
            </a:r>
            <a:r>
              <a:rPr lang="en-US" sz="2000" dirty="0" err="1"/>
              <a:t>p+p</a:t>
            </a:r>
            <a:r>
              <a:rPr lang="en-US" sz="2000" dirty="0"/>
              <a:t>’)/2</a:t>
            </a:r>
          </a:p>
          <a:p>
            <a:r>
              <a:rPr lang="en-US" sz="2000" dirty="0"/>
              <a:t>     </a:t>
            </a:r>
            <a:r>
              <a:rPr lang="en-US" sz="2000" dirty="0">
                <a:sym typeface="Wingdings" panose="05000000000000000000" pitchFamily="2" charset="2"/>
              </a:rPr>
              <a:t> </a:t>
            </a:r>
            <a:r>
              <a:rPr lang="en-US" sz="2000" dirty="0" err="1">
                <a:sym typeface="Wingdings" panose="05000000000000000000" pitchFamily="2" charset="2"/>
              </a:rPr>
              <a:t>jumlah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produksi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dalam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proyek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dikalikan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harga</a:t>
            </a:r>
            <a:r>
              <a:rPr lang="en-US" sz="2000" dirty="0">
                <a:sym typeface="Wingdings" panose="05000000000000000000" pitchFamily="2" charset="2"/>
              </a:rPr>
              <a:t> rata-rata </a:t>
            </a:r>
            <a:r>
              <a:rPr lang="en-US" sz="2000" dirty="0" err="1">
                <a:sym typeface="Wingdings" panose="05000000000000000000" pitchFamily="2" charset="2"/>
              </a:rPr>
              <a:t>sebelum</a:t>
            </a:r>
            <a:r>
              <a:rPr lang="en-US" sz="2000" dirty="0">
                <a:sym typeface="Wingdings" panose="05000000000000000000" pitchFamily="2" charset="2"/>
              </a:rPr>
              <a:t> dan </a:t>
            </a:r>
            <a:r>
              <a:rPr lang="en-US" sz="2000" dirty="0" err="1">
                <a:sym typeface="Wingdings" panose="05000000000000000000" pitchFamily="2" charset="2"/>
              </a:rPr>
              <a:t>sesudah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proyek</a:t>
            </a:r>
            <a:endParaRPr lang="en-US" sz="2000" dirty="0">
              <a:sym typeface="Wingdings" panose="05000000000000000000" pitchFamily="2" charset="2"/>
            </a:endParaRPr>
          </a:p>
          <a:p>
            <a:endParaRPr lang="en-US" sz="2000" dirty="0">
              <a:sym typeface="Wingdings" panose="05000000000000000000" pitchFamily="2" charset="2"/>
            </a:endParaRPr>
          </a:p>
          <a:p>
            <a:r>
              <a:rPr lang="en-US" sz="2000" dirty="0" err="1">
                <a:sym typeface="Wingdings" panose="05000000000000000000" pitchFamily="2" charset="2"/>
              </a:rPr>
              <a:t>Asumsi</a:t>
            </a:r>
            <a:r>
              <a:rPr lang="en-US" sz="2000" dirty="0">
                <a:sym typeface="Wingdings" panose="05000000000000000000" pitchFamily="2" charset="2"/>
              </a:rPr>
              <a:t>: </a:t>
            </a:r>
            <a:r>
              <a:rPr lang="en-US" sz="2000" dirty="0" err="1">
                <a:sym typeface="Wingdings" panose="05000000000000000000" pitchFamily="2" charset="2"/>
              </a:rPr>
              <a:t>kurva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permintaan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berupa</a:t>
            </a:r>
            <a:r>
              <a:rPr lang="en-US" sz="2000" dirty="0">
                <a:sym typeface="Wingdings" panose="05000000000000000000" pitchFamily="2" charset="2"/>
              </a:rPr>
              <a:t> garis </a:t>
            </a:r>
            <a:r>
              <a:rPr lang="en-US" sz="2000" dirty="0" err="1">
                <a:sym typeface="Wingdings" panose="05000000000000000000" pitchFamily="2" charset="2"/>
              </a:rPr>
              <a:t>lurus</a:t>
            </a:r>
            <a:endParaRPr lang="en-US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3306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F2F13-4E74-0620-5A50-95909B0A5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124" y="408318"/>
            <a:ext cx="9124392" cy="6041363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200" b="1" dirty="0" err="1"/>
              <a:t>Kurva</a:t>
            </a:r>
            <a:r>
              <a:rPr lang="en-US" sz="2200" b="1" dirty="0"/>
              <a:t> </a:t>
            </a:r>
            <a:r>
              <a:rPr lang="en-US" sz="2200" b="1" dirty="0" err="1"/>
              <a:t>permintaan</a:t>
            </a:r>
            <a:r>
              <a:rPr lang="en-US" sz="2200" b="1" dirty="0"/>
              <a:t> </a:t>
            </a:r>
            <a:r>
              <a:rPr lang="en-US" sz="2200" b="1" dirty="0" err="1"/>
              <a:t>berupa</a:t>
            </a:r>
            <a:r>
              <a:rPr lang="en-US" sz="2200" b="1" dirty="0"/>
              <a:t> garis </a:t>
            </a:r>
            <a:r>
              <a:rPr lang="en-US" sz="2200" b="1" dirty="0" err="1"/>
              <a:t>lengkung</a:t>
            </a:r>
            <a:endParaRPr lang="en-US" sz="2200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200" dirty="0"/>
              <a:t>Jika </a:t>
            </a:r>
            <a:r>
              <a:rPr lang="en-US" sz="2200" dirty="0" err="1"/>
              <a:t>ada</a:t>
            </a:r>
            <a:r>
              <a:rPr lang="en-US" sz="2200" dirty="0"/>
              <a:t> </a:t>
            </a:r>
            <a:r>
              <a:rPr lang="en-US" sz="2200" dirty="0" err="1"/>
              <a:t>perubahan</a:t>
            </a:r>
            <a:r>
              <a:rPr lang="en-US" sz="2200" dirty="0"/>
              <a:t> </a:t>
            </a:r>
            <a:r>
              <a:rPr lang="en-US" sz="2200" dirty="0" err="1"/>
              <a:t>harga</a:t>
            </a:r>
            <a:r>
              <a:rPr lang="en-US" sz="2200" dirty="0"/>
              <a:t> yang </a:t>
            </a:r>
            <a:r>
              <a:rPr lang="en-US" sz="2200" dirty="0" err="1"/>
              <a:t>drastis</a:t>
            </a:r>
            <a:endParaRPr lang="en-US" sz="2200" dirty="0"/>
          </a:p>
          <a:p>
            <a:r>
              <a:rPr lang="en-US" sz="2200" dirty="0" err="1"/>
              <a:t>Misal</a:t>
            </a:r>
            <a:r>
              <a:rPr lang="en-US" sz="2200" dirty="0"/>
              <a:t>: </a:t>
            </a:r>
            <a:r>
              <a:rPr lang="en-US" sz="2200" dirty="0" err="1"/>
              <a:t>permintaan</a:t>
            </a:r>
            <a:r>
              <a:rPr lang="en-US" sz="2200" dirty="0"/>
              <a:t> air </a:t>
            </a:r>
            <a:r>
              <a:rPr lang="en-US" sz="2200" dirty="0" err="1"/>
              <a:t>minum</a:t>
            </a:r>
            <a:r>
              <a:rPr lang="en-US" sz="2200" dirty="0"/>
              <a:t> yang </a:t>
            </a:r>
            <a:r>
              <a:rPr lang="en-US" sz="2200" dirty="0" err="1"/>
              <a:t>langka</a:t>
            </a:r>
            <a:r>
              <a:rPr lang="en-US" sz="2200" dirty="0"/>
              <a:t> </a:t>
            </a:r>
            <a:r>
              <a:rPr lang="en-US" sz="2200" dirty="0" err="1"/>
              <a:t>menjadi</a:t>
            </a:r>
            <a:r>
              <a:rPr lang="en-US" sz="2200" dirty="0"/>
              <a:t> </a:t>
            </a:r>
            <a:r>
              <a:rPr lang="en-US" sz="2200" dirty="0" err="1"/>
              <a:t>berlimpah</a:t>
            </a:r>
            <a:endParaRPr lang="en-US" sz="2200" dirty="0"/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sz="2200" dirty="0" err="1">
                <a:sym typeface="Wingdings" panose="05000000000000000000" pitchFamily="2" charset="2"/>
              </a:rPr>
              <a:t>dalam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kondisi</a:t>
            </a:r>
            <a:r>
              <a:rPr lang="en-US" sz="2200" dirty="0">
                <a:sym typeface="Wingdings" panose="05000000000000000000" pitchFamily="2" charset="2"/>
              </a:rPr>
              <a:t> sangat </a:t>
            </a:r>
            <a:r>
              <a:rPr lang="en-US" sz="2200" dirty="0" err="1">
                <a:sym typeface="Wingdings" panose="05000000000000000000" pitchFamily="2" charset="2"/>
              </a:rPr>
              <a:t>langka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dengan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harga</a:t>
            </a:r>
            <a:r>
              <a:rPr lang="en-US" sz="2200" dirty="0">
                <a:sym typeface="Wingdings" panose="05000000000000000000" pitchFamily="2" charset="2"/>
              </a:rPr>
              <a:t> yang </a:t>
            </a:r>
            <a:r>
              <a:rPr lang="en-US" sz="2200" dirty="0" err="1">
                <a:sym typeface="Wingdings" panose="05000000000000000000" pitchFamily="2" charset="2"/>
              </a:rPr>
              <a:t>tertinggi</a:t>
            </a:r>
            <a:r>
              <a:rPr lang="en-US" sz="2200" dirty="0">
                <a:sym typeface="Wingdings" panose="05000000000000000000" pitchFamily="2" charset="2"/>
              </a:rPr>
              <a:t>, </a:t>
            </a:r>
            <a:r>
              <a:rPr lang="en-US" sz="2200" dirty="0" err="1">
                <a:sym typeface="Wingdings" panose="05000000000000000000" pitchFamily="2" charset="2"/>
              </a:rPr>
              <a:t>permintaan</a:t>
            </a:r>
            <a:r>
              <a:rPr lang="en-US" sz="2200" dirty="0">
                <a:sym typeface="Wingdings" panose="05000000000000000000" pitchFamily="2" charset="2"/>
              </a:rPr>
              <a:t> air sangat </a:t>
            </a:r>
            <a:r>
              <a:rPr lang="en-US" sz="2200" dirty="0" err="1">
                <a:sym typeface="Wingdings" panose="05000000000000000000" pitchFamily="2" charset="2"/>
              </a:rPr>
              <a:t>inelastis</a:t>
            </a:r>
            <a:r>
              <a:rPr lang="en-US" sz="2200" dirty="0">
                <a:sym typeface="Wingdings" panose="05000000000000000000" pitchFamily="2" charset="2"/>
              </a:rPr>
              <a:t>  </a:t>
            </a:r>
            <a:r>
              <a:rPr lang="en-US" sz="2200" dirty="0" err="1">
                <a:sym typeface="Wingdings" panose="05000000000000000000" pitchFamily="2" charset="2"/>
              </a:rPr>
              <a:t>terbatasnya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daya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beli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membatasi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konsumsi</a:t>
            </a:r>
            <a:r>
              <a:rPr lang="en-US" sz="2200" dirty="0">
                <a:sym typeface="Wingdings" panose="05000000000000000000" pitchFamily="2" charset="2"/>
              </a:rPr>
              <a:t> air </a:t>
            </a:r>
            <a:r>
              <a:rPr lang="en-US" sz="2200" dirty="0" err="1">
                <a:sym typeface="Wingdings" panose="05000000000000000000" pitchFamily="2" charset="2"/>
              </a:rPr>
              <a:t>minum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hingga</a:t>
            </a:r>
            <a:r>
              <a:rPr lang="en-US" sz="2200" dirty="0">
                <a:sym typeface="Wingdings" panose="05000000000000000000" pitchFamily="2" charset="2"/>
              </a:rPr>
              <a:t> pada </a:t>
            </a:r>
            <a:r>
              <a:rPr lang="en-US" sz="2200" dirty="0" err="1">
                <a:sym typeface="Wingdings" panose="05000000000000000000" pitchFamily="2" charset="2"/>
              </a:rPr>
              <a:t>tingkat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kebutuhan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dasar</a:t>
            </a:r>
            <a:r>
              <a:rPr lang="en-US" sz="2200" dirty="0">
                <a:sym typeface="Wingdings" panose="05000000000000000000" pitchFamily="2" charset="2"/>
              </a:rPr>
              <a:t>  </a:t>
            </a:r>
            <a:r>
              <a:rPr lang="en-US" sz="2200" dirty="0" err="1">
                <a:sym typeface="Wingdings" panose="05000000000000000000" pitchFamily="2" charset="2"/>
              </a:rPr>
              <a:t>kemudian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harga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turun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mejadi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sanat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rendah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sehingga</a:t>
            </a:r>
            <a:r>
              <a:rPr lang="en-US" sz="2200" dirty="0">
                <a:sym typeface="Wingdings" panose="05000000000000000000" pitchFamily="2" charset="2"/>
              </a:rPr>
              <a:t> opportunity cost </a:t>
            </a:r>
            <a:r>
              <a:rPr lang="en-US" sz="2200" dirty="0" err="1">
                <a:sym typeface="Wingdings" panose="05000000000000000000" pitchFamily="2" charset="2"/>
              </a:rPr>
              <a:t>konsumsi</a:t>
            </a:r>
            <a:r>
              <a:rPr lang="en-US" sz="2200" dirty="0">
                <a:sym typeface="Wingdings" panose="05000000000000000000" pitchFamily="2" charset="2"/>
              </a:rPr>
              <a:t> yang </a:t>
            </a:r>
            <a:r>
              <a:rPr lang="en-US" sz="2200" dirty="0" err="1">
                <a:sym typeface="Wingdings" panose="05000000000000000000" pitchFamily="2" charset="2"/>
              </a:rPr>
              <a:t>berlebihan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tidak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lagi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membebani</a:t>
            </a:r>
            <a:r>
              <a:rPr lang="en-US" sz="2200" dirty="0">
                <a:sym typeface="Wingdings" panose="05000000000000000000" pitchFamily="2" charset="2"/>
              </a:rPr>
              <a:t>   </a:t>
            </a:r>
            <a:r>
              <a:rPr lang="en-US" sz="2200" dirty="0" err="1">
                <a:sym typeface="Wingdings" panose="05000000000000000000" pitchFamily="2" charset="2"/>
              </a:rPr>
              <a:t>konsumsi</a:t>
            </a:r>
            <a:r>
              <a:rPr lang="en-US" sz="2200" dirty="0">
                <a:sym typeface="Wingdings" panose="05000000000000000000" pitchFamily="2" charset="2"/>
              </a:rPr>
              <a:t> per </a:t>
            </a:r>
            <a:r>
              <a:rPr lang="en-US" sz="2200" dirty="0" err="1">
                <a:sym typeface="Wingdings" panose="05000000000000000000" pitchFamily="2" charset="2"/>
              </a:rPr>
              <a:t>kapita</a:t>
            </a:r>
            <a:r>
              <a:rPr lang="en-US" sz="2200" dirty="0">
                <a:sym typeface="Wingdings" panose="05000000000000000000" pitchFamily="2" charset="2"/>
              </a:rPr>
              <a:t> naik </a:t>
            </a:r>
            <a:r>
              <a:rPr lang="en-US" sz="2200" dirty="0" err="1">
                <a:sym typeface="Wingdings" panose="05000000000000000000" pitchFamily="2" charset="2"/>
              </a:rPr>
              <a:t>dalam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proporsi</a:t>
            </a:r>
            <a:r>
              <a:rPr lang="en-US" sz="2200" dirty="0">
                <a:sym typeface="Wingdings" panose="05000000000000000000" pitchFamily="2" charset="2"/>
              </a:rPr>
              <a:t> yang </a:t>
            </a:r>
            <a:r>
              <a:rPr lang="en-US" sz="2200" dirty="0" err="1">
                <a:sym typeface="Wingdings" panose="05000000000000000000" pitchFamily="2" charset="2"/>
              </a:rPr>
              <a:t>melebihi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proporsi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penurunan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harga</a:t>
            </a:r>
            <a:r>
              <a:rPr lang="en-US" sz="2200" dirty="0">
                <a:sym typeface="Wingdings" panose="05000000000000000000" pitchFamily="2" charset="2"/>
              </a:rPr>
              <a:t>  </a:t>
            </a:r>
            <a:r>
              <a:rPr lang="en-US" sz="2200" dirty="0" err="1">
                <a:sym typeface="Wingdings" panose="05000000000000000000" pitchFamily="2" charset="2"/>
              </a:rPr>
              <a:t>kurva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melengkung</a:t>
            </a:r>
            <a:endParaRPr lang="en-US" sz="2200" dirty="0">
              <a:sym typeface="Wingdings" panose="05000000000000000000" pitchFamily="2" charset="2"/>
            </a:endParaRPr>
          </a:p>
          <a:p>
            <a:endParaRPr lang="en-US" sz="2200" dirty="0">
              <a:sym typeface="Wingdings" panose="05000000000000000000" pitchFamily="2" charset="2"/>
            </a:endParaRPr>
          </a:p>
          <a:p>
            <a:r>
              <a:rPr lang="en-US" sz="2200" dirty="0" err="1">
                <a:sym typeface="Wingdings" panose="05000000000000000000" pitchFamily="2" charset="2"/>
              </a:rPr>
              <a:t>Adanya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proyek</a:t>
            </a:r>
            <a:r>
              <a:rPr lang="en-US" sz="2200" dirty="0">
                <a:sym typeface="Wingdings" panose="05000000000000000000" pitchFamily="2" charset="2"/>
              </a:rPr>
              <a:t>  </a:t>
            </a:r>
            <a:r>
              <a:rPr lang="en-US" sz="2200" dirty="0" err="1">
                <a:sym typeface="Wingdings" panose="05000000000000000000" pitchFamily="2" charset="2"/>
              </a:rPr>
              <a:t>kurva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penawaran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bergeser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ke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kanan</a:t>
            </a:r>
            <a:r>
              <a:rPr lang="en-US" sz="2200" dirty="0">
                <a:sym typeface="Wingdings" panose="05000000000000000000" pitchFamily="2" charset="2"/>
              </a:rPr>
              <a:t> (S </a:t>
            </a:r>
            <a:r>
              <a:rPr lang="en-US" sz="2200" dirty="0" err="1">
                <a:sym typeface="Wingdings" panose="05000000000000000000" pitchFamily="2" charset="2"/>
              </a:rPr>
              <a:t>ke</a:t>
            </a:r>
            <a:r>
              <a:rPr lang="en-US" sz="2200" dirty="0">
                <a:sym typeface="Wingdings" panose="05000000000000000000" pitchFamily="2" charset="2"/>
              </a:rPr>
              <a:t> S’)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sz="2200" dirty="0" err="1"/>
              <a:t>Tambahan</a:t>
            </a:r>
            <a:r>
              <a:rPr lang="en-US" sz="2200" dirty="0"/>
              <a:t> surplus </a:t>
            </a:r>
            <a:r>
              <a:rPr lang="en-US" sz="2200" dirty="0" err="1"/>
              <a:t>ekonomi</a:t>
            </a:r>
            <a:r>
              <a:rPr lang="en-US" sz="2200" dirty="0"/>
              <a:t> </a:t>
            </a:r>
            <a:r>
              <a:rPr lang="en-US" sz="2200" dirty="0" err="1"/>
              <a:t>sebesar</a:t>
            </a:r>
            <a:r>
              <a:rPr lang="en-US" sz="2200" dirty="0"/>
              <a:t> </a:t>
            </a:r>
            <a:r>
              <a:rPr lang="en-US" sz="2200" dirty="0" err="1"/>
              <a:t>daerah</a:t>
            </a:r>
            <a:r>
              <a:rPr lang="en-US" sz="2200" dirty="0"/>
              <a:t> I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sz="2200" dirty="0" err="1"/>
              <a:t>Penggunaan</a:t>
            </a:r>
            <a:r>
              <a:rPr lang="en-US" sz="2200" dirty="0"/>
              <a:t> </a:t>
            </a:r>
            <a:r>
              <a:rPr lang="en-US" sz="2200" dirty="0" err="1"/>
              <a:t>rumus</a:t>
            </a:r>
            <a:r>
              <a:rPr lang="en-US" sz="2200" dirty="0"/>
              <a:t> (p-p’) . BC/2 </a:t>
            </a:r>
            <a:r>
              <a:rPr lang="en-US" sz="2200" dirty="0" err="1"/>
              <a:t>terlalu</a:t>
            </a:r>
            <a:r>
              <a:rPr lang="en-US" sz="2200" dirty="0"/>
              <a:t> </a:t>
            </a:r>
            <a:r>
              <a:rPr lang="en-US" sz="2200" dirty="0" err="1"/>
              <a:t>membesar-besarkan</a:t>
            </a:r>
            <a:r>
              <a:rPr lang="en-US" sz="2200" dirty="0"/>
              <a:t> surplus yang </a:t>
            </a:r>
            <a:r>
              <a:rPr lang="en-US" sz="2200" dirty="0" err="1"/>
              <a:t>sebenarnya</a:t>
            </a:r>
            <a:r>
              <a:rPr lang="en-US" sz="2200" dirty="0"/>
              <a:t> </a:t>
            </a:r>
            <a:r>
              <a:rPr lang="en-US" sz="2200" dirty="0">
                <a:sym typeface="Wingdings" panose="05000000000000000000" pitchFamily="2" charset="2"/>
              </a:rPr>
              <a:t> </a:t>
            </a:r>
            <a:r>
              <a:rPr lang="en-US" sz="2200" dirty="0" err="1">
                <a:sym typeface="Wingdings" panose="05000000000000000000" pitchFamily="2" charset="2"/>
              </a:rPr>
              <a:t>membesar-besarkan</a:t>
            </a:r>
            <a:r>
              <a:rPr lang="en-US" sz="2200" dirty="0">
                <a:sym typeface="Wingdings" panose="05000000000000000000" pitchFamily="2" charset="2"/>
              </a:rPr>
              <a:t> benefit </a:t>
            </a:r>
            <a:r>
              <a:rPr lang="en-US" sz="2200" dirty="0" err="1">
                <a:sym typeface="Wingdings" panose="05000000000000000000" pitchFamily="2" charset="2"/>
              </a:rPr>
              <a:t>bruto</a:t>
            </a:r>
            <a:r>
              <a:rPr lang="en-US" sz="2200" dirty="0">
                <a:sym typeface="Wingdings" panose="05000000000000000000" pitchFamily="2" charset="2"/>
              </a:rPr>
              <a:t>  </a:t>
            </a:r>
            <a:r>
              <a:rPr lang="en-US" sz="2200" dirty="0" err="1">
                <a:sym typeface="Wingdings" panose="05000000000000000000" pitchFamily="2" charset="2"/>
              </a:rPr>
              <a:t>mendasar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investasi</a:t>
            </a:r>
            <a:r>
              <a:rPr lang="en-US" sz="2200" dirty="0">
                <a:sym typeface="Wingdings" panose="05000000000000000000" pitchFamily="2" charset="2"/>
              </a:rPr>
              <a:t> yang </a:t>
            </a:r>
            <a:r>
              <a:rPr lang="en-US" sz="2200" dirty="0" err="1">
                <a:sym typeface="Wingdings" panose="05000000000000000000" pitchFamily="2" charset="2"/>
              </a:rPr>
              <a:t>berlebihan</a:t>
            </a:r>
            <a:r>
              <a:rPr lang="en-US" sz="2200" dirty="0">
                <a:sym typeface="Wingdings" panose="05000000000000000000" pitchFamily="2" charset="2"/>
              </a:rPr>
              <a:t> (</a:t>
            </a:r>
            <a:r>
              <a:rPr lang="en-US" sz="2200" dirty="0" err="1">
                <a:sym typeface="Wingdings" panose="05000000000000000000" pitchFamily="2" charset="2"/>
              </a:rPr>
              <a:t>kapasitas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produksi</a:t>
            </a:r>
            <a:r>
              <a:rPr lang="en-US" sz="2200" dirty="0">
                <a:sym typeface="Wingdings" panose="05000000000000000000" pitchFamily="2" charset="2"/>
              </a:rPr>
              <a:t> C), </a:t>
            </a:r>
            <a:r>
              <a:rPr lang="en-US" sz="2200" dirty="0" err="1">
                <a:sym typeface="Wingdings" panose="05000000000000000000" pitchFamily="2" charset="2"/>
              </a:rPr>
              <a:t>sedangkan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kapasitas</a:t>
            </a:r>
            <a:r>
              <a:rPr lang="en-US" sz="2200" dirty="0">
                <a:sym typeface="Wingdings" panose="05000000000000000000" pitchFamily="2" charset="2"/>
              </a:rPr>
              <a:t> yang </a:t>
            </a:r>
            <a:r>
              <a:rPr lang="en-US" sz="2200" dirty="0" err="1">
                <a:sym typeface="Wingdings" panose="05000000000000000000" pitchFamily="2" charset="2"/>
              </a:rPr>
              <a:t>menguntungkan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dari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segi</a:t>
            </a:r>
            <a:r>
              <a:rPr lang="en-US" sz="2200" dirty="0">
                <a:sym typeface="Wingdings" panose="05000000000000000000" pitchFamily="2" charset="2"/>
              </a:rPr>
              <a:t> social </a:t>
            </a:r>
            <a:r>
              <a:rPr lang="en-US" sz="2200" dirty="0" err="1">
                <a:sym typeface="Wingdings" panose="05000000000000000000" pitchFamily="2" charset="2"/>
              </a:rPr>
              <a:t>adalah</a:t>
            </a:r>
            <a:r>
              <a:rPr lang="en-US" sz="2200" dirty="0">
                <a:sym typeface="Wingdings" panose="05000000000000000000" pitchFamily="2" charset="2"/>
              </a:rPr>
              <a:t> D</a:t>
            </a:r>
            <a:endParaRPr lang="en-US" sz="2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7264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1F47D-0A0F-1009-C7EE-C458C74B8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3132"/>
            <a:ext cx="7728729" cy="132080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Perkiraan</a:t>
            </a:r>
            <a:r>
              <a:rPr lang="en-US" b="1" dirty="0"/>
              <a:t> surplus </a:t>
            </a:r>
            <a:r>
              <a:rPr lang="en-US" b="1" dirty="0" err="1"/>
              <a:t>ekonomi</a:t>
            </a:r>
            <a:r>
              <a:rPr lang="en-US" b="1" dirty="0"/>
              <a:t> </a:t>
            </a:r>
            <a:r>
              <a:rPr lang="en-US" b="1" dirty="0" err="1"/>
              <a:t>proyek</a:t>
            </a:r>
            <a:r>
              <a:rPr lang="en-US" b="1" dirty="0"/>
              <a:t> </a:t>
            </a:r>
            <a:r>
              <a:rPr lang="en-US" b="1" dirty="0" err="1"/>
              <a:t>pompa</a:t>
            </a:r>
            <a:r>
              <a:rPr lang="en-US" b="1" dirty="0"/>
              <a:t> air </a:t>
            </a:r>
            <a:r>
              <a:rPr lang="en-US" b="1" dirty="0" err="1"/>
              <a:t>minum</a:t>
            </a:r>
            <a:br>
              <a:rPr lang="en-US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8723E-24E9-0259-4AB6-743888E58F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E0EDF5-C173-22F2-8890-93237C4BC7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079" t="36257" r="52632" b="20234"/>
          <a:stretch/>
        </p:blipFill>
        <p:spPr>
          <a:xfrm>
            <a:off x="2085472" y="1803932"/>
            <a:ext cx="6593307" cy="4214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78357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568</Words>
  <Application>Microsoft Office PowerPoint</Application>
  <PresentationFormat>Widescreen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Bahnschrift Condensed</vt:lpstr>
      <vt:lpstr>docs-Calibri</vt:lpstr>
      <vt:lpstr>Trebuchet MS</vt:lpstr>
      <vt:lpstr>Wingdings</vt:lpstr>
      <vt:lpstr>Wingdings 3</vt:lpstr>
      <vt:lpstr>Facet</vt:lpstr>
      <vt:lpstr>SURPLUS  KONSUMEN DAN PRODUSEN Dian Retnaningdiah,S.E.,M.Si Ekonomi Pengantar</vt:lpstr>
      <vt:lpstr>PowerPoint Presentation</vt:lpstr>
      <vt:lpstr>PowerPoint Presentation</vt:lpstr>
      <vt:lpstr>Surplus konsumen dan produsen</vt:lpstr>
      <vt:lpstr>PowerPoint Presentation</vt:lpstr>
      <vt:lpstr>Definisi benefit bruto </vt:lpstr>
      <vt:lpstr>Perhitungan benefit proyek</vt:lpstr>
      <vt:lpstr>PowerPoint Presentation</vt:lpstr>
      <vt:lpstr>Perkiraan surplus ekonomi proyek pompa air minum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SURPLUS  KONSUMEN DAN PRODUSEN Dian Retnaningdiah,S.E.,M.Si Ekonomi Pengantar</dc:title>
  <dc:creator>Lulu Syifa Pratama</dc:creator>
  <cp:lastModifiedBy>Lulu Syifa Pratama</cp:lastModifiedBy>
  <cp:revision>1</cp:revision>
  <dcterms:created xsi:type="dcterms:W3CDTF">2024-01-11T04:17:30Z</dcterms:created>
  <dcterms:modified xsi:type="dcterms:W3CDTF">2024-01-11T04:26:09Z</dcterms:modified>
</cp:coreProperties>
</file>