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34"/>
  </p:notesMasterIdLst>
  <p:sldIdLst>
    <p:sldId id="256" r:id="rId2"/>
    <p:sldId id="257" r:id="rId3"/>
    <p:sldId id="324" r:id="rId4"/>
    <p:sldId id="325" r:id="rId5"/>
    <p:sldId id="326" r:id="rId6"/>
    <p:sldId id="327" r:id="rId7"/>
    <p:sldId id="283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43" r:id="rId18"/>
    <p:sldId id="344" r:id="rId19"/>
    <p:sldId id="337" r:id="rId20"/>
    <p:sldId id="289" r:id="rId21"/>
    <p:sldId id="270" r:id="rId22"/>
    <p:sldId id="273" r:id="rId23"/>
    <p:sldId id="338" r:id="rId24"/>
    <p:sldId id="263" r:id="rId25"/>
    <p:sldId id="340" r:id="rId26"/>
    <p:sldId id="341" r:id="rId27"/>
    <p:sldId id="274" r:id="rId28"/>
    <p:sldId id="275" r:id="rId29"/>
    <p:sldId id="276" r:id="rId30"/>
    <p:sldId id="277" r:id="rId31"/>
    <p:sldId id="342" r:id="rId32"/>
    <p:sldId id="345" r:id="rId33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C50BE-562B-4055-B2DB-8F06B2FD2862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0EA57063-D535-48F3-819D-F2511567B6CF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TOPIK</a:t>
          </a:r>
        </a:p>
      </dgm:t>
    </dgm:pt>
    <dgm:pt modelId="{386E1970-1142-4FCC-BB80-D6DD64C26851}" type="parTrans" cxnId="{8E89EBC9-8BBE-4B79-B756-48BF05C6A39C}">
      <dgm:prSet/>
      <dgm:spPr/>
      <dgm:t>
        <a:bodyPr/>
        <a:lstStyle/>
        <a:p>
          <a:endParaRPr lang="en-US"/>
        </a:p>
      </dgm:t>
    </dgm:pt>
    <dgm:pt modelId="{FDBC5E82-B8F9-4DF9-9EE4-709C50E0C3A2}" type="sibTrans" cxnId="{8E89EBC9-8BBE-4B79-B756-48BF05C6A39C}">
      <dgm:prSet/>
      <dgm:spPr/>
      <dgm:t>
        <a:bodyPr/>
        <a:lstStyle/>
        <a:p>
          <a:endParaRPr lang="en-US"/>
        </a:p>
      </dgm:t>
    </dgm:pt>
    <dgm:pt modelId="{D64ED853-D183-4B9D-9D4F-A15E101C86F6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MASALAH</a:t>
          </a:r>
        </a:p>
      </dgm:t>
    </dgm:pt>
    <dgm:pt modelId="{1FF77294-CD82-46D2-B957-95F4A8945E71}" type="parTrans" cxnId="{6A6B874D-EC92-4FBD-A9E6-34FA12DEAADD}">
      <dgm:prSet/>
      <dgm:spPr/>
      <dgm:t>
        <a:bodyPr/>
        <a:lstStyle/>
        <a:p>
          <a:endParaRPr lang="en-US"/>
        </a:p>
      </dgm:t>
    </dgm:pt>
    <dgm:pt modelId="{6DCBB26A-CC9E-48EB-8C2D-17A5997DE0B7}" type="sibTrans" cxnId="{6A6B874D-EC92-4FBD-A9E6-34FA12DEAADD}">
      <dgm:prSet/>
      <dgm:spPr/>
      <dgm:t>
        <a:bodyPr/>
        <a:lstStyle/>
        <a:p>
          <a:endParaRPr lang="en-US"/>
        </a:p>
      </dgm:t>
    </dgm:pt>
    <dgm:pt modelId="{56FF804C-B6CC-413F-B975-33FDE1B67DE3}">
      <dgm:prSet phldrT="[Text]"/>
      <dgm:spPr>
        <a:solidFill>
          <a:srgbClr val="0066FF"/>
        </a:solidFill>
      </dgm:spPr>
      <dgm:t>
        <a:bodyPr/>
        <a:lstStyle/>
        <a:p>
          <a:r>
            <a:rPr lang="en-US" dirty="0"/>
            <a:t>RUMUSAN MASALAH</a:t>
          </a:r>
        </a:p>
      </dgm:t>
    </dgm:pt>
    <dgm:pt modelId="{BE84C1FB-A321-401C-9A0B-38F6BCC807A5}" type="parTrans" cxnId="{744BBDBF-BA72-4E04-8FF3-05688FC60D45}">
      <dgm:prSet/>
      <dgm:spPr/>
      <dgm:t>
        <a:bodyPr/>
        <a:lstStyle/>
        <a:p>
          <a:endParaRPr lang="en-US"/>
        </a:p>
      </dgm:t>
    </dgm:pt>
    <dgm:pt modelId="{283F83E9-0765-4497-B6A7-6947682BB99A}" type="sibTrans" cxnId="{744BBDBF-BA72-4E04-8FF3-05688FC60D45}">
      <dgm:prSet/>
      <dgm:spPr/>
      <dgm:t>
        <a:bodyPr/>
        <a:lstStyle/>
        <a:p>
          <a:endParaRPr lang="en-US"/>
        </a:p>
      </dgm:t>
    </dgm:pt>
    <dgm:pt modelId="{CE511D6C-64AB-4A00-9768-A5CD665BDA06}" type="pres">
      <dgm:prSet presAssocID="{7A6C50BE-562B-4055-B2DB-8F06B2FD2862}" presName="CompostProcess" presStyleCnt="0">
        <dgm:presLayoutVars>
          <dgm:dir/>
          <dgm:resizeHandles val="exact"/>
        </dgm:presLayoutVars>
      </dgm:prSet>
      <dgm:spPr/>
    </dgm:pt>
    <dgm:pt modelId="{D4AACDC0-B517-45FD-BB47-FB36D7E7C246}" type="pres">
      <dgm:prSet presAssocID="{7A6C50BE-562B-4055-B2DB-8F06B2FD2862}" presName="arrow" presStyleLbl="bgShp" presStyleIdx="0" presStyleCnt="1"/>
      <dgm:spPr/>
    </dgm:pt>
    <dgm:pt modelId="{818BD1A7-4BB2-4D47-B062-6EDFCA9ABB33}" type="pres">
      <dgm:prSet presAssocID="{7A6C50BE-562B-4055-B2DB-8F06B2FD2862}" presName="linearProcess" presStyleCnt="0"/>
      <dgm:spPr/>
    </dgm:pt>
    <dgm:pt modelId="{39CC5D78-6258-46F3-94D0-E846047F3BA7}" type="pres">
      <dgm:prSet presAssocID="{0EA57063-D535-48F3-819D-F2511567B6CF}" presName="textNode" presStyleLbl="node1" presStyleIdx="0" presStyleCnt="3">
        <dgm:presLayoutVars>
          <dgm:bulletEnabled val="1"/>
        </dgm:presLayoutVars>
      </dgm:prSet>
      <dgm:spPr/>
    </dgm:pt>
    <dgm:pt modelId="{37B869A6-46D8-4A12-9E3B-48A89B9F9FFD}" type="pres">
      <dgm:prSet presAssocID="{FDBC5E82-B8F9-4DF9-9EE4-709C50E0C3A2}" presName="sibTrans" presStyleCnt="0"/>
      <dgm:spPr/>
    </dgm:pt>
    <dgm:pt modelId="{9F110B61-C17E-4595-BBA0-6DF8224690BC}" type="pres">
      <dgm:prSet presAssocID="{D64ED853-D183-4B9D-9D4F-A15E101C86F6}" presName="textNode" presStyleLbl="node1" presStyleIdx="1" presStyleCnt="3">
        <dgm:presLayoutVars>
          <dgm:bulletEnabled val="1"/>
        </dgm:presLayoutVars>
      </dgm:prSet>
      <dgm:spPr/>
    </dgm:pt>
    <dgm:pt modelId="{3DE1D99F-A251-46E1-9ACA-7AB5AED80F93}" type="pres">
      <dgm:prSet presAssocID="{6DCBB26A-CC9E-48EB-8C2D-17A5997DE0B7}" presName="sibTrans" presStyleCnt="0"/>
      <dgm:spPr/>
    </dgm:pt>
    <dgm:pt modelId="{2B5D115D-1745-41EA-A400-9471AB751EE8}" type="pres">
      <dgm:prSet presAssocID="{56FF804C-B6CC-413F-B975-33FDE1B67DE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2EF463A-D567-4604-89C6-51D086012499}" type="presOf" srcId="{56FF804C-B6CC-413F-B975-33FDE1B67DE3}" destId="{2B5D115D-1745-41EA-A400-9471AB751EE8}" srcOrd="0" destOrd="0" presId="urn:microsoft.com/office/officeart/2005/8/layout/hProcess9"/>
    <dgm:cxn modelId="{6A6B874D-EC92-4FBD-A9E6-34FA12DEAADD}" srcId="{7A6C50BE-562B-4055-B2DB-8F06B2FD2862}" destId="{D64ED853-D183-4B9D-9D4F-A15E101C86F6}" srcOrd="1" destOrd="0" parTransId="{1FF77294-CD82-46D2-B957-95F4A8945E71}" sibTransId="{6DCBB26A-CC9E-48EB-8C2D-17A5997DE0B7}"/>
    <dgm:cxn modelId="{B053BC7F-1193-4B8B-B475-673910588CD3}" type="presOf" srcId="{7A6C50BE-562B-4055-B2DB-8F06B2FD2862}" destId="{CE511D6C-64AB-4A00-9768-A5CD665BDA06}" srcOrd="0" destOrd="0" presId="urn:microsoft.com/office/officeart/2005/8/layout/hProcess9"/>
    <dgm:cxn modelId="{744BBDBF-BA72-4E04-8FF3-05688FC60D45}" srcId="{7A6C50BE-562B-4055-B2DB-8F06B2FD2862}" destId="{56FF804C-B6CC-413F-B975-33FDE1B67DE3}" srcOrd="2" destOrd="0" parTransId="{BE84C1FB-A321-401C-9A0B-38F6BCC807A5}" sibTransId="{283F83E9-0765-4497-B6A7-6947682BB99A}"/>
    <dgm:cxn modelId="{8E89EBC9-8BBE-4B79-B756-48BF05C6A39C}" srcId="{7A6C50BE-562B-4055-B2DB-8F06B2FD2862}" destId="{0EA57063-D535-48F3-819D-F2511567B6CF}" srcOrd="0" destOrd="0" parTransId="{386E1970-1142-4FCC-BB80-D6DD64C26851}" sibTransId="{FDBC5E82-B8F9-4DF9-9EE4-709C50E0C3A2}"/>
    <dgm:cxn modelId="{7B76E9F2-E7D3-4572-8F38-3C02481646B0}" type="presOf" srcId="{0EA57063-D535-48F3-819D-F2511567B6CF}" destId="{39CC5D78-6258-46F3-94D0-E846047F3BA7}" srcOrd="0" destOrd="0" presId="urn:microsoft.com/office/officeart/2005/8/layout/hProcess9"/>
    <dgm:cxn modelId="{6D5EABF6-8523-4202-AF5F-89392E273616}" type="presOf" srcId="{D64ED853-D183-4B9D-9D4F-A15E101C86F6}" destId="{9F110B61-C17E-4595-BBA0-6DF8224690BC}" srcOrd="0" destOrd="0" presId="urn:microsoft.com/office/officeart/2005/8/layout/hProcess9"/>
    <dgm:cxn modelId="{333A9B25-8EB6-4531-B8A8-32EC229CEDFD}" type="presParOf" srcId="{CE511D6C-64AB-4A00-9768-A5CD665BDA06}" destId="{D4AACDC0-B517-45FD-BB47-FB36D7E7C246}" srcOrd="0" destOrd="0" presId="urn:microsoft.com/office/officeart/2005/8/layout/hProcess9"/>
    <dgm:cxn modelId="{90EA1218-6EC7-4818-9944-5EAE9CC2C70F}" type="presParOf" srcId="{CE511D6C-64AB-4A00-9768-A5CD665BDA06}" destId="{818BD1A7-4BB2-4D47-B062-6EDFCA9ABB33}" srcOrd="1" destOrd="0" presId="urn:microsoft.com/office/officeart/2005/8/layout/hProcess9"/>
    <dgm:cxn modelId="{B019F3E5-CC74-4DBA-8615-25586C637D72}" type="presParOf" srcId="{818BD1A7-4BB2-4D47-B062-6EDFCA9ABB33}" destId="{39CC5D78-6258-46F3-94D0-E846047F3BA7}" srcOrd="0" destOrd="0" presId="urn:microsoft.com/office/officeart/2005/8/layout/hProcess9"/>
    <dgm:cxn modelId="{9663A34A-0AC6-4109-BA43-C6DED8E03C9C}" type="presParOf" srcId="{818BD1A7-4BB2-4D47-B062-6EDFCA9ABB33}" destId="{37B869A6-46D8-4A12-9E3B-48A89B9F9FFD}" srcOrd="1" destOrd="0" presId="urn:microsoft.com/office/officeart/2005/8/layout/hProcess9"/>
    <dgm:cxn modelId="{7896B39B-0BDE-4D3E-A0E3-1410CA4B2B0A}" type="presParOf" srcId="{818BD1A7-4BB2-4D47-B062-6EDFCA9ABB33}" destId="{9F110B61-C17E-4595-BBA0-6DF8224690BC}" srcOrd="2" destOrd="0" presId="urn:microsoft.com/office/officeart/2005/8/layout/hProcess9"/>
    <dgm:cxn modelId="{59456F4B-67DF-4A5F-A5C3-6888878430DA}" type="presParOf" srcId="{818BD1A7-4BB2-4D47-B062-6EDFCA9ABB33}" destId="{3DE1D99F-A251-46E1-9ACA-7AB5AED80F93}" srcOrd="3" destOrd="0" presId="urn:microsoft.com/office/officeart/2005/8/layout/hProcess9"/>
    <dgm:cxn modelId="{2054AA36-3BCC-4768-9B20-09DE2EF8BE9A}" type="presParOf" srcId="{818BD1A7-4BB2-4D47-B062-6EDFCA9ABB33}" destId="{2B5D115D-1745-41EA-A400-9471AB751EE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ACDC0-B517-45FD-BB47-FB36D7E7C246}">
      <dsp:nvSpPr>
        <dsp:cNvPr id="0" name=""/>
        <dsp:cNvSpPr/>
      </dsp:nvSpPr>
      <dsp:spPr>
        <a:xfrm>
          <a:off x="588644" y="0"/>
          <a:ext cx="6671310" cy="5715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C5D78-6258-46F3-94D0-E846047F3BA7}">
      <dsp:nvSpPr>
        <dsp:cNvPr id="0" name=""/>
        <dsp:cNvSpPr/>
      </dsp:nvSpPr>
      <dsp:spPr>
        <a:xfrm>
          <a:off x="8431" y="1714500"/>
          <a:ext cx="2526268" cy="228600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TOPIK</a:t>
          </a:r>
        </a:p>
      </dsp:txBody>
      <dsp:txXfrm>
        <a:off x="120024" y="1826093"/>
        <a:ext cx="2303082" cy="2062814"/>
      </dsp:txXfrm>
    </dsp:sp>
    <dsp:sp modelId="{9F110B61-C17E-4595-BBA0-6DF8224690BC}">
      <dsp:nvSpPr>
        <dsp:cNvPr id="0" name=""/>
        <dsp:cNvSpPr/>
      </dsp:nvSpPr>
      <dsp:spPr>
        <a:xfrm>
          <a:off x="2661165" y="1714500"/>
          <a:ext cx="2526268" cy="228600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MASALAH</a:t>
          </a:r>
        </a:p>
      </dsp:txBody>
      <dsp:txXfrm>
        <a:off x="2772758" y="1826093"/>
        <a:ext cx="2303082" cy="2062814"/>
      </dsp:txXfrm>
    </dsp:sp>
    <dsp:sp modelId="{2B5D115D-1745-41EA-A400-9471AB751EE8}">
      <dsp:nvSpPr>
        <dsp:cNvPr id="0" name=""/>
        <dsp:cNvSpPr/>
      </dsp:nvSpPr>
      <dsp:spPr>
        <a:xfrm>
          <a:off x="5313900" y="1714500"/>
          <a:ext cx="2526268" cy="2286000"/>
        </a:xfrm>
        <a:prstGeom prst="roundRect">
          <a:avLst/>
        </a:prstGeom>
        <a:solidFill>
          <a:srgbClr val="006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RUMUSAN MASALAH</a:t>
          </a:r>
        </a:p>
      </dsp:txBody>
      <dsp:txXfrm>
        <a:off x="5425493" y="1826093"/>
        <a:ext cx="2303082" cy="2062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89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902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903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80905" name="Text Box 8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7705FBB8-A574-4A64-8704-618248E2EE5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907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BDF330-4976-456D-BF31-A0A7AC2CD705}" type="slidenum">
              <a:rPr lang="de-DE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/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28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62434B4-934D-418B-B6D7-39FED0FC7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AE8658-F575-41A4-888E-19E847503B57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25483CD-E1DF-4A7F-B29E-C073AE78C2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915F81F-7542-41D5-A0B7-8CD109CD4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4E6AF1-EABE-4699-BFC6-3AED54FE617A}" type="slidenum">
              <a:rPr lang="de-DE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/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B91564D-ACC0-441A-B4BD-5DD1EC1569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365144-BCC1-4D80-AB88-B5C48FF025E5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C7F2D41-2165-4183-AB81-EE7C3F2A2E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646BE70-00CB-4A01-82DA-15740DF66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A7B03AD-2F03-46D7-A3D6-0C6CA18BF6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289BBD-011B-497C-8FE3-8111EA9D908F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C8A61BE-8EB0-4825-A9E4-63F6C978FC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CF74E3-4257-464A-A4C0-8F1AECCBC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4793BE4-6857-49D3-BAB2-1BCB61A8D5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25D674-B842-4297-A6CC-9FDF0F17788D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290F9AC-4074-49D1-ADBE-BA0F14D88B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C14F435-71E5-41CE-9566-418AD8FED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A141A42-AC63-4D68-A10B-A9D59EB3E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D9179A-C510-451B-AFB4-3360536E84F8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3690332-FAF1-4127-95CA-6E876B0365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B2B5018-CBC0-45BA-A6F8-70A39AC89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1D7A9AA-6E81-434A-AEDD-F62668386D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A2D84D-0981-48F7-8127-673A11B54076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8A9102C-5A49-4D2C-A722-B91AF3846A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2368C40-F42E-4839-AD2E-F0D37B0FB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1EEDC79-A3EE-431D-8493-58938F87D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ED1B79-3A77-45E0-87B2-E3F593EBEBC2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8D35587-8A68-474F-A8F0-078CADA7C6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25BA8E1-8A0F-4EAB-92B5-2D6383A74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44B953C-34E8-4CB7-A98F-A0C8B5A98A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CCA045-EC83-49D9-9342-280A79B7B999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73D1BE8-0700-4D8C-B8CD-28E3395C4B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562603A-3796-4223-ABF1-209E3EB63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99F6D-A681-4F14-8D8A-5157DDEF06A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320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1B624-4AEC-4998-BA66-172BE19924A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851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765A4-EF79-4CCB-B25C-9FEC424A84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4753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C538B-4361-49D7-80FC-2B6EBA5B3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BC811-6EE4-490F-9B0C-C748EAC7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831DB-7E60-4DAD-9695-6007D7BD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4EE8B8-0A9D-4C66-A4BD-073990E929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27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61334-0770-467A-894F-29645E493E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875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37B7-4A34-49CE-BE46-60151A482E8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807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DEDE6-6F8B-489C-B73D-A4B4535C598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939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5E020-B45E-4BBD-8E91-27543E464E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520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FC37E-6C40-4820-A08C-514993BEBE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088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1F15E-DE9B-4787-A4A2-282E40C505D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340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66323-B322-44F3-AC5C-346EA2F026E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250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43BAE-BA5D-4B79-9C0A-CBDB1958F37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13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651290A-BEE1-4407-B58C-176FC76A8CE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  <p:sldLayoutId id="2147484177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ekapendidikan.com/2014/10/pengertian-dan-jenis-jenis-variable-penelitian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827088" y="981075"/>
            <a:ext cx="7391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4000">
                <a:latin typeface="Verdana" panose="020B0604030504040204" pitchFamily="34" charset="0"/>
                <a:cs typeface="Arial Unicode MS" panose="020B0604020202020204" pitchFamily="34" charset="-128"/>
              </a:rPr>
              <a:t>DOA BELAJAR</a:t>
            </a:r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857250" y="3927475"/>
            <a:ext cx="7858125" cy="22145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2800">
                <a:cs typeface="Arial" panose="020B0604020202020204" pitchFamily="34" charset="0"/>
              </a:rPr>
              <a:t>“Aku ridho Allah SWT sebagai Tuhan ku, Islam sebagai agamaku, dan Nabi Muhammad sebagai Nabi dan Rasul, Ya Allah, tambahkanlah kepadaku ilmu dan berikanlah aku kefahaman”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141538"/>
            <a:ext cx="57150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679575"/>
            <a:ext cx="3133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753D669-14A1-4C26-8191-2C0E64013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9792" y="260648"/>
            <a:ext cx="5983833" cy="778098"/>
          </a:xfrm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d-ID" altLang="en-US" sz="3200" b="1" dirty="0"/>
              <a:t>Pemilihan Topik</a:t>
            </a:r>
            <a:endParaRPr lang="en-GB" altLang="en-US" sz="3200" b="1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BF48362-F16B-4E22-A2B9-A0E5EB022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6425" cy="403244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altLang="en-US" sz="2800" dirty="0"/>
              <a:t>Pengalaman-pengalaman pribadi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altLang="en-US" sz="2800" dirty="0"/>
              <a:t>Masalah di Media Massa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altLang="en-US" sz="2800" dirty="0"/>
              <a:t>Pengetahuan lapangan dan memperbandingkannya dengan teori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altLang="en-US" sz="2800" dirty="0"/>
              <a:t>Kebutuhan memecahkan masalah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altLang="en-US" sz="2800" dirty="0"/>
              <a:t>Peluang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altLang="en-US" sz="2800" dirty="0"/>
              <a:t>Nilai-nilai pribadi</a:t>
            </a:r>
            <a:endParaRPr lang="en-GB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324BCC9-CE4E-4E63-A068-32F031447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760" y="274639"/>
            <a:ext cx="6271865" cy="850106"/>
          </a:xfrm>
        </p:spPr>
        <p:txBody>
          <a:bodyPr/>
          <a:lstStyle/>
          <a:p>
            <a:r>
              <a:rPr lang="en-US" altLang="en-US" sz="3200" dirty="0">
                <a:latin typeface="Arial Rounded MT Bold" panose="020F0704030504030204" pitchFamily="34" charset="0"/>
              </a:rPr>
              <a:t>KONSEP PENELITIAN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9051DBA-103F-41BB-8799-62CA2142A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24745"/>
            <a:ext cx="8077200" cy="5428455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altLang="en-US" sz="2400" dirty="0" err="1">
                <a:latin typeface="Franklin Gothic Book" panose="020B0503020102020204" pitchFamily="34" charset="0"/>
              </a:rPr>
              <a:t>Definisi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b="1" dirty="0" err="1">
                <a:latin typeface="Franklin Gothic Book" panose="020B0503020102020204" pitchFamily="34" charset="0"/>
              </a:rPr>
              <a:t>Konsep</a:t>
            </a:r>
            <a:r>
              <a:rPr lang="en-US" altLang="en-US" sz="2400" b="1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>
                <a:latin typeface="Franklin Gothic Book" panose="020B0503020102020204" pitchFamily="34" charset="0"/>
              </a:rPr>
              <a:t>: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generalisasi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dari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sekelompok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fenomena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tertentu</a:t>
            </a:r>
            <a:r>
              <a:rPr lang="en-US" altLang="en-US" sz="2400" dirty="0">
                <a:latin typeface="Franklin Gothic Book" panose="020B0503020102020204" pitchFamily="34" charset="0"/>
              </a:rPr>
              <a:t> ,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sehingga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dapat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dipakai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untuk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menggambarkan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berbagai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fenomena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dengan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ciri</a:t>
            </a:r>
            <a:r>
              <a:rPr lang="en-US" altLang="en-US" sz="2400" dirty="0">
                <a:latin typeface="Franklin Gothic Book" panose="020B0503020102020204" pitchFamily="34" charset="0"/>
              </a:rPr>
              <a:t> dan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kekhasan</a:t>
            </a:r>
            <a:r>
              <a:rPr lang="en-US" altLang="en-US" sz="2400" dirty="0">
                <a:latin typeface="Franklin Gothic Book" panose="020B0503020102020204" pitchFamily="34" charset="0"/>
              </a:rPr>
              <a:t> yang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sama</a:t>
            </a:r>
            <a:r>
              <a:rPr lang="en-US" altLang="en-US" sz="2400" dirty="0">
                <a:latin typeface="Franklin Gothic Book" panose="020B0503020102020204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Franklin Gothic Book" panose="020B0503020102020204" pitchFamily="34" charset="0"/>
              </a:rPr>
              <a:t>	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Misal</a:t>
            </a:r>
            <a:r>
              <a:rPr lang="en-US" altLang="en-US" sz="2400" dirty="0">
                <a:latin typeface="Franklin Gothic Book" panose="020B0503020102020204" pitchFamily="34" charset="0"/>
              </a:rPr>
              <a:t> :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bunuh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diri</a:t>
            </a:r>
            <a:r>
              <a:rPr lang="en-US" altLang="en-US" sz="2400" dirty="0">
                <a:latin typeface="Franklin Gothic Book" panose="020B0503020102020204" pitchFamily="34" charset="0"/>
              </a:rPr>
              <a:t>,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mencuri</a:t>
            </a:r>
            <a:r>
              <a:rPr lang="en-US" altLang="en-US" sz="2400" dirty="0">
                <a:latin typeface="Franklin Gothic Book" panose="020B0503020102020204" pitchFamily="34" charset="0"/>
              </a:rPr>
              <a:t>,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pergaulan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bebas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disebut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sebagai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perilaku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menyimpang</a:t>
            </a:r>
            <a:endParaRPr lang="en-US" altLang="en-US" sz="2400" dirty="0">
              <a:latin typeface="Franklin Gothic Book" panose="020B05030201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Franklin Gothic Book" panose="020B0503020102020204" pitchFamily="34" charset="0"/>
              </a:rPr>
              <a:t>	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Dalam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hal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ini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satu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konsep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harus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mempunyai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atribut</a:t>
            </a:r>
            <a:r>
              <a:rPr lang="en-US" altLang="en-US" sz="2400" dirty="0">
                <a:latin typeface="Franklin Gothic Book" panose="020B0503020102020204" pitchFamily="34" charset="0"/>
              </a:rPr>
              <a:t> yang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jelas</a:t>
            </a:r>
            <a:r>
              <a:rPr lang="en-US" altLang="en-US" sz="2400" dirty="0">
                <a:latin typeface="Franklin Gothic Book" panose="020B0503020102020204" pitchFamily="34" charset="0"/>
              </a:rPr>
              <a:t> dan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sama</a:t>
            </a:r>
            <a:r>
              <a:rPr lang="en-US" altLang="en-US" sz="2400" dirty="0">
                <a:latin typeface="Franklin Gothic Book" panose="020B0503020102020204" pitchFamily="34" charset="0"/>
              </a:rPr>
              <a:t>.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Misal</a:t>
            </a:r>
            <a:r>
              <a:rPr lang="en-US" altLang="en-US" sz="2400" dirty="0">
                <a:latin typeface="Franklin Gothic Book" panose="020B0503020102020204" pitchFamily="34" charset="0"/>
              </a:rPr>
              <a:t> :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konsep</a:t>
            </a:r>
            <a:r>
              <a:rPr lang="en-US" altLang="en-US" sz="2400" dirty="0">
                <a:latin typeface="Franklin Gothic Book" panose="020B0503020102020204" pitchFamily="34" charset="0"/>
              </a:rPr>
              <a:t> mana yang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disebut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berita</a:t>
            </a:r>
            <a:r>
              <a:rPr lang="en-US" altLang="en-US" sz="2400" dirty="0">
                <a:latin typeface="Franklin Gothic Book" panose="020B0503020102020204" pitchFamily="34" charset="0"/>
              </a:rPr>
              <a:t>,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hiburan</a:t>
            </a:r>
            <a:r>
              <a:rPr lang="en-US" altLang="en-US" sz="2400" dirty="0">
                <a:latin typeface="Franklin Gothic Book" panose="020B0503020102020204" pitchFamily="34" charset="0"/>
              </a:rPr>
              <a:t>,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dll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Franklin Gothic Book" panose="020B0503020102020204" pitchFamily="34" charset="0"/>
              </a:rPr>
              <a:t>Karena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perbedaan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skala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abstraksinya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maka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konsep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memiliki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tingkat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generalisasi</a:t>
            </a:r>
            <a:r>
              <a:rPr lang="en-US" altLang="en-US" sz="2400" dirty="0">
                <a:latin typeface="Franklin Gothic Book" panose="020B0503020102020204" pitchFamily="34" charset="0"/>
              </a:rPr>
              <a:t> yang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berbeda</a:t>
            </a:r>
            <a:r>
              <a:rPr lang="en-US" altLang="en-US" sz="2400" dirty="0">
                <a:latin typeface="Franklin Gothic Book" panose="020B0503020102020204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Franklin Gothic Book" panose="020B0503020102020204" pitchFamily="34" charset="0"/>
              </a:rPr>
              <a:t>    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Misal</a:t>
            </a:r>
            <a:r>
              <a:rPr lang="en-US" altLang="en-US" sz="2400" dirty="0">
                <a:latin typeface="Franklin Gothic Book" panose="020B0503020102020204" pitchFamily="34" charset="0"/>
              </a:rPr>
              <a:t> :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konsep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tingkat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intensitas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menonton</a:t>
            </a:r>
            <a:r>
              <a:rPr lang="en-US" altLang="en-US" sz="2400" dirty="0">
                <a:latin typeface="Franklin Gothic Book" panose="020B0503020102020204" pitchFamily="34" charset="0"/>
              </a:rPr>
              <a:t> TV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akan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lebih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mudah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diukur</a:t>
            </a:r>
            <a:r>
              <a:rPr lang="en-US" altLang="en-US" sz="2400" dirty="0">
                <a:latin typeface="Franklin Gothic Book" panose="020B0503020102020204" pitchFamily="34" charset="0"/>
              </a:rPr>
              <a:t>,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dibandingkan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konsep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tingkat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kepuasan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menonton</a:t>
            </a:r>
            <a:r>
              <a:rPr lang="en-US" altLang="en-US" sz="2400" dirty="0">
                <a:latin typeface="Franklin Gothic Book" panose="020B0503020102020204" pitchFamily="34" charset="0"/>
              </a:rPr>
              <a:t> TV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0F444AD-8E71-4EB3-8C9E-880BF53CA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5776" y="260648"/>
            <a:ext cx="6127849" cy="778098"/>
          </a:xfrm>
        </p:spPr>
        <p:txBody>
          <a:bodyPr/>
          <a:lstStyle/>
          <a:p>
            <a:r>
              <a:rPr lang="en-US" altLang="en-US" sz="3200" b="1" dirty="0" err="1"/>
              <a:t>Identifikasi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Masalah</a:t>
            </a:r>
            <a:endParaRPr lang="en-US" altLang="en-US" sz="3200" b="1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47BEE69D-E2DA-4F1B-B233-49359950C9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6425" cy="348498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Mengidentifikasi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masalah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mencari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masalah</a:t>
            </a:r>
            <a:r>
              <a:rPr lang="en-US" altLang="en-US" sz="2800" dirty="0"/>
              <a:t> yang paling </a:t>
            </a:r>
            <a:r>
              <a:rPr lang="en-US" altLang="en-US" sz="2800" dirty="0" err="1"/>
              <a:t>relevan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menarik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diteliti</a:t>
            </a:r>
            <a:r>
              <a:rPr lang="en-US" altLang="en-US" sz="2800" dirty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Masalah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dicari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melalui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pancaindera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pengamatan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pendengaran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penglihatan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perasaan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penciuman</a:t>
            </a:r>
            <a:r>
              <a:rPr lang="en-US" alt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Permasalahan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</a:t>
            </a:r>
            <a:r>
              <a:rPr lang="en-US" altLang="en-US" sz="2800" dirty="0"/>
              <a:t> </a:t>
            </a:r>
            <a:r>
              <a:rPr lang="en-US" altLang="en-US" sz="2800" i="1" dirty="0"/>
              <a:t>gap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antara</a:t>
            </a:r>
            <a:r>
              <a:rPr lang="en-US" altLang="en-US" sz="2800" dirty="0"/>
              <a:t> </a:t>
            </a:r>
            <a:r>
              <a:rPr lang="en-US" altLang="en-US" sz="2800" i="1" dirty="0"/>
              <a:t>das</a:t>
            </a:r>
            <a:r>
              <a:rPr lang="en-US" altLang="en-US" sz="2800" dirty="0"/>
              <a:t> </a:t>
            </a:r>
            <a:r>
              <a:rPr lang="en-US" altLang="en-US" sz="2800" i="1" dirty="0" err="1"/>
              <a:t>sollen</a:t>
            </a:r>
            <a:r>
              <a:rPr lang="en-US" altLang="en-US" sz="2800" i="1" dirty="0"/>
              <a:t> </a:t>
            </a:r>
            <a:r>
              <a:rPr lang="en-US" altLang="en-US" sz="2800" dirty="0"/>
              <a:t>dan </a:t>
            </a:r>
            <a:r>
              <a:rPr lang="en-US" altLang="en-US" sz="2800" i="1" dirty="0"/>
              <a:t>das sein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935852A-D3B2-4F4A-86CA-21DD15357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1800" y="274639"/>
            <a:ext cx="5911825" cy="922114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</a:rPr>
              <a:t>PENTINGNYA MASALAH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F64B789-7566-4A58-909C-C9E6E3A51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6425" cy="48531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3333F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PENELITIAN DAPAT DILIHAT SEBAGAI PROSES YANG MENCAKUP DUA TAHAP : PENEMUAN MASALAH DAN PEMECAHAN MASALAH</a:t>
            </a:r>
          </a:p>
          <a:p>
            <a:pPr eaLnBrk="1" hangingPunct="1">
              <a:lnSpc>
                <a:spcPct val="80000"/>
              </a:lnSpc>
              <a:buClr>
                <a:srgbClr val="3333F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PENEMUAN MASALAH MELIPUTI : IDENTIFIKASI BIDANG MASALAH, PEMILIHAN POKOK MASALAH (TOPIK), DAN PERUMUSAN MASALAH</a:t>
            </a:r>
          </a:p>
          <a:p>
            <a:pPr eaLnBrk="1" hangingPunct="1">
              <a:lnSpc>
                <a:spcPct val="80000"/>
              </a:lnSpc>
              <a:buClr>
                <a:srgbClr val="3333F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PENEMUAN MASALAH MERUPAKAN TAHAP PENELITIAN YANG PALING SULIT DAN KRUSIAL KARENA MASALAH PENELITIAN MEMPENGARUHI STRATEGI YANG DITERAPKAN DALAM PEMECAHAN PENELITIAN</a:t>
            </a:r>
          </a:p>
          <a:p>
            <a:pPr eaLnBrk="1" hangingPunct="1">
              <a:lnSpc>
                <a:spcPct val="80000"/>
              </a:lnSpc>
              <a:buClr>
                <a:srgbClr val="3333F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FORMULASI MASALAH PENELITIAN DENGAN BAIK MERUPAKAN SETENGAH DARI TAHAP PEMECAHAN MASALAH</a:t>
            </a:r>
          </a:p>
          <a:p>
            <a:pPr eaLnBrk="1" hangingPunct="1">
              <a:lnSpc>
                <a:spcPct val="80000"/>
              </a:lnSpc>
              <a:buClr>
                <a:srgbClr val="3333F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SEMAKIN SPESIFIK PERUMUSAN MASALAH PENELITIAN SEMAKIN MUDAH UNTUK DILAKUKAN PENGUJIAN SECARA EMPIRIS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3623928-4F84-4142-AF89-28DFD0593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5776" y="274639"/>
            <a:ext cx="6127849" cy="70609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TIPE MASALAH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E90AE9E-D2A2-4689-8B6E-04F888C07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8787" y="1340768"/>
            <a:ext cx="8226425" cy="4522788"/>
          </a:xfrm>
        </p:spPr>
        <p:txBody>
          <a:bodyPr/>
          <a:lstStyle/>
          <a:p>
            <a:pPr eaLnBrk="1" hangingPunct="1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MASALAH-MASALAH YANG ADA SAAT INI DISUATU LINGKUNGAN ORGANISASI YANG MEMERLUKAN SOLUSI</a:t>
            </a:r>
          </a:p>
          <a:p>
            <a:pPr eaLnBrk="1" hangingPunct="1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AREA-AREA TERTENTU DALAM SUATU ORGANISASI YANG MEMERLUKAN SOLUSI</a:t>
            </a:r>
          </a:p>
          <a:p>
            <a:pPr eaLnBrk="1" hangingPunct="1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PERSOALAN-PERSOALAN TERORITIS YANG MEMERLUKAN PENELITIAN UNTUK MENJELASKAN (ATAU MEMPREDIKSI) FENOMENA</a:t>
            </a:r>
          </a:p>
          <a:p>
            <a:pPr eaLnBrk="1" hangingPunct="1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PERTANYAAN PENELITIAN YANG MEMERLUKAN JAWABAN EMPIRIS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8D251E0-7450-497A-888F-01BF238B2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9793" y="188640"/>
            <a:ext cx="5904656" cy="72008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</a:rPr>
              <a:t>KRITERIA MASALAH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AEF248D-9469-470B-9F24-4D24F8852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6425" cy="2520280"/>
          </a:xfrm>
        </p:spPr>
        <p:txBody>
          <a:bodyPr/>
          <a:lstStyle/>
          <a:p>
            <a:pPr eaLnBrk="1" hangingPunct="1">
              <a:buClr>
                <a:srgbClr val="CCCC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BIDANG MASALAH DAN TOPIK YANG MENARIK</a:t>
            </a:r>
          </a:p>
          <a:p>
            <a:pPr eaLnBrk="1" hangingPunct="1">
              <a:buClr>
                <a:srgbClr val="CCCC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MEMPUNYAI SIGNIFIKANSI SECARA TEORITIS ATAU PRAKTIS</a:t>
            </a:r>
          </a:p>
          <a:p>
            <a:pPr eaLnBrk="1" hangingPunct="1">
              <a:buClr>
                <a:srgbClr val="CCCC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DAPAT DIUJI MELALUI PENGUMPULAN DAN ANALISIS DATA</a:t>
            </a:r>
          </a:p>
          <a:p>
            <a:pPr eaLnBrk="1" hangingPunct="1">
              <a:buClr>
                <a:srgbClr val="CCCC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SESUAI DENGAN WAKTU DAN BIAYA YANG TERSEDIA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F5E372CE-1664-4608-8D76-2CF27DD5B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7704" y="0"/>
            <a:ext cx="7155702" cy="1139825"/>
          </a:xfrm>
        </p:spPr>
        <p:txBody>
          <a:bodyPr/>
          <a:lstStyle/>
          <a:p>
            <a:r>
              <a:rPr lang="en-US" altLang="en-US" sz="3200" b="1" dirty="0" err="1"/>
              <a:t>Pertimbangan</a:t>
            </a:r>
            <a:r>
              <a:rPr lang="en-US" altLang="en-US" sz="3200" b="1" dirty="0"/>
              <a:t> para </a:t>
            </a:r>
            <a:r>
              <a:rPr lang="en-US" altLang="en-US" sz="3200" b="1" dirty="0" err="1"/>
              <a:t>calon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peneliti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dalam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mengangkat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permasalahan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penelitian</a:t>
            </a:r>
            <a:endParaRPr lang="en-US" altLang="en-US" sz="3200" b="1" dirty="0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03AD1732-CC45-443C-8B4F-1999F3033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4380" y="1340768"/>
            <a:ext cx="8075240" cy="507727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sesuatu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baru</a:t>
            </a:r>
            <a:r>
              <a:rPr lang="en-US" altLang="en-US" sz="2400" dirty="0"/>
              <a:t>, </a:t>
            </a:r>
            <a:r>
              <a:rPr lang="en-US" altLang="en-US" sz="2400" u="sng" dirty="0" err="1"/>
              <a:t>menarik</a:t>
            </a:r>
            <a:r>
              <a:rPr lang="en-US" altLang="en-US" sz="2400" dirty="0"/>
              <a:t> </a:t>
            </a:r>
            <a:r>
              <a:rPr lang="en-US" altLang="en-US" sz="2400" dirty="0" err="1"/>
              <a:t>serta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menimbulkan</a:t>
            </a:r>
            <a:r>
              <a:rPr lang="en-US" altLang="en-US" sz="2400" dirty="0"/>
              <a:t> rasa </a:t>
            </a:r>
            <a:r>
              <a:rPr lang="en-US" altLang="en-US" sz="2400" dirty="0" err="1"/>
              <a:t>ingin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tahu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calon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peneliti</a:t>
            </a:r>
            <a:r>
              <a:rPr lang="en-US" altLang="en-US" sz="2400" dirty="0"/>
              <a:t>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sesuai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jurusan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kemampuan</a:t>
            </a:r>
            <a:r>
              <a:rPr lang="en-US" altLang="en-US" sz="2400" dirty="0"/>
              <a:t>, dan </a:t>
            </a:r>
            <a:r>
              <a:rPr lang="en-US" altLang="en-US" sz="2400" dirty="0" err="1"/>
              <a:t>latar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belakang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pendidikanya</a:t>
            </a:r>
            <a:r>
              <a:rPr lang="en-US" altLang="en-US" sz="2400" dirty="0"/>
              <a:t>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metode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tertentu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dikumpulkan</a:t>
            </a:r>
            <a:r>
              <a:rPr lang="en-US" altLang="en-US" sz="2400" dirty="0"/>
              <a:t> data yang </a:t>
            </a:r>
            <a:r>
              <a:rPr lang="en-US" altLang="en-US" sz="2400" dirty="0" err="1"/>
              <a:t>diperlukan</a:t>
            </a:r>
            <a:r>
              <a:rPr lang="en-US" altLang="en-US" sz="2400" dirty="0"/>
              <a:t>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calon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peneliti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menanggung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segala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pembiayaannya</a:t>
            </a:r>
            <a:r>
              <a:rPr lang="en-US" altLang="en-US" sz="2400" dirty="0"/>
              <a:t>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penelitian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mengandung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ancaman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resiko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lainya</a:t>
            </a:r>
            <a:r>
              <a:rPr lang="en-US" altLang="en-US" sz="2400" dirty="0"/>
              <a:t>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calon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peneliti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menyelesaikannya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tersedia</a:t>
            </a:r>
            <a:r>
              <a:rPr lang="en-US" altLang="en-US" sz="2400" dirty="0"/>
              <a:t>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8CF979A-33E7-4E30-A8C2-80845BDF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165" y="188640"/>
            <a:ext cx="6345460" cy="864096"/>
          </a:xfrm>
        </p:spPr>
        <p:txBody>
          <a:bodyPr/>
          <a:lstStyle/>
          <a:p>
            <a:r>
              <a:rPr lang="en-ID" sz="32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Jenis-Jenis</a:t>
            </a:r>
            <a:r>
              <a:rPr lang="en-ID" sz="32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ID" sz="32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32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8162D07-AE93-427D-B7AC-4C7DB2A9F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6425" cy="478222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D" sz="18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ID" sz="18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Deskriptif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deskriptif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solidFill>
                  <a:schemeClr val="tx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sz="1800" u="none" strike="noStrike" dirty="0" err="1">
                <a:solidFill>
                  <a:schemeClr val="tx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variabel</a:t>
            </a:r>
            <a:r>
              <a:rPr lang="en-ID" sz="1800" dirty="0">
                <a:solidFill>
                  <a:schemeClr val="tx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berdiri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D" sz="18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ID" sz="18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Komparatif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rumusan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membandingkan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keberadaan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sampel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D" sz="18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ID" sz="18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Asosiatif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</a:pP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rumusan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menanyakan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Simentris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Klausal</a:t>
            </a:r>
            <a:r>
              <a:rPr lang="en-ID" sz="18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solidFill>
                  <a:srgbClr val="11111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1800" dirty="0">
                <a:solidFill>
                  <a:srgbClr val="11111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11111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interaktif</a:t>
            </a:r>
            <a:r>
              <a:rPr lang="en-ID" sz="1800" dirty="0">
                <a:solidFill>
                  <a:srgbClr val="11111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D" sz="1800" dirty="0" err="1">
                <a:solidFill>
                  <a:srgbClr val="11111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resiprocal</a:t>
            </a:r>
            <a:r>
              <a:rPr lang="en-ID" sz="1800" dirty="0">
                <a:solidFill>
                  <a:srgbClr val="11111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timbal </a:t>
            </a:r>
            <a:r>
              <a:rPr lang="en-ID" sz="1800" dirty="0" err="1">
                <a:solidFill>
                  <a:srgbClr val="11111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balik</a:t>
            </a:r>
            <a:endParaRPr lang="en-ID" sz="1800" dirty="0">
              <a:solidFill>
                <a:srgbClr val="222222"/>
              </a:solidFill>
              <a:effectLst/>
              <a:latin typeface="Merriweather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ID" sz="1800" dirty="0">
              <a:solidFill>
                <a:srgbClr val="222222"/>
              </a:solidFill>
              <a:effectLst/>
              <a:latin typeface="Merriweather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ID" sz="1800" dirty="0">
              <a:solidFill>
                <a:srgbClr val="222222"/>
              </a:solidFill>
              <a:effectLst/>
              <a:latin typeface="Merriweather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68511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E51B5B3-FFA4-4161-9F3D-99393C2ED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7" y="930150"/>
            <a:ext cx="8226425" cy="552318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24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ID" sz="24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4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simetris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kebetulan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munculnya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Bersama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24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ID" sz="24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4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kausal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kausal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sebab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Jadi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disini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independen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mempengaruhi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dan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dependen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en-ID" sz="2400" dirty="0">
              <a:solidFill>
                <a:srgbClr val="222222"/>
              </a:solidFill>
              <a:latin typeface="Merriweather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24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ID" sz="24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4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interaktif</a:t>
            </a:r>
            <a:r>
              <a:rPr lang="en-ID" sz="24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D" sz="24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resiprocal</a:t>
            </a:r>
            <a:r>
              <a:rPr lang="en-ID" sz="2400" b="1" dirty="0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timbal </a:t>
            </a:r>
            <a:r>
              <a:rPr lang="en-ID" sz="2400" b="1" dirty="0" err="1">
                <a:solidFill>
                  <a:srgbClr val="11111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balik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interaktif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saling</a:t>
            </a:r>
            <a:r>
              <a:rPr lang="en-ID" sz="2400" dirty="0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22222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mempengaruh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50495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8521477-D55C-4FD2-BF3C-55F4727F3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9315" y="692696"/>
            <a:ext cx="8226425" cy="1139825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SUMBER PERMASALAHAN DALAM PENELITIAN SECARA UMUM: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C267339-7C89-49F9-BE34-929E12751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072065" cy="4013423"/>
          </a:xfrm>
        </p:spPr>
        <p:txBody>
          <a:bodyPr/>
          <a:lstStyle/>
          <a:p>
            <a:pPr marL="571500" indent="-571500" eaLnBrk="1" hangingPunct="1">
              <a:buClr>
                <a:srgbClr val="FF0000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b="1" dirty="0" err="1">
                <a:solidFill>
                  <a:schemeClr val="tx1"/>
                </a:solidFill>
              </a:rPr>
              <a:t>Bersumber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dari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kehidupan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sehari-hari</a:t>
            </a:r>
            <a:r>
              <a:rPr lang="en-US" altLang="en-US" sz="2400" b="1" dirty="0">
                <a:solidFill>
                  <a:schemeClr val="tx1"/>
                </a:solidFill>
              </a:rPr>
              <a:t>. </a:t>
            </a:r>
          </a:p>
          <a:p>
            <a:pPr marL="1131888" lvl="2" indent="-438150" eaLnBrk="1" hangingPunct="1">
              <a:buClr>
                <a:srgbClr val="FF0000"/>
              </a:buClr>
              <a:buSzTx/>
            </a:pPr>
            <a:r>
              <a:rPr lang="en-US" altLang="en-US" dirty="0" err="1">
                <a:solidFill>
                  <a:schemeClr val="tx1"/>
                </a:solidFill>
              </a:rPr>
              <a:t>Adanya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penyimpangan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antara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pengalaman</a:t>
            </a:r>
            <a:r>
              <a:rPr lang="en-US" altLang="en-US" dirty="0">
                <a:solidFill>
                  <a:schemeClr val="tx1"/>
                </a:solidFill>
              </a:rPr>
              <a:t> dan </a:t>
            </a:r>
            <a:r>
              <a:rPr lang="en-US" altLang="en-US" dirty="0" err="1">
                <a:solidFill>
                  <a:schemeClr val="tx1"/>
                </a:solidFill>
              </a:rPr>
              <a:t>kenyataan</a:t>
            </a:r>
            <a:endParaRPr lang="en-US" altLang="en-US" dirty="0">
              <a:solidFill>
                <a:schemeClr val="tx1"/>
              </a:solidFill>
            </a:endParaRPr>
          </a:p>
          <a:p>
            <a:pPr marL="1131888" lvl="2" indent="-438150" eaLnBrk="1" hangingPunct="1">
              <a:buClr>
                <a:srgbClr val="FF0000"/>
              </a:buClr>
              <a:buSzTx/>
            </a:pPr>
            <a:r>
              <a:rPr lang="en-US" altLang="en-US" dirty="0" err="1">
                <a:solidFill>
                  <a:schemeClr val="tx1"/>
                </a:solidFill>
              </a:rPr>
              <a:t>Terdapat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penyimpangan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antar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rencana</a:t>
            </a:r>
            <a:r>
              <a:rPr lang="en-US" altLang="en-US" dirty="0">
                <a:solidFill>
                  <a:schemeClr val="tx1"/>
                </a:solidFill>
              </a:rPr>
              <a:t> dan </a:t>
            </a:r>
            <a:r>
              <a:rPr lang="en-US" altLang="en-US" dirty="0" err="1">
                <a:solidFill>
                  <a:schemeClr val="tx1"/>
                </a:solidFill>
              </a:rPr>
              <a:t>kenyataan</a:t>
            </a:r>
            <a:endParaRPr lang="en-US" altLang="en-US" dirty="0">
              <a:solidFill>
                <a:schemeClr val="tx1"/>
              </a:solidFill>
            </a:endParaRPr>
          </a:p>
          <a:p>
            <a:pPr marL="1131888" lvl="2" indent="-438150" eaLnBrk="1" hangingPunct="1">
              <a:buClr>
                <a:srgbClr val="FF0000"/>
              </a:buClr>
              <a:buSzTx/>
            </a:pPr>
            <a:r>
              <a:rPr lang="en-US" altLang="en-US" dirty="0" err="1">
                <a:solidFill>
                  <a:schemeClr val="tx1"/>
                </a:solidFill>
              </a:rPr>
              <a:t>Terdapat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pengaduan</a:t>
            </a:r>
            <a:endParaRPr lang="en-US" altLang="en-US" dirty="0">
              <a:solidFill>
                <a:schemeClr val="tx1"/>
              </a:solidFill>
            </a:endParaRPr>
          </a:p>
          <a:p>
            <a:pPr marL="1131888" lvl="2" indent="-438150" eaLnBrk="1" hangingPunct="1">
              <a:buClr>
                <a:srgbClr val="FF0000"/>
              </a:buClr>
              <a:buSzTx/>
            </a:pPr>
            <a:r>
              <a:rPr lang="en-US" altLang="en-US" dirty="0" err="1">
                <a:solidFill>
                  <a:schemeClr val="tx1"/>
                </a:solidFill>
              </a:rPr>
              <a:t>Adanya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persaingan</a:t>
            </a:r>
            <a:endParaRPr lang="en-US" altLang="en-US" dirty="0">
              <a:solidFill>
                <a:schemeClr val="tx1"/>
              </a:solidFill>
            </a:endParaRPr>
          </a:p>
          <a:p>
            <a:pPr marL="571500" indent="-571500" eaLnBrk="1" hangingPunct="1">
              <a:buClr>
                <a:srgbClr val="FF0000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b="1" dirty="0" err="1">
                <a:solidFill>
                  <a:schemeClr val="tx1"/>
                </a:solidFill>
              </a:rPr>
              <a:t>Bersumber</a:t>
            </a:r>
            <a:r>
              <a:rPr lang="en-US" altLang="en-US" sz="2400" b="1" dirty="0">
                <a:solidFill>
                  <a:schemeClr val="tx1"/>
                </a:solidFill>
              </a:rPr>
              <a:t> pada </a:t>
            </a:r>
            <a:r>
              <a:rPr lang="en-US" altLang="en-US" sz="2400" b="1" dirty="0" err="1">
                <a:solidFill>
                  <a:schemeClr val="tx1"/>
                </a:solidFill>
              </a:rPr>
              <a:t>buku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atau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penelitian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sebelumnya</a:t>
            </a:r>
            <a:endParaRPr lang="en-US" altLang="en-US" sz="2400" b="1" dirty="0">
              <a:solidFill>
                <a:schemeClr val="tx1"/>
              </a:solidFill>
            </a:endParaRPr>
          </a:p>
          <a:p>
            <a:pPr marL="1131888" lvl="2" indent="-438150" eaLnBrk="1" hangingPunct="1">
              <a:buClr>
                <a:srgbClr val="FF0000"/>
              </a:buClr>
              <a:buSzTx/>
            </a:pPr>
            <a:r>
              <a:rPr lang="en-US" altLang="en-US" dirty="0" err="1">
                <a:solidFill>
                  <a:schemeClr val="tx1"/>
                </a:solidFill>
              </a:rPr>
              <a:t>Untuk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penyempurnaan</a:t>
            </a:r>
            <a:endParaRPr lang="en-US" altLang="en-US" dirty="0">
              <a:solidFill>
                <a:schemeClr val="tx1"/>
              </a:solidFill>
            </a:endParaRPr>
          </a:p>
          <a:p>
            <a:pPr marL="1131888" lvl="2" indent="-438150" eaLnBrk="1" hangingPunct="1">
              <a:buClr>
                <a:srgbClr val="FF0000"/>
              </a:buClr>
              <a:buSzTx/>
            </a:pPr>
            <a:r>
              <a:rPr lang="en-US" altLang="en-US" dirty="0" err="1">
                <a:solidFill>
                  <a:schemeClr val="tx1"/>
                </a:solidFill>
              </a:rPr>
              <a:t>Untuk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verifikasi</a:t>
            </a:r>
            <a:endParaRPr lang="en-US" altLang="en-US" dirty="0">
              <a:solidFill>
                <a:schemeClr val="tx1"/>
              </a:solidFill>
            </a:endParaRPr>
          </a:p>
          <a:p>
            <a:pPr marL="1131888" lvl="2" indent="-438150" eaLnBrk="1" hangingPunct="1">
              <a:buClr>
                <a:srgbClr val="FF0000"/>
              </a:buClr>
              <a:buSzTx/>
            </a:pPr>
            <a:r>
              <a:rPr lang="en-US" altLang="en-US" dirty="0" err="1">
                <a:solidFill>
                  <a:schemeClr val="tx1"/>
                </a:solidFill>
              </a:rPr>
              <a:t>Untuk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pengembangan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571500" y="1285875"/>
            <a:ext cx="7943850" cy="478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dirty="0">
              <a:cs typeface="Arial Unicode MS" panose="020B0604020202020204" pitchFamily="34" charset="-128"/>
            </a:endParaRPr>
          </a:p>
          <a:p>
            <a:pPr algn="ctr" eaLnBrk="1" hangingPunct="1">
              <a:buClrTx/>
              <a:buFontTx/>
              <a:buNone/>
            </a:pPr>
            <a:r>
              <a:rPr lang="en-ID" sz="2000" b="1" u="sng" dirty="0">
                <a:solidFill>
                  <a:schemeClr val="tx1"/>
                </a:solidFill>
                <a:latin typeface="Britannic Bold" panose="020B0903060703020204" pitchFamily="34" charset="0"/>
                <a:cs typeface="Adobe Hebrew" panose="02040503050201020203" pitchFamily="18" charset="-79"/>
              </a:rPr>
              <a:t>PERTEMUAN 3  </a:t>
            </a:r>
          </a:p>
          <a:p>
            <a:pPr algn="ctr" eaLnBrk="1" hangingPunct="1">
              <a:buClrTx/>
              <a:buFontTx/>
              <a:buNone/>
            </a:pPr>
            <a:r>
              <a:rPr lang="en-ID" sz="3600" b="1" u="sng" dirty="0" err="1">
                <a:solidFill>
                  <a:schemeClr val="tx1"/>
                </a:solidFill>
                <a:latin typeface="Britannic Bold" panose="020B0903060703020204" pitchFamily="34" charset="0"/>
                <a:cs typeface="Adobe Hebrew" panose="02040503050201020203" pitchFamily="18" charset="-79"/>
              </a:rPr>
              <a:t>Permasalahan</a:t>
            </a:r>
            <a:r>
              <a:rPr lang="en-ID" sz="3600" b="1" u="sng" dirty="0">
                <a:solidFill>
                  <a:schemeClr val="tx1"/>
                </a:solidFill>
                <a:latin typeface="Britannic Bold" panose="020B0903060703020204" pitchFamily="34" charset="0"/>
                <a:cs typeface="Adobe Hebrew" panose="02040503050201020203" pitchFamily="18" charset="-79"/>
              </a:rPr>
              <a:t> </a:t>
            </a:r>
            <a:endParaRPr lang="en-US" sz="3600" b="1" u="sng" dirty="0">
              <a:solidFill>
                <a:schemeClr val="tx1"/>
              </a:solidFill>
              <a:latin typeface="Britannic Bold" panose="020B0903060703020204" pitchFamily="34" charset="0"/>
              <a:cs typeface="Adobe Hebrew" panose="02040503050201020203" pitchFamily="18" charset="-79"/>
            </a:endParaRPr>
          </a:p>
          <a:p>
            <a:pPr algn="ctr" eaLnBrk="1" hangingPunct="1">
              <a:buClrTx/>
              <a:buFontTx/>
              <a:buNone/>
            </a:pPr>
            <a:endParaRPr lang="en-US" b="1" dirty="0">
              <a:cs typeface="Arial Unicode MS" panose="020B0604020202020204" pitchFamily="34" charset="-128"/>
            </a:endParaRPr>
          </a:p>
          <a:p>
            <a:pPr algn="ctr" eaLnBrk="1" hangingPunct="1">
              <a:buClrTx/>
              <a:buFontTx/>
              <a:buNone/>
            </a:pPr>
            <a:r>
              <a:rPr lang="en-ID" b="1" dirty="0" err="1">
                <a:cs typeface="Arial Unicode MS" panose="020B0604020202020204" pitchFamily="34" charset="-128"/>
              </a:rPr>
              <a:t>Metode</a:t>
            </a:r>
            <a:r>
              <a:rPr lang="en-ID" b="1" dirty="0">
                <a:cs typeface="Arial Unicode MS" panose="020B0604020202020204" pitchFamily="34" charset="-128"/>
              </a:rPr>
              <a:t> </a:t>
            </a:r>
            <a:r>
              <a:rPr lang="en-ID" b="1" dirty="0" err="1">
                <a:cs typeface="Arial Unicode MS" panose="020B0604020202020204" pitchFamily="34" charset="-128"/>
              </a:rPr>
              <a:t>Kuantitatif</a:t>
            </a:r>
            <a:r>
              <a:rPr lang="en-ID" b="1" dirty="0">
                <a:cs typeface="Arial Unicode MS" panose="020B0604020202020204" pitchFamily="34" charset="-128"/>
              </a:rPr>
              <a:t> </a:t>
            </a:r>
          </a:p>
          <a:p>
            <a:pPr algn="ctr" eaLnBrk="1" hangingPunct="1">
              <a:buClrTx/>
              <a:buFontTx/>
              <a:buNone/>
            </a:pPr>
            <a:r>
              <a:rPr lang="en-ID" b="1" dirty="0" err="1">
                <a:cs typeface="Arial Unicode MS" panose="020B0604020202020204" pitchFamily="34" charset="-128"/>
              </a:rPr>
              <a:t>untuk</a:t>
            </a:r>
            <a:r>
              <a:rPr lang="en-ID" b="1" dirty="0">
                <a:cs typeface="Arial Unicode MS" panose="020B0604020202020204" pitchFamily="34" charset="-128"/>
              </a:rPr>
              <a:t> </a:t>
            </a:r>
            <a:r>
              <a:rPr lang="en-ID" b="1" dirty="0" err="1">
                <a:cs typeface="Arial Unicode MS" panose="020B0604020202020204" pitchFamily="34" charset="-128"/>
              </a:rPr>
              <a:t>Pengambilan</a:t>
            </a:r>
            <a:r>
              <a:rPr lang="en-ID" b="1" dirty="0">
                <a:cs typeface="Arial Unicode MS" panose="020B0604020202020204" pitchFamily="34" charset="-128"/>
              </a:rPr>
              <a:t> </a:t>
            </a:r>
            <a:r>
              <a:rPr lang="en-ID" b="1" dirty="0" err="1">
                <a:cs typeface="Arial Unicode MS" panose="020B0604020202020204" pitchFamily="34" charset="-128"/>
              </a:rPr>
              <a:t>Keputusan</a:t>
            </a:r>
            <a:endParaRPr lang="en-US" b="1" dirty="0">
              <a:cs typeface="Arial Unicode MS" panose="020B0604020202020204" pitchFamily="34" charset="-128"/>
            </a:endParaRPr>
          </a:p>
          <a:p>
            <a:pPr algn="ctr" eaLnBrk="1" hangingPunct="1">
              <a:buClrTx/>
              <a:buFontTx/>
              <a:buNone/>
            </a:pPr>
            <a:r>
              <a:rPr lang="en-ID" b="1" dirty="0">
                <a:cs typeface="Arial Unicode MS" panose="020B0604020202020204" pitchFamily="34" charset="-128"/>
              </a:rPr>
              <a:t>2022</a:t>
            </a:r>
            <a:endParaRPr lang="en-US" b="1" dirty="0"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C997-97A1-4270-BEA2-F3EF3F69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080120"/>
          </a:xfrm>
        </p:spPr>
        <p:txBody>
          <a:bodyPr/>
          <a:lstStyle/>
          <a:p>
            <a:pPr algn="l">
              <a:defRPr/>
            </a:pP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khusus</a:t>
            </a:r>
            <a:r>
              <a:rPr lang="en-US" sz="2400" b="1" dirty="0"/>
              <a:t>,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memperoleh</a:t>
            </a:r>
            <a:r>
              <a:rPr lang="en-US" sz="2400" b="1" dirty="0"/>
              <a:t> </a:t>
            </a:r>
            <a:r>
              <a:rPr lang="en-US" sz="2400" b="1" dirty="0" err="1"/>
              <a:t>masalah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,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dilaksanakan</a:t>
            </a:r>
            <a:r>
              <a:rPr lang="en-US" sz="2400" b="1" dirty="0"/>
              <a:t> </a:t>
            </a:r>
            <a:r>
              <a:rPr lang="en-US" sz="2400" b="1" dirty="0" err="1"/>
              <a:t>melalui</a:t>
            </a:r>
            <a:r>
              <a:rPr lang="en-US" sz="2400" b="1" dirty="0"/>
              <a:t> </a:t>
            </a:r>
            <a:r>
              <a:rPr lang="en-US" sz="2400" b="1" dirty="0" err="1"/>
              <a:t>penelusuran</a:t>
            </a:r>
            <a:r>
              <a:rPr lang="en-US" sz="2400" b="1" dirty="0"/>
              <a:t> </a:t>
            </a:r>
            <a:r>
              <a:rPr lang="en-US" sz="2400" b="1" dirty="0" err="1"/>
              <a:t>beberapa</a:t>
            </a:r>
            <a:r>
              <a:rPr lang="en-US" sz="2400" b="1" dirty="0"/>
              <a:t> </a:t>
            </a:r>
            <a:r>
              <a:rPr lang="en-US" sz="2400" b="1" dirty="0" err="1"/>
              <a:t>sumber</a:t>
            </a:r>
            <a:r>
              <a:rPr lang="en-US" sz="2400" b="1" dirty="0"/>
              <a:t>, </a:t>
            </a:r>
            <a:r>
              <a:rPr lang="en-US" sz="2400" b="1" dirty="0" err="1"/>
              <a:t>antara</a:t>
            </a:r>
            <a:r>
              <a:rPr lang="en-US" sz="2400" b="1" dirty="0"/>
              <a:t> lain: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E2945-FC5F-42B2-B9B3-AD309D3A9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80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Kepustakaan</a:t>
            </a:r>
            <a:r>
              <a:rPr lang="en-US" sz="2400" dirty="0"/>
              <a:t> yang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Mata </a:t>
            </a:r>
            <a:r>
              <a:rPr lang="en-US" sz="2400" dirty="0" err="1"/>
              <a:t>kuliah-mata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yang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diprogramkan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Jurnal</a:t>
            </a:r>
            <a:r>
              <a:rPr lang="en-US" sz="2400" dirty="0"/>
              <a:t>, </a:t>
            </a:r>
            <a:r>
              <a:rPr lang="en-US" sz="2400" dirty="0" err="1"/>
              <a:t>buku-buku</a:t>
            </a:r>
            <a:r>
              <a:rPr lang="en-US" sz="2400" dirty="0"/>
              <a:t>, </a:t>
            </a:r>
            <a:r>
              <a:rPr lang="en-US" sz="2400" dirty="0" err="1"/>
              <a:t>majalah-majalah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abstrak-abstrak</a:t>
            </a:r>
            <a:r>
              <a:rPr lang="en-US" sz="2400" dirty="0"/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Skripsi</a:t>
            </a:r>
            <a:r>
              <a:rPr lang="en-US" sz="2400" dirty="0"/>
              <a:t>, </a:t>
            </a:r>
            <a:r>
              <a:rPr lang="en-US" sz="2400" dirty="0" err="1"/>
              <a:t>tesis</a:t>
            </a:r>
            <a:r>
              <a:rPr lang="en-US" sz="2400" dirty="0"/>
              <a:t>, </a:t>
            </a:r>
            <a:r>
              <a:rPr lang="en-US" sz="2400" dirty="0" err="1"/>
              <a:t>disertasi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Profesor-profesor</a:t>
            </a:r>
            <a:r>
              <a:rPr lang="en-US" sz="2400" dirty="0"/>
              <a:t>, </a:t>
            </a:r>
            <a:r>
              <a:rPr lang="en-US" sz="2400" dirty="0" err="1"/>
              <a:t>teman</a:t>
            </a:r>
            <a:endParaRPr lang="en-US" sz="2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68E0118-3558-4390-9015-E9154B7B3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5776" y="32048"/>
            <a:ext cx="6055841" cy="778098"/>
          </a:xfrm>
        </p:spPr>
        <p:txBody>
          <a:bodyPr/>
          <a:lstStyle/>
          <a:p>
            <a:pPr eaLnBrk="1" hangingPunct="1"/>
            <a:r>
              <a:rPr lang="en-US" altLang="en-US" sz="3200" b="1" dirty="0" err="1"/>
              <a:t>Permasalahan</a:t>
            </a:r>
            <a:r>
              <a:rPr lang="en-US" altLang="en-US" sz="3200" b="1" dirty="0"/>
              <a:t> yang </a:t>
            </a:r>
            <a:r>
              <a:rPr lang="en-US" altLang="en-US" sz="3200" b="1" dirty="0" err="1"/>
              <a:t>baik</a:t>
            </a:r>
            <a:r>
              <a:rPr lang="en-US" altLang="en-US" sz="3200" b="1" dirty="0"/>
              <a:t>: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4D028D5-CB84-4156-9D32-43EF86E3A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017" y="1124744"/>
            <a:ext cx="7848600" cy="48768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     1.   </a:t>
            </a:r>
            <a:r>
              <a:rPr lang="en-US" altLang="en-US" dirty="0" err="1"/>
              <a:t>Bermanfaat</a:t>
            </a:r>
            <a:endParaRPr lang="en-US" altLang="en-US" dirty="0"/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     2.  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dilaksanakan</a:t>
            </a:r>
            <a:endParaRPr lang="en-US" altLang="en-US" dirty="0"/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z="2600" dirty="0"/>
              <a:t>    a. </a:t>
            </a:r>
            <a:r>
              <a:rPr lang="en-US" altLang="en-US" sz="2600" dirty="0" err="1"/>
              <a:t>Kemampuan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teori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dari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peneliti</a:t>
            </a:r>
            <a:endParaRPr lang="en-US" altLang="en-US" sz="2600" dirty="0"/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z="2600" dirty="0"/>
              <a:t>    b. </a:t>
            </a:r>
            <a:r>
              <a:rPr lang="en-US" altLang="en-US" sz="2600" dirty="0" err="1"/>
              <a:t>Ketersediaan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waktu</a:t>
            </a:r>
            <a:r>
              <a:rPr lang="en-US" altLang="en-US" sz="2600" dirty="0"/>
              <a:t> </a:t>
            </a:r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z="2600" dirty="0"/>
              <a:t>    c. </a:t>
            </a:r>
            <a:r>
              <a:rPr lang="en-US" altLang="en-US" sz="2600" dirty="0" err="1"/>
              <a:t>ketersediaan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tenaga</a:t>
            </a:r>
            <a:r>
              <a:rPr lang="en-US" altLang="en-US" sz="2600" dirty="0"/>
              <a:t> </a:t>
            </a:r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z="2600" dirty="0"/>
              <a:t>    d. </a:t>
            </a:r>
            <a:r>
              <a:rPr lang="en-US" altLang="en-US" sz="2600" dirty="0" err="1"/>
              <a:t>Tersediaan</a:t>
            </a:r>
            <a:r>
              <a:rPr lang="en-US" altLang="en-US" sz="2600" dirty="0"/>
              <a:t> dana</a:t>
            </a:r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3.   </a:t>
            </a:r>
            <a:r>
              <a:rPr lang="en-US" altLang="en-US" sz="2800" dirty="0" err="1"/>
              <a:t>Adanya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Faktor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Pendukung</a:t>
            </a:r>
            <a:endParaRPr lang="en-US" altLang="en-US" sz="2800" dirty="0"/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z="2600" dirty="0"/>
              <a:t>     a. </a:t>
            </a:r>
            <a:r>
              <a:rPr lang="en-US" altLang="en-US" sz="2600" dirty="0" err="1"/>
              <a:t>Tersedianya</a:t>
            </a:r>
            <a:r>
              <a:rPr lang="en-US" altLang="en-US" sz="2600" dirty="0"/>
              <a:t> Data</a:t>
            </a:r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z="2600" dirty="0"/>
              <a:t>     b. </a:t>
            </a:r>
            <a:r>
              <a:rPr lang="en-US" altLang="en-US" sz="2600" dirty="0" err="1"/>
              <a:t>Tersedianya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ijin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dari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pihak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berwenang</a:t>
            </a:r>
            <a:endParaRPr lang="en-US" altLang="en-US" sz="2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1DFCC72-3218-486D-8455-17C49396A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543422"/>
            <a:ext cx="7772400" cy="940297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PEMBATASAN MASALAH: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7263D42-41B9-4BE5-BA17-4D2F2A577C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4779" y="2378075"/>
            <a:ext cx="4270003" cy="3192760"/>
          </a:xfrm>
          <a:ln w="57150" cmpd="thinThick"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 Agar </a:t>
            </a:r>
            <a:r>
              <a:rPr lang="en-US" altLang="en-US" sz="2400" dirty="0" err="1"/>
              <a:t>penelitian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mengarah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inti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sesungguhnya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diperlukan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pembatasan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penelitian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dihasilkan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fokus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tajam</a:t>
            </a:r>
            <a:r>
              <a:rPr lang="en-US" altLang="en-US" sz="2400" dirty="0"/>
              <a:t> </a:t>
            </a:r>
          </a:p>
          <a:p>
            <a:pPr eaLnBrk="1" hangingPunct="1"/>
            <a:endParaRPr lang="en-US" altLang="en-US" sz="2400" dirty="0"/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0ED1253F-ADCD-4639-8EA3-414E0F316ACE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378075"/>
            <a:ext cx="3810000" cy="3489325"/>
            <a:chOff x="3348" y="5009"/>
            <a:chExt cx="4860" cy="3397"/>
          </a:xfrm>
        </p:grpSpPr>
        <p:grpSp>
          <p:nvGrpSpPr>
            <p:cNvPr id="31749" name="Group 5">
              <a:extLst>
                <a:ext uri="{FF2B5EF4-FFF2-40B4-BE49-F238E27FC236}">
                  <a16:creationId xmlns:a16="http://schemas.microsoft.com/office/drawing/2014/main" id="{77D070FA-950A-4EF6-B46F-3CEDF2E175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8" y="5009"/>
              <a:ext cx="4860" cy="3397"/>
              <a:chOff x="2880" y="7403"/>
              <a:chExt cx="4860" cy="3397"/>
            </a:xfrm>
          </p:grpSpPr>
          <p:sp>
            <p:nvSpPr>
              <p:cNvPr id="14344" name="AutoShape 6">
                <a:extLst>
                  <a:ext uri="{FF2B5EF4-FFF2-40B4-BE49-F238E27FC236}">
                    <a16:creationId xmlns:a16="http://schemas.microsoft.com/office/drawing/2014/main" id="{3240C9F0-A8B3-438D-9AC9-485139425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7403"/>
                <a:ext cx="4860" cy="3397"/>
              </a:xfrm>
              <a:prstGeom prst="flowChartMerge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4345" name="Text Box 7">
                <a:extLst>
                  <a:ext uri="{FF2B5EF4-FFF2-40B4-BE49-F238E27FC236}">
                    <a16:creationId xmlns:a16="http://schemas.microsoft.com/office/drawing/2014/main" id="{64DC9DE6-0C34-4EA1-9D40-EA24617E59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0" y="7560"/>
                <a:ext cx="2880" cy="51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sz="1600"/>
                  <a:t>Permasalahan secara umum</a:t>
                </a:r>
              </a:p>
            </p:txBody>
          </p:sp>
          <p:sp>
            <p:nvSpPr>
              <p:cNvPr id="14346" name="Text Box 8">
                <a:extLst>
                  <a:ext uri="{FF2B5EF4-FFF2-40B4-BE49-F238E27FC236}">
                    <a16:creationId xmlns:a16="http://schemas.microsoft.com/office/drawing/2014/main" id="{93560207-FAFA-410D-B393-0161329140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0" y="8400"/>
                <a:ext cx="198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sz="1600"/>
                  <a:t>Pembatasan</a:t>
                </a:r>
              </a:p>
            </p:txBody>
          </p:sp>
          <p:sp>
            <p:nvSpPr>
              <p:cNvPr id="14347" name="Text Box 9">
                <a:extLst>
                  <a:ext uri="{FF2B5EF4-FFF2-40B4-BE49-F238E27FC236}">
                    <a16:creationId xmlns:a16="http://schemas.microsoft.com/office/drawing/2014/main" id="{237B287C-A44D-46E0-99BF-01FE0AAEF2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20" y="9180"/>
                <a:ext cx="1440" cy="51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sz="1600">
                    <a:latin typeface="Tahoma" pitchFamily="34" charset="0"/>
                  </a:rPr>
                  <a:t>Inti Masalah</a:t>
                </a:r>
                <a:endParaRPr lang="en-US" sz="1600"/>
              </a:p>
            </p:txBody>
          </p:sp>
        </p:grpSp>
        <p:sp>
          <p:nvSpPr>
            <p:cNvPr id="31750" name="Line 10">
              <a:extLst>
                <a:ext uri="{FF2B5EF4-FFF2-40B4-BE49-F238E27FC236}">
                  <a16:creationId xmlns:a16="http://schemas.microsoft.com/office/drawing/2014/main" id="{95C08E45-ADAE-4DDC-872D-9073A2FC56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8" y="5886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31751" name="Line 11">
              <a:extLst>
                <a:ext uri="{FF2B5EF4-FFF2-40B4-BE49-F238E27FC236}">
                  <a16:creationId xmlns:a16="http://schemas.microsoft.com/office/drawing/2014/main" id="{ED44968A-99E5-44CD-BFD3-D63692748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6786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D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1817129-740D-42C3-9FA3-8B12C17B7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27784" y="239688"/>
            <a:ext cx="6067400" cy="827112"/>
          </a:xfrm>
        </p:spPr>
        <p:txBody>
          <a:bodyPr/>
          <a:lstStyle/>
          <a:p>
            <a:r>
              <a:rPr lang="en-US" altLang="en-US" sz="3200" b="1" dirty="0" err="1"/>
              <a:t>Memilih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Masalah</a:t>
            </a:r>
            <a:r>
              <a:rPr lang="en-US" altLang="en-US" sz="3200" b="1" dirty="0"/>
              <a:t>/ </a:t>
            </a:r>
            <a:r>
              <a:rPr lang="en-US" altLang="en-US" sz="3200" b="1" dirty="0" err="1"/>
              <a:t>Pembatasan</a:t>
            </a:r>
            <a:endParaRPr lang="en-US" altLang="en-US" sz="32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E57F0-4612-44A9-A205-57B68B9B8E1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27584" y="1268760"/>
            <a:ext cx="8011616" cy="452244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: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layak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diteliti</a:t>
            </a:r>
            <a:r>
              <a:rPr lang="en-US" sz="2400" dirty="0"/>
              <a:t>,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:</a:t>
            </a:r>
          </a:p>
          <a:p>
            <a:pPr marL="1314450" lvl="2" indent="-514350">
              <a:defRPr/>
            </a:pPr>
            <a:r>
              <a:rPr lang="en-US" dirty="0" err="1"/>
              <a:t>Ada</a:t>
            </a:r>
            <a:r>
              <a:rPr lang="en-US" dirty="0"/>
              <a:t>/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marL="1314450" lvl="2" indent="-514350">
              <a:defRPr/>
            </a:pPr>
            <a:r>
              <a:rPr lang="en-US" dirty="0" err="1"/>
              <a:t>Ada</a:t>
            </a:r>
            <a:r>
              <a:rPr lang="en-US" dirty="0"/>
              <a:t>/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.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sz="2400" dirty="0" err="1"/>
              <a:t>Managebility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dana</a:t>
            </a:r>
            <a:r>
              <a:rPr lang="en-US" sz="2400" dirty="0"/>
              <a:t>,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,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bekal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teoretis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penguasaan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7107D2C-0D2C-401E-BA30-097F10471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20688"/>
            <a:ext cx="7543800" cy="980728"/>
          </a:xfrm>
        </p:spPr>
        <p:txBody>
          <a:bodyPr/>
          <a:lstStyle/>
          <a:p>
            <a:pPr eaLnBrk="1" hangingPunct="1"/>
            <a:r>
              <a:rPr lang="en-US" altLang="en-US" sz="3100" b="1" dirty="0" err="1">
                <a:solidFill>
                  <a:schemeClr val="tx1"/>
                </a:solidFill>
              </a:rPr>
              <a:t>Beberapa</a:t>
            </a: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100" b="1" dirty="0" err="1">
                <a:solidFill>
                  <a:schemeClr val="tx1"/>
                </a:solidFill>
              </a:rPr>
              <a:t>hal</a:t>
            </a:r>
            <a:r>
              <a:rPr lang="en-US" altLang="en-US" sz="3100" b="1" dirty="0">
                <a:solidFill>
                  <a:schemeClr val="tx1"/>
                </a:solidFill>
              </a:rPr>
              <a:t> yang </a:t>
            </a:r>
            <a:r>
              <a:rPr lang="en-US" altLang="en-US" sz="3100" b="1" dirty="0" err="1">
                <a:solidFill>
                  <a:schemeClr val="tx1"/>
                </a:solidFill>
              </a:rPr>
              <a:t>harus</a:t>
            </a: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100" b="1" dirty="0" err="1">
                <a:solidFill>
                  <a:schemeClr val="tx1"/>
                </a:solidFill>
              </a:rPr>
              <a:t>diperhatikan</a:t>
            </a: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100" b="1" dirty="0" err="1">
                <a:solidFill>
                  <a:schemeClr val="tx1"/>
                </a:solidFill>
              </a:rPr>
              <a:t>dalam</a:t>
            </a: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100" b="1" dirty="0" err="1">
                <a:solidFill>
                  <a:schemeClr val="tx1"/>
                </a:solidFill>
              </a:rPr>
              <a:t>merumuskan</a:t>
            </a: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100" b="1" dirty="0" err="1">
                <a:solidFill>
                  <a:schemeClr val="tx1"/>
                </a:solidFill>
              </a:rPr>
              <a:t>masalah</a:t>
            </a:r>
            <a:endParaRPr lang="en-US" altLang="en-US" sz="3100" b="1" dirty="0">
              <a:solidFill>
                <a:schemeClr val="tx1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8663375-0474-431B-A31F-A9C66E406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9958" y="2276872"/>
            <a:ext cx="7696200" cy="3635938"/>
          </a:xfrm>
        </p:spPr>
        <p:txBody>
          <a:bodyPr/>
          <a:lstStyle/>
          <a:p>
            <a:pPr marL="571500" indent="-571500" eaLnBrk="1" hangingPunct="1">
              <a:buClr>
                <a:srgbClr val="FF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solidFill>
                  <a:schemeClr val="tx1"/>
                </a:solidFill>
              </a:rPr>
              <a:t>Masalah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harus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dirumuskan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dengan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jelas</a:t>
            </a:r>
            <a:r>
              <a:rPr lang="en-US" altLang="en-US" sz="2800" dirty="0">
                <a:solidFill>
                  <a:schemeClr val="tx1"/>
                </a:solidFill>
              </a:rPr>
              <a:t> dan </a:t>
            </a:r>
            <a:r>
              <a:rPr lang="en-US" altLang="en-US" sz="2800" dirty="0" err="1">
                <a:solidFill>
                  <a:schemeClr val="tx1"/>
                </a:solidFill>
              </a:rPr>
              <a:t>tidak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menimbulkan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penafsiran</a:t>
            </a:r>
            <a:r>
              <a:rPr lang="en-US" altLang="en-US" sz="2800" dirty="0">
                <a:solidFill>
                  <a:schemeClr val="tx1"/>
                </a:solidFill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</a:rPr>
              <a:t>berbeda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</a:p>
          <a:p>
            <a:pPr marL="571500" indent="-571500" eaLnBrk="1" hangingPunct="1">
              <a:buClr>
                <a:srgbClr val="FF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solidFill>
                  <a:schemeClr val="tx1"/>
                </a:solidFill>
              </a:rPr>
              <a:t>Rumusan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masalah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hendaknya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dapat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mengungkapkan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hubungan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antara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dua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variabel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atau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lebih</a:t>
            </a:r>
            <a:r>
              <a:rPr lang="en-US" altLang="en-US" sz="2800" dirty="0">
                <a:solidFill>
                  <a:schemeClr val="tx1"/>
                </a:solidFill>
              </a:rPr>
              <a:t>. </a:t>
            </a:r>
          </a:p>
          <a:p>
            <a:pPr marL="571500" indent="-571500" eaLnBrk="1" hangingPunct="1">
              <a:buClr>
                <a:srgbClr val="FF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solidFill>
                  <a:schemeClr val="tx1"/>
                </a:solidFill>
              </a:rPr>
              <a:t>Rumusan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masalah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hendaknya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dinyatakan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dalam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kalimat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tanya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</a:p>
          <a:p>
            <a:pPr marL="571500" indent="-571500" eaLnBrk="1" hangingPunct="1">
              <a:buClr>
                <a:srgbClr val="FF6600"/>
              </a:buClr>
              <a:buFont typeface="Wingdings" panose="05000000000000000000" pitchFamily="2" charset="2"/>
              <a:buAutoNum type="arabicPeriod"/>
            </a:pPr>
            <a:endParaRPr lang="en-US" altLang="en-US" sz="2800" dirty="0">
              <a:solidFill>
                <a:schemeClr val="tx1"/>
              </a:solidFill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89CDB71-DBB4-45F1-9649-41F01FDB7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836712"/>
            <a:ext cx="7543800" cy="1079376"/>
          </a:xfrm>
        </p:spPr>
        <p:txBody>
          <a:bodyPr/>
          <a:lstStyle/>
          <a:p>
            <a:pPr eaLnBrk="1" hangingPunct="1"/>
            <a:r>
              <a:rPr lang="en-US" altLang="en-US" sz="3200" b="1" dirty="0" err="1">
                <a:solidFill>
                  <a:schemeClr val="tx1"/>
                </a:solidFill>
              </a:rPr>
              <a:t>Beberapa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kesalahan</a:t>
            </a:r>
            <a:r>
              <a:rPr lang="en-US" altLang="en-US" sz="3200" b="1" dirty="0">
                <a:solidFill>
                  <a:schemeClr val="tx1"/>
                </a:solidFill>
              </a:rPr>
              <a:t> yang </a:t>
            </a:r>
            <a:r>
              <a:rPr lang="en-US" altLang="en-US" sz="3200" b="1" dirty="0" err="1">
                <a:solidFill>
                  <a:schemeClr val="tx1"/>
                </a:solidFill>
              </a:rPr>
              <a:t>terjadi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dalam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memilih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permasalahan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penelitian</a:t>
            </a:r>
            <a:r>
              <a:rPr lang="en-US" altLang="en-US" sz="32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D86DFD4-91EC-4374-A806-97B87A2EB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8787" y="2335212"/>
            <a:ext cx="8226425" cy="3542060"/>
          </a:xfrm>
        </p:spPr>
        <p:txBody>
          <a:bodyPr/>
          <a:lstStyle/>
          <a:p>
            <a:pPr marL="571500" indent="-571500" algn="just" eaLnBrk="1" hangingPunct="1">
              <a:buClr>
                <a:srgbClr val="FF3399"/>
              </a:buClr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chemeClr val="tx1"/>
                </a:solidFill>
              </a:rPr>
              <a:t>Permasalahan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penelitian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tidak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diambil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dari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akar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masalah</a:t>
            </a:r>
            <a:r>
              <a:rPr lang="en-US" altLang="en-US" sz="2400" dirty="0">
                <a:solidFill>
                  <a:schemeClr val="tx1"/>
                </a:solidFill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</a:rPr>
              <a:t>sesungguhnya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</a:p>
          <a:p>
            <a:pPr marL="571500" indent="-571500" algn="just" eaLnBrk="1" hangingPunct="1">
              <a:buClr>
                <a:srgbClr val="FF3399"/>
              </a:buClr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chemeClr val="tx1"/>
                </a:solidFill>
              </a:rPr>
              <a:t>Permasalahan</a:t>
            </a:r>
            <a:r>
              <a:rPr lang="en-US" altLang="en-US" sz="2400" dirty="0">
                <a:solidFill>
                  <a:schemeClr val="tx1"/>
                </a:solidFill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</a:rPr>
              <a:t>akan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dipecahkan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tidak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sesuai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kemampuan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peneliti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baik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dalam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penguasaan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teori</a:t>
            </a:r>
            <a:r>
              <a:rPr lang="en-US" altLang="en-US" sz="2400" dirty="0">
                <a:solidFill>
                  <a:schemeClr val="tx1"/>
                </a:solidFill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</a:rPr>
              <a:t>waktu</a:t>
            </a:r>
            <a:r>
              <a:rPr lang="en-US" altLang="en-US" sz="2400" dirty="0">
                <a:solidFill>
                  <a:schemeClr val="tx1"/>
                </a:solidFill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</a:rPr>
              <a:t>tenaga</a:t>
            </a:r>
            <a:r>
              <a:rPr lang="en-US" altLang="en-US" sz="2400" dirty="0">
                <a:solidFill>
                  <a:schemeClr val="tx1"/>
                </a:solidFill>
              </a:rPr>
              <a:t> dan dana.</a:t>
            </a:r>
          </a:p>
          <a:p>
            <a:pPr marL="571500" indent="-571500" algn="just" eaLnBrk="1" hangingPunct="1">
              <a:buClr>
                <a:srgbClr val="FF3399"/>
              </a:buClr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chemeClr val="tx1"/>
                </a:solidFill>
              </a:rPr>
              <a:t>Permasalahan</a:t>
            </a:r>
            <a:r>
              <a:rPr lang="en-US" altLang="en-US" sz="2400" dirty="0">
                <a:solidFill>
                  <a:schemeClr val="tx1"/>
                </a:solidFill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</a:rPr>
              <a:t>akan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dipecahkan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tidak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sesuai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faktor-faktor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pendukung</a:t>
            </a:r>
            <a:r>
              <a:rPr lang="en-US" altLang="en-US" sz="2400" dirty="0">
                <a:solidFill>
                  <a:schemeClr val="tx1"/>
                </a:solidFill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</a:rPr>
              <a:t>ada</a:t>
            </a:r>
            <a:r>
              <a:rPr lang="en-US" altLang="en-US" sz="2400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0A727BB-EAAC-43B6-9AAF-DB3B499B9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19113"/>
            <a:ext cx="8637588" cy="981075"/>
          </a:xfrm>
        </p:spPr>
        <p:txBody>
          <a:bodyPr/>
          <a:lstStyle/>
          <a:p>
            <a:pPr eaLnBrk="1" hangingPunct="1"/>
            <a:r>
              <a:rPr lang="id-ID" altLang="en-US" sz="2600">
                <a:solidFill>
                  <a:srgbClr val="339966"/>
                </a:solidFill>
              </a:rPr>
              <a:t>HUBUNGAN ANTARA KETEPATAN</a:t>
            </a:r>
            <a:r>
              <a:rPr lang="id-ID" altLang="en-US" sz="2900">
                <a:solidFill>
                  <a:srgbClr val="339966"/>
                </a:solidFill>
              </a:rPr>
              <a:t> </a:t>
            </a:r>
            <a:r>
              <a:rPr lang="id-ID" altLang="en-US" sz="2600">
                <a:solidFill>
                  <a:srgbClr val="339966"/>
                </a:solidFill>
              </a:rPr>
              <a:t>MASALAH DAN PEMECAHANNYA</a:t>
            </a:r>
          </a:p>
        </p:txBody>
      </p:sp>
      <p:graphicFrame>
        <p:nvGraphicFramePr>
          <p:cNvPr id="37902" name="Group 14">
            <a:extLst>
              <a:ext uri="{FF2B5EF4-FFF2-40B4-BE49-F238E27FC236}">
                <a16:creationId xmlns:a16="http://schemas.microsoft.com/office/drawing/2014/main" id="{203A499F-1531-4FCD-B4D6-F3D9CBF776DA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2003425"/>
          <a:ext cx="7772400" cy="3448050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KETEPATAN MASALAH</a:t>
                      </a: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KETEPATAN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PEMECAHAN</a:t>
                      </a: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MASALAH BENAR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MASALAH BENAR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MASALAH SALAH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MASALAH SALAH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PEMECAHAN BENAR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PEMECAHAN SALAH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PEMECAHAN BENAR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PEMECAHAN SALAH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639621-91BA-4241-83D3-AC9FE80AF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84" y="836712"/>
            <a:ext cx="8226425" cy="77809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/>
              <a:t>Jenis</a:t>
            </a:r>
            <a:r>
              <a:rPr lang="en-US" sz="3200" b="1" dirty="0"/>
              <a:t>/ </a:t>
            </a:r>
            <a:r>
              <a:rPr lang="en-US" sz="3200" b="1" dirty="0" err="1"/>
              <a:t>Bentuk</a:t>
            </a:r>
            <a:r>
              <a:rPr lang="en-US" sz="3200" b="1" dirty="0"/>
              <a:t> </a:t>
            </a:r>
            <a:r>
              <a:rPr lang="en-US" sz="3200" b="1" dirty="0" err="1"/>
              <a:t>Rumusan</a:t>
            </a:r>
            <a:r>
              <a:rPr lang="en-US" sz="3200" b="1" dirty="0"/>
              <a:t> </a:t>
            </a:r>
            <a:r>
              <a:rPr lang="en-US" sz="3200" b="1" dirty="0" err="1"/>
              <a:t>Masalah</a:t>
            </a:r>
            <a:r>
              <a:rPr lang="en-US" sz="3200" b="1" dirty="0"/>
              <a:t> </a:t>
            </a:r>
            <a:r>
              <a:rPr lang="en-US" sz="3200" b="1" dirty="0" err="1"/>
              <a:t>Penelitian</a:t>
            </a:r>
            <a:endParaRPr lang="en-US" sz="3200" b="1" dirty="0"/>
          </a:p>
        </p:txBody>
      </p:sp>
      <p:pic>
        <p:nvPicPr>
          <p:cNvPr id="41987" name="Picture 2">
            <a:extLst>
              <a:ext uri="{FF2B5EF4-FFF2-40B4-BE49-F238E27FC236}">
                <a16:creationId xmlns:a16="http://schemas.microsoft.com/office/drawing/2014/main" id="{4E977DE0-7A71-4763-B60C-388135D35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8" t="23546" r="12158" b="24316"/>
          <a:stretch>
            <a:fillRect/>
          </a:stretch>
        </p:blipFill>
        <p:spPr bwMode="auto">
          <a:xfrm>
            <a:off x="496416" y="2204864"/>
            <a:ext cx="83185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1FFC-3175-40A0-953C-5E9D68EA7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6425"/>
            <a:ext cx="8226425" cy="7937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/>
              <a:t>1. </a:t>
            </a:r>
            <a:r>
              <a:rPr lang="en-US" sz="3200" b="1" dirty="0" err="1"/>
              <a:t>Rumusan</a:t>
            </a:r>
            <a:r>
              <a:rPr lang="en-US" sz="3200" b="1" dirty="0"/>
              <a:t> </a:t>
            </a:r>
            <a:r>
              <a:rPr lang="en-US" sz="3200" b="1" dirty="0" err="1"/>
              <a:t>Masalah</a:t>
            </a:r>
            <a:r>
              <a:rPr lang="en-US" sz="3200" b="1" dirty="0"/>
              <a:t> </a:t>
            </a:r>
            <a:r>
              <a:rPr lang="en-US" sz="3200" b="1" dirty="0" err="1"/>
              <a:t>Deskriptif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140A6-CC5B-467E-BB20-A7EE045A0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6425" cy="4206156"/>
          </a:xfrm>
        </p:spPr>
        <p:txBody>
          <a:bodyPr/>
          <a:lstStyle/>
          <a:p>
            <a:pPr marL="1314450" lvl="2" indent="-514350" algn="just" eaLnBrk="1" hangingPunct="1">
              <a:buFont typeface="Wingdings" panose="05000000000000000000" pitchFamily="2" charset="2"/>
              <a:buNone/>
              <a:defRPr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</a:t>
            </a:r>
          </a:p>
          <a:p>
            <a:pPr marL="1314450" lvl="2" indent="-514350" algn="just" eaLnBrk="1" hangingPunct="1">
              <a:buFont typeface="Wingdings" panose="05000000000000000000" pitchFamily="2" charset="2"/>
              <a:buNone/>
              <a:defRPr/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1314450" lvl="2" indent="-514350" algn="just" eaLnBrk="1" hangingPunct="1">
              <a:defRPr/>
            </a:pP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PT A?</a:t>
            </a:r>
          </a:p>
          <a:p>
            <a:pPr marL="1314450" lvl="2" indent="-514350" algn="just" eaLnBrk="1" hangingPunct="1">
              <a:defRPr/>
            </a:pP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A?</a:t>
            </a:r>
          </a:p>
          <a:p>
            <a:pPr marL="1314450" lvl="2" indent="-514350" algn="just" eaLnBrk="1" hangingPunct="1">
              <a:defRPr/>
            </a:pP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terjual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30AEE-55B8-40FB-8A4E-9B18518D1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694" y="836713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/>
              <a:t>2. </a:t>
            </a:r>
            <a:r>
              <a:rPr lang="en-US" sz="3200" b="1" dirty="0" err="1"/>
              <a:t>Rumusan</a:t>
            </a:r>
            <a:r>
              <a:rPr lang="en-US" sz="3200" b="1" dirty="0"/>
              <a:t> </a:t>
            </a:r>
            <a:r>
              <a:rPr lang="en-US" sz="3200" b="1" dirty="0" err="1"/>
              <a:t>Masalah</a:t>
            </a:r>
            <a:r>
              <a:rPr lang="en-US" sz="3200" b="1" dirty="0"/>
              <a:t> </a:t>
            </a:r>
            <a:r>
              <a:rPr lang="en-US" sz="3200" b="1" dirty="0" err="1"/>
              <a:t>Komparatif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CFA7B-2179-4217-8733-7007F8989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72816"/>
            <a:ext cx="8229600" cy="459444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membandingkan</a:t>
            </a:r>
            <a:r>
              <a:rPr lang="en-US" sz="2400" dirty="0"/>
              <a:t> </a:t>
            </a:r>
            <a:r>
              <a:rPr lang="en-US" sz="2400" dirty="0" err="1"/>
              <a:t>keberadaan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Contoh</a:t>
            </a:r>
            <a:r>
              <a:rPr lang="en-US" sz="2400" dirty="0"/>
              <a:t>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Adakah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produktivitas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Dinas</a:t>
            </a:r>
            <a:r>
              <a:rPr lang="en-US" sz="2400" dirty="0"/>
              <a:t> </a:t>
            </a:r>
            <a:r>
              <a:rPr lang="en-US" sz="2400" dirty="0" err="1"/>
              <a:t>Perhubungan</a:t>
            </a:r>
            <a:r>
              <a:rPr lang="en-US" sz="2400" dirty="0"/>
              <a:t> Kota </a:t>
            </a:r>
            <a:r>
              <a:rPr lang="en-US" sz="2400" dirty="0" err="1"/>
              <a:t>Banjar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Kab</a:t>
            </a:r>
            <a:r>
              <a:rPr lang="en-US" sz="2400" dirty="0"/>
              <a:t> </a:t>
            </a:r>
            <a:r>
              <a:rPr lang="en-US" sz="2400" dirty="0" err="1"/>
              <a:t>Ciamis</a:t>
            </a:r>
            <a:r>
              <a:rPr lang="en-US" sz="2400" dirty="0"/>
              <a:t>?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Adakah</a:t>
            </a:r>
            <a:r>
              <a:rPr lang="en-US" sz="2400" dirty="0"/>
              <a:t> </a:t>
            </a:r>
            <a:r>
              <a:rPr lang="en-US" sz="2400" dirty="0" err="1"/>
              <a:t>kesamaan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B?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Adakah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Bank </a:t>
            </a:r>
            <a:r>
              <a:rPr lang="en-US" sz="2400" dirty="0" err="1"/>
              <a:t>Swasta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Bank </a:t>
            </a:r>
            <a:r>
              <a:rPr lang="en-US" sz="2400" dirty="0" err="1"/>
              <a:t>Pemerintah</a:t>
            </a:r>
            <a:r>
              <a:rPr lang="en-US" sz="2400" dirty="0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69400B6-57EA-49CE-AC4E-4168D07AB1DE}"/>
              </a:ext>
            </a:extLst>
          </p:cNvPr>
          <p:cNvGraphicFramePr/>
          <p:nvPr/>
        </p:nvGraphicFramePr>
        <p:xfrm>
          <a:off x="533400" y="457200"/>
          <a:ext cx="7848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C94E-624C-450D-95FB-4DFE7AC9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274639"/>
            <a:ext cx="6127849" cy="706090"/>
          </a:xfrm>
        </p:spPr>
        <p:txBody>
          <a:bodyPr/>
          <a:lstStyle/>
          <a:p>
            <a:r>
              <a:rPr lang="en-US" sz="3200" b="1" dirty="0"/>
              <a:t>3. </a:t>
            </a:r>
            <a:r>
              <a:rPr lang="en-US" sz="3200" b="1" dirty="0" err="1"/>
              <a:t>Rumusan</a:t>
            </a:r>
            <a:r>
              <a:rPr lang="en-US" sz="3200" b="1" dirty="0"/>
              <a:t> </a:t>
            </a:r>
            <a:r>
              <a:rPr lang="en-US" sz="3200" b="1" dirty="0" err="1"/>
              <a:t>Masalah</a:t>
            </a:r>
            <a:r>
              <a:rPr lang="en-US" sz="3200" b="1" dirty="0"/>
              <a:t> </a:t>
            </a:r>
            <a:r>
              <a:rPr lang="en-US" sz="3200" b="1" dirty="0" err="1"/>
              <a:t>Asosiatif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2B2B9-7AA3-47A7-A0D9-8DF360B88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9"/>
            <a:ext cx="8507288" cy="5142259"/>
          </a:xfrm>
        </p:spPr>
        <p:txBody>
          <a:bodyPr/>
          <a:lstStyle/>
          <a:p>
            <a:pPr marL="0" indent="0"/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menanyakan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varaibel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.</a:t>
            </a:r>
          </a:p>
          <a:p>
            <a:pPr marL="0" indent="0"/>
            <a:r>
              <a:rPr lang="en-US" sz="2000" b="1" dirty="0"/>
              <a:t>1,Hubungan </a:t>
            </a:r>
            <a:r>
              <a:rPr lang="en-US" sz="2000" b="1" dirty="0" err="1"/>
              <a:t>Simetris</a:t>
            </a:r>
            <a:endParaRPr lang="en-US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Contoh</a:t>
            </a:r>
            <a:r>
              <a:rPr lang="en-US" sz="2000" dirty="0"/>
              <a:t>: </a:t>
            </a:r>
            <a:r>
              <a:rPr lang="en-US" sz="2000" dirty="0" err="1"/>
              <a:t>adakah</a:t>
            </a:r>
            <a:r>
              <a:rPr lang="en-US" sz="2000" dirty="0"/>
              <a:t> </a:t>
            </a:r>
            <a:r>
              <a:rPr lang="en-US" sz="2000" dirty="0" err="1"/>
              <a:t>hunbungan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</a:t>
            </a:r>
            <a:r>
              <a:rPr lang="en-US" sz="2000" dirty="0" err="1"/>
              <a:t>semut</a:t>
            </a:r>
            <a:r>
              <a:rPr lang="en-US" sz="2000" dirty="0"/>
              <a:t> di </a:t>
            </a:r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manisnya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adakah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Gunung</a:t>
            </a:r>
            <a:r>
              <a:rPr lang="en-US" sz="2000" dirty="0"/>
              <a:t> Kawi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Prestasi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adakah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radio di </a:t>
            </a:r>
            <a:r>
              <a:rPr lang="en-US" sz="2000" dirty="0" err="1"/>
              <a:t>pedesaan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sepatu</a:t>
            </a:r>
            <a:r>
              <a:rPr lang="en-US" sz="2000" dirty="0"/>
              <a:t> yang </a:t>
            </a:r>
            <a:r>
              <a:rPr lang="en-US" sz="2000" dirty="0" err="1"/>
              <a:t>dibeli</a:t>
            </a:r>
            <a:r>
              <a:rPr lang="en-US" sz="2000" dirty="0"/>
              <a:t>?</a:t>
            </a:r>
          </a:p>
          <a:p>
            <a:pPr marL="0" indent="0"/>
            <a:r>
              <a:rPr lang="en-US" sz="2000" b="1" dirty="0"/>
              <a:t>2. </a:t>
            </a:r>
            <a:r>
              <a:rPr lang="en-US" sz="2000" b="1" dirty="0" err="1"/>
              <a:t>Hubungan</a:t>
            </a:r>
            <a:r>
              <a:rPr lang="en-US" sz="2000" b="1" dirty="0"/>
              <a:t> </a:t>
            </a:r>
            <a:r>
              <a:rPr lang="en-US" sz="2000" b="1" dirty="0" err="1"/>
              <a:t>Kausal</a:t>
            </a:r>
            <a:endParaRPr lang="en-U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	</a:t>
            </a:r>
            <a:r>
              <a:rPr lang="en-US" sz="2000" dirty="0" err="1"/>
              <a:t>Contoh</a:t>
            </a:r>
            <a:r>
              <a:rPr lang="en-US" sz="2000" dirty="0"/>
              <a:t>: </a:t>
            </a:r>
            <a:r>
              <a:rPr lang="en-US" sz="2000" dirty="0" err="1"/>
              <a:t>Adakah</a:t>
            </a:r>
            <a:r>
              <a:rPr lang="en-US" sz="2000" dirty="0"/>
              <a:t>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penggajian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prestasi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toko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pengunjung</a:t>
            </a:r>
            <a:r>
              <a:rPr lang="en-US" sz="2000" dirty="0"/>
              <a:t>?</a:t>
            </a:r>
          </a:p>
          <a:p>
            <a:pPr marL="0" indent="0"/>
            <a:r>
              <a:rPr lang="en-US" sz="2000" b="1" dirty="0"/>
              <a:t>3. </a:t>
            </a:r>
            <a:r>
              <a:rPr lang="en-US" sz="2000" b="1" dirty="0" err="1"/>
              <a:t>Hubungan</a:t>
            </a:r>
            <a:r>
              <a:rPr lang="en-US" sz="2000" b="1" dirty="0"/>
              <a:t> </a:t>
            </a:r>
            <a:r>
              <a:rPr lang="en-US" sz="2000" b="1" dirty="0" err="1"/>
              <a:t>Interaktif</a:t>
            </a:r>
            <a:r>
              <a:rPr lang="en-US" sz="2000" b="1" dirty="0"/>
              <a:t>/ </a:t>
            </a:r>
            <a:r>
              <a:rPr lang="en-US" sz="2000" b="1" dirty="0" err="1"/>
              <a:t>resiprocal</a:t>
            </a:r>
            <a:r>
              <a:rPr lang="en-US" sz="2000" b="1" dirty="0"/>
              <a:t>/ timbal </a:t>
            </a:r>
            <a:r>
              <a:rPr lang="en-US" sz="2000" b="1" dirty="0" err="1"/>
              <a:t>balik</a:t>
            </a:r>
            <a:endParaRPr lang="en-US" sz="20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Contoh</a:t>
            </a:r>
            <a:r>
              <a:rPr lang="en-US" sz="2000" dirty="0"/>
              <a:t>;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motivasi</a:t>
            </a:r>
            <a:r>
              <a:rPr lang="en-US" sz="2000" dirty="0"/>
              <a:t> dan </a:t>
            </a:r>
            <a:r>
              <a:rPr lang="en-US" sz="2000" dirty="0" err="1"/>
              <a:t>prestasi</a:t>
            </a:r>
            <a:r>
              <a:rPr lang="en-US" sz="2000" dirty="0"/>
              <a:t>,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kecerdasan</a:t>
            </a:r>
            <a:r>
              <a:rPr lang="en-US" sz="2000" dirty="0"/>
              <a:t> dan </a:t>
            </a:r>
            <a:r>
              <a:rPr lang="en-US" sz="2000" dirty="0" err="1"/>
              <a:t>kekayaan</a:t>
            </a:r>
            <a:r>
              <a:rPr lang="en-US" sz="2000" dirty="0"/>
              <a:t>,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iklan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penjualan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A58444E-976B-47BB-99FF-71F568F84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6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/>
              <a:t>RUMUSAN MASALAH YANG BAIK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DF01C40-62BA-4629-AE4E-1BE30FBA874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42190" y="16288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err="1"/>
              <a:t>Masalah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feasible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dicarikan</a:t>
            </a:r>
            <a:r>
              <a:rPr lang="en-US" sz="2000" dirty="0"/>
              <a:t> </a:t>
            </a:r>
            <a:r>
              <a:rPr lang="en-US" sz="2000" dirty="0" err="1"/>
              <a:t>jawabannya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yang </a:t>
            </a:r>
            <a:r>
              <a:rPr lang="en-US" sz="2000" dirty="0" err="1"/>
              <a:t>jelas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menghabiskan</a:t>
            </a:r>
            <a:r>
              <a:rPr lang="en-US" sz="2000" dirty="0"/>
              <a:t> </a:t>
            </a:r>
            <a:r>
              <a:rPr lang="en-US" sz="2000" dirty="0" err="1"/>
              <a:t>dana</a:t>
            </a:r>
            <a:r>
              <a:rPr lang="en-US" sz="2000" dirty="0"/>
              <a:t>, </a:t>
            </a:r>
            <a:r>
              <a:rPr lang="en-US" sz="2000" dirty="0" err="1"/>
              <a:t>tenaga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.</a:t>
            </a:r>
          </a:p>
          <a:p>
            <a:pPr eaLnBrk="1" hangingPunct="1">
              <a:defRPr/>
            </a:pPr>
            <a:r>
              <a:rPr lang="en-US" sz="2000" b="1" dirty="0" err="1"/>
              <a:t>Masalah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jelas</a:t>
            </a:r>
            <a:endParaRPr lang="en-US" sz="2000" b="1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persepsi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  <a:p>
            <a:pPr eaLnBrk="1" hangingPunct="1">
              <a:defRPr/>
            </a:pPr>
            <a:r>
              <a:rPr lang="en-US" sz="2000" b="1" dirty="0" err="1"/>
              <a:t>Masalah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signifikan</a:t>
            </a:r>
            <a:endParaRPr lang="en-US" sz="2000" b="1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err="1"/>
              <a:t>Jawaban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kontribusi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pemecahan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.</a:t>
            </a:r>
          </a:p>
          <a:p>
            <a:pPr eaLnBrk="1" hangingPunct="1">
              <a:defRPr/>
            </a:pPr>
            <a:r>
              <a:rPr lang="en-US" sz="2000" b="1" dirty="0" err="1"/>
              <a:t>Masalah</a:t>
            </a:r>
            <a:r>
              <a:rPr lang="en-US" sz="2000" b="1" dirty="0"/>
              <a:t> </a:t>
            </a:r>
            <a:r>
              <a:rPr lang="en-US" sz="2000" b="1" dirty="0" err="1"/>
              <a:t>bersifat</a:t>
            </a:r>
            <a:r>
              <a:rPr lang="en-US" sz="2000" b="1" dirty="0"/>
              <a:t> </a:t>
            </a:r>
            <a:r>
              <a:rPr lang="en-US" sz="2000" b="1" dirty="0" err="1"/>
              <a:t>etis</a:t>
            </a:r>
            <a:endParaRPr lang="en-US" sz="2000" b="1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berkenaan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hal-hal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, moral, </a:t>
            </a:r>
            <a:r>
              <a:rPr lang="en-US" sz="2000" dirty="0" err="1"/>
              <a:t>nilai-nilai</a:t>
            </a:r>
            <a:r>
              <a:rPr lang="en-US" sz="2000" dirty="0"/>
              <a:t> </a:t>
            </a:r>
            <a:r>
              <a:rPr lang="en-US" sz="2000" dirty="0" err="1"/>
              <a:t>keyakinan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agama.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  <a:p>
            <a:pPr eaLnBrk="1" hangingPunct="1"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5EF5131-00DC-48FE-A4D6-21F4B91E2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49" y="735012"/>
            <a:ext cx="8075240" cy="936103"/>
          </a:xfrm>
        </p:spPr>
        <p:txBody>
          <a:bodyPr/>
          <a:lstStyle/>
          <a:p>
            <a:r>
              <a:rPr lang="en-US" sz="3200" b="1" dirty="0" err="1"/>
              <a:t>Pengambilan</a:t>
            </a:r>
            <a:r>
              <a:rPr lang="en-US" sz="3200" b="1" dirty="0"/>
              <a:t> Keputusan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err="1"/>
              <a:t>kuantitatif</a:t>
            </a:r>
            <a:endParaRPr lang="en-ID" sz="3200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B4A95C6-0722-4785-87AA-19F472969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7" y="1946524"/>
            <a:ext cx="8226425" cy="41764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Umumnya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kuantitatif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pengambilan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keputusan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menggunakan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model-model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matematika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Matematika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sudah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ditemukan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oleh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manusia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ribuan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tahun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lalu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telah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bayak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banyak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aplikasi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Salah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satu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aplikasi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matematika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adalah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pengambilan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keputusan</a:t>
            </a:r>
            <a:endParaRPr lang="en-ID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Langkah-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langkah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pengambil</a:t>
            </a:r>
            <a:r>
              <a:rPr lang="en-ID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keputusan</a:t>
            </a:r>
            <a:endParaRPr lang="en-ID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sz="1800" b="1" u="sng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Pemahaman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Perumusan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b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1800" b="1" u="sng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Pengumpulan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dan Analisa Data yang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Relevan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sz="1800" b="1" u="sng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Alternatif</a:t>
            </a:r>
            <a:endParaRPr lang="en-ID" sz="1800" b="1" u="sng" dirty="0">
              <a:solidFill>
                <a:srgbClr val="000000"/>
              </a:solidFill>
              <a:effectLst/>
              <a:latin typeface="Fira Sans" panose="020B050305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sz="1800" b="1" u="sng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Menilai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efektivitas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alternatif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sz="1800" b="1" u="sng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Pemilihan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Alternatif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Terbaik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sz="1800" b="1" u="sng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Implementasi</a:t>
            </a:r>
            <a:r>
              <a:rPr lang="en-ID" sz="1800" dirty="0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Keputusan dan </a:t>
            </a:r>
            <a:r>
              <a:rPr lang="en-ID" sz="1800" dirty="0" err="1">
                <a:solidFill>
                  <a:srgbClr val="7A7A7A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evaluasi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2053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426839E-BC62-45A7-A9FC-9C304C6C5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3768" y="116632"/>
            <a:ext cx="6199857" cy="1139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latin typeface="Arial Rounded MT Bold" pitchFamily="34" charset="0"/>
              </a:rPr>
              <a:t>TOPIK dan </a:t>
            </a:r>
            <a:br>
              <a:rPr lang="en-US" sz="3200" dirty="0">
                <a:latin typeface="Arial Rounded MT Bold" pitchFamily="34" charset="0"/>
              </a:rPr>
            </a:br>
            <a:r>
              <a:rPr lang="en-US" sz="3200" dirty="0">
                <a:latin typeface="Arial Rounded MT Bold" pitchFamily="34" charset="0"/>
              </a:rPr>
              <a:t>MASALAH PENELITIAN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729FB50-E82B-4E52-834D-19F9BCCC2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010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Franklin Gothic Book" panose="020B0503020102020204" pitchFamily="34" charset="0"/>
              </a:rPr>
              <a:t>Definisi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b="1" dirty="0" err="1">
                <a:latin typeface="Franklin Gothic Book" panose="020B0503020102020204" pitchFamily="34" charset="0"/>
              </a:rPr>
              <a:t>Topik</a:t>
            </a:r>
            <a:r>
              <a:rPr lang="en-US" altLang="en-US" sz="2400" b="1" dirty="0">
                <a:latin typeface="Franklin Gothic Book" panose="020B0503020102020204" pitchFamily="34" charset="0"/>
              </a:rPr>
              <a:t> </a:t>
            </a:r>
            <a:r>
              <a:rPr lang="en-US" altLang="en-US" sz="2400" b="1" dirty="0" err="1">
                <a:latin typeface="Franklin Gothic Book" panose="020B0503020102020204" pitchFamily="34" charset="0"/>
              </a:rPr>
              <a:t>Penelitian</a:t>
            </a:r>
            <a:r>
              <a:rPr lang="en-US" altLang="en-US" sz="2400" dirty="0">
                <a:latin typeface="Franklin Gothic Book" panose="020B0503020102020204" pitchFamily="34" charset="0"/>
              </a:rPr>
              <a:t>: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kerangka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besar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dari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sebuah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masalah</a:t>
            </a:r>
            <a:r>
              <a:rPr lang="en-US" altLang="en-US" sz="2400" dirty="0">
                <a:latin typeface="Franklin Gothic Book" panose="020B0503020102020204" pitchFamily="34" charset="0"/>
              </a:rPr>
              <a:t> yang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akan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diteliti</a:t>
            </a:r>
            <a:endParaRPr lang="en-US" altLang="en-US" sz="2400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Franklin Gothic Book" panose="020B0503020102020204" pitchFamily="34" charset="0"/>
              </a:rPr>
              <a:t>Dari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topik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penelitian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ini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kemudian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dijabarkan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permasalahan</a:t>
            </a:r>
            <a:r>
              <a:rPr lang="en-US" altLang="en-US" sz="2400" dirty="0">
                <a:latin typeface="Franklin Gothic Book" panose="020B0503020102020204" pitchFamily="34" charset="0"/>
              </a:rPr>
              <a:t> yang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akan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diteliti</a:t>
            </a:r>
            <a:r>
              <a:rPr lang="en-US" altLang="en-US" sz="2400" dirty="0">
                <a:latin typeface="Franklin Gothic Book" panose="020B0503020102020204" pitchFamily="34" charset="0"/>
              </a:rPr>
              <a:t>, dan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kemudian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dikerucutkan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dalam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sebuah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rumusan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masalah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penelitian</a:t>
            </a:r>
            <a:endParaRPr lang="en-US" altLang="en-US" sz="2400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Franklin Gothic Book" panose="020B0503020102020204" pitchFamily="34" charset="0"/>
              </a:rPr>
              <a:t>Sebagai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catatan</a:t>
            </a:r>
            <a:r>
              <a:rPr lang="en-US" altLang="en-US" sz="2400" dirty="0">
                <a:latin typeface="Franklin Gothic Book" panose="020B0503020102020204" pitchFamily="34" charset="0"/>
              </a:rPr>
              <a:t> :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dalam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penentuan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topik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penelitian</a:t>
            </a:r>
            <a:r>
              <a:rPr lang="en-US" altLang="en-US" sz="2400" dirty="0">
                <a:latin typeface="Franklin Gothic Book" panose="020B0503020102020204" pitchFamily="34" charset="0"/>
              </a:rPr>
              <a:t> dan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masalah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penelitian</a:t>
            </a:r>
            <a:r>
              <a:rPr lang="en-US" altLang="en-US" sz="2400" dirty="0">
                <a:latin typeface="Franklin Gothic Book" panose="020B0503020102020204" pitchFamily="34" charset="0"/>
              </a:rPr>
              <a:t>,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peneliti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harus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sudah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mempertimbangkan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sejak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awal</a:t>
            </a:r>
            <a:r>
              <a:rPr lang="en-US" altLang="en-US" sz="2400" dirty="0">
                <a:latin typeface="Franklin Gothic Book" panose="020B0503020102020204" pitchFamily="34" charset="0"/>
              </a:rPr>
              <a:t>,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sehingga</a:t>
            </a:r>
            <a:r>
              <a:rPr lang="en-US" altLang="en-US" sz="2400" dirty="0">
                <a:latin typeface="Franklin Gothic Book" panose="020B0503020102020204" pitchFamily="34" charset="0"/>
              </a:rPr>
              <a:t> proses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penelitian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bisa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selesai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sampai</a:t>
            </a: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akhir</a:t>
            </a:r>
            <a:r>
              <a:rPr lang="en-US" altLang="en-US" sz="2400" dirty="0">
                <a:latin typeface="Franklin Gothic Book" panose="020B0503020102020204" pitchFamily="34" charset="0"/>
              </a:rPr>
              <a:t> (</a:t>
            </a:r>
            <a:r>
              <a:rPr lang="en-US" altLang="en-US" sz="2400" dirty="0" err="1">
                <a:latin typeface="Franklin Gothic Book" panose="020B0503020102020204" pitchFamily="34" charset="0"/>
              </a:rPr>
              <a:t>pelaporan</a:t>
            </a:r>
            <a:r>
              <a:rPr lang="en-US" altLang="en-US" sz="2400" dirty="0">
                <a:latin typeface="Franklin Gothic Book" panose="020B05030201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15FA2CE-CB28-4DF9-82AB-71F1ED160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Masalah Penelitian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5FA5D7-3A70-44D0-B185-8EE551858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Sesuatu yang menarik untuk diteliti / sesuatu yang membutuhkan penjelasan / sesuatu yang menimbulkan keingintauan peneliti</a:t>
            </a:r>
          </a:p>
          <a:p>
            <a:r>
              <a:rPr lang="en-US" altLang="en-US"/>
              <a:t>Masalah bisa berasal dari fenomena yang tidak biasa / teori / hipotesis yang perlu dibuktikan</a:t>
            </a:r>
          </a:p>
          <a:p>
            <a:r>
              <a:rPr lang="en-US" altLang="en-US"/>
              <a:t>Misal: persepsi, respons, kebutuhan, keinginan, loyalitas, sikap, kepuasan, iklim komunikasi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913A782-2BFD-4AA5-80A2-8FD8658BC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5776" y="188640"/>
            <a:ext cx="5978624" cy="647701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</a:rPr>
              <a:t>PERMASALAHAN PENELITIAN</a:t>
            </a:r>
            <a:endParaRPr lang="en-GB" altLang="en-US" sz="3200" b="1" dirty="0">
              <a:solidFill>
                <a:schemeClr val="tx1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F409571-FBDA-4149-B2DF-ECADC22DC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9593" y="1382713"/>
            <a:ext cx="8226425" cy="5286647"/>
          </a:xfrm>
        </p:spPr>
        <p:txBody>
          <a:bodyPr/>
          <a:lstStyle/>
          <a:p>
            <a:pPr marL="457200" indent="-457200" eaLnBrk="1" hangingPunct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id-ID" altLang="en-US" sz="2800" dirty="0">
                <a:solidFill>
                  <a:schemeClr val="tx1"/>
                </a:solidFill>
              </a:rPr>
              <a:t>MASALAH PENELITIAN SEBAGAI DASAR MENGAPA PENELITIAN DILAKUKAN</a:t>
            </a:r>
          </a:p>
          <a:p>
            <a:pPr marL="457200" indent="-457200" eaLnBrk="1" hangingPunct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</a:rPr>
              <a:t>PERMASALAHAN DITUANGKAN DALAM LATAR BELAKANG PENELITIAN</a:t>
            </a:r>
            <a:endParaRPr lang="id-ID" altLang="en-US" sz="2800" dirty="0">
              <a:solidFill>
                <a:schemeClr val="tx1"/>
              </a:solidFill>
            </a:endParaRPr>
          </a:p>
          <a:p>
            <a:pPr marL="457200" indent="-457200" eaLnBrk="1" hangingPunct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</a:rPr>
              <a:t>LATAR BELAKANG DIMULAI DARI HAL YANG BERSIFAT UMUM KEMUDIAN MENGERUCUT KE PERMASALAHAN YANG LEBIH SPESIFIK</a:t>
            </a:r>
            <a:endParaRPr lang="id-ID" altLang="en-US" sz="2800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1C755EA-2803-4A5D-88DB-C4230A798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0" y="731837"/>
            <a:ext cx="8226425" cy="92211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err="1"/>
              <a:t>Pertimbangan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menentukan</a:t>
            </a:r>
            <a:r>
              <a:rPr lang="en-US" sz="3200" b="1" dirty="0"/>
              <a:t> </a:t>
            </a:r>
            <a:r>
              <a:rPr lang="en-US" sz="3200" b="1" dirty="0" err="1"/>
              <a:t>topik</a:t>
            </a:r>
            <a:r>
              <a:rPr lang="en-US" sz="3200" b="1" dirty="0"/>
              <a:t>, </a:t>
            </a:r>
            <a:r>
              <a:rPr lang="en-US" sz="3200" b="1" dirty="0" err="1"/>
              <a:t>masalah</a:t>
            </a:r>
            <a:r>
              <a:rPr lang="en-US" sz="3200" b="1" dirty="0"/>
              <a:t>, &amp; </a:t>
            </a:r>
            <a:r>
              <a:rPr lang="en-US" sz="3200" b="1" dirty="0" err="1"/>
              <a:t>judul</a:t>
            </a:r>
            <a:endParaRPr lang="en-US" sz="3200" b="1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7880EBA-C015-408D-B51C-2D18BCB4D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1013"/>
            <a:ext cx="8229600" cy="4375150"/>
          </a:xfrm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err="1"/>
              <a:t>Pertimbangan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obyektif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Wingdings" panose="05000000000000000000" pitchFamily="2" charset="2"/>
              </a:rPr>
              <a:t> </a:t>
            </a:r>
            <a:r>
              <a:rPr lang="en-US" altLang="en-US" sz="2800" dirty="0" err="1">
                <a:sym typeface="Wingdings" panose="05000000000000000000" pitchFamily="2" charset="2"/>
              </a:rPr>
              <a:t>pertimbangan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berdasarkan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kondisi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masalah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itu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sendiri</a:t>
            </a:r>
            <a:r>
              <a:rPr lang="en-US" altLang="en-US" sz="2800" dirty="0">
                <a:sym typeface="Wingdings" panose="05000000000000000000" pitchFamily="2" charset="2"/>
              </a:rPr>
              <a:t>, </a:t>
            </a:r>
            <a:r>
              <a:rPr lang="en-US" altLang="en-US" sz="2800" dirty="0" err="1">
                <a:sym typeface="Wingdings" panose="05000000000000000000" pitchFamily="2" charset="2"/>
              </a:rPr>
              <a:t>layak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atau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tidak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layak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suatu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masalah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diteliti</a:t>
            </a:r>
            <a:r>
              <a:rPr lang="en-US" altLang="en-US" sz="2800" dirty="0">
                <a:sym typeface="Wingdings" panose="05000000000000000000" pitchFamily="2" charset="2"/>
              </a:rPr>
              <a:t> yang </a:t>
            </a:r>
            <a:r>
              <a:rPr lang="en-US" altLang="en-US" sz="2800" dirty="0" err="1">
                <a:sym typeface="Wingdings" panose="05000000000000000000" pitchFamily="2" charset="2"/>
              </a:rPr>
              <a:t>didasarkan</a:t>
            </a:r>
            <a:r>
              <a:rPr lang="en-US" altLang="en-US" sz="2800" dirty="0">
                <a:sym typeface="Wingdings" panose="05000000000000000000" pitchFamily="2" charset="2"/>
              </a:rPr>
              <a:t> pada </a:t>
            </a:r>
            <a:r>
              <a:rPr lang="en-US" altLang="en-US" sz="2800" dirty="0" err="1">
                <a:sym typeface="Wingdings" panose="05000000000000000000" pitchFamily="2" charset="2"/>
              </a:rPr>
              <a:t>kualitas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masalah</a:t>
            </a:r>
            <a:r>
              <a:rPr lang="en-US" altLang="en-US" sz="2800" dirty="0">
                <a:sym typeface="Wingdings" panose="05000000000000000000" pitchFamily="2" charset="2"/>
              </a:rPr>
              <a:t> dan </a:t>
            </a:r>
            <a:r>
              <a:rPr lang="en-US" altLang="en-US" sz="2800" dirty="0" err="1">
                <a:sym typeface="Wingdings" panose="05000000000000000000" pitchFamily="2" charset="2"/>
              </a:rPr>
              <a:t>dapatnya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masalah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dikonseptualisasikan</a:t>
            </a:r>
            <a:endParaRPr lang="en-US" altLang="en-US" sz="28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err="1"/>
              <a:t>Pertimbangan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subyektif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Wingdings" panose="05000000000000000000" pitchFamily="2" charset="2"/>
              </a:rPr>
              <a:t> </a:t>
            </a:r>
            <a:r>
              <a:rPr lang="en-US" altLang="en-US" sz="2800" dirty="0" err="1">
                <a:sym typeface="Wingdings" panose="05000000000000000000" pitchFamily="2" charset="2"/>
              </a:rPr>
              <a:t>pertimbangan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berdasarkan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kredibilitas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peneliti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terhadap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apa</a:t>
            </a:r>
            <a:r>
              <a:rPr lang="en-US" altLang="en-US" sz="2800" dirty="0">
                <a:sym typeface="Wingdings" panose="05000000000000000000" pitchFamily="2" charset="2"/>
              </a:rPr>
              <a:t> yang </a:t>
            </a:r>
            <a:r>
              <a:rPr lang="en-US" altLang="en-US" sz="2800" dirty="0" err="1">
                <a:sym typeface="Wingdings" panose="05000000000000000000" pitchFamily="2" charset="2"/>
              </a:rPr>
              <a:t>akan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ditelitinya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BD6957E-F3F6-4095-9828-B3EC0EDE6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9792" y="274639"/>
            <a:ext cx="5983833" cy="850105"/>
          </a:xfrm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b="1" dirty="0" err="1"/>
              <a:t>Pertimbangan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Obyektif</a:t>
            </a:r>
            <a:endParaRPr lang="en-US" altLang="en-US" sz="3200" b="1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2D75A0-A9F3-498E-AAD3-F499171AD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6470" y="1974540"/>
            <a:ext cx="8226425" cy="29089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Nilai </a:t>
            </a:r>
            <a:r>
              <a:rPr lang="en-US" altLang="en-US" sz="2800" dirty="0" err="1"/>
              <a:t>penemuan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tinggi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Masalah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dirasakan</a:t>
            </a:r>
            <a:r>
              <a:rPr lang="en-US" altLang="en-US" sz="2800" dirty="0"/>
              <a:t> oleh </a:t>
            </a:r>
            <a:r>
              <a:rPr lang="en-US" altLang="en-US" sz="2800" dirty="0" err="1"/>
              <a:t>kebanyakan</a:t>
            </a:r>
            <a:r>
              <a:rPr lang="en-US" altLang="en-US" sz="2800" dirty="0"/>
              <a:t> orang di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masyarakat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ttt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Bukan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pengulangan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peneliti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sebelumnya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plagiat</a:t>
            </a:r>
            <a:r>
              <a:rPr lang="en-US" altLang="en-US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Memiliki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referensi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teoritis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jelas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53DD39A-35C6-49C1-8D09-8529E8A622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27784" y="274639"/>
            <a:ext cx="6055841" cy="778098"/>
          </a:xfrm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b="1" dirty="0" err="1"/>
              <a:t>Pertimbangan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Subyektif</a:t>
            </a:r>
            <a:endParaRPr lang="en-US" altLang="en-US" sz="3200" b="1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2D58817-C664-460F-8EB9-03DE616162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6425" cy="47102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Minat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peneliti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Sesuai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keahlian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disiplin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ilmu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peneliti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Kemampuan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penguasaan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teoritis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terkait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masalah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diteliti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Banyaknya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penelitian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sejenis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Waktu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Biaya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pendukung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Situasi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kondisi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politik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masyarakat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5920</TotalTime>
  <Words>1602</Words>
  <Application>Microsoft Office PowerPoint</Application>
  <PresentationFormat>Tampilan Layar (4:3)</PresentationFormat>
  <Paragraphs>203</Paragraphs>
  <Slides>32</Slides>
  <Notes>10</Notes>
  <HiddenSlides>0</HiddenSlides>
  <MMClips>0</MMClips>
  <ScaleCrop>false</ScaleCrop>
  <HeadingPairs>
    <vt:vector size="6" baseType="variant">
      <vt:variant>
        <vt:lpstr>Font Dipakai</vt:lpstr>
      </vt:variant>
      <vt:variant>
        <vt:i4>13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32</vt:i4>
      </vt:variant>
    </vt:vector>
  </HeadingPairs>
  <TitlesOfParts>
    <vt:vector size="46" baseType="lpstr">
      <vt:lpstr>Arial</vt:lpstr>
      <vt:lpstr>Arial Rounded MT Bold</vt:lpstr>
      <vt:lpstr>Britannic Bold</vt:lpstr>
      <vt:lpstr>Calibri</vt:lpstr>
      <vt:lpstr>Fira Sans</vt:lpstr>
      <vt:lpstr>Franklin Gothic Book</vt:lpstr>
      <vt:lpstr>Merriweather</vt:lpstr>
      <vt:lpstr>Roboto</vt:lpstr>
      <vt:lpstr>Source Sans Pro</vt:lpstr>
      <vt:lpstr>Tahoma</vt:lpstr>
      <vt:lpstr>Times New Roman</vt:lpstr>
      <vt:lpstr>Verdana</vt:lpstr>
      <vt:lpstr>Wingdings</vt:lpstr>
      <vt:lpstr>Office Theme</vt:lpstr>
      <vt:lpstr>Presentasi PowerPoint</vt:lpstr>
      <vt:lpstr>Presentasi PowerPoint</vt:lpstr>
      <vt:lpstr>Presentasi PowerPoint</vt:lpstr>
      <vt:lpstr>TOPIK dan  MASALAH PENELITIAN</vt:lpstr>
      <vt:lpstr>Masalah Penelitian</vt:lpstr>
      <vt:lpstr>PERMASALAHAN PENELITIAN</vt:lpstr>
      <vt:lpstr>Pertimbangan dalam menentukan topik, masalah, &amp; judul</vt:lpstr>
      <vt:lpstr>Pertimbangan Obyektif</vt:lpstr>
      <vt:lpstr>Pertimbangan Subyektif</vt:lpstr>
      <vt:lpstr>Pemilihan Topik</vt:lpstr>
      <vt:lpstr>KONSEP PENELITIAN </vt:lpstr>
      <vt:lpstr>Identifikasi Masalah</vt:lpstr>
      <vt:lpstr>PENTINGNYA MASALAH</vt:lpstr>
      <vt:lpstr>TIPE MASALAH</vt:lpstr>
      <vt:lpstr>KRITERIA MASALAH</vt:lpstr>
      <vt:lpstr>Pertimbangan para calon peneliti dalam mengangkat permasalahan penelitian</vt:lpstr>
      <vt:lpstr>Jenis-Jenis Masalah Dalam Penelitian</vt:lpstr>
      <vt:lpstr>Presentasi PowerPoint</vt:lpstr>
      <vt:lpstr>SUMBER PERMASALAHAN DALAM PENELITIAN SECARA UMUM:</vt:lpstr>
      <vt:lpstr>Secara khusus, untuk memperoleh masalah dalam penelitian, dapat dilaksanakan melalui penelusuran beberapa sumber, antara lain:</vt:lpstr>
      <vt:lpstr>Permasalahan yang baik:</vt:lpstr>
      <vt:lpstr>PEMBATASAN MASALAH:</vt:lpstr>
      <vt:lpstr>Memilih Masalah/ Pembatasan</vt:lpstr>
      <vt:lpstr>Beberapa hal yang harus diperhatikan dalam merumuskan masalah</vt:lpstr>
      <vt:lpstr>Beberapa kesalahan yang terjadi dalam memilih permasalahan penelitian:</vt:lpstr>
      <vt:lpstr>HUBUNGAN ANTARA KETEPATAN MASALAH DAN PEMECAHANNYA</vt:lpstr>
      <vt:lpstr>Jenis/ Bentuk Rumusan Masalah Penelitian</vt:lpstr>
      <vt:lpstr>1. Rumusan Masalah Deskriptif</vt:lpstr>
      <vt:lpstr>2. Rumusan Masalah Komparatif</vt:lpstr>
      <vt:lpstr>3. Rumusan Masalah Asosiatif</vt:lpstr>
      <vt:lpstr>RUMUSAN MASALAH YANG BAIK</vt:lpstr>
      <vt:lpstr>Pengambilan Keputusan dengan metode kuantitatif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Health Management Tools</dc:title>
  <dc:subject/>
  <dc:creator>Unknown User</dc:creator>
  <cp:keywords/>
  <dc:description/>
  <cp:lastModifiedBy>Rektorat 10</cp:lastModifiedBy>
  <cp:revision>1886</cp:revision>
  <cp:lastPrinted>2011-07-18T11:17:17Z</cp:lastPrinted>
  <dcterms:created xsi:type="dcterms:W3CDTF">2003-01-23T21:51:06Z</dcterms:created>
  <dcterms:modified xsi:type="dcterms:W3CDTF">2022-04-01T02:35:19Z</dcterms:modified>
</cp:coreProperties>
</file>