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9" r:id="rId3"/>
    <p:sldId id="270" r:id="rId4"/>
    <p:sldId id="271" r:id="rId5"/>
    <p:sldId id="257" r:id="rId6"/>
    <p:sldId id="263" r:id="rId7"/>
    <p:sldId id="272" r:id="rId8"/>
    <p:sldId id="258" r:id="rId9"/>
    <p:sldId id="259" r:id="rId10"/>
    <p:sldId id="264" r:id="rId11"/>
    <p:sldId id="260" r:id="rId12"/>
    <p:sldId id="265" r:id="rId13"/>
    <p:sldId id="266" r:id="rId14"/>
    <p:sldId id="267" r:id="rId15"/>
    <p:sldId id="273" r:id="rId16"/>
    <p:sldId id="274" r:id="rId17"/>
    <p:sldId id="275" r:id="rId18"/>
    <p:sldId id="276" r:id="rId19"/>
    <p:sldId id="278" r:id="rId20"/>
    <p:sldId id="277" r:id="rId21"/>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7729B898-17CD-4076-BFFB-54D0E193C8BC}" type="datetimeFigureOut">
              <a:rPr lang="id-ID" smtClean="0"/>
              <a:t>08/04/2020</a:t>
            </a:fld>
            <a:endParaRPr lang="id-ID"/>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id-ID"/>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DD017A75-A85B-49F5-BAB7-5F8144B91B11}" type="slidenum">
              <a:rPr lang="id-ID" smtClean="0"/>
              <a:t>‹#›</a:t>
            </a:fld>
            <a:endParaRPr lang="id-ID"/>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29B898-17CD-4076-BFFB-54D0E193C8BC}" type="datetimeFigureOut">
              <a:rPr lang="id-ID" smtClean="0"/>
              <a:t>08/04/2020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D017A75-A85B-49F5-BAB7-5F8144B91B11}"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29B898-17CD-4076-BFFB-54D0E193C8BC}" type="datetimeFigureOut">
              <a:rPr lang="id-ID" smtClean="0"/>
              <a:t>08/04/2020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D017A75-A85B-49F5-BAB7-5F8144B91B11}"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729B898-17CD-4076-BFFB-54D0E193C8BC}" type="datetimeFigureOut">
              <a:rPr lang="id-ID" smtClean="0"/>
              <a:t>08/04/2020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D017A75-A85B-49F5-BAB7-5F8144B91B11}" type="slidenum">
              <a:rPr lang="id-ID" smtClean="0"/>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729B898-17CD-4076-BFFB-54D0E193C8BC}" type="datetimeFigureOut">
              <a:rPr lang="id-ID" smtClean="0"/>
              <a:t>08/04/2020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D017A75-A85B-49F5-BAB7-5F8144B91B11}" type="slidenum">
              <a:rPr lang="id-ID" smtClean="0"/>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7729B898-17CD-4076-BFFB-54D0E193C8BC}" type="datetimeFigureOut">
              <a:rPr lang="id-ID" smtClean="0"/>
              <a:t>08/04/2020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DD017A75-A85B-49F5-BAB7-5F8144B91B11}" type="slidenum">
              <a:rPr lang="id-ID" smtClean="0"/>
              <a:t>‹#›</a:t>
            </a:fld>
            <a:endParaRPr lang="id-ID"/>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729B898-17CD-4076-BFFB-54D0E193C8BC}" type="datetimeFigureOut">
              <a:rPr lang="id-ID" smtClean="0"/>
              <a:t>08/04/2020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DD017A75-A85B-49F5-BAB7-5F8144B91B11}" type="slidenum">
              <a:rPr lang="id-ID" smtClean="0"/>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729B898-17CD-4076-BFFB-54D0E193C8BC}" type="datetimeFigureOut">
              <a:rPr lang="id-ID" smtClean="0"/>
              <a:t>08/04/2020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DD017A75-A85B-49F5-BAB7-5F8144B91B11}"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29B898-17CD-4076-BFFB-54D0E193C8BC}" type="datetimeFigureOut">
              <a:rPr lang="id-ID" smtClean="0"/>
              <a:t>08/04/2020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DD017A75-A85B-49F5-BAB7-5F8144B91B11}"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7729B898-17CD-4076-BFFB-54D0E193C8BC}" type="datetimeFigureOut">
              <a:rPr lang="id-ID" smtClean="0"/>
              <a:t>08/04/2020</a:t>
            </a:fld>
            <a:endParaRPr lang="id-ID"/>
          </a:p>
        </p:txBody>
      </p:sp>
      <p:sp>
        <p:nvSpPr>
          <p:cNvPr id="7" name="Slide Number Placeholder 6"/>
          <p:cNvSpPr>
            <a:spLocks noGrp="1"/>
          </p:cNvSpPr>
          <p:nvPr>
            <p:ph type="sldNum" sz="quarter" idx="12"/>
          </p:nvPr>
        </p:nvSpPr>
        <p:spPr/>
        <p:txBody>
          <a:bodyPr/>
          <a:lstStyle/>
          <a:p>
            <a:fld id="{DD017A75-A85B-49F5-BAB7-5F8144B91B11}" type="slidenum">
              <a:rPr lang="id-ID" smtClean="0"/>
              <a:t>‹#›</a:t>
            </a:fld>
            <a:endParaRPr lang="id-ID"/>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id-ID"/>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29B898-17CD-4076-BFFB-54D0E193C8BC}" type="datetimeFigureOut">
              <a:rPr lang="id-ID" smtClean="0"/>
              <a:t>08/04/2020</a:t>
            </a:fld>
            <a:endParaRPr lang="id-ID"/>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id-ID"/>
          </a:p>
        </p:txBody>
      </p:sp>
      <p:sp>
        <p:nvSpPr>
          <p:cNvPr id="7" name="Slide Number Placeholder 6"/>
          <p:cNvSpPr>
            <a:spLocks noGrp="1"/>
          </p:cNvSpPr>
          <p:nvPr>
            <p:ph type="sldNum" sz="quarter" idx="12"/>
          </p:nvPr>
        </p:nvSpPr>
        <p:spPr/>
        <p:txBody>
          <a:bodyPr/>
          <a:lstStyle/>
          <a:p>
            <a:fld id="{DD017A75-A85B-49F5-BAB7-5F8144B91B11}" type="slidenum">
              <a:rPr lang="id-ID" smtClean="0"/>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7729B898-17CD-4076-BFFB-54D0E193C8BC}" type="datetimeFigureOut">
              <a:rPr lang="id-ID" smtClean="0"/>
              <a:t>08/04/2020</a:t>
            </a:fld>
            <a:endParaRPr lang="id-ID"/>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id-ID"/>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DD017A75-A85B-49F5-BAB7-5F8144B91B11}"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dirty="0" smtClean="0"/>
              <a:t>Studi Kasus</a:t>
            </a:r>
            <a:endParaRPr lang="id-ID" dirty="0"/>
          </a:p>
        </p:txBody>
      </p:sp>
      <p:sp>
        <p:nvSpPr>
          <p:cNvPr id="3" name="Subtitle 2"/>
          <p:cNvSpPr>
            <a:spLocks noGrp="1"/>
          </p:cNvSpPr>
          <p:nvPr>
            <p:ph type="subTitle" idx="1"/>
          </p:nvPr>
        </p:nvSpPr>
        <p:spPr/>
        <p:txBody>
          <a:bodyPr/>
          <a:lstStyle/>
          <a:p>
            <a:r>
              <a:rPr lang="id-ID" dirty="0" smtClean="0">
                <a:solidFill>
                  <a:schemeClr val="tx1"/>
                </a:solidFill>
              </a:rPr>
              <a:t>Dhesi Ari Astuti</a:t>
            </a:r>
            <a:endParaRPr lang="id-ID" dirty="0">
              <a:solidFill>
                <a:schemeClr val="tx1"/>
              </a:solidFill>
            </a:endParaRPr>
          </a:p>
        </p:txBody>
      </p:sp>
    </p:spTree>
    <p:extLst>
      <p:ext uri="{BB962C8B-B14F-4D97-AF65-F5344CB8AC3E}">
        <p14:creationId xmlns:p14="http://schemas.microsoft.com/office/powerpoint/2010/main" val="37193713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Masalah dalam Studi Kasus</a:t>
            </a:r>
            <a:endParaRPr lang="id-ID" dirty="0"/>
          </a:p>
        </p:txBody>
      </p:sp>
      <p:sp>
        <p:nvSpPr>
          <p:cNvPr id="3" name="Content Placeholder 2"/>
          <p:cNvSpPr>
            <a:spLocks noGrp="1"/>
          </p:cNvSpPr>
          <p:nvPr>
            <p:ph idx="1"/>
          </p:nvPr>
        </p:nvSpPr>
        <p:spPr/>
        <p:txBody>
          <a:bodyPr/>
          <a:lstStyle/>
          <a:p>
            <a:pPr lvl="0"/>
            <a:r>
              <a:rPr lang="id-ID" dirty="0"/>
              <a:t>Penelitian studi kasus pada hakikatnya seperti penelitian kualitatif berproses. </a:t>
            </a:r>
            <a:endParaRPr lang="id-ID" dirty="0" smtClean="0"/>
          </a:p>
          <a:p>
            <a:pPr lvl="0"/>
            <a:r>
              <a:rPr lang="id-ID" dirty="0" smtClean="0"/>
              <a:t>Pembeda </a:t>
            </a:r>
            <a:r>
              <a:rPr lang="id-ID" dirty="0"/>
              <a:t>studi kasus dengan penelitian kualitatif lainnya adalah kawasan atau ruang lingkup fokus penelitiannya. </a:t>
            </a:r>
            <a:endParaRPr lang="id-ID" dirty="0" smtClean="0"/>
          </a:p>
          <a:p>
            <a:pPr lvl="0"/>
            <a:r>
              <a:rPr lang="id-ID" dirty="0" smtClean="0"/>
              <a:t>Studi </a:t>
            </a:r>
            <a:r>
              <a:rPr lang="id-ID" dirty="0"/>
              <a:t>kasus cenderung sempit dan dalam </a:t>
            </a:r>
          </a:p>
          <a:p>
            <a:endParaRPr lang="id-ID" dirty="0"/>
          </a:p>
        </p:txBody>
      </p:sp>
    </p:spTree>
    <p:extLst>
      <p:ext uri="{BB962C8B-B14F-4D97-AF65-F5344CB8AC3E}">
        <p14:creationId xmlns:p14="http://schemas.microsoft.com/office/powerpoint/2010/main" val="37151098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lnSpcReduction="10000"/>
          </a:bodyPr>
          <a:lstStyle/>
          <a:p>
            <a:pPr lvl="0"/>
            <a:r>
              <a:rPr lang="id-ID" dirty="0" smtClean="0"/>
              <a:t>Studi kasus adalah suatu inkuiri empiris yang menyelidiki fenomena dalam konteks kehidupan nyata, bilamana batas-batas antara fenomena dan konteks tidak tampak dengan tegas dan dimana multisumber bukti dimanfaatkannya. </a:t>
            </a:r>
          </a:p>
          <a:p>
            <a:pPr lvl="0"/>
            <a:r>
              <a:rPr lang="id-ID" dirty="0" smtClean="0"/>
              <a:t>Studi kasus berkehendak untuk menggali atau mengeksplorasi, dengan bentuk pertanyaan yaitu </a:t>
            </a:r>
            <a:r>
              <a:rPr lang="id-ID" i="1" dirty="0" smtClean="0"/>
              <a:t>how</a:t>
            </a:r>
            <a:r>
              <a:rPr lang="id-ID" dirty="0" smtClean="0"/>
              <a:t> dan </a:t>
            </a:r>
            <a:r>
              <a:rPr lang="id-ID" i="1" dirty="0" smtClean="0"/>
              <a:t>why</a:t>
            </a:r>
            <a:r>
              <a:rPr lang="id-ID" dirty="0" smtClean="0"/>
              <a:t>.</a:t>
            </a:r>
          </a:p>
          <a:p>
            <a:endParaRPr lang="id-ID" dirty="0"/>
          </a:p>
        </p:txBody>
      </p:sp>
    </p:spTree>
    <p:extLst>
      <p:ext uri="{BB962C8B-B14F-4D97-AF65-F5344CB8AC3E}">
        <p14:creationId xmlns:p14="http://schemas.microsoft.com/office/powerpoint/2010/main" val="274071865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77500" lnSpcReduction="20000"/>
          </a:bodyPr>
          <a:lstStyle/>
          <a:p>
            <a:pPr lvl="0"/>
            <a:r>
              <a:rPr lang="id-ID" dirty="0"/>
              <a:t>Mempertanyakan kebagaimanaan dan kemengapaan jelas bukan menggali hakikat yang ditandai dengan pertanyaan keapaan. contoh : bagaimana proses persalinan terjadi pada Ny.X di BPM sehingga terjadi perdarahan? Maka jawabannya harus merupakan keterangan yang sangat rinci tentang cara, dan pelaksanaan pertolongan persalinan, termasuk deskripsi dan penjelasan tentang proses persalinan dalam setiap kala, bagaimana bidan dan klien berinteraksi. Jadi basisnya adalah apa yang sungguh dialami bidan dan klien dalam keseluruhan proses persalinan itu. </a:t>
            </a:r>
          </a:p>
          <a:p>
            <a:pPr lvl="0"/>
            <a:r>
              <a:rPr lang="id-ID" dirty="0"/>
              <a:t>Akan menjadi berbeda bila pertanyaannya mengapa proses persalinan Ny.X perdarahan? </a:t>
            </a:r>
          </a:p>
        </p:txBody>
      </p:sp>
    </p:spTree>
    <p:extLst>
      <p:ext uri="{BB962C8B-B14F-4D97-AF65-F5344CB8AC3E}">
        <p14:creationId xmlns:p14="http://schemas.microsoft.com/office/powerpoint/2010/main" val="14417496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85000" lnSpcReduction="10000"/>
          </a:bodyPr>
          <a:lstStyle/>
          <a:p>
            <a:pPr lvl="0"/>
            <a:r>
              <a:rPr lang="id-ID" dirty="0"/>
              <a:t>Pertanyaan ini membutuhkan jawaban yang sekaligus luas dan dalam. Karena peneliti harus dapat mendeskripsikan dan menjelaskan berbagai faktor yang nyata-nyata menyebabkan proses persalinan itu perdarahan. Semua faktor yang terlibat dalam proses persalinan itu dapat menjadi penyebabnya, peneliti harus dapat menjelaskan bagaimana jalinan faktor-faktor berfungsi atau tidak berfungsi menjadi sebab perdarahan. Pertanyaan mengapa selalu membutuhkan lebih banyak upaya dan cara untuk menggali jawabannya</a:t>
            </a:r>
            <a:r>
              <a:rPr lang="id-ID" dirty="0" smtClean="0"/>
              <a:t>.</a:t>
            </a:r>
            <a:endParaRPr lang="id-ID" dirty="0"/>
          </a:p>
        </p:txBody>
      </p:sp>
    </p:spTree>
    <p:extLst>
      <p:ext uri="{BB962C8B-B14F-4D97-AF65-F5344CB8AC3E}">
        <p14:creationId xmlns:p14="http://schemas.microsoft.com/office/powerpoint/2010/main" val="98513049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pPr lvl="0"/>
            <a:r>
              <a:rPr lang="id-ID" dirty="0"/>
              <a:t>Namun pada studi kasus intrinsik, peneliti tertarik pada kasus “ Persalinan dengan perdarahan” dan ingin memahami kemengapaannya sehingga dapat menjelaskan akar permasalahannya. Studi kasus intrinsik termasuk dalam jenis studi kasus multipel (</a:t>
            </a:r>
            <a:r>
              <a:rPr lang="id-ID" i="1" dirty="0"/>
              <a:t>multicase studies</a:t>
            </a:r>
            <a:r>
              <a:rPr lang="id-ID" dirty="0"/>
              <a:t>) (Putra, Nusa, 2013).</a:t>
            </a:r>
          </a:p>
          <a:p>
            <a:endParaRPr lang="id-ID" dirty="0"/>
          </a:p>
          <a:p>
            <a:endParaRPr lang="id-ID" dirty="0"/>
          </a:p>
        </p:txBody>
      </p:sp>
    </p:spTree>
    <p:extLst>
      <p:ext uri="{BB962C8B-B14F-4D97-AF65-F5344CB8AC3E}">
        <p14:creationId xmlns:p14="http://schemas.microsoft.com/office/powerpoint/2010/main" val="86451189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JUDUL</a:t>
            </a:r>
            <a:endParaRPr lang="id-ID" dirty="0"/>
          </a:p>
        </p:txBody>
      </p:sp>
      <p:sp>
        <p:nvSpPr>
          <p:cNvPr id="3" name="Content Placeholder 2"/>
          <p:cNvSpPr>
            <a:spLocks noGrp="1"/>
          </p:cNvSpPr>
          <p:nvPr>
            <p:ph idx="1"/>
          </p:nvPr>
        </p:nvSpPr>
        <p:spPr/>
        <p:txBody>
          <a:bodyPr/>
          <a:lstStyle/>
          <a:p>
            <a:r>
              <a:rPr lang="id-ID" dirty="0" smtClean="0"/>
              <a:t>Seringkali kita menyusun tugas akhir berdasarkan minat pribadi. </a:t>
            </a:r>
          </a:p>
          <a:p>
            <a:r>
              <a:rPr lang="id-ID" dirty="0" smtClean="0"/>
              <a:t>Hal tersebut tidaklah sepenuhnya keliru, karena dalam pemilihan Judul berdasarkan prinsip  FINER</a:t>
            </a:r>
          </a:p>
          <a:p>
            <a:r>
              <a:rPr lang="id-ID" dirty="0" smtClean="0"/>
              <a:t>Apakah itu FINER ?</a:t>
            </a:r>
            <a:endParaRPr lang="id-ID" dirty="0"/>
          </a:p>
        </p:txBody>
      </p:sp>
    </p:spTree>
    <p:extLst>
      <p:ext uri="{BB962C8B-B14F-4D97-AF65-F5344CB8AC3E}">
        <p14:creationId xmlns:p14="http://schemas.microsoft.com/office/powerpoint/2010/main" val="2138566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FINER</a:t>
            </a:r>
            <a:endParaRPr lang="id-ID" dirty="0"/>
          </a:p>
        </p:txBody>
      </p:sp>
      <p:sp>
        <p:nvSpPr>
          <p:cNvPr id="3" name="Content Placeholder 2"/>
          <p:cNvSpPr>
            <a:spLocks noGrp="1"/>
          </p:cNvSpPr>
          <p:nvPr>
            <p:ph idx="1"/>
          </p:nvPr>
        </p:nvSpPr>
        <p:spPr/>
        <p:txBody>
          <a:bodyPr/>
          <a:lstStyle/>
          <a:p>
            <a:r>
              <a:rPr lang="id-ID" dirty="0" smtClean="0"/>
              <a:t>F : Feasibel</a:t>
            </a:r>
          </a:p>
          <a:p>
            <a:r>
              <a:rPr lang="id-ID" dirty="0" smtClean="0"/>
              <a:t>I : Interest</a:t>
            </a:r>
          </a:p>
          <a:p>
            <a:r>
              <a:rPr lang="id-ID" dirty="0" smtClean="0"/>
              <a:t>N : Novelty</a:t>
            </a:r>
          </a:p>
          <a:p>
            <a:r>
              <a:rPr lang="id-ID" dirty="0" smtClean="0"/>
              <a:t>E : Ethics</a:t>
            </a:r>
          </a:p>
          <a:p>
            <a:r>
              <a:rPr lang="id-ID" dirty="0" smtClean="0"/>
              <a:t>R : relevance</a:t>
            </a:r>
          </a:p>
          <a:p>
            <a:endParaRPr lang="id-ID" dirty="0"/>
          </a:p>
        </p:txBody>
      </p:sp>
    </p:spTree>
    <p:extLst>
      <p:ext uri="{BB962C8B-B14F-4D97-AF65-F5344CB8AC3E}">
        <p14:creationId xmlns:p14="http://schemas.microsoft.com/office/powerpoint/2010/main" val="34573124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lnSpcReduction="10000"/>
          </a:bodyPr>
          <a:lstStyle/>
          <a:p>
            <a:r>
              <a:rPr lang="id-ID" dirty="0"/>
              <a:t>F : </a:t>
            </a:r>
            <a:r>
              <a:rPr lang="id-ID" dirty="0" smtClean="0"/>
              <a:t>Feasibel : mungkin tidak untuk dikerjakan</a:t>
            </a:r>
            <a:endParaRPr lang="id-ID" dirty="0"/>
          </a:p>
          <a:p>
            <a:r>
              <a:rPr lang="id-ID" dirty="0"/>
              <a:t>I : </a:t>
            </a:r>
            <a:r>
              <a:rPr lang="id-ID" dirty="0" smtClean="0"/>
              <a:t>Interest : ketertarikan pribadi</a:t>
            </a:r>
            <a:endParaRPr lang="id-ID" dirty="0"/>
          </a:p>
          <a:p>
            <a:r>
              <a:rPr lang="id-ID" dirty="0"/>
              <a:t>N : </a:t>
            </a:r>
            <a:r>
              <a:rPr lang="id-ID" dirty="0" smtClean="0"/>
              <a:t>Novelty : unsur kebaruan</a:t>
            </a:r>
            <a:endParaRPr lang="id-ID" dirty="0"/>
          </a:p>
          <a:p>
            <a:r>
              <a:rPr lang="id-ID" dirty="0"/>
              <a:t>E : </a:t>
            </a:r>
            <a:r>
              <a:rPr lang="id-ID" dirty="0" smtClean="0"/>
              <a:t>Ethics : tidak berlawanan dengan etik penelitian</a:t>
            </a:r>
            <a:endParaRPr lang="id-ID" dirty="0"/>
          </a:p>
          <a:p>
            <a:r>
              <a:rPr lang="id-ID" dirty="0"/>
              <a:t>R : </a:t>
            </a:r>
            <a:r>
              <a:rPr lang="id-ID" dirty="0" smtClean="0"/>
              <a:t>relevance : relevan, sesuai dengan kebutuhan, sesuai dengan keilmuan peneliti</a:t>
            </a:r>
            <a:endParaRPr lang="id-ID" dirty="0"/>
          </a:p>
          <a:p>
            <a:endParaRPr lang="id-ID" dirty="0"/>
          </a:p>
        </p:txBody>
      </p:sp>
    </p:spTree>
    <p:extLst>
      <p:ext uri="{BB962C8B-B14F-4D97-AF65-F5344CB8AC3E}">
        <p14:creationId xmlns:p14="http://schemas.microsoft.com/office/powerpoint/2010/main" val="23551217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115616" y="404664"/>
            <a:ext cx="7024744" cy="1143000"/>
          </a:xfrm>
        </p:spPr>
        <p:txBody>
          <a:bodyPr>
            <a:normAutofit/>
          </a:bodyPr>
          <a:lstStyle/>
          <a:p>
            <a:r>
              <a:rPr lang="id-ID" sz="2400" b="0" dirty="0" smtClean="0">
                <a:latin typeface="Arial"/>
                <a:cs typeface="Arial"/>
              </a:rPr>
              <a:t>Problems research good</a:t>
            </a:r>
            <a:r>
              <a:rPr lang="en-US" sz="2400" dirty="0"/>
              <a:t/>
            </a:r>
            <a:br>
              <a:rPr lang="en-US" sz="2400" dirty="0"/>
            </a:br>
            <a:r>
              <a:rPr lang="en-US" sz="2400" dirty="0"/>
              <a:t>(John W. Creswell, p 3)</a:t>
            </a:r>
          </a:p>
        </p:txBody>
      </p:sp>
      <p:sp>
        <p:nvSpPr>
          <p:cNvPr id="6147" name="Rectangle 3"/>
          <p:cNvSpPr>
            <a:spLocks noGrp="1" noChangeArrowheads="1"/>
          </p:cNvSpPr>
          <p:nvPr>
            <p:ph idx="1"/>
          </p:nvPr>
        </p:nvSpPr>
        <p:spPr>
          <a:xfrm>
            <a:off x="457200" y="1988840"/>
            <a:ext cx="8229600" cy="4168120"/>
          </a:xfrm>
          <a:noFill/>
        </p:spPr>
        <p:txBody>
          <a:bodyPr>
            <a:normAutofit/>
          </a:bodyPr>
          <a:lstStyle/>
          <a:p>
            <a:pPr algn="just">
              <a:lnSpc>
                <a:spcPct val="80000"/>
              </a:lnSpc>
            </a:pPr>
            <a:r>
              <a:rPr lang="en-US" dirty="0">
                <a:latin typeface="Arial"/>
                <a:cs typeface="Arial"/>
              </a:rPr>
              <a:t>Is the topic </a:t>
            </a:r>
            <a:r>
              <a:rPr lang="en-US" dirty="0" smtClean="0">
                <a:latin typeface="Arial"/>
                <a:cs typeface="Arial"/>
              </a:rPr>
              <a:t>researchable?</a:t>
            </a:r>
            <a:r>
              <a:rPr lang="en-US" dirty="0">
                <a:latin typeface="Arial"/>
                <a:cs typeface="Arial"/>
              </a:rPr>
              <a:t>: </a:t>
            </a:r>
          </a:p>
          <a:p>
            <a:pPr lvl="1" algn="just">
              <a:lnSpc>
                <a:spcPct val="80000"/>
              </a:lnSpc>
            </a:pPr>
            <a:r>
              <a:rPr lang="en-US" sz="2400" dirty="0">
                <a:latin typeface="Arial"/>
                <a:cs typeface="Arial"/>
              </a:rPr>
              <a:t>Given time, resources, and availability of data</a:t>
            </a:r>
          </a:p>
          <a:p>
            <a:pPr algn="just">
              <a:lnSpc>
                <a:spcPct val="80000"/>
              </a:lnSpc>
            </a:pPr>
            <a:r>
              <a:rPr lang="en-US" dirty="0">
                <a:latin typeface="Arial"/>
                <a:cs typeface="Arial"/>
              </a:rPr>
              <a:t>Interesting</a:t>
            </a:r>
          </a:p>
          <a:p>
            <a:pPr lvl="1" algn="just">
              <a:lnSpc>
                <a:spcPct val="80000"/>
              </a:lnSpc>
            </a:pPr>
            <a:r>
              <a:rPr lang="en-US" sz="2400" dirty="0">
                <a:latin typeface="Arial"/>
                <a:cs typeface="Arial"/>
              </a:rPr>
              <a:t>Any personal interest?</a:t>
            </a:r>
          </a:p>
          <a:p>
            <a:pPr lvl="1" algn="just">
              <a:lnSpc>
                <a:spcPct val="80000"/>
              </a:lnSpc>
            </a:pPr>
            <a:r>
              <a:rPr lang="en-US" sz="2400" dirty="0">
                <a:latin typeface="Arial"/>
                <a:cs typeface="Arial"/>
              </a:rPr>
              <a:t>The result be of interest to others?</a:t>
            </a:r>
          </a:p>
          <a:p>
            <a:pPr algn="just">
              <a:lnSpc>
                <a:spcPct val="80000"/>
              </a:lnSpc>
            </a:pPr>
            <a:r>
              <a:rPr lang="en-US" dirty="0">
                <a:latin typeface="Arial"/>
                <a:cs typeface="Arial"/>
              </a:rPr>
              <a:t>Novel: </a:t>
            </a:r>
          </a:p>
          <a:p>
            <a:pPr lvl="1" algn="just">
              <a:lnSpc>
                <a:spcPct val="80000"/>
              </a:lnSpc>
            </a:pPr>
            <a:r>
              <a:rPr lang="en-US" sz="2400" dirty="0">
                <a:latin typeface="Arial"/>
                <a:cs typeface="Arial"/>
              </a:rPr>
              <a:t>Fill a void, replicate, extend, develop new ideas?</a:t>
            </a:r>
          </a:p>
          <a:p>
            <a:pPr algn="just">
              <a:lnSpc>
                <a:spcPct val="80000"/>
              </a:lnSpc>
            </a:pPr>
            <a:r>
              <a:rPr lang="en-US" dirty="0">
                <a:latin typeface="Arial"/>
                <a:cs typeface="Arial"/>
              </a:rPr>
              <a:t>Relevant: </a:t>
            </a:r>
          </a:p>
          <a:p>
            <a:pPr lvl="1" algn="just">
              <a:lnSpc>
                <a:spcPct val="80000"/>
              </a:lnSpc>
            </a:pPr>
            <a:r>
              <a:rPr lang="en-US" sz="2400" dirty="0">
                <a:latin typeface="Arial"/>
                <a:cs typeface="Arial"/>
              </a:rPr>
              <a:t>Likely to be publishable</a:t>
            </a:r>
          </a:p>
          <a:p>
            <a:pPr lvl="1" algn="just">
              <a:lnSpc>
                <a:spcPct val="80000"/>
              </a:lnSpc>
            </a:pPr>
            <a:r>
              <a:rPr lang="en-US" sz="2400" dirty="0">
                <a:latin typeface="Arial"/>
                <a:cs typeface="Arial"/>
              </a:rPr>
              <a:t>Contribute to career goal</a:t>
            </a:r>
          </a:p>
        </p:txBody>
      </p:sp>
    </p:spTree>
    <p:extLst>
      <p:ext uri="{BB962C8B-B14F-4D97-AF65-F5344CB8AC3E}">
        <p14:creationId xmlns:p14="http://schemas.microsoft.com/office/powerpoint/2010/main" val="4284957987"/>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JUDUL CSR</a:t>
            </a:r>
            <a:endParaRPr lang="id-ID" dirty="0"/>
          </a:p>
        </p:txBody>
      </p:sp>
      <p:sp>
        <p:nvSpPr>
          <p:cNvPr id="3" name="Content Placeholder 2"/>
          <p:cNvSpPr>
            <a:spLocks noGrp="1"/>
          </p:cNvSpPr>
          <p:nvPr>
            <p:ph idx="1"/>
          </p:nvPr>
        </p:nvSpPr>
        <p:spPr/>
        <p:txBody>
          <a:bodyPr/>
          <a:lstStyle/>
          <a:p>
            <a:r>
              <a:rPr lang="id-ID" dirty="0" smtClean="0"/>
              <a:t>Jelas menunjukkan kasusnya, subjek penelitiannya, tempat penelitian</a:t>
            </a:r>
          </a:p>
          <a:p>
            <a:r>
              <a:rPr lang="id-ID" dirty="0" smtClean="0"/>
              <a:t>Tidak terlalu panjang maksimal 20 kata</a:t>
            </a:r>
          </a:p>
          <a:p>
            <a:r>
              <a:rPr lang="id-ID" dirty="0" smtClean="0"/>
              <a:t>Lingkup Kebidanan</a:t>
            </a:r>
          </a:p>
          <a:p>
            <a:r>
              <a:rPr lang="id-ID" dirty="0" smtClean="0"/>
              <a:t>Contoh : Asuhan Kebidanan Pada Ibu Hamil Trimester III di PMB ...</a:t>
            </a:r>
            <a:endParaRPr lang="id-ID" dirty="0"/>
          </a:p>
        </p:txBody>
      </p:sp>
    </p:spTree>
    <p:extLst>
      <p:ext uri="{BB962C8B-B14F-4D97-AF65-F5344CB8AC3E}">
        <p14:creationId xmlns:p14="http://schemas.microsoft.com/office/powerpoint/2010/main" val="1153262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Pengertian Studi Kasus</a:t>
            </a:r>
            <a:endParaRPr lang="id-ID" dirty="0"/>
          </a:p>
        </p:txBody>
      </p:sp>
      <p:sp>
        <p:nvSpPr>
          <p:cNvPr id="3" name="Content Placeholder 2"/>
          <p:cNvSpPr>
            <a:spLocks noGrp="1"/>
          </p:cNvSpPr>
          <p:nvPr>
            <p:ph idx="1"/>
          </p:nvPr>
        </p:nvSpPr>
        <p:spPr/>
        <p:txBody>
          <a:bodyPr/>
          <a:lstStyle/>
          <a:p>
            <a:r>
              <a:rPr lang="id-ID" dirty="0"/>
              <a:t>Penelitian studi kasus pada hakikatnya seperti penelitian kualitatif berproses. Pembeda studi kasus dengan penelitian kualitatif lainnya adalah kawasan atau ruang lingkup fokus penelitiannya. Studi kasus cenderung sempit dan dalam</a:t>
            </a:r>
          </a:p>
          <a:p>
            <a:endParaRPr lang="id-ID" b="1" dirty="0"/>
          </a:p>
        </p:txBody>
      </p:sp>
    </p:spTree>
    <p:extLst>
      <p:ext uri="{BB962C8B-B14F-4D97-AF65-F5344CB8AC3E}">
        <p14:creationId xmlns:p14="http://schemas.microsoft.com/office/powerpoint/2010/main" val="9259555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r>
              <a:rPr lang="id-ID" dirty="0" smtClean="0"/>
              <a:t>Terima Kasih</a:t>
            </a:r>
            <a:endParaRPr lang="id-ID" dirty="0"/>
          </a:p>
        </p:txBody>
      </p:sp>
    </p:spTree>
    <p:extLst>
      <p:ext uri="{BB962C8B-B14F-4D97-AF65-F5344CB8AC3E}">
        <p14:creationId xmlns:p14="http://schemas.microsoft.com/office/powerpoint/2010/main" val="16094545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lnSpcReduction="10000"/>
          </a:bodyPr>
          <a:lstStyle/>
          <a:p>
            <a:r>
              <a:rPr lang="id-ID" dirty="0"/>
              <a:t>Studi kasus adalah suatu inkuiri empiris yang menyelidiki fenomena dalam konteks kehidupan nyata, bilamana batas-batas antara fenomena dan konteks tidak tampak dengan tegas dan dimana multisumber bukti dimanfaatkannya. Studi kasus berkehendak untuk menggali atau mengeksplorasi, dengan bentuk pertanyaan yaitu </a:t>
            </a:r>
            <a:r>
              <a:rPr lang="id-ID" i="1" dirty="0"/>
              <a:t>how</a:t>
            </a:r>
            <a:r>
              <a:rPr lang="id-ID" dirty="0"/>
              <a:t> dan </a:t>
            </a:r>
            <a:r>
              <a:rPr lang="id-ID" i="1" dirty="0"/>
              <a:t>why</a:t>
            </a:r>
            <a:r>
              <a:rPr lang="id-ID" dirty="0" smtClean="0"/>
              <a:t>.</a:t>
            </a:r>
            <a:endParaRPr lang="id-ID" dirty="0"/>
          </a:p>
        </p:txBody>
      </p:sp>
    </p:spTree>
    <p:extLst>
      <p:ext uri="{BB962C8B-B14F-4D97-AF65-F5344CB8AC3E}">
        <p14:creationId xmlns:p14="http://schemas.microsoft.com/office/powerpoint/2010/main" val="9748755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Latar Belakang</a:t>
            </a:r>
            <a:endParaRPr lang="id-ID" dirty="0"/>
          </a:p>
        </p:txBody>
      </p:sp>
      <p:sp>
        <p:nvSpPr>
          <p:cNvPr id="3" name="Content Placeholder 2"/>
          <p:cNvSpPr>
            <a:spLocks noGrp="1"/>
          </p:cNvSpPr>
          <p:nvPr>
            <p:ph idx="1"/>
          </p:nvPr>
        </p:nvSpPr>
        <p:spPr/>
        <p:txBody>
          <a:bodyPr/>
          <a:lstStyle/>
          <a:p>
            <a:pPr algn="just"/>
            <a:r>
              <a:rPr lang="id-ID" dirty="0" smtClean="0">
                <a:latin typeface="Arial"/>
                <a:cs typeface="Arial"/>
              </a:rPr>
              <a:t>Prinsip dari LB adalah kerucut terbalik</a:t>
            </a:r>
            <a:r>
              <a:rPr lang="en-US" dirty="0" smtClean="0">
                <a:latin typeface="Arial"/>
                <a:cs typeface="Arial"/>
              </a:rPr>
              <a:t>, </a:t>
            </a:r>
            <a:r>
              <a:rPr lang="en-US" dirty="0">
                <a:latin typeface="Arial"/>
                <a:cs typeface="Arial"/>
              </a:rPr>
              <a:t>but remains concise</a:t>
            </a:r>
          </a:p>
          <a:p>
            <a:pPr algn="just"/>
            <a:r>
              <a:rPr lang="id-ID" dirty="0" smtClean="0">
                <a:latin typeface="Arial"/>
                <a:cs typeface="Arial"/>
              </a:rPr>
              <a:t>Menunjukkan kebaruan : dapat diklarifikasi, detail</a:t>
            </a:r>
            <a:endParaRPr lang="en-US" dirty="0">
              <a:latin typeface="Arial"/>
              <a:cs typeface="Arial"/>
            </a:endParaRPr>
          </a:p>
          <a:p>
            <a:pPr algn="just"/>
            <a:r>
              <a:rPr lang="id-ID" dirty="0" smtClean="0">
                <a:latin typeface="Arial"/>
                <a:cs typeface="Arial"/>
              </a:rPr>
              <a:t>Masalah dengan pertanyaan penelitian ada benang merah (koheren)</a:t>
            </a:r>
            <a:endParaRPr lang="id-ID" dirty="0"/>
          </a:p>
        </p:txBody>
      </p:sp>
    </p:spTree>
    <p:extLst>
      <p:ext uri="{BB962C8B-B14F-4D97-AF65-F5344CB8AC3E}">
        <p14:creationId xmlns:p14="http://schemas.microsoft.com/office/powerpoint/2010/main" val="22740013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id-ID" b="1" dirty="0"/>
              <a:t>Latar Belakang </a:t>
            </a:r>
            <a:r>
              <a:rPr lang="id-ID" b="1" dirty="0" smtClean="0"/>
              <a:t>Masalah</a:t>
            </a:r>
            <a:endParaRPr lang="id-ID" dirty="0"/>
          </a:p>
        </p:txBody>
      </p:sp>
      <p:sp>
        <p:nvSpPr>
          <p:cNvPr id="3" name="Content Placeholder 2"/>
          <p:cNvSpPr>
            <a:spLocks noGrp="1"/>
          </p:cNvSpPr>
          <p:nvPr>
            <p:ph idx="1"/>
          </p:nvPr>
        </p:nvSpPr>
        <p:spPr/>
        <p:txBody>
          <a:bodyPr>
            <a:normAutofit/>
          </a:bodyPr>
          <a:lstStyle/>
          <a:p>
            <a:r>
              <a:rPr lang="id-ID" dirty="0" smtClean="0"/>
              <a:t>Latar </a:t>
            </a:r>
            <a:r>
              <a:rPr lang="id-ID" dirty="0"/>
              <a:t>belakang penelitian merupakan sebab-sebab (alasan) mengapa suatu masalah atau hal itu menarik untuk diteliti. Alasan tersebut dapat diperinci menjadi alasan objektif dan alasan subjektif. Alasan objektif merupakan alasan yang langsung menyangkut topik penelitian dengan objek yang akan diteliti. Komponen Latar Belakang :</a:t>
            </a:r>
          </a:p>
          <a:p>
            <a:endParaRPr lang="id-ID" dirty="0"/>
          </a:p>
        </p:txBody>
      </p:sp>
    </p:spTree>
    <p:extLst>
      <p:ext uri="{BB962C8B-B14F-4D97-AF65-F5344CB8AC3E}">
        <p14:creationId xmlns:p14="http://schemas.microsoft.com/office/powerpoint/2010/main" val="25248701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Komponen Latar Belakang</a:t>
            </a:r>
            <a:endParaRPr lang="id-ID" dirty="0"/>
          </a:p>
        </p:txBody>
      </p:sp>
      <p:sp>
        <p:nvSpPr>
          <p:cNvPr id="3" name="Content Placeholder 2"/>
          <p:cNvSpPr>
            <a:spLocks noGrp="1"/>
          </p:cNvSpPr>
          <p:nvPr>
            <p:ph idx="1"/>
          </p:nvPr>
        </p:nvSpPr>
        <p:spPr/>
        <p:txBody>
          <a:bodyPr>
            <a:normAutofit fontScale="85000" lnSpcReduction="20000"/>
          </a:bodyPr>
          <a:lstStyle/>
          <a:p>
            <a:pPr lvl="0"/>
            <a:r>
              <a:rPr lang="id-ID" i="1" dirty="0"/>
              <a:t>Seriousness of the problem </a:t>
            </a:r>
            <a:r>
              <a:rPr lang="id-ID" dirty="0"/>
              <a:t>(keseriusan masalah sehingga perlu untuk diteliti)</a:t>
            </a:r>
          </a:p>
          <a:p>
            <a:pPr lvl="0"/>
            <a:r>
              <a:rPr lang="id-ID" i="1" dirty="0"/>
              <a:t>Magnitude of the problem</a:t>
            </a:r>
            <a:r>
              <a:rPr lang="id-ID" dirty="0"/>
              <a:t> (berat ringannya masalah, percentase kejadian)</a:t>
            </a:r>
          </a:p>
          <a:p>
            <a:pPr lvl="0"/>
            <a:r>
              <a:rPr lang="id-ID" i="1" dirty="0"/>
              <a:t>Political concern </a:t>
            </a:r>
            <a:r>
              <a:rPr lang="id-ID" dirty="0"/>
              <a:t>(kebijakan pemerintah)</a:t>
            </a:r>
          </a:p>
          <a:p>
            <a:pPr lvl="0"/>
            <a:r>
              <a:rPr lang="id-ID" i="1" dirty="0"/>
              <a:t>Community concern </a:t>
            </a:r>
            <a:r>
              <a:rPr lang="id-ID" dirty="0"/>
              <a:t>(sejauh mana masyarakat menganggap penting tentang masalah, peran masyarakat, peran bidan)</a:t>
            </a:r>
          </a:p>
          <a:p>
            <a:pPr lvl="0"/>
            <a:r>
              <a:rPr lang="en-US" dirty="0" err="1"/>
              <a:t>Pandangan</a:t>
            </a:r>
            <a:r>
              <a:rPr lang="en-US" dirty="0"/>
              <a:t> Islam (Qur’an </a:t>
            </a:r>
            <a:r>
              <a:rPr lang="en-US" dirty="0" err="1"/>
              <a:t>dan</a:t>
            </a:r>
            <a:r>
              <a:rPr lang="en-US" dirty="0"/>
              <a:t> </a:t>
            </a:r>
            <a:r>
              <a:rPr lang="en-US" dirty="0" err="1"/>
              <a:t>Hadist</a:t>
            </a:r>
            <a:r>
              <a:rPr lang="en-US" dirty="0"/>
              <a:t>) </a:t>
            </a:r>
            <a:r>
              <a:rPr lang="en-US" dirty="0" err="1"/>
              <a:t>terhadap</a:t>
            </a:r>
            <a:r>
              <a:rPr lang="en-US" dirty="0"/>
              <a:t> </a:t>
            </a:r>
            <a:r>
              <a:rPr lang="en-US" dirty="0" err="1"/>
              <a:t>masalah</a:t>
            </a:r>
            <a:r>
              <a:rPr lang="en-US" dirty="0"/>
              <a:t> yang </a:t>
            </a:r>
            <a:r>
              <a:rPr lang="en-US" dirty="0" err="1"/>
              <a:t>diteliti</a:t>
            </a:r>
            <a:endParaRPr lang="id-ID" dirty="0"/>
          </a:p>
          <a:p>
            <a:pPr lvl="0"/>
            <a:r>
              <a:rPr lang="id-ID" i="1" dirty="0"/>
              <a:t>Managability</a:t>
            </a:r>
            <a:r>
              <a:rPr lang="id-ID" dirty="0"/>
              <a:t> (pertimbangan biaya dan waktu untuk dilakukannya penelitian)</a:t>
            </a:r>
          </a:p>
          <a:p>
            <a:endParaRPr lang="id-ID" dirty="0"/>
          </a:p>
        </p:txBody>
      </p:sp>
    </p:spTree>
    <p:extLst>
      <p:ext uri="{BB962C8B-B14F-4D97-AF65-F5344CB8AC3E}">
        <p14:creationId xmlns:p14="http://schemas.microsoft.com/office/powerpoint/2010/main" val="41710805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77500" lnSpcReduction="20000"/>
          </a:bodyPr>
          <a:lstStyle/>
          <a:p>
            <a:r>
              <a:rPr lang="id-ID" dirty="0" smtClean="0"/>
              <a:t>Sudahkah anda membuat?</a:t>
            </a:r>
          </a:p>
          <a:p>
            <a:pPr lvl="0"/>
            <a:r>
              <a:rPr lang="id-ID" i="1" dirty="0"/>
              <a:t>Seriousness of the problem </a:t>
            </a:r>
            <a:r>
              <a:rPr lang="id-ID" dirty="0"/>
              <a:t>(keseriusan masalah sehingga perlu untuk diteliti)</a:t>
            </a:r>
          </a:p>
          <a:p>
            <a:pPr lvl="0"/>
            <a:r>
              <a:rPr lang="id-ID" i="1" dirty="0"/>
              <a:t>Magnitude of the problem</a:t>
            </a:r>
            <a:r>
              <a:rPr lang="id-ID" dirty="0"/>
              <a:t> (berat ringannya masalah, percentase kejadian)</a:t>
            </a:r>
          </a:p>
          <a:p>
            <a:pPr lvl="0"/>
            <a:r>
              <a:rPr lang="id-ID" i="1" dirty="0"/>
              <a:t>Political concern </a:t>
            </a:r>
            <a:r>
              <a:rPr lang="id-ID" dirty="0"/>
              <a:t>(kebijakan pemerintah)</a:t>
            </a:r>
          </a:p>
          <a:p>
            <a:pPr lvl="0"/>
            <a:r>
              <a:rPr lang="id-ID" i="1" dirty="0"/>
              <a:t>Community concern </a:t>
            </a:r>
            <a:r>
              <a:rPr lang="id-ID" dirty="0"/>
              <a:t>(sejauh mana masyarakat menganggap penting tentang masalah, peran masyarakat, peran bidan)</a:t>
            </a:r>
          </a:p>
          <a:p>
            <a:pPr lvl="0"/>
            <a:r>
              <a:rPr lang="en-US" dirty="0" err="1"/>
              <a:t>Pandangan</a:t>
            </a:r>
            <a:r>
              <a:rPr lang="en-US" dirty="0"/>
              <a:t> Islam (Qur’an </a:t>
            </a:r>
            <a:r>
              <a:rPr lang="en-US" dirty="0" err="1"/>
              <a:t>dan</a:t>
            </a:r>
            <a:r>
              <a:rPr lang="en-US" dirty="0"/>
              <a:t> </a:t>
            </a:r>
            <a:r>
              <a:rPr lang="en-US" dirty="0" err="1"/>
              <a:t>Hadist</a:t>
            </a:r>
            <a:r>
              <a:rPr lang="en-US" dirty="0"/>
              <a:t>) </a:t>
            </a:r>
            <a:r>
              <a:rPr lang="en-US" dirty="0" err="1"/>
              <a:t>terhadap</a:t>
            </a:r>
            <a:r>
              <a:rPr lang="en-US" dirty="0"/>
              <a:t> </a:t>
            </a:r>
            <a:r>
              <a:rPr lang="en-US" dirty="0" err="1"/>
              <a:t>masalah</a:t>
            </a:r>
            <a:r>
              <a:rPr lang="en-US" dirty="0"/>
              <a:t> yang </a:t>
            </a:r>
            <a:r>
              <a:rPr lang="en-US" dirty="0" err="1"/>
              <a:t>diteliti</a:t>
            </a:r>
            <a:endParaRPr lang="id-ID" dirty="0"/>
          </a:p>
          <a:p>
            <a:pPr lvl="0"/>
            <a:r>
              <a:rPr lang="id-ID" i="1" dirty="0"/>
              <a:t>Managability</a:t>
            </a:r>
            <a:r>
              <a:rPr lang="id-ID" dirty="0"/>
              <a:t> (pertimbangan biaya dan waktu untuk dilakukannya penelitian)</a:t>
            </a:r>
          </a:p>
          <a:p>
            <a:endParaRPr lang="id-ID" dirty="0"/>
          </a:p>
        </p:txBody>
      </p:sp>
    </p:spTree>
    <p:extLst>
      <p:ext uri="{BB962C8B-B14F-4D97-AF65-F5344CB8AC3E}">
        <p14:creationId xmlns:p14="http://schemas.microsoft.com/office/powerpoint/2010/main" val="3804433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Rumusan Masalah</a:t>
            </a:r>
            <a:endParaRPr lang="id-ID" dirty="0"/>
          </a:p>
        </p:txBody>
      </p:sp>
      <p:sp>
        <p:nvSpPr>
          <p:cNvPr id="3" name="Content Placeholder 2"/>
          <p:cNvSpPr>
            <a:spLocks noGrp="1"/>
          </p:cNvSpPr>
          <p:nvPr>
            <p:ph idx="1"/>
          </p:nvPr>
        </p:nvSpPr>
        <p:spPr/>
        <p:txBody>
          <a:bodyPr>
            <a:normAutofit fontScale="85000" lnSpcReduction="20000"/>
          </a:bodyPr>
          <a:lstStyle/>
          <a:p>
            <a:pPr lvl="0"/>
            <a:r>
              <a:rPr lang="id-ID" dirty="0"/>
              <a:t>Seorang peneliti tidak selalu dapat merumuskan masalahnya secera sederhana, jelas dan lengkap, </a:t>
            </a:r>
            <a:r>
              <a:rPr lang="id-ID" dirty="0" smtClean="0"/>
              <a:t>sering </a:t>
            </a:r>
            <a:r>
              <a:rPr lang="id-ID" dirty="0"/>
              <a:t>kali peneliti hanya memiliki gagasan yang agak umum, belum bulat dan bahkan membingungkan tentang masalah itu. Hal ini menjadi kompleksitas penelitian ilmiah. Dengan semangat kesulitan ini dapat kita kemukakan sebuah prinsip mendasar : jika kita hendak memecahkan suatu masalah, harus secara umum mengetahui masalahnya (memiliki pengetahuan dan pengetahuan tentang sifat-hakikat suatu masalah, khususnya tentang sifat-hakikat suatu masalah ilmiah) (Setiawan, 2010)</a:t>
            </a:r>
          </a:p>
          <a:p>
            <a:endParaRPr lang="id-ID" dirty="0"/>
          </a:p>
        </p:txBody>
      </p:sp>
    </p:spTree>
    <p:extLst>
      <p:ext uri="{BB962C8B-B14F-4D97-AF65-F5344CB8AC3E}">
        <p14:creationId xmlns:p14="http://schemas.microsoft.com/office/powerpoint/2010/main" val="29908179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Masalah (Problem)</a:t>
            </a:r>
            <a:endParaRPr lang="id-ID" dirty="0"/>
          </a:p>
        </p:txBody>
      </p:sp>
      <p:sp>
        <p:nvSpPr>
          <p:cNvPr id="3" name="Content Placeholder 2"/>
          <p:cNvSpPr>
            <a:spLocks noGrp="1"/>
          </p:cNvSpPr>
          <p:nvPr>
            <p:ph idx="1"/>
          </p:nvPr>
        </p:nvSpPr>
        <p:spPr/>
        <p:txBody>
          <a:bodyPr>
            <a:normAutofit fontScale="85000" lnSpcReduction="20000"/>
          </a:bodyPr>
          <a:lstStyle/>
          <a:p>
            <a:pPr lvl="0"/>
            <a:r>
              <a:rPr lang="id-ID" dirty="0"/>
              <a:t>Kriteria Masalah dan Pernyataan Masalah</a:t>
            </a:r>
          </a:p>
          <a:p>
            <a:pPr lvl="0"/>
            <a:r>
              <a:rPr lang="id-ID" dirty="0"/>
              <a:t>Masalah harus mengungkapkan satu variabel, hubungan antara dua variabel atau lebih </a:t>
            </a:r>
            <a:r>
              <a:rPr lang="id-ID" dirty="0" smtClean="0">
                <a:sym typeface="Wingdings" pitchFamily="2" charset="2"/>
              </a:rPr>
              <a:t> CSR 1 Variabel</a:t>
            </a:r>
            <a:endParaRPr lang="id-ID" dirty="0"/>
          </a:p>
          <a:p>
            <a:pPr lvl="0"/>
            <a:r>
              <a:rPr lang="id-ID" dirty="0"/>
              <a:t>Masalahnya harus dinyatakan secara jelas dan tidak ambigu dalam bentuk pertanyaan. </a:t>
            </a:r>
          </a:p>
          <a:p>
            <a:pPr lvl="0"/>
            <a:r>
              <a:rPr lang="id-ID" dirty="0"/>
              <a:t>Masalah dan pernyataan masalah harus dirumuskan dengan cara tertentu yang menyiratkan adanya kemungkinan pengujian empiris (Kerlinger, Freed, 2014</a:t>
            </a:r>
            <a:r>
              <a:rPr lang="id-ID" dirty="0" smtClean="0"/>
              <a:t>)`</a:t>
            </a:r>
            <a:r>
              <a:rPr lang="id-ID" dirty="0" smtClean="0">
                <a:sym typeface="Wingdings" pitchFamily="2" charset="2"/>
              </a:rPr>
              <a:t> CSR pengujian empiris dalam CSR berdasarkan hasil observasi bukan sebuah percobaan.</a:t>
            </a:r>
            <a:endParaRPr lang="id-ID" dirty="0"/>
          </a:p>
          <a:p>
            <a:endParaRPr lang="id-ID" dirty="0"/>
          </a:p>
        </p:txBody>
      </p:sp>
    </p:spTree>
    <p:extLst>
      <p:ext uri="{BB962C8B-B14F-4D97-AF65-F5344CB8AC3E}">
        <p14:creationId xmlns:p14="http://schemas.microsoft.com/office/powerpoint/2010/main" val="140967542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549</TotalTime>
  <Words>921</Words>
  <Application>Microsoft Office PowerPoint</Application>
  <PresentationFormat>On-screen Show (4:3)</PresentationFormat>
  <Paragraphs>74</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Austin</vt:lpstr>
      <vt:lpstr>Studi Kasus</vt:lpstr>
      <vt:lpstr>Pengertian Studi Kasus</vt:lpstr>
      <vt:lpstr>PowerPoint Presentation</vt:lpstr>
      <vt:lpstr>Latar Belakang</vt:lpstr>
      <vt:lpstr>Latar Belakang Masalah</vt:lpstr>
      <vt:lpstr>Komponen Latar Belakang</vt:lpstr>
      <vt:lpstr>PowerPoint Presentation</vt:lpstr>
      <vt:lpstr>Rumusan Masalah</vt:lpstr>
      <vt:lpstr>Masalah (Problem)</vt:lpstr>
      <vt:lpstr>Masalah dalam Studi Kasus</vt:lpstr>
      <vt:lpstr>PowerPoint Presentation</vt:lpstr>
      <vt:lpstr>PowerPoint Presentation</vt:lpstr>
      <vt:lpstr>PowerPoint Presentation</vt:lpstr>
      <vt:lpstr>PowerPoint Presentation</vt:lpstr>
      <vt:lpstr>JUDUL</vt:lpstr>
      <vt:lpstr>FINER</vt:lpstr>
      <vt:lpstr>PowerPoint Presentation</vt:lpstr>
      <vt:lpstr>Problems research good (John W. Creswell, p 3)</vt:lpstr>
      <vt:lpstr>JUDUL CSR</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Samsung</dc:creator>
  <cp:lastModifiedBy>Dhesi</cp:lastModifiedBy>
  <cp:revision>18</cp:revision>
  <dcterms:created xsi:type="dcterms:W3CDTF">2017-02-12T23:05:37Z</dcterms:created>
  <dcterms:modified xsi:type="dcterms:W3CDTF">2020-04-08T14:28:23Z</dcterms:modified>
</cp:coreProperties>
</file>