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39" r:id="rId2"/>
    <p:sldId id="256" r:id="rId3"/>
    <p:sldId id="272" r:id="rId4"/>
    <p:sldId id="314" r:id="rId5"/>
    <p:sldId id="321" r:id="rId6"/>
    <p:sldId id="302" r:id="rId7"/>
    <p:sldId id="273" r:id="rId8"/>
    <p:sldId id="267" r:id="rId9"/>
    <p:sldId id="299" r:id="rId10"/>
    <p:sldId id="294" r:id="rId11"/>
    <p:sldId id="293" r:id="rId12"/>
    <p:sldId id="331" r:id="rId13"/>
    <p:sldId id="332" r:id="rId14"/>
    <p:sldId id="334" r:id="rId15"/>
    <p:sldId id="327" r:id="rId16"/>
    <p:sldId id="324" r:id="rId17"/>
    <p:sldId id="277" r:id="rId18"/>
    <p:sldId id="281" r:id="rId19"/>
    <p:sldId id="297" r:id="rId20"/>
    <p:sldId id="312" r:id="rId21"/>
    <p:sldId id="335" r:id="rId22"/>
    <p:sldId id="337" r:id="rId23"/>
    <p:sldId id="262" r:id="rId24"/>
    <p:sldId id="288" r:id="rId25"/>
    <p:sldId id="34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66856" autoAdjust="0"/>
  </p:normalViewPr>
  <p:slideViewPr>
    <p:cSldViewPr snapToGrid="0" snapToObjects="1">
      <p:cViewPr varScale="1">
        <p:scale>
          <a:sx n="96" d="100"/>
          <a:sy n="96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DA91B-DA3D-584A-ABAF-0E83D50CE55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5FB9-74E0-3845-B7A2-90774838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0">
              <a:lnSpc>
                <a:spcPct val="110000"/>
              </a:lnSpc>
              <a:buFont typeface="+mj-lt"/>
              <a:buNone/>
            </a:pPr>
            <a:r>
              <a:rPr lang="nl-NL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filsafat</a:t>
            </a:r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negara</a:t>
            </a:r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nl-NL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Philosofische</a:t>
            </a:r>
            <a:r>
              <a:rPr lang="nl-N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grondslag)</a:t>
            </a:r>
            <a:endParaRPr lang="fi-FI" sz="1200" b="1" baseline="0" dirty="0">
              <a:latin typeface="Times New Roman"/>
              <a:cs typeface="Times New Roman"/>
            </a:endParaRPr>
          </a:p>
          <a:p>
            <a:r>
              <a:rPr lang="en-US" sz="1200" b="1" dirty="0"/>
              <a:t>APA DAN MENGAPA?</a:t>
            </a:r>
          </a:p>
          <a:p>
            <a:r>
              <a:rPr lang="en-US" sz="1200" b="1" dirty="0" err="1"/>
              <a:t>Trisila</a:t>
            </a:r>
            <a:r>
              <a:rPr lang="en-US" sz="1200" dirty="0"/>
              <a:t>: </a:t>
            </a:r>
            <a:r>
              <a:rPr lang="en-US" sz="1200" dirty="0" err="1"/>
              <a:t>ketuhanan</a:t>
            </a:r>
            <a:r>
              <a:rPr lang="en-US" sz="1200" dirty="0"/>
              <a:t>, </a:t>
            </a:r>
            <a:r>
              <a:rPr lang="en-US" sz="1200" dirty="0" err="1"/>
              <a:t>sosionasionalisme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sosiodemokrasi</a:t>
            </a:r>
            <a:r>
              <a:rPr lang="en-US" sz="1200" dirty="0"/>
              <a:t>. </a:t>
            </a:r>
          </a:p>
          <a:p>
            <a:r>
              <a:rPr lang="en-US" sz="1200" b="1" dirty="0" err="1"/>
              <a:t>Ekasila</a:t>
            </a:r>
            <a:r>
              <a:rPr lang="en-US" sz="1200" dirty="0"/>
              <a:t>: </a:t>
            </a:r>
            <a:r>
              <a:rPr lang="en-US" sz="1200" dirty="0" err="1"/>
              <a:t>gotong</a:t>
            </a:r>
            <a:r>
              <a:rPr lang="en-US" sz="1200" dirty="0"/>
              <a:t> </a:t>
            </a:r>
            <a:r>
              <a:rPr lang="en-US" sz="1200" dirty="0" err="1"/>
              <a:t>rooyong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/>
                <a:cs typeface="Times New Roman"/>
              </a:rPr>
              <a:t> (22 </a:t>
            </a:r>
            <a:r>
              <a:rPr lang="en-US" sz="1200" dirty="0" err="1">
                <a:latin typeface="Times New Roman"/>
                <a:cs typeface="Times New Roman"/>
              </a:rPr>
              <a:t>Juni</a:t>
            </a:r>
            <a:r>
              <a:rPr lang="en-US" sz="1200" dirty="0">
                <a:latin typeface="Times New Roman"/>
                <a:cs typeface="Times New Roman"/>
              </a:rPr>
              <a:t> 1945)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Mengesahkan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UUD 45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Pancasila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menetapkan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wakilnya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&amp;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membentuk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</a:t>
            </a:r>
            <a:r>
              <a:rPr lang="en-US" dirty="0"/>
              <a:t>: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baseline="0" dirty="0"/>
              <a:t> </a:t>
            </a:r>
            <a:r>
              <a:rPr lang="en-US" b="1" baseline="0" dirty="0" err="1"/>
              <a:t>nasakom</a:t>
            </a:r>
            <a:endParaRPr lang="en-US" b="1" dirty="0"/>
          </a:p>
          <a:p>
            <a:r>
              <a:rPr lang="en-US" dirty="0" err="1"/>
              <a:t>Orla</a:t>
            </a:r>
            <a:r>
              <a:rPr lang="en-US" dirty="0"/>
              <a:t>: </a:t>
            </a:r>
            <a:r>
              <a:rPr lang="en-US" b="1" dirty="0"/>
              <a:t>RIS</a:t>
            </a:r>
            <a:r>
              <a:rPr lang="en-US" dirty="0"/>
              <a:t>,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b="1" dirty="0" err="1"/>
              <a:t>terpimpin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dirty="0" err="1"/>
              <a:t>nasakom</a:t>
            </a:r>
            <a:r>
              <a:rPr lang="en-US" dirty="0"/>
              <a:t> </a:t>
            </a:r>
          </a:p>
          <a:p>
            <a:r>
              <a:rPr lang="en-US" dirty="0" err="1"/>
              <a:t>Orba</a:t>
            </a:r>
            <a:r>
              <a:rPr lang="en-US" dirty="0"/>
              <a:t>: political </a:t>
            </a:r>
            <a:r>
              <a:rPr lang="en-US" dirty="0" err="1"/>
              <a:t>forece</a:t>
            </a:r>
            <a:r>
              <a:rPr lang="en-US" dirty="0"/>
              <a:t>, </a:t>
            </a:r>
            <a:r>
              <a:rPr lang="en-US" dirty="0" err="1"/>
              <a:t>asas</a:t>
            </a:r>
            <a:r>
              <a:rPr lang="en-US" baseline="0" dirty="0"/>
              <a:t> </a:t>
            </a:r>
            <a:r>
              <a:rPr lang="en-US" b="1" baseline="0" dirty="0" err="1"/>
              <a:t>tunggal</a:t>
            </a:r>
            <a:r>
              <a:rPr lang="en-US" baseline="0" dirty="0"/>
              <a:t>, </a:t>
            </a:r>
            <a:r>
              <a:rPr lang="en-US" baseline="0" dirty="0" err="1"/>
              <a:t>ideologi</a:t>
            </a:r>
            <a:r>
              <a:rPr lang="en-US" baseline="0" dirty="0"/>
              <a:t> </a:t>
            </a:r>
            <a:r>
              <a:rPr lang="en-US" b="1" baseline="0" dirty="0" err="1"/>
              <a:t>tertutup</a:t>
            </a:r>
            <a:r>
              <a:rPr lang="en-US" baseline="0" dirty="0"/>
              <a:t> (3 </a:t>
            </a:r>
            <a:r>
              <a:rPr lang="en-US" baseline="0" dirty="0" err="1"/>
              <a:t>partai</a:t>
            </a:r>
            <a:r>
              <a:rPr lang="en-US" baseline="0" dirty="0"/>
              <a:t>)</a:t>
            </a:r>
          </a:p>
          <a:p>
            <a:r>
              <a:rPr lang="en-US" dirty="0"/>
              <a:t>Reform: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baseline="0" dirty="0"/>
              <a:t> fundamental </a:t>
            </a:r>
            <a:r>
              <a:rPr lang="en-US" baseline="0" dirty="0" err="1"/>
              <a:t>bangsa</a:t>
            </a:r>
            <a:r>
              <a:rPr lang="en-US" baseline="0" dirty="0"/>
              <a:t>, </a:t>
            </a:r>
            <a:r>
              <a:rPr lang="en-US" baseline="0" dirty="0" err="1"/>
              <a:t>kekacauan</a:t>
            </a:r>
            <a:r>
              <a:rPr lang="en-US" baseline="0" dirty="0"/>
              <a:t> </a:t>
            </a:r>
            <a:r>
              <a:rPr lang="en-US" baseline="0" dirty="0" err="1"/>
              <a:t>sospolek</a:t>
            </a:r>
            <a:r>
              <a:rPr lang="en-US" baseline="0" dirty="0"/>
              <a:t>, liberal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0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err="1">
                <a:latin typeface="Times New Roman"/>
                <a:cs typeface="Times New Roman"/>
              </a:rPr>
              <a:t>Muhammadiyah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membangun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b="1" dirty="0" err="1">
                <a:latin typeface="Times New Roman"/>
                <a:cs typeface="Times New Roman"/>
              </a:rPr>
              <a:t>konsensus</a:t>
            </a:r>
            <a:r>
              <a:rPr lang="en-US" sz="1200" b="1" dirty="0">
                <a:latin typeface="Times New Roman"/>
                <a:cs typeface="Times New Roman"/>
              </a:rPr>
              <a:t> </a:t>
            </a:r>
            <a:r>
              <a:rPr lang="en-US" sz="1200" b="1" dirty="0" err="1">
                <a:latin typeface="Times New Roman"/>
                <a:cs typeface="Times New Roman"/>
              </a:rPr>
              <a:t>nasional</a:t>
            </a:r>
            <a:r>
              <a:rPr lang="en-US" sz="1200" b="1" dirty="0">
                <a:latin typeface="Times New Roman"/>
                <a:cs typeface="Times New Roman"/>
              </a:rPr>
              <a:t> </a:t>
            </a:r>
            <a:r>
              <a:rPr lang="en-US" sz="1200" b="0" dirty="0">
                <a:latin typeface="Times New Roman"/>
                <a:cs typeface="Times New Roman"/>
              </a:rPr>
              <a:t>&amp; </a:t>
            </a:r>
            <a:r>
              <a:rPr lang="en-US" sz="1200" b="1" dirty="0" err="1">
                <a:latin typeface="Times New Roman"/>
                <a:cs typeface="Times New Roman"/>
              </a:rPr>
              <a:t>tempat</a:t>
            </a:r>
            <a:r>
              <a:rPr lang="en-US" sz="1200" b="1" dirty="0">
                <a:latin typeface="Times New Roman"/>
                <a:cs typeface="Times New Roman"/>
              </a:rPr>
              <a:t> </a:t>
            </a:r>
            <a:r>
              <a:rPr lang="en-US" sz="1200" b="1" dirty="0" err="1">
                <a:latin typeface="Times New Roman"/>
                <a:cs typeface="Times New Roman"/>
              </a:rPr>
              <a:t>bersaksi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</a:p>
          <a:p>
            <a:pPr algn="just"/>
            <a:r>
              <a:rPr lang="en-US" sz="1200" dirty="0" err="1">
                <a:latin typeface="Times New Roman"/>
                <a:cs typeface="Times New Roman"/>
              </a:rPr>
              <a:t>Juga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b="1" dirty="0" err="1">
                <a:latin typeface="Times New Roman"/>
                <a:cs typeface="Times New Roman"/>
              </a:rPr>
              <a:t>mengisi</a:t>
            </a:r>
            <a:r>
              <a:rPr lang="en-US" sz="1200" b="1" dirty="0">
                <a:latin typeface="Times New Roman"/>
                <a:cs typeface="Times New Roman"/>
              </a:rPr>
              <a:t> </a:t>
            </a:r>
            <a:r>
              <a:rPr lang="en-US" sz="1200" b="1" dirty="0" err="1">
                <a:latin typeface="Times New Roman"/>
                <a:cs typeface="Times New Roman"/>
              </a:rPr>
              <a:t>dan</a:t>
            </a:r>
            <a:r>
              <a:rPr lang="en-US" sz="1200" b="1" dirty="0">
                <a:latin typeface="Times New Roman"/>
                <a:cs typeface="Times New Roman"/>
              </a:rPr>
              <a:t> </a:t>
            </a:r>
            <a:r>
              <a:rPr lang="en-US" sz="1200" b="1" dirty="0" err="1">
                <a:latin typeface="Times New Roman"/>
                <a:cs typeface="Times New Roman"/>
              </a:rPr>
              <a:t>berbuat</a:t>
            </a:r>
            <a:r>
              <a:rPr lang="en-US" sz="1200" b="1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(</a:t>
            </a:r>
            <a:r>
              <a:rPr lang="en-US" sz="1200" dirty="0" err="1">
                <a:latin typeface="Times New Roman"/>
                <a:cs typeface="Times New Roman"/>
              </a:rPr>
              <a:t>dar</a:t>
            </a:r>
            <a:r>
              <a:rPr lang="en-US" sz="1200" dirty="0">
                <a:latin typeface="Times New Roman"/>
                <a:cs typeface="Times New Roman"/>
              </a:rPr>
              <a:t> al-</a:t>
            </a:r>
            <a:r>
              <a:rPr lang="en-US" sz="1200" dirty="0" err="1">
                <a:latin typeface="Times New Roman"/>
                <a:cs typeface="Times New Roman"/>
              </a:rPr>
              <a:t>syahadah</a:t>
            </a:r>
            <a:r>
              <a:rPr lang="en-US" sz="1200" dirty="0">
                <a:latin typeface="Times New Roman"/>
                <a:cs typeface="Times New Roman"/>
              </a:rPr>
              <a:t>) = Negara yang </a:t>
            </a:r>
            <a:r>
              <a:rPr lang="en-US" sz="1200" b="1" dirty="0" err="1">
                <a:latin typeface="Times New Roman"/>
                <a:cs typeface="Times New Roman"/>
              </a:rPr>
              <a:t>dicita-citakan</a:t>
            </a:r>
            <a:r>
              <a:rPr lang="en-US" sz="1200" b="1" dirty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altLang="ja-JP" sz="1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Rakyat (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)</a:t>
            </a:r>
          </a:p>
          <a:p>
            <a:r>
              <a:rPr lang="en-US" dirty="0" err="1"/>
              <a:t>Tujuan</a:t>
            </a:r>
            <a:r>
              <a:rPr lang="en-US" dirty="0"/>
              <a:t> = </a:t>
            </a:r>
            <a:r>
              <a:rPr lang="en-US" dirty="0" err="1"/>
              <a:t>membujuk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baseline="0" dirty="0"/>
              <a:t> </a:t>
            </a:r>
            <a:r>
              <a:rPr lang="en-US" baseline="0" dirty="0" err="1"/>
              <a:t>nasionalis</a:t>
            </a:r>
            <a:r>
              <a:rPr lang="en-US" baseline="0" dirty="0"/>
              <a:t> &amp; </a:t>
            </a:r>
            <a:r>
              <a:rPr lang="en-US" baseline="0" dirty="0" err="1"/>
              <a:t>intelek</a:t>
            </a:r>
            <a:r>
              <a:rPr lang="en-US" baseline="0" dirty="0"/>
              <a:t> </a:t>
            </a:r>
            <a:r>
              <a:rPr lang="en-US" baseline="0" dirty="0" err="1"/>
              <a:t>perang</a:t>
            </a:r>
            <a:r>
              <a:rPr lang="en-US" baseline="0" dirty="0"/>
              <a:t> </a:t>
            </a:r>
            <a:r>
              <a:rPr lang="en-US" baseline="0" dirty="0" err="1"/>
              <a:t>melawan</a:t>
            </a:r>
            <a:r>
              <a:rPr lang="en-US" baseline="0" dirty="0"/>
              <a:t> </a:t>
            </a:r>
            <a:r>
              <a:rPr lang="en-US" baseline="0" dirty="0" err="1"/>
              <a:t>sekutu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Mengumpulkan</a:t>
            </a:r>
            <a:r>
              <a:rPr lang="en-US" baseline="0" dirty="0"/>
              <a:t> </a:t>
            </a:r>
            <a:r>
              <a:rPr lang="en-US" baseline="0" dirty="0" err="1"/>
              <a:t>anggota</a:t>
            </a:r>
            <a:r>
              <a:rPr lang="en-US" baseline="0" dirty="0"/>
              <a:t> </a:t>
            </a:r>
            <a:r>
              <a:rPr lang="en-US" baseline="0" dirty="0" err="1"/>
              <a:t>profesi</a:t>
            </a:r>
            <a:r>
              <a:rPr lang="en-US" baseline="0" dirty="0"/>
              <a:t>, guru, </a:t>
            </a:r>
            <a:r>
              <a:rPr lang="en-US" baseline="0" dirty="0" err="1"/>
              <a:t>pegawai</a:t>
            </a:r>
            <a:r>
              <a:rPr lang="en-US" baseline="0" dirty="0"/>
              <a:t> </a:t>
            </a:r>
            <a:r>
              <a:rPr lang="en-US" baseline="0" dirty="0" err="1"/>
              <a:t>pos</a:t>
            </a:r>
            <a:r>
              <a:rPr lang="en-US" baseline="0" dirty="0"/>
              <a:t>, radio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87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Pencoretan</a:t>
            </a:r>
            <a:r>
              <a:rPr lang="fi-FI" dirty="0"/>
              <a:t> 7kata </a:t>
            </a:r>
            <a:r>
              <a:rPr lang="fi-FI" dirty="0" err="1"/>
              <a:t>Piagam</a:t>
            </a:r>
            <a:r>
              <a:rPr lang="fi-FI" dirty="0"/>
              <a:t> Jakarta = </a:t>
            </a:r>
            <a:r>
              <a:rPr lang="fi-FI" dirty="0" err="1"/>
              <a:t>wujud</a:t>
            </a:r>
            <a:r>
              <a:rPr lang="fi-FI" dirty="0"/>
              <a:t> </a:t>
            </a:r>
            <a:r>
              <a:rPr lang="fi-FI" dirty="0" err="1"/>
              <a:t>tanggungjawab</a:t>
            </a:r>
            <a:r>
              <a:rPr lang="fi-FI" dirty="0"/>
              <a:t> &amp; </a:t>
            </a:r>
            <a:r>
              <a:rPr lang="fi-FI" dirty="0" err="1"/>
              <a:t>komitmen</a:t>
            </a:r>
            <a:r>
              <a:rPr lang="fi-FI" dirty="0"/>
              <a:t> </a:t>
            </a:r>
            <a:r>
              <a:rPr lang="fi-FI" dirty="0" err="1"/>
              <a:t>kebangsaan</a:t>
            </a:r>
            <a:r>
              <a:rPr lang="fi-FI" dirty="0"/>
              <a:t>.</a:t>
            </a:r>
          </a:p>
          <a:p>
            <a:r>
              <a:rPr lang="fi-FI" sz="1200" dirty="0" err="1">
                <a:latin typeface="Times New Roman"/>
                <a:cs typeface="Times New Roman"/>
              </a:rPr>
              <a:t>Perumusan</a:t>
            </a:r>
            <a:r>
              <a:rPr lang="fi-FI" sz="1200" dirty="0">
                <a:latin typeface="Times New Roman"/>
                <a:cs typeface="Times New Roman"/>
              </a:rPr>
              <a:t> </a:t>
            </a:r>
            <a:r>
              <a:rPr lang="fi-FI" sz="1200" dirty="0" err="1">
                <a:latin typeface="Times New Roman"/>
                <a:cs typeface="Times New Roman"/>
              </a:rPr>
              <a:t>Muqadimah</a:t>
            </a:r>
            <a:r>
              <a:rPr lang="fi-FI" sz="1200" dirty="0">
                <a:latin typeface="Times New Roman"/>
                <a:cs typeface="Times New Roman"/>
              </a:rPr>
              <a:t> UUD </a:t>
            </a:r>
            <a:r>
              <a:rPr lang="fi-FI" sz="1200" dirty="0" err="1">
                <a:latin typeface="Times New Roman"/>
                <a:cs typeface="Times New Roman"/>
              </a:rPr>
              <a:t>memberi</a:t>
            </a:r>
            <a:r>
              <a:rPr lang="fi-FI" sz="1200" dirty="0">
                <a:latin typeface="Times New Roman"/>
                <a:cs typeface="Times New Roman"/>
              </a:rPr>
              <a:t> </a:t>
            </a:r>
            <a:r>
              <a:rPr lang="fi-FI" sz="1200" dirty="0" err="1">
                <a:latin typeface="Times New Roman"/>
                <a:cs typeface="Times New Roman"/>
              </a:rPr>
              <a:t>landasan</a:t>
            </a:r>
            <a:r>
              <a:rPr lang="fi-FI" sz="1200" dirty="0">
                <a:latin typeface="Times New Roman"/>
                <a:cs typeface="Times New Roman"/>
              </a:rPr>
              <a:t> </a:t>
            </a:r>
            <a:r>
              <a:rPr lang="fi-FI" sz="1200" dirty="0" err="1">
                <a:latin typeface="Times New Roman"/>
                <a:cs typeface="Times New Roman"/>
              </a:rPr>
              <a:t>ketuhanan</a:t>
            </a:r>
            <a:r>
              <a:rPr lang="fi-FI" sz="1200" dirty="0">
                <a:latin typeface="Times New Roman"/>
                <a:cs typeface="Times New Roman"/>
              </a:rPr>
              <a:t> </a:t>
            </a:r>
            <a:r>
              <a:rPr lang="fi-FI" sz="1200" dirty="0" err="1">
                <a:latin typeface="Times New Roman"/>
                <a:cs typeface="Times New Roman"/>
              </a:rPr>
              <a:t>kemanusiaan</a:t>
            </a:r>
            <a:r>
              <a:rPr lang="fi-FI" sz="1200" dirty="0">
                <a:latin typeface="Times New Roman"/>
                <a:cs typeface="Times New Roman"/>
              </a:rPr>
              <a:t> </a:t>
            </a:r>
            <a:r>
              <a:rPr lang="fi-FI" sz="1200" dirty="0" err="1">
                <a:latin typeface="Times New Roman"/>
                <a:cs typeface="Times New Roman"/>
              </a:rPr>
              <a:t>keberadaban&amp;keadilan</a:t>
            </a:r>
            <a:r>
              <a:rPr lang="fi-FI" sz="1200" dirty="0">
                <a:latin typeface="Times New Roman"/>
                <a:cs typeface="Times New Roman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Times New Roman"/>
                <a:cs typeface="Times New Roman"/>
              </a:rPr>
              <a:t>“</a:t>
            </a:r>
            <a:r>
              <a:rPr lang="tr-TR" sz="1200" b="0" baseline="0" dirty="0" err="1">
                <a:latin typeface="Times New Roman"/>
                <a:cs typeface="Times New Roman"/>
              </a:rPr>
              <a:t>dengan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kewajiban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menjalankan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syai’at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Islam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bagi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pemeluk</a:t>
            </a:r>
            <a:r>
              <a:rPr lang="tr-TR" sz="1200" b="0" baseline="0" dirty="0">
                <a:latin typeface="Times New Roman"/>
                <a:cs typeface="Times New Roman"/>
              </a:rPr>
              <a:t>- </a:t>
            </a:r>
            <a:r>
              <a:rPr lang="tr-TR" sz="1200" b="0" baseline="0" dirty="0" err="1">
                <a:latin typeface="Times New Roman"/>
                <a:cs typeface="Times New Roman"/>
              </a:rPr>
              <a:t>pemeluknya</a:t>
            </a:r>
            <a:r>
              <a:rPr lang="tr-TR" sz="1200" b="0" baseline="0" dirty="0">
                <a:latin typeface="Times New Roman"/>
                <a:cs typeface="Times New Roman"/>
              </a:rPr>
              <a:t>” dan </a:t>
            </a:r>
            <a:r>
              <a:rPr lang="tr-TR" sz="1200" b="0" baseline="0" dirty="0" err="1">
                <a:latin typeface="Times New Roman"/>
                <a:cs typeface="Times New Roman"/>
              </a:rPr>
              <a:t>menggantinya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menjadi</a:t>
            </a:r>
            <a:r>
              <a:rPr lang="tr-TR" sz="1200" b="0" baseline="0" dirty="0">
                <a:latin typeface="Times New Roman"/>
                <a:cs typeface="Times New Roman"/>
              </a:rPr>
              <a:t> “</a:t>
            </a:r>
            <a:r>
              <a:rPr lang="tr-TR" sz="1200" b="0" baseline="0" dirty="0" err="1">
                <a:latin typeface="Times New Roman"/>
                <a:cs typeface="Times New Roman"/>
              </a:rPr>
              <a:t>Ketuhanan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Yang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Maha</a:t>
            </a:r>
            <a:r>
              <a:rPr lang="tr-TR" sz="1200" b="0" baseline="0" dirty="0">
                <a:latin typeface="Times New Roman"/>
                <a:cs typeface="Times New Roman"/>
              </a:rPr>
              <a:t> </a:t>
            </a:r>
            <a:r>
              <a:rPr lang="tr-TR" sz="1200" b="0" baseline="0" dirty="0" err="1">
                <a:latin typeface="Times New Roman"/>
                <a:cs typeface="Times New Roman"/>
              </a:rPr>
              <a:t>Esa</a:t>
            </a:r>
            <a:r>
              <a:rPr lang="tr-TR" sz="1200" b="0" baseline="0" dirty="0">
                <a:latin typeface="Times New Roman"/>
                <a:cs typeface="Times New Roman"/>
              </a:rPr>
              <a:t>”</a:t>
            </a:r>
          </a:p>
          <a:p>
            <a:endParaRPr lang="fi-FI" sz="1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6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0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0350" indent="-2603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dirty="0">
                <a:latin typeface="Times New Roman" charset="0"/>
                <a:cs typeface="Arial Unicode MS" charset="0"/>
              </a:rPr>
              <a:t>13/12 1957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perwujudan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bentuk</a:t>
            </a:r>
            <a:r>
              <a:rPr lang="en-US" sz="1200" dirty="0">
                <a:latin typeface="Times New Roman" charset="0"/>
                <a:cs typeface="Arial Unicode MS" charset="0"/>
              </a:rPr>
              <a:t> NKRI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utuh</a:t>
            </a:r>
            <a:r>
              <a:rPr lang="en-US" sz="1200" dirty="0">
                <a:latin typeface="Times New Roman" charset="0"/>
                <a:cs typeface="Arial Unicode MS" charset="0"/>
              </a:rPr>
              <a:t> &amp;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bulat</a:t>
            </a:r>
            <a:r>
              <a:rPr lang="en-US" sz="1200" dirty="0">
                <a:latin typeface="Times New Roman" charset="0"/>
                <a:cs typeface="Arial Unicode MS" charset="0"/>
              </a:rPr>
              <a:t>,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penentuan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batas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wilayah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negara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sesuai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asas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kepulauan</a:t>
            </a:r>
            <a:r>
              <a:rPr lang="en-US" sz="1200" dirty="0">
                <a:latin typeface="Times New Roman" charset="0"/>
                <a:cs typeface="Arial Unicode MS" charset="0"/>
              </a:rPr>
              <a:t> (</a:t>
            </a:r>
            <a:r>
              <a:rPr lang="en-US" sz="1200" dirty="0" err="1">
                <a:latin typeface="Times New Roman" charset="0"/>
                <a:cs typeface="Arial Unicode MS" charset="0"/>
              </a:rPr>
              <a:t>kasus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Inggris</a:t>
            </a:r>
            <a:r>
              <a:rPr lang="en-US" sz="1200" dirty="0">
                <a:latin typeface="Times New Roman" charset="0"/>
                <a:cs typeface="Arial Unicode MS" charset="0"/>
              </a:rPr>
              <a:t> &amp;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Norwegia</a:t>
            </a:r>
            <a:r>
              <a:rPr lang="en-US" sz="1200" dirty="0">
                <a:latin typeface="Times New Roman" charset="0"/>
                <a:cs typeface="Arial Unicode MS" charset="0"/>
              </a:rPr>
              <a:t> di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Mahkamah</a:t>
            </a:r>
            <a:r>
              <a:rPr lang="en-US" sz="1200" dirty="0">
                <a:latin typeface="Times New Roman" charset="0"/>
                <a:cs typeface="Arial Unicode MS" charset="0"/>
              </a:rPr>
              <a:t>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Internasional</a:t>
            </a:r>
            <a:r>
              <a:rPr lang="en-US" sz="1200" dirty="0">
                <a:latin typeface="Times New Roman" charset="0"/>
                <a:cs typeface="Arial Unicode MS" charset="0"/>
              </a:rPr>
              <a:t>): UU 4 1960 </a:t>
            </a:r>
            <a:r>
              <a:rPr lang="en-US" sz="1200" dirty="0" err="1">
                <a:latin typeface="Times New Roman" charset="0"/>
                <a:cs typeface="Arial Unicode MS" charset="0"/>
              </a:rPr>
              <a:t>Perairan</a:t>
            </a:r>
            <a:r>
              <a:rPr lang="en-US" sz="1200" dirty="0">
                <a:latin typeface="Times New Roman" charset="0"/>
                <a:cs typeface="Arial Unicode MS" charset="0"/>
              </a:rPr>
              <a:t> Indo:12 mil</a:t>
            </a:r>
          </a:p>
          <a:p>
            <a:pPr marL="260350" indent="-2603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200" dirty="0">
              <a:latin typeface="Times New Roman" charset="0"/>
              <a:cs typeface="Arial Unicode MS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05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baseline="0" dirty="0"/>
              <a:t> </a:t>
            </a:r>
            <a:r>
              <a:rPr lang="en-US" baseline="0" dirty="0" err="1"/>
              <a:t>membangun</a:t>
            </a:r>
            <a:r>
              <a:rPr lang="en-US" baseline="0" dirty="0"/>
              <a:t> </a:t>
            </a:r>
            <a:r>
              <a:rPr lang="en-US" baseline="0" dirty="0" err="1"/>
              <a:t>bangsa</a:t>
            </a:r>
            <a:r>
              <a:rPr lang="en-US" baseline="0" dirty="0"/>
              <a:t> </a:t>
            </a:r>
            <a:r>
              <a:rPr lang="en-US" baseline="0" dirty="0" err="1"/>
              <a:t>melalui</a:t>
            </a:r>
            <a:r>
              <a:rPr lang="en-US" baseline="0" dirty="0"/>
              <a:t> </a:t>
            </a:r>
            <a:r>
              <a:rPr lang="en-US" baseline="0" dirty="0" err="1"/>
              <a:t>pendidikan</a:t>
            </a:r>
            <a:r>
              <a:rPr lang="en-US" baseline="0" dirty="0"/>
              <a:t> </a:t>
            </a:r>
            <a:r>
              <a:rPr lang="en-US" baseline="0" dirty="0" err="1"/>
              <a:t>kesehatan</a:t>
            </a:r>
            <a:r>
              <a:rPr lang="en-US" baseline="0" dirty="0"/>
              <a:t> </a:t>
            </a:r>
            <a:r>
              <a:rPr lang="en-US" baseline="0" dirty="0" err="1"/>
              <a:t>ekonomi</a:t>
            </a:r>
            <a:r>
              <a:rPr lang="en-US" baseline="0" dirty="0"/>
              <a:t> </a:t>
            </a:r>
            <a:r>
              <a:rPr lang="en-US" baseline="0" dirty="0" err="1"/>
              <a:t>dsb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7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6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1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Dwiana</a:t>
            </a:r>
            <a:r>
              <a:rPr lang="en-US" dirty="0"/>
              <a:t> </a:t>
            </a:r>
            <a:r>
              <a:rPr lang="en-US" dirty="0" err="1"/>
              <a:t>safitari</a:t>
            </a:r>
            <a:r>
              <a:rPr lang="en-US" dirty="0"/>
              <a:t> </a:t>
            </a:r>
            <a:r>
              <a:rPr lang="en-US"/>
              <a:t>manj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74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4025" indent="-273050" algn="just">
              <a:buFont typeface="Arial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(1850) Journal of Indian Archipelago and East Asia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</a:rPr>
              <a:t>oleh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</a:rPr>
              <a:t>J.R. Logan</a:t>
            </a:r>
          </a:p>
          <a:p>
            <a:pPr marL="454025" indent="-273050" algn="just">
              <a:lnSpc>
                <a:spcPct val="120000"/>
              </a:lnSpc>
              <a:buFont typeface="Arial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(1884)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</a:rPr>
              <a:t>Indonesien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 order die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</a:rPr>
              <a:t>Inseln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 des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</a:rPr>
              <a:t>Malaysichen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</a:rPr>
              <a:t>Archipels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</a:rPr>
              <a:t>oleh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imes New Roman" charset="0"/>
              </a:rPr>
              <a:t>Adolf Bastian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Prof</a:t>
            </a:r>
            <a:r>
              <a:rPr lang="en-US" baseline="0" dirty="0"/>
              <a:t> </a:t>
            </a:r>
            <a:r>
              <a:rPr lang="en-US" baseline="0" dirty="0" err="1"/>
              <a:t>Notonegoro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Sriwijaya&amp;Majapahit</a:t>
            </a:r>
            <a:r>
              <a:rPr lang="en-US" baseline="0" dirty="0"/>
              <a:t> </a:t>
            </a:r>
            <a:r>
              <a:rPr lang="en-US" b="0" dirty="0"/>
              <a:t>1434 </a:t>
            </a:r>
            <a:r>
              <a:rPr lang="en-US" b="1" baseline="0" dirty="0" err="1"/>
              <a:t>Laksamana</a:t>
            </a:r>
            <a:r>
              <a:rPr lang="en-US" b="1" baseline="0" dirty="0"/>
              <a:t> </a:t>
            </a:r>
            <a:r>
              <a:rPr lang="en-US" b="1" dirty="0" err="1"/>
              <a:t>Cengho</a:t>
            </a:r>
            <a:r>
              <a:rPr lang="en-US" b="1" baseline="0" dirty="0"/>
              <a:t> </a:t>
            </a:r>
            <a:r>
              <a:rPr lang="en-US" b="0" dirty="0"/>
              <a:t>1511 </a:t>
            </a:r>
            <a:r>
              <a:rPr lang="en-US" dirty="0" err="1"/>
              <a:t>Portugis</a:t>
            </a:r>
            <a:r>
              <a:rPr lang="en-US" baseline="0" dirty="0"/>
              <a:t> </a:t>
            </a:r>
            <a:r>
              <a:rPr lang="es-ES_tradnl" b="1" baseline="0" dirty="0"/>
              <a:t>Albuquerque </a:t>
            </a:r>
            <a:r>
              <a:rPr lang="es-ES_tradnl" baseline="0" dirty="0"/>
              <a:t>= </a:t>
            </a:r>
            <a:r>
              <a:rPr lang="es-ES_tradnl" b="0" baseline="0" dirty="0"/>
              <a:t>1602</a:t>
            </a:r>
            <a:r>
              <a:rPr lang="es-ES_tradnl" baseline="0" dirty="0"/>
              <a:t> </a:t>
            </a:r>
            <a:r>
              <a:rPr lang="es-ES_tradnl" b="1" baseline="0" dirty="0"/>
              <a:t>Cornelius De </a:t>
            </a:r>
            <a:r>
              <a:rPr lang="es-ES_tradnl" b="1" baseline="0" dirty="0" err="1"/>
              <a:t>Houtmen</a:t>
            </a:r>
            <a:r>
              <a:rPr lang="es-ES_tradnl" b="1" baseline="0" dirty="0"/>
              <a:t> (VOC)</a:t>
            </a:r>
            <a:endParaRPr lang="en-US" b="1" dirty="0"/>
          </a:p>
          <a:p>
            <a:pPr>
              <a:lnSpc>
                <a:spcPct val="130000"/>
              </a:lnSpc>
            </a:pPr>
            <a:r>
              <a:rPr lang="en-US" dirty="0" err="1"/>
              <a:t>Perjanjian</a:t>
            </a:r>
            <a:r>
              <a:rPr lang="en-US" dirty="0"/>
              <a:t> KEW = </a:t>
            </a:r>
            <a:r>
              <a:rPr lang="en-US" b="1" dirty="0"/>
              <a:t>Thomas S. Raffles </a:t>
            </a:r>
            <a:r>
              <a:rPr lang="en-US" b="0" dirty="0"/>
              <a:t>= History of Java</a:t>
            </a:r>
          </a:p>
          <a:p>
            <a:pPr>
              <a:lnSpc>
                <a:spcPct val="130000"/>
              </a:lnSpc>
            </a:pPr>
            <a:r>
              <a:rPr lang="en-US" dirty="0" err="1"/>
              <a:t>Gubernur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baseline="0" dirty="0"/>
              <a:t> </a:t>
            </a:r>
            <a:r>
              <a:rPr lang="en-US" dirty="0" err="1"/>
              <a:t>Jendral</a:t>
            </a:r>
            <a:r>
              <a:rPr lang="en-US" dirty="0"/>
              <a:t> </a:t>
            </a:r>
            <a:r>
              <a:rPr lang="en-US" b="1" dirty="0"/>
              <a:t>Vander </a:t>
            </a:r>
            <a:r>
              <a:rPr lang="en-US" b="1" dirty="0" err="1"/>
              <a:t>Capellen</a:t>
            </a:r>
            <a:endParaRPr lang="en-US" b="1" dirty="0"/>
          </a:p>
          <a:p>
            <a:pPr>
              <a:lnSpc>
                <a:spcPct val="130000"/>
              </a:lnSpc>
            </a:pP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paksa</a:t>
            </a:r>
            <a:r>
              <a:rPr lang="en-US" dirty="0"/>
              <a:t> &amp;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baseline="0" dirty="0"/>
              <a:t> – </a:t>
            </a:r>
            <a:r>
              <a:rPr lang="en-US" dirty="0"/>
              <a:t>1870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balas</a:t>
            </a:r>
            <a:r>
              <a:rPr lang="en-US" b="1" dirty="0"/>
              <a:t> </a:t>
            </a:r>
            <a:r>
              <a:rPr lang="en-US" b="1" dirty="0" err="1"/>
              <a:t>budi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FF0000"/>
                </a:solidFill>
              </a:rPr>
              <a:t>Sifat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Pergerakan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Nasionalis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baseline="0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Islamis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baseline="0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Marxis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(Tan </a:t>
            </a:r>
            <a:r>
              <a:rPr lang="en-US" dirty="0" err="1">
                <a:solidFill>
                  <a:srgbClr val="FF0000"/>
                </a:solidFill>
              </a:rPr>
              <a:t>Malaka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Said </a:t>
            </a:r>
            <a:r>
              <a:rPr lang="fi-FI" dirty="0" err="1"/>
              <a:t>Aboebakar</a:t>
            </a:r>
            <a:r>
              <a:rPr lang="fi-FI" dirty="0"/>
              <a:t> </a:t>
            </a:r>
            <a:r>
              <a:rPr lang="en-US" dirty="0"/>
              <a:t>–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sutomo</a:t>
            </a:r>
            <a:r>
              <a:rPr lang="en-US" dirty="0"/>
              <a:t> – </a:t>
            </a:r>
            <a:r>
              <a:rPr lang="en-US" dirty="0" err="1"/>
              <a:t>Tjipto</a:t>
            </a:r>
            <a:r>
              <a:rPr lang="en-US" dirty="0"/>
              <a:t> </a:t>
            </a:r>
            <a:r>
              <a:rPr lang="en-US" dirty="0" err="1"/>
              <a:t>Mangunusumo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Kongres</a:t>
            </a:r>
            <a:r>
              <a:rPr lang="fi-FI" dirty="0"/>
              <a:t> </a:t>
            </a:r>
            <a:r>
              <a:rPr lang="fi-FI" dirty="0" err="1"/>
              <a:t>Pemuda</a:t>
            </a:r>
            <a:r>
              <a:rPr lang="fi-FI" dirty="0"/>
              <a:t> </a:t>
            </a:r>
            <a:r>
              <a:rPr lang="fi-FI" b="1" dirty="0"/>
              <a:t>Muhammad </a:t>
            </a:r>
            <a:r>
              <a:rPr lang="fi-FI" b="1" dirty="0" err="1"/>
              <a:t>Yamin</a:t>
            </a:r>
            <a:endParaRPr lang="fi-FI" b="1" dirty="0"/>
          </a:p>
          <a:p>
            <a:r>
              <a:rPr lang="nl-NL" dirty="0" err="1"/>
              <a:t>Bertoempah</a:t>
            </a:r>
            <a:r>
              <a:rPr lang="nl-NL" dirty="0"/>
              <a:t> </a:t>
            </a:r>
            <a:r>
              <a:rPr lang="nl-NL" dirty="0" err="1"/>
              <a:t>darah</a:t>
            </a:r>
            <a:r>
              <a:rPr lang="nl-NL" dirty="0"/>
              <a:t> </a:t>
            </a:r>
            <a:r>
              <a:rPr lang="nl-NL" dirty="0" err="1"/>
              <a:t>jang</a:t>
            </a:r>
            <a:r>
              <a:rPr lang="nl-NL" dirty="0"/>
              <a:t> </a:t>
            </a:r>
            <a:r>
              <a:rPr lang="nl-NL" dirty="0" err="1"/>
              <a:t>satoe</a:t>
            </a:r>
            <a:r>
              <a:rPr lang="nl-NL" dirty="0"/>
              <a:t>, </a:t>
            </a:r>
            <a:r>
              <a:rPr lang="nl-NL" b="1" dirty="0" err="1"/>
              <a:t>tanah</a:t>
            </a:r>
            <a:r>
              <a:rPr lang="nl-NL" dirty="0"/>
              <a:t> Indonesia,</a:t>
            </a:r>
            <a:r>
              <a:rPr lang="nl-NL" baseline="0" dirty="0"/>
              <a:t> </a:t>
            </a:r>
            <a:r>
              <a:rPr lang="nl-NL" b="1" dirty="0" err="1"/>
              <a:t>bangsa</a:t>
            </a:r>
            <a:r>
              <a:rPr lang="nl-NL" dirty="0"/>
              <a:t> Indonesia,</a:t>
            </a:r>
            <a:r>
              <a:rPr lang="nl-NL" baseline="0" dirty="0"/>
              <a:t> </a:t>
            </a:r>
            <a:r>
              <a:rPr lang="nl-NL" b="1" dirty="0" err="1"/>
              <a:t>bahasa</a:t>
            </a:r>
            <a:r>
              <a:rPr lang="nl-NL" dirty="0"/>
              <a:t> Indonesia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1918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Rakyat/</a:t>
            </a:r>
            <a:r>
              <a:rPr lang="en-US" dirty="0" err="1"/>
              <a:t>Volksraad</a:t>
            </a:r>
            <a:endParaRPr lang="en-US" dirty="0"/>
          </a:p>
          <a:p>
            <a:r>
              <a:rPr lang="en-US" dirty="0"/>
              <a:t>1941 </a:t>
            </a:r>
            <a:r>
              <a:rPr lang="en-US" dirty="0" err="1"/>
              <a:t>awal</a:t>
            </a:r>
            <a:r>
              <a:rPr lang="en-US" dirty="0"/>
              <a:t> PD 2 </a:t>
            </a:r>
            <a:r>
              <a:rPr lang="en-US" dirty="0" err="1"/>
              <a:t>ditandainya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i="1" dirty="0"/>
              <a:t>AS</a:t>
            </a:r>
            <a:r>
              <a:rPr lang="en-US" dirty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1942 </a:t>
            </a:r>
            <a:r>
              <a:rPr lang="en-US" dirty="0" err="1"/>
              <a:t>Belanda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baseline="0" dirty="0"/>
              <a:t>– </a:t>
            </a:r>
            <a:r>
              <a:rPr lang="en-US" dirty="0" err="1"/>
              <a:t>Volksraad</a:t>
            </a:r>
            <a:r>
              <a:rPr lang="en-US" dirty="0"/>
              <a:t> </a:t>
            </a:r>
            <a:r>
              <a:rPr lang="en-US" dirty="0" err="1"/>
              <a:t>bubar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/>
                <a:cs typeface="Times New Roman"/>
              </a:rPr>
              <a:t>1944 </a:t>
            </a:r>
            <a:r>
              <a:rPr lang="en-US" sz="1200" dirty="0" err="1">
                <a:latin typeface="Times New Roman"/>
                <a:cs typeface="Times New Roman"/>
              </a:rPr>
              <a:t>Janji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Jepang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untuk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Kemerdekaan</a:t>
            </a:r>
            <a:r>
              <a:rPr lang="en-US" sz="1200" dirty="0">
                <a:latin typeface="Times New Roman"/>
                <a:cs typeface="Times New Roman"/>
              </a:rPr>
              <a:t> Indonesia 7 Sept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1945 14 </a:t>
            </a:r>
            <a:r>
              <a:rPr lang="en-US" dirty="0" err="1"/>
              <a:t>Agst</a:t>
            </a:r>
            <a:r>
              <a:rPr lang="en-US" dirty="0"/>
              <a:t>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sekutu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/>
                <a:cs typeface="Times New Roman"/>
              </a:rPr>
              <a:t>60 </a:t>
            </a:r>
            <a:r>
              <a:rPr lang="en-US" sz="1200" dirty="0" err="1">
                <a:latin typeface="Times New Roman"/>
                <a:cs typeface="Times New Roman"/>
              </a:rPr>
              <a:t>Anggota</a:t>
            </a:r>
            <a:r>
              <a:rPr lang="en-US" sz="1200" dirty="0">
                <a:latin typeface="Times New Roman"/>
                <a:cs typeface="Times New Roman"/>
              </a:rPr>
              <a:t>,</a:t>
            </a:r>
            <a:r>
              <a:rPr lang="en-US" sz="1200" baseline="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diketuai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Radjiman</a:t>
            </a:r>
            <a:r>
              <a:rPr lang="en-US" sz="1200" dirty="0">
                <a:latin typeface="Times New Roman"/>
                <a:cs typeface="Times New Roman"/>
              </a:rPr>
              <a:t> &amp; </a:t>
            </a:r>
            <a:r>
              <a:rPr lang="en-US" sz="1200" dirty="0" err="1">
                <a:latin typeface="Times New Roman"/>
                <a:cs typeface="Times New Roman"/>
              </a:rPr>
              <a:t>Raden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Panji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Suroso</a:t>
            </a:r>
            <a:r>
              <a:rPr lang="en-US" sz="1200" dirty="0">
                <a:latin typeface="Times New Roman"/>
                <a:cs typeface="Times New Roman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Sidang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BPUPKI (29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- 1 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Juni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Sidang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BPUPKI (</a:t>
            </a:r>
            <a:r>
              <a:rPr lang="fi-FI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10 - 16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1945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69 WNI 7 </a:t>
            </a:r>
            <a:r>
              <a:rPr lang="en-US" dirty="0" err="1"/>
              <a:t>Jepang</a:t>
            </a:r>
            <a:r>
              <a:rPr lang="en-US" baseline="0" dirty="0"/>
              <a:t> - </a:t>
            </a:r>
            <a:r>
              <a:rPr lang="en-US" dirty="0"/>
              <a:t>BPUPKI 1 </a:t>
            </a:r>
            <a:r>
              <a:rPr lang="en-US" dirty="0" err="1"/>
              <a:t>Mrt</a:t>
            </a:r>
            <a:r>
              <a:rPr lang="en-US" dirty="0"/>
              <a:t> &amp; PPKI 9 </a:t>
            </a:r>
            <a:r>
              <a:rPr lang="en-US" dirty="0" err="1"/>
              <a:t>Agt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Rajiman</a:t>
            </a:r>
            <a:r>
              <a:rPr lang="en-US" b="1" baseline="0" dirty="0"/>
              <a:t> </a:t>
            </a:r>
            <a:r>
              <a:rPr lang="en-US" b="1" baseline="0" dirty="0" err="1"/>
              <a:t>Widiodiningrat</a:t>
            </a:r>
            <a:r>
              <a:rPr lang="en-US" b="1" baseline="0" dirty="0"/>
              <a:t> </a:t>
            </a:r>
            <a:r>
              <a:rPr lang="en-US" baseline="0" dirty="0" err="1"/>
              <a:t>Pandangan</a:t>
            </a:r>
            <a:r>
              <a:rPr lang="en-US" baseline="0" dirty="0"/>
              <a:t> </a:t>
            </a:r>
            <a:r>
              <a:rPr lang="en-US" baseline="0" dirty="0" err="1"/>
              <a:t>Dasar</a:t>
            </a:r>
            <a:r>
              <a:rPr lang="en-US" baseline="0" dirty="0"/>
              <a:t> Negara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2CEBFD-9602-9A40-9AC1-80FA0F0BEE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FA1F1F-DE9F-8047-ADE0-24793658CDE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2810" y="3480999"/>
            <a:ext cx="8857042" cy="22145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“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Aku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ridho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Allah SWT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sebagai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Tuhan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altLang="ja-JP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ku</a:t>
            </a:r>
            <a:r>
              <a:rPr lang="en-US" altLang="ja-JP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Islam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sebagai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agamaku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dan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Nabi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Muhammad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sebagai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Nabi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dan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Rasul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Ya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Allah,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tambahkanlah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kepadaku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ilmu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&amp;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berikanlah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aku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ambria" charset="0"/>
                <a:cs typeface="Cambria" charset="0"/>
              </a:rPr>
              <a:t>kefahaman</a:t>
            </a:r>
            <a:r>
              <a:rPr lang="en-US" sz="2300" dirty="0">
                <a:solidFill>
                  <a:srgbClr val="000000"/>
                </a:solidFill>
                <a:latin typeface="Cambria" charset="0"/>
                <a:cs typeface="Cambria" charset="0"/>
              </a:rPr>
              <a:t>”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69" y="1503752"/>
            <a:ext cx="8353425" cy="18573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413" y="623872"/>
            <a:ext cx="5011738" cy="7921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5476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9227" y="39543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Agenda </a:t>
            </a:r>
            <a:r>
              <a:rPr lang="en-US" sz="3600" dirty="0" err="1">
                <a:latin typeface="Adobe Caslon Pro Bold"/>
                <a:cs typeface="Adobe Caslon Pro Bold"/>
              </a:rPr>
              <a:t>Perumusan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241" y="1185678"/>
            <a:ext cx="6622326" cy="4552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Pembentukan</a:t>
            </a:r>
            <a:r>
              <a:rPr lang="en-US" sz="2800" dirty="0">
                <a:latin typeface="Times New Roman"/>
                <a:cs typeface="Times New Roman"/>
              </a:rPr>
              <a:t> BPUPK (29 April – 28 Mei)</a:t>
            </a:r>
          </a:p>
          <a:p>
            <a:pPr marL="822325" indent="-457200">
              <a:lnSpc>
                <a:spcPct val="130000"/>
              </a:lnSpc>
              <a:buFontTx/>
              <a:buChar char="-"/>
            </a:pPr>
            <a:r>
              <a:rPr lang="en-US" sz="2800" dirty="0" err="1">
                <a:latin typeface="Times New Roman"/>
                <a:cs typeface="Times New Roman"/>
              </a:rPr>
              <a:t>Moh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err="1">
                <a:latin typeface="Times New Roman"/>
                <a:cs typeface="Times New Roman"/>
              </a:rPr>
              <a:t>Yamin</a:t>
            </a:r>
            <a:r>
              <a:rPr lang="en-US" sz="2800" dirty="0">
                <a:latin typeface="Times New Roman"/>
                <a:cs typeface="Times New Roman"/>
              </a:rPr>
              <a:t> (29 Mei)</a:t>
            </a:r>
          </a:p>
          <a:p>
            <a:pPr marL="822325" indent="-457200">
              <a:lnSpc>
                <a:spcPct val="130000"/>
              </a:lnSpc>
              <a:buFontTx/>
              <a:buChar char="-"/>
            </a:pPr>
            <a:r>
              <a:rPr lang="en-US" sz="2800" dirty="0" err="1">
                <a:latin typeface="Times New Roman"/>
                <a:cs typeface="Times New Roman"/>
              </a:rPr>
              <a:t>Soepomo</a:t>
            </a:r>
            <a:r>
              <a:rPr lang="en-US" sz="2800" dirty="0">
                <a:latin typeface="Times New Roman"/>
                <a:cs typeface="Times New Roman"/>
              </a:rPr>
              <a:t> (31 Mei)</a:t>
            </a:r>
          </a:p>
          <a:p>
            <a:pPr marL="1330325" indent="-514350" defTabSz="795338">
              <a:lnSpc>
                <a:spcPct val="130000"/>
              </a:lnSpc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Persatuan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330325" indent="-514350" defTabSz="795338">
              <a:lnSpc>
                <a:spcPct val="130000"/>
              </a:lnSpc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kekeluargaan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330325" indent="-514350" defTabSz="795338">
              <a:lnSpc>
                <a:spcPct val="130000"/>
              </a:lnSpc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keseimangan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lahir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batin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330325" indent="-514350" defTabSz="795338">
              <a:lnSpc>
                <a:spcPct val="130000"/>
              </a:lnSpc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musyawarah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330325" indent="-514350" defTabSz="795338">
              <a:lnSpc>
                <a:spcPct val="130000"/>
              </a:lnSpc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keadilan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rakyat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9227" y="39543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Agenda </a:t>
            </a:r>
            <a:r>
              <a:rPr lang="en-US" sz="3600" dirty="0" err="1">
                <a:latin typeface="Adobe Caslon Pro Bold"/>
                <a:cs typeface="Adobe Caslon Pro Bold"/>
              </a:rPr>
              <a:t>Perumusan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241" y="1185678"/>
            <a:ext cx="6987810" cy="5169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Pembentukan</a:t>
            </a:r>
            <a:r>
              <a:rPr lang="en-US" sz="2800" dirty="0">
                <a:latin typeface="Times New Roman"/>
                <a:cs typeface="Times New Roman"/>
              </a:rPr>
              <a:t> BPUPK (29 April – 28 Mei)</a:t>
            </a:r>
          </a:p>
          <a:p>
            <a:pPr marL="822325" indent="-457200">
              <a:lnSpc>
                <a:spcPct val="130000"/>
              </a:lnSpc>
              <a:buFontTx/>
              <a:buChar char="-"/>
            </a:pPr>
            <a:r>
              <a:rPr lang="en-US" sz="2800" dirty="0" err="1">
                <a:latin typeface="Times New Roman"/>
                <a:cs typeface="Times New Roman"/>
              </a:rPr>
              <a:t>Moh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err="1">
                <a:latin typeface="Times New Roman"/>
                <a:cs typeface="Times New Roman"/>
              </a:rPr>
              <a:t>Yamin</a:t>
            </a:r>
            <a:r>
              <a:rPr lang="en-US" sz="2800" dirty="0">
                <a:latin typeface="Times New Roman"/>
                <a:cs typeface="Times New Roman"/>
              </a:rPr>
              <a:t> (29 Mei)</a:t>
            </a:r>
          </a:p>
          <a:p>
            <a:pPr marL="822325" indent="-457200">
              <a:lnSpc>
                <a:spcPct val="130000"/>
              </a:lnSpc>
              <a:buFontTx/>
              <a:buChar char="-"/>
            </a:pPr>
            <a:r>
              <a:rPr lang="en-US" sz="2800" dirty="0" err="1">
                <a:latin typeface="Times New Roman"/>
                <a:cs typeface="Times New Roman"/>
              </a:rPr>
              <a:t>Soepomo</a:t>
            </a:r>
            <a:r>
              <a:rPr lang="en-US" sz="2800" dirty="0">
                <a:latin typeface="Times New Roman"/>
                <a:cs typeface="Times New Roman"/>
              </a:rPr>
              <a:t> (31 Mei)</a:t>
            </a:r>
          </a:p>
          <a:p>
            <a:pPr marL="822325" indent="-457200">
              <a:lnSpc>
                <a:spcPct val="130000"/>
              </a:lnSpc>
              <a:buFontTx/>
              <a:buChar char="-"/>
            </a:pPr>
            <a:r>
              <a:rPr lang="en-US" sz="2800" dirty="0" err="1">
                <a:latin typeface="Times New Roman"/>
                <a:cs typeface="Times New Roman"/>
              </a:rPr>
              <a:t>Soekarno</a:t>
            </a:r>
            <a:r>
              <a:rPr lang="en-US" sz="2800" dirty="0">
                <a:latin typeface="Times New Roman"/>
                <a:cs typeface="Times New Roman"/>
              </a:rPr>
              <a:t> (1 </a:t>
            </a:r>
            <a:r>
              <a:rPr lang="en-US" sz="2800" dirty="0" err="1">
                <a:latin typeface="Times New Roman"/>
                <a:cs typeface="Times New Roman"/>
              </a:rPr>
              <a:t>Juni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pPr marL="125730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800" dirty="0" err="1">
                <a:latin typeface="Times New Roman"/>
                <a:cs typeface="Times New Roman"/>
              </a:rPr>
              <a:t>Nasionalisme</a:t>
            </a:r>
            <a:r>
              <a:rPr lang="fi-FI" sz="2800" dirty="0">
                <a:latin typeface="Times New Roman"/>
                <a:cs typeface="Times New Roman"/>
              </a:rPr>
              <a:t> / </a:t>
            </a:r>
            <a:r>
              <a:rPr lang="fi-FI" sz="2800" dirty="0" err="1">
                <a:latin typeface="Times New Roman"/>
                <a:cs typeface="Times New Roman"/>
              </a:rPr>
              <a:t>Kebangsaan</a:t>
            </a:r>
            <a:r>
              <a:rPr lang="fi-FI" sz="2800" dirty="0">
                <a:latin typeface="Times New Roman"/>
                <a:cs typeface="Times New Roman"/>
              </a:rPr>
              <a:t> Indonesia,</a:t>
            </a:r>
          </a:p>
          <a:p>
            <a:pPr marL="125730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800" dirty="0" err="1">
                <a:latin typeface="Times New Roman"/>
                <a:cs typeface="Times New Roman"/>
              </a:rPr>
              <a:t>Internasionalisme</a:t>
            </a:r>
            <a:r>
              <a:rPr lang="fi-FI" sz="2800" dirty="0">
                <a:latin typeface="Times New Roman"/>
                <a:cs typeface="Times New Roman"/>
              </a:rPr>
              <a:t> / Peri </a:t>
            </a:r>
            <a:r>
              <a:rPr lang="fi-FI" sz="2800" dirty="0" err="1">
                <a:latin typeface="Times New Roman"/>
                <a:cs typeface="Times New Roman"/>
              </a:rPr>
              <a:t>Kemanusiaan</a:t>
            </a:r>
            <a:r>
              <a:rPr lang="fi-FI" sz="2800" dirty="0">
                <a:latin typeface="Times New Roman"/>
                <a:cs typeface="Times New Roman"/>
              </a:rPr>
              <a:t>,</a:t>
            </a:r>
          </a:p>
          <a:p>
            <a:pPr marL="1257300" indent="-514350">
              <a:lnSpc>
                <a:spcPct val="110000"/>
              </a:lnSpc>
              <a:buFont typeface="+mj-lt"/>
              <a:buAutoNum type="arabicPeriod"/>
            </a:pPr>
            <a:r>
              <a:rPr lang="hu-HU" sz="2800" dirty="0">
                <a:latin typeface="Times New Roman"/>
                <a:cs typeface="Times New Roman"/>
              </a:rPr>
              <a:t>Mufakat / Demokrasi,</a:t>
            </a:r>
          </a:p>
          <a:p>
            <a:pPr marL="1257300" indent="-514350">
              <a:lnSpc>
                <a:spcPct val="110000"/>
              </a:lnSpc>
              <a:buFont typeface="+mj-lt"/>
              <a:buAutoNum type="arabicPeriod"/>
            </a:pPr>
            <a:r>
              <a:rPr lang="fi-FI" sz="2800" dirty="0" err="1">
                <a:latin typeface="Times New Roman"/>
                <a:cs typeface="Times New Roman"/>
              </a:rPr>
              <a:t>Kesejahteraan</a:t>
            </a:r>
            <a:r>
              <a:rPr lang="fi-FI" sz="2800" dirty="0">
                <a:latin typeface="Times New Roman"/>
                <a:cs typeface="Times New Roman"/>
              </a:rPr>
              <a:t> </a:t>
            </a:r>
            <a:r>
              <a:rPr lang="fi-FI" sz="2800" dirty="0" err="1">
                <a:latin typeface="Times New Roman"/>
                <a:cs typeface="Times New Roman"/>
              </a:rPr>
              <a:t>Sosial</a:t>
            </a:r>
            <a:r>
              <a:rPr lang="fi-FI" sz="2800" dirty="0">
                <a:latin typeface="Times New Roman"/>
                <a:cs typeface="Times New Roman"/>
              </a:rPr>
              <a:t>,</a:t>
            </a:r>
          </a:p>
          <a:p>
            <a:pPr marL="125730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800" dirty="0" err="1">
                <a:latin typeface="Times New Roman"/>
                <a:cs typeface="Times New Roman"/>
              </a:rPr>
              <a:t>Ketuhanan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cs typeface="Times New Roman"/>
              </a:rPr>
              <a:t>yang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cs typeface="Times New Roman"/>
              </a:rPr>
              <a:t>berkebudayaan</a:t>
            </a:r>
            <a:r>
              <a:rPr lang="tr-TR" sz="2800" dirty="0">
                <a:latin typeface="Times New Roman"/>
                <a:cs typeface="Times New Roman"/>
              </a:rPr>
              <a:t>.</a:t>
            </a:r>
            <a:endParaRPr lang="en-US" sz="2800" dirty="0"/>
          </a:p>
          <a:p>
            <a:pPr marL="365125">
              <a:lnSpc>
                <a:spcPct val="130000"/>
              </a:lnSpc>
            </a:pP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9227" y="39543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Agenda </a:t>
            </a:r>
            <a:r>
              <a:rPr lang="en-US" sz="3600" dirty="0" err="1">
                <a:latin typeface="Adobe Caslon Pro Bold"/>
                <a:cs typeface="Adobe Caslon Pro Bold"/>
              </a:rPr>
              <a:t>Perumusan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241" y="1185678"/>
            <a:ext cx="8186857" cy="509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Pembentukan</a:t>
            </a:r>
            <a:r>
              <a:rPr lang="en-US" sz="2800" dirty="0">
                <a:latin typeface="Times New Roman"/>
                <a:cs typeface="Times New Roman"/>
              </a:rPr>
              <a:t> BPUPK (29 April – 28 Mei)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Panitia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kecil</a:t>
            </a:r>
            <a:r>
              <a:rPr lang="en-US" sz="2800" dirty="0">
                <a:latin typeface="Times New Roman"/>
                <a:cs typeface="Times New Roman"/>
              </a:rPr>
              <a:t> = modus </a:t>
            </a:r>
            <a:r>
              <a:rPr lang="en-US" sz="2800" dirty="0" err="1">
                <a:latin typeface="Times New Roman"/>
                <a:cs typeface="Times New Roman"/>
              </a:rPr>
              <a:t>golongan</a:t>
            </a:r>
            <a:r>
              <a:rPr lang="en-US" sz="2800" dirty="0">
                <a:latin typeface="Times New Roman"/>
                <a:cs typeface="Times New Roman"/>
              </a:rPr>
              <a:t> Islam &amp; </a:t>
            </a:r>
            <a:r>
              <a:rPr lang="en-US" sz="2800" dirty="0" err="1">
                <a:latin typeface="Times New Roman"/>
                <a:cs typeface="Times New Roman"/>
              </a:rPr>
              <a:t>Kebangsaan</a:t>
            </a:r>
            <a:endParaRPr lang="en-US" sz="2800" dirty="0">
              <a:latin typeface="Times New Roman"/>
              <a:cs typeface="Times New Roman"/>
            </a:endParaRP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Sukarno</a:t>
            </a:r>
            <a:r>
              <a:rPr lang="tr-TR" sz="2800" dirty="0">
                <a:latin typeface="Times New Roman"/>
                <a:cs typeface="Times New Roman"/>
              </a:rPr>
              <a:t>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>
                <a:latin typeface="Times New Roman"/>
                <a:cs typeface="Times New Roman"/>
              </a:rPr>
              <a:t>Hatta,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Subardjo</a:t>
            </a:r>
            <a:r>
              <a:rPr lang="tr-TR" sz="2800" dirty="0">
                <a:latin typeface="Times New Roman"/>
                <a:cs typeface="Times New Roman"/>
              </a:rPr>
              <a:t>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Yamin</a:t>
            </a:r>
            <a:r>
              <a:rPr lang="tr-TR" sz="2800" dirty="0">
                <a:latin typeface="Times New Roman"/>
                <a:cs typeface="Times New Roman"/>
              </a:rPr>
              <a:t>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Abikusno</a:t>
            </a:r>
            <a:r>
              <a:rPr lang="tr-TR" sz="2800" dirty="0">
                <a:latin typeface="Times New Roman"/>
                <a:cs typeface="Times New Roman"/>
              </a:rPr>
              <a:t>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Kahar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cs typeface="Times New Roman"/>
              </a:rPr>
              <a:t>Muzakkir</a:t>
            </a:r>
            <a:r>
              <a:rPr lang="tr-TR" sz="2800" dirty="0">
                <a:latin typeface="Times New Roman"/>
                <a:cs typeface="Times New Roman"/>
              </a:rPr>
              <a:t>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Agus</a:t>
            </a:r>
            <a:r>
              <a:rPr lang="tr-TR" sz="2800" dirty="0">
                <a:latin typeface="Times New Roman"/>
                <a:cs typeface="Times New Roman"/>
              </a:rPr>
              <a:t> Salim,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Wahid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cs typeface="Times New Roman"/>
              </a:rPr>
              <a:t>Hasyim</a:t>
            </a:r>
            <a:r>
              <a:rPr lang="tr-TR" sz="2800" dirty="0">
                <a:latin typeface="Times New Roman"/>
                <a:cs typeface="Times New Roman"/>
              </a:rPr>
              <a:t>, </a:t>
            </a:r>
          </a:p>
          <a:p>
            <a:pPr marL="801688" indent="-431800" defTabSz="898525">
              <a:buFont typeface="+mj-lt"/>
              <a:buAutoNum type="arabicPeriod"/>
              <a:defRPr/>
            </a:pPr>
            <a:r>
              <a:rPr lang="tr-TR" sz="2800" dirty="0" err="1">
                <a:latin typeface="Times New Roman"/>
                <a:cs typeface="Times New Roman"/>
              </a:rPr>
              <a:t>Maramis</a:t>
            </a:r>
            <a:r>
              <a:rPr lang="tr-TR" sz="2800" dirty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9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9227" y="39543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Agenda </a:t>
            </a:r>
            <a:r>
              <a:rPr lang="en-US" sz="3600" dirty="0" err="1">
                <a:latin typeface="Adobe Caslon Pro Bold"/>
                <a:cs typeface="Adobe Caslon Pro Bold"/>
              </a:rPr>
              <a:t>Perumusan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242" y="1185678"/>
            <a:ext cx="83036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Pembentukan</a:t>
            </a:r>
            <a:r>
              <a:rPr lang="en-US" sz="2800" dirty="0">
                <a:latin typeface="Times New Roman"/>
                <a:cs typeface="Times New Roman"/>
              </a:rPr>
              <a:t> BPUPK (29 April – 28 Mei)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Panitia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kecil</a:t>
            </a:r>
            <a:r>
              <a:rPr lang="en-US" sz="2800" dirty="0">
                <a:latin typeface="Times New Roman"/>
                <a:cs typeface="Times New Roman"/>
              </a:rPr>
              <a:t> = modus </a:t>
            </a:r>
            <a:r>
              <a:rPr lang="en-US" sz="2800" dirty="0" err="1">
                <a:latin typeface="Times New Roman"/>
                <a:cs typeface="Times New Roman"/>
              </a:rPr>
              <a:t>golongan</a:t>
            </a:r>
            <a:r>
              <a:rPr lang="en-US" sz="2800" dirty="0">
                <a:latin typeface="Times New Roman"/>
                <a:cs typeface="Times New Roman"/>
              </a:rPr>
              <a:t> Islam &amp; </a:t>
            </a:r>
            <a:r>
              <a:rPr lang="en-US" sz="2800" dirty="0" err="1">
                <a:latin typeface="Times New Roman"/>
                <a:cs typeface="Times New Roman"/>
              </a:rPr>
              <a:t>Kebangsaan</a:t>
            </a:r>
            <a:endParaRPr lang="en-US" sz="28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Piagam</a:t>
            </a:r>
            <a:r>
              <a:rPr lang="en-US" sz="2800" dirty="0">
                <a:latin typeface="Times New Roman"/>
                <a:cs typeface="Times New Roman"/>
              </a:rPr>
              <a:t> Jakarta (22 </a:t>
            </a:r>
            <a:r>
              <a:rPr lang="en-US" sz="2800" dirty="0" err="1">
                <a:latin typeface="Times New Roman"/>
                <a:cs typeface="Times New Roman"/>
              </a:rPr>
              <a:t>Juni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pPr marL="900113" indent="-514350" algn="just">
              <a:lnSpc>
                <a:spcPct val="130000"/>
              </a:lnSpc>
              <a:buAutoNum type="arabicPeriod"/>
            </a:pPr>
            <a:r>
              <a:rPr lang="en-US" sz="2400" dirty="0" err="1">
                <a:latin typeface="Times New Roman"/>
                <a:cs typeface="Times New Roman"/>
              </a:rPr>
              <a:t>Ketoehanan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dengan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kewadjiban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mendjalankan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sjari'at</a:t>
            </a:r>
            <a:r>
              <a:rPr lang="en-US" sz="2400" dirty="0">
                <a:latin typeface="Times New Roman"/>
                <a:cs typeface="Times New Roman"/>
              </a:rPr>
              <a:t> Islam </a:t>
            </a:r>
            <a:r>
              <a:rPr lang="en-US" sz="2400" dirty="0" err="1">
                <a:latin typeface="Times New Roman"/>
                <a:cs typeface="Times New Roman"/>
              </a:rPr>
              <a:t>bagi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pemeloek-pemeloeknja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  <a:p>
            <a:pPr marL="900113" indent="-514350" algn="just">
              <a:lnSpc>
                <a:spcPct val="130000"/>
              </a:lnSpc>
              <a:buAutoNum type="arabicPeriod"/>
            </a:pPr>
            <a:r>
              <a:rPr lang="en-US" sz="2400" dirty="0" err="1">
                <a:latin typeface="Times New Roman"/>
                <a:cs typeface="Times New Roman"/>
              </a:rPr>
              <a:t>Kemanoesiaan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jang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adil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beradab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  <a:p>
            <a:pPr marL="900113" indent="-514350" algn="just">
              <a:lnSpc>
                <a:spcPct val="130000"/>
              </a:lnSpc>
              <a:buAutoNum type="arabicPeriod"/>
            </a:pPr>
            <a:r>
              <a:rPr lang="en-US" sz="2400" dirty="0" err="1">
                <a:latin typeface="Times New Roman"/>
                <a:cs typeface="Times New Roman"/>
              </a:rPr>
              <a:t>Persatoean</a:t>
            </a:r>
            <a:r>
              <a:rPr lang="en-US" sz="2400" dirty="0">
                <a:latin typeface="Times New Roman"/>
                <a:cs typeface="Times New Roman"/>
              </a:rPr>
              <a:t> Indonesia. </a:t>
            </a:r>
          </a:p>
          <a:p>
            <a:pPr marL="900113" indent="-514350" algn="just">
              <a:lnSpc>
                <a:spcPct val="130000"/>
              </a:lnSpc>
              <a:buAutoNum type="arabicPeriod"/>
            </a:pPr>
            <a:r>
              <a:rPr lang="en-US" sz="2400" dirty="0" err="1">
                <a:latin typeface="Times New Roman"/>
                <a:cs typeface="Times New Roman"/>
              </a:rPr>
              <a:t>Kerakjatan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jang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dipimpin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oleh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hikmat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kebidjaksanaan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dalam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permoesjarawaratan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cs typeface="Times New Roman"/>
              </a:rPr>
              <a:t>perwakilan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  <a:p>
            <a:pPr marL="900113" indent="-514350" algn="just">
              <a:lnSpc>
                <a:spcPct val="130000"/>
              </a:lnSpc>
              <a:buAutoNum type="arabicPeriod"/>
            </a:pPr>
            <a:r>
              <a:rPr lang="en-US" sz="2400" dirty="0" err="1">
                <a:latin typeface="Times New Roman"/>
                <a:cs typeface="Times New Roman"/>
              </a:rPr>
              <a:t>Keadilan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sosial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bagi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seloeroeh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Rakjat</a:t>
            </a:r>
            <a:r>
              <a:rPr lang="en-US" sz="2400" dirty="0">
                <a:latin typeface="Times New Roman"/>
                <a:cs typeface="Times New Roman"/>
              </a:rPr>
              <a:t> Indonesia.</a:t>
            </a:r>
          </a:p>
          <a:p>
            <a:pPr marL="900113" indent="-514350" algn="just">
              <a:lnSpc>
                <a:spcPct val="130000"/>
              </a:lnSpc>
            </a:pP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8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9227" y="39543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Agenda </a:t>
            </a:r>
            <a:r>
              <a:rPr lang="en-US" sz="3600" dirty="0" err="1">
                <a:latin typeface="Adobe Caslon Pro Bold"/>
                <a:cs typeface="Adobe Caslon Pro Bold"/>
              </a:rPr>
              <a:t>Perumusan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242" y="1185678"/>
            <a:ext cx="8303692" cy="39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Pembentukan</a:t>
            </a:r>
            <a:r>
              <a:rPr lang="en-US" sz="2800" dirty="0">
                <a:latin typeface="Times New Roman"/>
                <a:cs typeface="Times New Roman"/>
              </a:rPr>
              <a:t> BPUPK (29 April – 28 Mei)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Panitia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kecil</a:t>
            </a:r>
            <a:r>
              <a:rPr lang="en-US" sz="2800" dirty="0">
                <a:latin typeface="Times New Roman"/>
                <a:cs typeface="Times New Roman"/>
              </a:rPr>
              <a:t> = modus </a:t>
            </a:r>
            <a:r>
              <a:rPr lang="en-US" sz="2800" dirty="0" err="1">
                <a:latin typeface="Times New Roman"/>
                <a:cs typeface="Times New Roman"/>
              </a:rPr>
              <a:t>golongan</a:t>
            </a:r>
            <a:r>
              <a:rPr lang="en-US" sz="2800" dirty="0">
                <a:latin typeface="Times New Roman"/>
                <a:cs typeface="Times New Roman"/>
              </a:rPr>
              <a:t> Islam &amp; </a:t>
            </a:r>
            <a:r>
              <a:rPr lang="en-US" sz="2800" dirty="0" err="1">
                <a:latin typeface="Times New Roman"/>
                <a:cs typeface="Times New Roman"/>
              </a:rPr>
              <a:t>Kebangsaan</a:t>
            </a:r>
            <a:endParaRPr lang="en-US" sz="28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Piagam</a:t>
            </a:r>
            <a:r>
              <a:rPr lang="en-US" sz="2800" dirty="0">
                <a:latin typeface="Times New Roman"/>
                <a:cs typeface="Times New Roman"/>
              </a:rPr>
              <a:t> Jakarta (22 </a:t>
            </a:r>
            <a:r>
              <a:rPr lang="en-US" sz="2800" dirty="0" err="1">
                <a:latin typeface="Times New Roman"/>
                <a:cs typeface="Times New Roman"/>
              </a:rPr>
              <a:t>Juni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PPKI (7 </a:t>
            </a:r>
            <a:r>
              <a:rPr lang="en-US" sz="2800" dirty="0" err="1">
                <a:latin typeface="Times New Roman"/>
                <a:cs typeface="Times New Roman"/>
              </a:rPr>
              <a:t>Agustus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Vakum</a:t>
            </a:r>
            <a:r>
              <a:rPr lang="en-US" sz="2800" dirty="0">
                <a:latin typeface="Times New Roman"/>
                <a:cs typeface="Times New Roman"/>
              </a:rPr>
              <a:t> of Power (14 </a:t>
            </a:r>
            <a:r>
              <a:rPr lang="en-US" sz="2800" dirty="0" err="1">
                <a:latin typeface="Times New Roman"/>
                <a:cs typeface="Times New Roman"/>
              </a:rPr>
              <a:t>Agustus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Proklamasi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Kemerdekaan</a:t>
            </a:r>
            <a:r>
              <a:rPr lang="en-US" sz="2800" dirty="0">
                <a:latin typeface="Times New Roman"/>
                <a:cs typeface="Times New Roman"/>
              </a:rPr>
              <a:t> (17 </a:t>
            </a:r>
            <a:r>
              <a:rPr lang="en-US" sz="2800" dirty="0" err="1">
                <a:latin typeface="Times New Roman"/>
                <a:cs typeface="Times New Roman"/>
              </a:rPr>
              <a:t>Agustus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Sidang</a:t>
            </a:r>
            <a:r>
              <a:rPr lang="en-US" sz="2800" dirty="0">
                <a:latin typeface="Times New Roman"/>
                <a:cs typeface="Times New Roman"/>
              </a:rPr>
              <a:t> PPKI (18 </a:t>
            </a:r>
            <a:r>
              <a:rPr lang="en-US" sz="2800" dirty="0" err="1">
                <a:latin typeface="Times New Roman"/>
                <a:cs typeface="Times New Roman"/>
              </a:rPr>
              <a:t>Agustus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5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778" y="518058"/>
            <a:ext cx="5019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dobe Caslon Pro Bold"/>
                <a:cs typeface="Adobe Caslon Pro Bold"/>
              </a:rPr>
              <a:t>Perkembangan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</a:p>
          <a:p>
            <a:r>
              <a:rPr lang="en-US" sz="3600" dirty="0" err="1">
                <a:latin typeface="Adobe Caslon Pro Bold"/>
                <a:cs typeface="Adobe Caslon Pro Bold"/>
              </a:rPr>
              <a:t>dan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Tantangan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" name="Oval 2"/>
          <p:cNvSpPr/>
          <p:nvPr/>
        </p:nvSpPr>
        <p:spPr>
          <a:xfrm>
            <a:off x="818740" y="2282162"/>
            <a:ext cx="3826362" cy="685173"/>
          </a:xfrm>
          <a:prstGeom prst="ellipse">
            <a:avLst/>
          </a:prstGeom>
          <a:solidFill>
            <a:srgbClr val="D8D8D8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Pra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Kemerdekaan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87100" y="3205492"/>
            <a:ext cx="3826362" cy="685173"/>
          </a:xfrm>
          <a:prstGeom prst="ellipse">
            <a:avLst/>
          </a:prstGeom>
          <a:solidFill>
            <a:srgbClr val="D8D8D8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Orde</a:t>
            </a:r>
            <a:r>
              <a:rPr lang="en-US" sz="2400" dirty="0">
                <a:solidFill>
                  <a:srgbClr val="000000"/>
                </a:solidFill>
              </a:rPr>
              <a:t> Lama</a:t>
            </a:r>
          </a:p>
        </p:txBody>
      </p:sp>
      <p:sp>
        <p:nvSpPr>
          <p:cNvPr id="6" name="Oval 5"/>
          <p:cNvSpPr/>
          <p:nvPr/>
        </p:nvSpPr>
        <p:spPr>
          <a:xfrm>
            <a:off x="2228919" y="4139141"/>
            <a:ext cx="3826362" cy="685173"/>
          </a:xfrm>
          <a:prstGeom prst="ellipse">
            <a:avLst/>
          </a:prstGeom>
          <a:solidFill>
            <a:srgbClr val="D8D8D8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Orde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Baru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42053" y="5008140"/>
            <a:ext cx="3826362" cy="685173"/>
          </a:xfrm>
          <a:prstGeom prst="ellipse">
            <a:avLst/>
          </a:prstGeom>
          <a:solidFill>
            <a:srgbClr val="D8D8D8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Era </a:t>
            </a:r>
            <a:r>
              <a:rPr lang="en-US" sz="2400" dirty="0" err="1">
                <a:solidFill>
                  <a:srgbClr val="000000"/>
                </a:solidFill>
              </a:rPr>
              <a:t>Reformasi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252" y="17880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0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5598" y="3348362"/>
            <a:ext cx="3343952" cy="1269839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Dar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Al-</a:t>
            </a:r>
            <a:r>
              <a:rPr lang="en-US" sz="2800" dirty="0" err="1">
                <a:solidFill>
                  <a:srgbClr val="000000"/>
                </a:solidFill>
              </a:rPr>
              <a:t>Syahadah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88782" y="4076776"/>
            <a:ext cx="3894287" cy="25496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dirty="0">
                <a:solidFill>
                  <a:srgbClr val="000000"/>
                </a:solidFill>
              </a:rPr>
              <a:t>“Baldatun toyibatun warobun ghofur”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1863" y="2038388"/>
            <a:ext cx="3158622" cy="1159938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Dar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Al-</a:t>
            </a:r>
            <a:r>
              <a:rPr lang="en-US" sz="2800" dirty="0" err="1">
                <a:solidFill>
                  <a:srgbClr val="000000"/>
                </a:solidFill>
              </a:rPr>
              <a:t>Ahdi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71" y="500782"/>
            <a:ext cx="1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08703" y="4696601"/>
            <a:ext cx="3286011" cy="1269839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Dar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As-Salam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471" y="500782"/>
            <a:ext cx="1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158" y="347826"/>
            <a:ext cx="7583487" cy="1044575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tr-TR" sz="4000" dirty="0" err="1">
                <a:latin typeface="Adobe Caslon Pro Bold"/>
                <a:cs typeface="Adobe Caslon Pro Bold"/>
              </a:rPr>
              <a:t>Konsep</a:t>
            </a:r>
            <a:br>
              <a:rPr lang="tr-TR" sz="4000" dirty="0">
                <a:latin typeface="Adobe Caslon Pro Bold"/>
                <a:cs typeface="Adobe Caslon Pro Bold"/>
              </a:rPr>
            </a:br>
            <a:r>
              <a:rPr lang="tr-TR" sz="4000" dirty="0" err="1">
                <a:latin typeface="Adobe Caslon Pro Bold"/>
                <a:cs typeface="Adobe Caslon Pro Bold"/>
              </a:rPr>
              <a:t>Darul</a:t>
            </a:r>
            <a:r>
              <a:rPr lang="tr-TR" sz="4000" dirty="0">
                <a:latin typeface="Adobe Caslon Pro Bold"/>
                <a:cs typeface="Adobe Caslon Pro Bold"/>
              </a:rPr>
              <a:t> Ahdi </a:t>
            </a:r>
            <a:r>
              <a:rPr lang="tr-TR" sz="4000" dirty="0" err="1">
                <a:latin typeface="Adobe Caslon Pro Bold"/>
                <a:cs typeface="Adobe Caslon Pro Bold"/>
              </a:rPr>
              <a:t>Wasyahadah</a:t>
            </a:r>
            <a:endParaRPr lang="en-US" dirty="0">
              <a:latin typeface="Adobe Caslon Pro Bold"/>
              <a:cs typeface="Adobe Caslon Pro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567" y="156491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69" y="1505270"/>
            <a:ext cx="7819418" cy="3998377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charset="2"/>
              <a:buChar char="q"/>
            </a:pPr>
            <a:r>
              <a:rPr lang="tr-TR" sz="3200" dirty="0">
                <a:latin typeface="Times New Roman"/>
                <a:cs typeface="Times New Roman"/>
              </a:rPr>
              <a:t>K.H. Mas Mansur</a:t>
            </a:r>
          </a:p>
          <a:p>
            <a:pPr marL="36576" indent="0" algn="just">
              <a:buClr>
                <a:schemeClr val="tx1"/>
              </a:buClr>
              <a:buNone/>
            </a:pPr>
            <a:r>
              <a:rPr lang="tr-TR" sz="3200" dirty="0">
                <a:latin typeface="Times New Roman"/>
                <a:cs typeface="Times New Roman"/>
              </a:rPr>
              <a:t> </a:t>
            </a:r>
          </a:p>
          <a:p>
            <a:pPr algn="just">
              <a:buClr>
                <a:schemeClr val="tx1"/>
              </a:buClr>
              <a:buFont typeface="Wingdings" charset="2"/>
              <a:buChar char="ü"/>
            </a:pPr>
            <a:r>
              <a:rPr lang="tr-TR" sz="2400" dirty="0" err="1">
                <a:latin typeface="Times New Roman"/>
                <a:cs typeface="Times New Roman"/>
              </a:rPr>
              <a:t>Ketua</a:t>
            </a:r>
            <a:r>
              <a:rPr lang="tr-TR" sz="2400" dirty="0">
                <a:latin typeface="Times New Roman"/>
                <a:cs typeface="Times New Roman"/>
              </a:rPr>
              <a:t> PB </a:t>
            </a:r>
            <a:r>
              <a:rPr lang="tr-TR" sz="2400" dirty="0" err="1">
                <a:latin typeface="Times New Roman"/>
                <a:cs typeface="Times New Roman"/>
              </a:rPr>
              <a:t>Muhammadiyah</a:t>
            </a:r>
            <a:r>
              <a:rPr lang="tr-TR" sz="2400" dirty="0">
                <a:latin typeface="Times New Roman"/>
                <a:cs typeface="Times New Roman"/>
              </a:rPr>
              <a:t>, </a:t>
            </a:r>
          </a:p>
          <a:p>
            <a:pPr algn="just">
              <a:buClr>
                <a:schemeClr val="tx1"/>
              </a:buClr>
              <a:buFont typeface="Wingdings" charset="2"/>
              <a:buChar char="ü"/>
            </a:pPr>
            <a:r>
              <a:rPr lang="tr-TR" sz="2400" dirty="0" err="1">
                <a:latin typeface="Times New Roman"/>
                <a:cs typeface="Times New Roman"/>
              </a:rPr>
              <a:t>Memprakarsai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berdirinya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Majelis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Islam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A’la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Indonesia</a:t>
            </a:r>
            <a:r>
              <a:rPr lang="tr-TR" sz="2400" dirty="0">
                <a:latin typeface="Times New Roman"/>
                <a:cs typeface="Times New Roman"/>
              </a:rPr>
              <a:t> (MIAI) </a:t>
            </a:r>
            <a:r>
              <a:rPr lang="tr-TR" sz="2400" dirty="0" err="1">
                <a:latin typeface="Times New Roman"/>
                <a:cs typeface="Times New Roman"/>
              </a:rPr>
              <a:t>bersama</a:t>
            </a:r>
            <a:r>
              <a:rPr lang="tr-TR" sz="2400" dirty="0">
                <a:latin typeface="Times New Roman"/>
                <a:cs typeface="Times New Roman"/>
              </a:rPr>
              <a:t> K.H. </a:t>
            </a:r>
            <a:r>
              <a:rPr lang="tr-TR" sz="2400" dirty="0" err="1">
                <a:latin typeface="Times New Roman"/>
                <a:cs typeface="Times New Roman"/>
              </a:rPr>
              <a:t>Ahmad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Dahlan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</a:p>
          <a:p>
            <a:pPr algn="just">
              <a:buClr>
                <a:schemeClr val="tx1"/>
              </a:buClr>
              <a:buFont typeface="Wingdings" charset="2"/>
              <a:buChar char="ü"/>
            </a:pPr>
            <a:r>
              <a:rPr lang="tr-TR" sz="2400" dirty="0" err="1">
                <a:latin typeface="Times New Roman"/>
                <a:cs typeface="Times New Roman"/>
              </a:rPr>
              <a:t>Ia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juga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memprakarsai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berdirinya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Partai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Islam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Indonesia</a:t>
            </a:r>
            <a:r>
              <a:rPr lang="tr-TR" sz="2400" dirty="0">
                <a:latin typeface="Times New Roman"/>
                <a:cs typeface="Times New Roman"/>
              </a:rPr>
              <a:t> (PII) </a:t>
            </a:r>
            <a:r>
              <a:rPr lang="tr-TR" sz="2400" dirty="0" err="1">
                <a:latin typeface="Times New Roman"/>
                <a:cs typeface="Times New Roman"/>
              </a:rPr>
              <a:t>bersama</a:t>
            </a:r>
            <a:r>
              <a:rPr lang="tr-TR" sz="2400" dirty="0">
                <a:latin typeface="Times New Roman"/>
                <a:cs typeface="Times New Roman"/>
              </a:rPr>
              <a:t> Dr. </a:t>
            </a:r>
            <a:r>
              <a:rPr lang="tr-TR" sz="2400" dirty="0" err="1">
                <a:latin typeface="Times New Roman"/>
                <a:cs typeface="Times New Roman"/>
              </a:rPr>
              <a:t>Sukiman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Wiryasanjaya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</a:p>
          <a:p>
            <a:pPr algn="just">
              <a:buClr>
                <a:schemeClr val="tx1"/>
              </a:buClr>
              <a:buFont typeface="Wingdings" charset="2"/>
              <a:buChar char="ü"/>
            </a:pPr>
            <a:r>
              <a:rPr lang="tr-TR" sz="2400" dirty="0" err="1">
                <a:latin typeface="Times New Roman"/>
                <a:cs typeface="Times New Roman"/>
              </a:rPr>
              <a:t>Anggota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Empat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Serangkai</a:t>
            </a:r>
            <a:r>
              <a:rPr lang="tr-TR" sz="2400" dirty="0">
                <a:latin typeface="Times New Roman"/>
                <a:cs typeface="Times New Roman"/>
              </a:rPr>
              <a:t>, </a:t>
            </a:r>
            <a:r>
              <a:rPr lang="tr-TR" sz="2400" dirty="0" err="1">
                <a:latin typeface="Times New Roman"/>
                <a:cs typeface="Times New Roman"/>
              </a:rPr>
              <a:t>yaitu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Soekarno</a:t>
            </a:r>
            <a:r>
              <a:rPr lang="tr-TR" sz="2400" dirty="0">
                <a:latin typeface="Times New Roman"/>
                <a:cs typeface="Times New Roman"/>
              </a:rPr>
              <a:t>, </a:t>
            </a:r>
            <a:r>
              <a:rPr lang="tr-TR" sz="2400" dirty="0" err="1">
                <a:latin typeface="Times New Roman"/>
                <a:cs typeface="Times New Roman"/>
              </a:rPr>
              <a:t>Mohammad</a:t>
            </a:r>
            <a:r>
              <a:rPr lang="tr-TR" sz="2400" dirty="0">
                <a:latin typeface="Times New Roman"/>
                <a:cs typeface="Times New Roman"/>
              </a:rPr>
              <a:t> Hatta, Ki </a:t>
            </a:r>
            <a:r>
              <a:rPr lang="tr-TR" sz="2400" dirty="0" err="1">
                <a:latin typeface="Times New Roman"/>
                <a:cs typeface="Times New Roman"/>
              </a:rPr>
              <a:t>Hajar</a:t>
            </a:r>
            <a:r>
              <a:rPr lang="tr-TR" sz="2400" dirty="0">
                <a:latin typeface="Times New Roman"/>
                <a:cs typeface="Times New Roman"/>
              </a:rPr>
              <a:t> </a:t>
            </a:r>
            <a:r>
              <a:rPr lang="tr-TR" sz="2400" dirty="0" err="1">
                <a:latin typeface="Times New Roman"/>
                <a:cs typeface="Times New Roman"/>
              </a:rPr>
              <a:t>Dewantara</a:t>
            </a:r>
            <a:r>
              <a:rPr lang="tr-TR" sz="2400" dirty="0">
                <a:latin typeface="Times New Roman"/>
                <a:cs typeface="Times New Roman"/>
              </a:rPr>
              <a:t>, dan Mas Mansur.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51" y="56339"/>
            <a:ext cx="2338406" cy="25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196" y="475741"/>
            <a:ext cx="6708181" cy="5861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600"/>
              </a:spcBef>
              <a:buFont typeface="Wingdings" charset="2"/>
              <a:buChar char="q"/>
            </a:pPr>
            <a:r>
              <a:rPr lang="fi-FI" sz="4000" baseline="30000" dirty="0" err="1">
                <a:latin typeface="Times New Roman"/>
                <a:cs typeface="Times New Roman"/>
              </a:rPr>
              <a:t>Ki</a:t>
            </a:r>
            <a:r>
              <a:rPr lang="fi-FI" sz="4000" baseline="30000" dirty="0">
                <a:latin typeface="Times New Roman"/>
                <a:cs typeface="Times New Roman"/>
              </a:rPr>
              <a:t> </a:t>
            </a:r>
            <a:r>
              <a:rPr lang="fi-FI" sz="4000" baseline="30000" dirty="0" err="1">
                <a:latin typeface="Times New Roman"/>
                <a:cs typeface="Times New Roman"/>
              </a:rPr>
              <a:t>Bagus</a:t>
            </a:r>
            <a:r>
              <a:rPr lang="fi-FI" sz="4000" baseline="30000" dirty="0">
                <a:latin typeface="Times New Roman"/>
                <a:cs typeface="Times New Roman"/>
              </a:rPr>
              <a:t> </a:t>
            </a:r>
            <a:r>
              <a:rPr lang="fi-FI" sz="4000" baseline="30000" dirty="0" err="1">
                <a:latin typeface="Times New Roman"/>
                <a:cs typeface="Times New Roman"/>
              </a:rPr>
              <a:t>Hadikusumo</a:t>
            </a:r>
            <a:endParaRPr lang="fi-FI" sz="4000" baseline="30000" dirty="0">
              <a:latin typeface="Times New Roman"/>
              <a:cs typeface="Times New Roman"/>
            </a:endParaRPr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buFont typeface="Wingdings" charset="2"/>
              <a:buChar char="q"/>
            </a:pPr>
            <a:r>
              <a:rPr lang="fi-FI" sz="4000" baseline="30000" dirty="0">
                <a:latin typeface="Times New Roman"/>
                <a:cs typeface="Times New Roman"/>
              </a:rPr>
              <a:t>Prof. </a:t>
            </a:r>
            <a:r>
              <a:rPr lang="fi-FI" sz="4000" baseline="30000" dirty="0" err="1">
                <a:latin typeface="Times New Roman"/>
                <a:cs typeface="Times New Roman"/>
              </a:rPr>
              <a:t>Kahar</a:t>
            </a:r>
            <a:r>
              <a:rPr lang="fi-FI" sz="4000" baseline="30000" dirty="0">
                <a:latin typeface="Times New Roman"/>
                <a:cs typeface="Times New Roman"/>
              </a:rPr>
              <a:t> </a:t>
            </a:r>
            <a:r>
              <a:rPr lang="fi-FI" sz="4000" baseline="30000" dirty="0" err="1">
                <a:latin typeface="Times New Roman"/>
                <a:cs typeface="Times New Roman"/>
              </a:rPr>
              <a:t>Mudzakir</a:t>
            </a:r>
            <a:r>
              <a:rPr lang="fi-FI" sz="4000" baseline="30000" dirty="0">
                <a:latin typeface="Times New Roman"/>
                <a:cs typeface="Times New Roman"/>
              </a:rPr>
              <a:t> </a:t>
            </a:r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buFont typeface="Wingdings" charset="2"/>
              <a:buChar char="q"/>
            </a:pPr>
            <a:r>
              <a:rPr lang="fi-FI" sz="4000" baseline="30000" dirty="0">
                <a:latin typeface="Times New Roman"/>
                <a:cs typeface="Times New Roman"/>
              </a:rPr>
              <a:t>Mr. </a:t>
            </a:r>
            <a:r>
              <a:rPr lang="fi-FI" sz="4000" baseline="30000" dirty="0" err="1">
                <a:latin typeface="Times New Roman"/>
                <a:cs typeface="Times New Roman"/>
              </a:rPr>
              <a:t>Kasman</a:t>
            </a:r>
            <a:r>
              <a:rPr lang="fi-FI" sz="4000" baseline="30000" dirty="0">
                <a:latin typeface="Times New Roman"/>
                <a:cs typeface="Times New Roman"/>
              </a:rPr>
              <a:t> </a:t>
            </a:r>
            <a:r>
              <a:rPr lang="fi-FI" sz="4000" baseline="30000" dirty="0" err="1">
                <a:latin typeface="Times New Roman"/>
                <a:cs typeface="Times New Roman"/>
              </a:rPr>
              <a:t>Singodimedjo</a:t>
            </a:r>
            <a:endParaRPr lang="fi-FI" sz="4000" baseline="30000" dirty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fi-FI" sz="3000" baseline="30000" dirty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fi-FI" sz="3400" baseline="30000" dirty="0" err="1">
                <a:latin typeface="Times New Roman"/>
                <a:cs typeface="Times New Roman"/>
              </a:rPr>
              <a:t>Dalam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momentum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kritis</a:t>
            </a:r>
            <a:r>
              <a:rPr lang="fi-FI" sz="3400" baseline="30000" dirty="0">
                <a:latin typeface="Times New Roman"/>
                <a:cs typeface="Times New Roman"/>
              </a:rPr>
              <a:t> satu hari </a:t>
            </a:r>
            <a:r>
              <a:rPr lang="fi-FI" sz="3400" baseline="30000" dirty="0" err="1">
                <a:latin typeface="Times New Roman"/>
                <a:cs typeface="Times New Roman"/>
              </a:rPr>
              <a:t>setelah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Negara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Kesatuan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Republik</a:t>
            </a:r>
            <a:r>
              <a:rPr lang="fi-FI" sz="3400" baseline="30000" dirty="0">
                <a:latin typeface="Times New Roman"/>
                <a:cs typeface="Times New Roman"/>
              </a:rPr>
              <a:t> Indonesia (NKRI) </a:t>
            </a:r>
            <a:r>
              <a:rPr lang="fi-FI" sz="3400" baseline="30000" dirty="0" err="1">
                <a:latin typeface="Times New Roman"/>
                <a:cs typeface="Times New Roman"/>
              </a:rPr>
              <a:t>diproklamasikan</a:t>
            </a:r>
            <a:r>
              <a:rPr lang="fi-FI" sz="3400" baseline="30000" dirty="0">
                <a:latin typeface="Times New Roman"/>
                <a:cs typeface="Times New Roman"/>
              </a:rPr>
              <a:t>, </a:t>
            </a:r>
            <a:r>
              <a:rPr lang="fi-FI" sz="3400" baseline="30000" dirty="0" err="1">
                <a:latin typeface="Times New Roman"/>
                <a:cs typeface="Times New Roman"/>
              </a:rPr>
              <a:t>dengan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jiwa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="1" i="1" u="sng" baseline="30000" dirty="0" err="1">
                <a:latin typeface="Times New Roman"/>
                <a:cs typeface="Times New Roman"/>
              </a:rPr>
              <a:t>keagamaan</a:t>
            </a:r>
            <a:r>
              <a:rPr lang="fi-FI" sz="3400" b="1" i="1" u="sng" baseline="30000" dirty="0">
                <a:latin typeface="Times New Roman"/>
                <a:cs typeface="Times New Roman"/>
              </a:rPr>
              <a:t> </a:t>
            </a:r>
            <a:r>
              <a:rPr lang="fi-FI" sz="3400" b="1" i="1" u="sng" baseline="30000" dirty="0" err="1">
                <a:latin typeface="Times New Roman"/>
                <a:cs typeface="Times New Roman"/>
              </a:rPr>
              <a:t>dan</a:t>
            </a:r>
            <a:r>
              <a:rPr lang="fi-FI" sz="3400" b="1" i="1" u="sng" baseline="30000" dirty="0">
                <a:latin typeface="Times New Roman"/>
                <a:cs typeface="Times New Roman"/>
              </a:rPr>
              <a:t> </a:t>
            </a:r>
            <a:r>
              <a:rPr lang="fi-FI" sz="3400" b="1" i="1" u="sng" baseline="30000" dirty="0" err="1">
                <a:latin typeface="Times New Roman"/>
                <a:cs typeface="Times New Roman"/>
              </a:rPr>
              <a:t>kenegarawanan</a:t>
            </a:r>
            <a:r>
              <a:rPr lang="fi-FI" sz="3400" b="1" i="1" u="sng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tinggi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demi</a:t>
            </a:r>
            <a:r>
              <a:rPr lang="fi-FI" sz="3400" baseline="30000" dirty="0">
                <a:latin typeface="Times New Roman"/>
                <a:cs typeface="Times New Roman"/>
              </a:rPr>
              <a:t> </a:t>
            </a:r>
            <a:r>
              <a:rPr lang="fi-FI" sz="3400" baseline="30000" dirty="0" err="1">
                <a:latin typeface="Times New Roman"/>
                <a:cs typeface="Times New Roman"/>
              </a:rPr>
              <a:t>menyelamatkan</a:t>
            </a:r>
            <a:r>
              <a:rPr lang="fi-FI" sz="3400" dirty="0">
                <a:latin typeface="Times New Roman"/>
                <a:cs typeface="Times New Roman"/>
              </a:rPr>
              <a:t> </a:t>
            </a:r>
            <a:r>
              <a:rPr lang="tr-TR" sz="3400" baseline="30000" dirty="0" err="1">
                <a:latin typeface="Times New Roman"/>
                <a:cs typeface="Times New Roman"/>
              </a:rPr>
              <a:t>keutuhan</a:t>
            </a:r>
            <a:r>
              <a:rPr lang="tr-TR" sz="3400" baseline="30000" dirty="0">
                <a:latin typeface="Times New Roman"/>
                <a:cs typeface="Times New Roman"/>
              </a:rPr>
              <a:t> dan </a:t>
            </a:r>
            <a:r>
              <a:rPr lang="tr-TR" sz="3400" baseline="30000" dirty="0" err="1">
                <a:latin typeface="Times New Roman"/>
                <a:cs typeface="Times New Roman"/>
              </a:rPr>
              <a:t>persatuan</a:t>
            </a:r>
            <a:r>
              <a:rPr lang="tr-TR" sz="3400" baseline="30000" dirty="0">
                <a:latin typeface="Times New Roman"/>
                <a:cs typeface="Times New Roman"/>
              </a:rPr>
              <a:t> </a:t>
            </a:r>
            <a:r>
              <a:rPr lang="tr-TR" sz="3400" baseline="30000" dirty="0" err="1">
                <a:latin typeface="Times New Roman"/>
                <a:cs typeface="Times New Roman"/>
              </a:rPr>
              <a:t>Indonesia</a:t>
            </a:r>
            <a:r>
              <a:rPr lang="tr-TR" sz="3400" baseline="30000" dirty="0">
                <a:latin typeface="Times New Roman"/>
                <a:cs typeface="Times New Roman"/>
              </a:rPr>
              <a:t>, </a:t>
            </a:r>
            <a:r>
              <a:rPr lang="tr-TR" sz="3400" baseline="30000" dirty="0" err="1">
                <a:latin typeface="Times New Roman"/>
                <a:cs typeface="Times New Roman"/>
              </a:rPr>
              <a:t>mengikhlaskan</a:t>
            </a:r>
            <a:r>
              <a:rPr lang="tr-TR" sz="3400" baseline="30000" dirty="0">
                <a:latin typeface="Times New Roman"/>
                <a:cs typeface="Times New Roman"/>
              </a:rPr>
              <a:t> </a:t>
            </a:r>
            <a:r>
              <a:rPr lang="tr-TR" sz="3400" baseline="30000" dirty="0" err="1">
                <a:latin typeface="Times New Roman"/>
                <a:cs typeface="Times New Roman"/>
              </a:rPr>
              <a:t>dihapuskannya</a:t>
            </a:r>
            <a:r>
              <a:rPr lang="tr-TR" sz="3400" baseline="30000" dirty="0">
                <a:latin typeface="Times New Roman"/>
                <a:cs typeface="Times New Roman"/>
              </a:rPr>
              <a:t> </a:t>
            </a:r>
            <a:r>
              <a:rPr lang="tr-TR" sz="3400" baseline="30000" dirty="0" err="1">
                <a:latin typeface="Times New Roman"/>
                <a:cs typeface="Times New Roman"/>
              </a:rPr>
              <a:t>tujuh</a:t>
            </a:r>
            <a:r>
              <a:rPr lang="tr-TR" sz="3400" baseline="30000" dirty="0">
                <a:latin typeface="Times New Roman"/>
                <a:cs typeface="Times New Roman"/>
              </a:rPr>
              <a:t> kata </a:t>
            </a:r>
            <a:r>
              <a:rPr lang="tr-TR" sz="3400" baseline="30000" dirty="0" err="1">
                <a:latin typeface="Times New Roman"/>
                <a:cs typeface="Times New Roman"/>
              </a:rPr>
              <a:t>dalam</a:t>
            </a:r>
            <a:r>
              <a:rPr lang="tr-TR" sz="3400" baseline="30000" dirty="0">
                <a:latin typeface="Times New Roman"/>
                <a:cs typeface="Times New Roman"/>
              </a:rPr>
              <a:t> </a:t>
            </a:r>
            <a:r>
              <a:rPr lang="tr-TR" sz="3400" baseline="30000" dirty="0" err="1">
                <a:latin typeface="Times New Roman"/>
                <a:cs typeface="Times New Roman"/>
              </a:rPr>
              <a:t>Piagam</a:t>
            </a:r>
            <a:r>
              <a:rPr lang="tr-TR" sz="3400" baseline="30000" dirty="0">
                <a:latin typeface="Times New Roman"/>
                <a:cs typeface="Times New Roman"/>
              </a:rPr>
              <a:t> Jakarta </a:t>
            </a:r>
            <a:r>
              <a:rPr lang="tr-TR" sz="3400" baseline="30000" dirty="0" err="1">
                <a:latin typeface="Times New Roman"/>
                <a:cs typeface="Times New Roman"/>
              </a:rPr>
              <a:t>yaitu</a:t>
            </a:r>
            <a:r>
              <a:rPr lang="tr-TR" sz="3400" baseline="30000" dirty="0">
                <a:latin typeface="Times New Roman"/>
                <a:cs typeface="Times New Roman"/>
              </a:rPr>
              <a:t> </a:t>
            </a:r>
            <a:r>
              <a:rPr lang="tr-TR" sz="3400" baseline="30000" dirty="0" err="1">
                <a:latin typeface="Times New Roman"/>
                <a:cs typeface="Times New Roman"/>
              </a:rPr>
              <a:t>anak</a:t>
            </a:r>
            <a:r>
              <a:rPr lang="tr-TR" sz="3400" baseline="30000" dirty="0">
                <a:latin typeface="Times New Roman"/>
                <a:cs typeface="Times New Roman"/>
              </a:rPr>
              <a:t> </a:t>
            </a:r>
            <a:r>
              <a:rPr lang="tr-TR" sz="3400" baseline="30000" dirty="0" err="1">
                <a:latin typeface="Times New Roman"/>
                <a:cs typeface="Times New Roman"/>
              </a:rPr>
              <a:t>kalimat</a:t>
            </a:r>
            <a:r>
              <a:rPr lang="tr-TR" sz="3400" baseline="30000" dirty="0">
                <a:latin typeface="Times New Roman"/>
                <a:cs typeface="Times New Roman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tr-TR" sz="3400" baseline="300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346" y="-16279"/>
            <a:ext cx="1947654" cy="2782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347" y="2279216"/>
            <a:ext cx="1947654" cy="248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346" y="4656115"/>
            <a:ext cx="1949745" cy="2124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5425" y="37769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263" y="522898"/>
            <a:ext cx="7356242" cy="327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635000" algn="just">
              <a:lnSpc>
                <a:spcPct val="130000"/>
              </a:lnSpc>
              <a:spcBef>
                <a:spcPts val="600"/>
              </a:spcBef>
              <a:buFont typeface="Wingdings" charset="2"/>
              <a:buChar char="q"/>
            </a:pPr>
            <a:r>
              <a:rPr lang="tr-TR" sz="3600" b="1" baseline="30000" dirty="0" err="1">
                <a:latin typeface="Times New Roman"/>
                <a:cs typeface="Times New Roman"/>
              </a:rPr>
              <a:t>Panglima</a:t>
            </a:r>
            <a:r>
              <a:rPr lang="tr-TR" sz="3600" b="1" baseline="30000" dirty="0">
                <a:latin typeface="Times New Roman"/>
                <a:cs typeface="Times New Roman"/>
              </a:rPr>
              <a:t> </a:t>
            </a:r>
            <a:r>
              <a:rPr lang="tr-TR" sz="3600" b="1" baseline="30000" dirty="0" err="1">
                <a:latin typeface="Times New Roman"/>
                <a:cs typeface="Times New Roman"/>
              </a:rPr>
              <a:t>Besar</a:t>
            </a:r>
            <a:r>
              <a:rPr lang="tr-TR" sz="3600" b="1" baseline="30000" dirty="0">
                <a:latin typeface="Times New Roman"/>
                <a:cs typeface="Times New Roman"/>
              </a:rPr>
              <a:t> </a:t>
            </a:r>
            <a:r>
              <a:rPr lang="tr-TR" sz="3600" b="1" baseline="30000" dirty="0" err="1">
                <a:latin typeface="Times New Roman"/>
                <a:cs typeface="Times New Roman"/>
              </a:rPr>
              <a:t>Jenderal</a:t>
            </a:r>
            <a:r>
              <a:rPr lang="tr-TR" sz="3600" b="1" baseline="30000" dirty="0">
                <a:latin typeface="Times New Roman"/>
                <a:cs typeface="Times New Roman"/>
              </a:rPr>
              <a:t> </a:t>
            </a:r>
            <a:r>
              <a:rPr lang="tr-TR" sz="3600" b="1" baseline="30000" dirty="0" err="1">
                <a:latin typeface="Times New Roman"/>
                <a:cs typeface="Times New Roman"/>
              </a:rPr>
              <a:t>Soedirman</a:t>
            </a:r>
            <a:r>
              <a:rPr lang="tr-TR" sz="3600" b="1" baseline="30000" dirty="0">
                <a:latin typeface="Times New Roman"/>
                <a:cs typeface="Times New Roman"/>
              </a:rPr>
              <a:t> </a:t>
            </a:r>
            <a:endParaRPr lang="tr-TR" sz="3600" baseline="30000" dirty="0">
              <a:latin typeface="Times New Roman"/>
              <a:cs typeface="Times New Roman"/>
            </a:endParaRPr>
          </a:p>
          <a:p>
            <a:pPr marL="633413" algn="just" defTabSz="635000">
              <a:lnSpc>
                <a:spcPct val="130000"/>
              </a:lnSpc>
              <a:spcBef>
                <a:spcPts val="600"/>
              </a:spcBef>
            </a:pPr>
            <a:r>
              <a:rPr lang="tr-TR" sz="3200" baseline="30000" dirty="0" err="1">
                <a:latin typeface="Times New Roman"/>
                <a:cs typeface="Times New Roman"/>
              </a:rPr>
              <a:t>Selaku</a:t>
            </a:r>
            <a:r>
              <a:rPr lang="tr-TR" sz="3200" baseline="30000" dirty="0">
                <a:latin typeface="Times New Roman"/>
                <a:cs typeface="Times New Roman"/>
              </a:rPr>
              <a:t> kader dan </a:t>
            </a:r>
            <a:r>
              <a:rPr lang="tr-TR" sz="3200" baseline="30000" dirty="0" err="1">
                <a:latin typeface="Times New Roman"/>
                <a:cs typeface="Times New Roman"/>
              </a:rPr>
              <a:t>pimpinan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Muhammadiyah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membuktikan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peran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strategisnya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dalam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perjuangan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kemerdekaan</a:t>
            </a:r>
            <a:r>
              <a:rPr lang="tr-TR" sz="3200" baseline="30000" dirty="0">
                <a:latin typeface="Times New Roman"/>
                <a:cs typeface="Times New Roman"/>
              </a:rPr>
              <a:t> dan </a:t>
            </a:r>
            <a:r>
              <a:rPr lang="tr-TR" sz="3200" baseline="30000" dirty="0" err="1">
                <a:latin typeface="Times New Roman"/>
                <a:cs typeface="Times New Roman"/>
              </a:rPr>
              <a:t>mempertahankan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keabsahan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Indonesia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Merdeka</a:t>
            </a:r>
            <a:r>
              <a:rPr lang="tr-TR" sz="3200" baseline="30000" dirty="0">
                <a:latin typeface="Times New Roman"/>
                <a:cs typeface="Times New Roman"/>
              </a:rPr>
              <a:t>. </a:t>
            </a:r>
            <a:r>
              <a:rPr lang="tr-TR" sz="3200" baseline="30000" dirty="0" err="1">
                <a:latin typeface="Times New Roman"/>
                <a:cs typeface="Times New Roman"/>
              </a:rPr>
              <a:t>Soedirman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menjadi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tokoh</a:t>
            </a:r>
            <a:r>
              <a:rPr lang="tr-TR" sz="3200" baseline="30000" dirty="0">
                <a:latin typeface="Times New Roman"/>
                <a:cs typeface="Times New Roman"/>
              </a:rPr>
              <a:t> utama </a:t>
            </a:r>
            <a:r>
              <a:rPr lang="tr-TR" sz="3200" u="sng" baseline="30000" dirty="0" err="1">
                <a:latin typeface="Times New Roman"/>
                <a:cs typeface="Times New Roman"/>
              </a:rPr>
              <a:t>perang</a:t>
            </a:r>
            <a:r>
              <a:rPr lang="tr-TR" sz="3200" u="sng" baseline="30000" dirty="0">
                <a:latin typeface="Times New Roman"/>
                <a:cs typeface="Times New Roman"/>
              </a:rPr>
              <a:t> </a:t>
            </a:r>
            <a:r>
              <a:rPr lang="tr-TR" sz="3200" u="sng" baseline="30000" dirty="0" err="1">
                <a:latin typeface="Times New Roman"/>
                <a:cs typeface="Times New Roman"/>
              </a:rPr>
              <a:t>gerilya</a:t>
            </a:r>
            <a:r>
              <a:rPr lang="tr-TR" sz="3200" u="sng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>
                <a:latin typeface="Times New Roman"/>
                <a:cs typeface="Times New Roman"/>
              </a:rPr>
              <a:t>dan </a:t>
            </a:r>
            <a:r>
              <a:rPr lang="tr-TR" sz="3200" baseline="30000" dirty="0" err="1">
                <a:latin typeface="Times New Roman"/>
                <a:cs typeface="Times New Roman"/>
              </a:rPr>
              <a:t>kemudian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menjadi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u="sng" baseline="30000" dirty="0" err="1">
                <a:latin typeface="Times New Roman"/>
                <a:cs typeface="Times New Roman"/>
              </a:rPr>
              <a:t>Panglima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Tentara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Nasional</a:t>
            </a:r>
            <a:r>
              <a:rPr lang="tr-TR" sz="3200" baseline="30000" dirty="0">
                <a:latin typeface="Times New Roman"/>
                <a:cs typeface="Times New Roman"/>
              </a:rPr>
              <a:t> </a:t>
            </a:r>
            <a:r>
              <a:rPr lang="tr-TR" sz="3200" baseline="30000" dirty="0" err="1">
                <a:latin typeface="Times New Roman"/>
                <a:cs typeface="Times New Roman"/>
              </a:rPr>
              <a:t>Indonesia</a:t>
            </a:r>
            <a:r>
              <a:rPr lang="tr-TR" sz="3200" baseline="30000" dirty="0">
                <a:latin typeface="Times New Roman"/>
                <a:cs typeface="Times New Roman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tr-TR" sz="3200" baseline="300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883" y="3862458"/>
            <a:ext cx="2301555" cy="2962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78" y="3809216"/>
            <a:ext cx="5080000" cy="30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4" y="1420645"/>
            <a:ext cx="7312793" cy="133659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d-ID" sz="3000" b="0" cap="none" dirty="0">
                <a:ln>
                  <a:noFill/>
                </a:ln>
                <a:solidFill>
                  <a:schemeClr val="tx1"/>
                </a:solidFill>
                <a:effectLst/>
                <a:latin typeface="Adobe Caslon Pro Bold"/>
                <a:cs typeface="Adobe Caslon Pro Bold"/>
              </a:rPr>
              <a:t>KAJIAN PANCASILA DALAM SEJARAH</a:t>
            </a:r>
            <a:br>
              <a:rPr lang="id-ID" sz="3000" b="0" cap="none" dirty="0">
                <a:ln>
                  <a:noFill/>
                </a:ln>
                <a:solidFill>
                  <a:schemeClr val="tx1"/>
                </a:solidFill>
                <a:effectLst/>
                <a:latin typeface="Adobe Caslon Pro Bold"/>
                <a:cs typeface="Adobe Caslon Pro Bold"/>
              </a:rPr>
            </a:br>
            <a:r>
              <a:rPr lang="id-ID" sz="3000" b="0" cap="none" dirty="0">
                <a:ln>
                  <a:noFill/>
                </a:ln>
                <a:solidFill>
                  <a:schemeClr val="tx1"/>
                </a:solidFill>
                <a:effectLst/>
                <a:latin typeface="Adobe Caslon Pro Bold"/>
                <a:cs typeface="Adobe Caslon Pro Bold"/>
              </a:rPr>
              <a:t>DAN  DARUL AHDI WASYAHADAH </a:t>
            </a:r>
            <a:br>
              <a:rPr lang="id-ID" sz="3000" b="0" cap="none" dirty="0">
                <a:ln>
                  <a:noFill/>
                </a:ln>
                <a:solidFill>
                  <a:schemeClr val="tx1"/>
                </a:solidFill>
                <a:effectLst/>
                <a:latin typeface="Adobe Caslon Pro Bold"/>
                <a:cs typeface="Adobe Caslon Pro Bold"/>
              </a:rPr>
            </a:br>
            <a:endParaRPr lang="en-US" sz="3000" b="0" cap="none" dirty="0">
              <a:ln>
                <a:noFill/>
              </a:ln>
              <a:solidFill>
                <a:schemeClr val="tx1"/>
              </a:solidFill>
              <a:effectLst/>
              <a:latin typeface="Adobe Caslon Pro Bold"/>
              <a:cs typeface="Adobe Caslon Pro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0" y="4888507"/>
            <a:ext cx="6480048" cy="1195980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2400" dirty="0" err="1">
                <a:latin typeface="Adobe Caslon Pro Bold"/>
                <a:cs typeface="Adobe Caslon Pro Bold"/>
              </a:rPr>
              <a:t>Universitas</a:t>
            </a:r>
            <a:r>
              <a:rPr lang="en-US" sz="2400" dirty="0">
                <a:latin typeface="Adobe Caslon Pro Bold"/>
                <a:cs typeface="Adobe Caslon Pro Bold"/>
              </a:rPr>
              <a:t> </a:t>
            </a:r>
            <a:r>
              <a:rPr lang="en-US" sz="2400" dirty="0" err="1">
                <a:latin typeface="Adobe Caslon Pro Bold"/>
                <a:cs typeface="Adobe Caslon Pro Bold"/>
              </a:rPr>
              <a:t>Aisyiyah</a:t>
            </a:r>
            <a:r>
              <a:rPr lang="en-US" sz="2400" dirty="0">
                <a:latin typeface="Adobe Caslon Pro Bold"/>
                <a:cs typeface="Adobe Caslon Pro Bold"/>
              </a:rPr>
              <a:t> Yogyakarta</a:t>
            </a:r>
            <a:br>
              <a:rPr lang="en-US" sz="2400" dirty="0">
                <a:latin typeface="Adobe Caslon Pro Bold"/>
                <a:cs typeface="Adobe Caslon Pro Bold"/>
              </a:rPr>
            </a:br>
            <a:r>
              <a:rPr lang="en-US" sz="2400" dirty="0">
                <a:latin typeface="Adobe Caslon Pro Bold"/>
                <a:cs typeface="Adobe Caslon Pro Bold"/>
              </a:rPr>
              <a:t>Muhammad </a:t>
            </a:r>
            <a:r>
              <a:rPr lang="en-US" sz="2400" dirty="0" err="1">
                <a:latin typeface="Adobe Caslon Pro Bold"/>
                <a:cs typeface="Adobe Caslon Pro Bold"/>
              </a:rPr>
              <a:t>Salisul</a:t>
            </a:r>
            <a:r>
              <a:rPr lang="en-US" sz="2400" dirty="0">
                <a:latin typeface="Adobe Caslon Pro Bold"/>
                <a:cs typeface="Adobe Caslon Pro Bold"/>
              </a:rPr>
              <a:t> </a:t>
            </a:r>
            <a:r>
              <a:rPr lang="en-US" sz="2400" dirty="0" err="1">
                <a:latin typeface="Adobe Caslon Pro Bold"/>
                <a:cs typeface="Adobe Caslon Pro Bold"/>
              </a:rPr>
              <a:t>Khakim</a:t>
            </a:r>
            <a:r>
              <a:rPr lang="en-US" sz="2400" dirty="0">
                <a:latin typeface="Adobe Caslon Pro Bold"/>
                <a:cs typeface="Adobe Caslon Pro Bold"/>
              </a:rPr>
              <a:t>, S.IP., </a:t>
            </a:r>
            <a:r>
              <a:rPr lang="en-US" sz="2400" dirty="0" err="1">
                <a:latin typeface="Adobe Caslon Pro Bold"/>
                <a:cs typeface="Adobe Caslon Pro Bold"/>
              </a:rPr>
              <a:t>M.Sc</a:t>
            </a:r>
            <a:endParaRPr lang="en-US" sz="2400" dirty="0"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21384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48" y="213575"/>
            <a:ext cx="7748119" cy="337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tr-TR" sz="3200" baseline="30000" dirty="0">
              <a:latin typeface="Times New Roman"/>
              <a:cs typeface="Times New Roman"/>
            </a:endParaRPr>
          </a:p>
          <a:p>
            <a:pPr marL="715963" indent="-715963" algn="just">
              <a:lnSpc>
                <a:spcPct val="130000"/>
              </a:lnSpc>
              <a:spcBef>
                <a:spcPts val="600"/>
              </a:spcBef>
              <a:buFont typeface="Wingdings" charset="2"/>
              <a:buChar char="q"/>
            </a:pPr>
            <a:r>
              <a:rPr lang="tr-TR" sz="3900" b="1" baseline="30000" dirty="0" err="1">
                <a:latin typeface="Times New Roman"/>
                <a:cs typeface="Times New Roman"/>
              </a:rPr>
              <a:t>Insinyur</a:t>
            </a:r>
            <a:r>
              <a:rPr lang="tr-TR" sz="3900" b="1" baseline="30000" dirty="0">
                <a:latin typeface="Times New Roman"/>
                <a:cs typeface="Times New Roman"/>
              </a:rPr>
              <a:t> </a:t>
            </a:r>
            <a:r>
              <a:rPr lang="tr-TR" sz="3900" b="1" baseline="30000" dirty="0" err="1">
                <a:latin typeface="Times New Roman"/>
                <a:cs typeface="Times New Roman"/>
              </a:rPr>
              <a:t>Juanda</a:t>
            </a:r>
            <a:r>
              <a:rPr lang="tr-TR" sz="3900" b="1" baseline="30000" dirty="0">
                <a:latin typeface="Times New Roman"/>
                <a:cs typeface="Times New Roman"/>
              </a:rPr>
              <a:t> </a:t>
            </a:r>
            <a:endParaRPr lang="tr-TR" sz="3900" baseline="30000" dirty="0">
              <a:latin typeface="Times New Roman"/>
              <a:cs typeface="Times New Roman"/>
            </a:endParaRPr>
          </a:p>
          <a:p>
            <a:pPr marL="714375" algn="just" defTabSz="715963">
              <a:lnSpc>
                <a:spcPct val="130000"/>
              </a:lnSpc>
              <a:spcBef>
                <a:spcPts val="600"/>
              </a:spcBef>
            </a:pPr>
            <a:r>
              <a:rPr lang="tr-TR" sz="3300" baseline="30000" dirty="0" err="1">
                <a:latin typeface="Times New Roman"/>
                <a:cs typeface="Times New Roman"/>
              </a:rPr>
              <a:t>Tokoh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Muhammadiyah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yang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menjadi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pencetus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u="sng" baseline="30000" dirty="0" err="1">
                <a:latin typeface="Times New Roman"/>
                <a:cs typeface="Times New Roman"/>
              </a:rPr>
              <a:t>Deklarasi</a:t>
            </a:r>
            <a:r>
              <a:rPr lang="tr-TR" sz="3300" u="sng" baseline="30000" dirty="0">
                <a:latin typeface="Times New Roman"/>
                <a:cs typeface="Times New Roman"/>
              </a:rPr>
              <a:t> </a:t>
            </a:r>
            <a:r>
              <a:rPr lang="tr-TR" sz="3300" u="sng" baseline="30000" dirty="0" err="1">
                <a:latin typeface="Times New Roman"/>
                <a:cs typeface="Times New Roman"/>
              </a:rPr>
              <a:t>Juanda</a:t>
            </a:r>
            <a:r>
              <a:rPr lang="tr-TR" sz="3300" u="sng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tahun</a:t>
            </a:r>
            <a:r>
              <a:rPr lang="tr-TR" sz="3300" baseline="30000" dirty="0">
                <a:latin typeface="Times New Roman"/>
                <a:cs typeface="Times New Roman"/>
              </a:rPr>
              <a:t> 1957, </a:t>
            </a:r>
            <a:r>
              <a:rPr lang="tr-TR" sz="3300" baseline="30000" dirty="0" err="1">
                <a:latin typeface="Times New Roman"/>
                <a:cs typeface="Times New Roman"/>
              </a:rPr>
              <a:t>yang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menjadi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tonggak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eksistensi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Negara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Kesatuan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Republik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Indonesia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yang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menyatukan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laut</a:t>
            </a:r>
            <a:r>
              <a:rPr lang="tr-TR" sz="3300" baseline="30000" dirty="0">
                <a:latin typeface="Times New Roman"/>
                <a:cs typeface="Times New Roman"/>
              </a:rPr>
              <a:t> ke </a:t>
            </a:r>
            <a:r>
              <a:rPr lang="tr-TR" sz="3300" baseline="30000" dirty="0" err="1">
                <a:latin typeface="Times New Roman"/>
                <a:cs typeface="Times New Roman"/>
              </a:rPr>
              <a:t>dalam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kepulauan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Indonesia</a:t>
            </a:r>
            <a:r>
              <a:rPr lang="tr-TR" sz="3300" baseline="30000" dirty="0">
                <a:latin typeface="Times New Roman"/>
                <a:cs typeface="Times New Roman"/>
              </a:rPr>
              <a:t>, </a:t>
            </a:r>
            <a:r>
              <a:rPr lang="tr-TR" sz="3300" baseline="30000" dirty="0" err="1">
                <a:latin typeface="Times New Roman"/>
                <a:cs typeface="Times New Roman"/>
              </a:rPr>
              <a:t>sehingga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Indonesia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menjadi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negara-bangsa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yang</a:t>
            </a:r>
            <a:r>
              <a:rPr lang="tr-TR" sz="3300" baseline="30000" dirty="0">
                <a:latin typeface="Times New Roman"/>
                <a:cs typeface="Times New Roman"/>
              </a:rPr>
              <a:t> </a:t>
            </a:r>
            <a:r>
              <a:rPr lang="tr-TR" sz="3300" baseline="30000" dirty="0" err="1">
                <a:latin typeface="Times New Roman"/>
                <a:cs typeface="Times New Roman"/>
              </a:rPr>
              <a:t>utuh</a:t>
            </a:r>
            <a:r>
              <a:rPr lang="tr-TR" sz="3300" baseline="30000" dirty="0">
                <a:latin typeface="Times New Roman"/>
                <a:cs typeface="Times New Roman"/>
              </a:rPr>
              <a:t>. </a:t>
            </a:r>
            <a:endParaRPr lang="en-US" sz="330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3842106"/>
            <a:ext cx="27305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6512"/>
            <a:ext cx="5761707" cy="3264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4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3567" y="675184"/>
            <a:ext cx="6142573" cy="257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latin typeface="Times New Roman" charset="0"/>
                <a:cs typeface="Times New Roman" charset="0"/>
              </a:rPr>
              <a:t>Sikap </a:t>
            </a:r>
            <a:r>
              <a:rPr lang="en-US" sz="2500" dirty="0" err="1">
                <a:latin typeface="Times New Roman" charset="0"/>
                <a:cs typeface="Times New Roman" charset="0"/>
              </a:rPr>
              <a:t>dan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komitmen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Muhammadiyah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pada</a:t>
            </a:r>
            <a:r>
              <a:rPr lang="en-US" sz="2500" dirty="0">
                <a:latin typeface="Times New Roman" charset="0"/>
                <a:cs typeface="Times New Roman" charset="0"/>
              </a:rPr>
              <a:t> NKRI </a:t>
            </a:r>
            <a:r>
              <a:rPr lang="en-US" sz="2500" dirty="0" err="1">
                <a:latin typeface="Times New Roman" charset="0"/>
                <a:cs typeface="Times New Roman" charset="0"/>
              </a:rPr>
              <a:t>berdasarkan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Pancasila</a:t>
            </a:r>
            <a:r>
              <a:rPr lang="en-US" sz="2500" dirty="0">
                <a:latin typeface="Times New Roman" charset="0"/>
                <a:cs typeface="Times New Roman" charset="0"/>
              </a:rPr>
              <a:t>, </a:t>
            </a:r>
            <a:r>
              <a:rPr lang="en-US" sz="2500" dirty="0" err="1">
                <a:latin typeface="Times New Roman" charset="0"/>
                <a:cs typeface="Times New Roman" charset="0"/>
              </a:rPr>
              <a:t>yaitu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naskah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tentang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Pancasila</a:t>
            </a:r>
            <a:r>
              <a:rPr lang="en-US" sz="2500" dirty="0">
                <a:latin typeface="Times New Roman" charset="0"/>
                <a:cs typeface="Times New Roman" charset="0"/>
              </a:rPr>
              <a:t> </a:t>
            </a:r>
            <a:r>
              <a:rPr lang="en-US" sz="2500" dirty="0" err="1">
                <a:latin typeface="Times New Roman" charset="0"/>
                <a:cs typeface="Times New Roman" charset="0"/>
              </a:rPr>
              <a:t>sebagai</a:t>
            </a:r>
            <a:r>
              <a:rPr lang="en-US" sz="2500" dirty="0">
                <a:latin typeface="Times New Roman" charset="0"/>
                <a:cs typeface="Times New Roman" charset="0"/>
              </a:rPr>
              <a:t> </a:t>
            </a:r>
            <a:r>
              <a:rPr lang="en-US" sz="2500" dirty="0" err="1">
                <a:latin typeface="Times New Roman" charset="0"/>
                <a:cs typeface="Times New Roman" charset="0"/>
              </a:rPr>
              <a:t>negara</a:t>
            </a:r>
            <a:r>
              <a:rPr lang="en-US" sz="2500" dirty="0">
                <a:latin typeface="Times New Roman" charset="0"/>
                <a:cs typeface="Times New Roman" charset="0"/>
              </a:rPr>
              <a:t>               </a:t>
            </a:r>
            <a:r>
              <a:rPr lang="en-US" sz="2500" i="1" dirty="0" err="1">
                <a:latin typeface="Times New Roman" charset="0"/>
                <a:cs typeface="Times New Roman" charset="0"/>
              </a:rPr>
              <a:t>darul</a:t>
            </a:r>
            <a:r>
              <a:rPr lang="en-US" sz="2500" i="1" dirty="0">
                <a:latin typeface="Times New Roman" charset="0"/>
                <a:cs typeface="Times New Roman" charset="0"/>
              </a:rPr>
              <a:t> </a:t>
            </a:r>
            <a:r>
              <a:rPr lang="en-US" sz="2500" i="1" dirty="0" err="1">
                <a:latin typeface="Times New Roman" charset="0"/>
                <a:cs typeface="Times New Roman" charset="0"/>
              </a:rPr>
              <a:t>ahdi</a:t>
            </a:r>
            <a:r>
              <a:rPr lang="en-US" sz="2500" i="1" dirty="0">
                <a:latin typeface="Times New Roman" charset="0"/>
                <a:cs typeface="Times New Roman" charset="0"/>
              </a:rPr>
              <a:t> </a:t>
            </a:r>
            <a:r>
              <a:rPr lang="en-US" sz="2500" i="1" dirty="0" err="1">
                <a:latin typeface="Times New Roman" charset="0"/>
                <a:cs typeface="Times New Roman" charset="0"/>
              </a:rPr>
              <a:t>wa</a:t>
            </a:r>
            <a:r>
              <a:rPr lang="en-US" sz="2500" i="1" dirty="0">
                <a:latin typeface="Times New Roman" charset="0"/>
                <a:cs typeface="Times New Roman" charset="0"/>
              </a:rPr>
              <a:t> </a:t>
            </a:r>
            <a:r>
              <a:rPr lang="en-US" sz="2500" i="1" dirty="0" err="1">
                <a:latin typeface="Times New Roman" charset="0"/>
                <a:cs typeface="Times New Roman" charset="0"/>
              </a:rPr>
              <a:t>syahada</a:t>
            </a:r>
            <a:r>
              <a:rPr lang="en-US" sz="2500" i="1" dirty="0">
                <a:latin typeface="Times New Roman" charset="0"/>
                <a:cs typeface="Times New Roman" charset="0"/>
              </a:rPr>
              <a:t>.</a:t>
            </a:r>
            <a:endParaRPr lang="en-US" sz="2500" dirty="0">
              <a:latin typeface="Times New Roman" charset="0"/>
              <a:cs typeface="Times New Roman" charset="0"/>
            </a:endParaRPr>
          </a:p>
          <a:p>
            <a:pPr>
              <a:lnSpc>
                <a:spcPct val="130000"/>
              </a:lnSpc>
            </a:pPr>
            <a:endParaRPr lang="en-US" sz="2500" dirty="0"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66" y="511040"/>
            <a:ext cx="2251796" cy="260286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66" y="3791178"/>
            <a:ext cx="6257418" cy="1871071"/>
          </a:xfrm>
        </p:spPr>
        <p:txBody>
          <a:bodyPr>
            <a:noAutofit/>
          </a:bodyPr>
          <a:lstStyle/>
          <a:p>
            <a:pPr marL="36576" indent="0" algn="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ja-JP" sz="2600" dirty="0" err="1">
                <a:latin typeface="Times New Roman"/>
                <a:cs typeface="Times New Roman"/>
              </a:rPr>
              <a:t>Sekedar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b="1" dirty="0" err="1">
                <a:latin typeface="Times New Roman"/>
                <a:cs typeface="Times New Roman"/>
              </a:rPr>
              <a:t>berbangga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dengan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peranan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masa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lalu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bukan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pilihan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Muhammadiyah</a:t>
            </a:r>
            <a:r>
              <a:rPr lang="en-US" altLang="ja-JP" sz="2600" dirty="0">
                <a:latin typeface="Times New Roman"/>
                <a:cs typeface="Times New Roman"/>
              </a:rPr>
              <a:t>, </a:t>
            </a:r>
            <a:r>
              <a:rPr lang="en-US" altLang="ja-JP" sz="2600" dirty="0" err="1">
                <a:latin typeface="Times New Roman"/>
                <a:cs typeface="Times New Roman"/>
              </a:rPr>
              <a:t>namun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kita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perlu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i="1" u="sng" dirty="0" err="1">
                <a:latin typeface="Times New Roman"/>
                <a:cs typeface="Times New Roman"/>
              </a:rPr>
              <a:t>pengayaan</a:t>
            </a:r>
            <a:r>
              <a:rPr lang="en-US" altLang="ja-JP" sz="2600" i="1" u="sng" dirty="0">
                <a:latin typeface="Times New Roman"/>
                <a:cs typeface="Times New Roman"/>
              </a:rPr>
              <a:t>. </a:t>
            </a:r>
            <a:r>
              <a:rPr lang="en-US" altLang="ja-JP" sz="2600" dirty="0" err="1">
                <a:latin typeface="Times New Roman"/>
                <a:cs typeface="Times New Roman"/>
              </a:rPr>
              <a:t>Dalam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kehidupan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kebangsaan</a:t>
            </a:r>
            <a:r>
              <a:rPr lang="en-US" altLang="ja-JP" sz="2600" dirty="0">
                <a:latin typeface="Times New Roman"/>
                <a:cs typeface="Times New Roman"/>
              </a:rPr>
              <a:t>, </a:t>
            </a:r>
            <a:r>
              <a:rPr lang="en-US" altLang="ja-JP" sz="2600" dirty="0" err="1">
                <a:latin typeface="Times New Roman"/>
                <a:cs typeface="Times New Roman"/>
              </a:rPr>
              <a:t>kita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ini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err="1">
                <a:latin typeface="Times New Roman"/>
                <a:cs typeface="Times New Roman"/>
              </a:rPr>
              <a:t>dinamis</a:t>
            </a:r>
            <a:r>
              <a:rPr lang="en-US" altLang="ja-JP" sz="26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2520" y="3778024"/>
            <a:ext cx="2333493" cy="2625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0215" y="47293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939" y="2706047"/>
            <a:ext cx="7844320" cy="1154162"/>
          </a:xfrm>
          <a:prstGeom prst="rect">
            <a:avLst/>
          </a:prstGeom>
          <a:solidFill>
            <a:srgbClr val="D8D8D8"/>
          </a:solidFill>
        </p:spPr>
        <p:txBody>
          <a:bodyPr wrap="square">
            <a:spAutoFit/>
          </a:bodyPr>
          <a:lstStyle/>
          <a:p>
            <a:pPr algn="just"/>
            <a:r>
              <a:rPr lang="fi-FI" sz="2300" b="1" i="1" u="sng" dirty="0" err="1">
                <a:solidFill>
                  <a:schemeClr val="bg1"/>
                </a:solidFill>
                <a:latin typeface="Times New Roman"/>
                <a:cs typeface="Times New Roman"/>
              </a:rPr>
              <a:t>Pancasila</a:t>
            </a:r>
            <a:r>
              <a:rPr lang="fi-FI" sz="23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b="1" i="1" u="sng" dirty="0" err="1">
                <a:solidFill>
                  <a:schemeClr val="bg1"/>
                </a:solidFill>
                <a:latin typeface="Times New Roman"/>
                <a:cs typeface="Times New Roman"/>
              </a:rPr>
              <a:t>bukan</a:t>
            </a:r>
            <a:r>
              <a:rPr lang="fi-FI" sz="23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b="1" i="1" u="sng" dirty="0" err="1">
                <a:solidFill>
                  <a:schemeClr val="bg1"/>
                </a:solidFill>
                <a:latin typeface="Times New Roman"/>
                <a:cs typeface="Times New Roman"/>
              </a:rPr>
              <a:t>agama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tapi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substansinya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mengandung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/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sejalan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dengan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nilai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ajaran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Islam,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yang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menjadi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rujukan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ideologis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dalam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kehidupan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bangsa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yang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majemuk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38" y="1709663"/>
            <a:ext cx="7844321" cy="800219"/>
          </a:xfrm>
          <a:prstGeom prst="rect">
            <a:avLst/>
          </a:prstGeom>
          <a:solidFill>
            <a:srgbClr val="D8D8D8"/>
          </a:solidFill>
        </p:spPr>
        <p:txBody>
          <a:bodyPr wrap="square">
            <a:spAutoFit/>
          </a:bodyPr>
          <a:lstStyle/>
          <a:p>
            <a:pPr lvl="0" algn="just"/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Pancasila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sebagai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dasar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Negara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Republik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Indonesia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adlh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ideologi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negara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yang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mengikat</a:t>
            </a:r>
            <a:r>
              <a:rPr lang="fi-FI" sz="23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seluruh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rakyat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&amp;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komponen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bangsa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939" y="4033077"/>
            <a:ext cx="7844320" cy="1154162"/>
          </a:xfrm>
          <a:prstGeom prst="rect">
            <a:avLst/>
          </a:prstGeom>
          <a:solidFill>
            <a:srgbClr val="D8D8D8"/>
          </a:solidFill>
        </p:spPr>
        <p:txBody>
          <a:bodyPr wrap="square">
            <a:spAutoFit/>
          </a:bodyPr>
          <a:lstStyle/>
          <a:p>
            <a:pPr lvl="0" algn="just"/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Dengan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demikian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dapat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dinyatakan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bahwa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b="1" i="1" u="sng" dirty="0" err="1">
                <a:solidFill>
                  <a:schemeClr val="bg1"/>
                </a:solidFill>
                <a:latin typeface="Times New Roman"/>
                <a:cs typeface="Times New Roman"/>
              </a:rPr>
              <a:t>Pancasila</a:t>
            </a:r>
            <a:r>
              <a:rPr lang="fi-FI" sz="23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 itu </a:t>
            </a:r>
            <a:r>
              <a:rPr lang="fi-FI" sz="2300" b="1" i="1" u="sng" dirty="0" err="1">
                <a:solidFill>
                  <a:schemeClr val="bg1"/>
                </a:solidFill>
                <a:latin typeface="Times New Roman"/>
                <a:cs typeface="Times New Roman"/>
              </a:rPr>
              <a:t>Islami</a:t>
            </a:r>
            <a:r>
              <a:rPr lang="fi-FI" sz="2300" b="1" i="1" u="sng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karena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substansi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pada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setiap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silanya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selaras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dengan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nilai-nilai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/>
                <a:cs typeface="Times New Roman"/>
              </a:rPr>
              <a:t>ajaran</a:t>
            </a:r>
            <a:r>
              <a:rPr lang="fi-FI" sz="2300" dirty="0">
                <a:solidFill>
                  <a:schemeClr val="bg1"/>
                </a:solidFill>
                <a:latin typeface="Times New Roman"/>
                <a:cs typeface="Times New Roman"/>
              </a:rPr>
              <a:t> Islam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1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662" y="1779983"/>
            <a:ext cx="7558842" cy="266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/>
                <a:cs typeface="Times New Roman"/>
              </a:rPr>
              <a:t>Di </a:t>
            </a:r>
            <a:r>
              <a:rPr lang="en-US" sz="2800" dirty="0" err="1">
                <a:latin typeface="Times New Roman"/>
                <a:cs typeface="Times New Roman"/>
              </a:rPr>
              <a:t>sisi</a:t>
            </a:r>
            <a:r>
              <a:rPr lang="en-US" sz="2800" dirty="0">
                <a:latin typeface="Times New Roman"/>
                <a:cs typeface="Times New Roman"/>
              </a:rPr>
              <a:t> lain, </a:t>
            </a:r>
            <a:r>
              <a:rPr lang="en-US" sz="2800" dirty="0" err="1">
                <a:latin typeface="Times New Roman"/>
                <a:cs typeface="Times New Roman"/>
              </a:rPr>
              <a:t>Muhammadiyah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berada</a:t>
            </a:r>
            <a:r>
              <a:rPr lang="en-US" sz="2800" dirty="0">
                <a:latin typeface="Times New Roman"/>
                <a:cs typeface="Times New Roman"/>
              </a:rPr>
              <a:t> di </a:t>
            </a:r>
            <a:r>
              <a:rPr lang="en-US" sz="2800" dirty="0" err="1">
                <a:latin typeface="Times New Roman"/>
                <a:cs typeface="Times New Roman"/>
              </a:rPr>
              <a:t>posisi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tengah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menjaga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mengawal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supaya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negara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tidak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cenderung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salah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satu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kutub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ekstrim</a:t>
            </a:r>
            <a:r>
              <a:rPr lang="en-US" sz="2800" dirty="0">
                <a:latin typeface="Times New Roman"/>
                <a:cs typeface="Times New Roman"/>
              </a:rPr>
              <a:t>,     </a:t>
            </a:r>
            <a:r>
              <a:rPr lang="en-US" sz="2800" dirty="0" err="1">
                <a:latin typeface="Times New Roman"/>
                <a:cs typeface="Times New Roman"/>
              </a:rPr>
              <a:t>baik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b="1" i="1" u="sng" dirty="0" err="1">
                <a:latin typeface="Times New Roman"/>
                <a:cs typeface="Times New Roman"/>
              </a:rPr>
              <a:t>konservatif</a:t>
            </a:r>
            <a:r>
              <a:rPr lang="en-US" sz="2800" dirty="0">
                <a:latin typeface="Times New Roman"/>
                <a:cs typeface="Times New Roman"/>
              </a:rPr>
              <a:t> yang </a:t>
            </a:r>
            <a:r>
              <a:rPr lang="en-US" sz="2800" dirty="0" err="1">
                <a:latin typeface="Times New Roman"/>
                <a:cs typeface="Times New Roman"/>
              </a:rPr>
              <a:t>menginginkan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negara</a:t>
            </a:r>
            <a:r>
              <a:rPr lang="en-US" sz="2800" dirty="0">
                <a:latin typeface="Times New Roman"/>
                <a:cs typeface="Times New Roman"/>
              </a:rPr>
              <a:t> Islam, </a:t>
            </a:r>
            <a:r>
              <a:rPr lang="en-US" sz="2800" dirty="0" err="1">
                <a:latin typeface="Times New Roman"/>
                <a:cs typeface="Times New Roman"/>
              </a:rPr>
              <a:t>maupun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negara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b="1" i="1" u="sng" dirty="0">
                <a:latin typeface="Times New Roman"/>
                <a:cs typeface="Times New Roman"/>
              </a:rPr>
              <a:t>liberal-</a:t>
            </a:r>
            <a:r>
              <a:rPr lang="en-US" sz="2800" b="1" i="1" u="sng" dirty="0" err="1">
                <a:latin typeface="Times New Roman"/>
                <a:cs typeface="Times New Roman"/>
              </a:rPr>
              <a:t>sekuler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603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1516" y="2083914"/>
            <a:ext cx="699855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dobe Caslon Pro Bold"/>
                <a:cs typeface="Adobe Caslon Pro Bold"/>
              </a:rPr>
              <a:t>Masyarakat</a:t>
            </a:r>
            <a:r>
              <a:rPr lang="en-US" sz="2800" dirty="0">
                <a:latin typeface="Adobe Caslon Pro Bold"/>
                <a:cs typeface="Adobe Caslon Pro Bold"/>
              </a:rPr>
              <a:t> Indonesia </a:t>
            </a:r>
          </a:p>
          <a:p>
            <a:pPr algn="ctr"/>
            <a:r>
              <a:rPr lang="en-US" sz="2800" dirty="0">
                <a:latin typeface="Adobe Caslon Pro Bold"/>
                <a:cs typeface="Adobe Caslon Pro Bold"/>
              </a:rPr>
              <a:t>yang </a:t>
            </a:r>
            <a:r>
              <a:rPr lang="en-US" sz="2800" dirty="0" err="1">
                <a:latin typeface="Adobe Caslon Pro Bold"/>
                <a:cs typeface="Adobe Caslon Pro Bold"/>
              </a:rPr>
              <a:t>dinamis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dan</a:t>
            </a:r>
            <a:r>
              <a:rPr lang="en-US" sz="2800" dirty="0">
                <a:latin typeface="Adobe Caslon Pro Bold"/>
                <a:cs typeface="Adobe Caslon Pro Bold"/>
              </a:rPr>
              <a:t> kaya </a:t>
            </a:r>
            <a:r>
              <a:rPr lang="en-US" sz="2800" dirty="0" err="1">
                <a:latin typeface="Adobe Caslon Pro Bold"/>
                <a:cs typeface="Adobe Caslon Pro Bold"/>
              </a:rPr>
              <a:t>akan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nilai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adat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budaya</a:t>
            </a:r>
            <a:r>
              <a:rPr lang="en-US" sz="2800" dirty="0">
                <a:latin typeface="Adobe Caslon Pro Bold"/>
                <a:cs typeface="Adobe Caslon Pro Bold"/>
              </a:rPr>
              <a:t>, </a:t>
            </a:r>
          </a:p>
          <a:p>
            <a:pPr algn="ctr"/>
            <a:r>
              <a:rPr lang="en-US" sz="2800" dirty="0" err="1">
                <a:latin typeface="Adobe Caslon Pro Bold"/>
                <a:cs typeface="Adobe Caslon Pro Bold"/>
              </a:rPr>
              <a:t>terkadang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menunjukkan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</a:p>
          <a:p>
            <a:pPr algn="ctr"/>
            <a:r>
              <a:rPr lang="en-US" sz="2800" dirty="0" err="1">
                <a:latin typeface="Adobe Caslon Pro Bold"/>
                <a:cs typeface="Adobe Caslon Pro Bold"/>
              </a:rPr>
              <a:t>berbagai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situasi</a:t>
            </a:r>
            <a:r>
              <a:rPr lang="en-US" sz="2800" dirty="0">
                <a:latin typeface="Adobe Caslon Pro Bold"/>
                <a:cs typeface="Adobe Caslon Pro Bold"/>
              </a:rPr>
              <a:t> yang </a:t>
            </a:r>
            <a:r>
              <a:rPr lang="en-US" sz="2800" dirty="0" err="1">
                <a:latin typeface="Adobe Caslon Pro Bold"/>
                <a:cs typeface="Adobe Caslon Pro Bold"/>
              </a:rPr>
              <a:t>kontradiktif</a:t>
            </a:r>
            <a:r>
              <a:rPr lang="en-US" sz="2800" dirty="0">
                <a:latin typeface="Adobe Caslon Pro Bold"/>
                <a:cs typeface="Adobe Caslon Pro Bold"/>
              </a:rPr>
              <a:t>, </a:t>
            </a:r>
          </a:p>
          <a:p>
            <a:pPr algn="ctr"/>
            <a:r>
              <a:rPr lang="en-US" sz="2800" dirty="0" err="1">
                <a:latin typeface="Adobe Caslon Pro Bold"/>
                <a:cs typeface="Adobe Caslon Pro Bold"/>
              </a:rPr>
              <a:t>namun</a:t>
            </a:r>
            <a:r>
              <a:rPr lang="en-US" sz="2800" dirty="0">
                <a:latin typeface="Adobe Caslon Pro Bold"/>
                <a:cs typeface="Adobe Caslon Pro Bold"/>
              </a:rPr>
              <a:t> Indonesia </a:t>
            </a:r>
            <a:r>
              <a:rPr lang="en-US" sz="2800" dirty="0" err="1">
                <a:latin typeface="Adobe Caslon Pro Bold"/>
                <a:cs typeface="Adobe Caslon Pro Bold"/>
              </a:rPr>
              <a:t>tetap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bertahan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</a:p>
          <a:p>
            <a:pPr algn="ctr"/>
            <a:r>
              <a:rPr lang="en-US" sz="2800" dirty="0" err="1">
                <a:latin typeface="Adobe Caslon Pro Bold"/>
                <a:cs typeface="Adobe Caslon Pro Bold"/>
              </a:rPr>
              <a:t>dan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mengembangkan</a:t>
            </a:r>
            <a:r>
              <a:rPr lang="en-US" sz="2800" dirty="0">
                <a:latin typeface="Adobe Caslon Pro Bold"/>
                <a:cs typeface="Adobe Caslon Pro Bold"/>
              </a:rPr>
              <a:t> </a:t>
            </a:r>
            <a:r>
              <a:rPr lang="en-US" sz="2800" dirty="0" err="1">
                <a:latin typeface="Adobe Caslon Pro Bold"/>
                <a:cs typeface="Adobe Caslon Pro Bold"/>
              </a:rPr>
              <a:t>dirinya</a:t>
            </a:r>
            <a:r>
              <a:rPr lang="en-US" sz="2800" dirty="0">
                <a:latin typeface="Adobe Caslon Pro Bold"/>
                <a:cs typeface="Adobe Caslon Pro Bold"/>
              </a:rPr>
              <a:t>.</a:t>
            </a:r>
          </a:p>
          <a:p>
            <a:r>
              <a:rPr lang="en-US" sz="2800" dirty="0">
                <a:latin typeface="Adobe Caslon Pro Bold"/>
                <a:cs typeface="Adobe Caslon Pro Bol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062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5675" y="501190"/>
            <a:ext cx="7292414" cy="431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dirty="0">
                <a:latin typeface="Verdana" charset="0"/>
                <a:cs typeface="Arial Unicode MS" charset="0"/>
              </a:rPr>
              <a:t>Doa Sesudah Belajar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0964" y="1781754"/>
            <a:ext cx="8464671" cy="3916286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ar-AE" b="1" dirty="0">
                <a:latin typeface="Arial" charset="0"/>
                <a:cs typeface="Arial Unicode MS" charset="0"/>
              </a:rPr>
              <a:t>بِسْمِ اللَّهِ الرَّحْمَنِ الرَّحِيمِ</a:t>
            </a:r>
            <a:endParaRPr lang="id-ID" b="1" dirty="0">
              <a:latin typeface="Arial" charset="0"/>
              <a:cs typeface="Arial Unicode MS" charset="0"/>
            </a:endParaRPr>
          </a:p>
          <a:p>
            <a:pPr algn="ctr" eaLnBrk="1" hangingPunct="1">
              <a:defRPr/>
            </a:pPr>
            <a:endParaRPr lang="ar-AE" b="1" dirty="0">
              <a:latin typeface="Arial" charset="0"/>
              <a:cs typeface="Arial Unicode MS" charset="0"/>
            </a:endParaRPr>
          </a:p>
          <a:p>
            <a:pPr algn="ctr" eaLnBrk="1" hangingPunct="1">
              <a:lnSpc>
                <a:spcPct val="160000"/>
              </a:lnSpc>
              <a:buFontTx/>
              <a:buNone/>
              <a:defRPr/>
            </a:pPr>
            <a:r>
              <a:rPr lang="ar-AE" b="1" dirty="0">
                <a:latin typeface="Arial" charset="0"/>
                <a:cs typeface="Arial Unicode MS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b="1" dirty="0">
              <a:latin typeface="Arial" charset="0"/>
              <a:cs typeface="Arial Unicode MS" charset="0"/>
            </a:endParaRPr>
          </a:p>
          <a:p>
            <a:pPr algn="ctr" eaLnBrk="1" hangingPunct="1">
              <a:defRPr/>
            </a:pPr>
            <a:endParaRPr lang="id-ID" sz="2000" b="1" dirty="0">
              <a:latin typeface="Arial" charset="0"/>
              <a:cs typeface="Arial Unicode MS" charset="0"/>
            </a:endParaRPr>
          </a:p>
          <a:p>
            <a:pPr algn="ctr" eaLnBrk="1" hangingPunct="1">
              <a:defRPr/>
            </a:pPr>
            <a:endParaRPr lang="ar-AE" sz="2000" b="1" dirty="0">
              <a:latin typeface="Arial" charset="0"/>
              <a:cs typeface="Arial Unicode MS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id-ID" sz="3200" dirty="0">
                <a:latin typeface="Times"/>
                <a:cs typeface="Times"/>
              </a:rPr>
              <a:t>Ya Alloh Tunjukkanlah kepada kami kebenaran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id-ID" sz="3200" dirty="0">
                <a:latin typeface="Times"/>
                <a:cs typeface="Times"/>
              </a:rPr>
              <a:t>sehinggga kami dapat mengikutinya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id-ID" sz="3200" dirty="0">
                <a:latin typeface="Times"/>
                <a:cs typeface="Times"/>
              </a:rPr>
              <a:t>dan tunjukkanlah kepada kami kejelekan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id-ID" sz="3200" dirty="0">
                <a:latin typeface="Times"/>
                <a:cs typeface="Times"/>
              </a:rPr>
              <a:t>sehingga kami dapat menjauhinya</a:t>
            </a:r>
          </a:p>
          <a:p>
            <a:pPr eaLnBrk="1" hangingPunct="1">
              <a:defRPr/>
            </a:pPr>
            <a:endParaRPr lang="id-ID" sz="3200" dirty="0">
              <a:latin typeface="Arial" charset="0"/>
              <a:cs typeface="Arial Unicode MS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54641" y="6636834"/>
            <a:ext cx="21035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5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701" y="329396"/>
            <a:ext cx="3325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dobe Caslon Pro Bold"/>
                <a:cs typeface="Adobe Caslon Pro Bold"/>
              </a:rPr>
              <a:t>Indonesia . . . ?</a:t>
            </a:r>
          </a:p>
          <a:p>
            <a:pPr marL="720725" indent="-720725">
              <a:buFont typeface="Wingdings" charset="2"/>
              <a:buChar char="q"/>
            </a:pPr>
            <a:endParaRPr lang="en-US" sz="4000" dirty="0">
              <a:latin typeface="Adobe Caslon Pro Bold"/>
              <a:cs typeface="Adobe Caslon Pro Bold"/>
            </a:endParaRPr>
          </a:p>
          <a:p>
            <a:endParaRPr lang="en-US" sz="4000" dirty="0">
              <a:latin typeface="Adobe Caslon Pro Bold"/>
              <a:cs typeface="Adobe Caslon Pro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638"/>
            <a:ext cx="9144000" cy="5180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62811" y="5725948"/>
            <a:ext cx="9393797" cy="430887"/>
          </a:xfrm>
          <a:prstGeom prst="rect">
            <a:avLst/>
          </a:prstGeom>
          <a:solidFill>
            <a:schemeClr val="tx1">
              <a:lumMod val="9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marL="454025" indent="-273050" algn="just">
              <a:buFont typeface="Arial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</a:rPr>
              <a:t>(</a:t>
            </a:r>
            <a:r>
              <a:rPr lang="en-US" sz="2200" b="1" dirty="0">
                <a:solidFill>
                  <a:schemeClr val="bg1"/>
                </a:solidFill>
                <a:latin typeface="Times New Roman" charset="0"/>
              </a:rPr>
              <a:t>J.R. Logan, </a:t>
            </a:r>
            <a:r>
              <a:rPr lang="en-US" sz="2200" dirty="0">
                <a:solidFill>
                  <a:schemeClr val="bg1"/>
                </a:solidFill>
                <a:latin typeface="Times New Roman" charset="0"/>
              </a:rPr>
              <a:t>1850) Journal of Indian Archipelago and East Asia</a:t>
            </a:r>
            <a:endParaRPr lang="en-US" sz="22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78470" y="6190286"/>
            <a:ext cx="9426263" cy="487313"/>
          </a:xfrm>
          <a:prstGeom prst="rect">
            <a:avLst/>
          </a:prstGeom>
          <a:solidFill>
            <a:schemeClr val="tx1">
              <a:lumMod val="95000"/>
              <a:alpha val="76000"/>
            </a:schemeClr>
          </a:solidFill>
        </p:spPr>
        <p:txBody>
          <a:bodyPr wrap="square">
            <a:spAutoFit/>
          </a:bodyPr>
          <a:lstStyle/>
          <a:p>
            <a:pPr marL="454025" indent="-273050" algn="just">
              <a:lnSpc>
                <a:spcPct val="12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</a:rPr>
              <a:t>(</a:t>
            </a:r>
            <a:r>
              <a:rPr lang="en-US" sz="2200" b="1" dirty="0">
                <a:solidFill>
                  <a:schemeClr val="bg1"/>
                </a:solidFill>
                <a:latin typeface="Times New Roman" charset="0"/>
              </a:rPr>
              <a:t>Adolf Bastian, </a:t>
            </a:r>
            <a:r>
              <a:rPr lang="en-US" sz="2200" dirty="0">
                <a:solidFill>
                  <a:schemeClr val="bg1"/>
                </a:solidFill>
                <a:latin typeface="Times New Roman" charset="0"/>
              </a:rPr>
              <a:t>1884) </a:t>
            </a:r>
            <a:r>
              <a:rPr lang="en-US" sz="2200" dirty="0" err="1">
                <a:solidFill>
                  <a:schemeClr val="bg1"/>
                </a:solidFill>
                <a:latin typeface="Times New Roman" charset="0"/>
              </a:rPr>
              <a:t>Indonesien</a:t>
            </a:r>
            <a:r>
              <a:rPr lang="en-US" sz="2200" dirty="0">
                <a:solidFill>
                  <a:schemeClr val="bg1"/>
                </a:solidFill>
                <a:latin typeface="Times New Roman" charset="0"/>
              </a:rPr>
              <a:t> order die </a:t>
            </a:r>
            <a:r>
              <a:rPr lang="en-US" sz="2200" dirty="0" err="1">
                <a:solidFill>
                  <a:schemeClr val="bg1"/>
                </a:solidFill>
                <a:latin typeface="Times New Roman" charset="0"/>
              </a:rPr>
              <a:t>Inseln</a:t>
            </a:r>
            <a:r>
              <a:rPr lang="en-US" sz="2200" dirty="0">
                <a:solidFill>
                  <a:schemeClr val="bg1"/>
                </a:solidFill>
                <a:latin typeface="Times New Roman" charset="0"/>
              </a:rPr>
              <a:t> des </a:t>
            </a:r>
            <a:r>
              <a:rPr lang="en-US" sz="2200" dirty="0" err="1">
                <a:solidFill>
                  <a:schemeClr val="bg1"/>
                </a:solidFill>
                <a:latin typeface="Times New Roman" charset="0"/>
              </a:rPr>
              <a:t>Malaysichen</a:t>
            </a:r>
            <a:r>
              <a:rPr lang="en-US" sz="2200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charset="0"/>
              </a:rPr>
              <a:t>Archipels</a:t>
            </a:r>
            <a:endParaRPr lang="en-US" sz="22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112" y="344021"/>
            <a:ext cx="3203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dobe Caslon Pro Bold"/>
                <a:cs typeface="Adobe Caslon Pro Bold"/>
              </a:rPr>
              <a:t>Pancasila</a:t>
            </a:r>
            <a:r>
              <a:rPr lang="en-US" sz="4000" dirty="0">
                <a:latin typeface="Adobe Caslon Pro Bold"/>
                <a:cs typeface="Adobe Caslon Pro Bold"/>
              </a:rPr>
              <a:t> . . .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3131"/>
            <a:ext cx="9144000" cy="50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404" y="650878"/>
            <a:ext cx="39214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dobe Caslon Pro Bold"/>
                <a:cs typeface="Adobe Caslon Pro Bold"/>
              </a:rPr>
              <a:t>Sejarah</a:t>
            </a:r>
            <a:r>
              <a:rPr lang="en-US" sz="3200" dirty="0">
                <a:latin typeface="Adobe Caslon Pro Bold"/>
                <a:cs typeface="Adobe Caslon Pro Bold"/>
              </a:rPr>
              <a:t> Indonesia… ?</a:t>
            </a:r>
          </a:p>
        </p:txBody>
      </p:sp>
      <p:sp>
        <p:nvSpPr>
          <p:cNvPr id="2" name="Oval 1"/>
          <p:cNvSpPr/>
          <p:nvPr/>
        </p:nvSpPr>
        <p:spPr>
          <a:xfrm>
            <a:off x="557388" y="1721556"/>
            <a:ext cx="3315820" cy="762000"/>
          </a:xfrm>
          <a:prstGeom prst="ellipse">
            <a:avLst/>
          </a:prstGeom>
          <a:solidFill>
            <a:srgbClr val="A8C6D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Pelayaran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Belanda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(1596)</a:t>
            </a:r>
          </a:p>
        </p:txBody>
      </p:sp>
      <p:sp>
        <p:nvSpPr>
          <p:cNvPr id="6" name="Oval 5"/>
          <p:cNvSpPr/>
          <p:nvPr/>
        </p:nvSpPr>
        <p:spPr>
          <a:xfrm>
            <a:off x="1221878" y="2864062"/>
            <a:ext cx="3590094" cy="762000"/>
          </a:xfrm>
          <a:prstGeom prst="ellipse">
            <a:avLst/>
          </a:prstGeom>
          <a:solidFill>
            <a:srgbClr val="A8C6D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Penguasaan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Inggris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(1811)</a:t>
            </a:r>
          </a:p>
        </p:txBody>
      </p:sp>
      <p:sp>
        <p:nvSpPr>
          <p:cNvPr id="8" name="Oval 7"/>
          <p:cNvSpPr/>
          <p:nvPr/>
        </p:nvSpPr>
        <p:spPr>
          <a:xfrm>
            <a:off x="2459836" y="3922185"/>
            <a:ext cx="3499620" cy="762000"/>
          </a:xfrm>
          <a:prstGeom prst="ellipse">
            <a:avLst/>
          </a:prstGeom>
          <a:solidFill>
            <a:srgbClr val="A8C6D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Konvensi</a:t>
            </a:r>
            <a:r>
              <a:rPr lang="en-US" b="1" dirty="0">
                <a:solidFill>
                  <a:srgbClr val="000000"/>
                </a:solidFill>
              </a:rPr>
              <a:t> London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(1814)</a:t>
            </a:r>
          </a:p>
        </p:txBody>
      </p:sp>
      <p:sp>
        <p:nvSpPr>
          <p:cNvPr id="9" name="Oval 8"/>
          <p:cNvSpPr/>
          <p:nvPr/>
        </p:nvSpPr>
        <p:spPr>
          <a:xfrm>
            <a:off x="4260297" y="4870341"/>
            <a:ext cx="3505896" cy="762000"/>
          </a:xfrm>
          <a:prstGeom prst="ellipse">
            <a:avLst/>
          </a:prstGeom>
          <a:solidFill>
            <a:srgbClr val="A8C6D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Netherland Indie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(1816)</a:t>
            </a:r>
          </a:p>
        </p:txBody>
      </p:sp>
    </p:spTree>
    <p:extLst>
      <p:ext uri="{BB962C8B-B14F-4D97-AF65-F5344CB8AC3E}">
        <p14:creationId xmlns:p14="http://schemas.microsoft.com/office/powerpoint/2010/main" val="375797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529" y="88792"/>
            <a:ext cx="421140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0" b="1" dirty="0" err="1">
                <a:latin typeface="Adobe Caslon Pro Bold"/>
                <a:cs typeface="Adobe Caslon Pro Bold"/>
              </a:rPr>
              <a:t>Pergerakan</a:t>
            </a:r>
            <a:r>
              <a:rPr lang="en-US" sz="3900" b="1" dirty="0">
                <a:latin typeface="Adobe Caslon Pro Bold"/>
                <a:cs typeface="Adobe Caslon Pro Bold"/>
              </a:rPr>
              <a:t> </a:t>
            </a:r>
            <a:r>
              <a:rPr lang="en-US" sz="3900" b="1" dirty="0" err="1">
                <a:latin typeface="Adobe Caslon Pro Bold"/>
                <a:cs typeface="Adobe Caslon Pro Bold"/>
              </a:rPr>
              <a:t>Bangsa</a:t>
            </a:r>
            <a:endParaRPr lang="en-US" sz="3900" b="1" dirty="0">
              <a:latin typeface="Adobe Caslon Pro Bold"/>
              <a:cs typeface="Adobe Caslon Pro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997" y="1060160"/>
            <a:ext cx="3903634" cy="52739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err="1"/>
              <a:t>Jami’atul</a:t>
            </a:r>
            <a:r>
              <a:rPr lang="en-US" sz="2400" dirty="0"/>
              <a:t> </a:t>
            </a:r>
            <a:r>
              <a:rPr lang="en-US" sz="2400" dirty="0" err="1"/>
              <a:t>Khair</a:t>
            </a:r>
            <a:r>
              <a:rPr lang="en-US" sz="2400" dirty="0"/>
              <a:t> (1901)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SDI – SI (1905)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err="1"/>
              <a:t>Boedi</a:t>
            </a:r>
            <a:r>
              <a:rPr lang="en-US" sz="2400" dirty="0"/>
              <a:t> </a:t>
            </a:r>
            <a:r>
              <a:rPr lang="en-US" sz="2400" dirty="0" err="1"/>
              <a:t>Utomo</a:t>
            </a:r>
            <a:r>
              <a:rPr lang="en-US" sz="2400" dirty="0"/>
              <a:t> (1908)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err="1"/>
              <a:t>Muhammadiyah</a:t>
            </a:r>
            <a:r>
              <a:rPr lang="en-US" sz="2400" dirty="0"/>
              <a:t> (1912)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Al </a:t>
            </a:r>
            <a:r>
              <a:rPr lang="en-US" sz="2400" dirty="0" err="1"/>
              <a:t>Irsyad</a:t>
            </a:r>
            <a:r>
              <a:rPr lang="en-US" sz="2400" dirty="0"/>
              <a:t> (1914)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err="1"/>
              <a:t>Aisyiyah</a:t>
            </a:r>
            <a:r>
              <a:rPr lang="en-US" sz="2400" dirty="0"/>
              <a:t> (1917)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PKI (1920)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Taman </a:t>
            </a:r>
            <a:r>
              <a:rPr lang="en-US" sz="2400" dirty="0" err="1"/>
              <a:t>Siswa</a:t>
            </a:r>
            <a:r>
              <a:rPr lang="en-US" sz="2400" dirty="0"/>
              <a:t> (1922)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PI (1923)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NU (1926)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/>
              <a:t>PNI (1927)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1613" y="1060160"/>
            <a:ext cx="3191419" cy="1003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Sumpah</a:t>
            </a:r>
            <a:r>
              <a:rPr lang="en-US" sz="2800" dirty="0"/>
              <a:t> </a:t>
            </a:r>
            <a:r>
              <a:rPr lang="en-US" sz="2800" dirty="0" err="1"/>
              <a:t>Pemuda</a:t>
            </a:r>
            <a:endParaRPr lang="en-US" sz="2800" dirty="0"/>
          </a:p>
          <a:p>
            <a:pPr algn="ctr"/>
            <a:r>
              <a:rPr lang="en-US" sz="2800" dirty="0"/>
              <a:t>(1928)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88" y="2063630"/>
            <a:ext cx="3289300" cy="26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717" y="108942"/>
            <a:ext cx="5173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dobe Caslon Pro Bold"/>
                <a:cs typeface="Adobe Caslon Pro Bold"/>
              </a:rPr>
              <a:t>Pengaruh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Luar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</a:p>
          <a:p>
            <a:r>
              <a:rPr lang="en-US" sz="3600" dirty="0" err="1">
                <a:latin typeface="Adobe Caslon Pro Bold"/>
                <a:cs typeface="Adobe Caslon Pro Bold"/>
              </a:rPr>
              <a:t>dalam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Pergerakan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Bangsa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262" y="1675967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/>
              <a:t>Perang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I (1914)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262" y="2328834"/>
            <a:ext cx="424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/>
              <a:t>Perang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II (1941)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262" y="2960507"/>
            <a:ext cx="5468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/>
              <a:t>Jepang</a:t>
            </a:r>
            <a:r>
              <a:rPr lang="en-US" sz="2800" dirty="0"/>
              <a:t> </a:t>
            </a:r>
            <a:r>
              <a:rPr lang="en-US" sz="2800" dirty="0" err="1"/>
              <a:t>kalah</a:t>
            </a:r>
            <a:r>
              <a:rPr lang="en-US" sz="2800" dirty="0"/>
              <a:t> </a:t>
            </a:r>
            <a:r>
              <a:rPr lang="en-US" sz="2800" dirty="0" err="1"/>
              <a:t>dr</a:t>
            </a:r>
            <a:r>
              <a:rPr lang="en-US" sz="2800" dirty="0"/>
              <a:t> </a:t>
            </a:r>
            <a:r>
              <a:rPr lang="en-US" sz="2800" dirty="0" err="1"/>
              <a:t>sekutu</a:t>
            </a:r>
            <a:r>
              <a:rPr lang="en-US" sz="2800" dirty="0"/>
              <a:t> (1945)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68" y="3825898"/>
            <a:ext cx="4857631" cy="30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9227" y="39543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Agenda </a:t>
            </a:r>
            <a:r>
              <a:rPr lang="en-US" sz="3600" dirty="0" err="1">
                <a:latin typeface="Adobe Caslon Pro Bold"/>
                <a:cs typeface="Adobe Caslon Pro Bold"/>
              </a:rPr>
              <a:t>Perumusan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241" y="1185678"/>
            <a:ext cx="662232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Pembentukan</a:t>
            </a:r>
            <a:r>
              <a:rPr lang="en-US" sz="2800" dirty="0">
                <a:latin typeface="Times New Roman"/>
                <a:cs typeface="Times New Roman"/>
              </a:rPr>
              <a:t> BPUPK (29 April – 28 Mei)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6" y="1935024"/>
            <a:ext cx="8448205" cy="46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0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9227" y="39543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Agenda </a:t>
            </a:r>
            <a:r>
              <a:rPr lang="en-US" sz="3600" dirty="0" err="1">
                <a:latin typeface="Adobe Caslon Pro Bold"/>
                <a:cs typeface="Adobe Caslon Pro Bold"/>
              </a:rPr>
              <a:t>Perumusan</a:t>
            </a:r>
            <a:r>
              <a:rPr lang="en-US" sz="3600" dirty="0">
                <a:latin typeface="Adobe Caslon Pro Bold"/>
                <a:cs typeface="Adobe Caslon Pro Bold"/>
              </a:rPr>
              <a:t> </a:t>
            </a:r>
            <a:r>
              <a:rPr lang="en-US" sz="3600" dirty="0" err="1">
                <a:latin typeface="Adobe Caslon Pro Bold"/>
                <a:cs typeface="Adobe Caslon Pro Bold"/>
              </a:rPr>
              <a:t>Pancasila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241" y="1185678"/>
            <a:ext cx="6622326" cy="4552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800" dirty="0" err="1">
                <a:latin typeface="Times New Roman"/>
                <a:cs typeface="Times New Roman"/>
              </a:rPr>
              <a:t>Pembentukan</a:t>
            </a:r>
            <a:r>
              <a:rPr lang="en-US" sz="2800" dirty="0">
                <a:latin typeface="Times New Roman"/>
                <a:cs typeface="Times New Roman"/>
              </a:rPr>
              <a:t> BPUPK (29 April – 28 Mei)</a:t>
            </a:r>
          </a:p>
          <a:p>
            <a:pPr marL="822325" indent="-457200">
              <a:lnSpc>
                <a:spcPct val="130000"/>
              </a:lnSpc>
              <a:buFontTx/>
              <a:buChar char="-"/>
            </a:pPr>
            <a:r>
              <a:rPr lang="en-US" sz="2800" dirty="0" err="1">
                <a:latin typeface="Times New Roman"/>
                <a:cs typeface="Times New Roman"/>
              </a:rPr>
              <a:t>Moh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err="1">
                <a:latin typeface="Times New Roman"/>
                <a:cs typeface="Times New Roman"/>
              </a:rPr>
              <a:t>Yamin</a:t>
            </a:r>
            <a:r>
              <a:rPr lang="en-US" sz="2800" dirty="0">
                <a:latin typeface="Times New Roman"/>
                <a:cs typeface="Times New Roman"/>
              </a:rPr>
              <a:t> (29 Mei)</a:t>
            </a:r>
          </a:p>
          <a:p>
            <a:pPr marL="1246188" indent="-514350" defTabSz="795338">
              <a:lnSpc>
                <a:spcPct val="130000"/>
              </a:lnSpc>
              <a:buFont typeface="+mj-lt"/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Peri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Kebangsaan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246188" indent="-514350" defTabSz="795338">
              <a:lnSpc>
                <a:spcPct val="130000"/>
              </a:lnSpc>
              <a:buFont typeface="+mj-lt"/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Peri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Kemanusiaan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246188" indent="-514350" defTabSz="795338">
              <a:lnSpc>
                <a:spcPct val="130000"/>
              </a:lnSpc>
              <a:buFont typeface="+mj-lt"/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Peri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Ketuhanan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246188" indent="-514350" defTabSz="795338">
              <a:lnSpc>
                <a:spcPct val="130000"/>
              </a:lnSpc>
              <a:buFont typeface="+mj-lt"/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Peri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Kerakyatan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</a:p>
          <a:p>
            <a:pPr marL="1246188" indent="-514350" defTabSz="795338">
              <a:lnSpc>
                <a:spcPct val="130000"/>
              </a:lnSpc>
              <a:buFont typeface="+mj-lt"/>
              <a:buAutoNum type="arabicPeriod"/>
            </a:pPr>
            <a:r>
              <a:rPr lang="en-US" sz="2800" dirty="0" err="1">
                <a:latin typeface="Times New Roman"/>
                <a:cs typeface="Times New Roman"/>
              </a:rPr>
              <a:t>dan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Kesejahteraan</a:t>
            </a:r>
            <a:r>
              <a:rPr lang="en-US" sz="2800" dirty="0">
                <a:latin typeface="Times New Roman"/>
                <a:cs typeface="Times New Roman"/>
              </a:rPr>
              <a:t> Rakyat. 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1962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2735</TotalTime>
  <Words>1317</Words>
  <Application>Microsoft Macintosh PowerPoint</Application>
  <PresentationFormat>On-screen Show (4:3)</PresentationFormat>
  <Paragraphs>217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 Unicode MS</vt:lpstr>
      <vt:lpstr>ＭＳ ゴシック</vt:lpstr>
      <vt:lpstr>ＭＳ Ｐゴシック</vt:lpstr>
      <vt:lpstr>Adobe Caslon Pro Bold</vt:lpstr>
      <vt:lpstr>Arial</vt:lpstr>
      <vt:lpstr>Calibri</vt:lpstr>
      <vt:lpstr>Cambria</vt:lpstr>
      <vt:lpstr>Franklin Gothic Book</vt:lpstr>
      <vt:lpstr>Times</vt:lpstr>
      <vt:lpstr>Times New Roman</vt:lpstr>
      <vt:lpstr>Verdana</vt:lpstr>
      <vt:lpstr>Wingdings</vt:lpstr>
      <vt:lpstr>Wingdings 2</vt:lpstr>
      <vt:lpstr>Technic</vt:lpstr>
      <vt:lpstr>PowerPoint Presentation</vt:lpstr>
      <vt:lpstr>KAJIAN PANCASILA DALAM SEJARAH DAN  DARUL AHDI WASYAHADAH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Darul Ahdi Wasyahadah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Doa Sesudah Belajar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bangsa dan pancasila </dc:title>
  <dc:creator>Muh. Salis</dc:creator>
  <cp:lastModifiedBy>Salis</cp:lastModifiedBy>
  <cp:revision>147</cp:revision>
  <dcterms:created xsi:type="dcterms:W3CDTF">2016-09-24T10:37:53Z</dcterms:created>
  <dcterms:modified xsi:type="dcterms:W3CDTF">2018-09-25T03:53:01Z</dcterms:modified>
</cp:coreProperties>
</file>