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33" d="100"/>
          <a:sy n="33" d="100"/>
        </p:scale>
        <p:origin x="82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1852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308610" y="1294686"/>
            <a:ext cx="4869061" cy="5640110"/>
          </a:xfrm>
          <a:prstGeom prst="rect">
            <a:avLst/>
          </a:prstGeom>
        </p:spPr>
      </p:pic>
      <p:sp>
        <p:nvSpPr>
          <p:cNvPr id="6" name="Text 1"/>
          <p:cNvSpPr/>
          <p:nvPr/>
        </p:nvSpPr>
        <p:spPr>
          <a:xfrm>
            <a:off x="6350436" y="99828"/>
            <a:ext cx="7415927" cy="3361849"/>
          </a:xfrm>
          <a:prstGeom prst="rect">
            <a:avLst/>
          </a:prstGeom>
          <a:noFill/>
          <a:ln/>
        </p:spPr>
        <p:txBody>
          <a:bodyPr wrap="square" rtlCol="0" anchor="t"/>
          <a:lstStyle/>
          <a:p>
            <a:pPr marL="0" indent="0">
              <a:lnSpc>
                <a:spcPts val="8825"/>
              </a:lnSpc>
              <a:buNone/>
            </a:pPr>
            <a:r>
              <a:rPr lang="en-US" sz="7060" b="1" dirty="0">
                <a:solidFill>
                  <a:srgbClr val="396AF1"/>
                </a:solidFill>
                <a:latin typeface="Barlow" pitchFamily="34" charset="0"/>
                <a:ea typeface="Barlow" pitchFamily="34" charset="-122"/>
                <a:cs typeface="Barlow" pitchFamily="34" charset="-120"/>
              </a:rPr>
              <a:t>Analisis Perbandingan Laporan Keuangan</a:t>
            </a:r>
            <a:endParaRPr lang="en-US" sz="7060" dirty="0"/>
          </a:p>
        </p:txBody>
      </p:sp>
      <p:sp>
        <p:nvSpPr>
          <p:cNvPr id="7" name="Text 2"/>
          <p:cNvSpPr/>
          <p:nvPr/>
        </p:nvSpPr>
        <p:spPr>
          <a:xfrm>
            <a:off x="6350437" y="4440912"/>
            <a:ext cx="7415927" cy="2370296"/>
          </a:xfrm>
          <a:prstGeom prst="rect">
            <a:avLst/>
          </a:prstGeom>
          <a:noFill/>
          <a:ln/>
        </p:spPr>
        <p:txBody>
          <a:bodyPr wrap="square" rtlCol="0" anchor="t"/>
          <a:lstStyle/>
          <a:p>
            <a:pPr marL="0" indent="0">
              <a:lnSpc>
                <a:spcPts val="3110"/>
              </a:lnSpc>
              <a:buNone/>
            </a:pPr>
            <a:r>
              <a:rPr lang="en-US" sz="1944" dirty="0">
                <a:solidFill>
                  <a:srgbClr val="272525"/>
                </a:solidFill>
                <a:latin typeface="Montserrat" pitchFamily="34" charset="0"/>
                <a:ea typeface="Montserrat" pitchFamily="34" charset="-122"/>
                <a:cs typeface="Montserrat" pitchFamily="34" charset="-120"/>
              </a:rPr>
              <a:t> Analisis perbandingan laporan keuangan adalah alat penting untuk mengevaluasi kinerja keuangan suatu perusahaan. Dengan membandingkan laporan keuangan antar periode atau dengan perusahaan lain, manajer dapat mengidentifikasi tren, peluang, dan risiko yang memengaruhi operasi bisnis.</a:t>
            </a:r>
            <a:endParaRPr lang="en-US" sz="1944" dirty="0"/>
          </a:p>
        </p:txBody>
      </p:sp>
      <p:sp>
        <p:nvSpPr>
          <p:cNvPr id="10" name="Text 4"/>
          <p:cNvSpPr/>
          <p:nvPr/>
        </p:nvSpPr>
        <p:spPr>
          <a:xfrm>
            <a:off x="6868716" y="7088862"/>
            <a:ext cx="1678305" cy="431959"/>
          </a:xfrm>
          <a:prstGeom prst="rect">
            <a:avLst/>
          </a:prstGeom>
          <a:noFill/>
          <a:ln/>
        </p:spPr>
        <p:txBody>
          <a:bodyPr wrap="none" rtlCol="0" anchor="t"/>
          <a:lstStyle/>
          <a:p>
            <a:pPr marL="0" indent="0" algn="l">
              <a:lnSpc>
                <a:spcPts val="3402"/>
              </a:lnSpc>
              <a:buNone/>
            </a:pPr>
            <a:endParaRPr lang="en-US" sz="243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260390" y="2252663"/>
            <a:ext cx="4965502" cy="3724156"/>
          </a:xfrm>
          <a:prstGeom prst="rect">
            <a:avLst/>
          </a:prstGeom>
        </p:spPr>
      </p:pic>
      <p:sp>
        <p:nvSpPr>
          <p:cNvPr id="6" name="Text 1"/>
          <p:cNvSpPr/>
          <p:nvPr/>
        </p:nvSpPr>
        <p:spPr>
          <a:xfrm>
            <a:off x="6215420" y="739140"/>
            <a:ext cx="7685961" cy="1370409"/>
          </a:xfrm>
          <a:prstGeom prst="rect">
            <a:avLst/>
          </a:prstGeom>
          <a:noFill/>
          <a:ln/>
        </p:spPr>
        <p:txBody>
          <a:bodyPr wrap="square" rtlCol="0" anchor="t"/>
          <a:lstStyle/>
          <a:p>
            <a:pPr marL="0" indent="0">
              <a:lnSpc>
                <a:spcPts val="5396"/>
              </a:lnSpc>
              <a:buNone/>
            </a:pPr>
            <a:r>
              <a:rPr lang="en-US" sz="4316" b="1" dirty="0">
                <a:solidFill>
                  <a:srgbClr val="396AF1"/>
                </a:solidFill>
                <a:latin typeface="Barlow" pitchFamily="34" charset="0"/>
                <a:ea typeface="Barlow" pitchFamily="34" charset="-122"/>
                <a:cs typeface="Barlow" pitchFamily="34" charset="-120"/>
              </a:rPr>
              <a:t>Laporan Keuangan yang Disesuaikan Kembali</a:t>
            </a:r>
            <a:endParaRPr lang="en-US" sz="4316" dirty="0"/>
          </a:p>
        </p:txBody>
      </p:sp>
      <p:sp>
        <p:nvSpPr>
          <p:cNvPr id="7" name="Shape 2"/>
          <p:cNvSpPr/>
          <p:nvPr/>
        </p:nvSpPr>
        <p:spPr>
          <a:xfrm>
            <a:off x="6215420" y="2421969"/>
            <a:ext cx="7685961" cy="1550670"/>
          </a:xfrm>
          <a:prstGeom prst="roundRect">
            <a:avLst>
              <a:gd name="adj" fmla="val 8060"/>
            </a:avLst>
          </a:prstGeom>
          <a:solidFill>
            <a:srgbClr val="EEEFF5"/>
          </a:solidFill>
          <a:ln/>
        </p:spPr>
      </p:sp>
      <p:sp>
        <p:nvSpPr>
          <p:cNvPr id="8" name="Text 3"/>
          <p:cNvSpPr/>
          <p:nvPr/>
        </p:nvSpPr>
        <p:spPr>
          <a:xfrm>
            <a:off x="6423660" y="2630210"/>
            <a:ext cx="3830955" cy="342543"/>
          </a:xfrm>
          <a:prstGeom prst="rect">
            <a:avLst/>
          </a:prstGeom>
          <a:noFill/>
          <a:ln/>
        </p:spPr>
        <p:txBody>
          <a:bodyPr wrap="none" rtlCol="0" anchor="t"/>
          <a:lstStyle/>
          <a:p>
            <a:pPr marL="0" indent="0">
              <a:lnSpc>
                <a:spcPts val="2698"/>
              </a:lnSpc>
              <a:buNone/>
            </a:pPr>
            <a:r>
              <a:rPr lang="en-US" sz="2158" b="1" dirty="0">
                <a:solidFill>
                  <a:srgbClr val="396AF1"/>
                </a:solidFill>
                <a:latin typeface="Barlow" pitchFamily="34" charset="0"/>
                <a:ea typeface="Barlow" pitchFamily="34" charset="-122"/>
                <a:cs typeface="Barlow" pitchFamily="34" charset="-120"/>
              </a:rPr>
              <a:t>Perubahan Kebijakan Akuntansi</a:t>
            </a:r>
            <a:endParaRPr lang="en-US" sz="2158" dirty="0"/>
          </a:p>
        </p:txBody>
      </p:sp>
      <p:sp>
        <p:nvSpPr>
          <p:cNvPr id="9" name="Text 4"/>
          <p:cNvSpPr/>
          <p:nvPr/>
        </p:nvSpPr>
        <p:spPr>
          <a:xfrm>
            <a:off x="6423660" y="3097649"/>
            <a:ext cx="7269480" cy="666750"/>
          </a:xfrm>
          <a:prstGeom prst="rect">
            <a:avLst/>
          </a:prstGeom>
          <a:noFill/>
          <a:ln/>
        </p:spPr>
        <p:txBody>
          <a:bodyPr wrap="square" rtlCol="0" anchor="t"/>
          <a:lstStyle/>
          <a:p>
            <a:pPr marL="0" indent="0">
              <a:lnSpc>
                <a:spcPts val="2624"/>
              </a:lnSpc>
              <a:buNone/>
            </a:pPr>
            <a:r>
              <a:rPr lang="en-US" sz="1640" dirty="0">
                <a:solidFill>
                  <a:srgbClr val="272525"/>
                </a:solidFill>
                <a:latin typeface="Montserrat" pitchFamily="34" charset="0"/>
                <a:ea typeface="Montserrat" pitchFamily="34" charset="-122"/>
                <a:cs typeface="Montserrat" pitchFamily="34" charset="-120"/>
              </a:rPr>
              <a:t>Perubahan dalam metode depresiasi atau pengakuan pendapatan dapat memengaruhi laporan keuangan.</a:t>
            </a:r>
            <a:endParaRPr lang="en-US" sz="1640" dirty="0"/>
          </a:p>
        </p:txBody>
      </p:sp>
      <p:sp>
        <p:nvSpPr>
          <p:cNvPr id="10" name="Shape 5"/>
          <p:cNvSpPr/>
          <p:nvPr/>
        </p:nvSpPr>
        <p:spPr>
          <a:xfrm>
            <a:off x="6215420" y="4180880"/>
            <a:ext cx="7685961" cy="1550670"/>
          </a:xfrm>
          <a:prstGeom prst="roundRect">
            <a:avLst>
              <a:gd name="adj" fmla="val 8060"/>
            </a:avLst>
          </a:prstGeom>
          <a:solidFill>
            <a:srgbClr val="EEEFF5"/>
          </a:solidFill>
          <a:ln/>
        </p:spPr>
      </p:sp>
      <p:sp>
        <p:nvSpPr>
          <p:cNvPr id="11" name="Text 6"/>
          <p:cNvSpPr/>
          <p:nvPr/>
        </p:nvSpPr>
        <p:spPr>
          <a:xfrm>
            <a:off x="6423660" y="4389120"/>
            <a:ext cx="2740938" cy="342543"/>
          </a:xfrm>
          <a:prstGeom prst="rect">
            <a:avLst/>
          </a:prstGeom>
          <a:noFill/>
          <a:ln/>
        </p:spPr>
        <p:txBody>
          <a:bodyPr wrap="none" rtlCol="0" anchor="t"/>
          <a:lstStyle/>
          <a:p>
            <a:pPr marL="0" indent="0">
              <a:lnSpc>
                <a:spcPts val="2698"/>
              </a:lnSpc>
              <a:buNone/>
            </a:pPr>
            <a:r>
              <a:rPr lang="en-US" sz="2158" b="1" dirty="0">
                <a:solidFill>
                  <a:srgbClr val="396AF1"/>
                </a:solidFill>
                <a:latin typeface="Barlow" pitchFamily="34" charset="0"/>
                <a:ea typeface="Barlow" pitchFamily="34" charset="-122"/>
                <a:cs typeface="Barlow" pitchFamily="34" charset="-120"/>
              </a:rPr>
              <a:t>Koreksi Kesalahan</a:t>
            </a:r>
            <a:endParaRPr lang="en-US" sz="2158" dirty="0"/>
          </a:p>
        </p:txBody>
      </p:sp>
      <p:sp>
        <p:nvSpPr>
          <p:cNvPr id="12" name="Text 7"/>
          <p:cNvSpPr/>
          <p:nvPr/>
        </p:nvSpPr>
        <p:spPr>
          <a:xfrm>
            <a:off x="6423660" y="4856559"/>
            <a:ext cx="7269480" cy="666750"/>
          </a:xfrm>
          <a:prstGeom prst="rect">
            <a:avLst/>
          </a:prstGeom>
          <a:noFill/>
          <a:ln/>
        </p:spPr>
        <p:txBody>
          <a:bodyPr wrap="square" rtlCol="0" anchor="t"/>
          <a:lstStyle/>
          <a:p>
            <a:pPr marL="0" indent="0">
              <a:lnSpc>
                <a:spcPts val="2624"/>
              </a:lnSpc>
              <a:buNone/>
            </a:pPr>
            <a:r>
              <a:rPr lang="en-US" sz="1640" dirty="0">
                <a:solidFill>
                  <a:srgbClr val="272525"/>
                </a:solidFill>
                <a:latin typeface="Montserrat" pitchFamily="34" charset="0"/>
                <a:ea typeface="Montserrat" pitchFamily="34" charset="-122"/>
                <a:cs typeface="Montserrat" pitchFamily="34" charset="-120"/>
              </a:rPr>
              <a:t>Kesalahan yang terdeteksi pada periode sebelumnya harus disesuaikan pada laporan saat ini.</a:t>
            </a:r>
            <a:endParaRPr lang="en-US" sz="1640" dirty="0"/>
          </a:p>
        </p:txBody>
      </p:sp>
      <p:sp>
        <p:nvSpPr>
          <p:cNvPr id="13" name="Shape 8"/>
          <p:cNvSpPr/>
          <p:nvPr/>
        </p:nvSpPr>
        <p:spPr>
          <a:xfrm>
            <a:off x="6215420" y="5939790"/>
            <a:ext cx="7685961" cy="1550670"/>
          </a:xfrm>
          <a:prstGeom prst="roundRect">
            <a:avLst>
              <a:gd name="adj" fmla="val 8060"/>
            </a:avLst>
          </a:prstGeom>
          <a:solidFill>
            <a:srgbClr val="EEEFF5"/>
          </a:solidFill>
          <a:ln/>
        </p:spPr>
      </p:sp>
      <p:sp>
        <p:nvSpPr>
          <p:cNvPr id="14" name="Text 9"/>
          <p:cNvSpPr/>
          <p:nvPr/>
        </p:nvSpPr>
        <p:spPr>
          <a:xfrm>
            <a:off x="6423660" y="6148030"/>
            <a:ext cx="2740938" cy="342543"/>
          </a:xfrm>
          <a:prstGeom prst="rect">
            <a:avLst/>
          </a:prstGeom>
          <a:noFill/>
          <a:ln/>
        </p:spPr>
        <p:txBody>
          <a:bodyPr wrap="none" rtlCol="0" anchor="t"/>
          <a:lstStyle/>
          <a:p>
            <a:pPr marL="0" indent="0">
              <a:lnSpc>
                <a:spcPts val="2698"/>
              </a:lnSpc>
              <a:buNone/>
            </a:pPr>
            <a:r>
              <a:rPr lang="en-US" sz="2158" b="1" dirty="0">
                <a:solidFill>
                  <a:srgbClr val="396AF1"/>
                </a:solidFill>
                <a:latin typeface="Barlow" pitchFamily="34" charset="0"/>
                <a:ea typeface="Barlow" pitchFamily="34" charset="-122"/>
                <a:cs typeface="Barlow" pitchFamily="34" charset="-120"/>
              </a:rPr>
              <a:t>Perubahan Estimasi</a:t>
            </a:r>
            <a:endParaRPr lang="en-US" sz="2158" dirty="0"/>
          </a:p>
        </p:txBody>
      </p:sp>
      <p:sp>
        <p:nvSpPr>
          <p:cNvPr id="15" name="Text 10"/>
          <p:cNvSpPr/>
          <p:nvPr/>
        </p:nvSpPr>
        <p:spPr>
          <a:xfrm>
            <a:off x="6423660" y="6615470"/>
            <a:ext cx="7269480" cy="666750"/>
          </a:xfrm>
          <a:prstGeom prst="rect">
            <a:avLst/>
          </a:prstGeom>
          <a:noFill/>
          <a:ln/>
        </p:spPr>
        <p:txBody>
          <a:bodyPr wrap="square" rtlCol="0" anchor="t"/>
          <a:lstStyle/>
          <a:p>
            <a:pPr marL="0" indent="0">
              <a:lnSpc>
                <a:spcPts val="2624"/>
              </a:lnSpc>
              <a:buNone/>
            </a:pPr>
            <a:r>
              <a:rPr lang="en-US" sz="1640" dirty="0">
                <a:solidFill>
                  <a:srgbClr val="272525"/>
                </a:solidFill>
                <a:latin typeface="Montserrat" pitchFamily="34" charset="0"/>
                <a:ea typeface="Montserrat" pitchFamily="34" charset="-122"/>
                <a:cs typeface="Montserrat" pitchFamily="34" charset="-120"/>
              </a:rPr>
              <a:t>Perubahan dalam estimasi umur ekonomis aset atau tingkat bunga akan berdampak pada angka-angka laporan keuangan.</a:t>
            </a:r>
            <a:endParaRPr lang="en-US" sz="164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
        <p:nvSpPr>
          <p:cNvPr id="4" name="Text 1"/>
          <p:cNvSpPr/>
          <p:nvPr/>
        </p:nvSpPr>
        <p:spPr>
          <a:xfrm>
            <a:off x="864037" y="2172533"/>
            <a:ext cx="9002911" cy="812125"/>
          </a:xfrm>
          <a:prstGeom prst="rect">
            <a:avLst/>
          </a:prstGeom>
          <a:noFill/>
          <a:ln/>
        </p:spPr>
        <p:txBody>
          <a:bodyPr wrap="none" rtlCol="0" anchor="t"/>
          <a:lstStyle/>
          <a:p>
            <a:pPr marL="0" indent="0">
              <a:lnSpc>
                <a:spcPts val="6395"/>
              </a:lnSpc>
              <a:buNone/>
            </a:pPr>
            <a:r>
              <a:rPr lang="en-US" sz="5116" b="1" dirty="0">
                <a:solidFill>
                  <a:srgbClr val="396AF1"/>
                </a:solidFill>
                <a:latin typeface="Barlow" pitchFamily="34" charset="0"/>
                <a:ea typeface="Barlow" pitchFamily="34" charset="-122"/>
                <a:cs typeface="Barlow" pitchFamily="34" charset="-120"/>
              </a:rPr>
              <a:t>Perbedaan Klasifikasi Rekening</a:t>
            </a:r>
            <a:endParaRPr lang="en-US" sz="5116" dirty="0"/>
          </a:p>
        </p:txBody>
      </p:sp>
      <p:sp>
        <p:nvSpPr>
          <p:cNvPr id="5" name="Text 2"/>
          <p:cNvSpPr/>
          <p:nvPr/>
        </p:nvSpPr>
        <p:spPr>
          <a:xfrm>
            <a:off x="864037" y="3601760"/>
            <a:ext cx="3248501" cy="406003"/>
          </a:xfrm>
          <a:prstGeom prst="rect">
            <a:avLst/>
          </a:prstGeom>
          <a:noFill/>
          <a:ln/>
        </p:spPr>
        <p:txBody>
          <a:bodyPr wrap="none" rtlCol="0" anchor="t"/>
          <a:lstStyle/>
          <a:p>
            <a:pPr marL="0" indent="0">
              <a:lnSpc>
                <a:spcPts val="3197"/>
              </a:lnSpc>
              <a:buNone/>
            </a:pPr>
            <a:r>
              <a:rPr lang="en-US" sz="2558" b="1" dirty="0">
                <a:solidFill>
                  <a:srgbClr val="396AF1"/>
                </a:solidFill>
                <a:latin typeface="Barlow" pitchFamily="34" charset="0"/>
                <a:ea typeface="Barlow" pitchFamily="34" charset="-122"/>
                <a:cs typeface="Barlow" pitchFamily="34" charset="-120"/>
              </a:rPr>
              <a:t>Aset</a:t>
            </a:r>
            <a:endParaRPr lang="en-US" sz="2558" dirty="0"/>
          </a:p>
        </p:txBody>
      </p:sp>
      <p:sp>
        <p:nvSpPr>
          <p:cNvPr id="6" name="Text 3"/>
          <p:cNvSpPr/>
          <p:nvPr/>
        </p:nvSpPr>
        <p:spPr>
          <a:xfrm>
            <a:off x="864037" y="4254579"/>
            <a:ext cx="3898821" cy="1580198"/>
          </a:xfrm>
          <a:prstGeom prst="rect">
            <a:avLst/>
          </a:prstGeom>
          <a:noFill/>
          <a:ln/>
        </p:spPr>
        <p:txBody>
          <a:bodyPr wrap="square" rtlCol="0" anchor="t"/>
          <a:lstStyle/>
          <a:p>
            <a:pPr marL="0" indent="0">
              <a:lnSpc>
                <a:spcPts val="3110"/>
              </a:lnSpc>
              <a:buNone/>
            </a:pPr>
            <a:r>
              <a:rPr lang="en-US" sz="1944" dirty="0">
                <a:solidFill>
                  <a:srgbClr val="272525"/>
                </a:solidFill>
                <a:latin typeface="Montserrat" pitchFamily="34" charset="0"/>
                <a:ea typeface="Montserrat" pitchFamily="34" charset="-122"/>
                <a:cs typeface="Montserrat" pitchFamily="34" charset="-120"/>
              </a:rPr>
              <a:t>Perbedaan dalam mengklasifikasikan pos-pos ke dalam aset lancar, aset tidak lancar, atau aset tetap.</a:t>
            </a:r>
            <a:endParaRPr lang="en-US" sz="1944" dirty="0"/>
          </a:p>
        </p:txBody>
      </p:sp>
      <p:sp>
        <p:nvSpPr>
          <p:cNvPr id="7" name="Text 4"/>
          <p:cNvSpPr/>
          <p:nvPr/>
        </p:nvSpPr>
        <p:spPr>
          <a:xfrm>
            <a:off x="5372695" y="3601760"/>
            <a:ext cx="3248501" cy="406003"/>
          </a:xfrm>
          <a:prstGeom prst="rect">
            <a:avLst/>
          </a:prstGeom>
          <a:noFill/>
          <a:ln/>
        </p:spPr>
        <p:txBody>
          <a:bodyPr wrap="none" rtlCol="0" anchor="t"/>
          <a:lstStyle/>
          <a:p>
            <a:pPr marL="0" indent="0">
              <a:lnSpc>
                <a:spcPts val="3197"/>
              </a:lnSpc>
              <a:buNone/>
            </a:pPr>
            <a:r>
              <a:rPr lang="en-US" sz="2558" b="1" dirty="0">
                <a:solidFill>
                  <a:srgbClr val="396AF1"/>
                </a:solidFill>
                <a:latin typeface="Barlow" pitchFamily="34" charset="0"/>
                <a:ea typeface="Barlow" pitchFamily="34" charset="-122"/>
                <a:cs typeface="Barlow" pitchFamily="34" charset="-120"/>
              </a:rPr>
              <a:t>Liabilitas</a:t>
            </a:r>
            <a:endParaRPr lang="en-US" sz="2558" dirty="0"/>
          </a:p>
        </p:txBody>
      </p:sp>
      <p:sp>
        <p:nvSpPr>
          <p:cNvPr id="8" name="Text 5"/>
          <p:cNvSpPr/>
          <p:nvPr/>
        </p:nvSpPr>
        <p:spPr>
          <a:xfrm>
            <a:off x="5372695" y="4254579"/>
            <a:ext cx="3898821" cy="1580198"/>
          </a:xfrm>
          <a:prstGeom prst="rect">
            <a:avLst/>
          </a:prstGeom>
          <a:noFill/>
          <a:ln/>
        </p:spPr>
        <p:txBody>
          <a:bodyPr wrap="square" rtlCol="0" anchor="t"/>
          <a:lstStyle/>
          <a:p>
            <a:pPr marL="0" indent="0">
              <a:lnSpc>
                <a:spcPts val="3110"/>
              </a:lnSpc>
              <a:buNone/>
            </a:pPr>
            <a:r>
              <a:rPr lang="en-US" sz="1944" dirty="0">
                <a:solidFill>
                  <a:srgbClr val="272525"/>
                </a:solidFill>
                <a:latin typeface="Montserrat" pitchFamily="34" charset="0"/>
                <a:ea typeface="Montserrat" pitchFamily="34" charset="-122"/>
                <a:cs typeface="Montserrat" pitchFamily="34" charset="-120"/>
              </a:rPr>
              <a:t>Perbedaan dalam mengklasifikasikan liabilitas jangka pendek dan jangka panjang.</a:t>
            </a:r>
            <a:endParaRPr lang="en-US" sz="1944" dirty="0"/>
          </a:p>
        </p:txBody>
      </p:sp>
      <p:sp>
        <p:nvSpPr>
          <p:cNvPr id="9" name="Text 6"/>
          <p:cNvSpPr/>
          <p:nvPr/>
        </p:nvSpPr>
        <p:spPr>
          <a:xfrm>
            <a:off x="9881354" y="3601760"/>
            <a:ext cx="3248501" cy="406003"/>
          </a:xfrm>
          <a:prstGeom prst="rect">
            <a:avLst/>
          </a:prstGeom>
          <a:noFill/>
          <a:ln/>
        </p:spPr>
        <p:txBody>
          <a:bodyPr wrap="none" rtlCol="0" anchor="t"/>
          <a:lstStyle/>
          <a:p>
            <a:pPr marL="0" indent="0">
              <a:lnSpc>
                <a:spcPts val="3197"/>
              </a:lnSpc>
              <a:buNone/>
            </a:pPr>
            <a:r>
              <a:rPr lang="en-US" sz="2558" b="1" dirty="0">
                <a:solidFill>
                  <a:srgbClr val="396AF1"/>
                </a:solidFill>
                <a:latin typeface="Barlow" pitchFamily="34" charset="0"/>
                <a:ea typeface="Barlow" pitchFamily="34" charset="-122"/>
                <a:cs typeface="Barlow" pitchFamily="34" charset="-120"/>
              </a:rPr>
              <a:t>Ekuitas</a:t>
            </a:r>
            <a:endParaRPr lang="en-US" sz="2558" dirty="0"/>
          </a:p>
        </p:txBody>
      </p:sp>
      <p:sp>
        <p:nvSpPr>
          <p:cNvPr id="10" name="Text 7"/>
          <p:cNvSpPr/>
          <p:nvPr/>
        </p:nvSpPr>
        <p:spPr>
          <a:xfrm>
            <a:off x="9881354" y="4254579"/>
            <a:ext cx="3898821" cy="1580198"/>
          </a:xfrm>
          <a:prstGeom prst="rect">
            <a:avLst/>
          </a:prstGeom>
          <a:noFill/>
          <a:ln/>
        </p:spPr>
        <p:txBody>
          <a:bodyPr wrap="square" rtlCol="0" anchor="t"/>
          <a:lstStyle/>
          <a:p>
            <a:pPr marL="0" indent="0">
              <a:lnSpc>
                <a:spcPts val="3110"/>
              </a:lnSpc>
              <a:buNone/>
            </a:pPr>
            <a:r>
              <a:rPr lang="en-US" sz="1944" dirty="0">
                <a:solidFill>
                  <a:srgbClr val="272525"/>
                </a:solidFill>
                <a:latin typeface="Montserrat" pitchFamily="34" charset="0"/>
                <a:ea typeface="Montserrat" pitchFamily="34" charset="-122"/>
                <a:cs typeface="Montserrat" pitchFamily="34" charset="-120"/>
              </a:rPr>
              <a:t>Perbedaan dalam mengklasifikasikan komponen ekuitas seperti modal saham, laba ditahan, dan cadangan.</a:t>
            </a:r>
            <a:endParaRPr lang="en-US" sz="1944"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0672"/>
          </a:xfrm>
          <a:prstGeom prst="rect">
            <a:avLst/>
          </a:prstGeom>
          <a:solidFill>
            <a:srgbClr val="EEEFF5"/>
          </a:solidFill>
          <a:ln/>
        </p:spPr>
      </p:sp>
      <p:pic>
        <p:nvPicPr>
          <p:cNvPr id="4" name="Image 1" descr="preencoded.png"/>
          <p:cNvPicPr>
            <a:picLocks noChangeAspect="1"/>
          </p:cNvPicPr>
          <p:nvPr/>
        </p:nvPicPr>
        <p:blipFill>
          <a:blip r:embed="rId4"/>
          <a:stretch>
            <a:fillRect/>
          </a:stretch>
        </p:blipFill>
        <p:spPr>
          <a:xfrm>
            <a:off x="0" y="0"/>
            <a:ext cx="5486400" cy="8230672"/>
          </a:xfrm>
          <a:prstGeom prst="rect">
            <a:avLst/>
          </a:prstGeom>
        </p:spPr>
      </p:pic>
      <p:pic>
        <p:nvPicPr>
          <p:cNvPr id="5" name="Image 2" descr="preencoded.png"/>
          <p:cNvPicPr>
            <a:picLocks noChangeAspect="1"/>
          </p:cNvPicPr>
          <p:nvPr/>
        </p:nvPicPr>
        <p:blipFill>
          <a:blip r:embed="rId5"/>
          <a:stretch>
            <a:fillRect/>
          </a:stretch>
        </p:blipFill>
        <p:spPr>
          <a:xfrm>
            <a:off x="291584" y="2713792"/>
            <a:ext cx="4903113" cy="2802969"/>
          </a:xfrm>
          <a:prstGeom prst="rect">
            <a:avLst/>
          </a:prstGeom>
        </p:spPr>
      </p:pic>
      <p:sp>
        <p:nvSpPr>
          <p:cNvPr id="6" name="Text 1"/>
          <p:cNvSpPr/>
          <p:nvPr/>
        </p:nvSpPr>
        <p:spPr>
          <a:xfrm>
            <a:off x="6302812" y="641509"/>
            <a:ext cx="7511177" cy="1534716"/>
          </a:xfrm>
          <a:prstGeom prst="rect">
            <a:avLst/>
          </a:prstGeom>
          <a:noFill/>
          <a:ln/>
        </p:spPr>
        <p:txBody>
          <a:bodyPr wrap="square" rtlCol="0" anchor="t"/>
          <a:lstStyle/>
          <a:p>
            <a:pPr marL="0" indent="0">
              <a:lnSpc>
                <a:spcPts val="6042"/>
              </a:lnSpc>
              <a:buNone/>
            </a:pPr>
            <a:r>
              <a:rPr lang="en-US" sz="4834" b="1" dirty="0">
                <a:solidFill>
                  <a:srgbClr val="396AF1"/>
                </a:solidFill>
                <a:latin typeface="Barlow" pitchFamily="34" charset="0"/>
                <a:ea typeface="Barlow" pitchFamily="34" charset="-122"/>
                <a:cs typeface="Barlow" pitchFamily="34" charset="-120"/>
              </a:rPr>
              <a:t>Perbedaan Prinsip Akuntansi</a:t>
            </a:r>
            <a:endParaRPr lang="en-US" sz="4834" dirty="0"/>
          </a:p>
        </p:txBody>
      </p:sp>
      <p:sp>
        <p:nvSpPr>
          <p:cNvPr id="7" name="Shape 2"/>
          <p:cNvSpPr/>
          <p:nvPr/>
        </p:nvSpPr>
        <p:spPr>
          <a:xfrm>
            <a:off x="6302812" y="2788444"/>
            <a:ext cx="524828" cy="524828"/>
          </a:xfrm>
          <a:prstGeom prst="roundRect">
            <a:avLst>
              <a:gd name="adj" fmla="val 26669"/>
            </a:avLst>
          </a:prstGeom>
          <a:solidFill>
            <a:srgbClr val="EEEFF5"/>
          </a:solidFill>
          <a:ln/>
        </p:spPr>
      </p:sp>
      <p:sp>
        <p:nvSpPr>
          <p:cNvPr id="8" name="Text 3"/>
          <p:cNvSpPr/>
          <p:nvPr/>
        </p:nvSpPr>
        <p:spPr>
          <a:xfrm>
            <a:off x="6499979" y="2866668"/>
            <a:ext cx="130373" cy="368379"/>
          </a:xfrm>
          <a:prstGeom prst="rect">
            <a:avLst/>
          </a:prstGeom>
          <a:noFill/>
          <a:ln/>
        </p:spPr>
        <p:txBody>
          <a:bodyPr wrap="none" rtlCol="0" anchor="t"/>
          <a:lstStyle/>
          <a:p>
            <a:pPr marL="0" indent="0" algn="ctr">
              <a:lnSpc>
                <a:spcPts val="2900"/>
              </a:lnSpc>
              <a:buNone/>
            </a:pPr>
            <a:r>
              <a:rPr lang="en-US" sz="2900" b="1" dirty="0">
                <a:solidFill>
                  <a:srgbClr val="396AF1"/>
                </a:solidFill>
                <a:latin typeface="Barlow" pitchFamily="34" charset="0"/>
                <a:ea typeface="Barlow" pitchFamily="34" charset="-122"/>
                <a:cs typeface="Barlow" pitchFamily="34" charset="-120"/>
              </a:rPr>
              <a:t>1</a:t>
            </a:r>
            <a:endParaRPr lang="en-US" sz="2900" dirty="0"/>
          </a:p>
        </p:txBody>
      </p:sp>
      <p:sp>
        <p:nvSpPr>
          <p:cNvPr id="9" name="Text 4"/>
          <p:cNvSpPr/>
          <p:nvPr/>
        </p:nvSpPr>
        <p:spPr>
          <a:xfrm>
            <a:off x="7060883" y="2788444"/>
            <a:ext cx="3187898" cy="383619"/>
          </a:xfrm>
          <a:prstGeom prst="rect">
            <a:avLst/>
          </a:prstGeom>
          <a:noFill/>
          <a:ln/>
        </p:spPr>
        <p:txBody>
          <a:bodyPr wrap="none" rtlCol="0" anchor="t"/>
          <a:lstStyle/>
          <a:p>
            <a:pPr marL="0" indent="0">
              <a:lnSpc>
                <a:spcPts val="3021"/>
              </a:lnSpc>
              <a:buNone/>
            </a:pPr>
            <a:r>
              <a:rPr lang="en-US" sz="2417" b="1" dirty="0">
                <a:solidFill>
                  <a:srgbClr val="396AF1"/>
                </a:solidFill>
                <a:latin typeface="Barlow" pitchFamily="34" charset="0"/>
                <a:ea typeface="Barlow" pitchFamily="34" charset="-122"/>
                <a:cs typeface="Barlow" pitchFamily="34" charset="-120"/>
              </a:rPr>
              <a:t>Pengakuan Pendapatan</a:t>
            </a:r>
            <a:endParaRPr lang="en-US" sz="2417" dirty="0"/>
          </a:p>
        </p:txBody>
      </p:sp>
      <p:sp>
        <p:nvSpPr>
          <p:cNvPr id="10" name="Text 5"/>
          <p:cNvSpPr/>
          <p:nvPr/>
        </p:nvSpPr>
        <p:spPr>
          <a:xfrm>
            <a:off x="7060883" y="3311962"/>
            <a:ext cx="6753106" cy="746284"/>
          </a:xfrm>
          <a:prstGeom prst="rect">
            <a:avLst/>
          </a:prstGeom>
          <a:noFill/>
          <a:ln/>
        </p:spPr>
        <p:txBody>
          <a:bodyPr wrap="square" rtlCol="0" anchor="t"/>
          <a:lstStyle/>
          <a:p>
            <a:pPr marL="0" indent="0">
              <a:lnSpc>
                <a:spcPts val="2939"/>
              </a:lnSpc>
              <a:buNone/>
            </a:pPr>
            <a:r>
              <a:rPr lang="en-US" sz="1837" dirty="0">
                <a:solidFill>
                  <a:srgbClr val="272525"/>
                </a:solidFill>
                <a:latin typeface="Montserrat" pitchFamily="34" charset="0"/>
                <a:ea typeface="Montserrat" pitchFamily="34" charset="-122"/>
                <a:cs typeface="Montserrat" pitchFamily="34" charset="-120"/>
              </a:rPr>
              <a:t>Metode pengakuan pendapatan yang berbeda, seperti accrual basis atau cash basis.</a:t>
            </a:r>
            <a:endParaRPr lang="en-US" sz="1837" dirty="0"/>
          </a:p>
        </p:txBody>
      </p:sp>
      <p:sp>
        <p:nvSpPr>
          <p:cNvPr id="11" name="Shape 6"/>
          <p:cNvSpPr/>
          <p:nvPr/>
        </p:nvSpPr>
        <p:spPr>
          <a:xfrm>
            <a:off x="6302812" y="4553902"/>
            <a:ext cx="524828" cy="524828"/>
          </a:xfrm>
          <a:prstGeom prst="roundRect">
            <a:avLst>
              <a:gd name="adj" fmla="val 26669"/>
            </a:avLst>
          </a:prstGeom>
          <a:solidFill>
            <a:srgbClr val="EEEFF5"/>
          </a:solidFill>
          <a:ln/>
        </p:spPr>
      </p:sp>
      <p:sp>
        <p:nvSpPr>
          <p:cNvPr id="12" name="Text 7"/>
          <p:cNvSpPr/>
          <p:nvPr/>
        </p:nvSpPr>
        <p:spPr>
          <a:xfrm>
            <a:off x="6461998" y="4632127"/>
            <a:ext cx="206335" cy="368379"/>
          </a:xfrm>
          <a:prstGeom prst="rect">
            <a:avLst/>
          </a:prstGeom>
          <a:noFill/>
          <a:ln/>
        </p:spPr>
        <p:txBody>
          <a:bodyPr wrap="none" rtlCol="0" anchor="t"/>
          <a:lstStyle/>
          <a:p>
            <a:pPr marL="0" indent="0" algn="ctr">
              <a:lnSpc>
                <a:spcPts val="2900"/>
              </a:lnSpc>
              <a:buNone/>
            </a:pPr>
            <a:r>
              <a:rPr lang="en-US" sz="2900" b="1" dirty="0">
                <a:solidFill>
                  <a:srgbClr val="396AF1"/>
                </a:solidFill>
                <a:latin typeface="Barlow" pitchFamily="34" charset="0"/>
                <a:ea typeface="Barlow" pitchFamily="34" charset="-122"/>
                <a:cs typeface="Barlow" pitchFamily="34" charset="-120"/>
              </a:rPr>
              <a:t>2</a:t>
            </a:r>
            <a:endParaRPr lang="en-US" sz="2900" dirty="0"/>
          </a:p>
        </p:txBody>
      </p:sp>
      <p:sp>
        <p:nvSpPr>
          <p:cNvPr id="13" name="Text 8"/>
          <p:cNvSpPr/>
          <p:nvPr/>
        </p:nvSpPr>
        <p:spPr>
          <a:xfrm>
            <a:off x="7060883" y="4553902"/>
            <a:ext cx="3069431" cy="383619"/>
          </a:xfrm>
          <a:prstGeom prst="rect">
            <a:avLst/>
          </a:prstGeom>
          <a:noFill/>
          <a:ln/>
        </p:spPr>
        <p:txBody>
          <a:bodyPr wrap="none" rtlCol="0" anchor="t"/>
          <a:lstStyle/>
          <a:p>
            <a:pPr marL="0" indent="0">
              <a:lnSpc>
                <a:spcPts val="3021"/>
              </a:lnSpc>
              <a:buNone/>
            </a:pPr>
            <a:r>
              <a:rPr lang="en-US" sz="2417" b="1" dirty="0">
                <a:solidFill>
                  <a:srgbClr val="396AF1"/>
                </a:solidFill>
                <a:latin typeface="Barlow" pitchFamily="34" charset="0"/>
                <a:ea typeface="Barlow" pitchFamily="34" charset="-122"/>
                <a:cs typeface="Barlow" pitchFamily="34" charset="-120"/>
              </a:rPr>
              <a:t>Penilaian Persediaan</a:t>
            </a:r>
            <a:endParaRPr lang="en-US" sz="2417" dirty="0"/>
          </a:p>
        </p:txBody>
      </p:sp>
      <p:sp>
        <p:nvSpPr>
          <p:cNvPr id="14" name="Text 9"/>
          <p:cNvSpPr/>
          <p:nvPr/>
        </p:nvSpPr>
        <p:spPr>
          <a:xfrm>
            <a:off x="7060883" y="5077420"/>
            <a:ext cx="6753106" cy="746284"/>
          </a:xfrm>
          <a:prstGeom prst="rect">
            <a:avLst/>
          </a:prstGeom>
          <a:noFill/>
          <a:ln/>
        </p:spPr>
        <p:txBody>
          <a:bodyPr wrap="square" rtlCol="0" anchor="t"/>
          <a:lstStyle/>
          <a:p>
            <a:pPr marL="0" indent="0">
              <a:lnSpc>
                <a:spcPts val="2939"/>
              </a:lnSpc>
              <a:buNone/>
            </a:pPr>
            <a:r>
              <a:rPr lang="en-US" sz="1837" dirty="0">
                <a:solidFill>
                  <a:srgbClr val="272525"/>
                </a:solidFill>
                <a:latin typeface="Montserrat" pitchFamily="34" charset="0"/>
                <a:ea typeface="Montserrat" pitchFamily="34" charset="-122"/>
                <a:cs typeface="Montserrat" pitchFamily="34" charset="-120"/>
              </a:rPr>
              <a:t>Perbedaan dalam memilih metode penilaian persediaan, seperti FIFO atau LIFO.</a:t>
            </a:r>
            <a:endParaRPr lang="en-US" sz="1837" dirty="0"/>
          </a:p>
        </p:txBody>
      </p:sp>
      <p:sp>
        <p:nvSpPr>
          <p:cNvPr id="15" name="Shape 10"/>
          <p:cNvSpPr/>
          <p:nvPr/>
        </p:nvSpPr>
        <p:spPr>
          <a:xfrm>
            <a:off x="6302812" y="6319361"/>
            <a:ext cx="524828" cy="524828"/>
          </a:xfrm>
          <a:prstGeom prst="roundRect">
            <a:avLst>
              <a:gd name="adj" fmla="val 26669"/>
            </a:avLst>
          </a:prstGeom>
          <a:solidFill>
            <a:srgbClr val="EEEFF5"/>
          </a:solidFill>
          <a:ln/>
        </p:spPr>
      </p:sp>
      <p:sp>
        <p:nvSpPr>
          <p:cNvPr id="16" name="Text 11"/>
          <p:cNvSpPr/>
          <p:nvPr/>
        </p:nvSpPr>
        <p:spPr>
          <a:xfrm>
            <a:off x="6465689" y="6397585"/>
            <a:ext cx="198953" cy="368379"/>
          </a:xfrm>
          <a:prstGeom prst="rect">
            <a:avLst/>
          </a:prstGeom>
          <a:noFill/>
          <a:ln/>
        </p:spPr>
        <p:txBody>
          <a:bodyPr wrap="none" rtlCol="0" anchor="t"/>
          <a:lstStyle/>
          <a:p>
            <a:pPr marL="0" indent="0" algn="ctr">
              <a:lnSpc>
                <a:spcPts val="2900"/>
              </a:lnSpc>
              <a:buNone/>
            </a:pPr>
            <a:r>
              <a:rPr lang="en-US" sz="2900" b="1" dirty="0">
                <a:solidFill>
                  <a:srgbClr val="396AF1"/>
                </a:solidFill>
                <a:latin typeface="Barlow" pitchFamily="34" charset="0"/>
                <a:ea typeface="Barlow" pitchFamily="34" charset="-122"/>
                <a:cs typeface="Barlow" pitchFamily="34" charset="-120"/>
              </a:rPr>
              <a:t>3</a:t>
            </a:r>
            <a:endParaRPr lang="en-US" sz="2900" dirty="0"/>
          </a:p>
        </p:txBody>
      </p:sp>
      <p:sp>
        <p:nvSpPr>
          <p:cNvPr id="17" name="Text 12"/>
          <p:cNvSpPr/>
          <p:nvPr/>
        </p:nvSpPr>
        <p:spPr>
          <a:xfrm>
            <a:off x="7060883" y="6319361"/>
            <a:ext cx="3125986" cy="383619"/>
          </a:xfrm>
          <a:prstGeom prst="rect">
            <a:avLst/>
          </a:prstGeom>
          <a:noFill/>
          <a:ln/>
        </p:spPr>
        <p:txBody>
          <a:bodyPr wrap="none" rtlCol="0" anchor="t"/>
          <a:lstStyle/>
          <a:p>
            <a:pPr marL="0" indent="0">
              <a:lnSpc>
                <a:spcPts val="3021"/>
              </a:lnSpc>
              <a:buNone/>
            </a:pPr>
            <a:r>
              <a:rPr lang="en-US" sz="2417" b="1" dirty="0">
                <a:solidFill>
                  <a:srgbClr val="396AF1"/>
                </a:solidFill>
                <a:latin typeface="Barlow" pitchFamily="34" charset="0"/>
                <a:ea typeface="Barlow" pitchFamily="34" charset="-122"/>
                <a:cs typeface="Barlow" pitchFamily="34" charset="-120"/>
              </a:rPr>
              <a:t>Penyusutan Aset Tetap</a:t>
            </a:r>
            <a:endParaRPr lang="en-US" sz="2417" dirty="0"/>
          </a:p>
        </p:txBody>
      </p:sp>
      <p:sp>
        <p:nvSpPr>
          <p:cNvPr id="18" name="Text 13"/>
          <p:cNvSpPr/>
          <p:nvPr/>
        </p:nvSpPr>
        <p:spPr>
          <a:xfrm>
            <a:off x="7060883" y="6842879"/>
            <a:ext cx="6753106" cy="746284"/>
          </a:xfrm>
          <a:prstGeom prst="rect">
            <a:avLst/>
          </a:prstGeom>
          <a:noFill/>
          <a:ln/>
        </p:spPr>
        <p:txBody>
          <a:bodyPr wrap="square" rtlCol="0" anchor="t"/>
          <a:lstStyle/>
          <a:p>
            <a:pPr marL="0" indent="0">
              <a:lnSpc>
                <a:spcPts val="2939"/>
              </a:lnSpc>
              <a:buNone/>
            </a:pPr>
            <a:r>
              <a:rPr lang="en-US" sz="1837" dirty="0">
                <a:solidFill>
                  <a:srgbClr val="272525"/>
                </a:solidFill>
                <a:latin typeface="Montserrat" pitchFamily="34" charset="0"/>
                <a:ea typeface="Montserrat" pitchFamily="34" charset="-122"/>
                <a:cs typeface="Montserrat" pitchFamily="34" charset="-120"/>
              </a:rPr>
              <a:t>Perbedaan dalam menentukan masa manfaat dan metode depresiasi aset tetap.</a:t>
            </a:r>
            <a:endParaRPr lang="en-US" sz="1837"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9394150" y="1682353"/>
            <a:ext cx="4985980" cy="4864894"/>
          </a:xfrm>
          <a:prstGeom prst="rect">
            <a:avLst/>
          </a:prstGeom>
        </p:spPr>
      </p:pic>
      <p:sp>
        <p:nvSpPr>
          <p:cNvPr id="6" name="Text 1"/>
          <p:cNvSpPr/>
          <p:nvPr/>
        </p:nvSpPr>
        <p:spPr>
          <a:xfrm>
            <a:off x="700564" y="871418"/>
            <a:ext cx="7742873" cy="1316831"/>
          </a:xfrm>
          <a:prstGeom prst="rect">
            <a:avLst/>
          </a:prstGeom>
          <a:noFill/>
          <a:ln/>
        </p:spPr>
        <p:txBody>
          <a:bodyPr wrap="square" rtlCol="0" anchor="t"/>
          <a:lstStyle/>
          <a:p>
            <a:pPr marL="0" indent="0">
              <a:lnSpc>
                <a:spcPts val="5185"/>
              </a:lnSpc>
              <a:buNone/>
            </a:pPr>
            <a:r>
              <a:rPr lang="en-US" sz="4148" b="1" dirty="0">
                <a:solidFill>
                  <a:srgbClr val="396AF1"/>
                </a:solidFill>
                <a:latin typeface="Barlow" pitchFamily="34" charset="0"/>
                <a:ea typeface="Barlow" pitchFamily="34" charset="-122"/>
                <a:cs typeface="Barlow" pitchFamily="34" charset="-120"/>
              </a:rPr>
              <a:t>Perbandingan dengan Data Historis</a:t>
            </a:r>
            <a:endParaRPr lang="en-US" sz="4148" dirty="0"/>
          </a:p>
        </p:txBody>
      </p:sp>
      <p:sp>
        <p:nvSpPr>
          <p:cNvPr id="7" name="Shape 2"/>
          <p:cNvSpPr/>
          <p:nvPr/>
        </p:nvSpPr>
        <p:spPr>
          <a:xfrm>
            <a:off x="955715" y="2488406"/>
            <a:ext cx="90011" cy="4869775"/>
          </a:xfrm>
          <a:prstGeom prst="roundRect">
            <a:avLst>
              <a:gd name="adj" fmla="val 133436"/>
            </a:avLst>
          </a:prstGeom>
          <a:solidFill>
            <a:srgbClr val="EEEFF5"/>
          </a:solidFill>
          <a:ln/>
        </p:spPr>
      </p:sp>
      <p:sp>
        <p:nvSpPr>
          <p:cNvPr id="8" name="Shape 3"/>
          <p:cNvSpPr/>
          <p:nvPr/>
        </p:nvSpPr>
        <p:spPr>
          <a:xfrm>
            <a:off x="1225868" y="2893695"/>
            <a:ext cx="700564" cy="90011"/>
          </a:xfrm>
          <a:prstGeom prst="roundRect">
            <a:avLst>
              <a:gd name="adj" fmla="val 133436"/>
            </a:avLst>
          </a:prstGeom>
          <a:solidFill>
            <a:srgbClr val="EEEFF5"/>
          </a:solidFill>
          <a:ln/>
        </p:spPr>
      </p:sp>
      <p:sp>
        <p:nvSpPr>
          <p:cNvPr id="9" name="Shape 4"/>
          <p:cNvSpPr/>
          <p:nvPr/>
        </p:nvSpPr>
        <p:spPr>
          <a:xfrm>
            <a:off x="775573" y="2713553"/>
            <a:ext cx="450294" cy="450294"/>
          </a:xfrm>
          <a:prstGeom prst="roundRect">
            <a:avLst>
              <a:gd name="adj" fmla="val 26673"/>
            </a:avLst>
          </a:prstGeom>
          <a:solidFill>
            <a:srgbClr val="EEEFF5"/>
          </a:solidFill>
          <a:ln/>
        </p:spPr>
      </p:sp>
      <p:sp>
        <p:nvSpPr>
          <p:cNvPr id="10" name="Text 5"/>
          <p:cNvSpPr/>
          <p:nvPr/>
        </p:nvSpPr>
        <p:spPr>
          <a:xfrm>
            <a:off x="944761" y="2780586"/>
            <a:ext cx="111919" cy="316111"/>
          </a:xfrm>
          <a:prstGeom prst="rect">
            <a:avLst/>
          </a:prstGeom>
          <a:noFill/>
          <a:ln/>
        </p:spPr>
        <p:txBody>
          <a:bodyPr wrap="none" rtlCol="0" anchor="t"/>
          <a:lstStyle/>
          <a:p>
            <a:pPr marL="0" indent="0" algn="ctr">
              <a:lnSpc>
                <a:spcPts val="2489"/>
              </a:lnSpc>
              <a:buNone/>
            </a:pPr>
            <a:r>
              <a:rPr lang="en-US" sz="2489" b="1" dirty="0">
                <a:solidFill>
                  <a:srgbClr val="396AF1"/>
                </a:solidFill>
                <a:latin typeface="Barlow" pitchFamily="34" charset="0"/>
                <a:ea typeface="Barlow" pitchFamily="34" charset="-122"/>
                <a:cs typeface="Barlow" pitchFamily="34" charset="-120"/>
              </a:rPr>
              <a:t>1</a:t>
            </a:r>
            <a:endParaRPr lang="en-US" sz="2489" dirty="0"/>
          </a:p>
        </p:txBody>
      </p:sp>
      <p:sp>
        <p:nvSpPr>
          <p:cNvPr id="11" name="Text 6"/>
          <p:cNvSpPr/>
          <p:nvPr/>
        </p:nvSpPr>
        <p:spPr>
          <a:xfrm>
            <a:off x="2101691" y="2688550"/>
            <a:ext cx="2633901" cy="329208"/>
          </a:xfrm>
          <a:prstGeom prst="rect">
            <a:avLst/>
          </a:prstGeom>
          <a:noFill/>
          <a:ln/>
        </p:spPr>
        <p:txBody>
          <a:bodyPr wrap="none" rtlCol="0" anchor="t"/>
          <a:lstStyle/>
          <a:p>
            <a:pPr marL="0" indent="0" algn="l">
              <a:lnSpc>
                <a:spcPts val="2592"/>
              </a:lnSpc>
              <a:buNone/>
            </a:pPr>
            <a:r>
              <a:rPr lang="en-US" sz="2074" b="1" dirty="0">
                <a:solidFill>
                  <a:srgbClr val="396AF1"/>
                </a:solidFill>
                <a:latin typeface="Barlow" pitchFamily="34" charset="0"/>
                <a:ea typeface="Barlow" pitchFamily="34" charset="-122"/>
                <a:cs typeface="Barlow" pitchFamily="34" charset="-120"/>
              </a:rPr>
              <a:t>Tren Kinerja</a:t>
            </a:r>
            <a:endParaRPr lang="en-US" sz="2074" dirty="0"/>
          </a:p>
        </p:txBody>
      </p:sp>
      <p:sp>
        <p:nvSpPr>
          <p:cNvPr id="12" name="Text 7"/>
          <p:cNvSpPr/>
          <p:nvPr/>
        </p:nvSpPr>
        <p:spPr>
          <a:xfrm>
            <a:off x="2101691" y="3137773"/>
            <a:ext cx="6341745" cy="640318"/>
          </a:xfrm>
          <a:prstGeom prst="rect">
            <a:avLst/>
          </a:prstGeom>
          <a:noFill/>
          <a:ln/>
        </p:spPr>
        <p:txBody>
          <a:bodyPr wrap="square" rtlCol="0" anchor="t"/>
          <a:lstStyle/>
          <a:p>
            <a:pPr marL="0" indent="0" algn="l">
              <a:lnSpc>
                <a:spcPts val="2522"/>
              </a:lnSpc>
              <a:buNone/>
            </a:pPr>
            <a:r>
              <a:rPr lang="en-US" sz="1576" dirty="0">
                <a:solidFill>
                  <a:srgbClr val="272525"/>
                </a:solidFill>
                <a:latin typeface="Montserrat" pitchFamily="34" charset="0"/>
                <a:ea typeface="Montserrat" pitchFamily="34" charset="-122"/>
                <a:cs typeface="Montserrat" pitchFamily="34" charset="-120"/>
              </a:rPr>
              <a:t>Menganalisis perubahan kinerja keuangan perusahaan dari waktu ke waktu.</a:t>
            </a:r>
            <a:endParaRPr lang="en-US" sz="1576" dirty="0"/>
          </a:p>
        </p:txBody>
      </p:sp>
      <p:sp>
        <p:nvSpPr>
          <p:cNvPr id="13" name="Shape 8"/>
          <p:cNvSpPr/>
          <p:nvPr/>
        </p:nvSpPr>
        <p:spPr>
          <a:xfrm>
            <a:off x="1225868" y="4583668"/>
            <a:ext cx="700564" cy="90011"/>
          </a:xfrm>
          <a:prstGeom prst="roundRect">
            <a:avLst>
              <a:gd name="adj" fmla="val 133436"/>
            </a:avLst>
          </a:prstGeom>
          <a:solidFill>
            <a:srgbClr val="EEEFF5"/>
          </a:solidFill>
          <a:ln/>
        </p:spPr>
      </p:sp>
      <p:sp>
        <p:nvSpPr>
          <p:cNvPr id="14" name="Shape 9"/>
          <p:cNvSpPr/>
          <p:nvPr/>
        </p:nvSpPr>
        <p:spPr>
          <a:xfrm>
            <a:off x="775573" y="4403527"/>
            <a:ext cx="450294" cy="450294"/>
          </a:xfrm>
          <a:prstGeom prst="roundRect">
            <a:avLst>
              <a:gd name="adj" fmla="val 26673"/>
            </a:avLst>
          </a:prstGeom>
          <a:solidFill>
            <a:srgbClr val="EEEFF5"/>
          </a:solidFill>
          <a:ln/>
        </p:spPr>
      </p:sp>
      <p:sp>
        <p:nvSpPr>
          <p:cNvPr id="15" name="Text 10"/>
          <p:cNvSpPr/>
          <p:nvPr/>
        </p:nvSpPr>
        <p:spPr>
          <a:xfrm>
            <a:off x="912138" y="4470559"/>
            <a:ext cx="177046" cy="316111"/>
          </a:xfrm>
          <a:prstGeom prst="rect">
            <a:avLst/>
          </a:prstGeom>
          <a:noFill/>
          <a:ln/>
        </p:spPr>
        <p:txBody>
          <a:bodyPr wrap="none" rtlCol="0" anchor="t"/>
          <a:lstStyle/>
          <a:p>
            <a:pPr marL="0" indent="0" algn="ctr">
              <a:lnSpc>
                <a:spcPts val="2489"/>
              </a:lnSpc>
              <a:buNone/>
            </a:pPr>
            <a:r>
              <a:rPr lang="en-US" sz="2489" b="1" dirty="0">
                <a:solidFill>
                  <a:srgbClr val="396AF1"/>
                </a:solidFill>
                <a:latin typeface="Barlow" pitchFamily="34" charset="0"/>
                <a:ea typeface="Barlow" pitchFamily="34" charset="-122"/>
                <a:cs typeface="Barlow" pitchFamily="34" charset="-120"/>
              </a:rPr>
              <a:t>2</a:t>
            </a:r>
            <a:endParaRPr lang="en-US" sz="2489" dirty="0"/>
          </a:p>
        </p:txBody>
      </p:sp>
      <p:sp>
        <p:nvSpPr>
          <p:cNvPr id="16" name="Text 11"/>
          <p:cNvSpPr/>
          <p:nvPr/>
        </p:nvSpPr>
        <p:spPr>
          <a:xfrm>
            <a:off x="2101691" y="4378523"/>
            <a:ext cx="2633901" cy="329208"/>
          </a:xfrm>
          <a:prstGeom prst="rect">
            <a:avLst/>
          </a:prstGeom>
          <a:noFill/>
          <a:ln/>
        </p:spPr>
        <p:txBody>
          <a:bodyPr wrap="none" rtlCol="0" anchor="t"/>
          <a:lstStyle/>
          <a:p>
            <a:pPr marL="0" indent="0" algn="l">
              <a:lnSpc>
                <a:spcPts val="2592"/>
              </a:lnSpc>
              <a:buNone/>
            </a:pPr>
            <a:r>
              <a:rPr lang="en-US" sz="2074" b="1" dirty="0">
                <a:solidFill>
                  <a:srgbClr val="396AF1"/>
                </a:solidFill>
                <a:latin typeface="Barlow" pitchFamily="34" charset="0"/>
                <a:ea typeface="Barlow" pitchFamily="34" charset="-122"/>
                <a:cs typeface="Barlow" pitchFamily="34" charset="-120"/>
              </a:rPr>
              <a:t>Analisis Pertumbuhan</a:t>
            </a:r>
            <a:endParaRPr lang="en-US" sz="2074" dirty="0"/>
          </a:p>
        </p:txBody>
      </p:sp>
      <p:sp>
        <p:nvSpPr>
          <p:cNvPr id="17" name="Text 12"/>
          <p:cNvSpPr/>
          <p:nvPr/>
        </p:nvSpPr>
        <p:spPr>
          <a:xfrm>
            <a:off x="2101691" y="4827746"/>
            <a:ext cx="6341745" cy="640318"/>
          </a:xfrm>
          <a:prstGeom prst="rect">
            <a:avLst/>
          </a:prstGeom>
          <a:noFill/>
          <a:ln/>
        </p:spPr>
        <p:txBody>
          <a:bodyPr wrap="square" rtlCol="0" anchor="t"/>
          <a:lstStyle/>
          <a:p>
            <a:pPr marL="0" indent="0" algn="l">
              <a:lnSpc>
                <a:spcPts val="2522"/>
              </a:lnSpc>
              <a:buNone/>
            </a:pPr>
            <a:r>
              <a:rPr lang="en-US" sz="1576" dirty="0">
                <a:solidFill>
                  <a:srgbClr val="272525"/>
                </a:solidFill>
                <a:latin typeface="Montserrat" pitchFamily="34" charset="0"/>
                <a:ea typeface="Montserrat" pitchFamily="34" charset="-122"/>
                <a:cs typeface="Montserrat" pitchFamily="34" charset="-120"/>
              </a:rPr>
              <a:t>Mengevaluasi tingkat pertumbuhan penjualan, laba, dan indikator keuangan lainnya.</a:t>
            </a:r>
            <a:endParaRPr lang="en-US" sz="1576" dirty="0"/>
          </a:p>
        </p:txBody>
      </p:sp>
      <p:sp>
        <p:nvSpPr>
          <p:cNvPr id="18" name="Shape 13"/>
          <p:cNvSpPr/>
          <p:nvPr/>
        </p:nvSpPr>
        <p:spPr>
          <a:xfrm>
            <a:off x="1225868" y="6273641"/>
            <a:ext cx="700564" cy="90011"/>
          </a:xfrm>
          <a:prstGeom prst="roundRect">
            <a:avLst>
              <a:gd name="adj" fmla="val 133436"/>
            </a:avLst>
          </a:prstGeom>
          <a:solidFill>
            <a:srgbClr val="EEEFF5"/>
          </a:solidFill>
          <a:ln/>
        </p:spPr>
      </p:sp>
      <p:sp>
        <p:nvSpPr>
          <p:cNvPr id="19" name="Shape 14"/>
          <p:cNvSpPr/>
          <p:nvPr/>
        </p:nvSpPr>
        <p:spPr>
          <a:xfrm>
            <a:off x="775573" y="6093500"/>
            <a:ext cx="450294" cy="450294"/>
          </a:xfrm>
          <a:prstGeom prst="roundRect">
            <a:avLst>
              <a:gd name="adj" fmla="val 26673"/>
            </a:avLst>
          </a:prstGeom>
          <a:solidFill>
            <a:srgbClr val="EEEFF5"/>
          </a:solidFill>
          <a:ln/>
        </p:spPr>
      </p:sp>
      <p:sp>
        <p:nvSpPr>
          <p:cNvPr id="20" name="Text 15"/>
          <p:cNvSpPr/>
          <p:nvPr/>
        </p:nvSpPr>
        <p:spPr>
          <a:xfrm>
            <a:off x="915353" y="6160532"/>
            <a:ext cx="170736" cy="316111"/>
          </a:xfrm>
          <a:prstGeom prst="rect">
            <a:avLst/>
          </a:prstGeom>
          <a:noFill/>
          <a:ln/>
        </p:spPr>
        <p:txBody>
          <a:bodyPr wrap="none" rtlCol="0" anchor="t"/>
          <a:lstStyle/>
          <a:p>
            <a:pPr marL="0" indent="0" algn="ctr">
              <a:lnSpc>
                <a:spcPts val="2489"/>
              </a:lnSpc>
              <a:buNone/>
            </a:pPr>
            <a:r>
              <a:rPr lang="en-US" sz="2489" b="1" dirty="0">
                <a:solidFill>
                  <a:srgbClr val="396AF1"/>
                </a:solidFill>
                <a:latin typeface="Barlow" pitchFamily="34" charset="0"/>
                <a:ea typeface="Barlow" pitchFamily="34" charset="-122"/>
                <a:cs typeface="Barlow" pitchFamily="34" charset="-120"/>
              </a:rPr>
              <a:t>3</a:t>
            </a:r>
            <a:endParaRPr lang="en-US" sz="2489" dirty="0"/>
          </a:p>
        </p:txBody>
      </p:sp>
      <p:sp>
        <p:nvSpPr>
          <p:cNvPr id="21" name="Text 16"/>
          <p:cNvSpPr/>
          <p:nvPr/>
        </p:nvSpPr>
        <p:spPr>
          <a:xfrm>
            <a:off x="2101691" y="6068497"/>
            <a:ext cx="2633901" cy="329208"/>
          </a:xfrm>
          <a:prstGeom prst="rect">
            <a:avLst/>
          </a:prstGeom>
          <a:noFill/>
          <a:ln/>
        </p:spPr>
        <p:txBody>
          <a:bodyPr wrap="none" rtlCol="0" anchor="t"/>
          <a:lstStyle/>
          <a:p>
            <a:pPr marL="0" indent="0" algn="l">
              <a:lnSpc>
                <a:spcPts val="2592"/>
              </a:lnSpc>
              <a:buNone/>
            </a:pPr>
            <a:r>
              <a:rPr lang="en-US" sz="2074" b="1" dirty="0">
                <a:solidFill>
                  <a:srgbClr val="396AF1"/>
                </a:solidFill>
                <a:latin typeface="Barlow" pitchFamily="34" charset="0"/>
                <a:ea typeface="Barlow" pitchFamily="34" charset="-122"/>
                <a:cs typeface="Barlow" pitchFamily="34" charset="-120"/>
              </a:rPr>
              <a:t>Identifikasi Anomali</a:t>
            </a:r>
            <a:endParaRPr lang="en-US" sz="2074" dirty="0"/>
          </a:p>
        </p:txBody>
      </p:sp>
      <p:sp>
        <p:nvSpPr>
          <p:cNvPr id="22" name="Text 17"/>
          <p:cNvSpPr/>
          <p:nvPr/>
        </p:nvSpPr>
        <p:spPr>
          <a:xfrm>
            <a:off x="2101691" y="6517719"/>
            <a:ext cx="6341745" cy="640318"/>
          </a:xfrm>
          <a:prstGeom prst="rect">
            <a:avLst/>
          </a:prstGeom>
          <a:noFill/>
          <a:ln/>
        </p:spPr>
        <p:txBody>
          <a:bodyPr wrap="square" rtlCol="0" anchor="t"/>
          <a:lstStyle/>
          <a:p>
            <a:pPr marL="0" indent="0" algn="l">
              <a:lnSpc>
                <a:spcPts val="2522"/>
              </a:lnSpc>
              <a:buNone/>
            </a:pPr>
            <a:r>
              <a:rPr lang="en-US" sz="1576" dirty="0">
                <a:solidFill>
                  <a:srgbClr val="272525"/>
                </a:solidFill>
                <a:latin typeface="Montserrat" pitchFamily="34" charset="0"/>
                <a:ea typeface="Montserrat" pitchFamily="34" charset="-122"/>
                <a:cs typeface="Montserrat" pitchFamily="34" charset="-120"/>
              </a:rPr>
              <a:t>Menemukan penyimpangan kinerja dari tren normal yang dapat mengindikasikan masalah.</a:t>
            </a:r>
            <a:endParaRPr lang="en-US" sz="1576"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
        <p:nvSpPr>
          <p:cNvPr id="4" name="Text 1"/>
          <p:cNvSpPr/>
          <p:nvPr/>
        </p:nvSpPr>
        <p:spPr>
          <a:xfrm>
            <a:off x="864037" y="2172533"/>
            <a:ext cx="12133302" cy="812125"/>
          </a:xfrm>
          <a:prstGeom prst="rect">
            <a:avLst/>
          </a:prstGeom>
          <a:noFill/>
          <a:ln/>
        </p:spPr>
        <p:txBody>
          <a:bodyPr wrap="none" rtlCol="0" anchor="t"/>
          <a:lstStyle/>
          <a:p>
            <a:pPr marL="0" indent="0">
              <a:lnSpc>
                <a:spcPts val="6395"/>
              </a:lnSpc>
              <a:buNone/>
            </a:pPr>
            <a:r>
              <a:rPr lang="en-US" sz="5116" b="1" dirty="0">
                <a:solidFill>
                  <a:srgbClr val="396AF1"/>
                </a:solidFill>
                <a:latin typeface="Barlow" pitchFamily="34" charset="0"/>
                <a:ea typeface="Barlow" pitchFamily="34" charset="-122"/>
                <a:cs typeface="Barlow" pitchFamily="34" charset="-120"/>
              </a:rPr>
              <a:t>Perbandingan dengan Perusahaan Lainnya</a:t>
            </a:r>
            <a:endParaRPr lang="en-US" sz="5116" dirty="0"/>
          </a:p>
        </p:txBody>
      </p:sp>
      <p:sp>
        <p:nvSpPr>
          <p:cNvPr id="5" name="Text 2"/>
          <p:cNvSpPr/>
          <p:nvPr/>
        </p:nvSpPr>
        <p:spPr>
          <a:xfrm>
            <a:off x="864037" y="3601760"/>
            <a:ext cx="3248501" cy="406003"/>
          </a:xfrm>
          <a:prstGeom prst="rect">
            <a:avLst/>
          </a:prstGeom>
          <a:noFill/>
          <a:ln/>
        </p:spPr>
        <p:txBody>
          <a:bodyPr wrap="none" rtlCol="0" anchor="t"/>
          <a:lstStyle/>
          <a:p>
            <a:pPr marL="0" indent="0">
              <a:lnSpc>
                <a:spcPts val="3197"/>
              </a:lnSpc>
              <a:buNone/>
            </a:pPr>
            <a:r>
              <a:rPr lang="en-US" sz="2558" b="1" dirty="0">
                <a:solidFill>
                  <a:srgbClr val="396AF1"/>
                </a:solidFill>
                <a:latin typeface="Barlow" pitchFamily="34" charset="0"/>
                <a:ea typeface="Barlow" pitchFamily="34" charset="-122"/>
                <a:cs typeface="Barlow" pitchFamily="34" charset="-120"/>
              </a:rPr>
              <a:t>Analisis Industri</a:t>
            </a:r>
            <a:endParaRPr lang="en-US" sz="2558" dirty="0"/>
          </a:p>
        </p:txBody>
      </p:sp>
      <p:sp>
        <p:nvSpPr>
          <p:cNvPr id="6" name="Text 3"/>
          <p:cNvSpPr/>
          <p:nvPr/>
        </p:nvSpPr>
        <p:spPr>
          <a:xfrm>
            <a:off x="864037" y="4254579"/>
            <a:ext cx="3898821" cy="1580198"/>
          </a:xfrm>
          <a:prstGeom prst="rect">
            <a:avLst/>
          </a:prstGeom>
          <a:noFill/>
          <a:ln/>
        </p:spPr>
        <p:txBody>
          <a:bodyPr wrap="square" rtlCol="0" anchor="t"/>
          <a:lstStyle/>
          <a:p>
            <a:pPr marL="0" indent="0">
              <a:lnSpc>
                <a:spcPts val="3110"/>
              </a:lnSpc>
              <a:buNone/>
            </a:pPr>
            <a:r>
              <a:rPr lang="en-US" sz="1944" dirty="0">
                <a:solidFill>
                  <a:srgbClr val="272525"/>
                </a:solidFill>
                <a:latin typeface="Montserrat" pitchFamily="34" charset="0"/>
                <a:ea typeface="Montserrat" pitchFamily="34" charset="-122"/>
                <a:cs typeface="Montserrat" pitchFamily="34" charset="-120"/>
              </a:rPr>
              <a:t>Membandingkan kinerja perusahaan dengan rata-rata industri untuk menilai posisi relatifnya.</a:t>
            </a:r>
            <a:endParaRPr lang="en-US" sz="1944" dirty="0"/>
          </a:p>
        </p:txBody>
      </p:sp>
      <p:sp>
        <p:nvSpPr>
          <p:cNvPr id="7" name="Text 4"/>
          <p:cNvSpPr/>
          <p:nvPr/>
        </p:nvSpPr>
        <p:spPr>
          <a:xfrm>
            <a:off x="5372695" y="3601760"/>
            <a:ext cx="3248501" cy="406003"/>
          </a:xfrm>
          <a:prstGeom prst="rect">
            <a:avLst/>
          </a:prstGeom>
          <a:noFill/>
          <a:ln/>
        </p:spPr>
        <p:txBody>
          <a:bodyPr wrap="none" rtlCol="0" anchor="t"/>
          <a:lstStyle/>
          <a:p>
            <a:pPr marL="0" indent="0">
              <a:lnSpc>
                <a:spcPts val="3197"/>
              </a:lnSpc>
              <a:buNone/>
            </a:pPr>
            <a:r>
              <a:rPr lang="en-US" sz="2558" b="1" dirty="0">
                <a:solidFill>
                  <a:srgbClr val="396AF1"/>
                </a:solidFill>
                <a:latin typeface="Barlow" pitchFamily="34" charset="0"/>
                <a:ea typeface="Barlow" pitchFamily="34" charset="-122"/>
                <a:cs typeface="Barlow" pitchFamily="34" charset="-120"/>
              </a:rPr>
              <a:t>Analisis Kompetitor</a:t>
            </a:r>
            <a:endParaRPr lang="en-US" sz="2558" dirty="0"/>
          </a:p>
        </p:txBody>
      </p:sp>
      <p:sp>
        <p:nvSpPr>
          <p:cNvPr id="8" name="Text 5"/>
          <p:cNvSpPr/>
          <p:nvPr/>
        </p:nvSpPr>
        <p:spPr>
          <a:xfrm>
            <a:off x="5372695" y="4254579"/>
            <a:ext cx="3898821" cy="1580198"/>
          </a:xfrm>
          <a:prstGeom prst="rect">
            <a:avLst/>
          </a:prstGeom>
          <a:noFill/>
          <a:ln/>
        </p:spPr>
        <p:txBody>
          <a:bodyPr wrap="square" rtlCol="0" anchor="t"/>
          <a:lstStyle/>
          <a:p>
            <a:pPr marL="0" indent="0">
              <a:lnSpc>
                <a:spcPts val="3110"/>
              </a:lnSpc>
              <a:buNone/>
            </a:pPr>
            <a:r>
              <a:rPr lang="en-US" sz="1944" dirty="0">
                <a:solidFill>
                  <a:srgbClr val="272525"/>
                </a:solidFill>
                <a:latin typeface="Montserrat" pitchFamily="34" charset="0"/>
                <a:ea typeface="Montserrat" pitchFamily="34" charset="-122"/>
                <a:cs typeface="Montserrat" pitchFamily="34" charset="-120"/>
              </a:rPr>
              <a:t>Membandingkan perusahaan dengan pesaing utama untuk mengidentifikasi kekuatan dan kelemahan relatif.</a:t>
            </a:r>
            <a:endParaRPr lang="en-US" sz="1944" dirty="0"/>
          </a:p>
        </p:txBody>
      </p:sp>
      <p:sp>
        <p:nvSpPr>
          <p:cNvPr id="9" name="Text 6"/>
          <p:cNvSpPr/>
          <p:nvPr/>
        </p:nvSpPr>
        <p:spPr>
          <a:xfrm>
            <a:off x="9881354" y="3601760"/>
            <a:ext cx="3352324" cy="406003"/>
          </a:xfrm>
          <a:prstGeom prst="rect">
            <a:avLst/>
          </a:prstGeom>
          <a:noFill/>
          <a:ln/>
        </p:spPr>
        <p:txBody>
          <a:bodyPr wrap="none" rtlCol="0" anchor="t"/>
          <a:lstStyle/>
          <a:p>
            <a:pPr marL="0" indent="0">
              <a:lnSpc>
                <a:spcPts val="3197"/>
              </a:lnSpc>
              <a:buNone/>
            </a:pPr>
            <a:r>
              <a:rPr lang="en-US" sz="2558" b="1" dirty="0">
                <a:solidFill>
                  <a:srgbClr val="396AF1"/>
                </a:solidFill>
                <a:latin typeface="Barlow" pitchFamily="34" charset="0"/>
                <a:ea typeface="Barlow" pitchFamily="34" charset="-122"/>
                <a:cs typeface="Barlow" pitchFamily="34" charset="-120"/>
              </a:rPr>
              <a:t>Penentuan Posisi Pasar</a:t>
            </a:r>
            <a:endParaRPr lang="en-US" sz="2558" dirty="0"/>
          </a:p>
        </p:txBody>
      </p:sp>
      <p:sp>
        <p:nvSpPr>
          <p:cNvPr id="10" name="Text 7"/>
          <p:cNvSpPr/>
          <p:nvPr/>
        </p:nvSpPr>
        <p:spPr>
          <a:xfrm>
            <a:off x="9881354" y="4254579"/>
            <a:ext cx="3898821" cy="1580198"/>
          </a:xfrm>
          <a:prstGeom prst="rect">
            <a:avLst/>
          </a:prstGeom>
          <a:noFill/>
          <a:ln/>
        </p:spPr>
        <p:txBody>
          <a:bodyPr wrap="square" rtlCol="0" anchor="t"/>
          <a:lstStyle/>
          <a:p>
            <a:pPr marL="0" indent="0">
              <a:lnSpc>
                <a:spcPts val="3110"/>
              </a:lnSpc>
              <a:buNone/>
            </a:pPr>
            <a:r>
              <a:rPr lang="en-US" sz="1944" dirty="0">
                <a:solidFill>
                  <a:srgbClr val="272525"/>
                </a:solidFill>
                <a:latin typeface="Montserrat" pitchFamily="34" charset="0"/>
                <a:ea typeface="Montserrat" pitchFamily="34" charset="-122"/>
                <a:cs typeface="Montserrat" pitchFamily="34" charset="-120"/>
              </a:rPr>
              <a:t>Menggunakan perbandingan untuk mengetahui pangsa pasar dan posisi kompetitif perusahaan.</a:t>
            </a:r>
            <a:endParaRPr lang="en-US" sz="1944"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0672"/>
          </a:xfrm>
          <a:prstGeom prst="rect">
            <a:avLst/>
          </a:prstGeom>
          <a:solidFill>
            <a:srgbClr val="EEEFF5"/>
          </a:solidFill>
          <a:ln/>
        </p:spPr>
      </p:sp>
      <p:pic>
        <p:nvPicPr>
          <p:cNvPr id="4" name="Image 1" descr="preencoded.png"/>
          <p:cNvPicPr>
            <a:picLocks noChangeAspect="1"/>
          </p:cNvPicPr>
          <p:nvPr/>
        </p:nvPicPr>
        <p:blipFill>
          <a:blip r:embed="rId4"/>
          <a:stretch>
            <a:fillRect/>
          </a:stretch>
        </p:blipFill>
        <p:spPr>
          <a:xfrm>
            <a:off x="9144000" y="0"/>
            <a:ext cx="5486400" cy="8230672"/>
          </a:xfrm>
          <a:prstGeom prst="rect">
            <a:avLst/>
          </a:prstGeom>
        </p:spPr>
      </p:pic>
      <p:pic>
        <p:nvPicPr>
          <p:cNvPr id="5" name="Image 2" descr="preencoded.png"/>
          <p:cNvPicPr>
            <a:picLocks noChangeAspect="1"/>
          </p:cNvPicPr>
          <p:nvPr/>
        </p:nvPicPr>
        <p:blipFill>
          <a:blip r:embed="rId5"/>
          <a:stretch>
            <a:fillRect/>
          </a:stretch>
        </p:blipFill>
        <p:spPr>
          <a:xfrm>
            <a:off x="9435584" y="1206103"/>
            <a:ext cx="4903113" cy="5818465"/>
          </a:xfrm>
          <a:prstGeom prst="rect">
            <a:avLst/>
          </a:prstGeom>
        </p:spPr>
      </p:pic>
      <p:sp>
        <p:nvSpPr>
          <p:cNvPr id="6" name="Text 1"/>
          <p:cNvSpPr/>
          <p:nvPr/>
        </p:nvSpPr>
        <p:spPr>
          <a:xfrm>
            <a:off x="816412" y="641509"/>
            <a:ext cx="7511177" cy="1534716"/>
          </a:xfrm>
          <a:prstGeom prst="rect">
            <a:avLst/>
          </a:prstGeom>
          <a:noFill/>
          <a:ln/>
        </p:spPr>
        <p:txBody>
          <a:bodyPr wrap="square" rtlCol="0" anchor="t"/>
          <a:lstStyle/>
          <a:p>
            <a:pPr marL="0" indent="0">
              <a:lnSpc>
                <a:spcPts val="6042"/>
              </a:lnSpc>
              <a:buNone/>
            </a:pPr>
            <a:r>
              <a:rPr lang="en-US" sz="4834" b="1" dirty="0">
                <a:solidFill>
                  <a:srgbClr val="396AF1"/>
                </a:solidFill>
                <a:latin typeface="Barlow" pitchFamily="34" charset="0"/>
                <a:ea typeface="Barlow" pitchFamily="34" charset="-122"/>
                <a:cs typeface="Barlow" pitchFamily="34" charset="-120"/>
              </a:rPr>
              <a:t>Tantangan dalam Analisis Perbandingan</a:t>
            </a:r>
            <a:endParaRPr lang="en-US" sz="4834" dirty="0"/>
          </a:p>
        </p:txBody>
      </p:sp>
      <p:sp>
        <p:nvSpPr>
          <p:cNvPr id="7" name="Shape 2"/>
          <p:cNvSpPr/>
          <p:nvPr/>
        </p:nvSpPr>
        <p:spPr>
          <a:xfrm>
            <a:off x="816412" y="2788444"/>
            <a:ext cx="524828" cy="524828"/>
          </a:xfrm>
          <a:prstGeom prst="roundRect">
            <a:avLst>
              <a:gd name="adj" fmla="val 26669"/>
            </a:avLst>
          </a:prstGeom>
          <a:solidFill>
            <a:srgbClr val="EEEFF5"/>
          </a:solidFill>
          <a:ln/>
        </p:spPr>
      </p:sp>
      <p:sp>
        <p:nvSpPr>
          <p:cNvPr id="8" name="Text 3"/>
          <p:cNvSpPr/>
          <p:nvPr/>
        </p:nvSpPr>
        <p:spPr>
          <a:xfrm>
            <a:off x="1013579" y="2866668"/>
            <a:ext cx="130373" cy="368379"/>
          </a:xfrm>
          <a:prstGeom prst="rect">
            <a:avLst/>
          </a:prstGeom>
          <a:noFill/>
          <a:ln/>
        </p:spPr>
        <p:txBody>
          <a:bodyPr wrap="none" rtlCol="0" anchor="t"/>
          <a:lstStyle/>
          <a:p>
            <a:pPr marL="0" indent="0" algn="ctr">
              <a:lnSpc>
                <a:spcPts val="2900"/>
              </a:lnSpc>
              <a:buNone/>
            </a:pPr>
            <a:r>
              <a:rPr lang="en-US" sz="2900" b="1" dirty="0">
                <a:solidFill>
                  <a:srgbClr val="396AF1"/>
                </a:solidFill>
                <a:latin typeface="Barlow" pitchFamily="34" charset="0"/>
                <a:ea typeface="Barlow" pitchFamily="34" charset="-122"/>
                <a:cs typeface="Barlow" pitchFamily="34" charset="-120"/>
              </a:rPr>
              <a:t>1</a:t>
            </a:r>
            <a:endParaRPr lang="en-US" sz="2900" dirty="0"/>
          </a:p>
        </p:txBody>
      </p:sp>
      <p:sp>
        <p:nvSpPr>
          <p:cNvPr id="9" name="Text 4"/>
          <p:cNvSpPr/>
          <p:nvPr/>
        </p:nvSpPr>
        <p:spPr>
          <a:xfrm>
            <a:off x="1574483" y="2788444"/>
            <a:ext cx="3924300" cy="383619"/>
          </a:xfrm>
          <a:prstGeom prst="rect">
            <a:avLst/>
          </a:prstGeom>
          <a:noFill/>
          <a:ln/>
        </p:spPr>
        <p:txBody>
          <a:bodyPr wrap="none" rtlCol="0" anchor="t"/>
          <a:lstStyle/>
          <a:p>
            <a:pPr marL="0" indent="0">
              <a:lnSpc>
                <a:spcPts val="3021"/>
              </a:lnSpc>
              <a:buNone/>
            </a:pPr>
            <a:r>
              <a:rPr lang="en-US" sz="2417" b="1" dirty="0">
                <a:solidFill>
                  <a:srgbClr val="396AF1"/>
                </a:solidFill>
                <a:latin typeface="Barlow" pitchFamily="34" charset="0"/>
                <a:ea typeface="Barlow" pitchFamily="34" charset="-122"/>
                <a:cs typeface="Barlow" pitchFamily="34" charset="-120"/>
              </a:rPr>
              <a:t>Perbedaan Prinsip Akuntansi</a:t>
            </a:r>
            <a:endParaRPr lang="en-US" sz="2417" dirty="0"/>
          </a:p>
        </p:txBody>
      </p:sp>
      <p:sp>
        <p:nvSpPr>
          <p:cNvPr id="10" name="Text 5"/>
          <p:cNvSpPr/>
          <p:nvPr/>
        </p:nvSpPr>
        <p:spPr>
          <a:xfrm>
            <a:off x="1574483" y="3311962"/>
            <a:ext cx="6753106" cy="746284"/>
          </a:xfrm>
          <a:prstGeom prst="rect">
            <a:avLst/>
          </a:prstGeom>
          <a:noFill/>
          <a:ln/>
        </p:spPr>
        <p:txBody>
          <a:bodyPr wrap="square" rtlCol="0" anchor="t"/>
          <a:lstStyle/>
          <a:p>
            <a:pPr marL="0" indent="0">
              <a:lnSpc>
                <a:spcPts val="2939"/>
              </a:lnSpc>
              <a:buNone/>
            </a:pPr>
            <a:r>
              <a:rPr lang="en-US" sz="1837" dirty="0">
                <a:solidFill>
                  <a:srgbClr val="272525"/>
                </a:solidFill>
                <a:latin typeface="Montserrat" pitchFamily="34" charset="0"/>
                <a:ea typeface="Montserrat" pitchFamily="34" charset="-122"/>
                <a:cs typeface="Montserrat" pitchFamily="34" charset="-120"/>
              </a:rPr>
              <a:t>Perbedaan dalam standar akuntansi dapat menyulitkan perbandingan antarperusahaan.</a:t>
            </a:r>
            <a:endParaRPr lang="en-US" sz="1837" dirty="0"/>
          </a:p>
        </p:txBody>
      </p:sp>
      <p:sp>
        <p:nvSpPr>
          <p:cNvPr id="11" name="Shape 6"/>
          <p:cNvSpPr/>
          <p:nvPr/>
        </p:nvSpPr>
        <p:spPr>
          <a:xfrm>
            <a:off x="816412" y="4553902"/>
            <a:ext cx="524828" cy="524828"/>
          </a:xfrm>
          <a:prstGeom prst="roundRect">
            <a:avLst>
              <a:gd name="adj" fmla="val 26669"/>
            </a:avLst>
          </a:prstGeom>
          <a:solidFill>
            <a:srgbClr val="EEEFF5"/>
          </a:solidFill>
          <a:ln/>
        </p:spPr>
      </p:sp>
      <p:sp>
        <p:nvSpPr>
          <p:cNvPr id="12" name="Text 7"/>
          <p:cNvSpPr/>
          <p:nvPr/>
        </p:nvSpPr>
        <p:spPr>
          <a:xfrm>
            <a:off x="975598" y="4632127"/>
            <a:ext cx="206335" cy="368379"/>
          </a:xfrm>
          <a:prstGeom prst="rect">
            <a:avLst/>
          </a:prstGeom>
          <a:noFill/>
          <a:ln/>
        </p:spPr>
        <p:txBody>
          <a:bodyPr wrap="none" rtlCol="0" anchor="t"/>
          <a:lstStyle/>
          <a:p>
            <a:pPr marL="0" indent="0" algn="ctr">
              <a:lnSpc>
                <a:spcPts val="2900"/>
              </a:lnSpc>
              <a:buNone/>
            </a:pPr>
            <a:r>
              <a:rPr lang="en-US" sz="2900" b="1" dirty="0">
                <a:solidFill>
                  <a:srgbClr val="396AF1"/>
                </a:solidFill>
                <a:latin typeface="Barlow" pitchFamily="34" charset="0"/>
                <a:ea typeface="Barlow" pitchFamily="34" charset="-122"/>
                <a:cs typeface="Barlow" pitchFamily="34" charset="-120"/>
              </a:rPr>
              <a:t>2</a:t>
            </a:r>
            <a:endParaRPr lang="en-US" sz="2900" dirty="0"/>
          </a:p>
        </p:txBody>
      </p:sp>
      <p:sp>
        <p:nvSpPr>
          <p:cNvPr id="13" name="Text 8"/>
          <p:cNvSpPr/>
          <p:nvPr/>
        </p:nvSpPr>
        <p:spPr>
          <a:xfrm>
            <a:off x="1574483" y="4553902"/>
            <a:ext cx="3069431" cy="383619"/>
          </a:xfrm>
          <a:prstGeom prst="rect">
            <a:avLst/>
          </a:prstGeom>
          <a:noFill/>
          <a:ln/>
        </p:spPr>
        <p:txBody>
          <a:bodyPr wrap="none" rtlCol="0" anchor="t"/>
          <a:lstStyle/>
          <a:p>
            <a:pPr marL="0" indent="0">
              <a:lnSpc>
                <a:spcPts val="3021"/>
              </a:lnSpc>
              <a:buNone/>
            </a:pPr>
            <a:r>
              <a:rPr lang="en-US" sz="2417" b="1" dirty="0">
                <a:solidFill>
                  <a:srgbClr val="396AF1"/>
                </a:solidFill>
                <a:latin typeface="Barlow" pitchFamily="34" charset="0"/>
                <a:ea typeface="Barlow" pitchFamily="34" charset="-122"/>
                <a:cs typeface="Barlow" pitchFamily="34" charset="-120"/>
              </a:rPr>
              <a:t>Ketersediaan Data</a:t>
            </a:r>
            <a:endParaRPr lang="en-US" sz="2417" dirty="0"/>
          </a:p>
        </p:txBody>
      </p:sp>
      <p:sp>
        <p:nvSpPr>
          <p:cNvPr id="14" name="Text 9"/>
          <p:cNvSpPr/>
          <p:nvPr/>
        </p:nvSpPr>
        <p:spPr>
          <a:xfrm>
            <a:off x="1574483" y="5077420"/>
            <a:ext cx="6753106" cy="746284"/>
          </a:xfrm>
          <a:prstGeom prst="rect">
            <a:avLst/>
          </a:prstGeom>
          <a:noFill/>
          <a:ln/>
        </p:spPr>
        <p:txBody>
          <a:bodyPr wrap="square" rtlCol="0" anchor="t"/>
          <a:lstStyle/>
          <a:p>
            <a:pPr marL="0" indent="0">
              <a:lnSpc>
                <a:spcPts val="2939"/>
              </a:lnSpc>
              <a:buNone/>
            </a:pPr>
            <a:r>
              <a:rPr lang="en-US" sz="1837" dirty="0">
                <a:solidFill>
                  <a:srgbClr val="272525"/>
                </a:solidFill>
                <a:latin typeface="Montserrat" pitchFamily="34" charset="0"/>
                <a:ea typeface="Montserrat" pitchFamily="34" charset="-122"/>
                <a:cs typeface="Montserrat" pitchFamily="34" charset="-120"/>
              </a:rPr>
              <a:t>Kesulitan mendapatkan data historis atau informasi tentang perusahaan lain.</a:t>
            </a:r>
            <a:endParaRPr lang="en-US" sz="1837" dirty="0"/>
          </a:p>
        </p:txBody>
      </p:sp>
      <p:sp>
        <p:nvSpPr>
          <p:cNvPr id="15" name="Shape 10"/>
          <p:cNvSpPr/>
          <p:nvPr/>
        </p:nvSpPr>
        <p:spPr>
          <a:xfrm>
            <a:off x="816412" y="6319361"/>
            <a:ext cx="524828" cy="524828"/>
          </a:xfrm>
          <a:prstGeom prst="roundRect">
            <a:avLst>
              <a:gd name="adj" fmla="val 26669"/>
            </a:avLst>
          </a:prstGeom>
          <a:solidFill>
            <a:srgbClr val="EEEFF5"/>
          </a:solidFill>
          <a:ln/>
        </p:spPr>
      </p:sp>
      <p:sp>
        <p:nvSpPr>
          <p:cNvPr id="16" name="Text 11"/>
          <p:cNvSpPr/>
          <p:nvPr/>
        </p:nvSpPr>
        <p:spPr>
          <a:xfrm>
            <a:off x="979289" y="6397585"/>
            <a:ext cx="198953" cy="368379"/>
          </a:xfrm>
          <a:prstGeom prst="rect">
            <a:avLst/>
          </a:prstGeom>
          <a:noFill/>
          <a:ln/>
        </p:spPr>
        <p:txBody>
          <a:bodyPr wrap="none" rtlCol="0" anchor="t"/>
          <a:lstStyle/>
          <a:p>
            <a:pPr marL="0" indent="0" algn="ctr">
              <a:lnSpc>
                <a:spcPts val="2900"/>
              </a:lnSpc>
              <a:buNone/>
            </a:pPr>
            <a:r>
              <a:rPr lang="en-US" sz="2900" b="1" dirty="0">
                <a:solidFill>
                  <a:srgbClr val="396AF1"/>
                </a:solidFill>
                <a:latin typeface="Barlow" pitchFamily="34" charset="0"/>
                <a:ea typeface="Barlow" pitchFamily="34" charset="-122"/>
                <a:cs typeface="Barlow" pitchFamily="34" charset="-120"/>
              </a:rPr>
              <a:t>3</a:t>
            </a:r>
            <a:endParaRPr lang="en-US" sz="2900" dirty="0"/>
          </a:p>
        </p:txBody>
      </p:sp>
      <p:sp>
        <p:nvSpPr>
          <p:cNvPr id="17" name="Text 12"/>
          <p:cNvSpPr/>
          <p:nvPr/>
        </p:nvSpPr>
        <p:spPr>
          <a:xfrm>
            <a:off x="1574483" y="6319361"/>
            <a:ext cx="3069431" cy="383619"/>
          </a:xfrm>
          <a:prstGeom prst="rect">
            <a:avLst/>
          </a:prstGeom>
          <a:noFill/>
          <a:ln/>
        </p:spPr>
        <p:txBody>
          <a:bodyPr wrap="none" rtlCol="0" anchor="t"/>
          <a:lstStyle/>
          <a:p>
            <a:pPr marL="0" indent="0">
              <a:lnSpc>
                <a:spcPts val="3021"/>
              </a:lnSpc>
              <a:buNone/>
            </a:pPr>
            <a:r>
              <a:rPr lang="en-US" sz="2417" b="1" dirty="0">
                <a:solidFill>
                  <a:srgbClr val="396AF1"/>
                </a:solidFill>
                <a:latin typeface="Barlow" pitchFamily="34" charset="0"/>
                <a:ea typeface="Barlow" pitchFamily="34" charset="-122"/>
                <a:cs typeface="Barlow" pitchFamily="34" charset="-120"/>
              </a:rPr>
              <a:t>Faktor Kontekstual</a:t>
            </a:r>
            <a:endParaRPr lang="en-US" sz="2417" dirty="0"/>
          </a:p>
        </p:txBody>
      </p:sp>
      <p:sp>
        <p:nvSpPr>
          <p:cNvPr id="18" name="Text 13"/>
          <p:cNvSpPr/>
          <p:nvPr/>
        </p:nvSpPr>
        <p:spPr>
          <a:xfrm>
            <a:off x="1574483" y="6842879"/>
            <a:ext cx="6753106" cy="746284"/>
          </a:xfrm>
          <a:prstGeom prst="rect">
            <a:avLst/>
          </a:prstGeom>
          <a:noFill/>
          <a:ln/>
        </p:spPr>
        <p:txBody>
          <a:bodyPr wrap="square" rtlCol="0" anchor="t"/>
          <a:lstStyle/>
          <a:p>
            <a:pPr marL="0" indent="0">
              <a:lnSpc>
                <a:spcPts val="2939"/>
              </a:lnSpc>
              <a:buNone/>
            </a:pPr>
            <a:r>
              <a:rPr lang="en-US" sz="1837" dirty="0">
                <a:solidFill>
                  <a:srgbClr val="272525"/>
                </a:solidFill>
                <a:latin typeface="Montserrat" pitchFamily="34" charset="0"/>
                <a:ea typeface="Montserrat" pitchFamily="34" charset="-122"/>
                <a:cs typeface="Montserrat" pitchFamily="34" charset="-120"/>
              </a:rPr>
              <a:t>Perlu mempertimbangkan faktor eksternal yang memengaruhi kinerja perusahaan.</a:t>
            </a:r>
            <a:endParaRPr lang="en-US" sz="1837"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p:cNvPicPr>
            <a:picLocks noChangeAspect="1"/>
          </p:cNvPicPr>
          <p:nvPr/>
        </p:nvPicPr>
        <p:blipFill>
          <a:blip r:embed="rId4"/>
          <a:stretch>
            <a:fillRect/>
          </a:stretch>
        </p:blipFill>
        <p:spPr>
          <a:xfrm>
            <a:off x="0" y="0"/>
            <a:ext cx="14630400" cy="2687836"/>
          </a:xfrm>
          <a:prstGeom prst="rect">
            <a:avLst/>
          </a:prstGeom>
        </p:spPr>
      </p:pic>
      <p:sp>
        <p:nvSpPr>
          <p:cNvPr id="5" name="Text 1"/>
          <p:cNvSpPr/>
          <p:nvPr/>
        </p:nvSpPr>
        <p:spPr>
          <a:xfrm>
            <a:off x="1132999" y="3279696"/>
            <a:ext cx="12364283" cy="1414701"/>
          </a:xfrm>
          <a:prstGeom prst="rect">
            <a:avLst/>
          </a:prstGeom>
          <a:noFill/>
          <a:ln/>
        </p:spPr>
        <p:txBody>
          <a:bodyPr wrap="square" rtlCol="0" anchor="t"/>
          <a:lstStyle/>
          <a:p>
            <a:pPr marL="0" indent="0">
              <a:lnSpc>
                <a:spcPts val="5570"/>
              </a:lnSpc>
              <a:buNone/>
            </a:pPr>
            <a:r>
              <a:rPr lang="en-US" sz="4456" b="1" dirty="0">
                <a:solidFill>
                  <a:srgbClr val="396AF1"/>
                </a:solidFill>
                <a:latin typeface="Barlow" pitchFamily="34" charset="0"/>
                <a:ea typeface="Barlow" pitchFamily="34" charset="-122"/>
                <a:cs typeface="Barlow" pitchFamily="34" charset="-120"/>
              </a:rPr>
              <a:t>Manfaat Analisis Perbandingan Laporan Keuangan</a:t>
            </a:r>
            <a:endParaRPr lang="en-US" sz="4456" dirty="0"/>
          </a:p>
        </p:txBody>
      </p:sp>
      <p:pic>
        <p:nvPicPr>
          <p:cNvPr id="6" name="Image 2" descr="preencoded.png"/>
          <p:cNvPicPr>
            <a:picLocks noChangeAspect="1"/>
          </p:cNvPicPr>
          <p:nvPr/>
        </p:nvPicPr>
        <p:blipFill>
          <a:blip r:embed="rId5"/>
          <a:stretch>
            <a:fillRect/>
          </a:stretch>
        </p:blipFill>
        <p:spPr>
          <a:xfrm>
            <a:off x="1132999" y="5016937"/>
            <a:ext cx="537567" cy="537567"/>
          </a:xfrm>
          <a:prstGeom prst="rect">
            <a:avLst/>
          </a:prstGeom>
        </p:spPr>
      </p:pic>
      <p:sp>
        <p:nvSpPr>
          <p:cNvPr id="7" name="Text 2"/>
          <p:cNvSpPr/>
          <p:nvPr/>
        </p:nvSpPr>
        <p:spPr>
          <a:xfrm>
            <a:off x="1132999" y="5769531"/>
            <a:ext cx="2829282" cy="353616"/>
          </a:xfrm>
          <a:prstGeom prst="rect">
            <a:avLst/>
          </a:prstGeom>
          <a:noFill/>
          <a:ln/>
        </p:spPr>
        <p:txBody>
          <a:bodyPr wrap="none" rtlCol="0" anchor="t"/>
          <a:lstStyle/>
          <a:p>
            <a:pPr marL="0" indent="0" algn="l">
              <a:lnSpc>
                <a:spcPts val="2785"/>
              </a:lnSpc>
              <a:buNone/>
            </a:pPr>
            <a:r>
              <a:rPr lang="en-US" sz="2228" b="1" dirty="0">
                <a:solidFill>
                  <a:srgbClr val="396AF1"/>
                </a:solidFill>
                <a:latin typeface="Barlow" pitchFamily="34" charset="0"/>
                <a:ea typeface="Barlow" pitchFamily="34" charset="-122"/>
                <a:cs typeface="Barlow" pitchFamily="34" charset="-120"/>
              </a:rPr>
              <a:t>Mengidentifikasi Tren</a:t>
            </a:r>
            <a:endParaRPr lang="en-US" sz="2228" dirty="0"/>
          </a:p>
        </p:txBody>
      </p:sp>
      <p:sp>
        <p:nvSpPr>
          <p:cNvPr id="8" name="Text 3"/>
          <p:cNvSpPr/>
          <p:nvPr/>
        </p:nvSpPr>
        <p:spPr>
          <a:xfrm>
            <a:off x="1132999" y="6252091"/>
            <a:ext cx="3906322" cy="687943"/>
          </a:xfrm>
          <a:prstGeom prst="rect">
            <a:avLst/>
          </a:prstGeom>
          <a:noFill/>
          <a:ln/>
        </p:spPr>
        <p:txBody>
          <a:bodyPr wrap="square" rtlCol="0" anchor="t"/>
          <a:lstStyle/>
          <a:p>
            <a:pPr marL="0" indent="0" algn="l">
              <a:lnSpc>
                <a:spcPts val="2709"/>
              </a:lnSpc>
              <a:buNone/>
            </a:pPr>
            <a:r>
              <a:rPr lang="en-US" sz="1693" dirty="0">
                <a:solidFill>
                  <a:srgbClr val="272525"/>
                </a:solidFill>
                <a:latin typeface="Montserrat" pitchFamily="34" charset="0"/>
                <a:ea typeface="Montserrat" pitchFamily="34" charset="-122"/>
                <a:cs typeface="Montserrat" pitchFamily="34" charset="-120"/>
              </a:rPr>
              <a:t>Mendeteksi pola dan tren dalam kinerja keuangan perusahaan.</a:t>
            </a:r>
            <a:endParaRPr lang="en-US" sz="1693" dirty="0"/>
          </a:p>
        </p:txBody>
      </p:sp>
      <p:pic>
        <p:nvPicPr>
          <p:cNvPr id="9" name="Image 3" descr="preencoded.png"/>
          <p:cNvPicPr>
            <a:picLocks noChangeAspect="1"/>
          </p:cNvPicPr>
          <p:nvPr/>
        </p:nvPicPr>
        <p:blipFill>
          <a:blip r:embed="rId6"/>
          <a:stretch>
            <a:fillRect/>
          </a:stretch>
        </p:blipFill>
        <p:spPr>
          <a:xfrm>
            <a:off x="5361861" y="5016937"/>
            <a:ext cx="537567" cy="537567"/>
          </a:xfrm>
          <a:prstGeom prst="rect">
            <a:avLst/>
          </a:prstGeom>
        </p:spPr>
      </p:pic>
      <p:sp>
        <p:nvSpPr>
          <p:cNvPr id="10" name="Text 4"/>
          <p:cNvSpPr/>
          <p:nvPr/>
        </p:nvSpPr>
        <p:spPr>
          <a:xfrm>
            <a:off x="5361861" y="5769531"/>
            <a:ext cx="2829282" cy="353616"/>
          </a:xfrm>
          <a:prstGeom prst="rect">
            <a:avLst/>
          </a:prstGeom>
          <a:noFill/>
          <a:ln/>
        </p:spPr>
        <p:txBody>
          <a:bodyPr wrap="none" rtlCol="0" anchor="t"/>
          <a:lstStyle/>
          <a:p>
            <a:pPr marL="0" indent="0" algn="l">
              <a:lnSpc>
                <a:spcPts val="2785"/>
              </a:lnSpc>
              <a:buNone/>
            </a:pPr>
            <a:r>
              <a:rPr lang="en-US" sz="2228" b="1" dirty="0">
                <a:solidFill>
                  <a:srgbClr val="396AF1"/>
                </a:solidFill>
                <a:latin typeface="Barlow" pitchFamily="34" charset="0"/>
                <a:ea typeface="Barlow" pitchFamily="34" charset="-122"/>
                <a:cs typeface="Barlow" pitchFamily="34" charset="-120"/>
              </a:rPr>
              <a:t>Memperoleh Wawasan</a:t>
            </a:r>
            <a:endParaRPr lang="en-US" sz="2228" dirty="0"/>
          </a:p>
        </p:txBody>
      </p:sp>
      <p:sp>
        <p:nvSpPr>
          <p:cNvPr id="11" name="Text 5"/>
          <p:cNvSpPr/>
          <p:nvPr/>
        </p:nvSpPr>
        <p:spPr>
          <a:xfrm>
            <a:off x="5361861" y="6252091"/>
            <a:ext cx="3906441" cy="1031915"/>
          </a:xfrm>
          <a:prstGeom prst="rect">
            <a:avLst/>
          </a:prstGeom>
          <a:noFill/>
          <a:ln/>
        </p:spPr>
        <p:txBody>
          <a:bodyPr wrap="square" rtlCol="0" anchor="t"/>
          <a:lstStyle/>
          <a:p>
            <a:pPr marL="0" indent="0" algn="l">
              <a:lnSpc>
                <a:spcPts val="2709"/>
              </a:lnSpc>
              <a:buNone/>
            </a:pPr>
            <a:r>
              <a:rPr lang="en-US" sz="1693" dirty="0">
                <a:solidFill>
                  <a:srgbClr val="272525"/>
                </a:solidFill>
                <a:latin typeface="Montserrat" pitchFamily="34" charset="0"/>
                <a:ea typeface="Montserrat" pitchFamily="34" charset="-122"/>
                <a:cs typeface="Montserrat" pitchFamily="34" charset="-120"/>
              </a:rPr>
              <a:t>Mendapatkan pemahaman yang lebih mendalam tentang posisi kompetitif perusahaan.</a:t>
            </a:r>
            <a:endParaRPr lang="en-US" sz="1693" dirty="0"/>
          </a:p>
        </p:txBody>
      </p:sp>
      <p:pic>
        <p:nvPicPr>
          <p:cNvPr id="12" name="Image 4" descr="preencoded.png"/>
          <p:cNvPicPr>
            <a:picLocks noChangeAspect="1"/>
          </p:cNvPicPr>
          <p:nvPr/>
        </p:nvPicPr>
        <p:blipFill>
          <a:blip r:embed="rId7"/>
          <a:stretch>
            <a:fillRect/>
          </a:stretch>
        </p:blipFill>
        <p:spPr>
          <a:xfrm>
            <a:off x="9590842" y="5016937"/>
            <a:ext cx="537567" cy="537567"/>
          </a:xfrm>
          <a:prstGeom prst="rect">
            <a:avLst/>
          </a:prstGeom>
        </p:spPr>
      </p:pic>
      <p:sp>
        <p:nvSpPr>
          <p:cNvPr id="13" name="Text 6"/>
          <p:cNvSpPr/>
          <p:nvPr/>
        </p:nvSpPr>
        <p:spPr>
          <a:xfrm>
            <a:off x="9590842" y="5769531"/>
            <a:ext cx="3906441" cy="707231"/>
          </a:xfrm>
          <a:prstGeom prst="rect">
            <a:avLst/>
          </a:prstGeom>
          <a:noFill/>
          <a:ln/>
        </p:spPr>
        <p:txBody>
          <a:bodyPr wrap="square" rtlCol="0" anchor="t"/>
          <a:lstStyle/>
          <a:p>
            <a:pPr marL="0" indent="0" algn="l">
              <a:lnSpc>
                <a:spcPts val="2785"/>
              </a:lnSpc>
              <a:buNone/>
            </a:pPr>
            <a:r>
              <a:rPr lang="en-US" sz="2228" b="1" dirty="0">
                <a:solidFill>
                  <a:srgbClr val="396AF1"/>
                </a:solidFill>
                <a:latin typeface="Barlow" pitchFamily="34" charset="0"/>
                <a:ea typeface="Barlow" pitchFamily="34" charset="-122"/>
                <a:cs typeface="Barlow" pitchFamily="34" charset="-120"/>
              </a:rPr>
              <a:t>Mendukung Pengambilan Keputusan</a:t>
            </a:r>
            <a:endParaRPr lang="en-US" sz="2228" dirty="0"/>
          </a:p>
        </p:txBody>
      </p:sp>
      <p:sp>
        <p:nvSpPr>
          <p:cNvPr id="14" name="Text 7"/>
          <p:cNvSpPr/>
          <p:nvPr/>
        </p:nvSpPr>
        <p:spPr>
          <a:xfrm>
            <a:off x="9590842" y="6605707"/>
            <a:ext cx="3906441" cy="1031915"/>
          </a:xfrm>
          <a:prstGeom prst="rect">
            <a:avLst/>
          </a:prstGeom>
          <a:noFill/>
          <a:ln/>
        </p:spPr>
        <p:txBody>
          <a:bodyPr wrap="square" rtlCol="0" anchor="t"/>
          <a:lstStyle/>
          <a:p>
            <a:pPr marL="0" indent="0" algn="l">
              <a:lnSpc>
                <a:spcPts val="2709"/>
              </a:lnSpc>
              <a:buNone/>
            </a:pPr>
            <a:r>
              <a:rPr lang="en-US" sz="1693" dirty="0">
                <a:solidFill>
                  <a:srgbClr val="272525"/>
                </a:solidFill>
                <a:latin typeface="Montserrat" pitchFamily="34" charset="0"/>
                <a:ea typeface="Montserrat" pitchFamily="34" charset="-122"/>
                <a:cs typeface="Montserrat" pitchFamily="34" charset="-120"/>
              </a:rPr>
              <a:t>Memberikan informasi yang berguna untuk membuat keputusan strategis.</a:t>
            </a:r>
            <a:endParaRPr lang="en-US" sz="1693"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9452610" y="2288858"/>
            <a:ext cx="4869180" cy="3651885"/>
          </a:xfrm>
          <a:prstGeom prst="rect">
            <a:avLst/>
          </a:prstGeom>
        </p:spPr>
      </p:pic>
      <p:sp>
        <p:nvSpPr>
          <p:cNvPr id="6" name="Text 1"/>
          <p:cNvSpPr/>
          <p:nvPr/>
        </p:nvSpPr>
        <p:spPr>
          <a:xfrm>
            <a:off x="864037" y="687110"/>
            <a:ext cx="7415927" cy="1624251"/>
          </a:xfrm>
          <a:prstGeom prst="rect">
            <a:avLst/>
          </a:prstGeom>
          <a:noFill/>
          <a:ln/>
        </p:spPr>
        <p:txBody>
          <a:bodyPr wrap="square" rtlCol="0" anchor="t"/>
          <a:lstStyle/>
          <a:p>
            <a:pPr marL="0" indent="0">
              <a:lnSpc>
                <a:spcPts val="6395"/>
              </a:lnSpc>
              <a:buNone/>
            </a:pPr>
            <a:r>
              <a:rPr lang="en-US" sz="5116" b="1" dirty="0">
                <a:solidFill>
                  <a:srgbClr val="396AF1"/>
                </a:solidFill>
                <a:latin typeface="Barlow" pitchFamily="34" charset="0"/>
                <a:ea typeface="Barlow" pitchFamily="34" charset="-122"/>
                <a:cs typeface="Barlow" pitchFamily="34" charset="-120"/>
              </a:rPr>
              <a:t>Kesimpulan dan Rekomendasi</a:t>
            </a:r>
            <a:endParaRPr lang="en-US" sz="5116" dirty="0"/>
          </a:p>
        </p:txBody>
      </p:sp>
      <p:pic>
        <p:nvPicPr>
          <p:cNvPr id="7" name="Image 3" descr="preencoded.png"/>
          <p:cNvPicPr>
            <a:picLocks noChangeAspect="1"/>
          </p:cNvPicPr>
          <p:nvPr/>
        </p:nvPicPr>
        <p:blipFill>
          <a:blip r:embed="rId6"/>
          <a:stretch>
            <a:fillRect/>
          </a:stretch>
        </p:blipFill>
        <p:spPr>
          <a:xfrm>
            <a:off x="864037" y="2681645"/>
            <a:ext cx="1234440" cy="2232898"/>
          </a:xfrm>
          <a:prstGeom prst="rect">
            <a:avLst/>
          </a:prstGeom>
        </p:spPr>
      </p:pic>
      <p:sp>
        <p:nvSpPr>
          <p:cNvPr id="8" name="Text 2"/>
          <p:cNvSpPr/>
          <p:nvPr/>
        </p:nvSpPr>
        <p:spPr>
          <a:xfrm>
            <a:off x="2468761" y="2928461"/>
            <a:ext cx="3248501" cy="406003"/>
          </a:xfrm>
          <a:prstGeom prst="rect">
            <a:avLst/>
          </a:prstGeom>
          <a:noFill/>
          <a:ln/>
        </p:spPr>
        <p:txBody>
          <a:bodyPr wrap="none" rtlCol="0" anchor="t"/>
          <a:lstStyle/>
          <a:p>
            <a:pPr marL="0" indent="0" algn="l">
              <a:lnSpc>
                <a:spcPts val="3197"/>
              </a:lnSpc>
              <a:buNone/>
            </a:pPr>
            <a:r>
              <a:rPr lang="en-US" sz="2558" b="1" dirty="0">
                <a:solidFill>
                  <a:srgbClr val="396AF1"/>
                </a:solidFill>
                <a:latin typeface="Barlow" pitchFamily="34" charset="0"/>
                <a:ea typeface="Barlow" pitchFamily="34" charset="-122"/>
                <a:cs typeface="Barlow" pitchFamily="34" charset="-120"/>
              </a:rPr>
              <a:t>Kesimpulan</a:t>
            </a:r>
            <a:endParaRPr lang="en-US" sz="2558" dirty="0"/>
          </a:p>
        </p:txBody>
      </p:sp>
      <p:sp>
        <p:nvSpPr>
          <p:cNvPr id="9" name="Text 3"/>
          <p:cNvSpPr/>
          <p:nvPr/>
        </p:nvSpPr>
        <p:spPr>
          <a:xfrm>
            <a:off x="2468761" y="3482578"/>
            <a:ext cx="5811203" cy="1185148"/>
          </a:xfrm>
          <a:prstGeom prst="rect">
            <a:avLst/>
          </a:prstGeom>
          <a:noFill/>
          <a:ln/>
        </p:spPr>
        <p:txBody>
          <a:bodyPr wrap="square" rtlCol="0" anchor="t"/>
          <a:lstStyle/>
          <a:p>
            <a:pPr marL="0" indent="0" algn="l">
              <a:lnSpc>
                <a:spcPts val="3110"/>
              </a:lnSpc>
              <a:buNone/>
            </a:pPr>
            <a:r>
              <a:rPr lang="en-US" sz="1944" dirty="0">
                <a:solidFill>
                  <a:srgbClr val="272525"/>
                </a:solidFill>
                <a:latin typeface="Montserrat" pitchFamily="34" charset="0"/>
                <a:ea typeface="Montserrat" pitchFamily="34" charset="-122"/>
                <a:cs typeface="Montserrat" pitchFamily="34" charset="-120"/>
              </a:rPr>
              <a:t>Analisis perbandingan laporan keuangan merupakan alat penting untuk mengevaluasi kinerja dan posisi keuangan perusahaan.</a:t>
            </a:r>
            <a:endParaRPr lang="en-US" sz="1944" dirty="0"/>
          </a:p>
        </p:txBody>
      </p:sp>
      <p:pic>
        <p:nvPicPr>
          <p:cNvPr id="10" name="Image 4" descr="preencoded.png"/>
          <p:cNvPicPr>
            <a:picLocks noChangeAspect="1"/>
          </p:cNvPicPr>
          <p:nvPr/>
        </p:nvPicPr>
        <p:blipFill>
          <a:blip r:embed="rId7"/>
          <a:stretch>
            <a:fillRect/>
          </a:stretch>
        </p:blipFill>
        <p:spPr>
          <a:xfrm>
            <a:off x="864037" y="4914543"/>
            <a:ext cx="1234440" cy="2627948"/>
          </a:xfrm>
          <a:prstGeom prst="rect">
            <a:avLst/>
          </a:prstGeom>
        </p:spPr>
      </p:pic>
      <p:sp>
        <p:nvSpPr>
          <p:cNvPr id="11" name="Text 4"/>
          <p:cNvSpPr/>
          <p:nvPr/>
        </p:nvSpPr>
        <p:spPr>
          <a:xfrm>
            <a:off x="2468761" y="5161359"/>
            <a:ext cx="3248501" cy="406003"/>
          </a:xfrm>
          <a:prstGeom prst="rect">
            <a:avLst/>
          </a:prstGeom>
          <a:noFill/>
          <a:ln/>
        </p:spPr>
        <p:txBody>
          <a:bodyPr wrap="none" rtlCol="0" anchor="t"/>
          <a:lstStyle/>
          <a:p>
            <a:pPr marL="0" indent="0" algn="l">
              <a:lnSpc>
                <a:spcPts val="3197"/>
              </a:lnSpc>
              <a:buNone/>
            </a:pPr>
            <a:r>
              <a:rPr lang="en-US" sz="2558" b="1" dirty="0">
                <a:solidFill>
                  <a:srgbClr val="396AF1"/>
                </a:solidFill>
                <a:latin typeface="Barlow" pitchFamily="34" charset="0"/>
                <a:ea typeface="Barlow" pitchFamily="34" charset="-122"/>
                <a:cs typeface="Barlow" pitchFamily="34" charset="-120"/>
              </a:rPr>
              <a:t>Rekomendasi</a:t>
            </a:r>
            <a:endParaRPr lang="en-US" sz="2558" dirty="0"/>
          </a:p>
        </p:txBody>
      </p:sp>
      <p:sp>
        <p:nvSpPr>
          <p:cNvPr id="12" name="Text 5"/>
          <p:cNvSpPr/>
          <p:nvPr/>
        </p:nvSpPr>
        <p:spPr>
          <a:xfrm>
            <a:off x="2468761" y="5715476"/>
            <a:ext cx="5811203" cy="1580198"/>
          </a:xfrm>
          <a:prstGeom prst="rect">
            <a:avLst/>
          </a:prstGeom>
          <a:noFill/>
          <a:ln/>
        </p:spPr>
        <p:txBody>
          <a:bodyPr wrap="square" rtlCol="0" anchor="t"/>
          <a:lstStyle/>
          <a:p>
            <a:pPr marL="0" indent="0" algn="l">
              <a:lnSpc>
                <a:spcPts val="3110"/>
              </a:lnSpc>
              <a:buNone/>
            </a:pPr>
            <a:r>
              <a:rPr lang="en-US" sz="1944" dirty="0">
                <a:solidFill>
                  <a:srgbClr val="272525"/>
                </a:solidFill>
                <a:latin typeface="Montserrat" pitchFamily="34" charset="0"/>
                <a:ea typeface="Montserrat" pitchFamily="34" charset="-122"/>
                <a:cs typeface="Montserrat" pitchFamily="34" charset="-120"/>
              </a:rPr>
              <a:t>Perusahaan harus secara rutin melakukan analisis perbandingan untuk mengidentifikasi peluang perbaikan dan merumuskan strategi yang lebih baik.</a:t>
            </a:r>
            <a:endParaRPr lang="en-US" sz="1944"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414</Words>
  <Application>Microsoft Office PowerPoint</Application>
  <PresentationFormat>Custom</PresentationFormat>
  <Paragraphs>74</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Barlow</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alija zaki</cp:lastModifiedBy>
  <cp:revision>2</cp:revision>
  <dcterms:created xsi:type="dcterms:W3CDTF">2024-07-05T08:15:41Z</dcterms:created>
  <dcterms:modified xsi:type="dcterms:W3CDTF">2024-07-05T08:25:22Z</dcterms:modified>
</cp:coreProperties>
</file>