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0" r:id="rId2"/>
    <p:sldId id="287" r:id="rId3"/>
    <p:sldId id="273" r:id="rId4"/>
    <p:sldId id="274" r:id="rId5"/>
    <p:sldId id="289" r:id="rId6"/>
    <p:sldId id="290" r:id="rId7"/>
    <p:sldId id="291" r:id="rId8"/>
    <p:sldId id="292" r:id="rId9"/>
    <p:sldId id="293" r:id="rId10"/>
    <p:sldId id="294" r:id="rId11"/>
    <p:sldId id="261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9"/>
    <p:restoredTop sz="92833" autoAdjust="0"/>
  </p:normalViewPr>
  <p:slideViewPr>
    <p:cSldViewPr snapToGrid="0" snapToObjects="1">
      <p:cViewPr varScale="1">
        <p:scale>
          <a:sx n="91" d="100"/>
          <a:sy n="91" d="100"/>
        </p:scale>
        <p:origin x="-14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9C163B8A-5127-7E41-9F64-707A0EB7A20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22FC546-7439-1A45-A35F-8D736C72ECB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61998EC-E4BA-1940-9AFF-7B55C2219D29}" type="datetimeFigureOut">
              <a:rPr lang="en-US" altLang="en-US"/>
              <a:pPr/>
              <a:t>8/8/20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7F1BD408-891D-8A4E-B7CE-CBCDB359F77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1505059F-9C8A-5143-B2FA-222BD000C4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C5EA4AE-74A8-3643-81AC-389648B0705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11A8A71-155A-C341-A430-9394A09ACA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0D9565-48A8-0548-B297-D54B111947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91565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>
            <a:extLst>
              <a:ext uri="{FF2B5EF4-FFF2-40B4-BE49-F238E27FC236}">
                <a16:creationId xmlns:a16="http://schemas.microsoft.com/office/drawing/2014/main" xmlns="" id="{FDEE446B-CABB-7E45-AE20-B5D1032CF3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>
            <a:extLst>
              <a:ext uri="{FF2B5EF4-FFF2-40B4-BE49-F238E27FC236}">
                <a16:creationId xmlns:a16="http://schemas.microsoft.com/office/drawing/2014/main" xmlns="" id="{7749570D-AAD4-E041-980C-586F85DFD8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14E5A99-7E9C-ED43-AB85-7A1E896369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32AC020-2138-9749-8718-6829CF782DC8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21075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>
            <a:extLst>
              <a:ext uri="{FF2B5EF4-FFF2-40B4-BE49-F238E27FC236}">
                <a16:creationId xmlns:a16="http://schemas.microsoft.com/office/drawing/2014/main" xmlns="" id="{A7E6EF58-6385-B941-A396-F07F92F465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0" name="Notes Placeholder 2">
            <a:extLst>
              <a:ext uri="{FF2B5EF4-FFF2-40B4-BE49-F238E27FC236}">
                <a16:creationId xmlns:a16="http://schemas.microsoft.com/office/drawing/2014/main" xmlns="" id="{8520AD4A-781F-9442-98D7-B39DF7A0D2B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7891" name="Slide Number Placeholder 3">
            <a:extLst>
              <a:ext uri="{FF2B5EF4-FFF2-40B4-BE49-F238E27FC236}">
                <a16:creationId xmlns:a16="http://schemas.microsoft.com/office/drawing/2014/main" xmlns="" id="{90C3A4EB-353B-0B4A-A25E-BA56C48A1D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5CCC4E4-C2FC-024E-B078-59CC2D30C234}" type="slidenum">
              <a:rPr lang="de-DE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/>
              <a:t>11</a:t>
            </a:fld>
            <a:endParaRPr lang="de-DE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5B2DD7-7A56-BA46-B2B0-EE7924DFF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B6A6D5-DAAE-4F44-BE3A-02F12D9741D4}" type="datetimeFigureOut">
              <a:rPr lang="en-US" altLang="en-US"/>
              <a:pPr/>
              <a:t>8/8/20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4B61310-AAF8-1846-93E6-13362F4E5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E6AA982-3C2B-FD46-A6A5-8E63C8EA5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15A889-EA30-9B49-96DF-FA08A134BC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33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C15E904-FDFE-384E-8429-5288C844E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A446B1-CE5D-DC44-A4E4-29C345714706}" type="datetimeFigureOut">
              <a:rPr lang="en-US" altLang="en-US"/>
              <a:pPr/>
              <a:t>8/8/20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23A876-1B38-BE4B-A559-7564C35DE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5890CD-C833-C542-9D38-0464AC4F5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F41687-9C8C-634B-8194-72A0BBCEEC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7535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3FD8929-30AC-B649-B493-00758BB40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A1988C-14EB-604B-A405-91391FE1E9A8}" type="datetimeFigureOut">
              <a:rPr lang="en-US" altLang="en-US"/>
              <a:pPr/>
              <a:t>8/8/20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CE91A1-7359-E447-9296-22005CF7A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35D935F-53F1-2643-AE60-0E458A9F0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53A0B-91D8-1041-A695-563E844576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8386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8AF43B-132F-C744-B0F5-614F91ADE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B7A3C1-7EFC-FD4C-9EA6-C1BFAC455D55}" type="datetimeFigureOut">
              <a:rPr lang="en-US" altLang="en-US"/>
              <a:pPr/>
              <a:t>8/8/20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FA9EA7-A6B6-5141-9448-1F2C02980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1FA3AB0-91B1-D54D-AFF5-7DD7AEEFF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A49BCE-4820-B148-ADA1-6710690140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8338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54B4B7C-62FF-4C4D-AB31-B9C239649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998350-3938-814E-B323-1BEE445CA63B}" type="datetimeFigureOut">
              <a:rPr lang="en-US" altLang="en-US"/>
              <a:pPr/>
              <a:t>8/8/20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4E12B7-DF02-1243-980D-97FC7F9CB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6868605-642E-A24A-8AF6-1FD9FFA02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315794-096E-B446-9DD3-8562110168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731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56A8E33F-1947-B14E-85A3-A7D442C7C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36083C-BD9E-CB43-9860-EE3A003EFFBD}" type="datetimeFigureOut">
              <a:rPr lang="en-US" altLang="en-US"/>
              <a:pPr/>
              <a:t>8/8/20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029E1752-EF09-F742-A4CF-014C02F1F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CC501AB6-E536-8244-BD56-8F7E125B3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0183AF-81FD-014F-9557-9BC71031E1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067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26F57F5D-BA24-CA4D-8A2D-E281B3D49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4C45D6-8487-284F-95BF-1AF8ECA0D745}" type="datetimeFigureOut">
              <a:rPr lang="en-US" altLang="en-US"/>
              <a:pPr/>
              <a:t>8/8/20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E9B619C6-3BFC-3B43-BE26-7A8425CAD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6ECCD0A4-6F9F-BF4F-B919-9537114F5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42044-BD53-6044-A6C2-F103EB1298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058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9FD8C6F7-263E-3449-B09C-75D51D14C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843118-0B54-4648-8DFB-D1B00AD7872F}" type="datetimeFigureOut">
              <a:rPr lang="en-US" altLang="en-US"/>
              <a:pPr/>
              <a:t>8/8/20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84F2B7A7-10AE-C94A-9526-C7F048653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6A907525-F0B7-FE4C-BA67-27AC06300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73BB4D-D07E-D545-8396-554C1D08A6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5084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F455AB50-52C9-3D4F-AF34-832B1AD9B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8F42DD-1593-A34F-B80E-4C81531845C2}" type="datetimeFigureOut">
              <a:rPr lang="en-US" altLang="en-US"/>
              <a:pPr/>
              <a:t>8/8/20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6EBF99F8-6C98-0A46-84F5-250E3566C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01B4198C-026C-614E-B2B4-A5C265A68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9CAD1-3420-134B-BAF3-71FF3FBBB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9250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5D393C8B-4E23-674A-BE52-0368521C6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33988C-3455-034C-AFEA-783D4ABBCA93}" type="datetimeFigureOut">
              <a:rPr lang="en-US" altLang="en-US"/>
              <a:pPr/>
              <a:t>8/8/20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3DFDFBFF-9DB4-414A-8BD2-1E5B16F4D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E531A5F-A933-BF4E-B29E-2E136A97C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9CAFAA-1CCB-C04C-A6AF-8D72314CB2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179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8BCC5B1B-A3AC-F744-ABA9-75BD36FF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234FDF-FAFF-E54B-AF96-732461BD2A18}" type="datetimeFigureOut">
              <a:rPr lang="en-US" altLang="en-US"/>
              <a:pPr/>
              <a:t>8/8/20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3A466B4B-7C3A-0E4C-BEF1-876B1D5E8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838FC3F-C689-5E49-A3C1-70366060C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DAC9C-9DB9-1548-A5DA-D541FA1B8E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957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A6EE5744-D880-FE49-8AB6-744A7634A8C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2EA8325C-F967-1141-B082-0D8A09A514D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A804D5-CC66-8743-882A-1D63ACA9F5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EC2E93F5-EC26-C14D-BD19-F9E750C4B3F9}" type="datetimeFigureOut">
              <a:rPr lang="en-US" altLang="en-US"/>
              <a:pPr/>
              <a:t>8/8/20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4B19AB3-0F12-B249-8A4F-C92342E2E1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0677760-B4F9-9649-A83B-1F2A8B06E9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19FCFC0-8B18-CE46-A336-C9BF3D9594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7EE792D-9591-5D49-B059-ADC661EBF827}"/>
              </a:ext>
            </a:extLst>
          </p:cNvPr>
          <p:cNvSpPr/>
          <p:nvPr/>
        </p:nvSpPr>
        <p:spPr>
          <a:xfrm>
            <a:off x="900113" y="3517900"/>
            <a:ext cx="7775575" cy="22145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3000">
                <a:latin typeface="Adobe Arabic" panose="02040503050201020203" pitchFamily="18" charset="-78"/>
              </a:rPr>
              <a:t>“Kami ridho Allah SWT sebagai Tuhanku, Islam sebagai agamaku, dan Nabi Muhammad sebagai Nabi dan Rasul, Ya Allah, tambahkanlah kepadaku ilmu dan berikanlah aku kefahaman”</a:t>
            </a:r>
          </a:p>
        </p:txBody>
      </p:sp>
      <p:pic>
        <p:nvPicPr>
          <p:cNvPr id="14338" name="Picture 5" descr="C:\Users\Suryani\Pictures\doa-belajar.jpg">
            <a:extLst>
              <a:ext uri="{FF2B5EF4-FFF2-40B4-BE49-F238E27FC236}">
                <a16:creationId xmlns:a16="http://schemas.microsoft.com/office/drawing/2014/main" xmlns="" id="{3E65ABE2-86ED-A24F-A777-0D37C6AAD8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858963"/>
            <a:ext cx="777557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itle 2">
            <a:extLst>
              <a:ext uri="{FF2B5EF4-FFF2-40B4-BE49-F238E27FC236}">
                <a16:creationId xmlns:a16="http://schemas.microsoft.com/office/drawing/2014/main" xmlns="" id="{E47AF945-D412-304A-A3C9-63C6A7936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4888" y="188913"/>
            <a:ext cx="2232025" cy="1143000"/>
          </a:xfrm>
        </p:spPr>
        <p:txBody>
          <a:bodyPr/>
          <a:lstStyle/>
          <a:p>
            <a:pPr eaLnBrk="1" hangingPunct="1"/>
            <a:r>
              <a:rPr lang="en-US" altLang="en-US" b="1">
                <a:latin typeface="Apple Chancery" panose="03020702040506060504" pitchFamily="66" charset="-79"/>
                <a:ea typeface="ＭＳ Ｐゴシック" panose="020B0600070205080204" pitchFamily="34" charset="-128"/>
              </a:rPr>
              <a:t>Doa . . .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48263C-1A91-C14B-B6B4-27D79609A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0893"/>
            <a:ext cx="9144000" cy="587374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US" sz="2800" b="1" dirty="0" err="1"/>
              <a:t>Penilaian</a:t>
            </a:r>
            <a:r>
              <a:rPr lang="en-US" sz="2800" b="1" dirty="0"/>
              <a:t> </a:t>
            </a:r>
            <a:r>
              <a:rPr lang="en-US" sz="2800" b="1" dirty="0" err="1"/>
              <a:t>Orientasi</a:t>
            </a:r>
            <a:r>
              <a:rPr lang="en-US" sz="2800" b="1" dirty="0"/>
              <a:t> Masa </a:t>
            </a:r>
            <a:r>
              <a:rPr lang="en-US" sz="2800" b="1" dirty="0" err="1"/>
              <a:t>Depan</a:t>
            </a: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EB1E50-02B1-9340-9BB6-83952E1A0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515" y="2332037"/>
            <a:ext cx="8229600" cy="4525963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/>
              <a:t>Penialain</a:t>
            </a:r>
            <a:r>
              <a:rPr lang="en-US" sz="2800" dirty="0"/>
              <a:t> </a:t>
            </a:r>
            <a:r>
              <a:rPr lang="en-US" sz="2800" dirty="0" err="1"/>
              <a:t>diri</a:t>
            </a:r>
            <a:r>
              <a:rPr lang="en-US" sz="2800" dirty="0"/>
              <a:t> </a:t>
            </a:r>
            <a:r>
              <a:rPr lang="en-US" sz="2800" dirty="0" err="1"/>
              <a:t>sendiri</a:t>
            </a:r>
            <a:endParaRPr lang="en-US" sz="2800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/>
              <a:t>Managemen</a:t>
            </a:r>
            <a:r>
              <a:rPr lang="en-US" sz="2800" dirty="0"/>
              <a:t> by </a:t>
            </a:r>
            <a:r>
              <a:rPr lang="en-US" sz="2800" dirty="0" err="1"/>
              <a:t>Objektif</a:t>
            </a:r>
            <a:endParaRPr lang="en-US" sz="2800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/>
              <a:t>Psikologikal</a:t>
            </a:r>
            <a:endParaRPr lang="en-US" sz="2800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/>
              <a:t>Pusat </a:t>
            </a:r>
            <a:r>
              <a:rPr lang="en-US" sz="2800" dirty="0" err="1"/>
              <a:t>Penilaian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44896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>
            <a:extLst>
              <a:ext uri="{FF2B5EF4-FFF2-40B4-BE49-F238E27FC236}">
                <a16:creationId xmlns:a16="http://schemas.microsoft.com/office/drawing/2014/main" xmlns="" id="{63A24A91-8828-724F-8B18-EEE791AD0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1844675"/>
            <a:ext cx="7391400" cy="431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>
                <a:latin typeface="Verdana" charset="0"/>
                <a:ea typeface="+mj-ea"/>
                <a:cs typeface="Arial Unicode MS" charset="0"/>
              </a:rPr>
              <a:t>DOA SESUDAH BELAJAR</a:t>
            </a:r>
          </a:p>
        </p:txBody>
      </p:sp>
      <p:sp>
        <p:nvSpPr>
          <p:cNvPr id="36866" name="Content Placeholder 2">
            <a:extLst>
              <a:ext uri="{FF2B5EF4-FFF2-40B4-BE49-F238E27FC236}">
                <a16:creationId xmlns:a16="http://schemas.microsoft.com/office/drawing/2014/main" xmlns="" id="{EAEEBAF0-32E9-0F42-A094-EA4036120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781300"/>
            <a:ext cx="7086600" cy="35718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ar-AE" altLang="en-US" sz="2000" b="1">
                <a:latin typeface="Arial" panose="020B0604020202020204" pitchFamily="34" charset="0"/>
                <a:ea typeface="ＭＳ Ｐゴシック" panose="020B0600070205080204" pitchFamily="34" charset="-128"/>
              </a:rPr>
              <a:t>بِسْمِ اللَّهِ الرَّحْمَنِ الرَّحِيمِ</a:t>
            </a:r>
            <a:endParaRPr lang="id-ID" altLang="en-US" sz="2000" b="1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/>
            <a:endParaRPr lang="ar-AE" altLang="en-US" sz="2000" b="1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buFontTx/>
              <a:buNone/>
            </a:pPr>
            <a:r>
              <a:rPr lang="ar-AE" altLang="en-US" sz="2000" b="1">
                <a:latin typeface="Arial" panose="020B0604020202020204" pitchFamily="34" charset="0"/>
                <a:ea typeface="ＭＳ Ｐゴシック" panose="020B0600070205080204" pitchFamily="34" charset="-128"/>
              </a:rPr>
              <a:t>اَللَّهُمَّ أَرِنَا الْحَقَّ حَقًّا وَارْزُقْنَا اتِّـبَاعَه ُ وَأَرِنَا الْبَاطِلَ بَاطِلاً وَارْزُقْنَا اجْتِنَابَهُ</a:t>
            </a:r>
            <a:endParaRPr lang="id-ID" altLang="en-US" sz="2000" b="1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/>
            <a:endParaRPr lang="id-ID" altLang="en-US" sz="2000" b="1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/>
            <a:endParaRPr lang="ar-AE" altLang="en-US" sz="2000" b="1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buFontTx/>
              <a:buNone/>
            </a:pPr>
            <a:r>
              <a:rPr lang="id-ID" altLang="en-US" sz="2000" b="1">
                <a:latin typeface="Arial" panose="020B0604020202020204" pitchFamily="34" charset="0"/>
                <a:ea typeface="ＭＳ Ｐゴシック" panose="020B0600070205080204" pitchFamily="34" charset="-128"/>
              </a:rPr>
              <a:t>Ya Alloh Tunjukkanlah kepada kami kebenaran sehinggga kami dapat mengikutinya Dan tunjukkanlah kepada kami kejelekan sehingga kami dapat menjauhinya</a:t>
            </a:r>
            <a:endParaRPr lang="id-ID" altLang="en-US" sz="20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endParaRPr lang="id-ID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7A32AA8-FACD-014A-AF0F-EF8BDB232E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8534" y="-94038"/>
            <a:ext cx="5020700" cy="37994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4CE93361-2CCF-FA4F-B43E-13102440A46E}"/>
              </a:ext>
            </a:extLst>
          </p:cNvPr>
          <p:cNvSpPr txBox="1">
            <a:spLocks/>
          </p:cNvSpPr>
          <p:nvPr/>
        </p:nvSpPr>
        <p:spPr bwMode="auto">
          <a:xfrm>
            <a:off x="0" y="4039963"/>
            <a:ext cx="9144000" cy="1805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93663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5400" b="1" dirty="0"/>
              <a:t>PENILAIAN  </a:t>
            </a:r>
          </a:p>
          <a:p>
            <a:pPr algn="ctr"/>
            <a:r>
              <a:rPr lang="en-US" sz="5400" b="1" dirty="0"/>
              <a:t>PRESTASI KERJA</a:t>
            </a:r>
          </a:p>
        </p:txBody>
      </p:sp>
    </p:spTree>
    <p:extLst>
      <p:ext uri="{BB962C8B-B14F-4D97-AF65-F5344CB8AC3E}">
        <p14:creationId xmlns:p14="http://schemas.microsoft.com/office/powerpoint/2010/main" val="146807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Box 6"/>
          <p:cNvSpPr txBox="1">
            <a:spLocks noChangeArrowheads="1"/>
          </p:cNvSpPr>
          <p:nvPr/>
        </p:nvSpPr>
        <p:spPr bwMode="auto">
          <a:xfrm>
            <a:off x="0" y="988693"/>
            <a:ext cx="9144000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ysClr val="windowText" lastClr="000000"/>
                </a:solidFill>
                <a:latin typeface="Calibri" pitchFamily="34" charset="0"/>
              </a:rPr>
              <a:t>KRITERIA-KRITERIA MANAJEMEN KINERJA YANG EFEKTIF</a:t>
            </a:r>
          </a:p>
        </p:txBody>
      </p:sp>
      <p:sp>
        <p:nvSpPr>
          <p:cNvPr id="9221" name="TextBox 4"/>
          <p:cNvSpPr txBox="1">
            <a:spLocks noChangeArrowheads="1"/>
          </p:cNvSpPr>
          <p:nvPr/>
        </p:nvSpPr>
        <p:spPr bwMode="auto">
          <a:xfrm>
            <a:off x="457200" y="1491925"/>
            <a:ext cx="8215313" cy="4739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Aft>
                <a:spcPts val="1200"/>
              </a:spcAft>
              <a:buFont typeface="Arial" charset="0"/>
              <a:buAutoNum type="arabicPeriod"/>
            </a:pPr>
            <a:r>
              <a:rPr lang="en-US" sz="1800" dirty="0">
                <a:latin typeface="Calibri" pitchFamily="34" charset="0"/>
              </a:rPr>
              <a:t>Direction sharing: </a:t>
            </a:r>
            <a:r>
              <a:rPr lang="en-US" sz="1800" dirty="0" err="1">
                <a:latin typeface="Calibri" pitchFamily="34" charset="0"/>
              </a:rPr>
              <a:t>mengkomunikasikan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tujuan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tingkat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tinggi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organisasi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ke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seluruh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organisasi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dan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kemudian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menerjemahkannya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kedalam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tujuan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setiap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departemen</a:t>
            </a:r>
            <a:endParaRPr lang="en-US" sz="1800" dirty="0">
              <a:latin typeface="Calibri" pitchFamily="34" charset="0"/>
            </a:endParaRPr>
          </a:p>
          <a:p>
            <a:pPr marL="342900" indent="-342900" algn="just">
              <a:spcAft>
                <a:spcPts val="1200"/>
              </a:spcAft>
              <a:buFont typeface="Arial" charset="0"/>
              <a:buAutoNum type="arabicPeriod"/>
            </a:pPr>
            <a:r>
              <a:rPr lang="en-US" sz="1800" dirty="0">
                <a:latin typeface="Calibri" pitchFamily="34" charset="0"/>
              </a:rPr>
              <a:t>Role clarification: </a:t>
            </a:r>
            <a:r>
              <a:rPr lang="en-US" sz="1800" dirty="0" err="1">
                <a:latin typeface="Calibri" pitchFamily="34" charset="0"/>
              </a:rPr>
              <a:t>menegaskan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peranan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setiap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karyawan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terkait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dengan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pekerjaannya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sehari-hari</a:t>
            </a:r>
            <a:r>
              <a:rPr lang="en-US" sz="1800" dirty="0">
                <a:latin typeface="Calibri" pitchFamily="34" charset="0"/>
              </a:rPr>
              <a:t>.</a:t>
            </a:r>
          </a:p>
          <a:p>
            <a:pPr marL="342900" indent="-342900" algn="just">
              <a:spcAft>
                <a:spcPts val="1200"/>
              </a:spcAft>
              <a:buFont typeface="Arial" charset="0"/>
              <a:buAutoNum type="arabicPeriod"/>
            </a:pPr>
            <a:r>
              <a:rPr lang="en-US" sz="1800" dirty="0">
                <a:latin typeface="Calibri" pitchFamily="34" charset="0"/>
              </a:rPr>
              <a:t>Goal setting and planning: </a:t>
            </a:r>
            <a:r>
              <a:rPr lang="en-US" sz="1800" dirty="0" err="1">
                <a:latin typeface="Calibri" pitchFamily="34" charset="0"/>
              </a:rPr>
              <a:t>menerjemahkan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tujuan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organisasi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dan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departemen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kedalam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tujuan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khusus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bagi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masing-masing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karyawan</a:t>
            </a:r>
            <a:endParaRPr lang="en-US" sz="1800" dirty="0">
              <a:latin typeface="Calibri" pitchFamily="34" charset="0"/>
            </a:endParaRPr>
          </a:p>
          <a:p>
            <a:pPr marL="342900" indent="-342900" algn="just">
              <a:spcAft>
                <a:spcPts val="1200"/>
              </a:spcAft>
              <a:buFont typeface="Arial" charset="0"/>
              <a:buAutoNum type="arabicPeriod"/>
            </a:pPr>
            <a:r>
              <a:rPr lang="en-US" sz="1800" dirty="0">
                <a:latin typeface="Calibri" pitchFamily="34" charset="0"/>
              </a:rPr>
              <a:t>Goal alignment: </a:t>
            </a:r>
            <a:r>
              <a:rPr lang="en-US" sz="1800" dirty="0" err="1">
                <a:latin typeface="Calibri" pitchFamily="34" charset="0"/>
              </a:rPr>
              <a:t>memudahkan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setiap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manajer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untuk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melihat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keterkaitan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antara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tujuan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karyawan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dan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tujuan-tujuan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dari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departemen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dan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organisasi</a:t>
            </a:r>
            <a:r>
              <a:rPr lang="en-US" sz="1800" dirty="0">
                <a:latin typeface="Calibri" pitchFamily="34" charset="0"/>
              </a:rPr>
              <a:t>.</a:t>
            </a:r>
          </a:p>
          <a:p>
            <a:pPr marL="342900" indent="-342900" algn="just">
              <a:spcAft>
                <a:spcPts val="1200"/>
              </a:spcAft>
              <a:buFont typeface="Arial" charset="0"/>
              <a:buAutoNum type="arabicPeriod"/>
            </a:pPr>
            <a:r>
              <a:rPr lang="en-US" sz="1800" dirty="0">
                <a:latin typeface="Calibri" pitchFamily="34" charset="0"/>
              </a:rPr>
              <a:t>Developmental goal setting: </a:t>
            </a:r>
            <a:r>
              <a:rPr lang="en-US" sz="1800" dirty="0" err="1">
                <a:latin typeface="Calibri" pitchFamily="34" charset="0"/>
              </a:rPr>
              <a:t>meliputi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jaminan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bahwa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setiap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karyawan</a:t>
            </a:r>
            <a:r>
              <a:rPr lang="en-US" sz="1800" dirty="0">
                <a:latin typeface="Calibri" pitchFamily="34" charset="0"/>
              </a:rPr>
              <a:t> “</a:t>
            </a:r>
            <a:r>
              <a:rPr lang="en-US" sz="1800" dirty="0" err="1">
                <a:latin typeface="Calibri" pitchFamily="34" charset="0"/>
              </a:rPr>
              <a:t>berpikir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melalui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n-US" sz="1800" dirty="0" err="1">
                <a:latin typeface="Calibri" pitchFamily="34" charset="0"/>
              </a:rPr>
              <a:t>pada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tahap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awal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dari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setiap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periode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kinerja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n-US" sz="1800" dirty="0" err="1">
                <a:latin typeface="Calibri" pitchFamily="34" charset="0"/>
              </a:rPr>
              <a:t>tentang</a:t>
            </a:r>
            <a:r>
              <a:rPr lang="en-US" sz="1800" dirty="0">
                <a:latin typeface="Calibri" pitchFamily="34" charset="0"/>
              </a:rPr>
              <a:t> ‘</a:t>
            </a:r>
            <a:r>
              <a:rPr lang="en-US" sz="1800" dirty="0" err="1">
                <a:latin typeface="Calibri" pitchFamily="34" charset="0"/>
              </a:rPr>
              <a:t>apa</a:t>
            </a:r>
            <a:r>
              <a:rPr lang="en-US" sz="1800" dirty="0">
                <a:latin typeface="Calibri" pitchFamily="34" charset="0"/>
              </a:rPr>
              <a:t> yang </a:t>
            </a:r>
            <a:r>
              <a:rPr lang="en-US" sz="1800" dirty="0" err="1">
                <a:latin typeface="Calibri" pitchFamily="34" charset="0"/>
              </a:rPr>
              <a:t>harus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saya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lakukan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untuk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mencapai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tujuan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saya</a:t>
            </a:r>
            <a:r>
              <a:rPr lang="en-US" sz="1800" dirty="0">
                <a:latin typeface="Calibri" pitchFamily="34" charset="0"/>
              </a:rPr>
              <a:t>?’</a:t>
            </a:r>
          </a:p>
          <a:p>
            <a:pPr marL="342900" indent="-342900" algn="just">
              <a:spcAft>
                <a:spcPts val="1200"/>
              </a:spcAft>
              <a:buFont typeface="Arial" charset="0"/>
              <a:buAutoNum type="arabicPeriod"/>
            </a:pPr>
            <a:r>
              <a:rPr lang="en-US" sz="1800" dirty="0">
                <a:latin typeface="Calibri" pitchFamily="34" charset="0"/>
              </a:rPr>
              <a:t>Ongoing performance monitoring: </a:t>
            </a:r>
            <a:r>
              <a:rPr lang="en-US" sz="1800" dirty="0" err="1">
                <a:latin typeface="Calibri" pitchFamily="34" charset="0"/>
              </a:rPr>
              <a:t>penggunaan</a:t>
            </a:r>
            <a:r>
              <a:rPr lang="en-US" sz="1800" dirty="0">
                <a:latin typeface="Calibri" pitchFamily="34" charset="0"/>
              </a:rPr>
              <a:t> computer-based system yang </a:t>
            </a:r>
            <a:r>
              <a:rPr lang="en-US" sz="1800" dirty="0" err="1">
                <a:latin typeface="Calibri" pitchFamily="34" charset="0"/>
              </a:rPr>
              <a:t>mengukur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dan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kemudian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meng</a:t>
            </a:r>
            <a:r>
              <a:rPr lang="en-US" sz="1800" dirty="0">
                <a:latin typeface="Calibri" pitchFamily="34" charset="0"/>
              </a:rPr>
              <a:t>-email </a:t>
            </a:r>
            <a:r>
              <a:rPr lang="en-US" sz="1800" dirty="0" err="1">
                <a:latin typeface="Calibri" pitchFamily="34" charset="0"/>
              </a:rPr>
              <a:t>kemajuan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dan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laporan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pengecualian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berdasarkan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pada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kemajuan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individu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terhadap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pemenuhan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tujuan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kinerjanya</a:t>
            </a:r>
            <a:r>
              <a:rPr lang="en-US" sz="1800" dirty="0">
                <a:latin typeface="Calibri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32741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Box 5"/>
          <p:cNvSpPr txBox="1">
            <a:spLocks noChangeArrowheads="1"/>
          </p:cNvSpPr>
          <p:nvPr/>
        </p:nvSpPr>
        <p:spPr bwMode="auto">
          <a:xfrm>
            <a:off x="428625" y="1519839"/>
            <a:ext cx="8215313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Aft>
                <a:spcPts val="1200"/>
              </a:spcAft>
              <a:buFont typeface="Arial" charset="0"/>
              <a:buAutoNum type="arabicPeriod" startAt="7"/>
            </a:pPr>
            <a:r>
              <a:rPr lang="en-US" sz="1800" dirty="0">
                <a:latin typeface="Calibri" pitchFamily="34" charset="0"/>
              </a:rPr>
              <a:t>Ongoing feedback: </a:t>
            </a:r>
            <a:r>
              <a:rPr lang="en-US" sz="1800" dirty="0" err="1">
                <a:latin typeface="Calibri" pitchFamily="34" charset="0"/>
              </a:rPr>
              <a:t>tatap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muka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dan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umpan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balik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terkomputerisasi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terhadap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kemajuan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dari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pencapaian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tujuan</a:t>
            </a:r>
            <a:r>
              <a:rPr lang="en-US" sz="1800" dirty="0">
                <a:latin typeface="Calibri" pitchFamily="34" charset="0"/>
              </a:rPr>
              <a:t>.</a:t>
            </a:r>
          </a:p>
          <a:p>
            <a:pPr marL="342900" indent="-342900" algn="just">
              <a:spcAft>
                <a:spcPts val="1200"/>
              </a:spcAft>
              <a:buFont typeface="Arial" charset="0"/>
              <a:buAutoNum type="arabicPeriod" startAt="7"/>
            </a:pPr>
            <a:r>
              <a:rPr lang="en-US" sz="1800" dirty="0">
                <a:latin typeface="Calibri" pitchFamily="34" charset="0"/>
              </a:rPr>
              <a:t>Coaching and support: </a:t>
            </a:r>
            <a:r>
              <a:rPr lang="en-US" sz="1800" dirty="0" err="1">
                <a:latin typeface="Calibri" pitchFamily="34" charset="0"/>
              </a:rPr>
              <a:t>harus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menjadi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bagian</a:t>
            </a:r>
            <a:r>
              <a:rPr lang="en-US" sz="1800" dirty="0">
                <a:latin typeface="Calibri" pitchFamily="34" charset="0"/>
              </a:rPr>
              <a:t> yang </a:t>
            </a:r>
            <a:r>
              <a:rPr lang="en-US" sz="1800" dirty="0" err="1">
                <a:latin typeface="Calibri" pitchFamily="34" charset="0"/>
              </a:rPr>
              <a:t>satu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dari</a:t>
            </a:r>
            <a:r>
              <a:rPr lang="en-US" sz="1800" dirty="0">
                <a:latin typeface="Calibri" pitchFamily="34" charset="0"/>
              </a:rPr>
              <a:t> proses </a:t>
            </a:r>
            <a:r>
              <a:rPr lang="en-US" sz="1800" dirty="0" err="1">
                <a:latin typeface="Calibri" pitchFamily="34" charset="0"/>
              </a:rPr>
              <a:t>umpan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balik</a:t>
            </a:r>
            <a:r>
              <a:rPr lang="en-US" sz="1800" dirty="0">
                <a:latin typeface="Calibri" pitchFamily="34" charset="0"/>
              </a:rPr>
              <a:t>.</a:t>
            </a:r>
          </a:p>
          <a:p>
            <a:pPr marL="342900" indent="-342900" algn="just">
              <a:spcAft>
                <a:spcPts val="1200"/>
              </a:spcAft>
              <a:buFont typeface="Arial" charset="0"/>
              <a:buAutoNum type="arabicPeriod" startAt="7"/>
            </a:pPr>
            <a:r>
              <a:rPr lang="en-US" sz="1800" dirty="0">
                <a:latin typeface="Calibri" pitchFamily="34" charset="0"/>
              </a:rPr>
              <a:t>Performance assessment (appraisal): </a:t>
            </a:r>
            <a:r>
              <a:rPr lang="en-US" sz="1800" dirty="0" err="1">
                <a:latin typeface="Calibri" pitchFamily="34" charset="0"/>
              </a:rPr>
              <a:t>merupakan</a:t>
            </a:r>
            <a:r>
              <a:rPr lang="en-US" sz="1800" dirty="0">
                <a:latin typeface="Calibri" pitchFamily="34" charset="0"/>
              </a:rPr>
              <a:t> salah </a:t>
            </a:r>
            <a:r>
              <a:rPr lang="en-US" sz="1800" dirty="0" err="1">
                <a:latin typeface="Calibri" pitchFamily="34" charset="0"/>
              </a:rPr>
              <a:t>satu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elemen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dalam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manajemen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kinerja</a:t>
            </a:r>
            <a:r>
              <a:rPr lang="en-US" sz="1800" dirty="0">
                <a:latin typeface="Calibri" pitchFamily="34" charset="0"/>
              </a:rPr>
              <a:t>.</a:t>
            </a:r>
          </a:p>
          <a:p>
            <a:pPr marL="342900" indent="-342900" algn="just">
              <a:spcAft>
                <a:spcPts val="1200"/>
              </a:spcAft>
              <a:buFont typeface="Arial" charset="0"/>
              <a:buAutoNum type="arabicPeriod" startAt="7"/>
            </a:pPr>
            <a:r>
              <a:rPr lang="en-US" sz="1800" b="1" dirty="0">
                <a:latin typeface="Calibri" pitchFamily="34" charset="0"/>
              </a:rPr>
              <a:t>Reward, recognition, and compensation</a:t>
            </a:r>
            <a:r>
              <a:rPr lang="en-US" sz="1800" dirty="0">
                <a:latin typeface="Calibri" pitchFamily="34" charset="0"/>
              </a:rPr>
              <a:t>: </a:t>
            </a:r>
            <a:r>
              <a:rPr lang="en-US" sz="1800" dirty="0" err="1">
                <a:latin typeface="Calibri" pitchFamily="34" charset="0"/>
              </a:rPr>
              <a:t>seluruhnya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memainkan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sebuah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peranan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dalam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memberikan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konsekuensi-konsekuensi</a:t>
            </a:r>
            <a:r>
              <a:rPr lang="en-US" sz="1800" dirty="0">
                <a:latin typeface="Calibri" pitchFamily="34" charset="0"/>
              </a:rPr>
              <a:t> yang </a:t>
            </a:r>
            <a:r>
              <a:rPr lang="en-US" sz="1800" dirty="0" err="1">
                <a:latin typeface="Calibri" pitchFamily="34" charset="0"/>
              </a:rPr>
              <a:t>dibutuhkan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untuk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menjaga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arah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tujuan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kinerja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karyawan</a:t>
            </a:r>
            <a:r>
              <a:rPr lang="en-US" sz="1800" dirty="0">
                <a:latin typeface="Calibri" pitchFamily="34" charset="0"/>
              </a:rPr>
              <a:t> agar </a:t>
            </a:r>
            <a:r>
              <a:rPr lang="en-US" sz="1800" dirty="0" err="1">
                <a:latin typeface="Calibri" pitchFamily="34" charset="0"/>
              </a:rPr>
              <a:t>tetap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dalam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jalurnya</a:t>
            </a:r>
            <a:r>
              <a:rPr lang="en-US" sz="1800" dirty="0">
                <a:latin typeface="Calibri" pitchFamily="34" charset="0"/>
              </a:rPr>
              <a:t>.</a:t>
            </a:r>
          </a:p>
          <a:p>
            <a:pPr marL="342900" indent="-342900" algn="just">
              <a:spcAft>
                <a:spcPts val="1200"/>
              </a:spcAft>
              <a:buFont typeface="Arial" charset="0"/>
              <a:buAutoNum type="arabicPeriod" startAt="7"/>
            </a:pPr>
            <a:r>
              <a:rPr lang="en-US" sz="1800" dirty="0">
                <a:latin typeface="Calibri" pitchFamily="34" charset="0"/>
              </a:rPr>
              <a:t>Workflow, process control, and return on investment management: </a:t>
            </a:r>
            <a:r>
              <a:rPr lang="en-US" sz="1800" dirty="0" err="1">
                <a:latin typeface="Calibri" pitchFamily="34" charset="0"/>
              </a:rPr>
              <a:t>menjamin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bahwa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kinerja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karyawan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terhubung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secara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berarti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melalui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pengaturan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tujuan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bagi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keseluruhan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kinerja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perusahaan</a:t>
            </a:r>
            <a:r>
              <a:rPr lang="en-US" sz="1800" dirty="0">
                <a:latin typeface="Calibri" pitchFamily="34" charset="0"/>
              </a:rPr>
              <a:t> yang </a:t>
            </a:r>
            <a:r>
              <a:rPr lang="en-US" sz="1800" dirty="0" err="1">
                <a:latin typeface="Calibri" pitchFamily="34" charset="0"/>
              </a:rPr>
              <a:t>dapat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diukur</a:t>
            </a:r>
            <a:r>
              <a:rPr lang="en-US" sz="1800" dirty="0">
                <a:latin typeface="Calibri" pitchFamily="34" charset="0"/>
              </a:rPr>
              <a:t>. </a:t>
            </a:r>
          </a:p>
        </p:txBody>
      </p:sp>
      <p:sp>
        <p:nvSpPr>
          <p:cNvPr id="10244" name="TextBox 7"/>
          <p:cNvSpPr txBox="1">
            <a:spLocks noChangeArrowheads="1"/>
          </p:cNvSpPr>
          <p:nvPr/>
        </p:nvSpPr>
        <p:spPr bwMode="auto">
          <a:xfrm>
            <a:off x="6429375" y="5663214"/>
            <a:ext cx="1643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400">
                <a:latin typeface="Calibri" pitchFamily="34" charset="0"/>
              </a:rPr>
              <a:t>Dessler, 2008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3377541"/>
            <a:ext cx="9144000" cy="935103"/>
          </a:xfrm>
          <a:prstGeom prst="rect">
            <a:avLst/>
          </a:prstGeom>
          <a:solidFill>
            <a:schemeClr val="accent3">
              <a:alpha val="2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954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Box 5"/>
          <p:cNvSpPr txBox="1">
            <a:spLocks noChangeArrowheads="1"/>
          </p:cNvSpPr>
          <p:nvPr/>
        </p:nvSpPr>
        <p:spPr bwMode="auto">
          <a:xfrm>
            <a:off x="483393" y="1615168"/>
            <a:ext cx="8215313" cy="3961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en-US" b="1" dirty="0" smtClean="0">
                <a:latin typeface="Calibri" pitchFamily="34" charset="0"/>
              </a:rPr>
              <a:t>	</a:t>
            </a:r>
            <a:r>
              <a:rPr lang="en-US" b="1" dirty="0" err="1" smtClean="0">
                <a:latin typeface="Calibri" pitchFamily="34" charset="0"/>
              </a:rPr>
              <a:t>Kepentingan</a:t>
            </a:r>
            <a:r>
              <a:rPr lang="en-US" b="1" dirty="0" smtClean="0">
                <a:latin typeface="Calibri" pitchFamily="34" charset="0"/>
              </a:rPr>
              <a:t> </a:t>
            </a:r>
            <a:r>
              <a:rPr lang="en-US" b="1" dirty="0">
                <a:latin typeface="Calibri" pitchFamily="34" charset="0"/>
                <a:sym typeface="Wingdings" pitchFamily="2" charset="2"/>
              </a:rPr>
              <a:t> </a:t>
            </a:r>
            <a:r>
              <a:rPr lang="en-US" b="1" dirty="0" err="1" smtClean="0">
                <a:latin typeface="Calibri" pitchFamily="34" charset="0"/>
                <a:sym typeface="Wingdings" pitchFamily="2" charset="2"/>
              </a:rPr>
              <a:t>Objektif</a:t>
            </a:r>
            <a:endParaRPr lang="en-US" b="1" dirty="0" smtClean="0">
              <a:latin typeface="Calibri" pitchFamily="34" charset="0"/>
              <a:sym typeface="Wingdings" pitchFamily="2" charset="2"/>
            </a:endParaRPr>
          </a:p>
          <a:p>
            <a:pPr algn="just">
              <a:lnSpc>
                <a:spcPct val="130000"/>
              </a:lnSpc>
              <a:spcAft>
                <a:spcPts val="1200"/>
              </a:spcAft>
            </a:pPr>
            <a:endParaRPr lang="en-US" b="1" dirty="0">
              <a:latin typeface="Calibri" pitchFamily="34" charset="0"/>
              <a:sym typeface="Wingdings" pitchFamily="2" charset="2"/>
            </a:endParaRPr>
          </a:p>
          <a:p>
            <a:pPr marL="700088" indent="-342900" algn="just">
              <a:lnSpc>
                <a:spcPct val="130000"/>
              </a:lnSpc>
              <a:spcAft>
                <a:spcPts val="1200"/>
              </a:spcAft>
              <a:buFont typeface="Wingdings" charset="2"/>
              <a:buChar char="q"/>
            </a:pPr>
            <a:r>
              <a:rPr lang="en-US" sz="2000" b="1" dirty="0" err="1">
                <a:sym typeface="Wingdings" pitchFamily="2" charset="2"/>
              </a:rPr>
              <a:t>Pribadi</a:t>
            </a:r>
            <a:r>
              <a:rPr lang="en-US" sz="2000" b="1" dirty="0">
                <a:sym typeface="Wingdings" pitchFamily="2" charset="2"/>
              </a:rPr>
              <a:t>: </a:t>
            </a:r>
            <a:endParaRPr lang="en-US" sz="2000" b="1" dirty="0" smtClean="0">
              <a:sym typeface="Wingdings" pitchFamily="2" charset="2"/>
            </a:endParaRPr>
          </a:p>
          <a:p>
            <a:pPr marL="357188" algn="just">
              <a:lnSpc>
                <a:spcPct val="130000"/>
              </a:lnSpc>
              <a:spcAft>
                <a:spcPts val="1200"/>
              </a:spcAft>
            </a:pPr>
            <a:r>
              <a:rPr lang="en-US" sz="2000" dirty="0">
                <a:sym typeface="Wingdings" pitchFamily="2" charset="2"/>
              </a:rPr>
              <a:t>	</a:t>
            </a:r>
            <a:r>
              <a:rPr lang="en-US" sz="2000" dirty="0" smtClean="0">
                <a:sym typeface="Wingdings" pitchFamily="2" charset="2"/>
              </a:rPr>
              <a:t>		</a:t>
            </a:r>
            <a:r>
              <a:rPr lang="en-US" sz="2000" dirty="0" err="1" smtClean="0">
                <a:sym typeface="Wingdings" pitchFamily="2" charset="2"/>
              </a:rPr>
              <a:t>Untuk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Meningkatkan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Kapasitas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Karir</a:t>
            </a:r>
            <a:endParaRPr lang="en-US" sz="2000" dirty="0" smtClean="0">
              <a:sym typeface="Wingdings" pitchFamily="2" charset="2"/>
            </a:endParaRPr>
          </a:p>
          <a:p>
            <a:pPr marL="357188" algn="just">
              <a:lnSpc>
                <a:spcPct val="130000"/>
              </a:lnSpc>
              <a:spcAft>
                <a:spcPts val="1200"/>
              </a:spcAft>
            </a:pPr>
            <a:endParaRPr lang="en-US" sz="2000" dirty="0">
              <a:sym typeface="Wingdings" pitchFamily="2" charset="2"/>
            </a:endParaRPr>
          </a:p>
          <a:p>
            <a:pPr marL="700088" indent="-342900" algn="just">
              <a:lnSpc>
                <a:spcPct val="130000"/>
              </a:lnSpc>
              <a:spcAft>
                <a:spcPts val="1200"/>
              </a:spcAft>
              <a:buFont typeface="Wingdings" charset="2"/>
              <a:buChar char="q"/>
            </a:pPr>
            <a:r>
              <a:rPr lang="en-US" sz="2000" b="1" dirty="0" err="1">
                <a:latin typeface="Calibri" pitchFamily="34" charset="0"/>
                <a:sym typeface="Wingdings" pitchFamily="2" charset="2"/>
              </a:rPr>
              <a:t>Organisasi</a:t>
            </a:r>
            <a:r>
              <a:rPr lang="en-US" sz="2000" b="1" dirty="0" smtClean="0">
                <a:latin typeface="Calibri" pitchFamily="34" charset="0"/>
                <a:sym typeface="Wingdings" pitchFamily="2" charset="2"/>
              </a:rPr>
              <a:t>:</a:t>
            </a:r>
          </a:p>
          <a:p>
            <a:pPr marL="357188" algn="just">
              <a:lnSpc>
                <a:spcPct val="130000"/>
              </a:lnSpc>
              <a:spcAft>
                <a:spcPts val="1200"/>
              </a:spcAft>
            </a:pPr>
            <a:r>
              <a:rPr lang="en-US" sz="2000" dirty="0">
                <a:sym typeface="Wingdings" pitchFamily="2" charset="2"/>
              </a:rPr>
              <a:t>	</a:t>
            </a:r>
            <a:r>
              <a:rPr lang="en-US" sz="2000" dirty="0" smtClean="0">
                <a:sym typeface="Wingdings" pitchFamily="2" charset="2"/>
              </a:rPr>
              <a:t>	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 	</a:t>
            </a:r>
            <a:r>
              <a:rPr lang="en-US" sz="2000" dirty="0" err="1" smtClean="0">
                <a:latin typeface="Calibri" pitchFamily="34" charset="0"/>
                <a:sym typeface="Wingdings" pitchFamily="2" charset="2"/>
              </a:rPr>
              <a:t>Untuk</a:t>
            </a:r>
            <a:r>
              <a:rPr lang="en-US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sz="2000" dirty="0" err="1">
                <a:latin typeface="Calibri" pitchFamily="34" charset="0"/>
                <a:sym typeface="Wingdings" pitchFamily="2" charset="2"/>
              </a:rPr>
              <a:t>Pengembangan</a:t>
            </a:r>
            <a:r>
              <a:rPr lang="en-US" sz="2000" dirty="0">
                <a:latin typeface="Calibri" pitchFamily="34" charset="0"/>
                <a:sym typeface="Wingdings" pitchFamily="2" charset="2"/>
              </a:rPr>
              <a:t> Program </a:t>
            </a:r>
            <a:r>
              <a:rPr lang="en-US" sz="2000" dirty="0" err="1">
                <a:latin typeface="Calibri" pitchFamily="34" charset="0"/>
                <a:sym typeface="Wingdings" pitchFamily="2" charset="2"/>
              </a:rPr>
              <a:t>Hingga</a:t>
            </a:r>
            <a:r>
              <a:rPr lang="en-US" sz="2000" dirty="0">
                <a:latin typeface="Calibri" pitchFamily="34" charset="0"/>
                <a:sym typeface="Wingdings" pitchFamily="2" charset="2"/>
              </a:rPr>
              <a:t> </a:t>
            </a:r>
            <a:r>
              <a:rPr lang="en-US" sz="2000" dirty="0" err="1">
                <a:latin typeface="Calibri" pitchFamily="34" charset="0"/>
                <a:sym typeface="Wingdings" pitchFamily="2" charset="2"/>
              </a:rPr>
              <a:t>Kompensasi</a:t>
            </a:r>
            <a:endParaRPr lang="en-US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851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81F000-B20A-7846-94DE-95D327DBF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MANFAAT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184076-C636-1C43-A86C-8458B7979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err="1"/>
              <a:t>Mendorong</a:t>
            </a:r>
            <a:r>
              <a:rPr lang="en-US" sz="2800" dirty="0"/>
              <a:t> </a:t>
            </a:r>
            <a:r>
              <a:rPr lang="en-US" sz="2800" dirty="0" err="1"/>
              <a:t>prestasi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 err="1"/>
              <a:t>Pengambilan</a:t>
            </a:r>
            <a:r>
              <a:rPr lang="en-US" sz="2800" dirty="0"/>
              <a:t> </a:t>
            </a:r>
            <a:r>
              <a:rPr lang="en-US" sz="2800" dirty="0" err="1"/>
              <a:t>keputusan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 err="1"/>
              <a:t>Mutasi</a:t>
            </a:r>
            <a:r>
              <a:rPr lang="en-US" sz="2800" dirty="0"/>
              <a:t> </a:t>
            </a:r>
            <a:r>
              <a:rPr lang="en-US" sz="2800" dirty="0" err="1"/>
              <a:t>pegawai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/>
              <a:t>Pendidikan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pelatihan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 err="1"/>
              <a:t>Perekruitan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 err="1"/>
              <a:t>Rincian</a:t>
            </a:r>
            <a:r>
              <a:rPr lang="en-US" sz="2800" dirty="0"/>
              <a:t> </a:t>
            </a:r>
            <a:r>
              <a:rPr lang="en-US" sz="2800" dirty="0" err="1"/>
              <a:t>kewenangan</a:t>
            </a:r>
            <a:r>
              <a:rPr lang="en-US" sz="2800" dirty="0"/>
              <a:t> </a:t>
            </a:r>
            <a:r>
              <a:rPr lang="en-US" sz="2800" dirty="0" err="1"/>
              <a:t>pekerjaan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79402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81F000-B20A-7846-94DE-95D327DBF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5601"/>
            <a:ext cx="7886700" cy="1325563"/>
          </a:xfrm>
        </p:spPr>
        <p:txBody>
          <a:bodyPr/>
          <a:lstStyle/>
          <a:p>
            <a:r>
              <a:rPr lang="en-US" b="1" dirty="0" err="1"/>
              <a:t>Kelemahan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184076-C636-1C43-A86C-8458B7979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terstandar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 err="1"/>
              <a:t>Subyektif</a:t>
            </a:r>
            <a:r>
              <a:rPr lang="en-US" sz="2800" dirty="0"/>
              <a:t> </a:t>
            </a:r>
            <a:r>
              <a:rPr lang="en-US" sz="2800" dirty="0">
                <a:sym typeface="Wingdings" pitchFamily="2" charset="2"/>
              </a:rPr>
              <a:t> (Hello effect, </a:t>
            </a:r>
            <a:r>
              <a:rPr lang="en-US" sz="2800" dirty="0" err="1">
                <a:sym typeface="Wingdings" pitchFamily="2" charset="2"/>
              </a:rPr>
              <a:t>ekstrim</a:t>
            </a:r>
            <a:r>
              <a:rPr lang="en-US" sz="2800" dirty="0">
                <a:sym typeface="Wingdings" pitchFamily="2" charset="2"/>
              </a:rPr>
              <a:t>, </a:t>
            </a:r>
            <a:r>
              <a:rPr lang="en-US" sz="2800" dirty="0" err="1">
                <a:sym typeface="Wingdings" pitchFamily="2" charset="2"/>
              </a:rPr>
              <a:t>murah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hati</a:t>
            </a:r>
            <a:r>
              <a:rPr lang="en-US" sz="2800" dirty="0">
                <a:sym typeface="Wingdings" pitchFamily="2" charset="2"/>
              </a:rPr>
              <a:t>, </a:t>
            </a:r>
            <a:r>
              <a:rPr lang="en-US" sz="2800" dirty="0" err="1">
                <a:sym typeface="Wingdings" pitchFamily="2" charset="2"/>
              </a:rPr>
              <a:t>pelit</a:t>
            </a:r>
            <a:r>
              <a:rPr lang="en-US" sz="2800" dirty="0">
                <a:sym typeface="Wingdings" pitchFamily="2" charset="2"/>
              </a:rPr>
              <a:t>)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terstruktur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36568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F3593E-E17C-8344-B929-BF69C87CA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438" y="1132749"/>
            <a:ext cx="3057525" cy="568324"/>
          </a:xfr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800" b="1" dirty="0" smtClean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rPr>
              <a:t>FAKTOR</a:t>
            </a:r>
            <a:endParaRPr lang="en-US" sz="2800" b="1" dirty="0">
              <a:ln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46752C-8F5D-2846-83A5-1D2842C0B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11819"/>
            <a:ext cx="1090235" cy="820756"/>
          </a:xfr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n-US" sz="2500" b="1" dirty="0" err="1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rPr>
              <a:t>Penilai</a:t>
            </a:r>
            <a:endParaRPr lang="en-US" sz="2500" b="1" dirty="0">
              <a:ln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160C7A0-CD5A-B546-9241-D5B15C95744A}"/>
              </a:ext>
            </a:extLst>
          </p:cNvPr>
          <p:cNvSpPr/>
          <p:nvPr/>
        </p:nvSpPr>
        <p:spPr>
          <a:xfrm>
            <a:off x="6536459" y="2411819"/>
            <a:ext cx="1185290" cy="797654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500" b="1" dirty="0" err="1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rPr>
              <a:t>Ternilai</a:t>
            </a:r>
            <a:endParaRPr lang="en-US" sz="2500" b="1" dirty="0">
              <a:ln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3BA4DB2-77DA-4749-8B83-D1920A5C3CE9}"/>
              </a:ext>
            </a:extLst>
          </p:cNvPr>
          <p:cNvSpPr/>
          <p:nvPr/>
        </p:nvSpPr>
        <p:spPr>
          <a:xfrm>
            <a:off x="3492745" y="3838803"/>
            <a:ext cx="1413531" cy="797654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500" b="1" dirty="0" err="1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rPr>
              <a:t>Penilaian</a:t>
            </a:r>
            <a:endParaRPr lang="en-US" sz="2500" b="1" dirty="0">
              <a:ln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A496631-9153-D347-AA68-C5A8EC21F8D2}"/>
              </a:ext>
            </a:extLst>
          </p:cNvPr>
          <p:cNvSpPr/>
          <p:nvPr/>
        </p:nvSpPr>
        <p:spPr>
          <a:xfrm>
            <a:off x="2808950" y="5354398"/>
            <a:ext cx="2759086" cy="797654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2500" b="1" dirty="0" err="1" smtClean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rPr>
              <a:t>Hasil</a:t>
            </a:r>
            <a:r>
              <a:rPr lang="en-US" sz="2500" b="1" dirty="0" smtClean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rPr>
              <a:t> / </a:t>
            </a:r>
            <a:r>
              <a:rPr lang="en-US" sz="2500" b="1" dirty="0" err="1" smtClean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rPr>
              <a:t>Tindaklanjut</a:t>
            </a:r>
            <a:r>
              <a:rPr lang="en-US" sz="2500" b="1" dirty="0" smtClean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rPr>
              <a:t> </a:t>
            </a:r>
            <a:endParaRPr lang="en-US" sz="2500" b="1" dirty="0">
              <a:ln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786237" y="2810646"/>
            <a:ext cx="4582762" cy="0"/>
          </a:xfrm>
          <a:prstGeom prst="line">
            <a:avLst/>
          </a:prstGeom>
          <a:ln w="381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39678" y="3377534"/>
            <a:ext cx="2023472" cy="907189"/>
          </a:xfrm>
          <a:prstGeom prst="line">
            <a:avLst/>
          </a:prstGeom>
          <a:ln w="38100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5148283" y="3377534"/>
            <a:ext cx="2023472" cy="949059"/>
          </a:xfrm>
          <a:prstGeom prst="line">
            <a:avLst/>
          </a:prstGeom>
          <a:ln w="38100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175303" y="4720199"/>
            <a:ext cx="0" cy="541498"/>
          </a:xfrm>
          <a:prstGeom prst="line">
            <a:avLst/>
          </a:prstGeom>
          <a:ln w="381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8690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xmlns="" id="{E6A743D4-2D79-2141-A964-C64615DBB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27645"/>
            <a:ext cx="9144000" cy="587374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sz="2800" b="1" dirty="0" err="1"/>
              <a:t>Penilaian</a:t>
            </a:r>
            <a:r>
              <a:rPr lang="en-US" sz="2800" b="1" dirty="0"/>
              <a:t> </a:t>
            </a:r>
            <a:r>
              <a:rPr lang="en-US" sz="2800" b="1" dirty="0" err="1"/>
              <a:t>Orientasi</a:t>
            </a:r>
            <a:r>
              <a:rPr lang="en-US" sz="2800" b="1" dirty="0"/>
              <a:t> Masa </a:t>
            </a:r>
            <a:r>
              <a:rPr lang="en-US" sz="2800" b="1" dirty="0" err="1"/>
              <a:t>Lalu</a:t>
            </a: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EB1E50-02B1-9340-9BB6-83952E1A0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09773"/>
            <a:ext cx="8229600" cy="411639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sz="2800" dirty="0"/>
              <a:t>Skala </a:t>
            </a:r>
            <a:r>
              <a:rPr lang="en-US" sz="2800" dirty="0" err="1"/>
              <a:t>peringkat</a:t>
            </a:r>
            <a:endParaRPr lang="en-US" sz="2800" dirty="0"/>
          </a:p>
          <a:p>
            <a:pPr>
              <a:lnSpc>
                <a:spcPct val="130000"/>
              </a:lnSpc>
            </a:pPr>
            <a:r>
              <a:rPr lang="en-US" sz="2800" dirty="0"/>
              <a:t>Check list</a:t>
            </a:r>
          </a:p>
          <a:p>
            <a:pPr>
              <a:lnSpc>
                <a:spcPct val="130000"/>
              </a:lnSpc>
            </a:pPr>
            <a:r>
              <a:rPr lang="en-US" sz="2800" dirty="0" err="1"/>
              <a:t>Pilihan</a:t>
            </a:r>
            <a:r>
              <a:rPr lang="en-US" sz="2800" dirty="0"/>
              <a:t> </a:t>
            </a:r>
            <a:r>
              <a:rPr lang="en-US" sz="2800" dirty="0" err="1"/>
              <a:t>terarah</a:t>
            </a:r>
            <a:endParaRPr lang="en-US" sz="2800" dirty="0"/>
          </a:p>
          <a:p>
            <a:pPr>
              <a:lnSpc>
                <a:spcPct val="130000"/>
              </a:lnSpc>
            </a:pPr>
            <a:r>
              <a:rPr lang="en-US" sz="2800" dirty="0" err="1"/>
              <a:t>Insident</a:t>
            </a:r>
            <a:r>
              <a:rPr lang="en-US" sz="2800" dirty="0"/>
              <a:t> </a:t>
            </a:r>
            <a:r>
              <a:rPr lang="en-US" sz="2800" dirty="0" err="1"/>
              <a:t>kritikal</a:t>
            </a:r>
            <a:endParaRPr lang="en-US" sz="2800" dirty="0"/>
          </a:p>
          <a:p>
            <a:pPr>
              <a:lnSpc>
                <a:spcPct val="130000"/>
              </a:lnSpc>
            </a:pPr>
            <a:r>
              <a:rPr lang="en-US" sz="2800" dirty="0" err="1"/>
              <a:t>Evaluasi</a:t>
            </a:r>
            <a:r>
              <a:rPr lang="en-US" sz="2800" dirty="0"/>
              <a:t> </a:t>
            </a:r>
            <a:r>
              <a:rPr lang="en-US" sz="2800" dirty="0" err="1"/>
              <a:t>lapangan</a:t>
            </a:r>
            <a:endParaRPr lang="en-US" sz="2800" dirty="0"/>
          </a:p>
          <a:p>
            <a:pPr>
              <a:lnSpc>
                <a:spcPct val="130000"/>
              </a:lnSpc>
            </a:pPr>
            <a:r>
              <a:rPr lang="en-US" sz="2800" dirty="0" err="1"/>
              <a:t>Tes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observasi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0695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1414</TotalTime>
  <Words>391</Words>
  <Application>Microsoft Macintosh PowerPoint</Application>
  <PresentationFormat>On-screen Show (4:3)</PresentationFormat>
  <Paragraphs>61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Doa . . .</vt:lpstr>
      <vt:lpstr>PowerPoint Presentation</vt:lpstr>
      <vt:lpstr>PowerPoint Presentation</vt:lpstr>
      <vt:lpstr>PowerPoint Presentation</vt:lpstr>
      <vt:lpstr>PowerPoint Presentation</vt:lpstr>
      <vt:lpstr>MANFAAT</vt:lpstr>
      <vt:lpstr>Kelemahan</vt:lpstr>
      <vt:lpstr>FAKTOR</vt:lpstr>
      <vt:lpstr>Penilaian Orientasi Masa Lalu</vt:lpstr>
      <vt:lpstr>Penilaian Orientasi Masa Depan</vt:lpstr>
      <vt:lpstr>DOA SESUDAH BELAJAR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Doa . . .</dc:title>
  <dc:creator>Muh. Salis</dc:creator>
  <cp:lastModifiedBy>Isnan Franseda</cp:lastModifiedBy>
  <cp:revision>77</cp:revision>
  <dcterms:created xsi:type="dcterms:W3CDTF">2018-03-11T09:47:13Z</dcterms:created>
  <dcterms:modified xsi:type="dcterms:W3CDTF">2020-08-08T04:02:51Z</dcterms:modified>
</cp:coreProperties>
</file>