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60" r:id="rId3"/>
    <p:sldId id="267" r:id="rId4"/>
    <p:sldId id="306" r:id="rId6"/>
    <p:sldId id="307" r:id="rId7"/>
    <p:sldId id="308" r:id="rId8"/>
    <p:sldId id="310" r:id="rId9"/>
    <p:sldId id="311" r:id="rId10"/>
    <p:sldId id="312" r:id="rId11"/>
    <p:sldId id="287" r:id="rId12"/>
    <p:sldId id="298" r:id="rId13"/>
    <p:sldId id="299" r:id="rId14"/>
    <p:sldId id="300" r:id="rId15"/>
    <p:sldId id="301" r:id="rId16"/>
    <p:sldId id="302" r:id="rId17"/>
    <p:sldId id="304" r:id="rId18"/>
    <p:sldId id="261" r:id="rId1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9"/>
    <p:restoredTop sz="94694"/>
  </p:normalViewPr>
  <p:slideViewPr>
    <p:cSldViewPr snapToGrid="0" snapToObjects="1">
      <p:cViewPr>
        <p:scale>
          <a:sx n="119" d="100"/>
          <a:sy n="119" d="100"/>
        </p:scale>
        <p:origin x="2256" y="504"/>
      </p:cViewPr>
      <p:guideLst>
        <p:guide orient="horz" pos="2117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fld id="{D61998EC-E4BA-1940-9AFF-7B55C2219D29}" type="datetimeFigureOut">
              <a:rPr lang="en-US" altLang="en-US"/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  <a:endParaRPr lang="en-US" noProof="0"/>
          </a:p>
          <a:p>
            <a:pPr lvl="1"/>
            <a:r>
              <a:rPr lang="en-US" noProof="0"/>
              <a:t>Second level</a:t>
            </a:r>
            <a:endParaRPr lang="en-US" noProof="0"/>
          </a:p>
          <a:p>
            <a:pPr lvl="2"/>
            <a:r>
              <a:rPr lang="en-US" noProof="0"/>
              <a:t>Third level</a:t>
            </a:r>
            <a:endParaRPr lang="en-US" noProof="0"/>
          </a:p>
          <a:p>
            <a:pPr lvl="3"/>
            <a:r>
              <a:rPr lang="en-US" noProof="0"/>
              <a:t>Fourth level</a:t>
            </a:r>
            <a:endParaRPr lang="en-US" noProof="0"/>
          </a:p>
          <a:p>
            <a:pPr lvl="4"/>
            <a:r>
              <a:rPr lang="en-US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5F0D9565-48A8-0548-B297-D54B111947A8}" type="slidenum">
              <a:rPr lang="en-US" altLang="en-US"/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charset="0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fi-FI" altLang="en-US" sz="1000">
                <a:ea typeface="MS PGothic" panose="020B0600070205080204" pitchFamily="34" charset="-128"/>
              </a:rPr>
              <a:t>Asosiasi Pengusaha Indonesia (Apindo)</a:t>
            </a:r>
            <a:endParaRPr lang="en-US" altLang="en-US" sz="1000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Serikat Pekerja Nasional (SPN)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Masalah taxi online = tidak diatur dalam Permenaker, hanya </a:t>
            </a:r>
            <a:r>
              <a:rPr lang="tr-TR" altLang="en-US">
                <a:ea typeface="MS PGothic" panose="020B0600070205080204" pitchFamily="34" charset="-128"/>
              </a:rPr>
              <a:t>Permenhub 108 tahun 2017 tentang angkutan tidak dalam trayek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2AC020-2138-9749-8718-6829CF782DC8}" type="slidenum">
              <a:rPr lang="en-US" altLang="en-US" sz="1200"/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fi-FI" altLang="en-US" sz="1000">
                <a:ea typeface="MS PGothic" panose="020B0600070205080204" pitchFamily="34" charset="-128"/>
              </a:rPr>
              <a:t>Asosiasi Pengusaha Indonesia (Apindo)</a:t>
            </a:r>
            <a:endParaRPr lang="en-US" altLang="en-US" sz="1000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Serikat Pekerja Nasional (SPN)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Masalah taxi online = tidak diatur dalam Permenaker, hanya </a:t>
            </a:r>
            <a:r>
              <a:rPr lang="tr-TR" altLang="en-US">
                <a:ea typeface="MS PGothic" panose="020B0600070205080204" pitchFamily="34" charset="-128"/>
              </a:rPr>
              <a:t>Permenhub 108 tahun 2017 tentang angkutan tidak dalam trayek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2AC020-2138-9749-8718-6829CF782DC8}" type="slidenum">
              <a:rPr lang="en-US" altLang="en-US" sz="1200"/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fi-FI" altLang="en-US" sz="1000">
                <a:ea typeface="MS PGothic" panose="020B0600070205080204" pitchFamily="34" charset="-128"/>
              </a:rPr>
              <a:t>Asosiasi Pengusaha Indonesia (Apindo)</a:t>
            </a:r>
            <a:endParaRPr lang="en-US" altLang="en-US" sz="1000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Serikat Pekerja Nasional (SPN)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Masalah taxi online = tidak diatur dalam Permenaker, hanya </a:t>
            </a:r>
            <a:r>
              <a:rPr lang="tr-TR" altLang="en-US">
                <a:ea typeface="MS PGothic" panose="020B0600070205080204" pitchFamily="34" charset="-128"/>
              </a:rPr>
              <a:t>Permenhub 108 tahun 2017 tentang angkutan tidak dalam trayek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2AC020-2138-9749-8718-6829CF782DC8}" type="slidenum">
              <a:rPr lang="en-US" altLang="en-US" sz="1200"/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fi-FI" altLang="en-US" sz="1000">
                <a:ea typeface="MS PGothic" panose="020B0600070205080204" pitchFamily="34" charset="-128"/>
              </a:rPr>
              <a:t>Asosiasi Pengusaha Indonesia (Apindo)</a:t>
            </a:r>
            <a:endParaRPr lang="en-US" altLang="en-US" sz="1000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Serikat Pekerja Nasional (SPN)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Masalah taxi online = tidak diatur dalam Permenaker, hanya </a:t>
            </a:r>
            <a:r>
              <a:rPr lang="tr-TR" altLang="en-US">
                <a:ea typeface="MS PGothic" panose="020B0600070205080204" pitchFamily="34" charset="-128"/>
              </a:rPr>
              <a:t>Permenhub 108 tahun 2017 tentang angkutan tidak dalam trayek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2AC020-2138-9749-8718-6829CF782DC8}" type="slidenum">
              <a:rPr lang="en-US" altLang="en-US" sz="1200"/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fi-FI" altLang="en-US" sz="1000">
                <a:ea typeface="MS PGothic" panose="020B0600070205080204" pitchFamily="34" charset="-128"/>
              </a:rPr>
              <a:t>Asosiasi Pengusaha Indonesia (Apindo)</a:t>
            </a:r>
            <a:endParaRPr lang="en-US" altLang="en-US" sz="1000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Serikat Pekerja Nasional (SPN)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Masalah taxi online = tidak diatur dalam Permenaker, hanya </a:t>
            </a:r>
            <a:r>
              <a:rPr lang="tr-TR" altLang="en-US">
                <a:ea typeface="MS PGothic" panose="020B0600070205080204" pitchFamily="34" charset="-128"/>
              </a:rPr>
              <a:t>Permenhub 108 tahun 2017 tentang angkutan tidak dalam trayek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2AC020-2138-9749-8718-6829CF782DC8}" type="slidenum">
              <a:rPr lang="en-US" altLang="en-US" sz="1200"/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fi-FI" altLang="en-US" sz="1000">
                <a:ea typeface="MS PGothic" panose="020B0600070205080204" pitchFamily="34" charset="-128"/>
              </a:rPr>
              <a:t>Asosiasi Pengusaha Indonesia (Apindo)</a:t>
            </a:r>
            <a:endParaRPr lang="en-US" altLang="en-US" sz="1000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Serikat Pekerja Nasional (SPN)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Masalah taxi online = tidak diatur dalam Permenaker, hanya </a:t>
            </a:r>
            <a:r>
              <a:rPr lang="tr-TR" altLang="en-US">
                <a:ea typeface="MS PGothic" panose="020B0600070205080204" pitchFamily="34" charset="-128"/>
              </a:rPr>
              <a:t>Permenhub 108 tahun 2017 tentang angkutan tidak dalam trayek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2AC020-2138-9749-8718-6829CF782DC8}" type="slidenum">
              <a:rPr lang="en-US" altLang="en-US" sz="1200"/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Times New Roman" panose="02020803070505020304" pitchFamily="-111" charset="0"/>
              <a:ea typeface="MS PGothic" panose="020B0600070205080204" pitchFamily="34" charset="-128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1295" algn="l"/>
                <a:tab pos="3657600" algn="l"/>
                <a:tab pos="4572000" algn="l"/>
                <a:tab pos="5484495" algn="l"/>
                <a:tab pos="6398895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1295" algn="l"/>
                <a:tab pos="3657600" algn="l"/>
                <a:tab pos="4572000" algn="l"/>
                <a:tab pos="5484495" algn="l"/>
                <a:tab pos="6398895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1295" algn="l"/>
                <a:tab pos="3657600" algn="l"/>
                <a:tab pos="4572000" algn="l"/>
                <a:tab pos="5484495" algn="l"/>
                <a:tab pos="6398895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1295" algn="l"/>
                <a:tab pos="3657600" algn="l"/>
                <a:tab pos="4572000" algn="l"/>
                <a:tab pos="5484495" algn="l"/>
                <a:tab pos="6398895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1295" algn="l"/>
                <a:tab pos="3657600" algn="l"/>
                <a:tab pos="4572000" algn="l"/>
                <a:tab pos="5484495" algn="l"/>
                <a:tab pos="6398895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295" algn="l"/>
                <a:tab pos="3657600" algn="l"/>
                <a:tab pos="4572000" algn="l"/>
                <a:tab pos="5484495" algn="l"/>
                <a:tab pos="6398895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295" algn="l"/>
                <a:tab pos="3657600" algn="l"/>
                <a:tab pos="4572000" algn="l"/>
                <a:tab pos="5484495" algn="l"/>
                <a:tab pos="6398895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295" algn="l"/>
                <a:tab pos="3657600" algn="l"/>
                <a:tab pos="4572000" algn="l"/>
                <a:tab pos="5484495" algn="l"/>
                <a:tab pos="6398895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1295" algn="l"/>
                <a:tab pos="3657600" algn="l"/>
                <a:tab pos="4572000" algn="l"/>
                <a:tab pos="5484495" algn="l"/>
                <a:tab pos="6398895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5CCC4E4-C2FC-024E-B078-59CC2D30C234}" type="slidenum">
              <a:rPr lang="de-DE" altLang="en-US" sz="1200">
                <a:solidFill>
                  <a:srgbClr val="000000"/>
                </a:solidFill>
                <a:latin typeface="Times New Roman" panose="02020803070505020304" pitchFamily="-111" charset="0"/>
              </a:rPr>
            </a:fld>
            <a:endParaRPr lang="de-DE" altLang="en-US" sz="1200">
              <a:solidFill>
                <a:srgbClr val="000000"/>
              </a:solidFill>
              <a:latin typeface="Times New Roman" panose="02020803070505020304" pitchFamily="-111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fi-FI" altLang="en-US" sz="1000">
                <a:ea typeface="MS PGothic" panose="020B0600070205080204" pitchFamily="34" charset="-128"/>
              </a:rPr>
              <a:t>Asosiasi Pengusaha Indonesia (Apindo)</a:t>
            </a:r>
            <a:endParaRPr lang="en-US" altLang="en-US" sz="1000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Serikat Pekerja Nasional (SPN)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Masalah taxi online = tidak diatur dalam Permenaker, hanya </a:t>
            </a:r>
            <a:r>
              <a:rPr lang="tr-TR" altLang="en-US">
                <a:ea typeface="MS PGothic" panose="020B0600070205080204" pitchFamily="34" charset="-128"/>
              </a:rPr>
              <a:t>Permenhub 108 tahun 2017 tentang angkutan tidak dalam trayek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2AC020-2138-9749-8718-6829CF782DC8}" type="slidenum">
              <a:rPr lang="en-US" altLang="en-US" sz="1200"/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fi-FI" altLang="en-US" sz="1000">
                <a:ea typeface="MS PGothic" panose="020B0600070205080204" pitchFamily="34" charset="-128"/>
              </a:rPr>
              <a:t>Asosiasi Pengusaha Indonesia (Apindo)</a:t>
            </a:r>
            <a:endParaRPr lang="en-US" altLang="en-US" sz="1000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Serikat Pekerja Nasional (SPN)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Masalah taxi online = tidak diatur dalam Permenaker, hanya </a:t>
            </a:r>
            <a:r>
              <a:rPr lang="tr-TR" altLang="en-US">
                <a:ea typeface="MS PGothic" panose="020B0600070205080204" pitchFamily="34" charset="-128"/>
              </a:rPr>
              <a:t>Permenhub 108 tahun 2017 tentang angkutan tidak dalam trayek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2AC020-2138-9749-8718-6829CF782DC8}" type="slidenum">
              <a:rPr lang="en-US" altLang="en-US" sz="1200"/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fi-FI" altLang="en-US" sz="1000">
                <a:ea typeface="MS PGothic" panose="020B0600070205080204" pitchFamily="34" charset="-128"/>
              </a:rPr>
              <a:t>Asosiasi Pengusaha Indonesia (Apindo)</a:t>
            </a:r>
            <a:endParaRPr lang="en-US" altLang="en-US" sz="1000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Serikat Pekerja Nasional (SPN)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Masalah taxi online = tidak diatur dalam Permenaker, hanya </a:t>
            </a:r>
            <a:r>
              <a:rPr lang="tr-TR" altLang="en-US">
                <a:ea typeface="MS PGothic" panose="020B0600070205080204" pitchFamily="34" charset="-128"/>
              </a:rPr>
              <a:t>Permenhub 108 tahun 2017 tentang angkutan tidak dalam trayek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2AC020-2138-9749-8718-6829CF782DC8}" type="slidenum">
              <a:rPr lang="en-US" altLang="en-US" sz="1200"/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fi-FI" altLang="en-US" sz="1000">
                <a:ea typeface="MS PGothic" panose="020B0600070205080204" pitchFamily="34" charset="-128"/>
              </a:rPr>
              <a:t>Asosiasi Pengusaha Indonesia (Apindo)</a:t>
            </a:r>
            <a:endParaRPr lang="en-US" altLang="en-US" sz="1000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Serikat Pekerja Nasional (SPN)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Masalah taxi online = tidak diatur dalam Permenaker, hanya </a:t>
            </a:r>
            <a:r>
              <a:rPr lang="tr-TR" altLang="en-US">
                <a:ea typeface="MS PGothic" panose="020B0600070205080204" pitchFamily="34" charset="-128"/>
              </a:rPr>
              <a:t>Permenhub 108 tahun 2017 tentang angkutan tidak dalam trayek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2AC020-2138-9749-8718-6829CF782DC8}" type="slidenum">
              <a:rPr lang="en-US" altLang="en-US" sz="1200"/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fi-FI" altLang="en-US" sz="1000">
                <a:ea typeface="MS PGothic" panose="020B0600070205080204" pitchFamily="34" charset="-128"/>
              </a:rPr>
              <a:t>Asosiasi Pengusaha Indonesia (Apindo)</a:t>
            </a:r>
            <a:endParaRPr lang="en-US" altLang="en-US" sz="1000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Serikat Pekerja Nasional (SPN)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Masalah taxi online = tidak diatur dalam Permenaker, hanya </a:t>
            </a:r>
            <a:r>
              <a:rPr lang="tr-TR" altLang="en-US">
                <a:ea typeface="MS PGothic" panose="020B0600070205080204" pitchFamily="34" charset="-128"/>
              </a:rPr>
              <a:t>Permenhub 108 tahun 2017 tentang angkutan tidak dalam trayek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2AC020-2138-9749-8718-6829CF782DC8}" type="slidenum">
              <a:rPr lang="en-US" altLang="en-US" sz="1200"/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fi-FI" altLang="en-US" sz="1000">
                <a:ea typeface="MS PGothic" panose="020B0600070205080204" pitchFamily="34" charset="-128"/>
              </a:rPr>
              <a:t>Asosiasi Pengusaha Indonesia (Apindo)</a:t>
            </a:r>
            <a:endParaRPr lang="en-US" altLang="en-US" sz="1000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Serikat Pekerja Nasional (SPN)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Masalah taxi online = tidak diatur dalam Permenaker, hanya </a:t>
            </a:r>
            <a:r>
              <a:rPr lang="tr-TR" altLang="en-US">
                <a:ea typeface="MS PGothic" panose="020B0600070205080204" pitchFamily="34" charset="-128"/>
              </a:rPr>
              <a:t>Permenhub 108 tahun 2017 tentang angkutan tidak dalam trayek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2AC020-2138-9749-8718-6829CF782DC8}" type="slidenum">
              <a:rPr lang="en-US" altLang="en-US" sz="1200"/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fi-FI" altLang="en-US" sz="1000">
                <a:ea typeface="MS PGothic" panose="020B0600070205080204" pitchFamily="34" charset="-128"/>
              </a:rPr>
              <a:t>Asosiasi Pengusaha Indonesia (Apindo)</a:t>
            </a:r>
            <a:endParaRPr lang="en-US" altLang="en-US" sz="1000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Serikat Pekerja Nasional (SPN)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Masalah taxi online = tidak diatur dalam Permenaker, hanya </a:t>
            </a:r>
            <a:r>
              <a:rPr lang="tr-TR" altLang="en-US">
                <a:ea typeface="MS PGothic" panose="020B0600070205080204" pitchFamily="34" charset="-128"/>
              </a:rPr>
              <a:t>Permenhub 108 tahun 2017 tentang angkutan tidak dalam trayek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2AC020-2138-9749-8718-6829CF782DC8}" type="slidenum">
              <a:rPr lang="en-US" altLang="en-US" sz="1200"/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fi-FI" altLang="en-US" sz="1000">
                <a:ea typeface="MS PGothic" panose="020B0600070205080204" pitchFamily="34" charset="-128"/>
              </a:rPr>
              <a:t>Asosiasi Pengusaha Indonesia (Apindo)</a:t>
            </a:r>
            <a:endParaRPr lang="en-US" altLang="en-US" sz="1000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Serikat Pekerja Nasional (SPN)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  <a:p>
            <a:r>
              <a:rPr lang="en-US" altLang="en-US">
                <a:ea typeface="MS PGothic" panose="020B0600070205080204" pitchFamily="34" charset="-128"/>
              </a:rPr>
              <a:t>Masalah taxi online = tidak diatur dalam Permenaker, hanya </a:t>
            </a:r>
            <a:r>
              <a:rPr lang="tr-TR" altLang="en-US">
                <a:ea typeface="MS PGothic" panose="020B0600070205080204" pitchFamily="34" charset="-128"/>
              </a:rPr>
              <a:t>Permenhub 108 tahun 2017 tentang angkutan tidak dalam trayek</a:t>
            </a:r>
            <a:endParaRPr lang="en-US" altLang="en-US">
              <a:ea typeface="MS PGothic" panose="020B0600070205080204" pitchFamily="34" charset="-128"/>
            </a:endParaRPr>
          </a:p>
          <a:p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32AC020-2138-9749-8718-6829CF782DC8}" type="slidenum">
              <a:rPr lang="en-US" altLang="en-US" sz="1200"/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B6A6D5-DAAE-4F44-BE3A-02F12D9741D4}" type="datetimeFigureOut">
              <a:rPr lang="en-US" altLang="en-US"/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5A889-EA30-9B49-96DF-FA08A134BCCA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A446B1-CE5D-DC44-A4E4-29C345714706}" type="datetimeFigureOut">
              <a:rPr lang="en-US" altLang="en-US"/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41687-9C8C-634B-8194-72A0BBCEEC7A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A1988C-14EB-604B-A405-91391FE1E9A8}" type="datetimeFigureOut">
              <a:rPr lang="en-US" altLang="en-US"/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53A0B-91D8-1041-A695-563E84457618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B7A3C1-7EFC-FD4C-9EA6-C1BFAC455D55}" type="datetimeFigureOut">
              <a:rPr lang="en-US" altLang="en-US"/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49BCE-4820-B148-ADA1-6710690140C9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998350-3938-814E-B323-1BEE445CA63B}" type="datetimeFigureOut">
              <a:rPr lang="en-US" altLang="en-US"/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15794-096E-B446-9DD3-8562110168C4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36083C-BD9E-CB43-9860-EE3A003EFFBD}" type="datetimeFigureOut">
              <a:rPr lang="en-US" altLang="en-US"/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183AF-81FD-014F-9557-9BC71031E1F0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4C45D6-8487-284F-95BF-1AF8ECA0D745}" type="datetimeFigureOut">
              <a:rPr lang="en-US" altLang="en-US"/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42044-BD53-6044-A6C2-F103EB1298BF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843118-0B54-4648-8DFB-D1B00AD7872F}" type="datetimeFigureOut">
              <a:rPr lang="en-US" altLang="en-US"/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3BB4D-D07E-D545-8396-554C1D08A633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8F42DD-1593-A34F-B80E-4C81531845C2}" type="datetimeFigureOut">
              <a:rPr lang="en-US" altLang="en-US"/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9CAD1-3420-134B-BAF3-71FF3FBBBA65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33988C-3455-034C-AFEA-783D4ABBCA93}" type="datetimeFigureOut">
              <a:rPr lang="en-US" altLang="en-US"/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CAFAA-1CCB-C04C-A6AF-8D72314CB2D3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234FDF-FAFF-E54B-AF96-732461BD2A18}" type="datetimeFigureOut">
              <a:rPr lang="en-US" altLang="en-US"/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DAC9C-9DB9-1548-A5DA-D541FA1B8EA4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  <a:endParaRPr lang="en-US" altLang="en-US"/>
          </a:p>
          <a:p>
            <a:pPr lvl="1"/>
            <a:r>
              <a:rPr lang="en-US" altLang="en-US"/>
              <a:t>Second level</a:t>
            </a:r>
            <a:endParaRPr lang="en-US" altLang="en-US"/>
          </a:p>
          <a:p>
            <a:pPr lvl="2"/>
            <a:r>
              <a:rPr lang="en-US" altLang="en-US"/>
              <a:t>Third level</a:t>
            </a:r>
            <a:endParaRPr lang="en-US" altLang="en-US"/>
          </a:p>
          <a:p>
            <a:pPr lvl="3"/>
            <a:r>
              <a:rPr lang="en-US" altLang="en-US"/>
              <a:t>Fourth level</a:t>
            </a:r>
            <a:endParaRPr lang="en-US" altLang="en-US"/>
          </a:p>
          <a:p>
            <a:pPr lvl="4"/>
            <a:r>
              <a:rPr lang="en-US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EC2E93F5-EC26-C14D-BD19-F9E750C4B3F9}" type="datetimeFigureOut">
              <a:rPr lang="en-US" altLang="en-US"/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19FCFC0-8B18-CE46-A336-C9BF3D959417}" type="slidenum">
              <a:rPr lang="en-US" altLang="en-US"/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charset="0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charset="0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charset="0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charset="0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charset="0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charset="0"/>
          <a:cs typeface="MS PGothic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charset="0"/>
          <a:cs typeface="MS PGothic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charset="0"/>
          <a:cs typeface="MS PGothic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charset="0"/>
          <a:cs typeface="MS PGothic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7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charset="0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7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7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7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7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7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7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7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7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00113" y="3517900"/>
            <a:ext cx="7775575" cy="22145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000">
                <a:latin typeface="Adobe Arabic" panose="02040503050201020203" pitchFamily="18" charset="-78"/>
              </a:rPr>
              <a:t>“Kami ridho Allah SWT sebagai Tuhanku, Islam sebagai agamaku, dan Nabi Muhammad sebagai Nabi dan Rasul, Ya Allah, tambahkanlah kepadaku ilmu dan berikanlah aku kefahaman”</a:t>
            </a:r>
            <a:endParaRPr lang="en-US" altLang="en-US" sz="3000">
              <a:latin typeface="Adobe Arabic" panose="02040503050201020203" pitchFamily="18" charset="-78"/>
            </a:endParaRPr>
          </a:p>
        </p:txBody>
      </p:sp>
      <p:pic>
        <p:nvPicPr>
          <p:cNvPr id="14338" name="Picture 5" descr="C:\Users\Suryani\Pictures\doa-belajar.jpg"/>
          <p:cNvPicPr>
            <a:picLocks noChangeAspect="1" noChangeArrowheads="1"/>
          </p:cNvPicPr>
          <p:nvPr/>
        </p:nvPicPr>
        <p:blipFill>
          <a:blip r:embed="rId1">
            <a:biLevel thresh="5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858963"/>
            <a:ext cx="77755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itle 2"/>
          <p:cNvSpPr>
            <a:spLocks noGrp="1"/>
          </p:cNvSpPr>
          <p:nvPr>
            <p:ph type="title"/>
          </p:nvPr>
        </p:nvSpPr>
        <p:spPr>
          <a:xfrm>
            <a:off x="6084888" y="188913"/>
            <a:ext cx="2232025" cy="1143000"/>
          </a:xfrm>
        </p:spPr>
        <p:txBody>
          <a:bodyPr/>
          <a:lstStyle/>
          <a:p>
            <a:pPr eaLnBrk="1" hangingPunct="1"/>
            <a:r>
              <a:rPr lang="en-US" altLang="en-US" b="1">
                <a:latin typeface="Apple Chancery" panose="03020702040506060504" pitchFamily="66" charset="-79"/>
                <a:ea typeface="MS PGothic" panose="020B0600070205080204" pitchFamily="34" charset="-128"/>
              </a:rPr>
              <a:t>Doa . . .</a:t>
            </a:r>
            <a:endParaRPr lang="en-US" altLang="en-US" b="1">
              <a:latin typeface="Apple Chancery" panose="03020702040506060504" pitchFamily="66" charset="-79"/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483393" y="1615168"/>
            <a:ext cx="8215313" cy="25533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algn="just">
              <a:lnSpc>
                <a:spcPct val="250000"/>
              </a:lnSpc>
              <a:spcAft>
                <a:spcPts val="1200"/>
              </a:spcAft>
            </a:pPr>
            <a:r>
              <a:rPr lang="en-US" sz="2000" b="1" dirty="0" err="1">
                <a:latin typeface="Calibri" panose="020F0502020204030204" pitchFamily="34" charset="0"/>
              </a:rPr>
              <a:t>Kepentingan</a:t>
            </a:r>
            <a:r>
              <a:rPr lang="en-US" sz="2000" b="1" dirty="0">
                <a:latin typeface="Calibri" panose="020F0502020204030204" pitchFamily="34" charset="0"/>
              </a:rPr>
              <a:t> </a:t>
            </a:r>
            <a:r>
              <a:rPr lang="en-US" sz="2000" b="1" dirty="0">
                <a:latin typeface="Calibri" panose="020F0502020204030204" pitchFamily="34" charset="0"/>
                <a:sym typeface="Wingdings" panose="05000000000000000000" pitchFamily="2" charset="2"/>
              </a:rPr>
              <a:t> </a:t>
            </a:r>
            <a:r>
              <a:rPr lang="en-US" sz="2000" b="1" dirty="0" err="1">
                <a:latin typeface="Calibri" panose="020F0502020204030204" pitchFamily="34" charset="0"/>
                <a:sym typeface="Wingdings" panose="05000000000000000000" pitchFamily="2" charset="2"/>
              </a:rPr>
              <a:t>Objektif</a:t>
            </a:r>
            <a:endParaRPr lang="en-US" sz="2000" b="1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694055" indent="-336550" algn="just">
              <a:lnSpc>
                <a:spcPct val="250000"/>
              </a:lnSpc>
              <a:spcAft>
                <a:spcPts val="1200"/>
              </a:spcAft>
              <a:buAutoNum type="arabicPeriod"/>
            </a:pPr>
            <a:r>
              <a:rPr lang="en-US" sz="1800" dirty="0" err="1">
                <a:sym typeface="Wingdings" panose="05000000000000000000" pitchFamily="2" charset="2"/>
              </a:rPr>
              <a:t>Pribadi</a:t>
            </a:r>
            <a:r>
              <a:rPr lang="en-US" sz="1800" dirty="0">
                <a:sym typeface="Wingdings" panose="05000000000000000000" pitchFamily="2" charset="2"/>
              </a:rPr>
              <a:t>: </a:t>
            </a:r>
            <a:r>
              <a:rPr lang="en-US" sz="1800" dirty="0" err="1">
                <a:sym typeface="Wingdings" panose="05000000000000000000" pitchFamily="2" charset="2"/>
              </a:rPr>
              <a:t>Untuk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Meningkatkan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Kapasitas</a:t>
            </a:r>
            <a:r>
              <a:rPr lang="en-US" sz="1800" dirty="0">
                <a:sym typeface="Wingdings" panose="05000000000000000000" pitchFamily="2" charset="2"/>
              </a:rPr>
              <a:t> Dan </a:t>
            </a:r>
            <a:r>
              <a:rPr lang="en-US" sz="1800" dirty="0" err="1">
                <a:sym typeface="Wingdings" panose="05000000000000000000" pitchFamily="2" charset="2"/>
              </a:rPr>
              <a:t>Karir</a:t>
            </a:r>
            <a:endParaRPr lang="en-US" sz="1800" dirty="0">
              <a:sym typeface="Wingdings" panose="05000000000000000000" pitchFamily="2" charset="2"/>
            </a:endParaRPr>
          </a:p>
          <a:p>
            <a:pPr marL="694055" indent="-336550" algn="just">
              <a:lnSpc>
                <a:spcPct val="250000"/>
              </a:lnSpc>
              <a:spcAft>
                <a:spcPts val="1200"/>
              </a:spcAft>
              <a:buAutoNum type="arabicPeriod"/>
            </a:pPr>
            <a:r>
              <a:rPr lang="en-US" sz="1800" dirty="0" err="1">
                <a:latin typeface="Calibri" panose="020F0502020204030204" pitchFamily="34" charset="0"/>
                <a:sym typeface="Wingdings" panose="05000000000000000000" pitchFamily="2" charset="2"/>
              </a:rPr>
              <a:t>Organisasi</a:t>
            </a:r>
            <a:r>
              <a:rPr lang="en-US" sz="1800" dirty="0">
                <a:latin typeface="Calibri" panose="020F0502020204030204" pitchFamily="34" charset="0"/>
                <a:sym typeface="Wingdings" panose="05000000000000000000" pitchFamily="2" charset="2"/>
              </a:rPr>
              <a:t>: </a:t>
            </a:r>
            <a:r>
              <a:rPr lang="en-US" sz="1800" dirty="0" err="1">
                <a:latin typeface="Calibri" panose="020F0502020204030204" pitchFamily="34" charset="0"/>
                <a:sym typeface="Wingdings" panose="05000000000000000000" pitchFamily="2" charset="2"/>
              </a:rPr>
              <a:t>Untuk</a:t>
            </a:r>
            <a:r>
              <a:rPr lang="en-US" sz="1800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1800" dirty="0" err="1">
                <a:latin typeface="Calibri" panose="020F0502020204030204" pitchFamily="34" charset="0"/>
                <a:sym typeface="Wingdings" panose="05000000000000000000" pitchFamily="2" charset="2"/>
              </a:rPr>
              <a:t>Pengembangan</a:t>
            </a:r>
            <a:r>
              <a:rPr lang="en-US" sz="1800" dirty="0">
                <a:latin typeface="Calibri" panose="020F0502020204030204" pitchFamily="34" charset="0"/>
                <a:sym typeface="Wingdings" panose="05000000000000000000" pitchFamily="2" charset="2"/>
              </a:rPr>
              <a:t> Program </a:t>
            </a:r>
            <a:r>
              <a:rPr lang="en-US" sz="1800" dirty="0" err="1">
                <a:latin typeface="Calibri" panose="020F0502020204030204" pitchFamily="34" charset="0"/>
                <a:sym typeface="Wingdings" panose="05000000000000000000" pitchFamily="2" charset="2"/>
              </a:rPr>
              <a:t>Hingga</a:t>
            </a:r>
            <a:r>
              <a:rPr lang="en-US" sz="1800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1800" dirty="0" err="1">
                <a:latin typeface="Calibri" panose="020F0502020204030204" pitchFamily="34" charset="0"/>
                <a:sym typeface="Wingdings" panose="05000000000000000000" pitchFamily="2" charset="2"/>
              </a:rPr>
              <a:t>Kompensasi</a:t>
            </a:r>
            <a:endParaRPr lang="en-US" sz="1800" dirty="0" err="1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z="3200" b="1" dirty="0"/>
              <a:t>MANFAAT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50000"/>
              </a:lnSpc>
            </a:pPr>
            <a:r>
              <a:rPr lang="en-US" sz="2000" dirty="0" err="1"/>
              <a:t>Mendorong</a:t>
            </a:r>
            <a:r>
              <a:rPr lang="en-US" sz="2000" dirty="0"/>
              <a:t> </a:t>
            </a:r>
            <a:r>
              <a:rPr lang="en-US" sz="2000" dirty="0" err="1"/>
              <a:t>prestasi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Pengambilan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Mutasi</a:t>
            </a:r>
            <a:r>
              <a:rPr lang="en-US" sz="2000" dirty="0"/>
              <a:t> </a:t>
            </a:r>
            <a:r>
              <a:rPr lang="en-US" sz="2000" dirty="0" err="1"/>
              <a:t>pegawai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Pendidikan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pelatihan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Perekruitan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Rincian</a:t>
            </a:r>
            <a:r>
              <a:rPr lang="en-US" sz="2000" dirty="0"/>
              <a:t> </a:t>
            </a:r>
            <a:r>
              <a:rPr lang="en-US" sz="2000" dirty="0" err="1"/>
              <a:t>kewenangan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endParaRPr lang="en-US" sz="2000" dirty="0" err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55601"/>
            <a:ext cx="7886700" cy="1325563"/>
          </a:xfrm>
        </p:spPr>
        <p:txBody>
          <a:bodyPr/>
          <a:p>
            <a:r>
              <a:rPr lang="en-US" sz="3200" b="1" dirty="0" err="1"/>
              <a:t>Kelemahan</a:t>
            </a:r>
            <a:endParaRPr lang="en-US" sz="3200" b="1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50000"/>
              </a:lnSpc>
            </a:pP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terstandar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Subyektif</a:t>
            </a:r>
            <a:r>
              <a:rPr lang="en-US" sz="2000" dirty="0"/>
              <a:t> </a:t>
            </a:r>
            <a:r>
              <a:rPr lang="en-US" sz="2000" dirty="0">
                <a:sym typeface="Wingdings" panose="05000000000000000000" pitchFamily="2" charset="2"/>
              </a:rPr>
              <a:t> (Hello effect, </a:t>
            </a:r>
            <a:r>
              <a:rPr lang="en-US" sz="2000" dirty="0" err="1">
                <a:sym typeface="Wingdings" panose="05000000000000000000" pitchFamily="2" charset="2"/>
              </a:rPr>
              <a:t>ekstrim</a:t>
            </a:r>
            <a:r>
              <a:rPr lang="en-US" sz="2000" dirty="0">
                <a:sym typeface="Wingdings" panose="05000000000000000000" pitchFamily="2" charset="2"/>
              </a:rPr>
              <a:t>, </a:t>
            </a:r>
            <a:r>
              <a:rPr lang="en-US" sz="2000" dirty="0" err="1">
                <a:sym typeface="Wingdings" panose="05000000000000000000" pitchFamily="2" charset="2"/>
              </a:rPr>
              <a:t>murah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hati</a:t>
            </a:r>
            <a:r>
              <a:rPr lang="en-US" sz="2000" dirty="0">
                <a:sym typeface="Wingdings" panose="05000000000000000000" pitchFamily="2" charset="2"/>
              </a:rPr>
              <a:t>, </a:t>
            </a:r>
            <a:r>
              <a:rPr lang="en-US" sz="2000" dirty="0" err="1">
                <a:sym typeface="Wingdings" panose="05000000000000000000" pitchFamily="2" charset="2"/>
              </a:rPr>
              <a:t>pelit</a:t>
            </a:r>
            <a:r>
              <a:rPr lang="en-US" sz="2000" dirty="0">
                <a:sym typeface="Wingdings" panose="05000000000000000000" pitchFamily="2" charset="2"/>
              </a:rPr>
              <a:t>)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terstruktur</a:t>
            </a:r>
            <a:endParaRPr lang="en-US" sz="2000" dirty="0" err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270" y="358140"/>
            <a:ext cx="5237480" cy="568325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lang="en-US" sz="3200" b="1" dirty="0" err="1"/>
              <a:t>Faktor Penilaian Kinerja</a:t>
            </a:r>
            <a:endParaRPr lang="en-US" sz="3200" b="1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92325"/>
            <a:ext cx="1090295" cy="39941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scene3d>
              <a:camera prst="orthographicFront"/>
              <a:lightRig rig="threePt" dir="t"/>
            </a:scene3d>
          </a:bodyPr>
          <a:p>
            <a:pPr marL="0" indent="0">
              <a:lnSpc>
                <a:spcPct val="100000"/>
              </a:lnSpc>
              <a:buNone/>
            </a:pPr>
            <a:r>
              <a:rPr lang="en-US" sz="2000" dirty="0" err="1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Penilai</a:t>
            </a:r>
            <a:endParaRPr lang="en-US" sz="2000" dirty="0" err="1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36459" y="2092325"/>
            <a:ext cx="1121410" cy="3987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p>
            <a:pPr>
              <a:lnSpc>
                <a:spcPct val="100000"/>
              </a:lnSpc>
            </a:pPr>
            <a:r>
              <a:rPr lang="en-US" sz="2000" dirty="0" err="1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Ternilai</a:t>
            </a:r>
            <a:endParaRPr lang="en-US" sz="2000" dirty="0" err="1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51395" y="2601099"/>
            <a:ext cx="1322705" cy="3987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p>
            <a:pPr>
              <a:lnSpc>
                <a:spcPct val="100000"/>
              </a:lnSpc>
            </a:pPr>
            <a:r>
              <a:rPr lang="en-US" sz="2000" dirty="0" err="1"/>
              <a:t>Penilaian</a:t>
            </a:r>
            <a:endParaRPr lang="en-US" sz="2000" dirty="0" err="1"/>
          </a:p>
        </p:txBody>
      </p:sp>
      <p:sp>
        <p:nvSpPr>
          <p:cNvPr id="6" name="Rectangle 5"/>
          <p:cNvSpPr/>
          <p:nvPr/>
        </p:nvSpPr>
        <p:spPr>
          <a:xfrm>
            <a:off x="3795885" y="5621098"/>
            <a:ext cx="887730" cy="3987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lang="en-US" sz="2000" dirty="0">
                <a:ln>
                  <a:solidFill>
                    <a:sysClr val="windowText" lastClr="000000"/>
                  </a:solidFill>
                </a:ln>
              </a:rPr>
              <a:t>Hasil </a:t>
            </a:r>
            <a:endParaRPr lang="en-US" sz="2000" dirty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889760" y="2508250"/>
            <a:ext cx="4445000" cy="95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Bracket 8"/>
          <p:cNvSpPr/>
          <p:nvPr/>
        </p:nvSpPr>
        <p:spPr>
          <a:xfrm rot="5400000">
            <a:off x="3755390" y="1826260"/>
            <a:ext cx="713105" cy="2383790"/>
          </a:xfrm>
          <a:prstGeom prst="rightBracket">
            <a:avLst>
              <a:gd name="adj" fmla="val 11099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>
              <a:lnSpc>
                <a:spcPct val="100000"/>
              </a:lnSpc>
            </a:pPr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3684905" y="3573145"/>
            <a:ext cx="1005840" cy="154305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00000"/>
              </a:lnSpc>
            </a:pPr>
            <a:endParaRPr lang="en-US"/>
          </a:p>
        </p:txBody>
      </p:sp>
      <p:sp>
        <p:nvSpPr>
          <p:cNvPr id="8" name="Rectangle 4"/>
          <p:cNvSpPr/>
          <p:nvPr/>
        </p:nvSpPr>
        <p:spPr>
          <a:xfrm>
            <a:off x="3530770" y="2014994"/>
            <a:ext cx="1188720" cy="3987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p>
            <a:pPr>
              <a:lnSpc>
                <a:spcPct val="100000"/>
              </a:lnSpc>
            </a:pPr>
            <a:r>
              <a:rPr lang="en-US" sz="2000" dirty="0" err="1"/>
              <a:t>Standar</a:t>
            </a:r>
            <a:endParaRPr lang="en-US" sz="2000" dirty="0" err="1"/>
          </a:p>
        </p:txBody>
      </p:sp>
      <p:sp>
        <p:nvSpPr>
          <p:cNvPr id="11" name="Right Bracket 10"/>
          <p:cNvSpPr/>
          <p:nvPr/>
        </p:nvSpPr>
        <p:spPr>
          <a:xfrm rot="5400000" flipH="1">
            <a:off x="3700145" y="810260"/>
            <a:ext cx="773430" cy="2383790"/>
          </a:xfrm>
          <a:prstGeom prst="rightBracket">
            <a:avLst>
              <a:gd name="adj" fmla="val 11099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>
              <a:lnSpc>
                <a:spcPct val="10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525963"/>
          </a:xfrm>
        </p:spPr>
        <p:txBody>
          <a:bodyPr/>
          <a:p>
            <a:pPr>
              <a:lnSpc>
                <a:spcPct val="150000"/>
              </a:lnSpc>
            </a:pPr>
            <a:r>
              <a:rPr lang="en-US" sz="2000" dirty="0"/>
              <a:t>Skala </a:t>
            </a:r>
            <a:r>
              <a:rPr lang="en-US" sz="2000" dirty="0" err="1"/>
              <a:t>peringkat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Check list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Pilihan</a:t>
            </a:r>
            <a:r>
              <a:rPr lang="en-US" sz="2000" dirty="0"/>
              <a:t> </a:t>
            </a:r>
            <a:r>
              <a:rPr lang="en-US" sz="2000" dirty="0" err="1"/>
              <a:t>terarah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Insident</a:t>
            </a:r>
            <a:r>
              <a:rPr lang="en-US" sz="2000" dirty="0"/>
              <a:t> </a:t>
            </a:r>
            <a:r>
              <a:rPr lang="en-US" sz="2000" dirty="0" err="1"/>
              <a:t>kritikal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Evaluasi</a:t>
            </a:r>
            <a:r>
              <a:rPr lang="en-US" sz="2000" dirty="0"/>
              <a:t> </a:t>
            </a:r>
            <a:r>
              <a:rPr lang="en-US" sz="2000" dirty="0" err="1"/>
              <a:t>lapangan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Tes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observasi</a:t>
            </a:r>
            <a:endParaRPr lang="en-US" sz="2000" dirty="0" err="1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1022352"/>
            <a:ext cx="7029450" cy="587374"/>
          </a:xfrm>
          <a:solidFill>
            <a:schemeClr val="bg1">
              <a:lumMod val="75000"/>
            </a:schemeClr>
          </a:solidFill>
        </p:spPr>
        <p:txBody>
          <a:bodyPr/>
          <a:p>
            <a:r>
              <a:rPr lang="en-US" sz="3200" b="1" dirty="0" err="1"/>
              <a:t>Penilaian</a:t>
            </a:r>
            <a:r>
              <a:rPr lang="en-US" sz="3200" b="1" dirty="0"/>
              <a:t> </a:t>
            </a:r>
            <a:r>
              <a:rPr lang="en-US" sz="3200" b="1" dirty="0" err="1"/>
              <a:t>Orientasi</a:t>
            </a:r>
            <a:r>
              <a:rPr lang="en-US" sz="3200" b="1" dirty="0"/>
              <a:t> Masa </a:t>
            </a:r>
            <a:r>
              <a:rPr lang="en-US" sz="3200" b="1" dirty="0" err="1"/>
              <a:t>Lalu</a:t>
            </a:r>
            <a:endParaRPr lang="en-US" sz="3200" b="1" dirty="0" err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46177"/>
            <a:ext cx="7029450" cy="587374"/>
          </a:xfrm>
          <a:solidFill>
            <a:schemeClr val="bg1">
              <a:lumMod val="75000"/>
            </a:schemeClr>
          </a:solidFill>
        </p:spPr>
        <p:txBody>
          <a:bodyPr/>
          <a:p>
            <a:r>
              <a:rPr lang="en-US" sz="3200" b="1" dirty="0" err="1"/>
              <a:t>Penilaian</a:t>
            </a:r>
            <a:r>
              <a:rPr lang="en-US" sz="3200" b="1" dirty="0"/>
              <a:t> </a:t>
            </a:r>
            <a:r>
              <a:rPr lang="en-US" sz="3200" b="1" dirty="0" err="1"/>
              <a:t>Orientasi</a:t>
            </a:r>
            <a:r>
              <a:rPr lang="en-US" sz="3200" b="1" dirty="0"/>
              <a:t> Masa </a:t>
            </a:r>
            <a:r>
              <a:rPr lang="en-US" sz="3200" b="1" dirty="0" err="1"/>
              <a:t>Depan</a:t>
            </a:r>
            <a:endParaRPr lang="en-US" sz="3200" b="1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24075"/>
            <a:ext cx="8229600" cy="4525963"/>
          </a:xfrm>
        </p:spPr>
        <p:txBody>
          <a:bodyPr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/>
              <a:t>Penialain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sendiri</a:t>
            </a:r>
            <a:endParaRPr lang="en-US" sz="2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/>
              <a:t>Managemen</a:t>
            </a:r>
            <a:r>
              <a:rPr lang="en-US" sz="2000" dirty="0"/>
              <a:t> by </a:t>
            </a:r>
            <a:r>
              <a:rPr lang="en-US" sz="2000" dirty="0" err="1"/>
              <a:t>Objektif</a:t>
            </a:r>
            <a:endParaRPr lang="en-US" sz="2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/>
              <a:t>Psikologikal</a:t>
            </a:r>
            <a:endParaRPr lang="en-US" sz="2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Pusat </a:t>
            </a:r>
            <a:r>
              <a:rPr lang="en-US" sz="2000" dirty="0" err="1"/>
              <a:t>Penilaian</a:t>
            </a:r>
            <a:endParaRPr lang="en-US" sz="2000" dirty="0" err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>
          <a:xfrm>
            <a:off x="900113" y="1844675"/>
            <a:ext cx="7391400" cy="431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>
                <a:latin typeface="Verdana" panose="020B0604030504040204" charset="0"/>
                <a:ea typeface="+mj-ea"/>
                <a:cs typeface="Arial Unicode MS" panose="020B0604020202020204" charset="-122"/>
              </a:rPr>
              <a:t>DOA SESUDAH BELAJAR</a:t>
            </a:r>
            <a:endParaRPr lang="id-ID">
              <a:latin typeface="Verdana" panose="020B0604030504040204" charset="0"/>
              <a:ea typeface="+mj-ea"/>
              <a:cs typeface="Arial Unicode MS" panose="020B0604020202020204" charset="-122"/>
            </a:endParaRP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900113" y="2781300"/>
            <a:ext cx="7086600" cy="35718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ar-AE" altLang="en-US" sz="2000" b="1">
                <a:latin typeface="Arial" panose="020B0704020202020204" pitchFamily="34" charset="0"/>
                <a:ea typeface="MS PGothic" panose="020B0600070205080204" pitchFamily="34" charset="-128"/>
              </a:rPr>
              <a:t>بِسْمِ اللَّهِ الرَّحْمَنِ الرَّحِيمِ</a:t>
            </a:r>
            <a:endParaRPr lang="id-ID" altLang="en-US" sz="2000" b="1">
              <a:latin typeface="Arial" panose="020B0704020202020204" pitchFamily="34" charset="0"/>
              <a:ea typeface="MS PGothic" panose="020B0600070205080204" pitchFamily="34" charset="-128"/>
            </a:endParaRPr>
          </a:p>
          <a:p>
            <a:pPr algn="ctr" eaLnBrk="1" hangingPunct="1"/>
            <a:endParaRPr lang="ar-AE" altLang="en-US" sz="2000" b="1">
              <a:latin typeface="Arial" panose="020B07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buFontTx/>
              <a:buNone/>
            </a:pPr>
            <a:r>
              <a:rPr lang="ar-AE" altLang="en-US" sz="2000" b="1">
                <a:latin typeface="Arial" panose="020B0704020202020204" pitchFamily="34" charset="0"/>
                <a:ea typeface="MS PGothic" panose="020B0600070205080204" pitchFamily="34" charset="-128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id-ID" altLang="en-US" sz="2000" b="1">
              <a:latin typeface="Arial" panose="020B0704020202020204" pitchFamily="34" charset="0"/>
              <a:ea typeface="MS PGothic" panose="020B0600070205080204" pitchFamily="34" charset="-128"/>
            </a:endParaRPr>
          </a:p>
          <a:p>
            <a:pPr algn="ctr" eaLnBrk="1" hangingPunct="1"/>
            <a:endParaRPr lang="id-ID" altLang="en-US" sz="2000" b="1">
              <a:latin typeface="Arial" panose="020B0704020202020204" pitchFamily="34" charset="0"/>
              <a:ea typeface="MS PGothic" panose="020B0600070205080204" pitchFamily="34" charset="-128"/>
            </a:endParaRPr>
          </a:p>
          <a:p>
            <a:pPr algn="ctr" eaLnBrk="1" hangingPunct="1"/>
            <a:endParaRPr lang="ar-AE" altLang="en-US" sz="2000" b="1">
              <a:latin typeface="Arial" panose="020B07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buFontTx/>
              <a:buNone/>
            </a:pPr>
            <a:r>
              <a:rPr lang="id-ID" altLang="en-US" sz="2000" b="1">
                <a:latin typeface="Arial" panose="020B0704020202020204" pitchFamily="34" charset="0"/>
                <a:ea typeface="MS PGothic" panose="020B0600070205080204" pitchFamily="34" charset="-128"/>
              </a:rPr>
              <a:t>Ya Alloh Tunjukkanlah kepada kami kebenaran sehinggga kami dapat mengikutinya Dan tunjukkanlah kepada kami kejelekan sehingga kami dapat menjauhinya</a:t>
            </a:r>
            <a:endParaRPr lang="id-ID" altLang="en-US" sz="2000">
              <a:latin typeface="Arial" panose="020B0704020202020204" pitchFamily="34" charset="0"/>
              <a:ea typeface="MS PGothic" panose="020B0600070205080204" pitchFamily="34" charset="-128"/>
            </a:endParaRPr>
          </a:p>
          <a:p>
            <a:pPr eaLnBrk="1" hangingPunct="1"/>
            <a:endParaRPr lang="id-ID" altLang="en-US">
              <a:latin typeface="Arial" panose="020B0704020202020204" pitchFamily="34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78534" y="-94038"/>
            <a:ext cx="5020700" cy="37994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ontent Placeholder 2"/>
          <p:cNvSpPr txBox="1"/>
          <p:nvPr/>
        </p:nvSpPr>
        <p:spPr bwMode="auto">
          <a:xfrm>
            <a:off x="0" y="4039963"/>
            <a:ext cx="9144000" cy="1805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marL="9398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5400" b="1" dirty="0"/>
              <a:t>MANAJEMEN </a:t>
            </a:r>
            <a:endParaRPr lang="en-US" sz="5400" b="1" dirty="0"/>
          </a:p>
          <a:p>
            <a:pPr algn="ctr"/>
            <a:r>
              <a:rPr lang="en-US" sz="5400" b="1" dirty="0"/>
              <a:t>KINERJA PEGAWAI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943600" y="230146"/>
            <a:ext cx="2819400" cy="33718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p>
            <a:pPr algn="just"/>
            <a:r>
              <a:rPr lang="en-US" sz="1600" b="1">
                <a:solidFill>
                  <a:sysClr val="windowText" lastClr="000000"/>
                </a:solidFill>
                <a:latin typeface="+mn-lt"/>
                <a:cs typeface="Times New Roman" panose="02020803070505020304" pitchFamily="-111" charset="0"/>
              </a:rPr>
              <a:t>Manajemen Kinerja </a:t>
            </a:r>
            <a:endParaRPr lang="en-US" sz="1600" b="1">
              <a:solidFill>
                <a:sysClr val="windowText" lastClr="000000"/>
              </a:solidFill>
              <a:latin typeface="+mn-lt"/>
              <a:cs typeface="Times New Roman" panose="02020803070505020304" pitchFamily="-111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58140" y="1078047"/>
            <a:ext cx="815340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sz="1600" b="1" dirty="0">
                <a:latin typeface="+mn-lt"/>
                <a:cs typeface="Times New Roman" panose="02020803070505020304" pitchFamily="-111" charset="0"/>
              </a:rPr>
              <a:t>Cara-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</a:rPr>
              <a:t>cara</a:t>
            </a:r>
            <a:r>
              <a:rPr lang="en-US" sz="1600" b="1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</a:rPr>
              <a:t>melalui</a:t>
            </a:r>
            <a:r>
              <a:rPr lang="en-US" sz="1600" b="1" dirty="0">
                <a:latin typeface="+mn-lt"/>
                <a:cs typeface="Times New Roman" panose="02020803070505020304" pitchFamily="-111" charset="0"/>
              </a:rPr>
              <a:t> mana para 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</a:rPr>
              <a:t>manajer</a:t>
            </a:r>
            <a:r>
              <a:rPr lang="en-US" sz="1600" b="1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</a:rPr>
              <a:t>menjamin</a:t>
            </a:r>
            <a:r>
              <a:rPr lang="en-US" sz="1600" b="1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</a:rPr>
              <a:t>bahwa</a:t>
            </a:r>
            <a:r>
              <a:rPr lang="en-US" sz="1600" b="1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</a:rPr>
              <a:t>aktivitas-aktivitas</a:t>
            </a:r>
            <a:r>
              <a:rPr lang="en-US" sz="1600" b="1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</a:rPr>
              <a:t>dan</a:t>
            </a:r>
            <a:r>
              <a:rPr lang="en-US" sz="1600" b="1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</a:rPr>
              <a:t>hasil-hasil</a:t>
            </a:r>
            <a:r>
              <a:rPr lang="en-US" sz="1600" b="1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</a:rPr>
              <a:t>karyawan</a:t>
            </a:r>
            <a:r>
              <a:rPr lang="en-US" sz="1600" b="1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</a:rPr>
              <a:t>sesuai</a:t>
            </a:r>
            <a:r>
              <a:rPr lang="en-US" sz="1600" b="1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</a:rPr>
              <a:t>dengan</a:t>
            </a:r>
            <a:r>
              <a:rPr lang="en-US" sz="1600" b="1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</a:rPr>
              <a:t>tujuan</a:t>
            </a:r>
            <a:r>
              <a:rPr lang="en-US" sz="1600" b="1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</a:rPr>
              <a:t>organisasi</a:t>
            </a:r>
            <a:r>
              <a:rPr lang="en-US" sz="1600" b="1" dirty="0">
                <a:latin typeface="+mn-lt"/>
                <a:cs typeface="Times New Roman" panose="02020803070505020304" pitchFamily="-111" charset="0"/>
              </a:rPr>
              <a:t>. </a:t>
            </a:r>
            <a:endParaRPr lang="en-US" sz="1600" b="1" dirty="0">
              <a:latin typeface="+mn-lt"/>
              <a:cs typeface="Times New Roman" panose="02020803070505020304" pitchFamily="-111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02260" y="1784350"/>
            <a:ext cx="8644255" cy="9836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 algn="just">
              <a:spcAft>
                <a:spcPts val="1200"/>
              </a:spcAft>
            </a:pP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Sistem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manajemen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:</a:t>
            </a:r>
            <a:endParaRPr lang="en-US" sz="1600" dirty="0">
              <a:latin typeface="+mn-lt"/>
            </a:endParaRPr>
          </a:p>
          <a:p>
            <a:pPr marL="119380" indent="-119380" algn="just">
              <a:spcAft>
                <a:spcPts val="1200"/>
              </a:spcAft>
              <a:buFontTx/>
              <a:buChar char="•"/>
            </a:pPr>
            <a:r>
              <a:rPr lang="en-US" sz="1600" b="1" dirty="0" err="1">
                <a:latin typeface="+mn-lt"/>
                <a:cs typeface="Times New Roman" panose="02020803070505020304" pitchFamily="-111" charset="0"/>
              </a:rPr>
              <a:t>Pendefinisian</a:t>
            </a:r>
            <a:r>
              <a:rPr lang="en-US" sz="1600" b="1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: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Sistem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manajemen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mengkhususkan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aspek-aspek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mana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dari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relevan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dengan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organisasi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,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terutama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melalui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analisa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pekerjaan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. </a:t>
            </a:r>
            <a:endParaRPr lang="en-US" sz="1600" dirty="0">
              <a:latin typeface="+mn-lt"/>
              <a:cs typeface="Times New Roman" panose="02020803070505020304" pitchFamily="-111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019800" y="6448425"/>
            <a:ext cx="2667000" cy="3371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algn="r">
              <a:spcBef>
                <a:spcPct val="5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Wright, 2012</a:t>
            </a:r>
            <a:endParaRPr lang="en-US" sz="1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301625" y="3064510"/>
            <a:ext cx="864552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119380" indent="-119380" algn="just">
              <a:spcAft>
                <a:spcPts val="1200"/>
              </a:spcAft>
              <a:buFontTx/>
              <a:buChar char="•"/>
            </a:pPr>
            <a:r>
              <a:rPr lang="en-US" sz="1600" b="1" dirty="0" err="1">
                <a:latin typeface="+mn-lt"/>
                <a:cs typeface="Times New Roman" panose="02020803070505020304" pitchFamily="-111" charset="0"/>
                <a:sym typeface="+mn-ea"/>
              </a:rPr>
              <a:t>Pengukuran</a:t>
            </a:r>
            <a:r>
              <a:rPr lang="en-US" sz="1600" b="1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  <a:sym typeface="+mn-ea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: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Sistem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manajemen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mengukur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aspek-aspek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dari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tersebut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melalui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penilaian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, yang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merupakan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metode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satu-satunya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bagi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pengelolaan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karyawan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.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Penilaian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(performance appraisal)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adalah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proses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melalui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mana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organisasi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mendapatkan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informasi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tentang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seberapa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baik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karyawan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melaksanakan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pekerjaannya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. </a:t>
            </a:r>
            <a:endParaRPr lang="en-US" sz="1600"/>
          </a:p>
        </p:txBody>
      </p:sp>
      <p:sp>
        <p:nvSpPr>
          <p:cNvPr id="5" name="Text Box 4"/>
          <p:cNvSpPr txBox="1"/>
          <p:nvPr/>
        </p:nvSpPr>
        <p:spPr>
          <a:xfrm>
            <a:off x="300990" y="4549140"/>
            <a:ext cx="854583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119380" indent="-119380" algn="just">
              <a:spcAft>
                <a:spcPts val="1200"/>
              </a:spcAft>
              <a:buFontTx/>
              <a:buChar char="•"/>
            </a:pPr>
            <a:r>
              <a:rPr lang="en-US" sz="1600" b="1" dirty="0" err="1">
                <a:latin typeface="+mn-lt"/>
                <a:cs typeface="Times New Roman" panose="02020803070505020304" pitchFamily="-111" charset="0"/>
                <a:sym typeface="+mn-ea"/>
              </a:rPr>
              <a:t>Pemberian</a:t>
            </a:r>
            <a:r>
              <a:rPr lang="en-US" sz="1600" b="1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  <a:sym typeface="+mn-ea"/>
              </a:rPr>
              <a:t>umpan</a:t>
            </a:r>
            <a:r>
              <a:rPr lang="en-US" sz="1600" b="1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b="1" dirty="0" err="1">
                <a:latin typeface="+mn-lt"/>
                <a:cs typeface="Times New Roman" panose="02020803070505020304" pitchFamily="-111" charset="0"/>
                <a:sym typeface="+mn-ea"/>
              </a:rPr>
              <a:t>balik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: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Sistem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manajemen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memberikan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umpan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balik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pada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karyawan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melalui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sesi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umpan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balik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sehingga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mereka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dapat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menyesuaikan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mereka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dengan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tujuan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organisasi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.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Umpan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balik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(performance feedback)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adalah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proses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pemberian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informasi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karyawan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mengenai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efektivitas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  <a:sym typeface="+mn-ea"/>
              </a:rPr>
              <a:t>mereka</a:t>
            </a:r>
            <a:r>
              <a:rPr lang="en-US" sz="1600" dirty="0">
                <a:latin typeface="+mn-lt"/>
                <a:cs typeface="Times New Roman" panose="02020803070505020304" pitchFamily="-111" charset="0"/>
                <a:sym typeface="+mn-ea"/>
              </a:rPr>
              <a:t>.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4"/>
          <p:cNvSpPr txBox="1">
            <a:spLocks noChangeArrowheads="1"/>
          </p:cNvSpPr>
          <p:nvPr/>
        </p:nvSpPr>
        <p:spPr bwMode="auto">
          <a:xfrm>
            <a:off x="266700" y="1318895"/>
            <a:ext cx="9142095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r>
              <a:rPr lang="en-US" sz="1800" b="1" dirty="0">
                <a:cs typeface="Calibri" panose="020F0502020204030204" pitchFamily="34" charset="0"/>
              </a:rPr>
              <a:t>Perusahaan-</a:t>
            </a:r>
            <a:r>
              <a:rPr lang="en-US" sz="1800" b="1" dirty="0" err="1">
                <a:cs typeface="Calibri" panose="020F0502020204030204" pitchFamily="34" charset="0"/>
              </a:rPr>
              <a:t>perusahaan</a:t>
            </a:r>
            <a:r>
              <a:rPr lang="en-US" sz="1800" b="1" dirty="0">
                <a:cs typeface="Calibri" panose="020F0502020204030204" pitchFamily="34" charset="0"/>
              </a:rPr>
              <a:t> </a:t>
            </a:r>
            <a:r>
              <a:rPr lang="en-US" sz="1800" b="1" dirty="0" err="1">
                <a:cs typeface="Calibri" panose="020F0502020204030204" pitchFamily="34" charset="0"/>
              </a:rPr>
              <a:t>menggunakan</a:t>
            </a:r>
            <a:r>
              <a:rPr lang="en-US" sz="1800" b="1" dirty="0">
                <a:cs typeface="Calibri" panose="020F0502020204030204" pitchFamily="34" charset="0"/>
              </a:rPr>
              <a:t> </a:t>
            </a:r>
            <a:r>
              <a:rPr lang="en-US" sz="1800" b="1" dirty="0" err="1">
                <a:cs typeface="Calibri" panose="020F0502020204030204" pitchFamily="34" charset="0"/>
              </a:rPr>
              <a:t>manajemen</a:t>
            </a:r>
            <a:r>
              <a:rPr lang="en-US" sz="1800" b="1" dirty="0">
                <a:cs typeface="Calibri" panose="020F0502020204030204" pitchFamily="34" charset="0"/>
              </a:rPr>
              <a:t> </a:t>
            </a:r>
            <a:r>
              <a:rPr lang="en-US" sz="1800" b="1" dirty="0" err="1">
                <a:cs typeface="Calibri" panose="020F0502020204030204" pitchFamily="34" charset="0"/>
              </a:rPr>
              <a:t>kinerja</a:t>
            </a:r>
            <a:r>
              <a:rPr lang="en-US" sz="1800" b="1" dirty="0">
                <a:cs typeface="Calibri" panose="020F0502020204030204" pitchFamily="34" charset="0"/>
              </a:rPr>
              <a:t> </a:t>
            </a:r>
            <a:r>
              <a:rPr lang="en-US" sz="1800" b="1" dirty="0" err="1">
                <a:cs typeface="Calibri" panose="020F0502020204030204" pitchFamily="34" charset="0"/>
              </a:rPr>
              <a:t>dalam</a:t>
            </a:r>
            <a:r>
              <a:rPr lang="en-US" sz="1800" b="1" dirty="0">
                <a:cs typeface="Calibri" panose="020F0502020204030204" pitchFamily="34" charset="0"/>
              </a:rPr>
              <a:t> </a:t>
            </a:r>
            <a:r>
              <a:rPr lang="en-US" sz="1800" b="1" dirty="0" err="1">
                <a:cs typeface="Calibri" panose="020F0502020204030204" pitchFamily="34" charset="0"/>
              </a:rPr>
              <a:t>rangka</a:t>
            </a:r>
            <a:r>
              <a:rPr lang="en-US" sz="1800" b="1" dirty="0">
                <a:cs typeface="Calibri" panose="020F0502020204030204" pitchFamily="34" charset="0"/>
              </a:rPr>
              <a:t>:</a:t>
            </a:r>
            <a:endParaRPr lang="en-US" sz="1800" b="1" dirty="0"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2362200"/>
            <a:ext cx="381000" cy="3962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1200" y="3276600"/>
            <a:ext cx="457200" cy="304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0" y="3810000"/>
            <a:ext cx="381000" cy="2514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14800" y="4800600"/>
            <a:ext cx="381000" cy="152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57800" y="5334000"/>
            <a:ext cx="381000" cy="990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04" name="TextBox 10"/>
          <p:cNvSpPr txBox="1">
            <a:spLocks noChangeArrowheads="1"/>
          </p:cNvSpPr>
          <p:nvPr/>
        </p:nvSpPr>
        <p:spPr bwMode="auto">
          <a:xfrm>
            <a:off x="838200" y="1905000"/>
            <a:ext cx="32766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sz="1800">
                <a:cs typeface="Calibri" panose="020F0502020204030204" pitchFamily="34" charset="0"/>
              </a:rPr>
              <a:t>Mengelola kinerja individu</a:t>
            </a:r>
            <a:endParaRPr lang="en-US" sz="1800">
              <a:cs typeface="Calibri" panose="020F0502020204030204" pitchFamily="34" charset="0"/>
            </a:endParaRPr>
          </a:p>
        </p:txBody>
      </p:sp>
      <p:sp>
        <p:nvSpPr>
          <p:cNvPr id="4105" name="TextBox 11"/>
          <p:cNvSpPr txBox="1">
            <a:spLocks noChangeArrowheads="1"/>
          </p:cNvSpPr>
          <p:nvPr/>
        </p:nvSpPr>
        <p:spPr bwMode="auto">
          <a:xfrm>
            <a:off x="1905000" y="2819400"/>
            <a:ext cx="29718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sz="1800">
                <a:cs typeface="Calibri" panose="020F0502020204030204" pitchFamily="34" charset="0"/>
              </a:rPr>
              <a:t>Penentuan upah/gaji</a:t>
            </a:r>
            <a:endParaRPr lang="en-US" sz="1800">
              <a:cs typeface="Calibri" panose="020F0502020204030204" pitchFamily="34" charset="0"/>
            </a:endParaRPr>
          </a:p>
        </p:txBody>
      </p:sp>
      <p:sp>
        <p:nvSpPr>
          <p:cNvPr id="4106" name="TextBox 12"/>
          <p:cNvSpPr txBox="1">
            <a:spLocks noChangeArrowheads="1"/>
          </p:cNvSpPr>
          <p:nvPr/>
        </p:nvSpPr>
        <p:spPr bwMode="auto">
          <a:xfrm>
            <a:off x="2971800" y="3429000"/>
            <a:ext cx="59436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sz="1800">
                <a:cs typeface="Calibri" panose="020F0502020204030204" pitchFamily="34" charset="0"/>
              </a:rPr>
              <a:t>Menyusun kebutuhan pengembangan individu</a:t>
            </a:r>
            <a:endParaRPr lang="en-US" sz="1800">
              <a:cs typeface="Calibri" panose="020F0502020204030204" pitchFamily="34" charset="0"/>
            </a:endParaRPr>
          </a:p>
        </p:txBody>
      </p:sp>
      <p:sp>
        <p:nvSpPr>
          <p:cNvPr id="4107" name="TextBox 14"/>
          <p:cNvSpPr txBox="1">
            <a:spLocks noChangeArrowheads="1"/>
          </p:cNvSpPr>
          <p:nvPr/>
        </p:nvSpPr>
        <p:spPr bwMode="auto">
          <a:xfrm>
            <a:off x="3962400" y="4343400"/>
            <a:ext cx="36576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sz="1800">
                <a:cs typeface="Calibri" panose="020F0502020204030204" pitchFamily="34" charset="0"/>
              </a:rPr>
              <a:t>Perencanaan suksesi</a:t>
            </a:r>
            <a:endParaRPr lang="en-US" sz="1800">
              <a:cs typeface="Calibri" panose="020F0502020204030204" pitchFamily="34" charset="0"/>
            </a:endParaRPr>
          </a:p>
        </p:txBody>
      </p:sp>
      <p:sp>
        <p:nvSpPr>
          <p:cNvPr id="4108" name="TextBox 15"/>
          <p:cNvSpPr txBox="1">
            <a:spLocks noChangeArrowheads="1"/>
          </p:cNvSpPr>
          <p:nvPr/>
        </p:nvSpPr>
        <p:spPr bwMode="auto">
          <a:xfrm>
            <a:off x="5105400" y="4953000"/>
            <a:ext cx="38862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sz="1800">
                <a:cs typeface="Calibri" panose="020F0502020204030204" pitchFamily="34" charset="0"/>
              </a:rPr>
              <a:t>Membuat prioritas pelatihan</a:t>
            </a:r>
            <a:endParaRPr lang="en-US" sz="1800">
              <a:cs typeface="Calibri" panose="020F0502020204030204" pitchFamily="34" charset="0"/>
            </a:endParaRPr>
          </a:p>
        </p:txBody>
      </p:sp>
      <p:sp>
        <p:nvSpPr>
          <p:cNvPr id="4109" name="Text Box 5"/>
          <p:cNvSpPr txBox="1">
            <a:spLocks noChangeArrowheads="1"/>
          </p:cNvSpPr>
          <p:nvPr/>
        </p:nvSpPr>
        <p:spPr bwMode="auto">
          <a:xfrm>
            <a:off x="6172200" y="6395085"/>
            <a:ext cx="266700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bg1"/>
                </a:solidFill>
                <a:cs typeface="Calibri" panose="020F0502020204030204" pitchFamily="34" charset="0"/>
              </a:rPr>
              <a:t>Wright, 2012</a:t>
            </a:r>
            <a:endParaRPr lang="en-US" sz="18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4114800" y="186055"/>
            <a:ext cx="4600575" cy="3683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anchor="ctr">
            <a:spAutoFit/>
          </a:bodyPr>
          <a:p>
            <a:pPr eaLnBrk="0" hangingPunct="0">
              <a:defRPr/>
            </a:pPr>
            <a:r>
              <a:rPr lang="en-US" sz="1800" b="1" dirty="0">
                <a:ea typeface="Times New Roman" panose="02020803070505020304" pitchFamily="-111" charset="0"/>
                <a:cs typeface="Calibri" panose="020F0502020204030204" pitchFamily="34" charset="0"/>
              </a:rPr>
              <a:t>Practice of Performance Management</a:t>
            </a:r>
            <a:endParaRPr lang="en-US" sz="1800" b="1" dirty="0"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4104" grpId="0"/>
      <p:bldP spid="4105" grpId="0"/>
      <p:bldP spid="4106" grpId="0"/>
      <p:bldP spid="4107" grpId="0"/>
      <p:bldP spid="41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4282440" y="218654"/>
            <a:ext cx="4463415" cy="3683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p>
            <a:pPr eaLnBrk="0" hangingPunct="0">
              <a:defRPr/>
            </a:pPr>
            <a:r>
              <a:rPr lang="en-US" sz="1800" b="1" dirty="0">
                <a:solidFill>
                  <a:sysClr val="windowText" lastClr="000000"/>
                </a:solidFill>
                <a:latin typeface="Calibri" panose="020F0502020204030204" pitchFamily="34" charset="0"/>
                <a:ea typeface="Times New Roman" panose="02020803070505020304" pitchFamily="-111" charset="0"/>
                <a:cs typeface="Arial" panose="020B0704020202020204" pitchFamily="34" charset="0"/>
              </a:rPr>
              <a:t>Process of Performance Management</a:t>
            </a:r>
            <a:endParaRPr lang="en-US" sz="1800" b="1" dirty="0">
              <a:solidFill>
                <a:sysClr val="windowText" lastClr="000000"/>
              </a:solidFill>
              <a:latin typeface="Calibri" panose="020F0502020204030204" pitchFamily="34" charset="0"/>
              <a:ea typeface="Times New Roman" panose="02020803070505020304" pitchFamily="-111" charset="0"/>
              <a:cs typeface="Arial" panose="020B0704020202020204" pitchFamily="34" charset="0"/>
            </a:endParaRP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2696435" y="1143000"/>
            <a:ext cx="2735641" cy="7067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square">
            <a:spAutoFit/>
          </a:bodyPr>
          <a:p>
            <a:pPr algn="ctr"/>
            <a:r>
              <a:rPr lang="en-US" sz="1000" b="1" dirty="0" err="1">
                <a:solidFill>
                  <a:sysClr val="windowText" lastClr="000000"/>
                </a:solidFill>
              </a:rPr>
              <a:t>Langkah</a:t>
            </a:r>
            <a:r>
              <a:rPr lang="en-US" sz="1000" b="1" dirty="0">
                <a:solidFill>
                  <a:sysClr val="windowText" lastClr="000000"/>
                </a:solidFill>
              </a:rPr>
              <a:t> 1</a:t>
            </a:r>
            <a:endParaRPr lang="en-US" sz="1000" b="1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000" dirty="0" err="1">
                <a:solidFill>
                  <a:sysClr val="windowText" lastClr="000000"/>
                </a:solidFill>
              </a:rPr>
              <a:t>Mendefinisikan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hasil-hasil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kinerja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kepada</a:t>
            </a:r>
            <a:r>
              <a:rPr lang="en-US" sz="1000" dirty="0">
                <a:solidFill>
                  <a:sysClr val="windowText" lastClr="000000"/>
                </a:solidFill>
              </a:rPr>
              <a:t> divisi </a:t>
            </a:r>
            <a:r>
              <a:rPr lang="en-US" sz="1000" dirty="0" err="1">
                <a:solidFill>
                  <a:sysClr val="windowText" lastClr="000000"/>
                </a:solidFill>
              </a:rPr>
              <a:t>dan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departemen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perusahaan</a:t>
            </a:r>
            <a:endParaRPr lang="en-US" sz="1000" dirty="0" err="1">
              <a:solidFill>
                <a:sysClr val="windowText" lastClr="000000"/>
              </a:solidFill>
            </a:endParaRPr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5562600" y="2401669"/>
            <a:ext cx="2971800" cy="5530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>
            <a:spAutoFit/>
          </a:bodyPr>
          <a:p>
            <a:pPr algn="ctr"/>
            <a:r>
              <a:rPr lang="en-US" sz="1000" b="1" dirty="0" err="1">
                <a:solidFill>
                  <a:sysClr val="windowText" lastClr="000000"/>
                </a:solidFill>
              </a:rPr>
              <a:t>Langkah</a:t>
            </a:r>
            <a:r>
              <a:rPr lang="en-US" sz="1000" b="1" dirty="0">
                <a:solidFill>
                  <a:sysClr val="windowText" lastClr="000000"/>
                </a:solidFill>
              </a:rPr>
              <a:t> 2</a:t>
            </a:r>
            <a:endParaRPr lang="en-US" sz="1000" b="1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000" dirty="0" err="1">
                <a:solidFill>
                  <a:sysClr val="windowText" lastClr="000000"/>
                </a:solidFill>
              </a:rPr>
              <a:t>Mengembangkan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sasaran-sasaran</a:t>
            </a:r>
            <a:r>
              <a:rPr lang="en-US" sz="1000" dirty="0">
                <a:solidFill>
                  <a:sysClr val="windowText" lastClr="000000"/>
                </a:solidFill>
              </a:rPr>
              <a:t>, </a:t>
            </a:r>
            <a:r>
              <a:rPr lang="en-US" sz="1000" dirty="0" err="1">
                <a:solidFill>
                  <a:sysClr val="windowText" lastClr="000000"/>
                </a:solidFill>
              </a:rPr>
              <a:t>perilaku</a:t>
            </a:r>
            <a:r>
              <a:rPr lang="en-US" sz="1000" dirty="0">
                <a:solidFill>
                  <a:sysClr val="windowText" lastClr="000000"/>
                </a:solidFill>
              </a:rPr>
              <a:t>, </a:t>
            </a:r>
            <a:r>
              <a:rPr lang="en-US" sz="1000" dirty="0" err="1">
                <a:solidFill>
                  <a:sysClr val="windowText" lastClr="000000"/>
                </a:solidFill>
              </a:rPr>
              <a:t>dan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tindakan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karyawan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untuk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meraih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hasil</a:t>
            </a:r>
            <a:endParaRPr lang="en-US" sz="1000" dirty="0" err="1">
              <a:solidFill>
                <a:sysClr val="windowText" lastClr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2600" y="4343400"/>
            <a:ext cx="2971800" cy="5530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p>
            <a:pPr algn="ctr">
              <a:defRPr/>
            </a:pPr>
            <a:r>
              <a:rPr lang="en-US" sz="1000" b="1" dirty="0" err="1">
                <a:solidFill>
                  <a:sysClr val="windowText" lastClr="000000"/>
                </a:solidFill>
              </a:rPr>
              <a:t>Langkah</a:t>
            </a:r>
            <a:r>
              <a:rPr lang="en-US" sz="1000" b="1" dirty="0">
                <a:solidFill>
                  <a:sysClr val="windowText" lastClr="000000"/>
                </a:solidFill>
              </a:rPr>
              <a:t> 3</a:t>
            </a:r>
            <a:endParaRPr lang="en-US" sz="1000" b="1" dirty="0">
              <a:solidFill>
                <a:sysClr val="windowText" lastClr="000000"/>
              </a:solidFill>
            </a:endParaRPr>
          </a:p>
          <a:p>
            <a:pPr algn="ctr">
              <a:defRPr/>
            </a:pPr>
            <a:r>
              <a:rPr lang="en-US" sz="1000" dirty="0" err="1">
                <a:solidFill>
                  <a:sysClr val="windowText" lastClr="000000"/>
                </a:solidFill>
              </a:rPr>
              <a:t>Memberikan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dukungan</a:t>
            </a:r>
            <a:r>
              <a:rPr lang="en-US" sz="1000" dirty="0">
                <a:solidFill>
                  <a:sysClr val="windowText" lastClr="000000"/>
                </a:solidFill>
              </a:rPr>
              <a:t>, </a:t>
            </a:r>
            <a:r>
              <a:rPr lang="en-US" sz="1000" dirty="0" err="1">
                <a:solidFill>
                  <a:sysClr val="windowText" lastClr="000000"/>
                </a:solidFill>
              </a:rPr>
              <a:t>dan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keberlangsungan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pembahasan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kinerja</a:t>
            </a:r>
            <a:endParaRPr lang="en-US" sz="1000" dirty="0" err="1">
              <a:solidFill>
                <a:sysClr val="windowText" lastClr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7000" y="5791200"/>
            <a:ext cx="2667000" cy="3987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p>
            <a:pPr algn="ctr">
              <a:defRPr/>
            </a:pPr>
            <a:r>
              <a:rPr lang="en-US" sz="1000" b="1" dirty="0" err="1">
                <a:solidFill>
                  <a:sysClr val="windowText" lastClr="000000"/>
                </a:solidFill>
              </a:rPr>
              <a:t>Langkah</a:t>
            </a:r>
            <a:r>
              <a:rPr lang="en-US" sz="1000" b="1" dirty="0">
                <a:solidFill>
                  <a:sysClr val="windowText" lastClr="000000"/>
                </a:solidFill>
              </a:rPr>
              <a:t> 4</a:t>
            </a:r>
            <a:endParaRPr lang="en-US" sz="1000" b="1" dirty="0">
              <a:solidFill>
                <a:sysClr val="windowText" lastClr="000000"/>
              </a:solidFill>
            </a:endParaRPr>
          </a:p>
          <a:p>
            <a:pPr algn="ctr">
              <a:defRPr/>
            </a:pPr>
            <a:r>
              <a:rPr lang="en-US" sz="1000" dirty="0" err="1">
                <a:solidFill>
                  <a:sysClr val="windowText" lastClr="000000"/>
                </a:solidFill>
              </a:rPr>
              <a:t>Mengevaluasi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kinerja</a:t>
            </a:r>
            <a:endParaRPr lang="en-US" sz="1000" dirty="0" err="1">
              <a:solidFill>
                <a:sysClr val="windowText" lastClr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3352800"/>
            <a:ext cx="2057400" cy="5530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 algn="ctr">
              <a:defRPr/>
            </a:pPr>
            <a:r>
              <a:rPr lang="en-US" sz="1000" b="1" dirty="0" err="1">
                <a:solidFill>
                  <a:sysClr val="windowText" lastClr="000000"/>
                </a:solidFill>
              </a:rPr>
              <a:t>Langkah</a:t>
            </a:r>
            <a:r>
              <a:rPr lang="en-US" sz="1000" b="1" dirty="0">
                <a:solidFill>
                  <a:sysClr val="windowText" lastClr="000000"/>
                </a:solidFill>
              </a:rPr>
              <a:t> 5</a:t>
            </a:r>
            <a:endParaRPr lang="en-US" sz="1000" b="1" dirty="0">
              <a:solidFill>
                <a:sysClr val="windowText" lastClr="000000"/>
              </a:solidFill>
            </a:endParaRPr>
          </a:p>
          <a:p>
            <a:pPr algn="ctr">
              <a:defRPr/>
            </a:pPr>
            <a:r>
              <a:rPr lang="en-US" sz="1000" dirty="0" err="1">
                <a:solidFill>
                  <a:sysClr val="windowText" lastClr="000000"/>
                </a:solidFill>
              </a:rPr>
              <a:t>Mengidentifikasi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perbaikan-perbaikan</a:t>
            </a:r>
            <a:r>
              <a:rPr lang="en-US" sz="1000" dirty="0">
                <a:solidFill>
                  <a:sysClr val="windowText" lastClr="000000"/>
                </a:solidFill>
              </a:rPr>
              <a:t> yang </a:t>
            </a:r>
            <a:r>
              <a:rPr lang="en-US" sz="1000" dirty="0" err="1">
                <a:solidFill>
                  <a:sysClr val="windowText" lastClr="000000"/>
                </a:solidFill>
              </a:rPr>
              <a:t>dibutuhkan</a:t>
            </a:r>
            <a:endParaRPr lang="en-US" sz="1000" dirty="0" err="1">
              <a:solidFill>
                <a:sysClr val="windowText" lastClr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94635" y="3361055"/>
            <a:ext cx="2611755" cy="5530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 algn="ctr">
              <a:defRPr/>
            </a:pPr>
            <a:r>
              <a:rPr lang="en-US" sz="1000" b="1" dirty="0" err="1">
                <a:solidFill>
                  <a:sysClr val="windowText" lastClr="000000"/>
                </a:solidFill>
              </a:rPr>
              <a:t>Langkah</a:t>
            </a:r>
            <a:r>
              <a:rPr lang="en-US" sz="1000" b="1" dirty="0">
                <a:solidFill>
                  <a:sysClr val="windowText" lastClr="000000"/>
                </a:solidFill>
              </a:rPr>
              <a:t> 6</a:t>
            </a:r>
            <a:endParaRPr lang="en-US" sz="1000" b="1" dirty="0">
              <a:solidFill>
                <a:sysClr val="windowText" lastClr="000000"/>
              </a:solidFill>
            </a:endParaRPr>
          </a:p>
          <a:p>
            <a:pPr algn="ctr">
              <a:defRPr/>
            </a:pPr>
            <a:r>
              <a:rPr lang="en-US" sz="1000" dirty="0" err="1">
                <a:solidFill>
                  <a:sysClr val="windowText" lastClr="000000"/>
                </a:solidFill>
              </a:rPr>
              <a:t>Memberikan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konsekuensi-konsekuensi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bagi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hasil-hasil</a:t>
            </a:r>
            <a:r>
              <a:rPr lang="en-US" sz="1000" dirty="0">
                <a:solidFill>
                  <a:sysClr val="windowText" lastClr="000000"/>
                </a:solidFill>
              </a:rPr>
              <a:t> </a:t>
            </a:r>
            <a:r>
              <a:rPr lang="en-US" sz="1000" dirty="0" err="1">
                <a:solidFill>
                  <a:sysClr val="windowText" lastClr="000000"/>
                </a:solidFill>
              </a:rPr>
              <a:t>kinerja</a:t>
            </a:r>
            <a:endParaRPr lang="en-US" sz="1000" dirty="0" err="1">
              <a:solidFill>
                <a:sysClr val="windowText" lastClr="000000"/>
              </a:solidFill>
            </a:endParaRPr>
          </a:p>
        </p:txBody>
      </p:sp>
      <p:sp>
        <p:nvSpPr>
          <p:cNvPr id="6153" name="Text Box 5"/>
          <p:cNvSpPr txBox="1">
            <a:spLocks noChangeArrowheads="1"/>
          </p:cNvSpPr>
          <p:nvPr/>
        </p:nvSpPr>
        <p:spPr bwMode="auto">
          <a:xfrm>
            <a:off x="6172200" y="6469380"/>
            <a:ext cx="2667000" cy="2755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algn="r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Calibri" panose="020F0502020204030204" pitchFamily="34" charset="0"/>
              </a:rPr>
              <a:t>Wright, 2012</a:t>
            </a: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rot="5400000">
            <a:off x="6690899" y="3715995"/>
            <a:ext cx="838200" cy="31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4114800" y="4268788"/>
            <a:ext cx="0" cy="14462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4103016" y="2057400"/>
            <a:ext cx="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794375" y="1479224"/>
            <a:ext cx="999208" cy="57817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751512" y="5399880"/>
            <a:ext cx="1132804" cy="6961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959667" y="4530328"/>
            <a:ext cx="1288233" cy="14462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1257300" y="1558131"/>
            <a:ext cx="1154358" cy="13557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361950" y="1007832"/>
            <a:ext cx="8763000" cy="3371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>
              <a:buFont typeface="Wingdings" panose="05000000000000000000" pitchFamily="2" charset="2"/>
              <a:buChar char="§"/>
            </a:pPr>
            <a:r>
              <a:rPr lang="en-US" sz="1600" b="1" dirty="0" err="1">
                <a:latin typeface="Calibri" panose="020F0502020204030204" pitchFamily="34" charset="0"/>
                <a:cs typeface="Times New Roman" panose="02020803070505020304" pitchFamily="-111" charset="0"/>
              </a:rPr>
              <a:t>Tujuan</a:t>
            </a:r>
            <a:r>
              <a:rPr lang="en-US" sz="1600" b="1" dirty="0">
                <a:latin typeface="Calibri" panose="020F0502020204030204" pitchFamily="34" charset="0"/>
                <a:cs typeface="Times New Roman" panose="02020803070505020304" pitchFamily="-111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Times New Roman" panose="02020803070505020304" pitchFamily="-111" charset="0"/>
              </a:rPr>
              <a:t>Strategik</a:t>
            </a:r>
            <a:r>
              <a:rPr lang="en-US" sz="1600" b="1" dirty="0">
                <a:latin typeface="Calibri" panose="020F0502020204030204" pitchFamily="34" charset="0"/>
              </a:rPr>
              <a:t> </a:t>
            </a:r>
            <a:endParaRPr lang="en-US" sz="1600" b="1" dirty="0">
              <a:latin typeface="Calibri" panose="020F050202020403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14350" y="1397722"/>
            <a:ext cx="8153400" cy="13220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Merupakan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tujuan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pertama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,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dimana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sistem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manajemen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harus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menghubungkan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aktivitas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karyawan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dengan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tujuan-tujuan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organisasi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.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Untuk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mencapai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tujuan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strategik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ini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,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sistem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yang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ada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haruslah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fleksibel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,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karena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ketika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tujuan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dan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strategi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berubah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,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hasil-hasil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,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perilaku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dan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karakteristik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karyawan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biasanya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perlu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untuk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berubah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mengikutinya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.</a:t>
            </a:r>
            <a:endParaRPr lang="en-US" sz="1600" dirty="0">
              <a:latin typeface="+mn-lt"/>
              <a:cs typeface="Times New Roman" panose="02020803070505020304" pitchFamily="-111" charset="0"/>
            </a:endParaRP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285750" y="2976146"/>
            <a:ext cx="8534400" cy="3371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>
              <a:buFont typeface="Wingdings" panose="05000000000000000000" pitchFamily="2" charset="2"/>
              <a:buChar char="§"/>
            </a:pPr>
            <a:r>
              <a:rPr lang="en-US" sz="1600" b="1" dirty="0" err="1">
                <a:latin typeface="Calibri" panose="020F0502020204030204" pitchFamily="34" charset="0"/>
                <a:cs typeface="Times New Roman" panose="02020803070505020304" pitchFamily="-111" charset="0"/>
              </a:rPr>
              <a:t>Tujuan</a:t>
            </a:r>
            <a:r>
              <a:rPr lang="en-US" sz="1600" b="1" dirty="0">
                <a:latin typeface="Calibri" panose="020F0502020204030204" pitchFamily="34" charset="0"/>
                <a:cs typeface="Times New Roman" panose="02020803070505020304" pitchFamily="-111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Times New Roman" panose="02020803070505020304" pitchFamily="-111" charset="0"/>
              </a:rPr>
              <a:t>Administratif</a:t>
            </a:r>
            <a:r>
              <a:rPr lang="en-US" sz="1600" b="1" dirty="0">
                <a:latin typeface="Calibri" panose="020F0502020204030204" pitchFamily="34" charset="0"/>
              </a:rPr>
              <a:t> </a:t>
            </a:r>
            <a:endParaRPr lang="en-US" sz="1600" b="1" dirty="0">
              <a:latin typeface="Calibri" panose="020F0502020204030204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38150" y="3433346"/>
            <a:ext cx="8305800" cy="1076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Organisasi-organisasi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menggunakan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informasi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manajemen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dalam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banyak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keputusan-keputusan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administrasi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seperti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: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administrasi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upah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(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kenaikan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upah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),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promosi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,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pengakhiran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kepemilikan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,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pemutusan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kerja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,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dan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pengakuan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individu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. </a:t>
            </a:r>
            <a:endParaRPr lang="en-US" sz="1600" dirty="0">
              <a:latin typeface="+mn-lt"/>
              <a:cs typeface="Times New Roman" panose="02020803070505020304" pitchFamily="-111" charset="0"/>
            </a:endParaRPr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285750" y="4761410"/>
            <a:ext cx="8991600" cy="3371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>
              <a:buFont typeface="Wingdings" panose="05000000000000000000" pitchFamily="2" charset="2"/>
              <a:buChar char="§"/>
            </a:pPr>
            <a:r>
              <a:rPr lang="en-US" sz="1600" b="1" dirty="0" err="1">
                <a:latin typeface="Calibri" panose="020F0502020204030204" pitchFamily="34" charset="0"/>
                <a:cs typeface="Times New Roman" panose="02020803070505020304" pitchFamily="-111" charset="0"/>
              </a:rPr>
              <a:t>Tujuan</a:t>
            </a:r>
            <a:r>
              <a:rPr lang="en-US" sz="1600" b="1" dirty="0">
                <a:latin typeface="Calibri" panose="020F0502020204030204" pitchFamily="34" charset="0"/>
                <a:cs typeface="Times New Roman" panose="02020803070505020304" pitchFamily="-111" charset="0"/>
              </a:rPr>
              <a:t> </a:t>
            </a:r>
            <a:r>
              <a:rPr lang="en-US" sz="1600" b="1" dirty="0" err="1">
                <a:latin typeface="Calibri" panose="020F0502020204030204" pitchFamily="34" charset="0"/>
                <a:cs typeface="Times New Roman" panose="02020803070505020304" pitchFamily="-111" charset="0"/>
              </a:rPr>
              <a:t>Pengembangan</a:t>
            </a:r>
            <a:r>
              <a:rPr lang="en-US" sz="1600" b="1" dirty="0">
                <a:latin typeface="Calibri" panose="020F0502020204030204" pitchFamily="34" charset="0"/>
              </a:rPr>
              <a:t> </a:t>
            </a:r>
            <a:endParaRPr lang="en-US" sz="1600" b="1" dirty="0">
              <a:latin typeface="Calibri" panose="020F050202020403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14350" y="5164180"/>
            <a:ext cx="8229600" cy="1076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Tujuan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ketiga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dari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manajemen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adalah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mengembangkan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karyawan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yang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berkinerja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efektif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dalam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pekerjaannya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.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Ketika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karyawan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tidak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berkinerja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sebagaimana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yang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seharusnya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dilakukan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,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manajemen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berusaha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untuk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meningkatkan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kinerja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 </a:t>
            </a:r>
            <a:r>
              <a:rPr lang="en-US" sz="1600" dirty="0" err="1">
                <a:latin typeface="+mn-lt"/>
                <a:cs typeface="Times New Roman" panose="02020803070505020304" pitchFamily="-111" charset="0"/>
              </a:rPr>
              <a:t>mereka</a:t>
            </a:r>
            <a:r>
              <a:rPr lang="en-US" sz="1600" dirty="0">
                <a:latin typeface="+mn-lt"/>
                <a:cs typeface="Times New Roman" panose="02020803070505020304" pitchFamily="-111" charset="0"/>
              </a:rPr>
              <a:t>.</a:t>
            </a:r>
            <a:endParaRPr lang="en-US" sz="1600" dirty="0">
              <a:latin typeface="+mn-lt"/>
              <a:cs typeface="Times New Roman" panose="02020803070505020304" pitchFamily="-111" charset="0"/>
            </a:endParaRPr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6534150" y="6449782"/>
            <a:ext cx="1600200" cy="3371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chemeClr val="bg1"/>
                </a:solidFill>
                <a:latin typeface="Calibri" panose="020F0502020204030204" pitchFamily="34" charset="0"/>
              </a:rPr>
              <a:t>Wright, 2012</a:t>
            </a:r>
            <a:endParaRPr lang="en-US" sz="16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4657090" y="423226"/>
            <a:ext cx="4144010" cy="33718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p>
            <a:pPr eaLnBrk="0" hangingPunct="0">
              <a:defRPr/>
            </a:pPr>
            <a:r>
              <a:rPr lang="en-US" sz="1600" b="1" dirty="0">
                <a:latin typeface="Calibri" panose="020F0502020204030204" pitchFamily="34" charset="0"/>
                <a:ea typeface="Times New Roman" panose="02020803070505020304" pitchFamily="-111" charset="0"/>
                <a:cs typeface="Arial" panose="020B0704020202020204" pitchFamily="34" charset="0"/>
              </a:rPr>
              <a:t>Purposes of Performance Management</a:t>
            </a:r>
            <a:endParaRPr lang="en-US" sz="1600" b="1" dirty="0">
              <a:latin typeface="Calibri" panose="020F0502020204030204" pitchFamily="34" charset="0"/>
              <a:ea typeface="Times New Roman" panose="02020803070505020304" pitchFamily="-111" charset="0"/>
              <a:cs typeface="Arial" panose="020B07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Box 6"/>
          <p:cNvSpPr txBox="1">
            <a:spLocks noChangeArrowheads="1"/>
          </p:cNvSpPr>
          <p:nvPr/>
        </p:nvSpPr>
        <p:spPr bwMode="auto">
          <a:xfrm>
            <a:off x="2674620" y="314960"/>
            <a:ext cx="6285230" cy="33718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</a:ln>
        </p:spPr>
        <p:txBody>
          <a:bodyPr wrap="square">
            <a:spAutoFit/>
          </a:bodyPr>
          <a:p>
            <a:pPr algn="just"/>
            <a:r>
              <a:rPr lang="en-US" sz="1600" b="1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KRITERIA-KRITERIA MANAJEMEN KINERJA YANG EFEKTIF</a:t>
            </a:r>
            <a:endParaRPr lang="en-US" sz="1600" b="1" dirty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</p:txBody>
      </p:sp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428625" y="1228725"/>
            <a:ext cx="8215313" cy="50463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marL="342900" indent="-342900" algn="just">
              <a:spcAft>
                <a:spcPts val="1200"/>
              </a:spcAft>
              <a:buFont typeface="Arial" panose="020B0704020202020204" pitchFamily="34" charset="0"/>
              <a:buAutoNum type="arabicPeriod"/>
            </a:pPr>
            <a:r>
              <a:rPr lang="en-US" sz="1600" b="1" dirty="0">
                <a:latin typeface="Calibri" panose="020F0502020204030204" pitchFamily="34" charset="0"/>
              </a:rPr>
              <a:t>Direction sharing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  <a:r>
              <a:rPr lang="en-US" sz="1600" dirty="0" err="1">
                <a:latin typeface="Calibri" panose="020F0502020204030204" pitchFamily="34" charset="0"/>
              </a:rPr>
              <a:t>mengkomunikasikan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tujuan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tingkat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tinggi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organisasi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ke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seluruh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organisasi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kemudian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menerjemahkannya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kedalam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tujuan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setiap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departemen</a:t>
            </a:r>
            <a:endParaRPr lang="en-US" sz="1600" dirty="0">
              <a:latin typeface="Calibri" panose="020F050202020403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Arial" panose="020B0704020202020204" pitchFamily="34" charset="0"/>
              <a:buAutoNum type="arabicPeriod"/>
            </a:pPr>
            <a:r>
              <a:rPr lang="en-US" sz="1600" b="1" dirty="0">
                <a:latin typeface="Calibri" panose="020F0502020204030204" pitchFamily="34" charset="0"/>
              </a:rPr>
              <a:t>Role clarification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  <a:r>
              <a:rPr lang="en-US" sz="1600" dirty="0" err="1">
                <a:latin typeface="Calibri" panose="020F0502020204030204" pitchFamily="34" charset="0"/>
              </a:rPr>
              <a:t>menegaskan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peranan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setiap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karyawan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terkait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dengan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pekerjaannya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sehari-hari</a:t>
            </a:r>
            <a:r>
              <a:rPr lang="en-US" sz="1600" dirty="0">
                <a:latin typeface="Calibri" panose="020F0502020204030204" pitchFamily="34" charset="0"/>
              </a:rPr>
              <a:t>.</a:t>
            </a:r>
            <a:endParaRPr lang="en-US" sz="1600" dirty="0">
              <a:latin typeface="Calibri" panose="020F050202020403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Arial" panose="020B0704020202020204" pitchFamily="34" charset="0"/>
              <a:buAutoNum type="arabicPeriod"/>
            </a:pPr>
            <a:r>
              <a:rPr lang="en-US" sz="1600" b="1" dirty="0">
                <a:latin typeface="Calibri" panose="020F0502020204030204" pitchFamily="34" charset="0"/>
              </a:rPr>
              <a:t>Goal setting and planning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  <a:r>
              <a:rPr lang="en-US" sz="1600" dirty="0" err="1">
                <a:latin typeface="Calibri" panose="020F0502020204030204" pitchFamily="34" charset="0"/>
              </a:rPr>
              <a:t>menerjemahkan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tujuan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organisasi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departemen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kedalam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tujuan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khusus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bagi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masing-masing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karyawan</a:t>
            </a:r>
            <a:endParaRPr lang="en-US" sz="1600" dirty="0">
              <a:latin typeface="Calibri" panose="020F050202020403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Arial" panose="020B0704020202020204" pitchFamily="34" charset="0"/>
              <a:buAutoNum type="arabicPeriod"/>
            </a:pPr>
            <a:r>
              <a:rPr lang="en-US" sz="1600" b="1" dirty="0">
                <a:latin typeface="Calibri" panose="020F0502020204030204" pitchFamily="34" charset="0"/>
              </a:rPr>
              <a:t>Goal alignment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  <a:r>
              <a:rPr lang="en-US" sz="1600" dirty="0" err="1">
                <a:latin typeface="Calibri" panose="020F0502020204030204" pitchFamily="34" charset="0"/>
              </a:rPr>
              <a:t>memudahkan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setiap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manajer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untuk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melihat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keterkaitan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antara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tujuan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karyawan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tujuan-tujuan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dari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departemen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organisasi</a:t>
            </a:r>
            <a:r>
              <a:rPr lang="en-US" sz="1600" dirty="0">
                <a:latin typeface="Calibri" panose="020F0502020204030204" pitchFamily="34" charset="0"/>
              </a:rPr>
              <a:t>.</a:t>
            </a:r>
            <a:endParaRPr lang="en-US" sz="1600" dirty="0">
              <a:latin typeface="Calibri" panose="020F050202020403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Arial" panose="020B0704020202020204" pitchFamily="34" charset="0"/>
              <a:buAutoNum type="arabicPeriod"/>
            </a:pPr>
            <a:r>
              <a:rPr lang="en-US" sz="1600" b="1" dirty="0">
                <a:latin typeface="Calibri" panose="020F0502020204030204" pitchFamily="34" charset="0"/>
              </a:rPr>
              <a:t>Developmental goal setting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  <a:r>
              <a:rPr lang="en-US" sz="1600" dirty="0" err="1">
                <a:latin typeface="Calibri" panose="020F0502020204030204" pitchFamily="34" charset="0"/>
              </a:rPr>
              <a:t>meliputi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jaminan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bahwa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setiap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karyawan</a:t>
            </a:r>
            <a:r>
              <a:rPr lang="en-US" sz="1600" dirty="0">
                <a:latin typeface="Calibri" panose="020F0502020204030204" pitchFamily="34" charset="0"/>
              </a:rPr>
              <a:t> “</a:t>
            </a:r>
            <a:r>
              <a:rPr lang="en-US" sz="1600" dirty="0" err="1">
                <a:latin typeface="Calibri" panose="020F0502020204030204" pitchFamily="34" charset="0"/>
              </a:rPr>
              <a:t>berpikir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melalui</a:t>
            </a:r>
            <a:r>
              <a:rPr lang="en-US" sz="1600" dirty="0">
                <a:latin typeface="Calibri" panose="020F0502020204030204" pitchFamily="34" charset="0"/>
              </a:rPr>
              <a:t>, </a:t>
            </a:r>
            <a:r>
              <a:rPr lang="en-US" sz="1600" dirty="0" err="1">
                <a:latin typeface="Calibri" panose="020F0502020204030204" pitchFamily="34" charset="0"/>
              </a:rPr>
              <a:t>pada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tahap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awal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dari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setiap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periode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kinerja</a:t>
            </a:r>
            <a:r>
              <a:rPr lang="en-US" sz="1600" dirty="0">
                <a:latin typeface="Calibri" panose="020F0502020204030204" pitchFamily="34" charset="0"/>
              </a:rPr>
              <a:t>, </a:t>
            </a:r>
            <a:r>
              <a:rPr lang="en-US" sz="1600" dirty="0" err="1">
                <a:latin typeface="Calibri" panose="020F0502020204030204" pitchFamily="34" charset="0"/>
              </a:rPr>
              <a:t>tentang</a:t>
            </a:r>
            <a:r>
              <a:rPr lang="en-US" sz="1600" dirty="0">
                <a:latin typeface="Calibri" panose="020F0502020204030204" pitchFamily="34" charset="0"/>
              </a:rPr>
              <a:t> ‘</a:t>
            </a:r>
            <a:r>
              <a:rPr lang="en-US" sz="1600" dirty="0" err="1">
                <a:latin typeface="Calibri" panose="020F0502020204030204" pitchFamily="34" charset="0"/>
              </a:rPr>
              <a:t>apa</a:t>
            </a:r>
            <a:r>
              <a:rPr lang="en-US" sz="1600" dirty="0">
                <a:latin typeface="Calibri" panose="020F0502020204030204" pitchFamily="34" charset="0"/>
              </a:rPr>
              <a:t> yang </a:t>
            </a:r>
            <a:r>
              <a:rPr lang="en-US" sz="1600" dirty="0" err="1">
                <a:latin typeface="Calibri" panose="020F0502020204030204" pitchFamily="34" charset="0"/>
              </a:rPr>
              <a:t>harus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saya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lakukan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untuk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mencapai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tujuan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saya</a:t>
            </a:r>
            <a:r>
              <a:rPr lang="en-US" sz="1600" dirty="0">
                <a:latin typeface="Calibri" panose="020F0502020204030204" pitchFamily="34" charset="0"/>
              </a:rPr>
              <a:t>?’</a:t>
            </a:r>
            <a:endParaRPr lang="en-US" sz="1600" dirty="0">
              <a:latin typeface="Calibri" panose="020F050202020403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Arial" panose="020B0704020202020204" pitchFamily="34" charset="0"/>
              <a:buAutoNum type="arabicPeriod"/>
            </a:pPr>
            <a:r>
              <a:rPr lang="en-US" sz="1600" b="1" dirty="0">
                <a:latin typeface="Calibri" panose="020F0502020204030204" pitchFamily="34" charset="0"/>
              </a:rPr>
              <a:t>Ongoing performance monitoring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  <a:r>
              <a:rPr lang="en-US" sz="1600" dirty="0" err="1">
                <a:latin typeface="Calibri" panose="020F0502020204030204" pitchFamily="34" charset="0"/>
              </a:rPr>
              <a:t>penggunaan</a:t>
            </a:r>
            <a:r>
              <a:rPr lang="en-US" sz="1600" dirty="0">
                <a:latin typeface="Calibri" panose="020F0502020204030204" pitchFamily="34" charset="0"/>
              </a:rPr>
              <a:t> computer-based system yang </a:t>
            </a:r>
            <a:r>
              <a:rPr lang="en-US" sz="1600" dirty="0" err="1">
                <a:latin typeface="Calibri" panose="020F0502020204030204" pitchFamily="34" charset="0"/>
              </a:rPr>
              <a:t>mengukur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kemudian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meng</a:t>
            </a:r>
            <a:r>
              <a:rPr lang="en-US" sz="1600" dirty="0">
                <a:latin typeface="Calibri" panose="020F0502020204030204" pitchFamily="34" charset="0"/>
              </a:rPr>
              <a:t>-email </a:t>
            </a:r>
            <a:r>
              <a:rPr lang="en-US" sz="1600" dirty="0" err="1">
                <a:latin typeface="Calibri" panose="020F0502020204030204" pitchFamily="34" charset="0"/>
              </a:rPr>
              <a:t>kemajuan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laporan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pengecualian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berdasarkan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pada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kemajuan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individu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terhadap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pemenuhan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tujuan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kinerjanya</a:t>
            </a:r>
            <a:r>
              <a:rPr lang="en-US" sz="1600" dirty="0">
                <a:latin typeface="Calibri" panose="020F0502020204030204" pitchFamily="34" charset="0"/>
              </a:rPr>
              <a:t>. 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10244" name="TextBox 7"/>
          <p:cNvSpPr txBox="1">
            <a:spLocks noChangeArrowheads="1"/>
          </p:cNvSpPr>
          <p:nvPr/>
        </p:nvSpPr>
        <p:spPr bwMode="auto">
          <a:xfrm>
            <a:off x="6849745" y="6487795"/>
            <a:ext cx="1643063" cy="2755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algn="just"/>
            <a:r>
              <a:rPr lang="en-US" sz="1200" b="1">
                <a:solidFill>
                  <a:schemeClr val="bg1"/>
                </a:solidFill>
                <a:latin typeface="Calibri" panose="020F0502020204030204" pitchFamily="34" charset="0"/>
              </a:rPr>
              <a:t>Dessler, 2008</a:t>
            </a:r>
            <a:endParaRPr lang="en-US" sz="12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428625" y="1143000"/>
            <a:ext cx="8215313" cy="39077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marL="342900" indent="-342900" algn="just">
              <a:spcAft>
                <a:spcPts val="1200"/>
              </a:spcAft>
              <a:buFont typeface="Arial" panose="020B0704020202020204" pitchFamily="34" charset="0"/>
              <a:buAutoNum type="arabicPeriod" startAt="7"/>
            </a:pPr>
            <a:r>
              <a:rPr lang="en-US" sz="1600" b="1" dirty="0">
                <a:latin typeface="Calibri" panose="020F0502020204030204" pitchFamily="34" charset="0"/>
              </a:rPr>
              <a:t>Ongoing feedback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  <a:r>
              <a:rPr lang="en-US" sz="1600" dirty="0" err="1">
                <a:latin typeface="Calibri" panose="020F0502020204030204" pitchFamily="34" charset="0"/>
              </a:rPr>
              <a:t>tatap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muka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umpan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balik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terkomputerisasi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terhadap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kemajuan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dari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pencapaian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tujuan</a:t>
            </a:r>
            <a:r>
              <a:rPr lang="en-US" sz="1600" dirty="0">
                <a:latin typeface="Calibri" panose="020F0502020204030204" pitchFamily="34" charset="0"/>
              </a:rPr>
              <a:t>.</a:t>
            </a:r>
            <a:endParaRPr lang="en-US" sz="1600" dirty="0">
              <a:latin typeface="Calibri" panose="020F050202020403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Arial" panose="020B0704020202020204" pitchFamily="34" charset="0"/>
              <a:buAutoNum type="arabicPeriod" startAt="7"/>
            </a:pPr>
            <a:r>
              <a:rPr lang="en-US" sz="1600" b="1" dirty="0">
                <a:latin typeface="Calibri" panose="020F0502020204030204" pitchFamily="34" charset="0"/>
              </a:rPr>
              <a:t>Coaching and support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  <a:r>
              <a:rPr lang="en-US" sz="1600" dirty="0" err="1">
                <a:latin typeface="Calibri" panose="020F0502020204030204" pitchFamily="34" charset="0"/>
              </a:rPr>
              <a:t>harus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menjadi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bagian</a:t>
            </a:r>
            <a:r>
              <a:rPr lang="en-US" sz="1600" dirty="0">
                <a:latin typeface="Calibri" panose="020F0502020204030204" pitchFamily="34" charset="0"/>
              </a:rPr>
              <a:t> yang </a:t>
            </a:r>
            <a:r>
              <a:rPr lang="en-US" sz="1600" dirty="0" err="1">
                <a:latin typeface="Calibri" panose="020F0502020204030204" pitchFamily="34" charset="0"/>
              </a:rPr>
              <a:t>satu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dari</a:t>
            </a:r>
            <a:r>
              <a:rPr lang="en-US" sz="1600" dirty="0">
                <a:latin typeface="Calibri" panose="020F0502020204030204" pitchFamily="34" charset="0"/>
              </a:rPr>
              <a:t> proses </a:t>
            </a:r>
            <a:r>
              <a:rPr lang="en-US" sz="1600" dirty="0" err="1">
                <a:latin typeface="Calibri" panose="020F0502020204030204" pitchFamily="34" charset="0"/>
              </a:rPr>
              <a:t>umpan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balik</a:t>
            </a:r>
            <a:r>
              <a:rPr lang="en-US" sz="1600" dirty="0">
                <a:latin typeface="Calibri" panose="020F0502020204030204" pitchFamily="34" charset="0"/>
              </a:rPr>
              <a:t>.</a:t>
            </a:r>
            <a:endParaRPr lang="en-US" sz="1600" dirty="0">
              <a:latin typeface="Calibri" panose="020F050202020403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Arial" panose="020B0704020202020204" pitchFamily="34" charset="0"/>
              <a:buAutoNum type="arabicPeriod" startAt="7"/>
            </a:pPr>
            <a:r>
              <a:rPr lang="en-US" sz="1600" b="1" dirty="0">
                <a:latin typeface="Calibri" panose="020F0502020204030204" pitchFamily="34" charset="0"/>
              </a:rPr>
              <a:t>Performance assessment (appraisal): </a:t>
            </a:r>
            <a:r>
              <a:rPr lang="en-US" sz="1600" dirty="0" err="1">
                <a:latin typeface="Calibri" panose="020F0502020204030204" pitchFamily="34" charset="0"/>
              </a:rPr>
              <a:t>merupakan</a:t>
            </a:r>
            <a:r>
              <a:rPr lang="en-US" sz="1600" dirty="0">
                <a:latin typeface="Calibri" panose="020F0502020204030204" pitchFamily="34" charset="0"/>
              </a:rPr>
              <a:t> salah </a:t>
            </a:r>
            <a:r>
              <a:rPr lang="en-US" sz="1600" dirty="0" err="1">
                <a:latin typeface="Calibri" panose="020F0502020204030204" pitchFamily="34" charset="0"/>
              </a:rPr>
              <a:t>satu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elemen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dalam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manajemen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kinerja</a:t>
            </a:r>
            <a:r>
              <a:rPr lang="en-US" sz="1600" dirty="0">
                <a:latin typeface="Calibri" panose="020F0502020204030204" pitchFamily="34" charset="0"/>
              </a:rPr>
              <a:t>.</a:t>
            </a:r>
            <a:endParaRPr lang="en-US" sz="1600" dirty="0">
              <a:latin typeface="Calibri" panose="020F050202020403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Arial" panose="020B0704020202020204" pitchFamily="34" charset="0"/>
              <a:buAutoNum type="arabicPeriod" startAt="7"/>
            </a:pPr>
            <a:r>
              <a:rPr lang="en-US" sz="1600" b="1" dirty="0">
                <a:latin typeface="Calibri" panose="020F0502020204030204" pitchFamily="34" charset="0"/>
              </a:rPr>
              <a:t>Reward, recognition, and compensation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  <a:r>
              <a:rPr lang="en-US" sz="1600" dirty="0" err="1">
                <a:latin typeface="Calibri" panose="020F0502020204030204" pitchFamily="34" charset="0"/>
              </a:rPr>
              <a:t>seluruhnya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memainkan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sebuah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peranan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dalam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memberikan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konsekuensi-konsekuensi</a:t>
            </a:r>
            <a:r>
              <a:rPr lang="en-US" sz="1600" dirty="0">
                <a:latin typeface="Calibri" panose="020F0502020204030204" pitchFamily="34" charset="0"/>
              </a:rPr>
              <a:t> yang </a:t>
            </a:r>
            <a:r>
              <a:rPr lang="en-US" sz="1600" dirty="0" err="1">
                <a:latin typeface="Calibri" panose="020F0502020204030204" pitchFamily="34" charset="0"/>
              </a:rPr>
              <a:t>dibutuhkan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untuk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menjaga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arah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tujuan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kinerja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karyawan</a:t>
            </a:r>
            <a:r>
              <a:rPr lang="en-US" sz="1600" dirty="0">
                <a:latin typeface="Calibri" panose="020F0502020204030204" pitchFamily="34" charset="0"/>
              </a:rPr>
              <a:t> agar </a:t>
            </a:r>
            <a:r>
              <a:rPr lang="en-US" sz="1600" dirty="0" err="1">
                <a:latin typeface="Calibri" panose="020F0502020204030204" pitchFamily="34" charset="0"/>
              </a:rPr>
              <a:t>tetap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dalam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jalurnya</a:t>
            </a:r>
            <a:r>
              <a:rPr lang="en-US" sz="1600" dirty="0">
                <a:latin typeface="Calibri" panose="020F0502020204030204" pitchFamily="34" charset="0"/>
              </a:rPr>
              <a:t>.</a:t>
            </a:r>
            <a:endParaRPr lang="en-US" sz="1600" dirty="0">
              <a:latin typeface="Calibri" panose="020F050202020403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Arial" panose="020B0704020202020204" pitchFamily="34" charset="0"/>
              <a:buAutoNum type="arabicPeriod" startAt="7"/>
            </a:pPr>
            <a:r>
              <a:rPr lang="en-US" sz="1600" b="1" dirty="0">
                <a:latin typeface="Calibri" panose="020F0502020204030204" pitchFamily="34" charset="0"/>
              </a:rPr>
              <a:t>Workflow, process control, and return on investment management</a:t>
            </a:r>
            <a:r>
              <a:rPr lang="en-US" sz="1600" dirty="0">
                <a:latin typeface="Calibri" panose="020F0502020204030204" pitchFamily="34" charset="0"/>
              </a:rPr>
              <a:t>: </a:t>
            </a:r>
            <a:r>
              <a:rPr lang="en-US" sz="1600" dirty="0" err="1">
                <a:latin typeface="Calibri" panose="020F0502020204030204" pitchFamily="34" charset="0"/>
              </a:rPr>
              <a:t>menjamin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bahwa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kinerja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karyawan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terhubung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secara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berarti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melalui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pengaturan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tujuan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bagi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keseluruhan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kinerja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perusahaan</a:t>
            </a:r>
            <a:r>
              <a:rPr lang="en-US" sz="1600" dirty="0">
                <a:latin typeface="Calibri" panose="020F0502020204030204" pitchFamily="34" charset="0"/>
              </a:rPr>
              <a:t> yang </a:t>
            </a:r>
            <a:r>
              <a:rPr lang="en-US" sz="1600" dirty="0" err="1">
                <a:latin typeface="Calibri" panose="020F0502020204030204" pitchFamily="34" charset="0"/>
              </a:rPr>
              <a:t>dapat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  <a:r>
              <a:rPr lang="en-US" sz="1600" dirty="0" err="1">
                <a:latin typeface="Calibri" panose="020F0502020204030204" pitchFamily="34" charset="0"/>
              </a:rPr>
              <a:t>diukur</a:t>
            </a:r>
            <a:r>
              <a:rPr lang="en-US" sz="1600" dirty="0">
                <a:latin typeface="Calibri" panose="020F0502020204030204" pitchFamily="34" charset="0"/>
              </a:rPr>
              <a:t>. 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10244" name="TextBox 7"/>
          <p:cNvSpPr txBox="1">
            <a:spLocks noChangeArrowheads="1"/>
          </p:cNvSpPr>
          <p:nvPr/>
        </p:nvSpPr>
        <p:spPr bwMode="auto">
          <a:xfrm>
            <a:off x="6841490" y="6479540"/>
            <a:ext cx="1643063" cy="2755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 algn="just"/>
            <a:r>
              <a:rPr lang="en-US" sz="1200" b="1">
                <a:solidFill>
                  <a:schemeClr val="bg1"/>
                </a:solidFill>
                <a:latin typeface="Calibri" panose="020F0502020204030204" pitchFamily="34" charset="0"/>
              </a:rPr>
              <a:t>Dessler, 2008</a:t>
            </a:r>
            <a:endParaRPr lang="en-US" sz="12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78534" y="-94038"/>
            <a:ext cx="5020700" cy="37994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ontent Placeholder 2"/>
          <p:cNvSpPr txBox="1"/>
          <p:nvPr/>
        </p:nvSpPr>
        <p:spPr bwMode="auto">
          <a:xfrm>
            <a:off x="0" y="4039963"/>
            <a:ext cx="9144000" cy="1805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marL="9398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5400" b="1" dirty="0"/>
              <a:t>PENILAIAN  </a:t>
            </a:r>
            <a:endParaRPr lang="en-US" sz="5400" b="1" dirty="0"/>
          </a:p>
          <a:p>
            <a:pPr algn="ctr"/>
            <a:r>
              <a:rPr lang="en-US" sz="5400" b="1" dirty="0"/>
              <a:t>PRESTASI KERJA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5436</Words>
  <Application>WPS Presentation</Application>
  <PresentationFormat>On-screen Show (4:3)</PresentationFormat>
  <Paragraphs>153</Paragraphs>
  <Slides>16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5" baseType="lpstr">
      <vt:lpstr>Arial</vt:lpstr>
      <vt:lpstr>SimSun</vt:lpstr>
      <vt:lpstr>Wingdings</vt:lpstr>
      <vt:lpstr>Calibri</vt:lpstr>
      <vt:lpstr>Verdana</vt:lpstr>
      <vt:lpstr>MS PGothic</vt:lpstr>
      <vt:lpstr>Hiragino Maru Gothic ProN</vt:lpstr>
      <vt:lpstr>MS PGothic</vt:lpstr>
      <vt:lpstr>Arial</vt:lpstr>
      <vt:lpstr>Adobe Arabic</vt:lpstr>
      <vt:lpstr>华文宋体</vt:lpstr>
      <vt:lpstr>Apple Chancery</vt:lpstr>
      <vt:lpstr>Times New Roman</vt:lpstr>
      <vt:lpstr>Arial Unicode MS</vt:lpstr>
      <vt:lpstr>微软雅黑</vt:lpstr>
      <vt:lpstr>汉仪旗黑</vt:lpstr>
      <vt:lpstr>Wingdings</vt:lpstr>
      <vt:lpstr>宋体-简</vt:lpstr>
      <vt:lpstr>Office Theme</vt:lpstr>
      <vt:lpstr>Doa . . .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MANFAAT</vt:lpstr>
      <vt:lpstr>Kelemahan</vt:lpstr>
      <vt:lpstr>Faktor Penilaian Kinerja</vt:lpstr>
      <vt:lpstr>Penilaian Orientasi Masa Lalu</vt:lpstr>
      <vt:lpstr>Penilaian Orientasi Masa Depan</vt:lpstr>
      <vt:lpstr>DOA SESUDAH BELAJAR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Doa . . .</dc:title>
  <dc:creator>Muh. Salis</dc:creator>
  <cp:lastModifiedBy>macbook</cp:lastModifiedBy>
  <cp:revision>77</cp:revision>
  <dcterms:created xsi:type="dcterms:W3CDTF">2021-03-24T10:06:32Z</dcterms:created>
  <dcterms:modified xsi:type="dcterms:W3CDTF">2021-03-24T10:06:32Z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1033-3.1.1.5096</vt:lpwstr>
  </property>
</Properties>
</file>