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61" r:id="rId3"/>
    <p:sldId id="262" r:id="rId4"/>
    <p:sldId id="307" r:id="rId5"/>
    <p:sldId id="258" r:id="rId6"/>
    <p:sldId id="259" r:id="rId7"/>
    <p:sldId id="260" r:id="rId8"/>
    <p:sldId id="265" r:id="rId9"/>
    <p:sldId id="290" r:id="rId10"/>
    <p:sldId id="271" r:id="rId11"/>
    <p:sldId id="308" r:id="rId12"/>
    <p:sldId id="309" r:id="rId13"/>
    <p:sldId id="310" r:id="rId14"/>
    <p:sldId id="311" r:id="rId15"/>
    <p:sldId id="287" r:id="rId16"/>
    <p:sldId id="288" r:id="rId17"/>
    <p:sldId id="313" r:id="rId18"/>
    <p:sldId id="291" r:id="rId19"/>
    <p:sldId id="314" r:id="rId20"/>
    <p:sldId id="315" r:id="rId21"/>
    <p:sldId id="293" r:id="rId22"/>
    <p:sldId id="276" r:id="rId23"/>
    <p:sldId id="292" r:id="rId24"/>
    <p:sldId id="267" r:id="rId25"/>
    <p:sldId id="270" r:id="rId26"/>
    <p:sldId id="296" r:id="rId27"/>
    <p:sldId id="264" r:id="rId28"/>
    <p:sldId id="272" r:id="rId29"/>
    <p:sldId id="294" r:id="rId30"/>
    <p:sldId id="295" r:id="rId31"/>
    <p:sldId id="283" r:id="rId32"/>
    <p:sldId id="285" r:id="rId33"/>
    <p:sldId id="301" r:id="rId34"/>
    <p:sldId id="297" r:id="rId35"/>
    <p:sldId id="273" r:id="rId36"/>
    <p:sldId id="274" r:id="rId37"/>
    <p:sldId id="275" r:id="rId38"/>
    <p:sldId id="300" r:id="rId39"/>
    <p:sldId id="286" r:id="rId40"/>
    <p:sldId id="27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39409-7A67-4733-AC2B-DD7A5C1D5083}" type="doc">
      <dgm:prSet loTypeId="urn:microsoft.com/office/officeart/2005/8/layout/default#1" loCatId="list" qsTypeId="urn:microsoft.com/office/officeart/2005/8/quickstyle/3d3" qsCatId="3D" csTypeId="urn:microsoft.com/office/officeart/2005/8/colors/colorful1#4" csCatId="colorful" phldr="1"/>
      <dgm:spPr/>
    </dgm:pt>
    <dgm:pt modelId="{EBAA05C3-2935-42E0-ABAA-84F1B21A36B2}">
      <dgm:prSet phldrT="[Text]" custT="1"/>
      <dgm:spPr>
        <a:solidFill>
          <a:srgbClr val="FF99CC"/>
        </a:solidFill>
      </dgm:spPr>
      <dgm:t>
        <a:bodyPr/>
        <a:lstStyle/>
        <a:p>
          <a:r>
            <a:rPr lang="en-US" sz="2000" b="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Media </a:t>
          </a:r>
          <a:r>
            <a:rPr lang="en-US" sz="2000" b="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semua</a:t>
          </a:r>
          <a:r>
            <a:rPr lang="en-US" sz="2000" b="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reaksi</a:t>
          </a:r>
          <a:r>
            <a:rPr lang="en-US" sz="2000" b="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kimia</a:t>
          </a:r>
          <a:r>
            <a:rPr lang="en-US" sz="2000" b="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tubuh</a:t>
          </a:r>
          <a:endParaRPr lang="en-US" sz="2000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63098BFB-4A97-48CB-B6EF-63ABE77E58BE}" type="parTrans" cxnId="{225F06DC-04B3-4914-8784-B25BB2738B76}">
      <dgm:prSet/>
      <dgm:spPr/>
      <dgm:t>
        <a:bodyPr/>
        <a:lstStyle/>
        <a:p>
          <a:endParaRPr lang="en-US" sz="2400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D95D165-B7D2-48BA-9E84-A41BFDC327B0}" type="sibTrans" cxnId="{225F06DC-04B3-4914-8784-B25BB2738B76}">
      <dgm:prSet/>
      <dgm:spPr/>
      <dgm:t>
        <a:bodyPr/>
        <a:lstStyle/>
        <a:p>
          <a:endParaRPr lang="en-US" sz="2400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E059B20-1B4F-4F92-930C-C6B39DD1E5CE}">
      <dgm:prSet/>
      <dgm:spPr/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Berperan dalam pengaturan distribusi kimia &amp; biolistrik dalam sel</a:t>
          </a:r>
          <a:endParaRPr lang="en-US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65A0376-647D-4529-B188-1ABBDD282CE2}" type="parTrans" cxnId="{5A812442-EF5D-4F24-9A43-AC4234AD9EB5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4BDE28B-FFB8-4DA2-B3D1-D34151570153}" type="sibTrans" cxnId="{5A812442-EF5D-4F24-9A43-AC4234AD9EB5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0856A83-CB35-42EE-9C7E-DE03BE9F890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Alat transport hormon &amp; nutrien</a:t>
          </a:r>
          <a:endParaRPr lang="en-US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A1DF808-C730-47F4-A2F1-A7BFDE7B33E6}" type="parTrans" cxnId="{330BBA49-8734-4704-A54D-22F38C29821B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455F53C-25A9-4E3A-B577-08CC3EF4B75A}" type="sibTrans" cxnId="{330BBA49-8734-4704-A54D-22F38C29821B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3A82570-DBD7-48D1-A908-416970308B08}">
      <dgm:prSet/>
      <dgm:spPr/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Membawa O</a:t>
          </a:r>
          <a:r>
            <a:rPr lang="en-US" b="0" cap="none" spc="50" baseline="-250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2 </a:t>
          </a:r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dari paru-paru ke sel tubuh</a:t>
          </a:r>
          <a:endParaRPr lang="en-US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B3BC600-911E-469C-AC6D-6CAE0C05DDE3}" type="parTrans" cxnId="{CD0ACB15-8D1A-476D-AE51-6871CEA9F6FA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D83BED3-3938-4979-B6E0-4ADD90393764}" type="sibTrans" cxnId="{CD0ACB15-8D1A-476D-AE51-6871CEA9F6FA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F6E2A7C-591B-468F-977F-BC9DE8CE743E}">
      <dgm:prSet/>
      <dgm:spPr/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Membawa CO</a:t>
          </a:r>
          <a:r>
            <a:rPr lang="en-US" b="0" cap="none" spc="50" baseline="-250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2</a:t>
          </a:r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dari sel ke paru-paru</a:t>
          </a:r>
          <a:endParaRPr lang="en-US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03B3B10-9441-45BD-8501-8ED6FF4264C5}" type="parTrans" cxnId="{2B60EBC7-D060-4FDE-91F6-08FDF6562961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9840BC6-840E-41BA-8765-F73B80601176}" type="sibTrans" cxnId="{2B60EBC7-D060-4FDE-91F6-08FDF6562961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4F6BC43-28D7-46D1-8B35-685E7DDBC581}">
      <dgm:prSet/>
      <dgm:spPr/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Mengencerkan zat toksik dan </a:t>
          </a:r>
          <a:r>
            <a:rPr lang="en-US" b="0" i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waste product</a:t>
          </a:r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serta membawanya ke ginjal dan hati</a:t>
          </a:r>
          <a:endParaRPr lang="en-US" b="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971722A-4647-466C-A36C-EE05AAC9A40A}" type="parTrans" cxnId="{27910221-01B8-4EF1-A0BF-69751B552BD9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C98C437-DAA0-48E8-8F94-051A3CA85DCC}" type="sibTrans" cxnId="{27910221-01B8-4EF1-A0BF-69751B552BD9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C109082-FE60-410F-83CE-E15312B299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Distribusi panas ke seluruh tubuh</a:t>
          </a:r>
        </a:p>
      </dgm:t>
    </dgm:pt>
    <dgm:pt modelId="{61B72545-65FF-49C5-A38E-EAC51BC36864}" type="parTrans" cxnId="{F41A755D-302D-482C-9389-6F6E33327FB0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C67EBD3-264E-47F3-94C6-A51E803E7CA1}" type="sibTrans" cxnId="{F41A755D-302D-482C-9389-6F6E33327FB0}">
      <dgm:prSet/>
      <dgm:spPr/>
      <dgm:t>
        <a:bodyPr/>
        <a:lstStyle/>
        <a:p>
          <a:endParaRPr lang="en-US" b="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EC7D908-E2D5-4B01-89A8-B1716DEB04A9}" type="pres">
      <dgm:prSet presAssocID="{32539409-7A67-4733-AC2B-DD7A5C1D5083}" presName="diagram" presStyleCnt="0">
        <dgm:presLayoutVars>
          <dgm:dir/>
          <dgm:resizeHandles val="exact"/>
        </dgm:presLayoutVars>
      </dgm:prSet>
      <dgm:spPr/>
    </dgm:pt>
    <dgm:pt modelId="{6A82CFA1-9775-44E7-8185-85A246397D63}" type="pres">
      <dgm:prSet presAssocID="{EBAA05C3-2935-42E0-ABAA-84F1B21A36B2}" presName="node" presStyleLbl="node1" presStyleIdx="0" presStyleCnt="7">
        <dgm:presLayoutVars>
          <dgm:bulletEnabled val="1"/>
        </dgm:presLayoutVars>
      </dgm:prSet>
      <dgm:spPr/>
    </dgm:pt>
    <dgm:pt modelId="{95D5AA9C-0CB3-48E2-91A1-BE32A45749B6}" type="pres">
      <dgm:prSet presAssocID="{ED95D165-B7D2-48BA-9E84-A41BFDC327B0}" presName="sibTrans" presStyleCnt="0"/>
      <dgm:spPr/>
    </dgm:pt>
    <dgm:pt modelId="{742B3E22-CC0E-4A4D-A736-83C2EDD5DBCE}" type="pres">
      <dgm:prSet presAssocID="{9E059B20-1B4F-4F92-930C-C6B39DD1E5CE}" presName="node" presStyleLbl="node1" presStyleIdx="1" presStyleCnt="7">
        <dgm:presLayoutVars>
          <dgm:bulletEnabled val="1"/>
        </dgm:presLayoutVars>
      </dgm:prSet>
      <dgm:spPr/>
    </dgm:pt>
    <dgm:pt modelId="{EC83BE0D-736B-40BE-AC04-826E2013924A}" type="pres">
      <dgm:prSet presAssocID="{F4BDE28B-FFB8-4DA2-B3D1-D34151570153}" presName="sibTrans" presStyleCnt="0"/>
      <dgm:spPr/>
    </dgm:pt>
    <dgm:pt modelId="{7BB1B4CC-D57D-4F8D-B5F4-2FFA1302039B}" type="pres">
      <dgm:prSet presAssocID="{20856A83-CB35-42EE-9C7E-DE03BE9F890F}" presName="node" presStyleLbl="node1" presStyleIdx="2" presStyleCnt="7">
        <dgm:presLayoutVars>
          <dgm:bulletEnabled val="1"/>
        </dgm:presLayoutVars>
      </dgm:prSet>
      <dgm:spPr/>
    </dgm:pt>
    <dgm:pt modelId="{4F551DA4-210A-4402-B399-6693BB5F6E83}" type="pres">
      <dgm:prSet presAssocID="{E455F53C-25A9-4E3A-B577-08CC3EF4B75A}" presName="sibTrans" presStyleCnt="0"/>
      <dgm:spPr/>
    </dgm:pt>
    <dgm:pt modelId="{2BA657E2-6AAA-4860-A772-33FF3AFAEAD9}" type="pres">
      <dgm:prSet presAssocID="{E3A82570-DBD7-48D1-A908-416970308B08}" presName="node" presStyleLbl="node1" presStyleIdx="3" presStyleCnt="7">
        <dgm:presLayoutVars>
          <dgm:bulletEnabled val="1"/>
        </dgm:presLayoutVars>
      </dgm:prSet>
      <dgm:spPr/>
    </dgm:pt>
    <dgm:pt modelId="{BF339F02-7EC8-4948-AD5E-9130751EDCCE}" type="pres">
      <dgm:prSet presAssocID="{5D83BED3-3938-4979-B6E0-4ADD90393764}" presName="sibTrans" presStyleCnt="0"/>
      <dgm:spPr/>
    </dgm:pt>
    <dgm:pt modelId="{3264CB33-C3A0-4CF7-967C-19C0D5E1CFA4}" type="pres">
      <dgm:prSet presAssocID="{8F6E2A7C-591B-468F-977F-BC9DE8CE743E}" presName="node" presStyleLbl="node1" presStyleIdx="4" presStyleCnt="7">
        <dgm:presLayoutVars>
          <dgm:bulletEnabled val="1"/>
        </dgm:presLayoutVars>
      </dgm:prSet>
      <dgm:spPr/>
    </dgm:pt>
    <dgm:pt modelId="{BCF874F6-78E6-4764-9363-9A8593C0F3F9}" type="pres">
      <dgm:prSet presAssocID="{89840BC6-840E-41BA-8765-F73B80601176}" presName="sibTrans" presStyleCnt="0"/>
      <dgm:spPr/>
    </dgm:pt>
    <dgm:pt modelId="{D78949F6-C816-42A6-8878-DFD3141E2BB6}" type="pres">
      <dgm:prSet presAssocID="{F4F6BC43-28D7-46D1-8B35-685E7DDBC581}" presName="node" presStyleLbl="node1" presStyleIdx="5" presStyleCnt="7">
        <dgm:presLayoutVars>
          <dgm:bulletEnabled val="1"/>
        </dgm:presLayoutVars>
      </dgm:prSet>
      <dgm:spPr/>
    </dgm:pt>
    <dgm:pt modelId="{C26AAF03-B0E0-41AB-89ED-EE6D67CFDCA4}" type="pres">
      <dgm:prSet presAssocID="{0C98C437-DAA0-48E8-8F94-051A3CA85DCC}" presName="sibTrans" presStyleCnt="0"/>
      <dgm:spPr/>
    </dgm:pt>
    <dgm:pt modelId="{27E01678-2B7F-46E8-8E74-91547073C750}" type="pres">
      <dgm:prSet presAssocID="{CC109082-FE60-410F-83CE-E15312B299E7}" presName="node" presStyleLbl="node1" presStyleIdx="6" presStyleCnt="7">
        <dgm:presLayoutVars>
          <dgm:bulletEnabled val="1"/>
        </dgm:presLayoutVars>
      </dgm:prSet>
      <dgm:spPr/>
    </dgm:pt>
  </dgm:ptLst>
  <dgm:cxnLst>
    <dgm:cxn modelId="{CD0ACB15-8D1A-476D-AE51-6871CEA9F6FA}" srcId="{32539409-7A67-4733-AC2B-DD7A5C1D5083}" destId="{E3A82570-DBD7-48D1-A908-416970308B08}" srcOrd="3" destOrd="0" parTransId="{AB3BC600-911E-469C-AC6D-6CAE0C05DDE3}" sibTransId="{5D83BED3-3938-4979-B6E0-4ADD90393764}"/>
    <dgm:cxn modelId="{27910221-01B8-4EF1-A0BF-69751B552BD9}" srcId="{32539409-7A67-4733-AC2B-DD7A5C1D5083}" destId="{F4F6BC43-28D7-46D1-8B35-685E7DDBC581}" srcOrd="5" destOrd="0" parTransId="{A971722A-4647-466C-A36C-EE05AAC9A40A}" sibTransId="{0C98C437-DAA0-48E8-8F94-051A3CA85DCC}"/>
    <dgm:cxn modelId="{7F4AB436-4726-4121-A80D-85809B6C894C}" type="presOf" srcId="{8F6E2A7C-591B-468F-977F-BC9DE8CE743E}" destId="{3264CB33-C3A0-4CF7-967C-19C0D5E1CFA4}" srcOrd="0" destOrd="0" presId="urn:microsoft.com/office/officeart/2005/8/layout/default#1"/>
    <dgm:cxn modelId="{7E0DEA37-0DBC-4854-94B3-83FFCD39E89F}" type="presOf" srcId="{E3A82570-DBD7-48D1-A908-416970308B08}" destId="{2BA657E2-6AAA-4860-A772-33FF3AFAEAD9}" srcOrd="0" destOrd="0" presId="urn:microsoft.com/office/officeart/2005/8/layout/default#1"/>
    <dgm:cxn modelId="{F41A755D-302D-482C-9389-6F6E33327FB0}" srcId="{32539409-7A67-4733-AC2B-DD7A5C1D5083}" destId="{CC109082-FE60-410F-83CE-E15312B299E7}" srcOrd="6" destOrd="0" parTransId="{61B72545-65FF-49C5-A38E-EAC51BC36864}" sibTransId="{8C67EBD3-264E-47F3-94C6-A51E803E7CA1}"/>
    <dgm:cxn modelId="{5A812442-EF5D-4F24-9A43-AC4234AD9EB5}" srcId="{32539409-7A67-4733-AC2B-DD7A5C1D5083}" destId="{9E059B20-1B4F-4F92-930C-C6B39DD1E5CE}" srcOrd="1" destOrd="0" parTransId="{365A0376-647D-4529-B188-1ABBDD282CE2}" sibTransId="{F4BDE28B-FFB8-4DA2-B3D1-D34151570153}"/>
    <dgm:cxn modelId="{330BBA49-8734-4704-A54D-22F38C29821B}" srcId="{32539409-7A67-4733-AC2B-DD7A5C1D5083}" destId="{20856A83-CB35-42EE-9C7E-DE03BE9F890F}" srcOrd="2" destOrd="0" parTransId="{5A1DF808-C730-47F4-A2F1-A7BFDE7B33E6}" sibTransId="{E455F53C-25A9-4E3A-B577-08CC3EF4B75A}"/>
    <dgm:cxn modelId="{805F2E6A-6334-4052-95DF-1E42BA3144B4}" type="presOf" srcId="{20856A83-CB35-42EE-9C7E-DE03BE9F890F}" destId="{7BB1B4CC-D57D-4F8D-B5F4-2FFA1302039B}" srcOrd="0" destOrd="0" presId="urn:microsoft.com/office/officeart/2005/8/layout/default#1"/>
    <dgm:cxn modelId="{DF5AF06C-5248-4E4F-8477-FB9B183C7FC1}" type="presOf" srcId="{EBAA05C3-2935-42E0-ABAA-84F1B21A36B2}" destId="{6A82CFA1-9775-44E7-8185-85A246397D63}" srcOrd="0" destOrd="0" presId="urn:microsoft.com/office/officeart/2005/8/layout/default#1"/>
    <dgm:cxn modelId="{9D14038F-DD7D-40BC-B8A1-551EBDC3B1F9}" type="presOf" srcId="{9E059B20-1B4F-4F92-930C-C6B39DD1E5CE}" destId="{742B3E22-CC0E-4A4D-A736-83C2EDD5DBCE}" srcOrd="0" destOrd="0" presId="urn:microsoft.com/office/officeart/2005/8/layout/default#1"/>
    <dgm:cxn modelId="{760ED098-8AA7-4D72-A9B3-176FBFE9E543}" type="presOf" srcId="{32539409-7A67-4733-AC2B-DD7A5C1D5083}" destId="{BEC7D908-E2D5-4B01-89A8-B1716DEB04A9}" srcOrd="0" destOrd="0" presId="urn:microsoft.com/office/officeart/2005/8/layout/default#1"/>
    <dgm:cxn modelId="{DD1B00A4-BC27-4151-B7C7-0341479FAC0A}" type="presOf" srcId="{CC109082-FE60-410F-83CE-E15312B299E7}" destId="{27E01678-2B7F-46E8-8E74-91547073C750}" srcOrd="0" destOrd="0" presId="urn:microsoft.com/office/officeart/2005/8/layout/default#1"/>
    <dgm:cxn modelId="{157F3AB8-A4EF-40DD-982A-14C50DA9A3B0}" type="presOf" srcId="{F4F6BC43-28D7-46D1-8B35-685E7DDBC581}" destId="{D78949F6-C816-42A6-8878-DFD3141E2BB6}" srcOrd="0" destOrd="0" presId="urn:microsoft.com/office/officeart/2005/8/layout/default#1"/>
    <dgm:cxn modelId="{2B60EBC7-D060-4FDE-91F6-08FDF6562961}" srcId="{32539409-7A67-4733-AC2B-DD7A5C1D5083}" destId="{8F6E2A7C-591B-468F-977F-BC9DE8CE743E}" srcOrd="4" destOrd="0" parTransId="{F03B3B10-9441-45BD-8501-8ED6FF4264C5}" sibTransId="{89840BC6-840E-41BA-8765-F73B80601176}"/>
    <dgm:cxn modelId="{225F06DC-04B3-4914-8784-B25BB2738B76}" srcId="{32539409-7A67-4733-AC2B-DD7A5C1D5083}" destId="{EBAA05C3-2935-42E0-ABAA-84F1B21A36B2}" srcOrd="0" destOrd="0" parTransId="{63098BFB-4A97-48CB-B6EF-63ABE77E58BE}" sibTransId="{ED95D165-B7D2-48BA-9E84-A41BFDC327B0}"/>
    <dgm:cxn modelId="{267CB888-8BDA-481B-A39F-34A63741A01D}" type="presParOf" srcId="{BEC7D908-E2D5-4B01-89A8-B1716DEB04A9}" destId="{6A82CFA1-9775-44E7-8185-85A246397D63}" srcOrd="0" destOrd="0" presId="urn:microsoft.com/office/officeart/2005/8/layout/default#1"/>
    <dgm:cxn modelId="{BAC90BCD-A659-47FE-971B-96CF63463F1C}" type="presParOf" srcId="{BEC7D908-E2D5-4B01-89A8-B1716DEB04A9}" destId="{95D5AA9C-0CB3-48E2-91A1-BE32A45749B6}" srcOrd="1" destOrd="0" presId="urn:microsoft.com/office/officeart/2005/8/layout/default#1"/>
    <dgm:cxn modelId="{86CA41F1-3501-4B0F-83EE-7B390711064D}" type="presParOf" srcId="{BEC7D908-E2D5-4B01-89A8-B1716DEB04A9}" destId="{742B3E22-CC0E-4A4D-A736-83C2EDD5DBCE}" srcOrd="2" destOrd="0" presId="urn:microsoft.com/office/officeart/2005/8/layout/default#1"/>
    <dgm:cxn modelId="{178B720A-CD41-406E-8885-FEAB24018F84}" type="presParOf" srcId="{BEC7D908-E2D5-4B01-89A8-B1716DEB04A9}" destId="{EC83BE0D-736B-40BE-AC04-826E2013924A}" srcOrd="3" destOrd="0" presId="urn:microsoft.com/office/officeart/2005/8/layout/default#1"/>
    <dgm:cxn modelId="{77E88251-EABF-459A-AAE7-439E6231EAE2}" type="presParOf" srcId="{BEC7D908-E2D5-4B01-89A8-B1716DEB04A9}" destId="{7BB1B4CC-D57D-4F8D-B5F4-2FFA1302039B}" srcOrd="4" destOrd="0" presId="urn:microsoft.com/office/officeart/2005/8/layout/default#1"/>
    <dgm:cxn modelId="{FDFF2AB2-FE14-4835-8620-522C7CCC44A1}" type="presParOf" srcId="{BEC7D908-E2D5-4B01-89A8-B1716DEB04A9}" destId="{4F551DA4-210A-4402-B399-6693BB5F6E83}" srcOrd="5" destOrd="0" presId="urn:microsoft.com/office/officeart/2005/8/layout/default#1"/>
    <dgm:cxn modelId="{6D919CEA-BFBB-475E-A650-8EAD277BD440}" type="presParOf" srcId="{BEC7D908-E2D5-4B01-89A8-B1716DEB04A9}" destId="{2BA657E2-6AAA-4860-A772-33FF3AFAEAD9}" srcOrd="6" destOrd="0" presId="urn:microsoft.com/office/officeart/2005/8/layout/default#1"/>
    <dgm:cxn modelId="{C282A334-1F45-43BB-96B0-6C2D69D16418}" type="presParOf" srcId="{BEC7D908-E2D5-4B01-89A8-B1716DEB04A9}" destId="{BF339F02-7EC8-4948-AD5E-9130751EDCCE}" srcOrd="7" destOrd="0" presId="urn:microsoft.com/office/officeart/2005/8/layout/default#1"/>
    <dgm:cxn modelId="{519D8E1D-D5B7-4098-AB00-821E00C0A092}" type="presParOf" srcId="{BEC7D908-E2D5-4B01-89A8-B1716DEB04A9}" destId="{3264CB33-C3A0-4CF7-967C-19C0D5E1CFA4}" srcOrd="8" destOrd="0" presId="urn:microsoft.com/office/officeart/2005/8/layout/default#1"/>
    <dgm:cxn modelId="{F053B28D-2F72-4834-A79D-3DB625503C8F}" type="presParOf" srcId="{BEC7D908-E2D5-4B01-89A8-B1716DEB04A9}" destId="{BCF874F6-78E6-4764-9363-9A8593C0F3F9}" srcOrd="9" destOrd="0" presId="urn:microsoft.com/office/officeart/2005/8/layout/default#1"/>
    <dgm:cxn modelId="{EFB7486C-592D-427F-8A65-93417CA6153D}" type="presParOf" srcId="{BEC7D908-E2D5-4B01-89A8-B1716DEB04A9}" destId="{D78949F6-C816-42A6-8878-DFD3141E2BB6}" srcOrd="10" destOrd="0" presId="urn:microsoft.com/office/officeart/2005/8/layout/default#1"/>
    <dgm:cxn modelId="{B4A88E0B-A07A-47F0-BFE9-5AE826B2E6C5}" type="presParOf" srcId="{BEC7D908-E2D5-4B01-89A8-B1716DEB04A9}" destId="{C26AAF03-B0E0-41AB-89ED-EE6D67CFDCA4}" srcOrd="11" destOrd="0" presId="urn:microsoft.com/office/officeart/2005/8/layout/default#1"/>
    <dgm:cxn modelId="{EB8189B5-6EEB-4427-AD59-8353B419E41D}" type="presParOf" srcId="{BEC7D908-E2D5-4B01-89A8-B1716DEB04A9}" destId="{27E01678-2B7F-46E8-8E74-91547073C75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CFA1-9775-44E7-8185-85A246397D63}">
      <dsp:nvSpPr>
        <dsp:cNvPr id="0" name=""/>
        <dsp:cNvSpPr/>
      </dsp:nvSpPr>
      <dsp:spPr>
        <a:xfrm>
          <a:off x="353615" y="3522"/>
          <a:ext cx="2350740" cy="1410444"/>
        </a:xfrm>
        <a:prstGeom prst="rect">
          <a:avLst/>
        </a:prstGeom>
        <a:solidFill>
          <a:srgbClr val="FF99CC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Media </a:t>
          </a:r>
          <a:r>
            <a:rPr lang="en-US" sz="2000" b="0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semua</a:t>
          </a:r>
          <a:r>
            <a:rPr lang="en-US" sz="2000" b="0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reaksi</a:t>
          </a:r>
          <a:r>
            <a:rPr lang="en-US" sz="2000" b="0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kimia</a:t>
          </a:r>
          <a:r>
            <a:rPr lang="en-US" sz="2000" b="0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0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tubuh</a:t>
          </a:r>
          <a:endParaRPr lang="en-US" sz="20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53615" y="3522"/>
        <a:ext cx="2350740" cy="1410444"/>
      </dsp:txXfrm>
    </dsp:sp>
    <dsp:sp modelId="{742B3E22-CC0E-4A4D-A736-83C2EDD5DBCE}">
      <dsp:nvSpPr>
        <dsp:cNvPr id="0" name=""/>
        <dsp:cNvSpPr/>
      </dsp:nvSpPr>
      <dsp:spPr>
        <a:xfrm>
          <a:off x="2939429" y="3522"/>
          <a:ext cx="2350740" cy="1410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Berperan dalam pengaturan distribusi kimia &amp; biolistrik dalam sel</a:t>
          </a:r>
          <a:endParaRPr lang="en-US" sz="18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939429" y="3522"/>
        <a:ext cx="2350740" cy="1410444"/>
      </dsp:txXfrm>
    </dsp:sp>
    <dsp:sp modelId="{7BB1B4CC-D57D-4F8D-B5F4-2FFA1302039B}">
      <dsp:nvSpPr>
        <dsp:cNvPr id="0" name=""/>
        <dsp:cNvSpPr/>
      </dsp:nvSpPr>
      <dsp:spPr>
        <a:xfrm>
          <a:off x="5525244" y="3522"/>
          <a:ext cx="2350740" cy="14104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Alat transport hormon &amp; nutrien</a:t>
          </a:r>
          <a:endParaRPr lang="en-US" sz="18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525244" y="3522"/>
        <a:ext cx="2350740" cy="1410444"/>
      </dsp:txXfrm>
    </dsp:sp>
    <dsp:sp modelId="{2BA657E2-6AAA-4860-A772-33FF3AFAEAD9}">
      <dsp:nvSpPr>
        <dsp:cNvPr id="0" name=""/>
        <dsp:cNvSpPr/>
      </dsp:nvSpPr>
      <dsp:spPr>
        <a:xfrm>
          <a:off x="353615" y="1649040"/>
          <a:ext cx="2350740" cy="1410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Membawa O</a:t>
          </a:r>
          <a:r>
            <a:rPr lang="en-US" sz="1800" b="0" kern="1200" cap="none" spc="50" baseline="-250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2 </a:t>
          </a: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dari paru-paru ke sel tubuh</a:t>
          </a:r>
          <a:endParaRPr lang="en-US" sz="18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53615" y="1649040"/>
        <a:ext cx="2350740" cy="1410444"/>
      </dsp:txXfrm>
    </dsp:sp>
    <dsp:sp modelId="{3264CB33-C3A0-4CF7-967C-19C0D5E1CFA4}">
      <dsp:nvSpPr>
        <dsp:cNvPr id="0" name=""/>
        <dsp:cNvSpPr/>
      </dsp:nvSpPr>
      <dsp:spPr>
        <a:xfrm>
          <a:off x="2939429" y="1649040"/>
          <a:ext cx="2350740" cy="1410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Membawa CO</a:t>
          </a:r>
          <a:r>
            <a:rPr lang="en-US" sz="1800" b="0" kern="1200" cap="none" spc="50" baseline="-2500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2</a:t>
          </a: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dari sel ke paru-paru</a:t>
          </a:r>
          <a:endParaRPr lang="en-US" sz="18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939429" y="1649040"/>
        <a:ext cx="2350740" cy="1410444"/>
      </dsp:txXfrm>
    </dsp:sp>
    <dsp:sp modelId="{D78949F6-C816-42A6-8878-DFD3141E2BB6}">
      <dsp:nvSpPr>
        <dsp:cNvPr id="0" name=""/>
        <dsp:cNvSpPr/>
      </dsp:nvSpPr>
      <dsp:spPr>
        <a:xfrm>
          <a:off x="5525244" y="1649040"/>
          <a:ext cx="2350740" cy="1410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Mengencerkan zat toksik dan </a:t>
          </a:r>
          <a:r>
            <a:rPr lang="en-US" sz="1800" b="0" i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waste product</a:t>
          </a: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serta membawanya ke ginjal dan hati</a:t>
          </a:r>
          <a:endParaRPr lang="en-US" sz="1800" b="0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525244" y="1649040"/>
        <a:ext cx="2350740" cy="1410444"/>
      </dsp:txXfrm>
    </dsp:sp>
    <dsp:sp modelId="{27E01678-2B7F-46E8-8E74-91547073C750}">
      <dsp:nvSpPr>
        <dsp:cNvPr id="0" name=""/>
        <dsp:cNvSpPr/>
      </dsp:nvSpPr>
      <dsp:spPr>
        <a:xfrm>
          <a:off x="2939429" y="3294558"/>
          <a:ext cx="2350740" cy="141044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Distribusi panas ke seluruh tubuh</a:t>
          </a:r>
        </a:p>
      </dsp:txBody>
      <dsp:txXfrm>
        <a:off x="2939429" y="3294558"/>
        <a:ext cx="2350740" cy="141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6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DDA322E-3C41-4034-AE63-5E7EA64B1E8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804AA94-FFE9-4195-B11F-BEF8176E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8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2489E10-7EA7-40AC-A5D5-43D224F22664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2209800" y="1655623"/>
            <a:ext cx="7772400" cy="1905000"/>
          </a:xfrm>
        </p:spPr>
        <p:txBody>
          <a:bodyPr/>
          <a:lstStyle/>
          <a:p>
            <a:r>
              <a:rPr lang="en-US" altLang="en-US" sz="4800" b="1" dirty="0" err="1"/>
              <a:t>Keseimbangan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cairan</a:t>
            </a:r>
            <a:r>
              <a:rPr lang="en-US" altLang="en-US" sz="4800" b="1" dirty="0"/>
              <a:t> dan </a:t>
            </a:r>
            <a:r>
              <a:rPr lang="en-US" altLang="en-US" sz="4800" b="1" dirty="0" err="1"/>
              <a:t>elektrolit</a:t>
            </a:r>
            <a:endParaRPr lang="en-US" altLang="en-US" sz="48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3A32AD-7E57-4D1B-83C3-D92340991A04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5084619" y="4433455"/>
            <a:ext cx="6400800" cy="2286000"/>
          </a:xfrm>
        </p:spPr>
        <p:txBody>
          <a:bodyPr/>
          <a:lstStyle/>
          <a:p>
            <a:r>
              <a:rPr lang="en-US" altLang="en-US" sz="2800" dirty="0"/>
              <a:t>diyah.candra@gmail.com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Insensible water loss</a:t>
            </a:r>
            <a:endParaRPr lang="en-US" cap="none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8189"/>
            <a:ext cx="8229600" cy="470916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IWL m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erupakan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Kehilangan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cairan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melalui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kulit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(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difusi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) &amp;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paru</a:t>
            </a:r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Untuk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mengetahui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“Insensible Loss (IWL)”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dapat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menggunakan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penghitungan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sebagai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berikut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: </a:t>
            </a:r>
          </a:p>
          <a:p>
            <a:pPr lvl="1">
              <a:lnSpc>
                <a:spcPct val="100000"/>
              </a:lnSpc>
              <a:buFontTx/>
              <a:buChar char="o"/>
              <a:defRPr/>
            </a:pP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DEWASA	= 15 cc/kg BB/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hari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 lvl="1">
              <a:lnSpc>
                <a:spcPct val="100000"/>
              </a:lnSpc>
              <a:buFontTx/>
              <a:buChar char="o"/>
              <a:defRPr/>
            </a:pP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ANAK	= (30 –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usia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(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th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)) cc/kg BB/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hari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None/>
              <a:defRPr/>
            </a:pPr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	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Jika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ada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kenaikan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suhu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:</a:t>
            </a:r>
          </a:p>
          <a:p>
            <a:pPr lvl="1">
              <a:lnSpc>
                <a:spcPct val="100000"/>
              </a:lnSpc>
              <a:buFontTx/>
              <a:buChar char="o"/>
              <a:defRPr/>
            </a:pP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IWL	</a:t>
            </a:r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	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= 200 (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suhu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badan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sekarang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– 36.8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  <a:sym typeface="Symbol" panose="05050102010706020507" pitchFamily="18" charset="2"/>
              </a:rPr>
              <a:t>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C)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Komposisi cairan tubuh</a:t>
            </a:r>
            <a:r>
              <a:rPr lang="en-US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Air sebagai pelarut (</a:t>
            </a:r>
            <a:r>
              <a:rPr lang="id-ID" sz="2800" i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solvent</a:t>
            </a:r>
            <a:r>
              <a:rPr lang="id-ID" sz="28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</a:p>
          <a:p>
            <a:r>
              <a:rPr lang="id-ID" sz="28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 (</a:t>
            </a:r>
            <a:r>
              <a:rPr lang="id-ID" sz="2800" i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solute</a:t>
            </a:r>
            <a:r>
              <a:rPr lang="id-ID" sz="28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</a:p>
          <a:p>
            <a:pPr lvl="1"/>
            <a:r>
              <a:rPr lang="id-ID" sz="24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Elektrolit</a:t>
            </a:r>
          </a:p>
          <a:p>
            <a:pPr lvl="2"/>
            <a:r>
              <a:rPr lang="id-ID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Substansi yang berdisosiasi (terpisah) di dalam larutan; dan akan menghantarkan arus listrik.</a:t>
            </a:r>
          </a:p>
          <a:p>
            <a:pPr lvl="2"/>
            <a:r>
              <a:rPr lang="en-US" sz="2000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Kation</a:t>
            </a:r>
            <a:endParaRPr lang="id-ID" sz="2000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3"/>
            <a:r>
              <a:rPr lang="id-ID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Ion-ion yang bermuatan positif.</a:t>
            </a:r>
          </a:p>
          <a:p>
            <a:pPr lvl="3"/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id-ID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ation utama ekstrasel adalah 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Na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Lucida Sans Unicode" pitchFamily="34" charset="0"/>
                <a:cs typeface="Times New Roman" pitchFamily="18" charset="0"/>
              </a:rPr>
              <a:t>+</a:t>
            </a:r>
            <a:endParaRPr lang="id-ID" sz="2000" spc="51" baseline="300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Lucida Sans Unicode" pitchFamily="34" charset="0"/>
              <a:cs typeface="Times New Roman" pitchFamily="18" charset="0"/>
            </a:endParaRPr>
          </a:p>
          <a:p>
            <a:pPr lvl="3"/>
            <a:r>
              <a:rPr lang="id-ID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Kation utama intrasel adalah 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K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Lucida Sans Unicode" pitchFamily="34" charset="0"/>
                <a:cs typeface="Times New Roman" pitchFamily="18" charset="0"/>
              </a:rPr>
              <a:t>+</a:t>
            </a:r>
            <a:endParaRPr lang="id-ID" sz="2000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endParaRPr lang="id-ID" sz="2400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sz="2800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spc="5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Komposisi cairan tubuh</a:t>
            </a:r>
            <a:r>
              <a:rPr lang="en-US" cap="none" spc="51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 (2)</a:t>
            </a:r>
            <a:endParaRPr lang="en-US" cap="non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Anion</a:t>
            </a:r>
            <a:endParaRPr lang="id-ID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Ion-ion yang bermuatan negatif.</a:t>
            </a: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Anion ekstraseluler utama adalah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Cl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ˉ</a:t>
            </a:r>
            <a:endParaRPr lang="id-ID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Anion intraseluler utama adalah 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PO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Arial" charset="0"/>
              </a:rPr>
              <a:t>4</a:t>
            </a:r>
            <a:r>
              <a:rPr lang="en-US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Lucida Sans Unicode" pitchFamily="34" charset="0"/>
                <a:cs typeface="Times New Roman" pitchFamily="18" charset="0"/>
              </a:rPr>
              <a:t>-</a:t>
            </a:r>
            <a:endParaRPr lang="id-ID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Non elektrolit</a:t>
            </a:r>
          </a:p>
          <a:p>
            <a:pPr lvl="2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Substansi yang tidak berdisosiasi di dalam larutan.</a:t>
            </a:r>
          </a:p>
          <a:p>
            <a:pPr lvl="2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Contohnya:</a:t>
            </a: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Glukosa</a:t>
            </a: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Urea</a:t>
            </a: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Kreatinin</a:t>
            </a:r>
          </a:p>
          <a:p>
            <a:pPr lvl="3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Bilirubin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Komposisi ion pada cairan tubuh</a:t>
            </a:r>
            <a:endParaRPr lang="en-US" cap="none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komposisi 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975" y="1836057"/>
            <a:ext cx="8251795" cy="4889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28800" y="268293"/>
            <a:ext cx="9216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+mj-lt"/>
              </a:rPr>
              <a:t>Konsentrasi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Elektrolit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&amp; Anion Protein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di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Plasma,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Cairan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Interstisial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Cairan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Intrasel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2590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590800" y="6019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270129" y="950913"/>
            <a:ext cx="92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mEq</a:t>
            </a:r>
            <a:r>
              <a:rPr lang="en-US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/L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828800" y="1981205"/>
            <a:ext cx="83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175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150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125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75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25</a:t>
            </a:r>
          </a:p>
          <a:p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25908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25908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25908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25908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25908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25908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25908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2971800" y="2895600"/>
            <a:ext cx="152400" cy="3124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76200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7086600" y="5638800"/>
            <a:ext cx="152400" cy="381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3276600" y="5715000"/>
            <a:ext cx="152400" cy="304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3733800" y="5867400"/>
            <a:ext cx="152400" cy="152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3886200" y="5867400"/>
            <a:ext cx="152400" cy="1524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4038600" y="2971800"/>
            <a:ext cx="152400" cy="3048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3124200" y="2819400"/>
            <a:ext cx="152400" cy="32004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4495800" y="5867400"/>
            <a:ext cx="152400" cy="152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46482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52578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8"/>
          <p:cNvSpPr>
            <a:spLocks noChangeArrowheads="1"/>
          </p:cNvSpPr>
          <p:nvPr/>
        </p:nvSpPr>
        <p:spPr bwMode="auto">
          <a:xfrm>
            <a:off x="54102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9"/>
          <p:cNvSpPr>
            <a:spLocks noChangeArrowheads="1"/>
          </p:cNvSpPr>
          <p:nvPr/>
        </p:nvSpPr>
        <p:spPr bwMode="auto">
          <a:xfrm>
            <a:off x="5562600" y="5257800"/>
            <a:ext cx="1524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Rectangle 30"/>
          <p:cNvSpPr>
            <a:spLocks noChangeArrowheads="1"/>
          </p:cNvSpPr>
          <p:nvPr/>
        </p:nvSpPr>
        <p:spPr bwMode="auto">
          <a:xfrm>
            <a:off x="94488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31"/>
          <p:cNvSpPr>
            <a:spLocks noChangeArrowheads="1"/>
          </p:cNvSpPr>
          <p:nvPr/>
        </p:nvSpPr>
        <p:spPr bwMode="auto">
          <a:xfrm>
            <a:off x="9296400" y="5562600"/>
            <a:ext cx="1524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8763000" y="5562600"/>
            <a:ext cx="1524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Rectangle 33"/>
          <p:cNvSpPr>
            <a:spLocks noChangeArrowheads="1"/>
          </p:cNvSpPr>
          <p:nvPr/>
        </p:nvSpPr>
        <p:spPr bwMode="auto">
          <a:xfrm>
            <a:off x="6019800" y="3810000"/>
            <a:ext cx="152400" cy="2209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Rectangle 34"/>
          <p:cNvSpPr>
            <a:spLocks noChangeArrowheads="1"/>
          </p:cNvSpPr>
          <p:nvPr/>
        </p:nvSpPr>
        <p:spPr bwMode="auto">
          <a:xfrm>
            <a:off x="6172200" y="3505200"/>
            <a:ext cx="152400" cy="25146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Rectangle 35"/>
          <p:cNvSpPr>
            <a:spLocks noChangeArrowheads="1"/>
          </p:cNvSpPr>
          <p:nvPr/>
        </p:nvSpPr>
        <p:spPr bwMode="auto">
          <a:xfrm>
            <a:off x="63246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Rectangle 36"/>
          <p:cNvSpPr>
            <a:spLocks noChangeArrowheads="1"/>
          </p:cNvSpPr>
          <p:nvPr/>
        </p:nvSpPr>
        <p:spPr bwMode="auto">
          <a:xfrm>
            <a:off x="6934200" y="5410200"/>
            <a:ext cx="152400" cy="6096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Rectangle 37"/>
          <p:cNvSpPr>
            <a:spLocks noChangeArrowheads="1"/>
          </p:cNvSpPr>
          <p:nvPr/>
        </p:nvSpPr>
        <p:spPr bwMode="auto">
          <a:xfrm>
            <a:off x="6781800" y="5562600"/>
            <a:ext cx="1524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Rectangle 38"/>
          <p:cNvSpPr>
            <a:spLocks noChangeArrowheads="1"/>
          </p:cNvSpPr>
          <p:nvPr/>
        </p:nvSpPr>
        <p:spPr bwMode="auto">
          <a:xfrm>
            <a:off x="9601200" y="4953000"/>
            <a:ext cx="1524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Rectangle 39"/>
          <p:cNvSpPr>
            <a:spLocks noChangeArrowheads="1"/>
          </p:cNvSpPr>
          <p:nvPr/>
        </p:nvSpPr>
        <p:spPr bwMode="auto">
          <a:xfrm>
            <a:off x="7924800" y="3810000"/>
            <a:ext cx="152400" cy="2209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Rectangle 40"/>
          <p:cNvSpPr>
            <a:spLocks noChangeArrowheads="1"/>
          </p:cNvSpPr>
          <p:nvPr/>
        </p:nvSpPr>
        <p:spPr bwMode="auto">
          <a:xfrm>
            <a:off x="7772400" y="5943600"/>
            <a:ext cx="152400" cy="762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Text Box 43"/>
          <p:cNvSpPr txBox="1">
            <a:spLocks noChangeArrowheads="1"/>
          </p:cNvSpPr>
          <p:nvPr/>
        </p:nvSpPr>
        <p:spPr bwMode="auto">
          <a:xfrm>
            <a:off x="2692407" y="6096001"/>
            <a:ext cx="899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         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Ca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+2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Mg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+2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Cl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HCO</a:t>
            </a:r>
            <a:r>
              <a:rPr lang="en-US" sz="2000" spc="51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HPO</a:t>
            </a:r>
            <a:r>
              <a:rPr lang="en-US" sz="2000" spc="51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2-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SO</a:t>
            </a:r>
            <a:r>
              <a:rPr lang="en-US" sz="2000" spc="51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sz="2000" spc="51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2-</a:t>
            </a:r>
            <a:r>
              <a:rPr lang="en-US" sz="2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Anion</a:t>
            </a:r>
          </a:p>
        </p:txBody>
      </p:sp>
      <p:sp>
        <p:nvSpPr>
          <p:cNvPr id="10279" name="Rectangle 44"/>
          <p:cNvSpPr>
            <a:spLocks noChangeArrowheads="1"/>
          </p:cNvSpPr>
          <p:nvPr/>
        </p:nvSpPr>
        <p:spPr bwMode="auto">
          <a:xfrm>
            <a:off x="7620000" y="2438400"/>
            <a:ext cx="304800" cy="228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Text Box 45"/>
          <p:cNvSpPr txBox="1">
            <a:spLocks noChangeArrowheads="1"/>
          </p:cNvSpPr>
          <p:nvPr/>
        </p:nvSpPr>
        <p:spPr bwMode="auto">
          <a:xfrm>
            <a:off x="8001000" y="1585730"/>
            <a:ext cx="22453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Plasma</a:t>
            </a:r>
          </a:p>
          <a:p>
            <a:pPr>
              <a:spcBef>
                <a:spcPct val="50000"/>
              </a:spcBef>
            </a:pP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interstisial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intra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81" name="Rectangle 46"/>
          <p:cNvSpPr>
            <a:spLocks noChangeArrowheads="1"/>
          </p:cNvSpPr>
          <p:nvPr/>
        </p:nvSpPr>
        <p:spPr bwMode="auto">
          <a:xfrm>
            <a:off x="7620000" y="2057400"/>
            <a:ext cx="304800" cy="2286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Rectangle 47"/>
          <p:cNvSpPr>
            <a:spLocks noChangeArrowheads="1"/>
          </p:cNvSpPr>
          <p:nvPr/>
        </p:nvSpPr>
        <p:spPr bwMode="auto">
          <a:xfrm>
            <a:off x="7620000" y="1600200"/>
            <a:ext cx="304800" cy="228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Text Box 48"/>
          <p:cNvSpPr txBox="1">
            <a:spLocks noChangeArrowheads="1"/>
          </p:cNvSpPr>
          <p:nvPr/>
        </p:nvSpPr>
        <p:spPr bwMode="auto">
          <a:xfrm>
            <a:off x="2667005" y="2536826"/>
            <a:ext cx="8386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  142  145</a:t>
            </a:r>
          </a:p>
        </p:txBody>
      </p:sp>
      <p:sp>
        <p:nvSpPr>
          <p:cNvPr id="10284" name="Text Box 49"/>
          <p:cNvSpPr txBox="1">
            <a:spLocks noChangeArrowheads="1"/>
          </p:cNvSpPr>
          <p:nvPr/>
        </p:nvSpPr>
        <p:spPr bwMode="auto">
          <a:xfrm>
            <a:off x="3200401" y="5334001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</a:t>
            </a:r>
          </a:p>
        </p:txBody>
      </p:sp>
      <p:sp>
        <p:nvSpPr>
          <p:cNvPr id="10285" name="Text Box 50"/>
          <p:cNvSpPr txBox="1">
            <a:spLocks noChangeArrowheads="1"/>
          </p:cNvSpPr>
          <p:nvPr/>
        </p:nvSpPr>
        <p:spPr bwMode="auto">
          <a:xfrm>
            <a:off x="3657600" y="5562601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4 4</a:t>
            </a:r>
          </a:p>
        </p:txBody>
      </p:sp>
      <p:sp>
        <p:nvSpPr>
          <p:cNvPr id="10286" name="Text Box 51"/>
          <p:cNvSpPr txBox="1">
            <a:spLocks noChangeArrowheads="1"/>
          </p:cNvSpPr>
          <p:nvPr/>
        </p:nvSpPr>
        <p:spPr bwMode="auto">
          <a:xfrm>
            <a:off x="3886202" y="2590801"/>
            <a:ext cx="434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140</a:t>
            </a:r>
          </a:p>
        </p:txBody>
      </p:sp>
      <p:sp>
        <p:nvSpPr>
          <p:cNvPr id="10287" name="Text Box 52"/>
          <p:cNvSpPr txBox="1">
            <a:spLocks noChangeArrowheads="1"/>
          </p:cNvSpPr>
          <p:nvPr/>
        </p:nvSpPr>
        <p:spPr bwMode="auto">
          <a:xfrm>
            <a:off x="4419602" y="5486401"/>
            <a:ext cx="716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5  3  0.2</a:t>
            </a:r>
          </a:p>
        </p:txBody>
      </p:sp>
      <p:sp>
        <p:nvSpPr>
          <p:cNvPr id="10288" name="Text Box 54"/>
          <p:cNvSpPr txBox="1">
            <a:spLocks noChangeArrowheads="1"/>
          </p:cNvSpPr>
          <p:nvPr/>
        </p:nvSpPr>
        <p:spPr bwMode="auto">
          <a:xfrm>
            <a:off x="5105405" y="4876801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2  2  35</a:t>
            </a:r>
          </a:p>
        </p:txBody>
      </p:sp>
      <p:sp>
        <p:nvSpPr>
          <p:cNvPr id="10289" name="Text Box 55"/>
          <p:cNvSpPr txBox="1">
            <a:spLocks noChangeArrowheads="1"/>
          </p:cNvSpPr>
          <p:nvPr/>
        </p:nvSpPr>
        <p:spPr bwMode="auto">
          <a:xfrm>
            <a:off x="5791201" y="3124201"/>
            <a:ext cx="88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100 117  3</a:t>
            </a:r>
          </a:p>
        </p:txBody>
      </p:sp>
      <p:sp>
        <p:nvSpPr>
          <p:cNvPr id="10290" name="Text Box 56"/>
          <p:cNvSpPr txBox="1">
            <a:spLocks noChangeArrowheads="1"/>
          </p:cNvSpPr>
          <p:nvPr/>
        </p:nvSpPr>
        <p:spPr bwMode="auto">
          <a:xfrm>
            <a:off x="6629403" y="4953001"/>
            <a:ext cx="761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24 27 15</a:t>
            </a:r>
          </a:p>
        </p:txBody>
      </p:sp>
      <p:sp>
        <p:nvSpPr>
          <p:cNvPr id="10291" name="Text Box 57"/>
          <p:cNvSpPr txBox="1">
            <a:spLocks noChangeArrowheads="1"/>
          </p:cNvSpPr>
          <p:nvPr/>
        </p:nvSpPr>
        <p:spPr bwMode="auto">
          <a:xfrm>
            <a:off x="7467602" y="3429001"/>
            <a:ext cx="716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2  2 100</a:t>
            </a:r>
          </a:p>
        </p:txBody>
      </p:sp>
      <p:sp>
        <p:nvSpPr>
          <p:cNvPr id="10292" name="Text Box 58"/>
          <p:cNvSpPr txBox="1">
            <a:spLocks noChangeArrowheads="1"/>
          </p:cNvSpPr>
          <p:nvPr/>
        </p:nvSpPr>
        <p:spPr bwMode="auto">
          <a:xfrm>
            <a:off x="8382003" y="5257801"/>
            <a:ext cx="6335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1 1 20 </a:t>
            </a:r>
          </a:p>
        </p:txBody>
      </p:sp>
      <p:sp>
        <p:nvSpPr>
          <p:cNvPr id="10293" name="Text Box 59"/>
          <p:cNvSpPr txBox="1">
            <a:spLocks noChangeArrowheads="1"/>
          </p:cNvSpPr>
          <p:nvPr/>
        </p:nvSpPr>
        <p:spPr bwMode="auto">
          <a:xfrm>
            <a:off x="9144002" y="4572001"/>
            <a:ext cx="716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20 2  50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Fungsi ion dari elektrolit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Kontrol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osmosis air</a:t>
            </a:r>
          </a:p>
          <a:p>
            <a:pPr marL="342900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Keseimbangan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Aliran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listrik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potensial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aksi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(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pada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neuron)</a:t>
            </a:r>
          </a:p>
          <a:p>
            <a:pPr marL="342900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Kofaktor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enzim</a:t>
            </a:r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 typeface="Wingdings 2" pitchFamily="18" charset="2"/>
              <a:buChar char=""/>
            </a:pPr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endParaRPr>
          </a:p>
          <a:p>
            <a:pPr marL="662940" lvl="1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Cairan ekstrasel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	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: 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Na</a:t>
            </a:r>
            <a:r>
              <a:rPr lang="en-US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+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&amp;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Cl</a:t>
            </a:r>
            <a:r>
              <a:rPr lang="en-US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-</a:t>
            </a:r>
            <a:endParaRPr lang="id-ID" spc="50" baseline="300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endParaRPr>
          </a:p>
          <a:p>
            <a:pPr marL="662940" lvl="1" indent="-342900">
              <a:spcBef>
                <a:spcPct val="50000"/>
              </a:spcBef>
              <a:buFont typeface="Wingdings 2" pitchFamily="18" charset="2"/>
              <a:buChar char=""/>
            </a:pP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Cairan intrasel	: 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K</a:t>
            </a:r>
            <a:r>
              <a:rPr lang="en-US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+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, protein, HPO</a:t>
            </a:r>
            <a:r>
              <a:rPr lang="en-US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4</a:t>
            </a:r>
            <a:r>
              <a:rPr lang="en-US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2-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endParaRPr>
          </a:p>
          <a:p>
            <a:pPr>
              <a:buNone/>
            </a:pP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Fungsi natrium</a:t>
            </a:r>
            <a:r>
              <a:rPr lang="en-US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dan </a:t>
            </a:r>
            <a:r>
              <a:rPr lang="id-ID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kalium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ighlight>
                  <a:srgbClr val="FFFF00"/>
                </a:highlight>
              </a:rPr>
              <a:t>Natrium </a:t>
            </a:r>
            <a:endParaRPr lang="en-US" b="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b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ighlight>
                  <a:srgbClr val="FFFF00"/>
                </a:highlight>
              </a:rPr>
              <a:t>Kalium </a:t>
            </a:r>
            <a:endParaRPr lang="en-US" b="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Mempengaruhi ½ osmolalitas dari CES.</a:t>
            </a:r>
          </a:p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Hipernatremia</a:t>
            </a: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Retensi cairan dalam tubuh.</a:t>
            </a:r>
          </a:p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Hiponatremia</a:t>
            </a: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Ekskresi cairan meningkat.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Resting membran potensial dan repolarisasi.</a:t>
            </a:r>
          </a:p>
          <a:p>
            <a:pPr>
              <a:buNone/>
            </a:pP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026285" cy="1609344"/>
          </a:xfrm>
        </p:spPr>
        <p:txBody>
          <a:bodyPr/>
          <a:lstStyle/>
          <a:p>
            <a:r>
              <a:rPr lang="id-ID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Perpindahan cairan dan elektrolit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444" y="2111948"/>
            <a:ext cx="4400552" cy="4525963"/>
          </a:xfrm>
        </p:spPr>
        <p:txBody>
          <a:bodyPr>
            <a:normAutofit/>
          </a:bodyPr>
          <a:lstStyle/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OSMOSIS</a:t>
            </a:r>
          </a:p>
          <a:p>
            <a:pPr lvl="1"/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Perpindahan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air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dari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zat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terlarut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rendah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zat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terlarut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tinggi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smolaritas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adalah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ukuran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suatu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sotonus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adalah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konsentrasi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larutan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sama dengan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plasma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darah</a:t>
            </a:r>
            <a:r>
              <a:rPr lang="id-ID" dirty="0">
                <a:solidFill>
                  <a:srgbClr val="FFFF00"/>
                </a:solidFill>
                <a:sym typeface="Symbol" pitchFamily="18" charset="2"/>
              </a:rPr>
              <a:t>	</a:t>
            </a:r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7650" name="Picture 2" descr="https://encrypted-tbn2.gstatic.com/images?q=tbn:ANd9GcQ91KK2KpZIWnOPaXhbwZmMgbidsYqzrIdGPhrtKx8Yf0psbjjx2MYhWXK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459" y="4374928"/>
            <a:ext cx="3043739" cy="2276187"/>
          </a:xfrm>
          <a:prstGeom prst="rect">
            <a:avLst/>
          </a:prstGeom>
          <a:noFill/>
        </p:spPr>
      </p:pic>
      <p:pic>
        <p:nvPicPr>
          <p:cNvPr id="27654" name="Picture 6" descr="http://www.chemprofessor.com/osmo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460" y="160087"/>
            <a:ext cx="304373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DIFUSI </a:t>
            </a:r>
            <a:r>
              <a:rPr lang="en-US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OSMOSIS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785"/>
            <a:ext cx="4038600" cy="239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1304"/>
            <a:ext cx="4038600" cy="240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5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1746" name="Picture 2" descr="http://mssdbio.weebly.com/uploads/1/3/7/6/1376185/329392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714356"/>
            <a:ext cx="802674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436" name="Picture 4" descr="http://pocarisweat.info/whats/images/page1_pi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89" y="183672"/>
            <a:ext cx="6500859" cy="610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Perpindahan cairan dan elektrolit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TRANSPORT AKTIF</a:t>
            </a: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P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erpindahan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molekul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dari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tekanan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/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konsentrasi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rendah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ke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kons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e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ntrasi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tinggi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d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engan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menggunakan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energi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.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24" name="Picture 4" descr="http://nadjeeb.files.wordpress.com/2008/11/transport-passifakkt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4" y="3052784"/>
            <a:ext cx="5086350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640"/>
            <a:ext cx="9144000" cy="62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Perpindahan cairan dan elektrolit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FILTRASI</a:t>
            </a:r>
          </a:p>
          <a:p>
            <a:pPr lvl="1"/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A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dalah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merembesnya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suatu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cairan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melalui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selaput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permeable. </a:t>
            </a:r>
            <a:endParaRPr lang="id-ID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  <a:p>
            <a:pPr lvl="1"/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Arah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perembesan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adalah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dari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daerah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dengan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tekanan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yang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lebih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tinggi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ke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daerah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dengan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tekanan</a:t>
            </a:r>
            <a:r>
              <a:rPr lang="en-US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yang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lebih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rendah</a:t>
            </a:r>
            <a:r>
              <a:rPr lang="id-ID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2770" name="Picture 2" descr="http://www.oocities.org/wpurwakusuma/Fil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3686629"/>
            <a:ext cx="3052234" cy="2923719"/>
          </a:xfrm>
          <a:prstGeom prst="rect">
            <a:avLst/>
          </a:prstGeom>
          <a:noFill/>
        </p:spPr>
      </p:pic>
      <p:pic>
        <p:nvPicPr>
          <p:cNvPr id="32772" name="Picture 4" descr="https://encrypted-tbn3.gstatic.com/images?q=tbn:ANd9GcQg8QoEtDOt0D2qaTaJrJHa-sxUWC9qdaAGbMRHxhNpXxwrKm4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392" y="3679701"/>
            <a:ext cx="4130334" cy="2923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9144"/>
            <a:ext cx="9144000" cy="376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44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F54AA6-2047-42D7-9D3E-3FCCF52335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 err="1">
                <a:highlight>
                  <a:srgbClr val="FFFF00"/>
                </a:highlight>
              </a:rPr>
              <a:t>Tekanan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cairan</a:t>
            </a:r>
            <a:endParaRPr lang="en-US" altLang="en-US" cap="none" dirty="0">
              <a:highlight>
                <a:srgbClr val="FFFF00"/>
              </a:highligh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4B7EA4-D0B6-4BC5-9FA7-1B10F010AC8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osmotik</a:t>
            </a:r>
            <a:r>
              <a:rPr lang="en-US" altLang="en-US" dirty="0"/>
              <a:t> &amp; </a:t>
            </a:r>
            <a:r>
              <a:rPr lang="en-US" altLang="en-US" dirty="0" err="1"/>
              <a:t>onkotik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Tekanan</a:t>
            </a:r>
            <a:r>
              <a:rPr lang="en-US" altLang="en-US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osmotik</a:t>
            </a:r>
            <a:r>
              <a:rPr lang="en-US" altLang="en-US" dirty="0"/>
              <a:t>: </a:t>
            </a: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mencegah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osmotik</a:t>
            </a:r>
            <a:r>
              <a:rPr lang="en-US" altLang="en-US" dirty="0"/>
              <a:t> </a:t>
            </a:r>
            <a:r>
              <a:rPr lang="en-US" altLang="en-US" dirty="0" err="1"/>
              <a:t>cairan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Tekanan</a:t>
            </a:r>
            <a:r>
              <a:rPr lang="en-US" altLang="en-US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onkotik</a:t>
            </a:r>
            <a:r>
              <a:rPr lang="en-US" altLang="en-US" dirty="0"/>
              <a:t>: </a:t>
            </a:r>
            <a:r>
              <a:rPr lang="en-US" altLang="en-US" dirty="0" err="1"/>
              <a:t>gaya</a:t>
            </a:r>
            <a:r>
              <a:rPr lang="en-US" altLang="en-US" dirty="0"/>
              <a:t> </a:t>
            </a:r>
            <a:r>
              <a:rPr lang="en-US" altLang="en-US" dirty="0" err="1"/>
              <a:t>tarik</a:t>
            </a:r>
            <a:r>
              <a:rPr lang="en-US" altLang="en-US" dirty="0"/>
              <a:t> s/ </a:t>
            </a:r>
            <a:r>
              <a:rPr lang="en-US" altLang="en-US" dirty="0" err="1"/>
              <a:t>koloid</a:t>
            </a:r>
            <a:r>
              <a:rPr lang="en-US" altLang="en-US" dirty="0"/>
              <a:t> agar air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plasma </a:t>
            </a:r>
            <a:r>
              <a:rPr lang="en-US" altLang="en-US" dirty="0" err="1"/>
              <a:t>darah</a:t>
            </a:r>
            <a:r>
              <a:rPr lang="en-US" altLang="en-US" dirty="0"/>
              <a:t> di </a:t>
            </a:r>
            <a:r>
              <a:rPr lang="en-US" altLang="en-US" dirty="0" err="1"/>
              <a:t>intravaskular</a:t>
            </a:r>
            <a:endParaRPr lang="en-US" altLang="en-US" dirty="0"/>
          </a:p>
          <a:p>
            <a:pPr>
              <a:lnSpc>
                <a:spcPct val="100000"/>
              </a:lnSpc>
            </a:pP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hidrostatik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 filtration force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br>
              <a:rPr lang="en-US" altLang="en-US" dirty="0"/>
            </a:br>
            <a:r>
              <a:rPr lang="en-US" altLang="en-US" dirty="0" err="1"/>
              <a:t>tekanan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oleh air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tertutup</a:t>
            </a:r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1A4E7-070F-4B60-A54D-F2C23D8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faal_cairan-asam-basa/ikun/2006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876EE7-477D-4507-9E5E-D2E4E03A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6F00-7154-401E-A2B9-4D92C432B06A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3821BD6-C200-4143-B1C6-99B5E2367B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 err="1">
                <a:highlight>
                  <a:srgbClr val="FFFF00"/>
                </a:highlight>
              </a:rPr>
              <a:t>Pengaturan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keseimbangan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cairan</a:t>
            </a:r>
            <a:r>
              <a:rPr lang="en-US" altLang="en-US" sz="4000" cap="none" dirty="0">
                <a:highlight>
                  <a:srgbClr val="FFFF00"/>
                </a:highlight>
              </a:rPr>
              <a:t> &amp;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elektrolit</a:t>
            </a:r>
            <a:endParaRPr lang="en-US" altLang="en-US" sz="4000" cap="none" dirty="0">
              <a:highlight>
                <a:srgbClr val="FFFF00"/>
              </a:highlight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EA3CB5E-D17A-4823-811D-B3E86E9FF4F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387" indent="-533387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Pengaturan</a:t>
            </a:r>
            <a:r>
              <a:rPr lang="en-US" altLang="en-US" dirty="0"/>
              <a:t> volume </a:t>
            </a:r>
            <a:r>
              <a:rPr lang="en-US" altLang="en-US" dirty="0" err="1"/>
              <a:t>cairan</a:t>
            </a:r>
            <a:r>
              <a:rPr lang="en-US" altLang="en-US" dirty="0"/>
              <a:t> </a:t>
            </a:r>
            <a:r>
              <a:rPr lang="en-US" altLang="en-US" dirty="0" err="1"/>
              <a:t>ekstrasel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Asupan</a:t>
            </a:r>
            <a:r>
              <a:rPr lang="en-US" altLang="en-US" dirty="0"/>
              <a:t> </a:t>
            </a:r>
            <a:r>
              <a:rPr lang="en-US" altLang="en-US" dirty="0" err="1"/>
              <a:t>cairan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Peranan</a:t>
            </a:r>
            <a:r>
              <a:rPr lang="en-US" altLang="en-US" dirty="0"/>
              <a:t> </a:t>
            </a:r>
            <a:r>
              <a:rPr lang="en-US" altLang="en-US" dirty="0" err="1"/>
              <a:t>Ginjal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Pengontrolan</a:t>
            </a:r>
            <a:r>
              <a:rPr lang="en-US" altLang="en-US" dirty="0"/>
              <a:t> </a:t>
            </a: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darah</a:t>
            </a:r>
            <a:r>
              <a:rPr lang="en-US" altLang="en-US" dirty="0"/>
              <a:t> :  </a:t>
            </a:r>
            <a:r>
              <a:rPr lang="en-US" altLang="en-US" dirty="0" err="1"/>
              <a:t>Hormon</a:t>
            </a:r>
            <a:r>
              <a:rPr lang="en-US" altLang="en-US" dirty="0"/>
              <a:t> </a:t>
            </a:r>
            <a:r>
              <a:rPr lang="en-US" altLang="en-US" dirty="0" err="1"/>
              <a:t>Atriopeptin</a:t>
            </a:r>
            <a:r>
              <a:rPr lang="en-US" altLang="en-US" dirty="0"/>
              <a:t> (</a:t>
            </a:r>
            <a:r>
              <a:rPr lang="en-US" altLang="en-US" i="1" dirty="0"/>
              <a:t>Atrial Natriuretic peptide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Pengontrolan</a:t>
            </a:r>
            <a:r>
              <a:rPr lang="en-US" altLang="en-US" dirty="0"/>
              <a:t> </a:t>
            </a:r>
            <a:r>
              <a:rPr lang="en-US" altLang="en-US" dirty="0" err="1"/>
              <a:t>keseimbangan</a:t>
            </a:r>
            <a:r>
              <a:rPr lang="en-US" altLang="en-US" dirty="0"/>
              <a:t> garam :  </a:t>
            </a:r>
            <a:r>
              <a:rPr lang="en-US" altLang="en-US" dirty="0" err="1"/>
              <a:t>Sistem</a:t>
            </a:r>
            <a:r>
              <a:rPr lang="en-US" altLang="en-US" dirty="0"/>
              <a:t> Renin-Angiotensin-</a:t>
            </a:r>
            <a:r>
              <a:rPr lang="en-US" altLang="en-US" dirty="0" err="1"/>
              <a:t>Aldosteron</a:t>
            </a:r>
            <a:r>
              <a:rPr lang="en-US" altLang="en-US" dirty="0"/>
              <a:t> </a:t>
            </a:r>
          </a:p>
          <a:p>
            <a:pPr marL="533387" indent="-533387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Pengaturan</a:t>
            </a:r>
            <a:r>
              <a:rPr lang="en-US" altLang="en-US" dirty="0"/>
              <a:t> </a:t>
            </a:r>
            <a:r>
              <a:rPr lang="en-US" altLang="en-US" dirty="0" err="1"/>
              <a:t>osmolaritas</a:t>
            </a:r>
            <a:r>
              <a:rPr lang="en-US" altLang="en-US" dirty="0"/>
              <a:t> </a:t>
            </a:r>
            <a:r>
              <a:rPr lang="en-US" altLang="en-US" dirty="0" err="1"/>
              <a:t>cairan</a:t>
            </a:r>
            <a:r>
              <a:rPr lang="en-US" altLang="en-US" dirty="0"/>
              <a:t> </a:t>
            </a:r>
            <a:r>
              <a:rPr lang="en-US" altLang="en-US" dirty="0" err="1"/>
              <a:t>ekstrasel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osmolaritas</a:t>
            </a:r>
            <a:r>
              <a:rPr lang="en-US" altLang="en-US" dirty="0"/>
              <a:t> di </a:t>
            </a:r>
            <a:r>
              <a:rPr lang="en-US" altLang="en-US" dirty="0" err="1"/>
              <a:t>nefron</a:t>
            </a:r>
            <a:br>
              <a:rPr lang="en-US" altLang="en-US" dirty="0"/>
            </a:br>
            <a:r>
              <a:rPr lang="en-US" altLang="en-US" dirty="0"/>
              <a:t>* </a:t>
            </a:r>
            <a:r>
              <a:rPr lang="en-US" altLang="en-US" dirty="0" err="1"/>
              <a:t>Peranan</a:t>
            </a:r>
            <a:r>
              <a:rPr lang="en-US" altLang="en-US" dirty="0"/>
              <a:t> vasopressin/Anti </a:t>
            </a:r>
            <a:r>
              <a:rPr lang="en-US" altLang="en-US" dirty="0" err="1"/>
              <a:t>Diuretik</a:t>
            </a:r>
            <a:r>
              <a:rPr lang="en-US" altLang="en-US" dirty="0"/>
              <a:t> </a:t>
            </a:r>
            <a:r>
              <a:rPr lang="en-US" altLang="en-US" dirty="0" err="1"/>
              <a:t>Hormon</a:t>
            </a:r>
            <a:r>
              <a:rPr lang="en-US" altLang="en-US" dirty="0"/>
              <a:t> (ADH)</a:t>
            </a:r>
          </a:p>
          <a:p>
            <a:pPr marL="533387" indent="-533387">
              <a:lnSpc>
                <a:spcPct val="100000"/>
              </a:lnSpc>
              <a:buNone/>
            </a:pPr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E79147-33C4-4E1D-A04B-46F82B8A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faal_cairan-asam-basa/ikun/2006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54939D-D93D-4DAC-9F67-EBFE4B15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BD46-1392-4D4A-B401-2CDB1B32D97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F2AAFFE-2084-4CF7-8CC1-62BE09E9CD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9" y="1447800"/>
            <a:ext cx="8510588" cy="2819400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PENGATURAN VOLUME CAIRAN EKSTRASEL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C7E6C3-A8E1-40B6-88B5-3C7C600F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faal_cairan-asam-basa/ikun/2006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DD8F17-ABBB-48DB-BA15-DAEB4CD7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E5E-23EA-4768-ABDB-BADAA47B2644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C118BDAA-B510-4966-BA69-97B94095CB27}"/>
              </a:ext>
            </a:extLst>
          </p:cNvPr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1572838627"/>
              </p:ext>
            </p:extLst>
          </p:nvPr>
        </p:nvGraphicFramePr>
        <p:xfrm>
          <a:off x="1823510" y="484188"/>
          <a:ext cx="7726890" cy="579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7621064" imgH="5714286" progId="Paint.Picture">
                  <p:embed/>
                </p:oleObj>
              </mc:Choice>
              <mc:Fallback>
                <p:oleObj name="Bitmap Image" r:id="rId3" imgW="7621064" imgH="5714286" progId="Paint.Picture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C118BDAA-B510-4966-BA69-97B94095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510" y="484188"/>
                        <a:ext cx="7726890" cy="579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B02D83-9A71-4D1B-8A12-ADF3C948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EBD1-A62D-4700-AC79-9EEA80A01526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>
            <a:extLst>
              <a:ext uri="{FF2B5EF4-FFF2-40B4-BE49-F238E27FC236}">
                <a16:creationId xmlns:a16="http://schemas.microsoft.com/office/drawing/2014/main" id="{5CC1041E-8567-4128-A6A2-73B0708A5F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 err="1">
                <a:highlight>
                  <a:srgbClr val="FFFF00"/>
                </a:highlight>
              </a:rPr>
              <a:t>Filtrasi</a:t>
            </a:r>
            <a:r>
              <a:rPr lang="en-US" altLang="en-US" sz="4000" cap="none" dirty="0">
                <a:highlight>
                  <a:srgbClr val="FFFF00"/>
                </a:highlight>
              </a:rPr>
              <a:t>,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reabsorpsi</a:t>
            </a:r>
            <a:r>
              <a:rPr lang="en-US" altLang="en-US" sz="4000" cap="none" dirty="0">
                <a:highlight>
                  <a:srgbClr val="FFFF00"/>
                </a:highlight>
              </a:rPr>
              <a:t>,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sekresi</a:t>
            </a:r>
            <a:r>
              <a:rPr lang="en-US" altLang="en-US" sz="4000" cap="none" dirty="0">
                <a:highlight>
                  <a:srgbClr val="FFFF00"/>
                </a:highlight>
              </a:rPr>
              <a:t> &amp;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ekskresi</a:t>
            </a:r>
            <a:r>
              <a:rPr lang="en-US" altLang="en-US" sz="4000" cap="none" dirty="0">
                <a:highlight>
                  <a:srgbClr val="FFFF00"/>
                </a:highlight>
              </a:rPr>
              <a:t> di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nefron</a:t>
            </a:r>
            <a:endParaRPr lang="en-US" altLang="en-US" sz="4000" cap="none" dirty="0">
              <a:highlight>
                <a:srgbClr val="FFFF00"/>
              </a:highlight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654507B4-45DA-43E1-88E6-E21EDB740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1705772"/>
            <a:ext cx="7852228" cy="46086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68D6FF-0718-49D3-8D3F-07B6B934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6B2-1725-4BB7-996A-BB44A8F43D41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>
            <a:extLst>
              <a:ext uri="{FF2B5EF4-FFF2-40B4-BE49-F238E27FC236}">
                <a16:creationId xmlns:a16="http://schemas.microsoft.com/office/drawing/2014/main" id="{7BF07440-7274-47E8-B1AC-5B3C26F593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9" y="228600"/>
            <a:ext cx="8510588" cy="838200"/>
          </a:xfrm>
        </p:spPr>
        <p:txBody>
          <a:bodyPr/>
          <a:lstStyle/>
          <a:p>
            <a:r>
              <a:rPr lang="en-US" altLang="en-US" sz="3200" cap="none" dirty="0" err="1">
                <a:highlight>
                  <a:srgbClr val="FFFF00"/>
                </a:highlight>
              </a:rPr>
              <a:t>Respons</a:t>
            </a:r>
            <a:r>
              <a:rPr lang="en-US" altLang="en-US" sz="3200" cap="none" dirty="0">
                <a:highlight>
                  <a:srgbClr val="FFFF00"/>
                </a:highlight>
              </a:rPr>
              <a:t>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terhadap</a:t>
            </a:r>
            <a:r>
              <a:rPr lang="en-US" altLang="en-US" sz="3200" cap="none" dirty="0">
                <a:highlight>
                  <a:srgbClr val="FFFF00"/>
                </a:highlight>
              </a:rPr>
              <a:t>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peningkatan</a:t>
            </a:r>
            <a:r>
              <a:rPr lang="en-US" altLang="en-US" sz="3200" cap="none" dirty="0">
                <a:highlight>
                  <a:srgbClr val="FFFF00"/>
                </a:highlight>
              </a:rPr>
              <a:t>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tekanan</a:t>
            </a:r>
            <a:r>
              <a:rPr lang="en-US" altLang="en-US" sz="3200" cap="none" dirty="0">
                <a:highlight>
                  <a:srgbClr val="FFFF00"/>
                </a:highlight>
              </a:rPr>
              <a:t>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darah</a:t>
            </a:r>
            <a:endParaRPr lang="en-US" altLang="en-US" sz="3200" cap="none" dirty="0">
              <a:highlight>
                <a:srgbClr val="FFFF00"/>
              </a:highlight>
            </a:endParaRP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39AFCC4F-ABFA-4D34-8488-1582838C48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5893"/>
          <a:stretch>
            <a:fillRect/>
          </a:stretch>
        </p:blipFill>
        <p:spPr>
          <a:xfrm>
            <a:off x="2209800" y="1066800"/>
            <a:ext cx="75438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75763C-C020-4E1A-B3A7-7C2D9F6B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E91C-C155-45FC-830F-9A12C1422665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458" name="Picture 2" descr="http://static.ddmcdn.com/gif/h2o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7" y="214291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F2241E4-88B0-4050-8B7F-04B9AD758E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9" y="228600"/>
            <a:ext cx="8510588" cy="685800"/>
          </a:xfrm>
        </p:spPr>
        <p:txBody>
          <a:bodyPr/>
          <a:lstStyle/>
          <a:p>
            <a:r>
              <a:rPr lang="en-US" altLang="en-US" sz="3200" cap="none" dirty="0" err="1">
                <a:solidFill>
                  <a:srgbClr val="FFFF00"/>
                </a:solidFill>
              </a:rPr>
              <a:t>Respons</a:t>
            </a:r>
            <a:r>
              <a:rPr lang="en-US" altLang="en-US" sz="3200" cap="none" dirty="0">
                <a:solidFill>
                  <a:srgbClr val="FFFF00"/>
                </a:solidFill>
              </a:rPr>
              <a:t> </a:t>
            </a:r>
            <a:r>
              <a:rPr lang="en-US" altLang="en-US" sz="3200" cap="none" dirty="0" err="1">
                <a:solidFill>
                  <a:srgbClr val="FFFF00"/>
                </a:solidFill>
              </a:rPr>
              <a:t>terhadap</a:t>
            </a:r>
            <a:r>
              <a:rPr lang="en-US" altLang="en-US" sz="3200" cap="none" dirty="0">
                <a:solidFill>
                  <a:srgbClr val="FFFF00"/>
                </a:solidFill>
              </a:rPr>
              <a:t> </a:t>
            </a:r>
            <a:r>
              <a:rPr lang="en-US" altLang="en-US" sz="3200" cap="none" dirty="0" err="1">
                <a:solidFill>
                  <a:srgbClr val="FFFF00"/>
                </a:solidFill>
              </a:rPr>
              <a:t>penurunan</a:t>
            </a:r>
            <a:r>
              <a:rPr lang="en-US" altLang="en-US" sz="3200" cap="none" dirty="0">
                <a:solidFill>
                  <a:srgbClr val="FFFF00"/>
                </a:solidFill>
              </a:rPr>
              <a:t> </a:t>
            </a:r>
            <a:r>
              <a:rPr lang="en-US" altLang="en-US" sz="3200" cap="none" dirty="0" err="1">
                <a:solidFill>
                  <a:srgbClr val="FFFF00"/>
                </a:solidFill>
              </a:rPr>
              <a:t>tekanan</a:t>
            </a:r>
            <a:r>
              <a:rPr lang="en-US" altLang="en-US" sz="3200" cap="none" dirty="0">
                <a:solidFill>
                  <a:srgbClr val="FFFF00"/>
                </a:solidFill>
              </a:rPr>
              <a:t> </a:t>
            </a:r>
            <a:r>
              <a:rPr lang="en-US" altLang="en-US" sz="3200" cap="none" dirty="0" err="1">
                <a:solidFill>
                  <a:srgbClr val="FFFF00"/>
                </a:solidFill>
              </a:rPr>
              <a:t>darah</a:t>
            </a:r>
            <a:endParaRPr lang="en-US" altLang="en-US" sz="3200" cap="none" dirty="0">
              <a:solidFill>
                <a:srgbClr val="FFFF00"/>
              </a:solidFill>
            </a:endParaRP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9B46EEFF-0223-44AE-9D13-9E435CEA6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r="21101"/>
          <a:stretch>
            <a:fillRect/>
          </a:stretch>
        </p:blipFill>
        <p:spPr>
          <a:xfrm>
            <a:off x="1524000" y="9144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FAEF69-A21A-4E78-8647-696EA87C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7FA-A9C1-4C6D-89CD-3482999E6D14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3908B69-A0BC-4BC4-A912-F3A9D53B9C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65944" y="330200"/>
            <a:ext cx="8510588" cy="838200"/>
          </a:xfrm>
        </p:spPr>
        <p:txBody>
          <a:bodyPr/>
          <a:lstStyle/>
          <a:p>
            <a:r>
              <a:rPr lang="en-US" altLang="en-US" cap="none" dirty="0" err="1">
                <a:highlight>
                  <a:srgbClr val="FFFF00"/>
                </a:highlight>
              </a:rPr>
              <a:t>Peranan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atriopeptin</a:t>
            </a:r>
            <a:endParaRPr lang="en-US" altLang="en-US" cap="none" dirty="0">
              <a:highlight>
                <a:srgbClr val="FFFF00"/>
              </a:highlight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A3F76746-3637-4CF4-909E-6C03B9E9B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24429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875FA7-2DF3-4AF8-A7C4-1F4E92B2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63DB-9CE9-402A-A738-C47258DC3A68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F67724B-2D1E-4A9B-AAF6-A056CCC318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33742" y="228600"/>
            <a:ext cx="8510588" cy="533400"/>
          </a:xfrm>
        </p:spPr>
        <p:txBody>
          <a:bodyPr>
            <a:normAutofit/>
          </a:bodyPr>
          <a:lstStyle/>
          <a:p>
            <a:r>
              <a:rPr lang="en-US" altLang="en-US" sz="3200" cap="none" dirty="0" err="1">
                <a:solidFill>
                  <a:srgbClr val="FFFF00"/>
                </a:solidFill>
              </a:rPr>
              <a:t>Peranan</a:t>
            </a:r>
            <a:r>
              <a:rPr lang="en-US" altLang="en-US" sz="3200" cap="none" dirty="0">
                <a:solidFill>
                  <a:srgbClr val="FFFF00"/>
                </a:solidFill>
              </a:rPr>
              <a:t> renin-angiotensin-</a:t>
            </a:r>
            <a:r>
              <a:rPr lang="en-US" altLang="en-US" sz="3200" cap="none" dirty="0" err="1">
                <a:solidFill>
                  <a:srgbClr val="FFFF00"/>
                </a:solidFill>
              </a:rPr>
              <a:t>aldosteron</a:t>
            </a:r>
            <a:endParaRPr lang="en-US" altLang="en-US" sz="3200" cap="none" dirty="0">
              <a:solidFill>
                <a:srgbClr val="FFFF00"/>
              </a:solidFill>
            </a:endParaRP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C782D57E-5663-4DF0-A326-363F331EF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834"/>
          <a:stretch>
            <a:fillRect/>
          </a:stretch>
        </p:blipFill>
        <p:spPr>
          <a:xfrm>
            <a:off x="1524000" y="9144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B611A2-2E6C-4E22-B67E-6BEC847D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2A59-B553-4E21-A601-BDDF0CFC5D39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B931415-8931-4CCD-A4E5-B1DC4A8479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91804" y="228600"/>
            <a:ext cx="8510588" cy="914400"/>
          </a:xfrm>
        </p:spPr>
        <p:txBody>
          <a:bodyPr>
            <a:normAutofit/>
          </a:bodyPr>
          <a:lstStyle/>
          <a:p>
            <a:r>
              <a:rPr lang="en-US" altLang="en-US" cap="none" dirty="0" err="1">
                <a:solidFill>
                  <a:srgbClr val="FFFF00"/>
                </a:solidFill>
              </a:rPr>
              <a:t>Respons</a:t>
            </a:r>
            <a:r>
              <a:rPr lang="en-US" altLang="en-US" cap="none" dirty="0">
                <a:solidFill>
                  <a:srgbClr val="FFFF00"/>
                </a:solidFill>
              </a:rPr>
              <a:t> </a:t>
            </a:r>
            <a:r>
              <a:rPr lang="en-US" altLang="en-US" cap="none" dirty="0" err="1">
                <a:solidFill>
                  <a:srgbClr val="FFFF00"/>
                </a:solidFill>
              </a:rPr>
              <a:t>terhadap</a:t>
            </a:r>
            <a:r>
              <a:rPr lang="en-US" altLang="en-US" cap="none" dirty="0">
                <a:solidFill>
                  <a:srgbClr val="FFFF00"/>
                </a:solidFill>
              </a:rPr>
              <a:t> </a:t>
            </a:r>
            <a:r>
              <a:rPr lang="en-US" altLang="en-US" cap="none" dirty="0" err="1">
                <a:solidFill>
                  <a:srgbClr val="FFFF00"/>
                </a:solidFill>
              </a:rPr>
              <a:t>asupan</a:t>
            </a:r>
            <a:r>
              <a:rPr lang="en-US" altLang="en-US" cap="none" dirty="0">
                <a:solidFill>
                  <a:srgbClr val="FFFF00"/>
                </a:solidFill>
              </a:rPr>
              <a:t> garam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24412050-98BC-4D5C-A547-623B1D503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A4F87F-C679-4FC5-B7F1-FD91587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2C8C-AE79-4255-B80F-628FB7E35321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6A05847-77DD-4224-B22A-9783C25745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9" y="1371600"/>
            <a:ext cx="8510588" cy="25908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PENGATURAN OSMOLARITAS CAIRAN EKSTRASEL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44D8D3-8C19-4AD7-9572-F62C1BD3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faal_cairan-asam-basa/ikun/2006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30C0D-401D-4B1F-9EB2-A5F2DB6D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E901-AAF8-4826-8232-157B71FAB490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extLst>
              <a:ext uri="{FF2B5EF4-FFF2-40B4-BE49-F238E27FC236}">
                <a16:creationId xmlns:a16="http://schemas.microsoft.com/office/drawing/2014/main" id="{ABC062F3-1B95-40FF-A5F0-ED155A4206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62773" y="228600"/>
            <a:ext cx="8510588" cy="914400"/>
          </a:xfrm>
        </p:spPr>
        <p:txBody>
          <a:bodyPr>
            <a:normAutofit/>
          </a:bodyPr>
          <a:lstStyle/>
          <a:p>
            <a:r>
              <a:rPr lang="en-US" altLang="en-US" cap="none" dirty="0" err="1">
                <a:highlight>
                  <a:srgbClr val="FFFF00"/>
                </a:highlight>
              </a:rPr>
              <a:t>Perubahan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osmolaritas</a:t>
            </a:r>
            <a:r>
              <a:rPr lang="en-US" altLang="en-US" cap="none" dirty="0">
                <a:highlight>
                  <a:srgbClr val="FFFF00"/>
                </a:highlight>
              </a:rPr>
              <a:t> di </a:t>
            </a:r>
            <a:r>
              <a:rPr lang="en-US" altLang="en-US" cap="none" dirty="0" err="1">
                <a:highlight>
                  <a:srgbClr val="FFFF00"/>
                </a:highlight>
              </a:rPr>
              <a:t>nefron</a:t>
            </a:r>
            <a:endParaRPr lang="en-US" altLang="en-US" cap="none" dirty="0">
              <a:highlight>
                <a:srgbClr val="FFFF00"/>
              </a:highlight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353AADD-2C46-4B0A-91B8-48166B087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>
          <a:xfrm>
            <a:off x="1524000" y="11430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FF659F-01FD-4230-BAAE-50DFE6C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403-2C71-46D2-9683-130276199BA5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B57AF04-61EB-412A-A13A-53C4FE566B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04714" y="228600"/>
            <a:ext cx="8510588" cy="762000"/>
          </a:xfrm>
        </p:spPr>
        <p:txBody>
          <a:bodyPr>
            <a:normAutofit fontScale="90000"/>
          </a:bodyPr>
          <a:lstStyle/>
          <a:p>
            <a:r>
              <a:rPr lang="en-US" altLang="en-US" cap="none" dirty="0" err="1">
                <a:highlight>
                  <a:srgbClr val="FFFF00"/>
                </a:highlight>
              </a:rPr>
              <a:t>Peranan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vasopresin</a:t>
            </a:r>
            <a:endParaRPr lang="en-US" altLang="en-US" cap="none" dirty="0">
              <a:highlight>
                <a:srgbClr val="FFFF00"/>
              </a:highlight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0E14C355-5126-4670-96AC-A3FB82BCF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040477-8156-4141-A67E-629A5CA7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3CA-4C27-480E-9328-500CDB2BDE4A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230B4F3-6511-4F92-9442-6EFCC00BBF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33744" y="228600"/>
            <a:ext cx="8510588" cy="838200"/>
          </a:xfrm>
        </p:spPr>
        <p:txBody>
          <a:bodyPr/>
          <a:lstStyle/>
          <a:p>
            <a:r>
              <a:rPr lang="en-US" altLang="en-US" sz="4000" cap="none" dirty="0" err="1">
                <a:highlight>
                  <a:srgbClr val="FFFF00"/>
                </a:highlight>
              </a:rPr>
              <a:t>Mekanisme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kerja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vasopresin</a:t>
            </a:r>
            <a:r>
              <a:rPr lang="en-US" altLang="en-US" sz="4000" cap="none" dirty="0">
                <a:highlight>
                  <a:srgbClr val="FFFF00"/>
                </a:highlight>
              </a:rPr>
              <a:t>/ADH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C645835D-60A1-4E9B-B2AE-14B55B021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8450"/>
          <a:stretch>
            <a:fillRect/>
          </a:stretch>
        </p:blipFill>
        <p:spPr>
          <a:xfrm>
            <a:off x="1524000" y="11430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D58A2B-4FAF-4EF6-83E5-AE9A4B57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7C8C-8BF4-49CD-9068-BEDE74D6B2AB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2437481-41F5-4BFB-969A-6CDAC4C4E1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9628" y="228600"/>
            <a:ext cx="8510588" cy="1524000"/>
          </a:xfrm>
        </p:spPr>
        <p:txBody>
          <a:bodyPr>
            <a:normAutofit fontScale="90000"/>
          </a:bodyPr>
          <a:lstStyle/>
          <a:p>
            <a:r>
              <a:rPr lang="en-US" altLang="en-US" cap="none" dirty="0" err="1">
                <a:highlight>
                  <a:srgbClr val="FFFF00"/>
                </a:highlight>
              </a:rPr>
              <a:t>Pengaturan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neuroendokrin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dalam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keseimbangan</a:t>
            </a:r>
            <a:r>
              <a:rPr lang="en-US" altLang="en-US" cap="none" dirty="0">
                <a:highlight>
                  <a:srgbClr val="FFFF00"/>
                </a:highlight>
              </a:rPr>
              <a:t> </a:t>
            </a:r>
            <a:r>
              <a:rPr lang="en-US" altLang="en-US" cap="none" dirty="0" err="1">
                <a:highlight>
                  <a:srgbClr val="FFFF00"/>
                </a:highlight>
              </a:rPr>
              <a:t>cairan</a:t>
            </a:r>
            <a:endParaRPr lang="en-US" altLang="en-US" cap="none" dirty="0">
              <a:highlight>
                <a:srgbClr val="FFFF00"/>
              </a:highlight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29C6EB0-ED0E-4636-BF13-29CAAA81BC2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98286" y="1905000"/>
            <a:ext cx="11001828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saraf</a:t>
            </a: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 err="1"/>
              <a:t>Reseptor</a:t>
            </a:r>
            <a:r>
              <a:rPr lang="en-US" altLang="en-US" sz="2200" dirty="0"/>
              <a:t> </a:t>
            </a:r>
            <a:br>
              <a:rPr lang="en-US" altLang="en-US" sz="2200" dirty="0"/>
            </a:br>
            <a:r>
              <a:rPr lang="en-US" altLang="en-US" sz="2200" dirty="0"/>
              <a:t>- </a:t>
            </a:r>
            <a:r>
              <a:rPr lang="en-US" altLang="en-US" sz="2200" dirty="0" err="1"/>
              <a:t>Baroreseptor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arkus</a:t>
            </a:r>
            <a:r>
              <a:rPr lang="en-US" altLang="en-US" sz="2200" dirty="0"/>
              <a:t> aorta &amp; sinus </a:t>
            </a:r>
            <a:r>
              <a:rPr lang="en-US" altLang="en-US" sz="2200" dirty="0" err="1"/>
              <a:t>karotis</a:t>
            </a:r>
            <a:br>
              <a:rPr lang="en-US" altLang="en-US" sz="2200" dirty="0"/>
            </a:br>
            <a:r>
              <a:rPr lang="en-US" altLang="en-US" sz="2200" dirty="0"/>
              <a:t>- </a:t>
            </a:r>
            <a:r>
              <a:rPr lang="en-US" altLang="en-US" sz="2200" dirty="0" err="1"/>
              <a:t>Reseptor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regang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tekanan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rendah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thorak</a:t>
            </a:r>
            <a:r>
              <a:rPr lang="en-US" altLang="en-US" sz="22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 err="1"/>
              <a:t>Sistem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saraf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simpatis</a:t>
            </a:r>
            <a:endParaRPr lang="en-US" alt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endokrin</a:t>
            </a:r>
            <a:br>
              <a:rPr lang="en-US" altLang="en-US" sz="2400" dirty="0"/>
            </a:br>
            <a:r>
              <a:rPr lang="en-US" altLang="en-US" sz="2400" dirty="0"/>
              <a:t>- Angiotensin II </a:t>
            </a:r>
            <a:r>
              <a:rPr lang="en-US" altLang="en-US" sz="2400" dirty="0">
                <a:sym typeface="Symbol" panose="05050102010706020507" pitchFamily="18" charset="2"/>
              </a:rPr>
              <a:t>  </a:t>
            </a:r>
            <a:r>
              <a:rPr lang="en-US" altLang="en-US" sz="2400" dirty="0" err="1">
                <a:sym typeface="Symbol" panose="05050102010706020507" pitchFamily="18" charset="2"/>
              </a:rPr>
              <a:t>reabsorpsi</a:t>
            </a:r>
            <a:r>
              <a:rPr lang="en-US" altLang="en-US" sz="2400" dirty="0">
                <a:sym typeface="Symbol" panose="05050102010706020507" pitchFamily="18" charset="2"/>
              </a:rPr>
              <a:t> Na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- </a:t>
            </a:r>
            <a:r>
              <a:rPr lang="en-US" altLang="en-US" sz="2400" dirty="0" err="1">
                <a:sym typeface="Symbol" panose="05050102010706020507" pitchFamily="18" charset="2"/>
              </a:rPr>
              <a:t>Aldosteron</a:t>
            </a:r>
            <a:r>
              <a:rPr lang="en-US" altLang="en-US" sz="2400" dirty="0">
                <a:sym typeface="Symbol" panose="05050102010706020507" pitchFamily="18" charset="2"/>
              </a:rPr>
              <a:t>   </a:t>
            </a:r>
            <a:r>
              <a:rPr lang="en-US" altLang="en-US" sz="2400" dirty="0" err="1">
                <a:sym typeface="Symbol" panose="05050102010706020507" pitchFamily="18" charset="2"/>
              </a:rPr>
              <a:t>reabsorpsi</a:t>
            </a:r>
            <a:r>
              <a:rPr lang="en-US" altLang="en-US" sz="2400" dirty="0">
                <a:sym typeface="Symbol" panose="05050102010706020507" pitchFamily="18" charset="2"/>
              </a:rPr>
              <a:t> Na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- </a:t>
            </a:r>
            <a:r>
              <a:rPr lang="en-US" altLang="en-US" sz="2400" i="1" dirty="0">
                <a:sym typeface="Symbol" panose="05050102010706020507" pitchFamily="18" charset="2"/>
              </a:rPr>
              <a:t>Antidiuretic hormone</a:t>
            </a:r>
            <a:r>
              <a:rPr lang="en-US" altLang="en-US" sz="2400" dirty="0">
                <a:sym typeface="Symbol" panose="05050102010706020507" pitchFamily="18" charset="2"/>
              </a:rPr>
              <a:t> (ADH)   </a:t>
            </a:r>
            <a:r>
              <a:rPr lang="en-US" altLang="en-US" sz="2400" dirty="0" err="1">
                <a:sym typeface="Symbol" panose="05050102010706020507" pitchFamily="18" charset="2"/>
              </a:rPr>
              <a:t>reabsorpsi</a:t>
            </a:r>
            <a:r>
              <a:rPr lang="en-US" altLang="en-US" sz="2400" dirty="0">
                <a:sym typeface="Symbol" panose="05050102010706020507" pitchFamily="18" charset="2"/>
              </a:rPr>
              <a:t> air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- </a:t>
            </a:r>
            <a:r>
              <a:rPr lang="en-US" altLang="en-US" sz="2400" i="1" dirty="0">
                <a:sym typeface="Symbol" panose="05050102010706020507" pitchFamily="18" charset="2"/>
              </a:rPr>
              <a:t>Atrial natriuretic peptide </a:t>
            </a:r>
            <a:r>
              <a:rPr lang="en-US" altLang="en-US" sz="2400" dirty="0">
                <a:sym typeface="Symbol" panose="05050102010706020507" pitchFamily="18" charset="2"/>
              </a:rPr>
              <a:t>(ANP/</a:t>
            </a:r>
            <a:r>
              <a:rPr lang="en-US" altLang="en-US" sz="2400" dirty="0" err="1">
                <a:sym typeface="Symbol" panose="05050102010706020507" pitchFamily="18" charset="2"/>
              </a:rPr>
              <a:t>atriopeptin</a:t>
            </a:r>
            <a:r>
              <a:rPr lang="en-US" altLang="en-US" sz="2400" dirty="0">
                <a:sym typeface="Symbol" panose="05050102010706020507" pitchFamily="18" charset="2"/>
              </a:rPr>
              <a:t>)   </a:t>
            </a:r>
            <a:r>
              <a:rPr lang="en-US" altLang="en-US" sz="2400" dirty="0" err="1">
                <a:sym typeface="Symbol" panose="05050102010706020507" pitchFamily="18" charset="2"/>
              </a:rPr>
              <a:t>ekskresi</a:t>
            </a:r>
            <a:r>
              <a:rPr lang="en-US" altLang="en-US" sz="2400" dirty="0">
                <a:sym typeface="Symbol" panose="05050102010706020507" pitchFamily="18" charset="2"/>
              </a:rPr>
              <a:t> Na &amp; air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E91143-759F-4DE5-B70F-5188FFEB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8D3F-8245-4B0A-9267-98D3B10F0155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D1C8D7E-2917-42BE-A66A-D5C9F7D03C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33745" y="228600"/>
            <a:ext cx="8510588" cy="762000"/>
          </a:xfrm>
        </p:spPr>
        <p:txBody>
          <a:bodyPr/>
          <a:lstStyle/>
          <a:p>
            <a:r>
              <a:rPr lang="en-US" altLang="en-US" sz="3200" cap="none" dirty="0" err="1">
                <a:highlight>
                  <a:srgbClr val="FFFF00"/>
                </a:highlight>
              </a:rPr>
              <a:t>Perubahan</a:t>
            </a:r>
            <a:r>
              <a:rPr lang="en-US" altLang="en-US" sz="3200" cap="none" dirty="0">
                <a:highlight>
                  <a:srgbClr val="FFFF00"/>
                </a:highlight>
              </a:rPr>
              <a:t> volume &amp;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osmolaritas</a:t>
            </a:r>
            <a:r>
              <a:rPr lang="en-US" altLang="en-US" sz="3200" cap="none" dirty="0">
                <a:highlight>
                  <a:srgbClr val="FFFF00"/>
                </a:highlight>
              </a:rPr>
              <a:t> </a:t>
            </a:r>
            <a:r>
              <a:rPr lang="en-US" altLang="en-US" sz="3200" cap="none" dirty="0" err="1">
                <a:highlight>
                  <a:srgbClr val="FFFF00"/>
                </a:highlight>
              </a:rPr>
              <a:t>cairan</a:t>
            </a:r>
            <a:endParaRPr lang="en-US" altLang="en-US" sz="3200" cap="none" dirty="0">
              <a:highlight>
                <a:srgbClr val="FFFF00"/>
              </a:highlight>
            </a:endParaRP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64ACBBBF-8E69-4597-8EF5-90FB35FAB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11711"/>
          <a:stretch>
            <a:fillRect/>
          </a:stretch>
        </p:blipFill>
        <p:spPr>
          <a:xfrm>
            <a:off x="1524000" y="990600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D9BB9-61BB-43D3-B72E-9B3BE364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A2E-4FF0-4844-9255-A109752B843F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83405"/>
            <a:ext cx="10058400" cy="16093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800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Fungsi cairan dalam tubuh</a:t>
            </a:r>
            <a:endParaRPr lang="en-US" sz="4800" cap="none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13341"/>
              </p:ext>
            </p:extLst>
          </p:nvPr>
        </p:nvGraphicFramePr>
        <p:xfrm>
          <a:off x="1981200" y="1600202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D062A3-12E5-41DF-A4FD-2C8BA157536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 err="1">
                <a:highlight>
                  <a:srgbClr val="FFFF00"/>
                </a:highlight>
              </a:rPr>
              <a:t>Faktor-faktor</a:t>
            </a:r>
            <a:r>
              <a:rPr lang="en-US" altLang="en-US" sz="4000" cap="none" dirty="0">
                <a:highlight>
                  <a:srgbClr val="FFFF00"/>
                </a:highlight>
              </a:rPr>
              <a:t> yang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mempengaruhi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keseimbangan</a:t>
            </a:r>
            <a:r>
              <a:rPr lang="en-US" altLang="en-US" sz="4000" cap="none" dirty="0">
                <a:highlight>
                  <a:srgbClr val="FFFF00"/>
                </a:highlight>
              </a:rPr>
              <a:t>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cairan</a:t>
            </a:r>
            <a:r>
              <a:rPr lang="en-US" altLang="en-US" sz="4000" cap="none" dirty="0">
                <a:highlight>
                  <a:srgbClr val="FFFF00"/>
                </a:highlight>
              </a:rPr>
              <a:t> &amp; </a:t>
            </a:r>
            <a:r>
              <a:rPr lang="en-US" altLang="en-US" sz="4000" cap="none" dirty="0" err="1">
                <a:highlight>
                  <a:srgbClr val="FFFF00"/>
                </a:highlight>
              </a:rPr>
              <a:t>elektrolit</a:t>
            </a:r>
            <a:endParaRPr lang="en-US" altLang="en-US" sz="4000" cap="none" dirty="0">
              <a:highlight>
                <a:srgbClr val="FFFF00"/>
              </a:highlight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455148F-92F4-40C1-8350-0FE170248BD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825629" y="2209805"/>
            <a:ext cx="8540751" cy="3889375"/>
          </a:xfrm>
        </p:spPr>
        <p:txBody>
          <a:bodyPr/>
          <a:lstStyle/>
          <a:p>
            <a:r>
              <a:rPr lang="en-US" altLang="en-US"/>
              <a:t>Umur</a:t>
            </a:r>
          </a:p>
          <a:p>
            <a:r>
              <a:rPr lang="en-US" altLang="en-US"/>
              <a:t>Suhu lingkungan</a:t>
            </a:r>
          </a:p>
          <a:p>
            <a:r>
              <a:rPr lang="en-US" altLang="en-US"/>
              <a:t>Diet</a:t>
            </a:r>
          </a:p>
          <a:p>
            <a:r>
              <a:rPr lang="en-US" altLang="en-US"/>
              <a:t>Stres</a:t>
            </a:r>
          </a:p>
          <a:p>
            <a:r>
              <a:rPr lang="en-US" altLang="en-US"/>
              <a:t>Penyakit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A4476-C5FE-4AE0-BAD8-E0B8F499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EB16-450A-4F1B-8D71-166C0AEAB3E0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52600" y="914400"/>
            <a:ext cx="1600200" cy="495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spc="5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657600" y="914400"/>
            <a:ext cx="1600200" cy="4953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752601" y="6019802"/>
            <a:ext cx="1920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Perempuan</a:t>
            </a:r>
            <a:endParaRPr lang="en-US" sz="24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733800" y="6019802"/>
            <a:ext cx="1474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Laki-laki</a:t>
            </a:r>
            <a:endParaRPr lang="en-US" sz="24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752600" y="3124200"/>
            <a:ext cx="1600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3657600" y="2819400"/>
            <a:ext cx="1600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978472" y="1600205"/>
            <a:ext cx="11456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45%</a:t>
            </a:r>
          </a:p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Solids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959672" y="1524005"/>
            <a:ext cx="11456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40%</a:t>
            </a:r>
          </a:p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Solids</a:t>
            </a: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1911890" y="3962405"/>
            <a:ext cx="1128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55%</a:t>
            </a:r>
          </a:p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Fluids</a:t>
            </a: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3893090" y="3962405"/>
            <a:ext cx="1128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60%</a:t>
            </a:r>
          </a:p>
          <a:p>
            <a:pPr algn="ctr"/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Fluids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5562600" y="2819400"/>
            <a:ext cx="16002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7391400" y="4724400"/>
            <a:ext cx="16002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 flipH="1">
            <a:off x="5562600" y="4724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7391400" y="5486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5791205" y="3581402"/>
            <a:ext cx="1238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2/3 ICF</a:t>
            </a:r>
          </a:p>
        </p:txBody>
      </p:sp>
      <p:sp>
        <p:nvSpPr>
          <p:cNvPr id="3090" name="Text Box 21"/>
          <p:cNvSpPr txBox="1">
            <a:spLocks noChangeArrowheads="1"/>
          </p:cNvSpPr>
          <p:nvPr/>
        </p:nvSpPr>
        <p:spPr bwMode="auto">
          <a:xfrm>
            <a:off x="5715004" y="5105402"/>
            <a:ext cx="135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id-ID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/</a:t>
            </a:r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ECF</a:t>
            </a:r>
          </a:p>
        </p:txBody>
      </p:sp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5486400" y="990605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ICF 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Intra cellular fluid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= CIS  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en-US" sz="20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intra </a:t>
            </a:r>
            <a:r>
              <a:rPr lang="en-US" sz="20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selular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en-US" sz="2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ECF 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extra cellular fluid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= CES 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en-US" sz="20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ekstra</a:t>
            </a:r>
            <a:r>
              <a:rPr lang="en-US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selular</a:t>
            </a:r>
            <a:r>
              <a:rPr lang="id-ID" sz="20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en-US" sz="2000" b="1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7772402" y="4876802"/>
            <a:ext cx="821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80%</a:t>
            </a:r>
          </a:p>
        </p:txBody>
      </p:sp>
      <p:sp>
        <p:nvSpPr>
          <p:cNvPr id="3093" name="Text Box 24"/>
          <p:cNvSpPr txBox="1">
            <a:spLocks noChangeArrowheads="1"/>
          </p:cNvSpPr>
          <p:nvPr/>
        </p:nvSpPr>
        <p:spPr bwMode="auto">
          <a:xfrm>
            <a:off x="7772402" y="5486402"/>
            <a:ext cx="821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20%</a:t>
            </a:r>
          </a:p>
        </p:txBody>
      </p:sp>
      <p:pic>
        <p:nvPicPr>
          <p:cNvPr id="3094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369" y="2357432"/>
            <a:ext cx="3211787" cy="21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AutoShape 26"/>
          <p:cNvSpPr>
            <a:spLocks noChangeArrowheads="1"/>
          </p:cNvSpPr>
          <p:nvPr/>
        </p:nvSpPr>
        <p:spPr bwMode="auto">
          <a:xfrm rot="1530143">
            <a:off x="8832849" y="4037018"/>
            <a:ext cx="160339" cy="1089025"/>
          </a:xfrm>
          <a:prstGeom prst="upArrow">
            <a:avLst>
              <a:gd name="adj1" fmla="val 50000"/>
              <a:gd name="adj2" fmla="val 16980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30"/>
          <p:cNvSpPr>
            <a:spLocks noChangeArrowheads="1"/>
          </p:cNvSpPr>
          <p:nvPr/>
        </p:nvSpPr>
        <p:spPr bwMode="auto">
          <a:xfrm rot="1530143">
            <a:off x="9120188" y="4070356"/>
            <a:ext cx="177800" cy="1698625"/>
          </a:xfrm>
          <a:prstGeom prst="upArrow">
            <a:avLst>
              <a:gd name="adj1" fmla="val 50000"/>
              <a:gd name="adj2" fmla="val 23883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9291639" y="4711476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interstisial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98" name="Text Box 32"/>
          <p:cNvSpPr txBox="1">
            <a:spLocks noChangeArrowheads="1"/>
          </p:cNvSpPr>
          <p:nvPr/>
        </p:nvSpPr>
        <p:spPr bwMode="auto">
          <a:xfrm>
            <a:off x="9310711" y="5500706"/>
            <a:ext cx="1845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Plasma/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pc="5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intravaskular</a:t>
            </a:r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37D72-1963-4F8D-A12B-018CC0C0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57" y="-263505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>
                <a:highlight>
                  <a:srgbClr val="FFFF00"/>
                </a:highlight>
              </a:rPr>
              <a:t>Masa </a:t>
            </a:r>
            <a:r>
              <a:rPr lang="en-US" sz="4800" cap="none" dirty="0" err="1">
                <a:highlight>
                  <a:srgbClr val="FFFF00"/>
                </a:highlight>
              </a:rPr>
              <a:t>tubuh</a:t>
            </a:r>
            <a:r>
              <a:rPr lang="en-US" sz="4800" cap="none" dirty="0">
                <a:highlight>
                  <a:srgbClr val="FFFF00"/>
                </a:highlight>
              </a:rPr>
              <a:t> total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492720" cy="16093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4400" cap="none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Cairan ekstra seluler</a:t>
            </a:r>
            <a:endParaRPr lang="en-US" sz="4400" cap="none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4476" y="2112823"/>
            <a:ext cx="4038600" cy="4525963"/>
          </a:xfrm>
        </p:spPr>
        <p:txBody>
          <a:bodyPr>
            <a:normAutofit/>
          </a:bodyPr>
          <a:lstStyle/>
          <a:p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Plasma</a:t>
            </a:r>
          </a:p>
          <a:p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 Intersisial: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 limfe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 serebrospinal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 synovial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Aquaeous humor &amp; vitreous body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Endolimfe, perilimfe</a:t>
            </a:r>
          </a:p>
          <a:p>
            <a:pPr lvl="1"/>
            <a:r>
              <a:rPr lang="id-ID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 pleura, pericardium, peritonium</a:t>
            </a:r>
          </a:p>
          <a:p>
            <a:pPr lvl="1"/>
            <a:endParaRPr lang="en-US" spc="5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upload.wikimedia.org/wikipedia/commons/thumb/c/c1/Blut-EDTA.jpg/150px-Blut-ED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066680"/>
            <a:ext cx="1491945" cy="2557573"/>
          </a:xfrm>
          <a:prstGeom prst="rect">
            <a:avLst/>
          </a:prstGeom>
          <a:noFill/>
        </p:spPr>
      </p:pic>
      <p:pic>
        <p:nvPicPr>
          <p:cNvPr id="1028" name="Picture 4" descr="http://www.healthcentral.com/common/images/9/9240_1123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076" y="3857628"/>
            <a:ext cx="2857520" cy="228601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3YWenrIeuK5CGUB0tBcTllrYnfTTyv8Xev0YxBxt33EpJ1M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3" y="3857628"/>
            <a:ext cx="2647951" cy="2286016"/>
          </a:xfrm>
          <a:prstGeom prst="rect">
            <a:avLst/>
          </a:prstGeom>
          <a:noFill/>
        </p:spPr>
      </p:pic>
      <p:pic>
        <p:nvPicPr>
          <p:cNvPr id="13" name="Picture 8" descr="http://www.omahxamthoneplus.com/wp-content/uploads/2013/03/peta-kelenjar-getah-ben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23" y="1071549"/>
            <a:ext cx="3546503" cy="25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10" name="Picture 2" descr="https://encrypted-tbn3.gstatic.com/images?q=tbn:ANd9GcQSAHzzwZi3bmYw6-ZiiRO3exXcz9pZ5iQzpL03-ZiCBO6AOhQjbchPJp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3" y="357169"/>
            <a:ext cx="4762500" cy="2969783"/>
          </a:xfrm>
          <a:prstGeom prst="rect">
            <a:avLst/>
          </a:prstGeom>
          <a:noFill/>
        </p:spPr>
      </p:pic>
      <p:pic>
        <p:nvPicPr>
          <p:cNvPr id="17412" name="Picture 4" descr="http://www.earsite.com/sites/default/files/userfiles/images/menieres_disease/m2a-vestib_memb_t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3" y="357165"/>
            <a:ext cx="3929091" cy="3409435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xMSEhISExIWFRUWGBYZGBYWFBYYFBkXFxgXFxoTFhcYKCggHxolHhcXIjIhJiorLi4uGx8zODMsNygtOisBCgoKDg0OGxAQGy8kICUtLCwsLC0sNywsLC81LCw0LCw0LS0sLCw0LCwsLCwsLC00NywsLCwsLCwsLCwsLCwsLP/AABEIALwBDAMBIgACEQEDEQH/xAAbAAEAAwEBAQEAAAAAAAAAAAAABAUGAwIBB//EAEUQAAIBAgMEBQcICAYDAQAAAAECAwARBBIhBRMxQSJRUmGRBhYyQnGB0iMzYnJzgpKhFENTk6KxssEHFSQ0Y9GDo7PC/8QAGAEBAQEBAQAAAAAAAAAAAAAAAAIDAQT/xAApEQEBAAIBBAECBQUAAAAAAAAAAQIRAxIhMUEyIlEEE2GB8EKRwdHx/9oADAMBAAIRAxEAPwD9s3C9lfAU3C9lfAV0pQc9wvZXwFNwvZXwFdKUHPcL2V8BTcL2V8BXSlBz3C9lfAU3C9lfAV0pQc9wvZXwFNwvZXwFdKUHPcL2V8BTcL2V8BXSlBz3C9lfAU3C9lfAV0pQc9wvZXwFNwvZXwFemcDiQPfVP5U4pf0TEWY3KFQFNmbNZcinkWvlDaWJvcWruq7qrCOSFjlUxk9QKk+ArtuF7K+Ar8Lx3kciSNHHiFzCxVTHaUG1x07hL8Olpav3HBIyxxqzZmCqC3WQACfearPHGa6bv9tMsMsrvqmv3297heyvgKbheyvgK6UqGjnuF7K+ApuF7K+ArpSg57heyvgKbheyvgK6UoOe4Xsr4Cm4Xsr4CulKDnuF7K+ApuF7K+ArpSg57heyvgKbheyvgK6UoOe4Xsr4Cm4Xsr4CulKDnuF7K+ApuF7K+ArpSgUpSgUpSgUpSgUpSgUpSgUry7gAkkAAXJJsABxJPVWP2x5RSSlYoEKK4ZjKzBTu1t0jY5kQg3zelyAUm6venZLfCZtjypCO0cORihysxu3T47qONOk76i4uAL8yCB4byhcIA4LT5btDDYkNb0Wa+VPvNbvNUuAwQt8n0EIF5QuWaWwsAtvm4raADpEdXFpCJcbuH5ONSQzKANeap39bcvbwqfTfuuWY+O6Z+nz/ALGMe2dr++yVB2/tLNg8WGiOdY7PGDmDLJ0bhhrkIzDNa4sdNK+RwLHPGsemZHzi5NwpTK7E+tckX53PVXDb4umJswU7hRmJsFZpegxb1QCCc3LU8q0xztuq7OXK9mV2ftlBGYf9aWYZFjZkZEJ0AD2D5RcanUAcK/UFyxRi5CoijUmyhVHHuAAr8z2eceZIUkxAeHeRBrSwuGXeL0ej0zf+V71vNrLmlhQ6qA8hHWyFAtxzAzk+0KeQrS6x3Yj8Lnei5Wf37f7czPJKcwd44/VUAB2+m+YXHcuhHPXQd8LtGWE2kcunJ7DMv2gGhX6QAtzHE1FxWJYMEjQO5F+kxVFUG12YAnU6AAa2PUa4/psifPRBV7cbmRV+uCFYe0AjrIrDru9u/mXe6vcR5ShJMhhdgFR2dMpGVywuq3zNbLcga6iwN6u8POsiq6MGVhcEcCKxMkYABB6AF0Ya7u/MAelEdLry0I+jI2NtF8K5jntu5WLI6fNjMBovO+hJU8blgTqFiy73PBlN942VK5YbEJIoeN1dTwZWDKbaaEaV1ogpSlApSlApSlApSlApSlApSlApSlApSlApSlApSs15Y7V3e7hDOC5u+6Vi+X0VQFfRztpe40VtRxHLdCD5Q458XI+Eha0YuJHFuINmv9FSMoX1mDA2VGzRMPh0kuVuYiQczG7TsOEjn9mPVUaHja1q44TBBA8CqqGRt5iMnAAgBILj1iqgse9j64NTMdOwyxR23jDTTooo0MjDqHADmbDrtfifr/OzS/TNPk8pkYxISAPnHHq313antkHjyGvEipcaBQFAAAFgOQA5VzwuHWNQi8Bc3OpJJuWY82JuSe+uW1mIgmINju3seo5TrUs3PZgzF5z+stk7olvk/Fct963KuG1YQ+Gxt79PJEMpszZcvQW+mYu7KAdCeOlWUjLGpJ0VBr1AKP8AqqvbyAYEQySCBp21c2sjO5lOe/L1OIuSACLgjTj87XhO1v6Mw3kisREwE4MZVwWGHABRgwLlSTlFrnKL24a1vtrC0sD9Zkj/ABLvL/8Aq/OsHBgcZFlEuNjbDZlV13wZnRmAKqXW9yCdA1b7bZ+SVhr8pDYjvkRTb7patsrcpd5bT+Gwk48tY6QYf9xL9nD4Zpf71NqGwviF+jE1/vulv6GqZXlcV7fIG4+aY6jlGxPpD6DE69R14E27SFUBSRQ2HfRgdd2Tzt2L/hOvDhIkQMCpFwQQQeBB0INVeEEoZoTKvQAKZoixaI6AlswuRqp9gPrCqxy0rHK43cSdkYv9BmjgfMInORXIJjKhSUZm9V1sEJNsws3LTc1+ethpHvhZZUyP8025NwRqY7l7ZhxXrFxyN5Hk5tLGIww000Ryu0SsIXLKwuyCQl9Q0eQg8RcA5jrXLJjNzxVZz+qeG6pUHcYj9tH+4Px03GI/bR/uD8dcZp1Kg7jEfto/3B+Om4xH7aP9wfjoOmPx6Q5c9+kbLYXu3Jfaf7GoEHlJC3JgQATpwW1zJrrkHXbXleuuKxIhC/pBD6kgrEQFCKWLm5NrC5vVXhNrYB/1SBvTI3QNmSNnJBA4qM2vttzoJI8rYMjOFlIUAnoZSM1yB0iNSAT7jz0q3wGKEqZwLC7j8Lst/fa/vqnw2KwUjJCIV6dyoaFQpy5ze33ZLG1uPXrfRxhRZQAOoCw114Cg9UpSgUpSgUpSgUpSgUpSg5zzqil3YKo4kmwFYVcbnebGFSx3hjhRgQS46A0bUADwJmPOrHyxxvy0EIBdsryLGAek4IWMsRwUXc3bTS/EVXYOHpG7ArCXGbgplYlppB3AnIOYs4ruFu7df9Xj2nU6FhBGSbuxNzb0pJXPAX6zoBwUAchXvAYUpdnIMj6uw4d0a/QW9h7zxJrjghvWE7ejYiFTyU8ZSO044dS24EtVjXEFcMbBvI5EvbMrLfquCL13pQZ3HbUfeKhjUtHZzHvDkd7Ep08vJgAFsLsUuRper2htABo5sSEnwuJAR2kRQ8LqPRuNMlwTpwsxvfieHEq8uWEuZgM2oUiRot1I630MQZIpLi2o01Omm2NsWNlSRjnGdpN0VG7WS7L6LAtmXUcbXF7A1rh37LmFznTKy+Pj2dgMskMKSzm+7Bdpbcs3SJsNbaam9qsFxk8MeHikVGMUecrGLEEJIBmBJBVedrG5WwNazaOyo5lCkBSHR1ZVQsrowYMuYEX0tw4E1msQkcWJZJZRndoum7D5lflGZiAAuZkyZQAPRPMk3lLr/J+TeO9r2qXsOGQNO0rMzZ1QZgoYKqhrELp6UjkdxUcqtqj4UgtMw4GVv4QqH81NSKwvlNmroqJtCEkK6D5SMkqO0D6UZ7mH5hTyqXSuOIpyTxggnKwDKRoykahh1MCPEVCxUUkivIrZcRFu96oW6yCNhIkqLxBIBtY9pOIBHe25kJ/VSG56klPE/Vf8mufW07YsMpWZAS6Xuo4unFo/bpcd46iaqa8XwvDLXa+Gp2NtFcRCky+sNRe9mGjLfmLg68xY86m1+f7CmWGfNEzBXmGZQzFHjxAG6kVSbWuUsRa2Vl5V+gVEvez7Js1dFKUrriNi8BHKUMiBshzLcXANrXtXN9kQG4MMZBtcZBY20Gn5VNpQRl2fEHDiJA6iwYKLga6A8vSbxNSaUoFKUoFKUoFKUoFKUoFc55lRWd2CqoJZibAAakk9VdKofLXEKmHBe+XeR3ABJNmvbKOOoGndXLdTYzcePaSTFYwAhyRBCrqysCbW6LWOWxjcjkc9e8ZABHFhlvZzlJ5lFGaRj3twJ63phYm3iq4sUzSsOqSYsqLftJGpB+sK6wDNPI/KMLGPabSOR7QYx92rtupKvP1PsnUqs2ks+dTHfKMl7HXV+kQOBOXkeXDWveMnlBJRGN4mKiwsJOIDa6dVShYUqimx+JW7lAsea3SXpBCzASHpDgAvR048qtNmzmSGJ29JkVjpbUgE6a29lzQeI/n5Ps4v6pqm7G/XDqla33lR/wCbGoUR+Xl+zhH8Ux/vU3Y3Gf7X+UcQ/tWvF8m3D8ljWd3Bk3pDFG30hDAA6reLUHQjKLWNaKqYjJNJHyf5VPyEg9zEH/yCtOXw0559KJsuIQs2HF8oGeO51ysTnW/Oza/fFWVRcbhS+VlbLIl8jWuNbXVhzQ2Fx3AjUCvuCxOcG4yups6Xvla1+PMEEEHmDXmeVJpUbESMrx2DFbOGyi+vRyk93pVwxc8oJKIxvFdRYEby5Nm100sKCeyggggEHQg6gjqIqJgmKs0JN8oDITxMZ0sTzKnT2ZSdTVdNtDEqC5QKma3SXpKpcgSHpD1cvR0413eY7rD4ltGUIX0t0JAofQ8ACQ1r+pQRto4c2dURzJCyzwsi5iFZixjOuozq5A4ar1Vrti+UyYiJXWOQmwzhVBytzXjw6jzFjVRK2SaGTlcxt7JLZf4wg+8a+eS1osVueiGCzKVFgSgkDxORzGVjr1k13K9pf2aXvjK03+Zf8M34B/3T/Mv+Gb8A/wC6n0rjNS7Sxs7bvcRyAlmBzKgGikgvmPzd7Xy9LqqCg2kyOTZXGqK26IJvHYOU9UfKcLE6Xq023POpiEClixa+ikaKSucsRZL2uRc9VVMEu0kBBjDgLYDoZid2QpuSLnPlzX77d4fB/mQsdSSUv8wFAVpLhludSpS5U9VudaPZ6MIog+rhFDEm5zBRfXnrfWqrBvjRNGJADGQS5AQAX3llFjmuLR6/SPuvaBSlKBSlKBSlKBSlKBWS8q8RvMRhcOFJVXDO2mVWsSinW5JVZBoNMy9da2vz/bEjNisWykZYwpQ31M7oIF7sqnMPrX4WF+ze5pWHlJwD5leY/rHZ7/Q9FD+BUPjXzZIO6Vjxe8h9shL29wIHurztBAsBjXS4WJbfSIjFvcamgW0HClu027u32lKVwKUrhjZyi3XVjZUB5sdBfuHE9wNBywWrTPyL5R7IwFP8WepmyD08QPpqfGNAf5Vyw0IRVQahQBc8T3nvPGuuxx0sQ3/IB+GNP7k1pxfJrw/JZVF2hg94BY5XQ5ka17NYjUc1IJBHUeRtUqlemzb12b7KiKQklWGV14rxHcynmp5H3aEGou0IypE6C7KLOo4vHxK97Lqy/eHrGrjG4TeAWNnX0W6jzB61PMf3AtAws2YajKwJVlvfKw4i/McCDzBBrzZ4dNePk4+mukbhgGUgggEEcCDqCK9VBwHQeSHktnT6j36P3WDi3IFanVmzK8TRB1ZW1DAg+wixr3SgrYFaXDZCflMrIW/5YyVz/iW/hX3auMCDCbRGgQrve6GWyvf6hN+7WumE6Ms6deSQfeXIR4xk/er7uS+FxcCjMRvlC9e8Xehf/Zb3Vph33GvH33i26OCAQQQeBBuD3g19rPeRs4Mcqp6AcOluGWVRJYfeLH31oayxu5tkUpSuhSlKBSlKBSlKBSlKBSlKBX5hs+Mbzo3JkdWmOZiDKGmmOhNhZtbC1sy1+mu4AJJsALk9w51+bbBUdBgLbw4mRhlynOf0dSSDrckk996Sd9qx9rPGayQL9JnPsRT/APpkqZUNdcQfoRgD2yMSR4Rr41MokpSlB8qLhvlG3p9G1ox3HjJ97l3e018b5Ulf1Y9I9sj1B9Eczz4ddTKBXvYQ+RRv2maT94xcD3Age6oO0rsoiHpSndjrAa+dh9VAze4VeKoAAGgHAd1b8M9vRwTzX2lKVu9JVOwtiJh1iJ/ewZD+Ua1cVU4oWxJv68S2/wDG75v/AKp41ly/FlzfFFx4yvDL1MUb6sth/WI/zqdUPa/zMh7K5vwdL+1Swb6jga8zxvtKUoIeJ6M0LdrPGfeM4/8AmR76lbNbLNKvbVHHtF0b8hH41F2tpGX7DI/uRgW/hvXZjlmhbrLIfY63H8SKPfV4XWUXx3WUd/IRkX9LgFgyTuxHPKxKrf8AAa1dZHyZFsZiF1ugc68DvnEgsedvyvWuqPdcy7WlKUokpSlApSlArP4zDYvfs6NeMvotzw3Sam7WyZs/Bc17cQTWgpQZDDYjHTLI6kiylQMir0yiklbn1STYnqseBqZtCfGGVY4lOUCFmLBVHFi4zA3zdFRYC1i2t7VO21iMQhG5QuMjmwVTd+QOZlsOfO5/OvM2PaO2QK2Um+ga+cqBa9r5QH6tbWoPGHxO0suVo1zkGzBUyqQj3zDPzcpa3IG9qkbOmxZxDCXSJScpJjBb01vZSdNEYXF+kfYJuxMTM+93oACNkU2sWtqXOpHrBbcmRuIIrq+xcMSScPCSSSSYkJJPEk240HvaWJVYZWJFlRyfYFNYTYqG2HLWzbuZmsb+nJGFF9L6RnlV15ZbOwsWGzHDwgZ47kQpwDBrGw55cvvqn2fseKORU3MV44MNru19K8t2Bte9wPyrs9/z+eFz41M2fqZn7UjW9iBY/wCaN41MqHsj5lD2gW97sWP86kzSqgLMQAOJPCuIeqiZjLoDaPmw4v3KeSfS58tNa5zyBhmlO7i0sraM55ZxxseSDU8+qpUUU0vAblO0wvKR9FOC+1rn6NVMbfCscbl4dVUAAAWA0AHADqFcMTjEQgMekeCKC0jfVQan28K87Qhw8IBnxEgvwDTMrMe5YrE+wCqZ/KqKK4wuFAB4u9owe8gAsfvWq5xfdpOG+2i2ZhHLb6UZWtlSO4ORTYnMRoXNhe2gsACdSbOvz1fKfGTG0bKeoQQM58SX/lXsPtQ6/wCr/cRj8sgrWWSaby44zTbSSkTRpfolJSR3q0QH9RqTX50z7UEqH/U3ySWvBETbNFfTJw4VJO39oR+nGTbjvMJKP4kygV3rjszjeVWbdWyxzfs2Gb7N+g3uF1b7lZ/CeXdzaSEHvikDH8D5f51d4Xb2FxAMe8ALAgxyAoxBFiAG4+69durNO5as06kVXYOXc2hk0ANon9Vl9VCeUg4WPpAAjiQO+AYgGJzd4jla/Ej1JPvLY+3MOVSJYwwKsAynQgi4I6iK8nh4LNPdKrszQekS0PaNy8fc54sn0uI53GosAedcEbag+Rm+zf8ApNeca3yQfsbt/wADK5/IGm2DbDz/AGb/AJqRXLbGJjEUqGRAcpBGdQQDodOu1dnl2eU7BziPaWUm28j426JJ4KT2vktBz1rX1gZsbC2NVN6lzuJL51y5IXZjduF72FuPSFbL/NYP28X7xP8AumV3lVcnyqZSq7EYguYngIlVXIcJIvAow11sbEg2qmwmz8e0kMk8t8jG6pkRSCYwbqL5lsHtc3seuuIaqlZbEw7Qcu0bZcsjZMwjvlEjjoKLAgx5bZz6WvCu6x48hVZgMtyzruxnOQEKAVbL0xY6cCbdwaKlU3k9BiVztiWuSFC6rewaQ6hOjezKLjjarmgUpSgUpSgUpSgzH+ITN+jIFt0nN79lYZXNu/o6VEkb/USd8UJH4pquPKjZ2/SNc5SzEkgAmxR0IF9AbObHX2VXY7Z7Eo8TAOgy2e5VkNtDbUEEXB7zprWmOOVlbY4W4XSuihmjBRBGUBJVmZgVUknKVA1tcjiNLVwwkLytmQ75hwmcZcOnL5FB6R7wTzGflVpHsfPriGEnVGAVhH1luS/3iRwsor7t7bceEQFtWOiRj0m5e5Rpc+wcSAax4/eTuPD7yfP0eHDAzzSXYfrZCNL+pGo0W/Cyi50vc1mtp+Vk0rCPDqyBtFIXNiH+omoUe4n6td8F5M4zHuJsSxhT1br01BHCKJtE+s92PMWtW72LsKDCqRDGAT6TnpSN9ZzqR3cByArt5JO0VlyY49owmyvILESneTvuc3HXe4g/WZrqD7c/srX7O8j8HDY7kSMPXlO8a/WA2i/dAq+pWVytYZZ2+XxVA0AsO6vtKVKUGb/cw/ZT/wBUFTqgzf7mH7Kf+qCp1BExuzIZhaWGOT66K3hes3tP/D3DSA7pniv6t95Efakl7DuUrWvpXZbHZlZ4fk+0Ng47BkPrLGl7MjMwVeYI+cQfR6aC1yOFSdk+UYewJLXF7ELve9lyWWVfqAMOa86/T6yvlL5Ew4jNJFaKYm9wPk3Yaguo4Nf11s3Dja1V1S+V9Uvyc45AwDKQQRcEG4IPMGq4oMOwI0hY2ZfVjY8HXsoeBHAGx06VUOBxkuFmaCc7tr3LPrGbk2d7W0Otpl4+uCQTWrDm+SRQrMDYXzI455TYX7wR+VcuNjmWFndx2v8ANMvaKJ+N1X+9fNsoNzMbC+Rtba8K+DZ9igDndoQwS19RewzHXIDqB3DW2ldNp/NMO1lX3uwUfzrkTPL3gQp2nqi5d0YeA+c0n4W4ZTx66136MnYX8IrKbHiJ2jMDbKg3gPrZnRI7HuAVvbm7tdhS73dq5PlXlIwOAA9gtUDa+/um5BI1zAGMXOmUMXB6Fs18ut8vfVjSuIZmGLaBRVZrHiSTFnFn0U5ABqrXuOG7t61TtgnEXdZiSECKCwGZmKhnYkAA2Jy3GhsauKUClKUClKUClKUClKUEbaA6PsNV1W8yXUjuqlnmVFZ3OVVBLE8AALkmvRxXs9XBfp0gbe2uuGjzHpO2iJexZvbyUcSeXtIqv8h9hNM/+YYrpu1jECNLcpQvJdegvIEtqWvVPsfBttPGs8gO5QAsp4CO5yQfWcgs3dp2a/VAKnkz9J5s/RSlKxecpSlApSlBBm/3MP2U/wDVBU6oM3+5h+yn/qgqdQKUpQKUpQVflBsKLFx5HFmF8kgHSQnq6weanQ1+d4V2wrnAYo5UBBikH6o3OSRCf1JOgB9HpKejoP1iqTyr8n1xkWXQSrcxueRPFW60awBHsPECqxy00wz12vhTYSctmVxaRDldRwvxDL9FhYjuNuINChkmSMcEyyufYTu197Lf2IeuqDycnZ2GHkZosRDmVGYXLIvpYeQetkOoN7ldQT0idbBEsCSO7X0LyOdBZRyHJQBoP5kknTHj779NMeL6t+kLyVBOLeQMx3qzFrsSuRJVWGw4Do9Vr63vWzrNeQmDKwGZwd5K8jG/qrvHIjX6IJa3XetLWE37YZXdKUpXXClKUClKUClKUClKUClKUCsB/iXid2iRcBIWc24lIspK+92T22Irf1Q+UfkwuLeGQyFDHyABDDMrW14aqKrDLVXhn0118kdkfouGRCPlG6cp65GAuPugBR3KKuaUqUW7KUpQKUpQKVReUW3zhjYR57xSMvSteVbbuI6GwbpdLll4GuL+V0fSCxSFlbL0gqKbMULhmOouOA6R5DjYLWb/AHMP2U/9UFTqzA8rIC6ExuWAUZgUyhZbMx9LgCgvzFvbXSHytQqS0TiyhmIKFVvGZLElgSeiw0HttQaOlUjeUsebKIpGAYqXXdZNHKE6uCQLX0HA9elXdApSlApSlBhP8RdjFSuOh6LoV3hHK2iTe7RW61OugpJtE4nCJIsTNd0WWNFZypU3ZLAXKkgC9rZWBOlbiaJXVkYAqwIIPAgixB91Vfk3sCPBRsiMzZmzMznUkAKNBpooAvxNtarq+m4tceTWOkvY2GMWHgia2ZI41NuF1UA27tKmUpUsilKUClKUClKUClYzzsm7Efg3xU87JuxH4N8VBs6VjPOybsR+DfFTzsm7Efg3xUGzpWM87JuxH4N8VPOybsR+DfFQbOlYzzsm7Efg3xU87JuxH4N8VBs6VjPOybsR+DfFTzsm7Efg3xUGzpWM87JuxH4N8VPOybsR+DfFQbOlYzzsm7Efg3xU87JuxH4N8VBsmUHiAfdXM4ZOwvHN6I9Lte3vrI+dk3Yj8G+KnnZN2I/BvioNacLH+zXiD6I4jgfaK9iJeGUeArH+dk3Yj8G+KnnZN2I/BvioNgkKgABQAOAAAFe6xnnZN2I/Bvip52TdiPwb4qDZ0rGedk3Yj8G+KnnZN2I/BvioNnSsZ52TdiPwb4qedk3Yj8G+Kg2dKxnnZN2I/Bvip52TdiPwb4qDZ0rGedk3Yj8G+KnnZN2I/BvioNnSsZ52TdiPwb4qedk3Yj8G+Kg2dKxnnZN2I/Bvip52TdiPwb4qDZ0rGedk3Yj8G+KnnZN2I/BvioP/2Q=="/>
          <p:cNvSpPr>
            <a:spLocks noChangeAspect="1" noChangeArrowheads="1"/>
          </p:cNvSpPr>
          <p:nvPr/>
        </p:nvSpPr>
        <p:spPr bwMode="auto">
          <a:xfrm>
            <a:off x="1679575" y="-14445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yenibeth.files.wordpress.com/2008/07/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3" y="3286127"/>
            <a:ext cx="4762500" cy="3333751"/>
          </a:xfrm>
          <a:prstGeom prst="rect">
            <a:avLst/>
          </a:prstGeom>
          <a:noFill/>
        </p:spPr>
      </p:pic>
      <p:pic>
        <p:nvPicPr>
          <p:cNvPr id="17418" name="Picture 10" descr="http://3.bp.blogspot.com/-KhutGFH0YYI/TaGHMPaKtvI/AAAAAAAAADc/_Igrw-l0UR0/s1600/perikardit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3766600"/>
            <a:ext cx="3929091" cy="285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D966D29E-23A2-428F-903C-5582D793522D}"/>
              </a:ext>
            </a:extLst>
          </p:cNvPr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948858969"/>
              </p:ext>
            </p:extLst>
          </p:nvPr>
        </p:nvGraphicFramePr>
        <p:xfrm>
          <a:off x="1620839" y="206377"/>
          <a:ext cx="8397875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7628571" imgH="5723810" progId="Paint.Picture">
                  <p:embed/>
                </p:oleObj>
              </mc:Choice>
              <mc:Fallback>
                <p:oleObj name="Bitmap Image" r:id="rId3" imgW="7628571" imgH="5723810" progId="Paint.Picture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D966D29E-23A2-428F-903C-5582D79352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222" b="12222"/>
                      <a:stretch>
                        <a:fillRect/>
                      </a:stretch>
                    </p:blipFill>
                    <p:spPr bwMode="auto">
                      <a:xfrm>
                        <a:off x="1620839" y="206377"/>
                        <a:ext cx="8397875" cy="630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59FFDC-8796-4242-9D39-1887392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3224-BC88-466F-9B77-9D7A5C28A89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92" y="315141"/>
            <a:ext cx="8412480" cy="61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69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820</TotalTime>
  <Words>979</Words>
  <Application>Microsoft Office PowerPoint</Application>
  <PresentationFormat>Widescreen</PresentationFormat>
  <Paragraphs>223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Lucida Sans Unicode</vt:lpstr>
      <vt:lpstr>Rockwell</vt:lpstr>
      <vt:lpstr>Rockwell Condensed</vt:lpstr>
      <vt:lpstr>Wingdings</vt:lpstr>
      <vt:lpstr>Wingdings 2</vt:lpstr>
      <vt:lpstr>Wood Type</vt:lpstr>
      <vt:lpstr>Bitmap Image</vt:lpstr>
      <vt:lpstr>Keseimbangan cairan dan elektrolit</vt:lpstr>
      <vt:lpstr>PowerPoint Presentation</vt:lpstr>
      <vt:lpstr>PowerPoint Presentation</vt:lpstr>
      <vt:lpstr>Fungsi cairan dalam tubuh</vt:lpstr>
      <vt:lpstr>Masa tubuh total</vt:lpstr>
      <vt:lpstr>Cairan ekstra seluler</vt:lpstr>
      <vt:lpstr>PowerPoint Presentation</vt:lpstr>
      <vt:lpstr>PowerPoint Presentation</vt:lpstr>
      <vt:lpstr>PowerPoint Presentation</vt:lpstr>
      <vt:lpstr>Insensible water loss</vt:lpstr>
      <vt:lpstr>Komposisi cairan tubuh (1)</vt:lpstr>
      <vt:lpstr>Komposisi cairan tubuh (2)</vt:lpstr>
      <vt:lpstr>Komposisi ion pada cairan tubuh</vt:lpstr>
      <vt:lpstr>PowerPoint Presentation</vt:lpstr>
      <vt:lpstr>Fungsi ion dari elektrolit</vt:lpstr>
      <vt:lpstr>Fungsi natrium dan kalium</vt:lpstr>
      <vt:lpstr>Perpindahan cairan dan elektrolit</vt:lpstr>
      <vt:lpstr>DIFUSI vs OSMOSIS</vt:lpstr>
      <vt:lpstr>PowerPoint Presentation</vt:lpstr>
      <vt:lpstr>Perpindahan cairan dan elektrolit</vt:lpstr>
      <vt:lpstr>PowerPoint Presentation</vt:lpstr>
      <vt:lpstr>Perpindahan cairan dan elektrolit</vt:lpstr>
      <vt:lpstr>Filtration</vt:lpstr>
      <vt:lpstr>Tekanan cairan</vt:lpstr>
      <vt:lpstr>Pengaturan keseimbangan cairan &amp; elektrolit</vt:lpstr>
      <vt:lpstr>PENGATURAN VOLUME CAIRAN EKSTRASEL</vt:lpstr>
      <vt:lpstr>PowerPoint Presentation</vt:lpstr>
      <vt:lpstr>Filtrasi, reabsorpsi, sekresi &amp; ekskresi di nefron</vt:lpstr>
      <vt:lpstr>Respons terhadap peningkatan tekanan darah</vt:lpstr>
      <vt:lpstr>Respons terhadap penurunan tekanan darah</vt:lpstr>
      <vt:lpstr>Peranan atriopeptin</vt:lpstr>
      <vt:lpstr>Peranan renin-angiotensin-aldosteron</vt:lpstr>
      <vt:lpstr>Respons terhadap asupan garam</vt:lpstr>
      <vt:lpstr>PENGATURAN OSMOLARITAS CAIRAN EKSTRASEL</vt:lpstr>
      <vt:lpstr>Perubahan osmolaritas di nefron</vt:lpstr>
      <vt:lpstr>Peranan vasopresin</vt:lpstr>
      <vt:lpstr>Mekanisme kerja vasopresin/ADH</vt:lpstr>
      <vt:lpstr>Pengaturan neuroendokrin dalam keseimbangan cairan</vt:lpstr>
      <vt:lpstr>Perubahan volume &amp; osmolaritas cairan</vt:lpstr>
      <vt:lpstr>Faktor-faktor yang mempengaruhi keseimbangan cairan &amp; elektrolit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Keseimbangan cairan dan elektrolit</dc:title>
  <dc:creator>Diyah Candra</dc:creator>
  <cp:lastModifiedBy>Diyah Candra</cp:lastModifiedBy>
  <cp:revision>14</cp:revision>
  <dcterms:created xsi:type="dcterms:W3CDTF">2020-11-14T08:53:12Z</dcterms:created>
  <dcterms:modified xsi:type="dcterms:W3CDTF">2020-11-15T11:51:20Z</dcterms:modified>
</cp:coreProperties>
</file>