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316" r:id="rId2"/>
    <p:sldId id="336" r:id="rId3"/>
    <p:sldId id="341" r:id="rId4"/>
    <p:sldId id="342" r:id="rId5"/>
    <p:sldId id="322" r:id="rId6"/>
    <p:sldId id="323" r:id="rId7"/>
    <p:sldId id="324" r:id="rId8"/>
    <p:sldId id="325" r:id="rId9"/>
    <p:sldId id="326" r:id="rId10"/>
    <p:sldId id="327" r:id="rId11"/>
    <p:sldId id="328" r:id="rId12"/>
    <p:sldId id="329" r:id="rId13"/>
    <p:sldId id="330" r:id="rId14"/>
    <p:sldId id="331" r:id="rId15"/>
    <p:sldId id="348" r:id="rId16"/>
    <p:sldId id="349" r:id="rId17"/>
    <p:sldId id="334" r:id="rId18"/>
    <p:sldId id="333" r:id="rId19"/>
    <p:sldId id="343" r:id="rId20"/>
    <p:sldId id="345" r:id="rId21"/>
    <p:sldId id="346" r:id="rId22"/>
    <p:sldId id="347" r:id="rId23"/>
    <p:sldId id="299" r:id="rId24"/>
    <p:sldId id="300" r:id="rId25"/>
    <p:sldId id="301" r:id="rId26"/>
    <p:sldId id="302" r:id="rId27"/>
    <p:sldId id="303" r:id="rId28"/>
    <p:sldId id="304" r:id="rId29"/>
    <p:sldId id="258" r:id="rId30"/>
    <p:sldId id="259" r:id="rId31"/>
    <p:sldId id="283" r:id="rId32"/>
    <p:sldId id="305" r:id="rId33"/>
    <p:sldId id="261" r:id="rId34"/>
    <p:sldId id="292" r:id="rId35"/>
    <p:sldId id="306" r:id="rId36"/>
    <p:sldId id="260" r:id="rId37"/>
    <p:sldId id="267" r:id="rId38"/>
    <p:sldId id="265" r:id="rId39"/>
    <p:sldId id="298" r:id="rId40"/>
    <p:sldId id="266" r:id="rId41"/>
    <p:sldId id="270" r:id="rId42"/>
    <p:sldId id="268" r:id="rId43"/>
    <p:sldId id="269" r:id="rId44"/>
    <p:sldId id="271" r:id="rId45"/>
    <p:sldId id="272" r:id="rId46"/>
    <p:sldId id="274" r:id="rId47"/>
    <p:sldId id="275" r:id="rId48"/>
    <p:sldId id="276" r:id="rId49"/>
    <p:sldId id="307" r:id="rId50"/>
    <p:sldId id="273" r:id="rId51"/>
    <p:sldId id="277" r:id="rId52"/>
    <p:sldId id="278" r:id="rId53"/>
    <p:sldId id="279" r:id="rId54"/>
    <p:sldId id="308" r:id="rId55"/>
    <p:sldId id="280" r:id="rId56"/>
    <p:sldId id="281" r:id="rId57"/>
    <p:sldId id="282" r:id="rId58"/>
    <p:sldId id="284" r:id="rId59"/>
    <p:sldId id="293" r:id="rId60"/>
    <p:sldId id="285" r:id="rId61"/>
    <p:sldId id="311" r:id="rId62"/>
    <p:sldId id="309" r:id="rId63"/>
    <p:sldId id="310" r:id="rId64"/>
    <p:sldId id="312" r:id="rId65"/>
    <p:sldId id="288" r:id="rId66"/>
    <p:sldId id="294" r:id="rId67"/>
    <p:sldId id="290" r:id="rId68"/>
    <p:sldId id="291" r:id="rId69"/>
    <p:sldId id="295" r:id="rId70"/>
    <p:sldId id="296" r:id="rId71"/>
    <p:sldId id="297" r:id="rId72"/>
    <p:sldId id="332" r:id="rId73"/>
    <p:sldId id="344" r:id="rId74"/>
    <p:sldId id="350" r:id="rId7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F0892-182B-48BE-9A4A-0E3044B9F794}" type="datetimeFigureOut">
              <a:rPr lang="id-ID" smtClean="0"/>
              <a:pPr/>
              <a:t>02/11/2019</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320DFF-8216-48FE-BCC6-7886B20D2A9C}" type="slidenum">
              <a:rPr lang="id-ID" smtClean="0"/>
              <a:pPr/>
              <a:t>‹#›</a:t>
            </a:fld>
            <a:endParaRPr lang="id-ID"/>
          </a:p>
        </p:txBody>
      </p:sp>
    </p:spTree>
    <p:extLst>
      <p:ext uri="{BB962C8B-B14F-4D97-AF65-F5344CB8AC3E}">
        <p14:creationId xmlns:p14="http://schemas.microsoft.com/office/powerpoint/2010/main" val="334383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69276EC8-FE98-4CAE-BB47-9E7D118C0A73}" type="slidenum">
              <a:rPr lang="id-ID" smtClean="0"/>
              <a:pPr>
                <a:defRPr/>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20DFF-8216-48FE-BCC6-7886B20D2A9C}"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88F7235-2AF6-4CBF-8016-5CC572059097}" type="slidenum">
              <a:rPr lang="en-US" smtClean="0">
                <a:solidFill>
                  <a:srgbClr val="000000"/>
                </a:solidFill>
              </a:rPr>
              <a:pPr>
                <a:defRPr/>
              </a:pPr>
              <a:t>5</a:t>
            </a:fld>
            <a:endParaRPr lang="en-US">
              <a:solidFill>
                <a:srgbClr val="000000"/>
              </a:solidFill>
            </a:endParaRPr>
          </a:p>
        </p:txBody>
      </p:sp>
      <p:sp>
        <p:nvSpPr>
          <p:cNvPr id="14131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413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36320DFF-8216-48FE-BCC6-7886B20D2A9C}" type="slidenum">
              <a:rPr lang="id-ID" smtClean="0"/>
              <a:pPr/>
              <a:t>39</a:t>
            </a:fld>
            <a:endParaRPr lang="id-ID"/>
          </a:p>
        </p:txBody>
      </p:sp>
    </p:spTree>
    <p:extLst>
      <p:ext uri="{BB962C8B-B14F-4D97-AF65-F5344CB8AC3E}">
        <p14:creationId xmlns:p14="http://schemas.microsoft.com/office/powerpoint/2010/main" val="3593670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75B675-4A15-47F5-A790-B705A4B1A495}" type="slidenum">
              <a:rPr lang="id-ID" smtClean="0"/>
              <a:pPr/>
              <a:t>‹#›</a:t>
            </a:fld>
            <a:endParaRPr lang="id-ID"/>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5" name="Footer Placeholder 4"/>
          <p:cNvSpPr>
            <a:spLocks noGrp="1"/>
          </p:cNvSpPr>
          <p:nvPr>
            <p:ph type="ftr" sz="quarter" idx="11"/>
          </p:nvPr>
        </p:nvSpPr>
        <p:spPr>
          <a:xfrm>
            <a:off x="2640597" y="6377459"/>
            <a:ext cx="3836404" cy="365125"/>
          </a:xfrm>
        </p:spPr>
        <p:txBody>
          <a:bodyPr/>
          <a:lstStyle/>
          <a:p>
            <a:endParaRPr lang="id-ID"/>
          </a:p>
        </p:txBody>
      </p:sp>
      <p:sp>
        <p:nvSpPr>
          <p:cNvPr id="6" name="Slide Number Placeholder 5"/>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AB75B675-4A15-47F5-A790-B705A4B1A495}"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AB75B675-4A15-47F5-A790-B705A4B1A495}"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FCF0BCD-78AB-4C7D-B7AB-35D4054592B6}" type="datetimeFigureOut">
              <a:rPr lang="id-ID" smtClean="0"/>
              <a:pPr/>
              <a:t>02/11/2019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AB75B675-4A15-47F5-A790-B705A4B1A495}" type="slidenum">
              <a:rPr lang="id-ID" smtClean="0"/>
              <a:pPr/>
              <a:t>‹#›</a:t>
            </a:fld>
            <a:endParaRPr lang="id-ID"/>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FCF0BCD-78AB-4C7D-B7AB-35D4054592B6}" type="datetimeFigureOut">
              <a:rPr lang="id-ID" smtClean="0"/>
              <a:pPr/>
              <a:t>02/11/2019</a:t>
            </a:fld>
            <a:endParaRPr lang="id-ID"/>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id-ID"/>
          </a:p>
        </p:txBody>
      </p:sp>
      <p:sp>
        <p:nvSpPr>
          <p:cNvPr id="7" name="Slide Number Placeholder 6"/>
          <p:cNvSpPr>
            <a:spLocks noGrp="1"/>
          </p:cNvSpPr>
          <p:nvPr>
            <p:ph type="sldNum" sz="quarter" idx="12"/>
          </p:nvPr>
        </p:nvSpPr>
        <p:spPr>
          <a:xfrm>
            <a:off x="8339328" y="1170432"/>
            <a:ext cx="733864" cy="201168"/>
          </a:xfrm>
        </p:spPr>
        <p:txBody>
          <a:bodyPr/>
          <a:lstStyle/>
          <a:p>
            <a:fld id="{AB75B675-4A15-47F5-A790-B705A4B1A495}"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FCF0BCD-78AB-4C7D-B7AB-35D4054592B6}" type="datetimeFigureOut">
              <a:rPr lang="id-ID" smtClean="0"/>
              <a:pPr/>
              <a:t>02/11/2019</a:t>
            </a:fld>
            <a:endParaRPr lang="id-ID"/>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id-ID"/>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B75B675-4A15-47F5-A790-B705A4B1A495}"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D:\Ruang%20Pribadi\BA%20RSML_%2012_14%20Juli%202019\BA%20RSML\Tutorial%20wudhu%20-%20Gerakan%20wudlu%20sempurna%20(peraga%20laki%20-%20laki)%20-%20YouTube.MP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D:\Ruang%20Pribadi\BA%20RSML_%2012_14%20Juli%202019\BA%20RSML\Tutorial%20tayamum%20-%20Gerakan%20tayamum%20sempurna%20(peraga%20laki%20-%20laki)%20-%20YouTube.MP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D:\Ruang%20Pribadi\BA%20RSML_%2012_14%20Juli%202019\BA%20RSML\Tuntunan%20bacaan%20dan%20doa%20sholat%20-%20Sholat%202%20rakaat%20(peraga%20laki%20-%20laki)%20-%20YouTube.MP4"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D:\MPK 2010-2015\BA RSML\Tuntunan Shalat HPT\3455772523_917ea3394e.jpg"/>
          <p:cNvPicPr>
            <a:picLocks noChangeAspect="1" noChangeArrowheads="1"/>
          </p:cNvPicPr>
          <p:nvPr/>
        </p:nvPicPr>
        <p:blipFill>
          <a:blip r:embed="rId3"/>
          <a:srcRect/>
          <a:stretch>
            <a:fillRect/>
          </a:stretch>
        </p:blipFill>
        <p:spPr bwMode="auto">
          <a:xfrm>
            <a:off x="0" y="2843212"/>
            <a:ext cx="3041650" cy="4014788"/>
          </a:xfrm>
          <a:prstGeom prst="rect">
            <a:avLst/>
          </a:prstGeom>
          <a:noFill/>
          <a:ln w="9525">
            <a:noFill/>
            <a:miter lim="800000"/>
            <a:headEnd/>
            <a:tailEnd/>
          </a:ln>
        </p:spPr>
      </p:pic>
      <p:sp>
        <p:nvSpPr>
          <p:cNvPr id="2" name="Title 1"/>
          <p:cNvSpPr>
            <a:spLocks noGrp="1"/>
          </p:cNvSpPr>
          <p:nvPr>
            <p:ph type="title"/>
          </p:nvPr>
        </p:nvSpPr>
        <p:spPr>
          <a:xfrm>
            <a:off x="2971799" y="2857496"/>
            <a:ext cx="6172201" cy="1785182"/>
          </a:xfrm>
        </p:spPr>
        <p:txBody>
          <a:bodyPr>
            <a:normAutofit/>
          </a:bodyPr>
          <a:lstStyle/>
          <a:p>
            <a:pPr marL="58738" indent="-58738" algn="l" eaLnBrk="1" fontAlgn="auto" hangingPunct="1">
              <a:spcAft>
                <a:spcPts val="0"/>
              </a:spcAft>
              <a:buClr>
                <a:schemeClr val="accent6">
                  <a:lumMod val="75000"/>
                </a:schemeClr>
              </a:buClr>
              <a:buFont typeface="Georgia" pitchFamily="18" charset="0"/>
              <a:buNone/>
              <a:defRPr/>
            </a:pPr>
            <a:r>
              <a:rPr lang="en-US" sz="5400" dirty="0">
                <a:solidFill>
                  <a:srgbClr val="002060"/>
                </a:solidFill>
                <a:latin typeface="Maiandra GD" pitchFamily="34" charset="0"/>
              </a:rPr>
              <a:t>IBADAH MAHDHAH </a:t>
            </a:r>
            <a:endParaRPr lang="id-ID" sz="5400" dirty="0">
              <a:solidFill>
                <a:srgbClr val="002060"/>
              </a:solidFill>
              <a:latin typeface="Maiandra GD" pitchFamily="34" charset="0"/>
            </a:endParaRPr>
          </a:p>
        </p:txBody>
      </p:sp>
      <p:sp>
        <p:nvSpPr>
          <p:cNvPr id="4" name="Text Placeholder 3">
            <a:extLst>
              <a:ext uri="{FF2B5EF4-FFF2-40B4-BE49-F238E27FC236}">
                <a16:creationId xmlns:a16="http://schemas.microsoft.com/office/drawing/2014/main" id="{F46B655E-F787-4837-B0A8-C92F3E4E15B4}"/>
              </a:ext>
            </a:extLst>
          </p:cNvPr>
          <p:cNvSpPr>
            <a:spLocks noGrp="1"/>
          </p:cNvSpPr>
          <p:nvPr>
            <p:ph type="body" idx="1"/>
          </p:nvPr>
        </p:nvSpPr>
        <p:spPr/>
        <p:txBody>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diamond(in)">
                                      <p:cBhvr>
                                        <p:cTn id="7" dur="20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endParaRPr lang="id-ID"/>
          </a:p>
        </p:txBody>
      </p:sp>
      <p:sp>
        <p:nvSpPr>
          <p:cNvPr id="108547" name="Content Placeholder 2"/>
          <p:cNvSpPr>
            <a:spLocks noGrp="1"/>
          </p:cNvSpPr>
          <p:nvPr>
            <p:ph idx="1"/>
          </p:nvPr>
        </p:nvSpPr>
        <p:spPr/>
        <p:txBody>
          <a:bodyPr/>
          <a:lstStyle/>
          <a:p>
            <a:pPr eaLnBrk="1" hangingPunct="1"/>
            <a:endParaRPr lang="id-ID"/>
          </a:p>
        </p:txBody>
      </p:sp>
      <p:pic>
        <p:nvPicPr>
          <p:cNvPr id="94212" name="Picture 2" descr="D:\MPK 2010-2015\BA RSML\Tuntunan Shalat HPT\wudhu 5.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4212"/>
                                        </p:tgtEl>
                                        <p:attrNameLst>
                                          <p:attrName>style.visibility</p:attrName>
                                        </p:attrNameLst>
                                      </p:cBhvr>
                                      <p:to>
                                        <p:strVal val="visible"/>
                                      </p:to>
                                    </p:set>
                                    <p:animEffect transition="in" filter="diamond(in)">
                                      <p:cBhvr>
                                        <p:cTn id="7" dur="20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endParaRPr lang="id-ID"/>
          </a:p>
        </p:txBody>
      </p:sp>
      <p:sp>
        <p:nvSpPr>
          <p:cNvPr id="109571" name="Content Placeholder 2"/>
          <p:cNvSpPr>
            <a:spLocks noGrp="1"/>
          </p:cNvSpPr>
          <p:nvPr>
            <p:ph idx="1"/>
          </p:nvPr>
        </p:nvSpPr>
        <p:spPr/>
        <p:txBody>
          <a:bodyPr/>
          <a:lstStyle/>
          <a:p>
            <a:pPr eaLnBrk="1" hangingPunct="1"/>
            <a:endParaRPr lang="id-ID"/>
          </a:p>
        </p:txBody>
      </p:sp>
      <p:pic>
        <p:nvPicPr>
          <p:cNvPr id="96260" name="Picture 2" descr="D:\MPK 2010-2015\BA RSML\Tuntunan Shalat HPT\wudhu 7.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amond(in)">
                                      <p:cBhvr>
                                        <p:cTn id="7" dur="2000"/>
                                        <p:tgtEl>
                                          <p:spTgt spid="96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endParaRPr lang="id-ID"/>
          </a:p>
        </p:txBody>
      </p:sp>
      <p:sp>
        <p:nvSpPr>
          <p:cNvPr id="110595" name="Content Placeholder 2"/>
          <p:cNvSpPr>
            <a:spLocks noGrp="1"/>
          </p:cNvSpPr>
          <p:nvPr>
            <p:ph idx="1"/>
          </p:nvPr>
        </p:nvSpPr>
        <p:spPr/>
        <p:txBody>
          <a:bodyPr/>
          <a:lstStyle/>
          <a:p>
            <a:pPr eaLnBrk="1" hangingPunct="1"/>
            <a:endParaRPr lang="id-ID"/>
          </a:p>
        </p:txBody>
      </p:sp>
      <p:pic>
        <p:nvPicPr>
          <p:cNvPr id="95236" name="Picture 2" descr="D:\MPK 2010-2015\BA RSML\Tuntunan Shalat HPT\wudhu 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Effect transition="in" filter="diamond(in)">
                                      <p:cBhvr>
                                        <p:cTn id="7" dur="20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endParaRPr lang="id-ID"/>
          </a:p>
        </p:txBody>
      </p:sp>
      <p:sp>
        <p:nvSpPr>
          <p:cNvPr id="111619" name="Content Placeholder 2"/>
          <p:cNvSpPr>
            <a:spLocks noGrp="1"/>
          </p:cNvSpPr>
          <p:nvPr>
            <p:ph idx="1"/>
          </p:nvPr>
        </p:nvSpPr>
        <p:spPr>
          <a:xfrm>
            <a:off x="228600" y="5943600"/>
            <a:ext cx="7772400" cy="836613"/>
          </a:xfrm>
        </p:spPr>
        <p:txBody>
          <a:bodyPr/>
          <a:lstStyle/>
          <a:p>
            <a:pPr marL="0" indent="0" eaLnBrk="1" hangingPunct="1">
              <a:buFont typeface="Wingdings 2" pitchFamily="18" charset="2"/>
              <a:buNone/>
            </a:pPr>
            <a:r>
              <a:rPr lang="en-US"/>
              <a:t>13) HR. Muslim  &amp; At-Tirmidzi</a:t>
            </a:r>
            <a:endParaRPr lang="id-ID"/>
          </a:p>
        </p:txBody>
      </p:sp>
      <p:pic>
        <p:nvPicPr>
          <p:cNvPr id="97284" name="Picture 2" descr="D:\MPK 2010-2015\BA RSML\Tuntunan Shalat HPT\wudhu 8.jpg"/>
          <p:cNvPicPr>
            <a:picLocks noChangeAspect="1" noChangeArrowheads="1"/>
          </p:cNvPicPr>
          <p:nvPr/>
        </p:nvPicPr>
        <p:blipFill>
          <a:blip r:embed="rId2"/>
          <a:srcRect/>
          <a:stretch>
            <a:fillRect/>
          </a:stretch>
        </p:blipFill>
        <p:spPr bwMode="auto">
          <a:xfrm>
            <a:off x="12700" y="0"/>
            <a:ext cx="9118600" cy="594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7284"/>
                                        </p:tgtEl>
                                        <p:attrNameLst>
                                          <p:attrName>style.visibility</p:attrName>
                                        </p:attrNameLst>
                                      </p:cBhvr>
                                      <p:to>
                                        <p:strVal val="visible"/>
                                      </p:to>
                                    </p:set>
                                    <p:animEffect transition="in" filter="diamond(in)">
                                      <p:cBhvr>
                                        <p:cTn id="7" dur="2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utorial wudhu - Gerakan wudlu sempurna (peraga laki - laki) - YouTube.MP4">
            <a:hlinkClick r:id="" action="ppaction://media"/>
          </p:cNvPr>
          <p:cNvPicPr>
            <a:picLocks noGrp="1" noRot="1" noChangeAspect="1"/>
          </p:cNvPicPr>
          <p:nvPr>
            <p:ph idx="1"/>
            <a:videoFile r:link="rId1"/>
          </p:nvPr>
        </p:nvPicPr>
        <p:blipFill>
          <a:blip r:embed="rId3"/>
          <a:stretch>
            <a:fillRect/>
          </a:stretch>
        </p:blipFill>
        <p:spPr>
          <a:xfrm>
            <a:off x="-3175"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428604"/>
            <a:ext cx="8182004" cy="6045348"/>
          </a:xfrm>
        </p:spPr>
        <p:txBody>
          <a:bodyPr>
            <a:normAutofit/>
          </a:bodyPr>
          <a:lstStyle/>
          <a:p>
            <a:pPr algn="ctr">
              <a:buNone/>
            </a:pPr>
            <a:r>
              <a:rPr lang="en-US" sz="2800" b="1" dirty="0">
                <a:solidFill>
                  <a:schemeClr val="bg1"/>
                </a:solidFill>
                <a:latin typeface="Tahoma" pitchFamily="34" charset="0"/>
                <a:ea typeface="Tahoma" pitchFamily="34" charset="0"/>
                <a:cs typeface="Tahoma" pitchFamily="34" charset="0"/>
              </a:rPr>
              <a:t>2. IBADAH MAHDHAH </a:t>
            </a:r>
          </a:p>
          <a:p>
            <a:pPr algn="ctr">
              <a:buNone/>
            </a:pPr>
            <a:r>
              <a:rPr lang="en-US" sz="2800" b="1" dirty="0">
                <a:solidFill>
                  <a:schemeClr val="bg1"/>
                </a:solidFill>
                <a:latin typeface="Tahoma" pitchFamily="34" charset="0"/>
                <a:ea typeface="Tahoma" pitchFamily="34" charset="0"/>
                <a:cs typeface="Tahoma" pitchFamily="34" charset="0"/>
              </a:rPr>
              <a:t>TAYAMMUM</a:t>
            </a:r>
          </a:p>
          <a:p>
            <a:pPr>
              <a:buNone/>
            </a:pPr>
            <a:endParaRPr lang="ar-SA" sz="2800" b="1" dirty="0">
              <a:latin typeface="Tahoma" pitchFamily="34" charset="0"/>
              <a:ea typeface="Tahoma" pitchFamily="34" charset="0"/>
              <a:cs typeface="Tahoma" pitchFamily="34" charset="0"/>
            </a:endParaRPr>
          </a:p>
          <a:p>
            <a:pPr>
              <a:buNone/>
            </a:pPr>
            <a:r>
              <a:rPr lang="en-US" sz="2800" dirty="0" err="1">
                <a:latin typeface="Tahoma" pitchFamily="34" charset="0"/>
                <a:ea typeface="Tahoma" pitchFamily="34" charset="0"/>
                <a:cs typeface="Tahoma" pitchFamily="34" charset="0"/>
              </a:rPr>
              <a:t>Batasan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mengusap</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tangan</a:t>
            </a:r>
            <a:r>
              <a:rPr lang="en-US" sz="2800" dirty="0">
                <a:latin typeface="Tahoma" pitchFamily="34" charset="0"/>
                <a:ea typeface="Tahoma" pitchFamily="34" charset="0"/>
                <a:cs typeface="Tahoma" pitchFamily="34" charset="0"/>
              </a:rPr>
              <a:t>, </a:t>
            </a:r>
          </a:p>
          <a:p>
            <a:pPr>
              <a:buNone/>
            </a:pPr>
            <a:r>
              <a:rPr lang="en-US" sz="2800" dirty="0" err="1">
                <a:latin typeface="Tahoma" pitchFamily="34" charset="0"/>
                <a:ea typeface="Tahoma" pitchFamily="34" charset="0"/>
                <a:cs typeface="Tahoma" pitchFamily="34" charset="0"/>
              </a:rPr>
              <a:t>Sampai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siku</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atau</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Pergelangan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tangan</a:t>
            </a:r>
            <a:r>
              <a:rPr lang="en-US" sz="2800" dirty="0">
                <a:latin typeface="Tahoma" pitchFamily="34" charset="0"/>
                <a:ea typeface="Tahoma" pitchFamily="34" charset="0"/>
                <a:cs typeface="Tahoma" pitchFamily="34" charset="0"/>
              </a:rPr>
              <a:t>?</a:t>
            </a:r>
          </a:p>
          <a:p>
            <a:pPr>
              <a:buNone/>
            </a:pPr>
            <a:r>
              <a:rPr lang="en-US" sz="2800" dirty="0" err="1">
                <a:latin typeface="Tahoma" pitchFamily="34" charset="0"/>
                <a:ea typeface="Tahoma" pitchFamily="34" charset="0"/>
                <a:cs typeface="Tahoma" pitchFamily="34" charset="0"/>
              </a:rPr>
              <a:t>Dasar</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Hukum</a:t>
            </a:r>
            <a:r>
              <a:rPr lang="en-US" sz="2800" dirty="0">
                <a:latin typeface="Tahoma" pitchFamily="34" charset="0"/>
                <a:ea typeface="Tahoma" pitchFamily="34" charset="0"/>
                <a:cs typeface="Tahoma" pitchFamily="34" charset="0"/>
              </a:rPr>
              <a:t>: QS al-</a:t>
            </a:r>
            <a:r>
              <a:rPr lang="en-US" sz="2800" dirty="0" err="1">
                <a:latin typeface="Tahoma" pitchFamily="34" charset="0"/>
                <a:ea typeface="Tahoma" pitchFamily="34" charset="0"/>
                <a:cs typeface="Tahoma" pitchFamily="34" charset="0"/>
              </a:rPr>
              <a:t>Maidah</a:t>
            </a:r>
            <a:r>
              <a:rPr lang="en-US" sz="2800" dirty="0">
                <a:latin typeface="Tahoma" pitchFamily="34" charset="0"/>
                <a:ea typeface="Tahoma" pitchFamily="34" charset="0"/>
                <a:cs typeface="Tahoma" pitchFamily="34" charset="0"/>
              </a:rPr>
              <a:t>: 6</a:t>
            </a:r>
          </a:p>
          <a:p>
            <a:pPr algn="justLow" rtl="1">
              <a:buNone/>
            </a:pPr>
            <a:r>
              <a:rPr lang="en-US" sz="4000" dirty="0">
                <a:latin typeface="Arabic Typesetting" pitchFamily="66" charset="-78"/>
                <a:cs typeface="Arabic Typesetting" pitchFamily="66" charset="-78"/>
              </a:rPr>
              <a:t>   </a:t>
            </a:r>
            <a:r>
              <a:rPr lang="ar-EG" sz="4000" dirty="0">
                <a:latin typeface="Arabic Typesetting" pitchFamily="66" charset="-78"/>
                <a:cs typeface="Arabic Typesetting" pitchFamily="66" charset="-78"/>
              </a:rPr>
              <a:t>يَا أَيُّهَا الَّذِينَ آَمَنُوا إِذَا قُمْتُمْ إِلَى الصَّلَاةِ فَاغْسِلُوا وُجُوهَكُمْ وَأَيْدِيَكُمْ إِلَى الْمَرَافِقِ وَامْسَحُوا بِرُءُوسِكُمْ وَأَرْجُلَكُمْ إِلَى الْكَعْبَيْنِ وَإِنْ كُنْتُمْ جُنُبًا فَاطَّهَّرُوا وَإِنْ كُنْتُمْ مَرْضَى أَوْ عَلَى سَفَرٍ أَوْ جَاءَ أَحَدٌ مِنْكُمْ مِنَ الْغَائِطِ أَوْ لَامَسْتُمُ النِّسَاءَ فَلَمْ تَجِدُوا مَاءً فَتَيَمَّمُوا صَعِيدًا طَيِّبًا </a:t>
            </a:r>
            <a:r>
              <a:rPr lang="ar-EG" sz="4000" b="1" dirty="0">
                <a:latin typeface="Arabic Typesetting" pitchFamily="66" charset="-78"/>
                <a:cs typeface="Arabic Typesetting" pitchFamily="66" charset="-78"/>
              </a:rPr>
              <a:t>فَامْسَحُوا بِوُجُوهِكُمْ وَأَيْدِيكُمْ </a:t>
            </a:r>
            <a:r>
              <a:rPr lang="ar-SA" sz="4000" dirty="0">
                <a:latin typeface="Arabic Typesetting" pitchFamily="66" charset="-78"/>
                <a:cs typeface="Arabic Typesetting" pitchFamily="66" charset="-78"/>
              </a:rPr>
              <a:t>......</a:t>
            </a:r>
            <a:r>
              <a:rPr lang="ar-EG" sz="4000" dirty="0">
                <a:latin typeface="Arabic Typesetting" pitchFamily="66" charset="-78"/>
                <a:cs typeface="Arabic Typesetting" pitchFamily="66" charset="-78"/>
              </a:rPr>
              <a:t> (المائدة</a:t>
            </a:r>
            <a:r>
              <a:rPr lang="ar-EG" sz="2800" dirty="0"/>
              <a:t>: 6)</a:t>
            </a:r>
            <a:endParaRPr lang="id-ID" sz="2800" dirty="0"/>
          </a:p>
          <a:p>
            <a:pPr algn="justLow" rtl="1">
              <a:buNone/>
            </a:pPr>
            <a:endParaRPr lang="ar-SA" sz="2800" dirty="0">
              <a:latin typeface="Arial" pitchFamily="34" charset="0"/>
              <a:ea typeface="Tahoma"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85794"/>
            <a:ext cx="7772400" cy="5234006"/>
          </a:xfrm>
        </p:spPr>
        <p:txBody>
          <a:bodyPr>
            <a:normAutofit lnSpcReduction="10000"/>
          </a:bodyPr>
          <a:lstStyle/>
          <a:p>
            <a:pPr>
              <a:buNone/>
            </a:pPr>
            <a:r>
              <a:rPr lang="en-US" sz="2800" dirty="0">
                <a:solidFill>
                  <a:schemeClr val="bg1"/>
                </a:solidFill>
                <a:latin typeface="Tahoma" pitchFamily="34" charset="0"/>
                <a:ea typeface="Tahoma" pitchFamily="34" charset="0"/>
                <a:cs typeface="Tahoma" pitchFamily="34" charset="0"/>
              </a:rPr>
              <a:t>Para </a:t>
            </a:r>
            <a:r>
              <a:rPr lang="en-US" sz="2800" dirty="0" err="1">
                <a:solidFill>
                  <a:schemeClr val="bg1"/>
                </a:solidFill>
                <a:latin typeface="Tahoma" pitchFamily="34" charset="0"/>
                <a:ea typeface="Tahoma" pitchFamily="34" charset="0"/>
                <a:cs typeface="Tahoma" pitchFamily="34" charset="0"/>
              </a:rPr>
              <a:t>Mufassir</a:t>
            </a:r>
            <a:r>
              <a:rPr lang="en-US" sz="2800" dirty="0">
                <a:solidFill>
                  <a:schemeClr val="bg1"/>
                </a:solidFill>
                <a:latin typeface="Tahoma" pitchFamily="34" charset="0"/>
                <a:ea typeface="Tahoma" pitchFamily="34" charset="0"/>
                <a:cs typeface="Tahoma" pitchFamily="34" charset="0"/>
              </a:rPr>
              <a:t> </a:t>
            </a:r>
            <a:r>
              <a:rPr lang="en-US" sz="2800" dirty="0" err="1">
                <a:solidFill>
                  <a:schemeClr val="bg1"/>
                </a:solidFill>
                <a:latin typeface="Tahoma" pitchFamily="34" charset="0"/>
                <a:ea typeface="Tahoma" pitchFamily="34" charset="0"/>
                <a:cs typeface="Tahoma" pitchFamily="34" charset="0"/>
              </a:rPr>
              <a:t>dan</a:t>
            </a:r>
            <a:r>
              <a:rPr lang="en-US" sz="2800" dirty="0">
                <a:solidFill>
                  <a:schemeClr val="bg1"/>
                </a:solidFill>
                <a:latin typeface="Tahoma" pitchFamily="34" charset="0"/>
                <a:ea typeface="Tahoma" pitchFamily="34" charset="0"/>
                <a:cs typeface="Tahoma" pitchFamily="34" charset="0"/>
              </a:rPr>
              <a:t> </a:t>
            </a:r>
            <a:r>
              <a:rPr lang="en-US" sz="2800" dirty="0" err="1">
                <a:solidFill>
                  <a:schemeClr val="bg1"/>
                </a:solidFill>
                <a:latin typeface="Tahoma" pitchFamily="34" charset="0"/>
                <a:ea typeface="Tahoma" pitchFamily="34" charset="0"/>
                <a:cs typeface="Tahoma" pitchFamily="34" charset="0"/>
              </a:rPr>
              <a:t>Fuqaha</a:t>
            </a:r>
            <a:r>
              <a:rPr lang="en-US" sz="2800" dirty="0">
                <a:solidFill>
                  <a:schemeClr val="bg1"/>
                </a:solidFill>
                <a:latin typeface="Tahoma" pitchFamily="34" charset="0"/>
                <a:ea typeface="Tahoma" pitchFamily="34" charset="0"/>
                <a:cs typeface="Tahoma" pitchFamily="34" charset="0"/>
              </a:rPr>
              <a:t> </a:t>
            </a:r>
            <a:r>
              <a:rPr lang="en-US" sz="2800" dirty="0" err="1">
                <a:solidFill>
                  <a:schemeClr val="bg1"/>
                </a:solidFill>
                <a:latin typeface="Tahoma" pitchFamily="34" charset="0"/>
                <a:ea typeface="Tahoma" pitchFamily="34" charset="0"/>
                <a:cs typeface="Tahoma" pitchFamily="34" charset="0"/>
              </a:rPr>
              <a:t>berbeda</a:t>
            </a:r>
            <a:r>
              <a:rPr lang="en-US" sz="2800" dirty="0">
                <a:solidFill>
                  <a:schemeClr val="bg1"/>
                </a:solidFill>
                <a:latin typeface="Tahoma" pitchFamily="34" charset="0"/>
                <a:ea typeface="Tahoma" pitchFamily="34" charset="0"/>
                <a:cs typeface="Tahoma" pitchFamily="34" charset="0"/>
              </a:rPr>
              <a:t> </a:t>
            </a:r>
            <a:r>
              <a:rPr lang="en-US" sz="2800" dirty="0" err="1">
                <a:solidFill>
                  <a:schemeClr val="bg1"/>
                </a:solidFill>
                <a:latin typeface="Tahoma" pitchFamily="34" charset="0"/>
                <a:ea typeface="Tahoma" pitchFamily="34" charset="0"/>
                <a:cs typeface="Tahoma" pitchFamily="34" charset="0"/>
              </a:rPr>
              <a:t>pendapat</a:t>
            </a:r>
            <a:endParaRPr lang="ar-SA" sz="2800" dirty="0">
              <a:solidFill>
                <a:schemeClr val="bg1"/>
              </a:solidFill>
              <a:latin typeface="Tahoma" pitchFamily="34" charset="0"/>
              <a:ea typeface="Tahoma" pitchFamily="34" charset="0"/>
              <a:cs typeface="Tahoma" pitchFamily="34" charset="0"/>
            </a:endParaRPr>
          </a:p>
          <a:p>
            <a:pPr marL="514350" indent="-514350">
              <a:buNone/>
            </a:pPr>
            <a:endParaRPr lang="en-US" sz="2800" dirty="0">
              <a:latin typeface="Tahoma" pitchFamily="34" charset="0"/>
              <a:ea typeface="Tahoma" pitchFamily="34" charset="0"/>
              <a:cs typeface="Tahoma" pitchFamily="34" charset="0"/>
            </a:endParaRPr>
          </a:p>
          <a:p>
            <a:pPr marL="514350" indent="-514350">
              <a:buNone/>
            </a:pPr>
            <a:r>
              <a:rPr lang="en-US" sz="2800" dirty="0">
                <a:latin typeface="Tahoma" pitchFamily="34" charset="0"/>
                <a:ea typeface="Tahoma" pitchFamily="34" charset="0"/>
                <a:cs typeface="Tahoma" pitchFamily="34" charset="0"/>
              </a:rPr>
              <a:t>1. </a:t>
            </a:r>
            <a:r>
              <a:rPr lang="en-US" sz="2800" dirty="0" err="1">
                <a:latin typeface="Tahoma" pitchFamily="34" charset="0"/>
                <a:ea typeface="Tahoma" pitchFamily="34" charset="0"/>
                <a:cs typeface="Tahoma" pitchFamily="34" charset="0"/>
              </a:rPr>
              <a:t>Perbedaan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penafsiran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mereka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terhadap</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kata</a:t>
            </a:r>
            <a:endParaRPr lang="en-US" sz="2800" dirty="0">
              <a:latin typeface="Tahoma" pitchFamily="34" charset="0"/>
              <a:ea typeface="Tahoma" pitchFamily="34" charset="0"/>
              <a:cs typeface="Tahoma" pitchFamily="34" charset="0"/>
            </a:endParaRPr>
          </a:p>
          <a:p>
            <a:pPr marL="514350" indent="-514350">
              <a:buNone/>
            </a:pPr>
            <a:r>
              <a:rPr lang="en-US" sz="2800" dirty="0">
                <a:latin typeface="Tahoma" pitchFamily="34" charset="0"/>
                <a:ea typeface="Tahoma" pitchFamily="34" charset="0"/>
                <a:cs typeface="Tahoma" pitchFamily="34" charset="0"/>
              </a:rPr>
              <a:t>     </a:t>
            </a:r>
            <a:r>
              <a:rPr lang="en-US" sz="2800" dirty="0">
                <a:latin typeface="Arial" pitchFamily="34" charset="0"/>
                <a:ea typeface="Tahoma" pitchFamily="34" charset="0"/>
                <a:cs typeface="Arial" pitchFamily="34" charset="0"/>
              </a:rPr>
              <a:t>“</a:t>
            </a:r>
            <a:r>
              <a:rPr lang="ar-EG" sz="2800" dirty="0">
                <a:latin typeface="Arial" pitchFamily="34" charset="0"/>
                <a:ea typeface="Tahoma" pitchFamily="34" charset="0"/>
                <a:cs typeface="Arial" pitchFamily="34" charset="0"/>
              </a:rPr>
              <a:t>أَيْدِيكُمْ</a:t>
            </a:r>
            <a:r>
              <a:rPr lang="en-US" sz="2800" dirty="0">
                <a:latin typeface="Arial" pitchFamily="34" charset="0"/>
                <a:ea typeface="Tahoma" pitchFamily="34" charset="0"/>
                <a:cs typeface="Arial" pitchFamily="34" charset="0"/>
              </a:rPr>
              <a:t>”,</a:t>
            </a:r>
          </a:p>
          <a:p>
            <a:pPr>
              <a:buNone/>
            </a:pPr>
            <a:r>
              <a:rPr lang="en-US" sz="2800" dirty="0">
                <a:latin typeface="Tahoma" pitchFamily="34" charset="0"/>
                <a:ea typeface="Tahoma" pitchFamily="34" charset="0"/>
                <a:cs typeface="Tahoma" pitchFamily="34" charset="0"/>
              </a:rPr>
              <a:t>2. </a:t>
            </a:r>
            <a:r>
              <a:rPr lang="en-US" sz="2800" dirty="0" err="1">
                <a:latin typeface="Tahoma" pitchFamily="34" charset="0"/>
                <a:ea typeface="Tahoma" pitchFamily="34" charset="0"/>
                <a:cs typeface="Tahoma" pitchFamily="34" charset="0"/>
              </a:rPr>
              <a:t>Perbedaan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dalam</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menggunakan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hadis</a:t>
            </a:r>
            <a:endParaRPr lang="en-US" sz="2800" dirty="0">
              <a:latin typeface="Tahoma" pitchFamily="34" charset="0"/>
              <a:ea typeface="Tahoma" pitchFamily="34" charset="0"/>
              <a:cs typeface="Tahoma" pitchFamily="34" charset="0"/>
            </a:endParaRPr>
          </a:p>
          <a:p>
            <a:pPr>
              <a:buNone/>
            </a:pPr>
            <a:endParaRPr lang="en-US" sz="2800" dirty="0">
              <a:latin typeface="Tahoma" pitchFamily="34" charset="0"/>
              <a:ea typeface="Tahoma" pitchFamily="34" charset="0"/>
              <a:cs typeface="Tahoma" pitchFamily="34" charset="0"/>
            </a:endParaRPr>
          </a:p>
          <a:p>
            <a:pPr marL="514350" indent="-514350">
              <a:buNone/>
            </a:pP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Perbedaan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dalam</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penafsiran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kata</a:t>
            </a:r>
            <a:r>
              <a:rPr lang="en-US" sz="2800" dirty="0">
                <a:latin typeface="Tahoma" pitchFamily="34" charset="0"/>
                <a:ea typeface="Tahoma" pitchFamily="34" charset="0"/>
                <a:cs typeface="Tahoma" pitchFamily="34" charset="0"/>
              </a:rPr>
              <a:t>  </a:t>
            </a:r>
            <a:r>
              <a:rPr lang="en-US" sz="2800" dirty="0">
                <a:latin typeface="Arial" pitchFamily="34" charset="0"/>
                <a:ea typeface="Tahoma" pitchFamily="34" charset="0"/>
                <a:cs typeface="Arial" pitchFamily="34" charset="0"/>
              </a:rPr>
              <a:t>“</a:t>
            </a:r>
            <a:r>
              <a:rPr lang="ar-EG" sz="2800" dirty="0">
                <a:latin typeface="Arial" pitchFamily="34" charset="0"/>
                <a:ea typeface="Tahoma" pitchFamily="34" charset="0"/>
                <a:cs typeface="Arial" pitchFamily="34" charset="0"/>
              </a:rPr>
              <a:t>أَيْدِيكُمْ</a:t>
            </a:r>
            <a:r>
              <a:rPr lang="en-US" sz="2800" dirty="0">
                <a:latin typeface="Arial" pitchFamily="34" charset="0"/>
                <a:ea typeface="Tahoma" pitchFamily="34" charset="0"/>
                <a:cs typeface="Arial" pitchFamily="34" charset="0"/>
              </a:rPr>
              <a:t>”,</a:t>
            </a:r>
          </a:p>
          <a:p>
            <a:pPr>
              <a:buNone/>
            </a:pPr>
            <a:r>
              <a:rPr lang="en-US" sz="2800" dirty="0">
                <a:latin typeface="Arial" pitchFamily="34" charset="0"/>
                <a:ea typeface="Tahoma" pitchFamily="34" charset="0"/>
                <a:cs typeface="Arial" pitchFamily="34" charset="0"/>
              </a:rPr>
              <a:t>   </a:t>
            </a:r>
            <a:r>
              <a:rPr lang="en-US" sz="2800" dirty="0" err="1">
                <a:latin typeface="Tahoma" pitchFamily="34" charset="0"/>
                <a:ea typeface="Tahoma" pitchFamily="34" charset="0"/>
                <a:cs typeface="Tahoma" pitchFamily="34" charset="0"/>
              </a:rPr>
              <a:t>dpt</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dikelompokkan</a:t>
            </a:r>
            <a:r>
              <a:rPr lang="en-US" sz="2800" dirty="0">
                <a:latin typeface="Tahoma" pitchFamily="34" charset="0"/>
                <a:ea typeface="Tahoma" pitchFamily="34" charset="0"/>
                <a:cs typeface="Tahoma" pitchFamily="34" charset="0"/>
              </a:rPr>
              <a:t>:</a:t>
            </a:r>
          </a:p>
          <a:p>
            <a:pPr marL="514350" indent="-514350">
              <a:buFont typeface="+mj-lt"/>
              <a:buAutoNum type="arabicParenR"/>
            </a:pPr>
            <a:r>
              <a:rPr lang="en-US" sz="2800" dirty="0" err="1">
                <a:latin typeface="Tahoma" pitchFamily="34" charset="0"/>
                <a:ea typeface="Tahoma" pitchFamily="34" charset="0"/>
                <a:cs typeface="Tahoma" pitchFamily="34" charset="0"/>
              </a:rPr>
              <a:t>Cukup</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sampai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telapak</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tangan</a:t>
            </a:r>
            <a:r>
              <a:rPr lang="en-US" sz="2800" dirty="0">
                <a:latin typeface="Tahoma" pitchFamily="34" charset="0"/>
                <a:ea typeface="Tahoma" pitchFamily="34" charset="0"/>
                <a:cs typeface="Tahoma" pitchFamily="34" charset="0"/>
              </a:rPr>
              <a:t>, </a:t>
            </a:r>
            <a:endParaRPr lang="id-ID" sz="2800" dirty="0">
              <a:latin typeface="Tahoma" pitchFamily="34" charset="0"/>
              <a:ea typeface="Tahoma" pitchFamily="34" charset="0"/>
              <a:cs typeface="Tahoma" pitchFamily="34" charset="0"/>
            </a:endParaRPr>
          </a:p>
          <a:p>
            <a:pPr marL="514350" indent="-514350">
              <a:buFont typeface="+mj-lt"/>
              <a:buAutoNum type="arabicParenR"/>
            </a:pPr>
            <a:r>
              <a:rPr lang="en-US" sz="2800" dirty="0" err="1">
                <a:latin typeface="Tahoma" pitchFamily="34" charset="0"/>
                <a:ea typeface="Tahoma" pitchFamily="34" charset="0"/>
                <a:cs typeface="Tahoma" pitchFamily="34" charset="0"/>
              </a:rPr>
              <a:t>Sampai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kedua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siku</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dan</a:t>
            </a:r>
            <a:r>
              <a:rPr lang="en-US" sz="2800" dirty="0">
                <a:latin typeface="Tahoma" pitchFamily="34" charset="0"/>
                <a:ea typeface="Tahoma" pitchFamily="34" charset="0"/>
                <a:cs typeface="Tahoma" pitchFamily="34" charset="0"/>
              </a:rPr>
              <a:t> </a:t>
            </a:r>
            <a:endParaRPr lang="id-ID" sz="2800" dirty="0">
              <a:latin typeface="Tahoma" pitchFamily="34" charset="0"/>
              <a:ea typeface="Tahoma" pitchFamily="34" charset="0"/>
              <a:cs typeface="Tahoma" pitchFamily="34" charset="0"/>
            </a:endParaRPr>
          </a:p>
          <a:p>
            <a:pPr marL="514350" indent="-514350">
              <a:buFont typeface="+mj-lt"/>
              <a:buAutoNum type="arabicParenR"/>
            </a:pPr>
            <a:r>
              <a:rPr lang="en-US" sz="2800" dirty="0" err="1">
                <a:latin typeface="Tahoma" pitchFamily="34" charset="0"/>
                <a:ea typeface="Tahoma" pitchFamily="34" charset="0"/>
                <a:cs typeface="Tahoma" pitchFamily="34" charset="0"/>
              </a:rPr>
              <a:t>Sampai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setengah</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hasta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tidak</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memiliki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dasar</a:t>
            </a:r>
            <a:r>
              <a:rPr lang="en-US" sz="2800" dirty="0">
                <a:latin typeface="Tahoma" pitchFamily="34" charset="0"/>
                <a:ea typeface="Tahoma" pitchFamily="34" charset="0"/>
                <a:cs typeface="Tahoma" pitchFamily="34" charset="0"/>
              </a:rPr>
              <a:t> yang </a:t>
            </a:r>
            <a:r>
              <a:rPr lang="en-US" sz="2800" dirty="0" err="1">
                <a:latin typeface="Tahoma" pitchFamily="34" charset="0"/>
                <a:ea typeface="Tahoma" pitchFamily="34" charset="0"/>
                <a:cs typeface="Tahoma" pitchFamily="34" charset="0"/>
              </a:rPr>
              <a:t>jelas</a:t>
            </a:r>
            <a:r>
              <a:rPr lang="en-US" sz="2800" dirty="0">
                <a:latin typeface="Tahoma" pitchFamily="34" charset="0"/>
                <a:ea typeface="Tahoma" pitchFamily="34" charset="0"/>
                <a:cs typeface="Tahoma" pitchFamily="34" charset="0"/>
              </a:rPr>
              <a:t> (</a:t>
            </a:r>
            <a:r>
              <a:rPr lang="en-US" sz="2800" i="1" dirty="0" err="1">
                <a:latin typeface="Tahoma" pitchFamily="34" charset="0"/>
                <a:ea typeface="Tahoma" pitchFamily="34" charset="0"/>
                <a:cs typeface="Tahoma" pitchFamily="34" charset="0"/>
              </a:rPr>
              <a:t>sharih</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dari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Rasulullah</a:t>
            </a:r>
            <a:r>
              <a:rPr lang="en-US" sz="2800" dirty="0">
                <a:latin typeface="Tahoma" pitchFamily="34" charset="0"/>
                <a:ea typeface="Tahoma" pitchFamily="34" charset="0"/>
                <a:cs typeface="Tahoma" pitchFamily="34" charset="0"/>
              </a:rPr>
              <a:t> saw.)</a:t>
            </a:r>
            <a:endParaRPr lang="id-ID" sz="2800" dirty="0">
              <a:latin typeface="Tahoma" pitchFamily="34" charset="0"/>
              <a:ea typeface="Tahoma" pitchFamily="34" charset="0"/>
              <a:cs typeface="Tahoma" pitchFamily="34" charset="0"/>
            </a:endParaRPr>
          </a:p>
          <a:p>
            <a:pPr>
              <a:buNone/>
            </a:pPr>
            <a:endParaRPr lang="ar-SA" sz="2000" dirty="0">
              <a:latin typeface="Tahoma" pitchFamily="34" charset="0"/>
              <a:ea typeface="Tahoma" pitchFamily="34" charset="0"/>
              <a:cs typeface="Tahoma" pitchFamily="34" charset="0"/>
            </a:endParaRPr>
          </a:p>
          <a:p>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a:t>
            </a:r>
            <a:endParaRPr lang="id-ID" b="1" dirty="0"/>
          </a:p>
        </p:txBody>
      </p:sp>
      <p:sp>
        <p:nvSpPr>
          <p:cNvPr id="3" name="Content Placeholder 2"/>
          <p:cNvSpPr>
            <a:spLocks noGrp="1"/>
          </p:cNvSpPr>
          <p:nvPr>
            <p:ph idx="1"/>
          </p:nvPr>
        </p:nvSpPr>
        <p:spPr/>
        <p:txBody>
          <a:bodyPr>
            <a:normAutofit/>
          </a:bodyPr>
          <a:lstStyle/>
          <a:p>
            <a:pPr marL="0" indent="0" algn="ctr">
              <a:buNone/>
            </a:pPr>
            <a:r>
              <a:rPr lang="en-US" sz="7200" b="1" dirty="0"/>
              <a:t>PERAGAAN TAYAMUM</a:t>
            </a:r>
            <a:endParaRPr lang="id-ID" sz="7200" dirty="0">
              <a:latin typeface="Arial" pitchFamily="34" charset="0"/>
              <a:cs typeface="Arial" pitchFamily="34" charset="0"/>
            </a:endParaRPr>
          </a:p>
        </p:txBody>
      </p:sp>
    </p:spTree>
    <p:extLst>
      <p:ext uri="{BB962C8B-B14F-4D97-AF65-F5344CB8AC3E}">
        <p14:creationId xmlns:p14="http://schemas.microsoft.com/office/powerpoint/2010/main" val="83719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Tutorial tayamum - Gerakan tayamum sempurna (peraga laki - laki) - YouTube.MP4">
            <a:hlinkClick r:id="" action="ppaction://media"/>
          </p:cNvPr>
          <p:cNvPicPr>
            <a:picLocks noGrp="1" noRot="1" noChangeAspect="1"/>
          </p:cNvPicPr>
          <p:nvPr>
            <p:ph idx="1"/>
            <a:videoFile r:link="rId1"/>
          </p:nvPr>
        </p:nvPicPr>
        <p:blipFill>
          <a:blip r:embed="rId3"/>
          <a:stretch>
            <a:fillRect/>
          </a:stretch>
        </p:blipFill>
        <p:spPr>
          <a:xfrm>
            <a:off x="-3175"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normAutofit/>
          </a:bodyPr>
          <a:lstStyle/>
          <a:p>
            <a:pPr algn="ctr"/>
            <a:r>
              <a:rPr lang="en-US" sz="4000" b="1" dirty="0">
                <a:solidFill>
                  <a:schemeClr val="bg1"/>
                </a:solidFill>
                <a:latin typeface="Tahoma" pitchFamily="34" charset="0"/>
                <a:cs typeface="Tahoma" pitchFamily="34" charset="0"/>
              </a:rPr>
              <a:t>3. AS-</a:t>
            </a:r>
            <a:r>
              <a:rPr lang="id-ID" sz="4000" b="1" dirty="0">
                <a:solidFill>
                  <a:schemeClr val="bg1"/>
                </a:solidFill>
                <a:latin typeface="Tahoma" pitchFamily="34" charset="0"/>
                <a:cs typeface="Tahoma" pitchFamily="34" charset="0"/>
              </a:rPr>
              <a:t>SHALAT </a:t>
            </a:r>
            <a:endParaRPr lang="en-US" sz="4000" dirty="0">
              <a:solidFill>
                <a:schemeClr val="bg1"/>
              </a:solidFill>
              <a:latin typeface="Tahoma" pitchFamily="34" charset="0"/>
              <a:cs typeface="Tahoma" pitchFamily="34" charset="0"/>
            </a:endParaRPr>
          </a:p>
        </p:txBody>
      </p:sp>
      <p:sp>
        <p:nvSpPr>
          <p:cNvPr id="3" name="Content Placeholder 2"/>
          <p:cNvSpPr>
            <a:spLocks noGrp="1"/>
          </p:cNvSpPr>
          <p:nvPr>
            <p:ph idx="1"/>
          </p:nvPr>
        </p:nvSpPr>
        <p:spPr/>
        <p:txBody>
          <a:bodyPr>
            <a:normAutofit/>
          </a:bodyPr>
          <a:lstStyle/>
          <a:p>
            <a:pPr marL="0" indent="0">
              <a:buNone/>
            </a:pPr>
            <a:r>
              <a:rPr lang="en-US" sz="2800" dirty="0" err="1">
                <a:latin typeface="Tahoma" pitchFamily="34" charset="0"/>
                <a:cs typeface="Tahoma" pitchFamily="34" charset="0"/>
              </a:rPr>
              <a:t>Ibadah</a:t>
            </a:r>
            <a:r>
              <a:rPr lang="en-US" sz="2800" dirty="0">
                <a:latin typeface="Tahoma" pitchFamily="34" charset="0"/>
                <a:cs typeface="Tahoma" pitchFamily="34" charset="0"/>
              </a:rPr>
              <a:t> </a:t>
            </a:r>
            <a:r>
              <a:rPr lang="en-US" sz="2800" dirty="0" err="1">
                <a:latin typeface="Tahoma" pitchFamily="34" charset="0"/>
                <a:cs typeface="Tahoma" pitchFamily="34" charset="0"/>
              </a:rPr>
              <a:t>Shalat</a:t>
            </a:r>
            <a:r>
              <a:rPr lang="en-US" sz="2800" dirty="0">
                <a:latin typeface="Tahoma" pitchFamily="34" charset="0"/>
                <a:cs typeface="Tahoma" pitchFamily="34" charset="0"/>
              </a:rPr>
              <a:t> </a:t>
            </a:r>
            <a:r>
              <a:rPr lang="en-US" sz="2800" dirty="0" err="1">
                <a:latin typeface="Tahoma" pitchFamily="34" charset="0"/>
                <a:cs typeface="Tahoma" pitchFamily="34" charset="0"/>
              </a:rPr>
              <a:t>dalam</a:t>
            </a:r>
            <a:r>
              <a:rPr lang="en-US" sz="2800" dirty="0">
                <a:latin typeface="Tahoma" pitchFamily="34" charset="0"/>
                <a:cs typeface="Tahoma" pitchFamily="34" charset="0"/>
              </a:rPr>
              <a:t> </a:t>
            </a:r>
            <a:r>
              <a:rPr lang="en-US" sz="2800" dirty="0" err="1">
                <a:latin typeface="Tahoma" pitchFamily="34" charset="0"/>
                <a:cs typeface="Tahoma" pitchFamily="34" charset="0"/>
              </a:rPr>
              <a:t>Muhammadiyah</a:t>
            </a:r>
            <a:r>
              <a:rPr lang="en-US" sz="2800" dirty="0">
                <a:latin typeface="Tahoma" pitchFamily="34" charset="0"/>
                <a:cs typeface="Tahoma" pitchFamily="34" charset="0"/>
              </a:rPr>
              <a:t> </a:t>
            </a:r>
            <a:r>
              <a:rPr lang="en-US" sz="2800" dirty="0" err="1">
                <a:latin typeface="Tahoma" pitchFamily="34" charset="0"/>
                <a:cs typeface="Tahoma" pitchFamily="34" charset="0"/>
              </a:rPr>
              <a:t>telah</a:t>
            </a:r>
            <a:endParaRPr lang="en-US" sz="2800" dirty="0">
              <a:latin typeface="Tahoma" pitchFamily="34" charset="0"/>
              <a:cs typeface="Tahoma" pitchFamily="34" charset="0"/>
            </a:endParaRPr>
          </a:p>
          <a:p>
            <a:pPr>
              <a:buNone/>
            </a:pPr>
            <a:r>
              <a:rPr lang="en-US" sz="2800" dirty="0" err="1">
                <a:latin typeface="Tahoma" pitchFamily="34" charset="0"/>
                <a:cs typeface="Tahoma" pitchFamily="34" charset="0"/>
              </a:rPr>
              <a:t>dibahas</a:t>
            </a:r>
            <a:r>
              <a:rPr lang="en-US" sz="2800" dirty="0">
                <a:latin typeface="Tahoma" pitchFamily="34" charset="0"/>
                <a:cs typeface="Tahoma" pitchFamily="34" charset="0"/>
              </a:rPr>
              <a:t> </a:t>
            </a:r>
            <a:r>
              <a:rPr lang="en-US" sz="2800" dirty="0" err="1">
                <a:latin typeface="Tahoma" pitchFamily="34" charset="0"/>
                <a:cs typeface="Tahoma" pitchFamily="34" charset="0"/>
              </a:rPr>
              <a:t>dalam</a:t>
            </a:r>
            <a:r>
              <a:rPr lang="en-US" sz="2800" dirty="0">
                <a:latin typeface="Tahoma" pitchFamily="34" charset="0"/>
                <a:cs typeface="Tahoma" pitchFamily="34" charset="0"/>
              </a:rPr>
              <a:t> </a:t>
            </a:r>
            <a:r>
              <a:rPr lang="en-US" sz="2800" dirty="0" err="1">
                <a:latin typeface="Tahoma" pitchFamily="34" charset="0"/>
                <a:cs typeface="Tahoma" pitchFamily="34" charset="0"/>
              </a:rPr>
              <a:t>Muktamar</a:t>
            </a:r>
            <a:r>
              <a:rPr lang="en-US" sz="2800" dirty="0">
                <a:latin typeface="Tahoma" pitchFamily="34" charset="0"/>
                <a:cs typeface="Tahoma" pitchFamily="34" charset="0"/>
              </a:rPr>
              <a:t> </a:t>
            </a:r>
            <a:r>
              <a:rPr lang="en-US" sz="2800" dirty="0" err="1">
                <a:latin typeface="Tahoma" pitchFamily="34" charset="0"/>
                <a:cs typeface="Tahoma" pitchFamily="34" charset="0"/>
              </a:rPr>
              <a:t>atau</a:t>
            </a:r>
            <a:r>
              <a:rPr lang="en-US" sz="2800" dirty="0">
                <a:latin typeface="Tahoma" pitchFamily="34" charset="0"/>
                <a:cs typeface="Tahoma" pitchFamily="34" charset="0"/>
              </a:rPr>
              <a:t> </a:t>
            </a:r>
            <a:r>
              <a:rPr lang="en-US" sz="2800" dirty="0" err="1">
                <a:latin typeface="Tahoma" pitchFamily="34" charset="0"/>
                <a:cs typeface="Tahoma" pitchFamily="34" charset="0"/>
              </a:rPr>
              <a:t>Munas</a:t>
            </a:r>
            <a:r>
              <a:rPr lang="en-US" sz="2800" dirty="0">
                <a:latin typeface="Tahoma" pitchFamily="34" charset="0"/>
                <a:cs typeface="Tahoma" pitchFamily="34" charset="0"/>
              </a:rPr>
              <a:t> </a:t>
            </a:r>
            <a:r>
              <a:rPr lang="en-US" sz="2800" dirty="0" err="1">
                <a:latin typeface="Tahoma" pitchFamily="34" charset="0"/>
                <a:cs typeface="Tahoma" pitchFamily="34" charset="0"/>
              </a:rPr>
              <a:t>Tarjih</a:t>
            </a:r>
            <a:r>
              <a:rPr lang="en-US" sz="2800" dirty="0">
                <a:latin typeface="Tahoma" pitchFamily="34" charset="0"/>
                <a:cs typeface="Tahoma" pitchFamily="34" charset="0"/>
              </a:rPr>
              <a:t>: </a:t>
            </a:r>
          </a:p>
          <a:p>
            <a:pPr lvl="0"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Kitab Shalat diputuskan di Muktamar </a:t>
            </a:r>
            <a:r>
              <a:rPr lang="en-US" sz="2800" dirty="0">
                <a:latin typeface="Tahoma" pitchFamily="34" charset="0"/>
                <a:cs typeface="Tahoma" pitchFamily="34" charset="0"/>
              </a:rPr>
              <a:t> </a:t>
            </a:r>
            <a:r>
              <a:rPr lang="id-ID" sz="2800" dirty="0">
                <a:latin typeface="Tahoma" pitchFamily="34" charset="0"/>
                <a:cs typeface="Tahoma" pitchFamily="34" charset="0"/>
              </a:rPr>
              <a:t>Khususi di Solo tahun 1929 (dalam HPT termuat pada hal</a:t>
            </a:r>
            <a:r>
              <a:rPr lang="en-US" sz="2800" dirty="0">
                <a:latin typeface="Tahoma" pitchFamily="34" charset="0"/>
                <a:cs typeface="Tahoma" pitchFamily="34" charset="0"/>
              </a:rPr>
              <a:t>.</a:t>
            </a:r>
            <a:r>
              <a:rPr lang="id-ID" sz="2800" dirty="0">
                <a:latin typeface="Tahoma" pitchFamily="34" charset="0"/>
                <a:cs typeface="Tahoma" pitchFamily="34" charset="0"/>
              </a:rPr>
              <a:t> 74-100)</a:t>
            </a:r>
            <a:endParaRPr lang="en-US" sz="2800" dirty="0">
              <a:latin typeface="Tahoma" pitchFamily="34" charset="0"/>
              <a:cs typeface="Tahoma" pitchFamily="34" charset="0"/>
            </a:endParaRPr>
          </a:p>
          <a:p>
            <a:pPr lvl="0"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Kitab Shalat Jama’ah dan Jum’ah diputuskan di Muktamar Khususi di Palembang tahun 1956 (dalam HPT termuat pada hal</a:t>
            </a:r>
            <a:r>
              <a:rPr lang="en-US" sz="2800" dirty="0">
                <a:latin typeface="Tahoma" pitchFamily="34" charset="0"/>
                <a:cs typeface="Tahoma" pitchFamily="34" charset="0"/>
              </a:rPr>
              <a:t>.</a:t>
            </a:r>
            <a:r>
              <a:rPr lang="id-ID" sz="2800" dirty="0">
                <a:latin typeface="Tahoma" pitchFamily="34" charset="0"/>
                <a:cs typeface="Tahoma" pitchFamily="34" charset="0"/>
              </a:rPr>
              <a:t>112-146)</a:t>
            </a:r>
            <a:endParaRPr lang="en-US" sz="2800" dirty="0">
              <a:latin typeface="Tahoma" pitchFamily="34" charset="0"/>
              <a:cs typeface="Tahoma" pitchFamily="34" charset="0"/>
            </a:endParaRPr>
          </a:p>
          <a:p>
            <a:pPr>
              <a:buNone/>
            </a:pPr>
            <a:endParaRPr lang="en-US" sz="3600" dirty="0">
              <a:latin typeface="Tahoma" pitchFamily="34" charset="0"/>
              <a:cs typeface="Tahoma"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rot="-2320748">
            <a:off x="6948488" y="1844675"/>
            <a:ext cx="576262" cy="863600"/>
          </a:xfrm>
          <a:prstGeom prst="curvedLeftArrow">
            <a:avLst>
              <a:gd name="adj1" fmla="val 29972"/>
              <a:gd name="adj2" fmla="val 59945"/>
              <a:gd name="adj3" fmla="val 33333"/>
            </a:avLst>
          </a:prstGeom>
          <a:solidFill>
            <a:srgbClr val="FFFF99"/>
          </a:solidFill>
          <a:ln w="9525">
            <a:noFill/>
            <a:miter lim="800000"/>
            <a:headEnd/>
            <a:tailEnd/>
          </a:ln>
        </p:spPr>
        <p:txBody>
          <a:bodyPr wrap="none" anchor="ctr"/>
          <a:lstStyle/>
          <a:p>
            <a:endParaRPr lang="id-ID"/>
          </a:p>
        </p:txBody>
      </p:sp>
      <p:sp>
        <p:nvSpPr>
          <p:cNvPr id="49155" name="AutoShape 3"/>
          <p:cNvSpPr>
            <a:spLocks noChangeArrowheads="1"/>
          </p:cNvSpPr>
          <p:nvPr/>
        </p:nvSpPr>
        <p:spPr bwMode="auto">
          <a:xfrm rot="2212194">
            <a:off x="1979613" y="1916113"/>
            <a:ext cx="504825" cy="792162"/>
          </a:xfrm>
          <a:prstGeom prst="curvedRightArrow">
            <a:avLst>
              <a:gd name="adj1" fmla="val 31384"/>
              <a:gd name="adj2" fmla="val 62767"/>
              <a:gd name="adj3" fmla="val 33333"/>
            </a:avLst>
          </a:prstGeom>
          <a:solidFill>
            <a:srgbClr val="FFFF99"/>
          </a:solidFill>
          <a:ln w="9525">
            <a:noFill/>
            <a:miter lim="800000"/>
            <a:headEnd/>
            <a:tailEnd/>
          </a:ln>
        </p:spPr>
        <p:txBody>
          <a:bodyPr wrap="none" anchor="ctr"/>
          <a:lstStyle/>
          <a:p>
            <a:endParaRPr lang="id-ID"/>
          </a:p>
        </p:txBody>
      </p:sp>
      <p:sp>
        <p:nvSpPr>
          <p:cNvPr id="49156" name="AutoShape 4"/>
          <p:cNvSpPr>
            <a:spLocks noChangeArrowheads="1"/>
          </p:cNvSpPr>
          <p:nvPr/>
        </p:nvSpPr>
        <p:spPr bwMode="auto">
          <a:xfrm rot="-3845649">
            <a:off x="5472112" y="728663"/>
            <a:ext cx="504825" cy="863600"/>
          </a:xfrm>
          <a:prstGeom prst="curvedLeftArrow">
            <a:avLst>
              <a:gd name="adj1" fmla="val 34974"/>
              <a:gd name="adj2" fmla="val 68428"/>
              <a:gd name="adj3" fmla="val 41519"/>
            </a:avLst>
          </a:prstGeom>
          <a:solidFill>
            <a:srgbClr val="FFFF99"/>
          </a:solidFill>
          <a:ln w="9525">
            <a:noFill/>
            <a:miter lim="800000"/>
            <a:headEnd/>
            <a:tailEnd/>
          </a:ln>
        </p:spPr>
        <p:txBody>
          <a:bodyPr wrap="none" anchor="ctr"/>
          <a:lstStyle/>
          <a:p>
            <a:endParaRPr lang="id-ID"/>
          </a:p>
        </p:txBody>
      </p:sp>
      <p:sp>
        <p:nvSpPr>
          <p:cNvPr id="49157" name="AutoShape 5"/>
          <p:cNvSpPr>
            <a:spLocks noChangeArrowheads="1"/>
          </p:cNvSpPr>
          <p:nvPr/>
        </p:nvSpPr>
        <p:spPr bwMode="auto">
          <a:xfrm rot="4145919">
            <a:off x="3492500" y="692150"/>
            <a:ext cx="431800" cy="863600"/>
          </a:xfrm>
          <a:prstGeom prst="curvedRightArrow">
            <a:avLst>
              <a:gd name="adj1" fmla="val 40000"/>
              <a:gd name="adj2" fmla="val 80000"/>
              <a:gd name="adj3" fmla="val 33333"/>
            </a:avLst>
          </a:prstGeom>
          <a:solidFill>
            <a:srgbClr val="FFFF99"/>
          </a:solidFill>
          <a:ln w="9525">
            <a:noFill/>
            <a:miter lim="800000"/>
            <a:headEnd/>
            <a:tailEnd/>
          </a:ln>
        </p:spPr>
        <p:txBody>
          <a:bodyPr wrap="none" anchor="ctr"/>
          <a:lstStyle/>
          <a:p>
            <a:endParaRPr lang="id-ID"/>
          </a:p>
        </p:txBody>
      </p:sp>
      <p:sp>
        <p:nvSpPr>
          <p:cNvPr id="49158" name="Oval 6"/>
          <p:cNvSpPr>
            <a:spLocks noChangeArrowheads="1"/>
          </p:cNvSpPr>
          <p:nvPr/>
        </p:nvSpPr>
        <p:spPr bwMode="auto">
          <a:xfrm>
            <a:off x="3924300" y="908050"/>
            <a:ext cx="1655763" cy="1081088"/>
          </a:xfrm>
          <a:prstGeom prst="ellipse">
            <a:avLst/>
          </a:prstGeom>
          <a:gradFill rotWithShape="1">
            <a:gsLst>
              <a:gs pos="0">
                <a:srgbClr val="FFFF99"/>
              </a:gs>
              <a:gs pos="50000">
                <a:srgbClr val="996633"/>
              </a:gs>
              <a:gs pos="100000">
                <a:srgbClr val="FFFF99"/>
              </a:gs>
            </a:gsLst>
            <a:lin ang="18900000" scaled="1"/>
          </a:gradFill>
          <a:ln w="9525">
            <a:noFill/>
            <a:round/>
            <a:headEnd/>
            <a:tailEnd/>
          </a:ln>
        </p:spPr>
        <p:txBody>
          <a:bodyPr wrap="none" anchor="ctr"/>
          <a:lstStyle/>
          <a:p>
            <a:pPr algn="ctr"/>
            <a:r>
              <a:rPr lang="ar-DZ" sz="4000" b="1" dirty="0">
                <a:solidFill>
                  <a:schemeClr val="bg1"/>
                </a:solidFill>
                <a:cs typeface="Traditional Arabic" pitchFamily="18" charset="-78"/>
              </a:rPr>
              <a:t>ع</a:t>
            </a:r>
            <a:r>
              <a:rPr lang="ar-SA" sz="4000" b="1" dirty="0">
                <a:solidFill>
                  <a:schemeClr val="bg1"/>
                </a:solidFill>
                <a:cs typeface="Traditional Arabic" pitchFamily="18" charset="-78"/>
              </a:rPr>
              <a:t>ِ</a:t>
            </a:r>
            <a:r>
              <a:rPr lang="ar-DZ" sz="4000" b="1" dirty="0">
                <a:solidFill>
                  <a:schemeClr val="bg1"/>
                </a:solidFill>
                <a:cs typeface="Traditional Arabic" pitchFamily="18" charset="-78"/>
              </a:rPr>
              <a:t>ب</a:t>
            </a:r>
            <a:r>
              <a:rPr lang="ar-SA" sz="4000" b="1" dirty="0">
                <a:solidFill>
                  <a:schemeClr val="bg1"/>
                </a:solidFill>
                <a:cs typeface="Traditional Arabic" pitchFamily="18" charset="-78"/>
              </a:rPr>
              <a:t>َ</a:t>
            </a:r>
            <a:r>
              <a:rPr lang="ar-DZ" sz="4000" b="1" dirty="0">
                <a:solidFill>
                  <a:schemeClr val="bg1"/>
                </a:solidFill>
                <a:cs typeface="Traditional Arabic" pitchFamily="18" charset="-78"/>
              </a:rPr>
              <a:t>اد</a:t>
            </a:r>
            <a:r>
              <a:rPr lang="ar-SA" sz="4000" b="1" dirty="0">
                <a:solidFill>
                  <a:schemeClr val="bg1"/>
                </a:solidFill>
                <a:cs typeface="Traditional Arabic" pitchFamily="18" charset="-78"/>
              </a:rPr>
              <a:t>َ</a:t>
            </a:r>
            <a:r>
              <a:rPr lang="ar-DZ" sz="4000" b="1" dirty="0">
                <a:solidFill>
                  <a:schemeClr val="bg1"/>
                </a:solidFill>
                <a:cs typeface="Traditional Arabic" pitchFamily="18" charset="-78"/>
              </a:rPr>
              <a:t>ة</a:t>
            </a:r>
            <a:endParaRPr lang="en-AU" sz="4000" b="1" dirty="0">
              <a:solidFill>
                <a:schemeClr val="bg1"/>
              </a:solidFill>
              <a:cs typeface="Traditional Arabic" pitchFamily="18" charset="-78"/>
            </a:endParaRPr>
          </a:p>
        </p:txBody>
      </p:sp>
      <p:sp>
        <p:nvSpPr>
          <p:cNvPr id="49159" name="Oval 7"/>
          <p:cNvSpPr>
            <a:spLocks noChangeArrowheads="1"/>
          </p:cNvSpPr>
          <p:nvPr/>
        </p:nvSpPr>
        <p:spPr bwMode="auto">
          <a:xfrm>
            <a:off x="2051050" y="1412875"/>
            <a:ext cx="1944688" cy="1008063"/>
          </a:xfrm>
          <a:prstGeom prst="ellipse">
            <a:avLst/>
          </a:prstGeom>
          <a:gradFill rotWithShape="1">
            <a:gsLst>
              <a:gs pos="0">
                <a:srgbClr val="FFFF99"/>
              </a:gs>
              <a:gs pos="50000">
                <a:srgbClr val="996633"/>
              </a:gs>
              <a:gs pos="100000">
                <a:srgbClr val="FFFF99"/>
              </a:gs>
            </a:gsLst>
            <a:lin ang="18900000" scaled="1"/>
          </a:gradFill>
          <a:ln w="9525">
            <a:noFill/>
            <a:round/>
            <a:headEnd/>
            <a:tailEnd/>
          </a:ln>
          <a:effectLst/>
        </p:spPr>
        <p:txBody>
          <a:bodyPr wrap="none" anchor="ctr"/>
          <a:lstStyle/>
          <a:p>
            <a:pPr algn="ctr">
              <a:defRPr/>
            </a:pPr>
            <a:r>
              <a:rPr lang="en-US" sz="1600" b="1" u="sng" dirty="0">
                <a:solidFill>
                  <a:schemeClr val="bg1"/>
                </a:solidFill>
                <a:effectLst>
                  <a:outerShdw blurRad="38100" dist="38100" dir="2700000" algn="tl">
                    <a:srgbClr val="000000"/>
                  </a:outerShdw>
                </a:effectLst>
                <a:cs typeface="Arial" charset="0"/>
              </a:rPr>
              <a:t>UMUM/</a:t>
            </a:r>
            <a:r>
              <a:rPr lang="ar-SA" sz="3600" b="1" u="sng" dirty="0">
                <a:solidFill>
                  <a:schemeClr val="bg1"/>
                </a:solidFill>
                <a:cs typeface="Traditional Arabic" pitchFamily="2" charset="-78"/>
              </a:rPr>
              <a:t>عَامَّة</a:t>
            </a:r>
            <a:endParaRPr lang="en-US" sz="3600" b="1" u="sng" dirty="0">
              <a:solidFill>
                <a:schemeClr val="bg1"/>
              </a:solidFill>
              <a:cs typeface="Traditional Arabic" pitchFamily="2" charset="-78"/>
            </a:endParaRPr>
          </a:p>
          <a:p>
            <a:pPr algn="ctr">
              <a:defRPr/>
            </a:pPr>
            <a:r>
              <a:rPr lang="en-AU" sz="1600" b="1" dirty="0">
                <a:solidFill>
                  <a:schemeClr val="bg1"/>
                </a:solidFill>
                <a:effectLst>
                  <a:outerShdw blurRad="38100" dist="38100" dir="2700000" algn="tl">
                    <a:srgbClr val="000000"/>
                  </a:outerShdw>
                </a:effectLst>
              </a:rPr>
              <a:t>MU</a:t>
            </a:r>
            <a:r>
              <a:rPr lang="en-AU" sz="1600" b="1" dirty="0">
                <a:solidFill>
                  <a:schemeClr val="bg1"/>
                </a:solidFill>
                <a:effectLst>
                  <a:outerShdw blurRad="38100" dist="38100" dir="2700000" algn="tl">
                    <a:srgbClr val="000000"/>
                  </a:outerShdw>
                </a:effectLst>
                <a:latin typeface="Times New Roman"/>
              </a:rPr>
              <a:t>‘</a:t>
            </a:r>
            <a:r>
              <a:rPr lang="en-AU" sz="1600" b="1" dirty="0">
                <a:solidFill>
                  <a:schemeClr val="bg1"/>
                </a:solidFill>
                <a:effectLst>
                  <a:outerShdw blurRad="38100" dist="38100" dir="2700000" algn="tl">
                    <a:srgbClr val="000000"/>
                  </a:outerShdw>
                </a:effectLst>
              </a:rPr>
              <a:t>AMALAH</a:t>
            </a:r>
          </a:p>
        </p:txBody>
      </p:sp>
      <p:sp>
        <p:nvSpPr>
          <p:cNvPr id="49160" name="Oval 8"/>
          <p:cNvSpPr>
            <a:spLocks noChangeArrowheads="1"/>
          </p:cNvSpPr>
          <p:nvPr/>
        </p:nvSpPr>
        <p:spPr bwMode="auto">
          <a:xfrm>
            <a:off x="5435600" y="1484313"/>
            <a:ext cx="1873250" cy="1008062"/>
          </a:xfrm>
          <a:prstGeom prst="ellipse">
            <a:avLst/>
          </a:prstGeom>
          <a:gradFill rotWithShape="1">
            <a:gsLst>
              <a:gs pos="0">
                <a:srgbClr val="996633"/>
              </a:gs>
              <a:gs pos="100000">
                <a:srgbClr val="FFFF99"/>
              </a:gs>
            </a:gsLst>
            <a:lin ang="2700000" scaled="1"/>
          </a:gradFill>
          <a:ln w="9525">
            <a:noFill/>
            <a:round/>
            <a:headEnd/>
            <a:tailEnd/>
          </a:ln>
          <a:effectLst/>
        </p:spPr>
        <p:txBody>
          <a:bodyPr wrap="none" anchor="ctr"/>
          <a:lstStyle/>
          <a:p>
            <a:pPr algn="ctr">
              <a:defRPr/>
            </a:pPr>
            <a:r>
              <a:rPr lang="en-US" sz="1600" b="1" dirty="0">
                <a:solidFill>
                  <a:schemeClr val="bg1"/>
                </a:solidFill>
                <a:effectLst>
                  <a:outerShdw blurRad="38100" dist="38100" dir="2700000" algn="tl">
                    <a:srgbClr val="000000"/>
                  </a:outerShdw>
                </a:effectLst>
                <a:cs typeface="Arial" charset="0"/>
              </a:rPr>
              <a:t>KHUSUS/</a:t>
            </a:r>
            <a:r>
              <a:rPr lang="ar-DZ" sz="3200" b="1" dirty="0">
                <a:solidFill>
                  <a:schemeClr val="bg1"/>
                </a:solidFill>
                <a:cs typeface="Traditional Arabic" pitchFamily="2" charset="-78"/>
              </a:rPr>
              <a:t>خاص</a:t>
            </a:r>
            <a:r>
              <a:rPr lang="ar-SA" sz="3200" b="1" dirty="0">
                <a:solidFill>
                  <a:schemeClr val="bg1"/>
                </a:solidFill>
                <a:cs typeface="Traditional Arabic" pitchFamily="2" charset="-78"/>
              </a:rPr>
              <a:t>َّة</a:t>
            </a:r>
            <a:endParaRPr lang="en-AU" sz="3200" b="1" dirty="0">
              <a:solidFill>
                <a:schemeClr val="bg1"/>
              </a:solidFill>
              <a:cs typeface="Traditional Arabic" pitchFamily="2" charset="-78"/>
            </a:endParaRPr>
          </a:p>
        </p:txBody>
      </p:sp>
      <p:sp>
        <p:nvSpPr>
          <p:cNvPr id="49161" name="AutoShape 9"/>
          <p:cNvSpPr>
            <a:spLocks noChangeArrowheads="1"/>
          </p:cNvSpPr>
          <p:nvPr/>
        </p:nvSpPr>
        <p:spPr bwMode="auto">
          <a:xfrm>
            <a:off x="1547813" y="2708275"/>
            <a:ext cx="2879725" cy="1079500"/>
          </a:xfrm>
          <a:prstGeom prst="flowChartAlternateProcess">
            <a:avLst/>
          </a:prstGeom>
          <a:gradFill rotWithShape="1">
            <a:gsLst>
              <a:gs pos="0">
                <a:srgbClr val="FFFF99"/>
              </a:gs>
              <a:gs pos="50000">
                <a:srgbClr val="996633"/>
              </a:gs>
              <a:gs pos="100000">
                <a:srgbClr val="FFFF99"/>
              </a:gs>
            </a:gsLst>
            <a:lin ang="2700000" scaled="1"/>
          </a:gradFill>
          <a:ln w="9525">
            <a:noFill/>
            <a:miter lim="800000"/>
            <a:headEnd/>
            <a:tailEnd/>
          </a:ln>
        </p:spPr>
        <p:txBody>
          <a:bodyPr wrap="none" anchor="ctr"/>
          <a:lstStyle/>
          <a:p>
            <a:pPr algn="ctr"/>
            <a:r>
              <a:rPr lang="en-US" sz="1600" b="1" dirty="0" err="1">
                <a:solidFill>
                  <a:schemeClr val="bg1"/>
                </a:solidFill>
                <a:latin typeface="Arial" pitchFamily="34" charset="0"/>
                <a:cs typeface="Arial" pitchFamily="34" charset="0"/>
              </a:rPr>
              <a:t>sosial</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politik</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ekonomi</a:t>
            </a:r>
            <a:r>
              <a:rPr lang="en-US" sz="1600" b="1" dirty="0">
                <a:solidFill>
                  <a:schemeClr val="bg1"/>
                </a:solidFill>
                <a:latin typeface="Arial" pitchFamily="34" charset="0"/>
                <a:cs typeface="Arial" pitchFamily="34" charset="0"/>
              </a:rPr>
              <a:t>, </a:t>
            </a:r>
          </a:p>
          <a:p>
            <a:pPr algn="ctr"/>
            <a:r>
              <a:rPr lang="en-US" sz="1600" b="1" dirty="0" err="1">
                <a:solidFill>
                  <a:schemeClr val="bg1"/>
                </a:solidFill>
                <a:latin typeface="Arial" pitchFamily="34" charset="0"/>
                <a:cs typeface="Arial" pitchFamily="34" charset="0"/>
              </a:rPr>
              <a:t>seni</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budaya</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pendidikan</a:t>
            </a:r>
            <a:r>
              <a:rPr lang="en-US" sz="1600" b="1" dirty="0">
                <a:solidFill>
                  <a:schemeClr val="bg1"/>
                </a:solidFill>
                <a:latin typeface="Arial" pitchFamily="34" charset="0"/>
                <a:cs typeface="Arial" pitchFamily="34" charset="0"/>
              </a:rPr>
              <a:t>,</a:t>
            </a:r>
          </a:p>
          <a:p>
            <a:pPr algn="ctr"/>
            <a:r>
              <a:rPr lang="en-US" sz="1600" b="1" dirty="0" err="1">
                <a:solidFill>
                  <a:schemeClr val="bg1"/>
                </a:solidFill>
                <a:latin typeface="Arial" pitchFamily="34" charset="0"/>
                <a:cs typeface="Arial" pitchFamily="34" charset="0"/>
              </a:rPr>
              <a:t>hukum</a:t>
            </a:r>
            <a:r>
              <a:rPr lang="en-US" sz="1600" b="1" dirty="0">
                <a:solidFill>
                  <a:schemeClr val="bg1"/>
                </a:solidFill>
                <a:latin typeface="Arial" pitchFamily="34" charset="0"/>
                <a:cs typeface="Arial" pitchFamily="34" charset="0"/>
              </a:rPr>
              <a:t>, </a:t>
            </a:r>
            <a:r>
              <a:rPr lang="en-US" sz="1600" b="1" dirty="0" err="1">
                <a:solidFill>
                  <a:schemeClr val="bg1"/>
                </a:solidFill>
                <a:latin typeface="Arial" pitchFamily="34" charset="0"/>
                <a:cs typeface="Arial" pitchFamily="34" charset="0"/>
              </a:rPr>
              <a:t>dll</a:t>
            </a:r>
            <a:r>
              <a:rPr lang="en-US" sz="1600" b="1" dirty="0">
                <a:solidFill>
                  <a:schemeClr val="bg1"/>
                </a:solidFill>
                <a:latin typeface="Arial" pitchFamily="34" charset="0"/>
                <a:cs typeface="Arial" pitchFamily="34" charset="0"/>
              </a:rPr>
              <a:t>.</a:t>
            </a:r>
            <a:endParaRPr lang="en-AU" sz="1600" b="1" dirty="0">
              <a:solidFill>
                <a:schemeClr val="bg1"/>
              </a:solidFill>
              <a:latin typeface="Arial" pitchFamily="34" charset="0"/>
              <a:cs typeface="Arial" pitchFamily="34" charset="0"/>
            </a:endParaRPr>
          </a:p>
        </p:txBody>
      </p:sp>
      <p:sp>
        <p:nvSpPr>
          <p:cNvPr id="49162" name="AutoShape 10"/>
          <p:cNvSpPr>
            <a:spLocks noChangeArrowheads="1"/>
          </p:cNvSpPr>
          <p:nvPr/>
        </p:nvSpPr>
        <p:spPr bwMode="auto">
          <a:xfrm>
            <a:off x="4859338" y="2708275"/>
            <a:ext cx="3024187" cy="1008063"/>
          </a:xfrm>
          <a:prstGeom prst="flowChartAlternateProcess">
            <a:avLst/>
          </a:prstGeom>
          <a:gradFill rotWithShape="1">
            <a:gsLst>
              <a:gs pos="0">
                <a:srgbClr val="FFFF99"/>
              </a:gs>
              <a:gs pos="100000">
                <a:srgbClr val="996633"/>
              </a:gs>
            </a:gsLst>
            <a:lin ang="0" scaled="1"/>
          </a:gradFill>
          <a:ln w="9525">
            <a:solidFill>
              <a:schemeClr val="tx1"/>
            </a:solidFill>
            <a:miter lim="800000"/>
            <a:headEnd/>
            <a:tailEnd/>
          </a:ln>
          <a:effectLst/>
        </p:spPr>
        <p:txBody>
          <a:bodyPr wrap="none" anchor="ctr"/>
          <a:lstStyle/>
          <a:p>
            <a:pPr algn="ctr">
              <a:defRPr/>
            </a:pPr>
            <a:r>
              <a:rPr lang="en-US" sz="1600" b="1" dirty="0" err="1">
                <a:solidFill>
                  <a:schemeClr val="bg1"/>
                </a:solidFill>
                <a:effectLst>
                  <a:outerShdw blurRad="38100" dist="38100" dir="2700000" algn="tl">
                    <a:srgbClr val="000000"/>
                  </a:outerShdw>
                </a:effectLst>
                <a:latin typeface="Arial" charset="0"/>
                <a:cs typeface="Arial" charset="0"/>
              </a:rPr>
              <a:t>thaharah</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shalat</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zakat</a:t>
            </a:r>
            <a:r>
              <a:rPr lang="en-US" sz="1600" b="1" dirty="0">
                <a:solidFill>
                  <a:schemeClr val="bg1"/>
                </a:solidFill>
                <a:effectLst>
                  <a:outerShdw blurRad="38100" dist="38100" dir="2700000" algn="tl">
                    <a:srgbClr val="000000"/>
                  </a:outerShdw>
                </a:effectLst>
                <a:latin typeface="Arial" charset="0"/>
                <a:cs typeface="Arial" charset="0"/>
              </a:rPr>
              <a:t>,</a:t>
            </a:r>
          </a:p>
          <a:p>
            <a:pPr algn="ctr">
              <a:defRPr/>
            </a:pPr>
            <a:r>
              <a:rPr lang="en-US" sz="1600" b="1" dirty="0" err="1">
                <a:solidFill>
                  <a:schemeClr val="bg1"/>
                </a:solidFill>
                <a:effectLst>
                  <a:outerShdw blurRad="38100" dist="38100" dir="2700000" algn="tl">
                    <a:srgbClr val="000000"/>
                  </a:outerShdw>
                </a:effectLst>
                <a:latin typeface="Arial" charset="0"/>
                <a:cs typeface="Arial" charset="0"/>
              </a:rPr>
              <a:t>puasa</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haji</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qurban</a:t>
            </a:r>
            <a:r>
              <a:rPr lang="en-US" sz="1600" b="1" dirty="0">
                <a:solidFill>
                  <a:schemeClr val="bg1"/>
                </a:solidFill>
                <a:effectLst>
                  <a:outerShdw blurRad="38100" dist="38100" dir="2700000" algn="tl">
                    <a:srgbClr val="000000"/>
                  </a:outerShdw>
                </a:effectLst>
                <a:latin typeface="Arial" charset="0"/>
                <a:cs typeface="Arial" charset="0"/>
              </a:rPr>
              <a:t>,</a:t>
            </a:r>
          </a:p>
          <a:p>
            <a:pPr algn="ctr">
              <a:defRPr/>
            </a:pPr>
            <a:r>
              <a:rPr lang="en-US" sz="1600" b="1" dirty="0" err="1">
                <a:solidFill>
                  <a:schemeClr val="bg1"/>
                </a:solidFill>
                <a:effectLst>
                  <a:outerShdw blurRad="38100" dist="38100" dir="2700000" algn="tl">
                    <a:srgbClr val="000000"/>
                  </a:outerShdw>
                </a:effectLst>
                <a:latin typeface="Arial" charset="0"/>
                <a:cs typeface="Arial" charset="0"/>
              </a:rPr>
              <a:t>aqiqah</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doa</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zikir</a:t>
            </a:r>
            <a:r>
              <a:rPr lang="en-US" sz="1600" b="1" dirty="0">
                <a:solidFill>
                  <a:schemeClr val="bg1"/>
                </a:solidFill>
                <a:effectLst>
                  <a:outerShdw blurRad="38100" dist="38100" dir="2700000" algn="tl">
                    <a:srgbClr val="000000"/>
                  </a:outerShdw>
                </a:effectLst>
                <a:latin typeface="Arial" charset="0"/>
                <a:cs typeface="Arial" charset="0"/>
              </a:rPr>
              <a:t>, </a:t>
            </a:r>
            <a:r>
              <a:rPr lang="en-US" sz="1600" b="1" dirty="0" err="1">
                <a:solidFill>
                  <a:schemeClr val="bg1"/>
                </a:solidFill>
                <a:effectLst>
                  <a:outerShdw blurRad="38100" dist="38100" dir="2700000" algn="tl">
                    <a:srgbClr val="000000"/>
                  </a:outerShdw>
                </a:effectLst>
                <a:latin typeface="Arial" charset="0"/>
                <a:cs typeface="Arial" charset="0"/>
              </a:rPr>
              <a:t>dll</a:t>
            </a:r>
            <a:r>
              <a:rPr lang="en-US" sz="1600" b="1" dirty="0">
                <a:solidFill>
                  <a:schemeClr val="bg1"/>
                </a:solidFill>
                <a:effectLst>
                  <a:outerShdw blurRad="38100" dist="38100" dir="2700000" algn="tl">
                    <a:srgbClr val="000000"/>
                  </a:outerShdw>
                </a:effectLst>
                <a:latin typeface="Arial" charset="0"/>
                <a:cs typeface="Arial" charset="0"/>
              </a:rPr>
              <a:t>.</a:t>
            </a:r>
            <a:endParaRPr lang="en-AU" sz="1600" b="1" dirty="0">
              <a:solidFill>
                <a:schemeClr val="bg1"/>
              </a:solidFill>
              <a:effectLst>
                <a:outerShdw blurRad="38100" dist="38100" dir="2700000" algn="tl">
                  <a:srgbClr val="000000"/>
                </a:outerShdw>
              </a:effectLst>
              <a:latin typeface="Arial" charset="0"/>
              <a:cs typeface="Arial" charset="0"/>
            </a:endParaRPr>
          </a:p>
        </p:txBody>
      </p:sp>
      <p:sp>
        <p:nvSpPr>
          <p:cNvPr id="49163" name="AutoShape 11"/>
          <p:cNvSpPr>
            <a:spLocks noChangeArrowheads="1"/>
          </p:cNvSpPr>
          <p:nvPr/>
        </p:nvSpPr>
        <p:spPr bwMode="auto">
          <a:xfrm>
            <a:off x="1547813" y="4005263"/>
            <a:ext cx="2881312" cy="719137"/>
          </a:xfrm>
          <a:prstGeom prst="flowChartAlternateProcess">
            <a:avLst/>
          </a:prstGeom>
          <a:gradFill rotWithShape="1">
            <a:gsLst>
              <a:gs pos="0">
                <a:srgbClr val="FFFF99"/>
              </a:gs>
              <a:gs pos="50000">
                <a:srgbClr val="996633"/>
              </a:gs>
              <a:gs pos="100000">
                <a:srgbClr val="FFFF99"/>
              </a:gs>
            </a:gsLst>
            <a:lin ang="5400000" scaled="1"/>
          </a:gradFill>
          <a:ln w="9525">
            <a:noFill/>
            <a:miter lim="800000"/>
            <a:headEnd/>
            <a:tailEnd/>
          </a:ln>
          <a:effectLst/>
        </p:spPr>
        <p:txBody>
          <a:bodyPr wrap="none" anchor="ctr"/>
          <a:lstStyle/>
          <a:p>
            <a:pPr algn="ctr">
              <a:defRPr/>
            </a:pPr>
            <a:r>
              <a:rPr lang="en-US" sz="1600" b="1" dirty="0">
                <a:solidFill>
                  <a:schemeClr val="bg1"/>
                </a:solidFill>
                <a:effectLst>
                  <a:outerShdw blurRad="38100" dist="38100" dir="2700000" algn="tl">
                    <a:srgbClr val="000000"/>
                  </a:outerShdw>
                </a:effectLst>
                <a:latin typeface="Arial Narrow" pitchFamily="34" charset="0"/>
                <a:cs typeface="Arial" charset="0"/>
              </a:rPr>
              <a:t>APA SAJA BOLEH,</a:t>
            </a:r>
          </a:p>
          <a:p>
            <a:pPr algn="ctr">
              <a:defRPr/>
            </a:pPr>
            <a:r>
              <a:rPr lang="en-US" sz="1600" b="1" dirty="0">
                <a:solidFill>
                  <a:schemeClr val="bg1"/>
                </a:solidFill>
                <a:effectLst>
                  <a:outerShdw blurRad="38100" dist="38100" dir="2700000" algn="tl">
                    <a:srgbClr val="000000"/>
                  </a:outerShdw>
                </a:effectLst>
                <a:latin typeface="Arial Narrow" pitchFamily="34" charset="0"/>
                <a:cs typeface="Arial" charset="0"/>
              </a:rPr>
              <a:t>KECUALI YANG DILARANG</a:t>
            </a:r>
            <a:endParaRPr lang="en-AU" sz="1600" b="1" dirty="0">
              <a:solidFill>
                <a:schemeClr val="bg1"/>
              </a:solidFill>
              <a:effectLst>
                <a:outerShdw blurRad="38100" dist="38100" dir="2700000" algn="tl">
                  <a:srgbClr val="000000"/>
                </a:outerShdw>
              </a:effectLst>
              <a:latin typeface="Arial Narrow" pitchFamily="34" charset="0"/>
              <a:cs typeface="Arial" charset="0"/>
            </a:endParaRPr>
          </a:p>
        </p:txBody>
      </p:sp>
      <p:sp>
        <p:nvSpPr>
          <p:cNvPr id="49164" name="AutoShape 12"/>
          <p:cNvSpPr>
            <a:spLocks noChangeArrowheads="1"/>
          </p:cNvSpPr>
          <p:nvPr/>
        </p:nvSpPr>
        <p:spPr bwMode="auto">
          <a:xfrm>
            <a:off x="4859338" y="4005263"/>
            <a:ext cx="3024187" cy="719137"/>
          </a:xfrm>
          <a:prstGeom prst="flowChartAlternateProcess">
            <a:avLst/>
          </a:prstGeom>
          <a:gradFill rotWithShape="1">
            <a:gsLst>
              <a:gs pos="0">
                <a:srgbClr val="FFFF99"/>
              </a:gs>
              <a:gs pos="100000">
                <a:srgbClr val="FFFF99">
                  <a:gamma/>
                  <a:shade val="46275"/>
                  <a:invGamma/>
                </a:srgbClr>
              </a:gs>
            </a:gsLst>
            <a:lin ang="5400000" scaled="1"/>
          </a:gradFill>
          <a:ln w="9525">
            <a:solidFill>
              <a:schemeClr val="tx1"/>
            </a:solidFill>
            <a:miter lim="800000"/>
            <a:headEnd/>
            <a:tailEnd/>
          </a:ln>
          <a:effectLst/>
        </p:spPr>
        <p:txBody>
          <a:bodyPr wrap="none" anchor="ctr"/>
          <a:lstStyle/>
          <a:p>
            <a:pPr algn="ctr">
              <a:defRPr/>
            </a:pPr>
            <a:r>
              <a:rPr lang="en-US" sz="1600" b="1" dirty="0">
                <a:solidFill>
                  <a:schemeClr val="bg1"/>
                </a:solidFill>
                <a:effectLst>
                  <a:outerShdw blurRad="38100" dist="38100" dir="2700000" algn="tl">
                    <a:srgbClr val="000000"/>
                  </a:outerShdw>
                </a:effectLst>
                <a:latin typeface="Arial Narrow" pitchFamily="34" charset="0"/>
                <a:cs typeface="Arial" charset="0"/>
              </a:rPr>
              <a:t>SEMUANYA DILARANG, </a:t>
            </a:r>
          </a:p>
          <a:p>
            <a:pPr algn="ctr">
              <a:defRPr/>
            </a:pPr>
            <a:r>
              <a:rPr lang="en-US" sz="1600" b="1" dirty="0">
                <a:solidFill>
                  <a:schemeClr val="bg1"/>
                </a:solidFill>
                <a:effectLst>
                  <a:outerShdw blurRad="38100" dist="38100" dir="2700000" algn="tl">
                    <a:srgbClr val="000000"/>
                  </a:outerShdw>
                </a:effectLst>
                <a:latin typeface="Arial Narrow" pitchFamily="34" charset="0"/>
                <a:cs typeface="Arial" charset="0"/>
              </a:rPr>
              <a:t>KECUALI ADA PERINTAH</a:t>
            </a:r>
            <a:endParaRPr lang="en-AU" sz="1600" b="1" dirty="0">
              <a:solidFill>
                <a:schemeClr val="bg1"/>
              </a:solidFill>
              <a:effectLst>
                <a:outerShdw blurRad="38100" dist="38100" dir="2700000" algn="tl">
                  <a:srgbClr val="000000"/>
                </a:outerShdw>
              </a:effectLst>
              <a:latin typeface="Arial Narrow" pitchFamily="34" charset="0"/>
              <a:cs typeface="Arial" charset="0"/>
            </a:endParaRPr>
          </a:p>
        </p:txBody>
      </p:sp>
      <p:sp>
        <p:nvSpPr>
          <p:cNvPr id="49165" name="Rectangle 13"/>
          <p:cNvSpPr>
            <a:spLocks noChangeArrowheads="1"/>
          </p:cNvSpPr>
          <p:nvPr/>
        </p:nvSpPr>
        <p:spPr bwMode="auto">
          <a:xfrm>
            <a:off x="1547813" y="5157788"/>
            <a:ext cx="2879725" cy="720725"/>
          </a:xfrm>
          <a:prstGeom prst="rect">
            <a:avLst/>
          </a:prstGeom>
          <a:noFill/>
          <a:ln w="9525">
            <a:noFill/>
            <a:miter lim="800000"/>
            <a:headEnd/>
            <a:tailEnd/>
          </a:ln>
        </p:spPr>
        <p:txBody>
          <a:bodyPr wrap="none" anchor="ctr"/>
          <a:lstStyle/>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saling</a:t>
            </a:r>
            <a:r>
              <a:rPr lang="en-US" b="1" dirty="0">
                <a:latin typeface="Arial" pitchFamily="34" charset="0"/>
                <a:cs typeface="Arial" pitchFamily="34" charset="0"/>
              </a:rPr>
              <a:t> </a:t>
            </a:r>
            <a:r>
              <a:rPr lang="en-US" b="1" dirty="0" err="1">
                <a:latin typeface="Arial" pitchFamily="34" charset="0"/>
                <a:cs typeface="Arial" pitchFamily="34" charset="0"/>
              </a:rPr>
              <a:t>ridha</a:t>
            </a:r>
            <a:endParaRPr lang="en-US" b="1" dirty="0">
              <a:latin typeface="Arial" pitchFamily="34" charset="0"/>
              <a:cs typeface="Arial" pitchFamily="34" charset="0"/>
            </a:endParaRPr>
          </a:p>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adil</a:t>
            </a:r>
            <a:r>
              <a:rPr lang="en-US" b="1" dirty="0">
                <a:latin typeface="Arial" pitchFamily="34" charset="0"/>
                <a:cs typeface="Arial" pitchFamily="34" charset="0"/>
              </a:rPr>
              <a:t> &amp; </a:t>
            </a:r>
          </a:p>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manfaat</a:t>
            </a:r>
            <a:r>
              <a:rPr lang="en-US" b="1" dirty="0">
                <a:latin typeface="Arial" pitchFamily="34" charset="0"/>
                <a:cs typeface="Arial" pitchFamily="34" charset="0"/>
              </a:rPr>
              <a:t> </a:t>
            </a:r>
            <a:endParaRPr lang="en-AU" b="1" dirty="0">
              <a:latin typeface="Arial" pitchFamily="34" charset="0"/>
              <a:cs typeface="Arial" pitchFamily="34" charset="0"/>
            </a:endParaRPr>
          </a:p>
        </p:txBody>
      </p:sp>
      <p:sp>
        <p:nvSpPr>
          <p:cNvPr id="49166" name="Rectangle 14"/>
          <p:cNvSpPr>
            <a:spLocks noChangeArrowheads="1"/>
          </p:cNvSpPr>
          <p:nvPr/>
        </p:nvSpPr>
        <p:spPr bwMode="auto">
          <a:xfrm>
            <a:off x="4716463" y="5229225"/>
            <a:ext cx="3311525" cy="503238"/>
          </a:xfrm>
          <a:prstGeom prst="rect">
            <a:avLst/>
          </a:prstGeom>
          <a:noFill/>
          <a:ln w="9525">
            <a:noFill/>
            <a:miter lim="800000"/>
            <a:headEnd/>
            <a:tailEnd/>
          </a:ln>
        </p:spPr>
        <p:txBody>
          <a:bodyPr wrap="none" anchor="ctr"/>
          <a:lstStyle/>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kepatuhan</a:t>
            </a:r>
            <a:r>
              <a:rPr lang="en-US" b="1" dirty="0">
                <a:latin typeface="Arial" pitchFamily="34" charset="0"/>
                <a:cs typeface="Arial" pitchFamily="34" charset="0"/>
              </a:rPr>
              <a:t>, </a:t>
            </a:r>
          </a:p>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keikhlasan</a:t>
            </a:r>
            <a:r>
              <a:rPr lang="en-US" b="1" dirty="0">
                <a:latin typeface="Arial" pitchFamily="34" charset="0"/>
                <a:cs typeface="Arial" pitchFamily="34" charset="0"/>
              </a:rPr>
              <a:t> &amp; </a:t>
            </a:r>
          </a:p>
          <a:p>
            <a:pPr algn="ctr"/>
            <a:r>
              <a:rPr lang="en-US" b="1" dirty="0">
                <a:latin typeface="Arial" pitchFamily="34" charset="0"/>
                <a:cs typeface="Arial" pitchFamily="34" charset="0"/>
              </a:rPr>
              <a:t>-</a:t>
            </a:r>
            <a:r>
              <a:rPr lang="en-US" b="1" dirty="0" err="1">
                <a:latin typeface="Arial" pitchFamily="34" charset="0"/>
                <a:cs typeface="Arial" pitchFamily="34" charset="0"/>
              </a:rPr>
              <a:t>azas</a:t>
            </a:r>
            <a:r>
              <a:rPr lang="en-US" b="1" dirty="0">
                <a:latin typeface="Arial" pitchFamily="34" charset="0"/>
                <a:cs typeface="Arial" pitchFamily="34" charset="0"/>
              </a:rPr>
              <a:t> </a:t>
            </a:r>
            <a:r>
              <a:rPr lang="en-US" b="1" dirty="0" err="1">
                <a:latin typeface="Arial" pitchFamily="34" charset="0"/>
                <a:cs typeface="Arial" pitchFamily="34" charset="0"/>
              </a:rPr>
              <a:t>kesesuaian</a:t>
            </a:r>
            <a:endParaRPr lang="en-AU" b="1" dirty="0">
              <a:latin typeface="Arial" pitchFamily="34" charset="0"/>
              <a:cs typeface="Arial" pitchFamily="34" charset="0"/>
            </a:endParaRPr>
          </a:p>
        </p:txBody>
      </p:sp>
      <p:sp>
        <p:nvSpPr>
          <p:cNvPr id="49169" name="Line 17"/>
          <p:cNvSpPr>
            <a:spLocks noChangeShapeType="1"/>
          </p:cNvSpPr>
          <p:nvPr/>
        </p:nvSpPr>
        <p:spPr bwMode="auto">
          <a:xfrm>
            <a:off x="2987675" y="3789363"/>
            <a:ext cx="0" cy="215900"/>
          </a:xfrm>
          <a:prstGeom prst="line">
            <a:avLst/>
          </a:prstGeom>
          <a:noFill/>
          <a:ln w="9525">
            <a:solidFill>
              <a:srgbClr val="FFFF99"/>
            </a:solidFill>
            <a:round/>
            <a:headEnd/>
            <a:tailEnd/>
          </a:ln>
        </p:spPr>
        <p:txBody>
          <a:bodyPr/>
          <a:lstStyle/>
          <a:p>
            <a:endParaRPr lang="en-US"/>
          </a:p>
        </p:txBody>
      </p:sp>
      <p:sp>
        <p:nvSpPr>
          <p:cNvPr id="49170" name="Line 18"/>
          <p:cNvSpPr>
            <a:spLocks noChangeShapeType="1"/>
          </p:cNvSpPr>
          <p:nvPr/>
        </p:nvSpPr>
        <p:spPr bwMode="auto">
          <a:xfrm>
            <a:off x="2987675" y="4724400"/>
            <a:ext cx="0" cy="360363"/>
          </a:xfrm>
          <a:prstGeom prst="line">
            <a:avLst/>
          </a:prstGeom>
          <a:noFill/>
          <a:ln w="9525">
            <a:solidFill>
              <a:srgbClr val="FFFF99"/>
            </a:solidFill>
            <a:round/>
            <a:headEnd/>
            <a:tailEnd type="triangle" w="med" len="med"/>
          </a:ln>
        </p:spPr>
        <p:txBody>
          <a:bodyPr/>
          <a:lstStyle/>
          <a:p>
            <a:endParaRPr lang="en-US"/>
          </a:p>
        </p:txBody>
      </p:sp>
      <p:sp>
        <p:nvSpPr>
          <p:cNvPr id="49172" name="Line 20"/>
          <p:cNvSpPr>
            <a:spLocks noChangeShapeType="1"/>
          </p:cNvSpPr>
          <p:nvPr/>
        </p:nvSpPr>
        <p:spPr bwMode="auto">
          <a:xfrm>
            <a:off x="6300788" y="3716338"/>
            <a:ext cx="0" cy="288925"/>
          </a:xfrm>
          <a:prstGeom prst="line">
            <a:avLst/>
          </a:prstGeom>
          <a:noFill/>
          <a:ln w="9525">
            <a:solidFill>
              <a:srgbClr val="FFFF99"/>
            </a:solidFill>
            <a:round/>
            <a:headEnd/>
            <a:tailEnd/>
          </a:ln>
        </p:spPr>
        <p:txBody>
          <a:bodyPr/>
          <a:lstStyle/>
          <a:p>
            <a:endParaRPr lang="en-US"/>
          </a:p>
        </p:txBody>
      </p:sp>
      <p:sp>
        <p:nvSpPr>
          <p:cNvPr id="49173" name="Line 21"/>
          <p:cNvSpPr>
            <a:spLocks noChangeShapeType="1"/>
          </p:cNvSpPr>
          <p:nvPr/>
        </p:nvSpPr>
        <p:spPr bwMode="auto">
          <a:xfrm>
            <a:off x="6300788" y="4724400"/>
            <a:ext cx="0" cy="360363"/>
          </a:xfrm>
          <a:prstGeom prst="line">
            <a:avLst/>
          </a:prstGeom>
          <a:noFill/>
          <a:ln w="9525">
            <a:solidFill>
              <a:srgbClr val="FFFF99"/>
            </a:solidFill>
            <a:round/>
            <a:headEnd/>
            <a:tailEnd type="triangle" w="med" len="med"/>
          </a:ln>
        </p:spPr>
        <p:txBody>
          <a:bodyPr/>
          <a:lstStyle/>
          <a:p>
            <a:endParaRPr lang="en-US"/>
          </a:p>
        </p:txBody>
      </p:sp>
      <p:sp>
        <p:nvSpPr>
          <p:cNvPr id="59411" name="Text Box 23"/>
          <p:cNvSpPr txBox="1">
            <a:spLocks noChangeArrowheads="1"/>
          </p:cNvSpPr>
          <p:nvPr/>
        </p:nvSpPr>
        <p:spPr bwMode="auto">
          <a:xfrm>
            <a:off x="663575" y="288925"/>
            <a:ext cx="4210050" cy="457200"/>
          </a:xfrm>
          <a:prstGeom prst="rect">
            <a:avLst/>
          </a:prstGeom>
          <a:noFill/>
          <a:ln w="9525">
            <a:noFill/>
            <a:miter lim="800000"/>
            <a:headEnd/>
            <a:tailEnd/>
          </a:ln>
        </p:spPr>
        <p:txBody>
          <a:bodyPr wrap="none">
            <a:spAutoFit/>
          </a:bodyPr>
          <a:lstStyle/>
          <a:p>
            <a:r>
              <a:rPr lang="en-US">
                <a:latin typeface="Arial Black" pitchFamily="34" charset="0"/>
              </a:rPr>
              <a:t>SKEMA MACAM IBADAH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9158"/>
                                        </p:tgtEl>
                                        <p:attrNameLst>
                                          <p:attrName>style.visibility</p:attrName>
                                        </p:attrNameLst>
                                      </p:cBhvr>
                                      <p:to>
                                        <p:strVal val="visible"/>
                                      </p:to>
                                    </p:set>
                                    <p:animEffect transition="in" filter="diamond(in)">
                                      <p:cBhvr>
                                        <p:cTn id="7" dur="2000"/>
                                        <p:tgtEl>
                                          <p:spTgt spid="4915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9157"/>
                                        </p:tgtEl>
                                        <p:attrNameLst>
                                          <p:attrName>style.visibility</p:attrName>
                                        </p:attrNameLst>
                                      </p:cBhvr>
                                      <p:to>
                                        <p:strVal val="visible"/>
                                      </p:to>
                                    </p:set>
                                    <p:animEffect transition="in" filter="strips(downLeft)">
                                      <p:cBhvr>
                                        <p:cTn id="12" dur="1000"/>
                                        <p:tgtEl>
                                          <p:spTgt spid="4915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9159"/>
                                        </p:tgtEl>
                                        <p:attrNameLst>
                                          <p:attrName>style.visibility</p:attrName>
                                        </p:attrNameLst>
                                      </p:cBhvr>
                                      <p:to>
                                        <p:strVal val="visible"/>
                                      </p:to>
                                    </p:set>
                                    <p:animEffect transition="in" filter="diamond(in)">
                                      <p:cBhvr>
                                        <p:cTn id="17" dur="2000"/>
                                        <p:tgtEl>
                                          <p:spTgt spid="4915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49156"/>
                                        </p:tgtEl>
                                        <p:attrNameLst>
                                          <p:attrName>style.visibility</p:attrName>
                                        </p:attrNameLst>
                                      </p:cBhvr>
                                      <p:to>
                                        <p:strVal val="visible"/>
                                      </p:to>
                                    </p:set>
                                    <p:animEffect transition="in" filter="strips(downRight)">
                                      <p:cBhvr>
                                        <p:cTn id="22" dur="1000"/>
                                        <p:tgtEl>
                                          <p:spTgt spid="49156"/>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9160"/>
                                        </p:tgtEl>
                                        <p:attrNameLst>
                                          <p:attrName>style.visibility</p:attrName>
                                        </p:attrNameLst>
                                      </p:cBhvr>
                                      <p:to>
                                        <p:strVal val="visible"/>
                                      </p:to>
                                    </p:set>
                                    <p:animEffect transition="in" filter="diamond(in)">
                                      <p:cBhvr>
                                        <p:cTn id="27" dur="2000"/>
                                        <p:tgtEl>
                                          <p:spTgt spid="4916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49155"/>
                                        </p:tgtEl>
                                        <p:attrNameLst>
                                          <p:attrName>style.visibility</p:attrName>
                                        </p:attrNameLst>
                                      </p:cBhvr>
                                      <p:to>
                                        <p:strVal val="visible"/>
                                      </p:to>
                                    </p:set>
                                    <p:animEffect transition="in" filter="strips(downLeft)">
                                      <p:cBhvr>
                                        <p:cTn id="32" dur="1000"/>
                                        <p:tgtEl>
                                          <p:spTgt spid="4915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9161"/>
                                        </p:tgtEl>
                                        <p:attrNameLst>
                                          <p:attrName>style.visibility</p:attrName>
                                        </p:attrNameLst>
                                      </p:cBhvr>
                                      <p:to>
                                        <p:strVal val="visible"/>
                                      </p:to>
                                    </p:set>
                                    <p:animEffect transition="in" filter="checkerboard(across)">
                                      <p:cBhvr>
                                        <p:cTn id="37" dur="1000"/>
                                        <p:tgtEl>
                                          <p:spTgt spid="4916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49154"/>
                                        </p:tgtEl>
                                        <p:attrNameLst>
                                          <p:attrName>style.visibility</p:attrName>
                                        </p:attrNameLst>
                                      </p:cBhvr>
                                      <p:to>
                                        <p:strVal val="visible"/>
                                      </p:to>
                                    </p:set>
                                    <p:animEffect transition="in" filter="strips(downRight)">
                                      <p:cBhvr>
                                        <p:cTn id="42" dur="1000"/>
                                        <p:tgtEl>
                                          <p:spTgt spid="49154"/>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9162"/>
                                        </p:tgtEl>
                                        <p:attrNameLst>
                                          <p:attrName>style.visibility</p:attrName>
                                        </p:attrNameLst>
                                      </p:cBhvr>
                                      <p:to>
                                        <p:strVal val="visible"/>
                                      </p:to>
                                    </p:set>
                                    <p:animEffect transition="in" filter="checkerboard(across)">
                                      <p:cBhvr>
                                        <p:cTn id="47" dur="1000"/>
                                        <p:tgtEl>
                                          <p:spTgt spid="49162"/>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49169"/>
                                        </p:tgtEl>
                                        <p:attrNameLst>
                                          <p:attrName>style.visibility</p:attrName>
                                        </p:attrNameLst>
                                      </p:cBhvr>
                                      <p:to>
                                        <p:strVal val="visible"/>
                                      </p:to>
                                    </p:set>
                                    <p:animEffect transition="in" filter="strips(downLeft)">
                                      <p:cBhvr>
                                        <p:cTn id="52" dur="500"/>
                                        <p:tgtEl>
                                          <p:spTgt spid="49169"/>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9163"/>
                                        </p:tgtEl>
                                        <p:attrNameLst>
                                          <p:attrName>style.visibility</p:attrName>
                                        </p:attrNameLst>
                                      </p:cBhvr>
                                      <p:to>
                                        <p:strVal val="visible"/>
                                      </p:to>
                                    </p:set>
                                    <p:animEffect transition="in" filter="checkerboard(across)">
                                      <p:cBhvr>
                                        <p:cTn id="57" dur="1000"/>
                                        <p:tgtEl>
                                          <p:spTgt spid="4916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49172"/>
                                        </p:tgtEl>
                                        <p:attrNameLst>
                                          <p:attrName>style.visibility</p:attrName>
                                        </p:attrNameLst>
                                      </p:cBhvr>
                                      <p:to>
                                        <p:strVal val="visible"/>
                                      </p:to>
                                    </p:set>
                                    <p:animEffect transition="in" filter="strips(downLeft)">
                                      <p:cBhvr>
                                        <p:cTn id="62" dur="1000"/>
                                        <p:tgtEl>
                                          <p:spTgt spid="49172"/>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9164"/>
                                        </p:tgtEl>
                                        <p:attrNameLst>
                                          <p:attrName>style.visibility</p:attrName>
                                        </p:attrNameLst>
                                      </p:cBhvr>
                                      <p:to>
                                        <p:strVal val="visible"/>
                                      </p:to>
                                    </p:set>
                                    <p:animEffect transition="in" filter="checkerboard(across)">
                                      <p:cBhvr>
                                        <p:cTn id="67" dur="1000"/>
                                        <p:tgtEl>
                                          <p:spTgt spid="49164"/>
                                        </p:tgtEl>
                                      </p:cBhvr>
                                    </p:animEffect>
                                  </p:childTnLst>
                                </p:cTn>
                              </p:par>
                            </p:childTnLst>
                          </p:cTn>
                        </p:par>
                      </p:childTnLst>
                    </p:cTn>
                  </p:par>
                  <p:par>
                    <p:cTn id="68" fill="hold">
                      <p:stCondLst>
                        <p:cond delay="indefinite"/>
                      </p:stCondLst>
                      <p:childTnLst>
                        <p:par>
                          <p:cTn id="69" fill="hold">
                            <p:stCondLst>
                              <p:cond delay="0"/>
                            </p:stCondLst>
                            <p:childTnLst>
                              <p:par>
                                <p:cTn id="70" presetID="18" presetClass="entr" presetSubtype="12" fill="hold" grpId="0" nodeType="clickEffect">
                                  <p:stCondLst>
                                    <p:cond delay="0"/>
                                  </p:stCondLst>
                                  <p:childTnLst>
                                    <p:set>
                                      <p:cBhvr>
                                        <p:cTn id="71" dur="1" fill="hold">
                                          <p:stCondLst>
                                            <p:cond delay="0"/>
                                          </p:stCondLst>
                                        </p:cTn>
                                        <p:tgtEl>
                                          <p:spTgt spid="49170"/>
                                        </p:tgtEl>
                                        <p:attrNameLst>
                                          <p:attrName>style.visibility</p:attrName>
                                        </p:attrNameLst>
                                      </p:cBhvr>
                                      <p:to>
                                        <p:strVal val="visible"/>
                                      </p:to>
                                    </p:set>
                                    <p:animEffect transition="in" filter="strips(downLeft)">
                                      <p:cBhvr>
                                        <p:cTn id="72" dur="500"/>
                                        <p:tgtEl>
                                          <p:spTgt spid="49170"/>
                                        </p:tgtEl>
                                      </p:cBhvr>
                                    </p:animEffect>
                                  </p:childTnLst>
                                </p:cTn>
                              </p:par>
                            </p:childTnLst>
                          </p:cTn>
                        </p:par>
                      </p:childTnLst>
                    </p:cTn>
                  </p:par>
                  <p:par>
                    <p:cTn id="73" fill="hold">
                      <p:stCondLst>
                        <p:cond delay="indefinite"/>
                      </p:stCondLst>
                      <p:childTnLst>
                        <p:par>
                          <p:cTn id="74" fill="hold">
                            <p:stCondLst>
                              <p:cond delay="0"/>
                            </p:stCondLst>
                            <p:childTnLst>
                              <p:par>
                                <p:cTn id="75" presetID="45" presetClass="entr" presetSubtype="0" fill="hold" nodeType="clickEffect">
                                  <p:stCondLst>
                                    <p:cond delay="0"/>
                                  </p:stCondLst>
                                  <p:iterate type="lt">
                                    <p:tmPct val="10000"/>
                                  </p:iterate>
                                  <p:childTnLst>
                                    <p:set>
                                      <p:cBhvr>
                                        <p:cTn id="76" dur="1" fill="hold">
                                          <p:stCondLst>
                                            <p:cond delay="0"/>
                                          </p:stCondLst>
                                        </p:cTn>
                                        <p:tgtEl>
                                          <p:spTgt spid="49165">
                                            <p:txEl>
                                              <p:pRg st="0" end="0"/>
                                            </p:txEl>
                                          </p:spTgt>
                                        </p:tgtEl>
                                        <p:attrNameLst>
                                          <p:attrName>style.visibility</p:attrName>
                                        </p:attrNameLst>
                                      </p:cBhvr>
                                      <p:to>
                                        <p:strVal val="visible"/>
                                      </p:to>
                                    </p:set>
                                    <p:animEffect transition="in" filter="fade">
                                      <p:cBhvr>
                                        <p:cTn id="77" dur="1000"/>
                                        <p:tgtEl>
                                          <p:spTgt spid="49165">
                                            <p:txEl>
                                              <p:pRg st="0" end="0"/>
                                            </p:txEl>
                                          </p:spTgt>
                                        </p:tgtEl>
                                      </p:cBhvr>
                                    </p:animEffect>
                                    <p:anim calcmode="lin" valueType="num">
                                      <p:cBhvr>
                                        <p:cTn id="78" dur="1000" fill="hold"/>
                                        <p:tgtEl>
                                          <p:spTgt spid="49165">
                                            <p:txEl>
                                              <p:pRg st="0" end="0"/>
                                            </p:txEl>
                                          </p:spTgt>
                                        </p:tgtEl>
                                        <p:attrNameLst>
                                          <p:attrName>ppt_w</p:attrName>
                                        </p:attrNameLst>
                                      </p:cBhvr>
                                      <p:tavLst>
                                        <p:tav tm="0" fmla="#ppt_w*sin(2.5*pi*$)">
                                          <p:val>
                                            <p:fltVal val="0"/>
                                          </p:val>
                                        </p:tav>
                                        <p:tav tm="100000">
                                          <p:val>
                                            <p:fltVal val="1"/>
                                          </p:val>
                                        </p:tav>
                                      </p:tavLst>
                                    </p:anim>
                                    <p:anim calcmode="lin" valueType="num">
                                      <p:cBhvr>
                                        <p:cTn id="79" dur="1000" fill="hold"/>
                                        <p:tgtEl>
                                          <p:spTgt spid="4916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45" presetClass="entr" presetSubtype="0" fill="hold" nodeType="clickEffect">
                                  <p:stCondLst>
                                    <p:cond delay="0"/>
                                  </p:stCondLst>
                                  <p:iterate type="lt">
                                    <p:tmPct val="10000"/>
                                  </p:iterate>
                                  <p:childTnLst>
                                    <p:set>
                                      <p:cBhvr>
                                        <p:cTn id="83" dur="1" fill="hold">
                                          <p:stCondLst>
                                            <p:cond delay="0"/>
                                          </p:stCondLst>
                                        </p:cTn>
                                        <p:tgtEl>
                                          <p:spTgt spid="49165">
                                            <p:txEl>
                                              <p:pRg st="1" end="1"/>
                                            </p:txEl>
                                          </p:spTgt>
                                        </p:tgtEl>
                                        <p:attrNameLst>
                                          <p:attrName>style.visibility</p:attrName>
                                        </p:attrNameLst>
                                      </p:cBhvr>
                                      <p:to>
                                        <p:strVal val="visible"/>
                                      </p:to>
                                    </p:set>
                                    <p:animEffect transition="in" filter="fade">
                                      <p:cBhvr>
                                        <p:cTn id="84" dur="1000"/>
                                        <p:tgtEl>
                                          <p:spTgt spid="49165">
                                            <p:txEl>
                                              <p:pRg st="1" end="1"/>
                                            </p:txEl>
                                          </p:spTgt>
                                        </p:tgtEl>
                                      </p:cBhvr>
                                    </p:animEffect>
                                    <p:anim calcmode="lin" valueType="num">
                                      <p:cBhvr>
                                        <p:cTn id="85" dur="1000" fill="hold"/>
                                        <p:tgtEl>
                                          <p:spTgt spid="49165">
                                            <p:txEl>
                                              <p:pRg st="1" end="1"/>
                                            </p:txEl>
                                          </p:spTgt>
                                        </p:tgtEl>
                                        <p:attrNameLst>
                                          <p:attrName>ppt_w</p:attrName>
                                        </p:attrNameLst>
                                      </p:cBhvr>
                                      <p:tavLst>
                                        <p:tav tm="0" fmla="#ppt_w*sin(2.5*pi*$)">
                                          <p:val>
                                            <p:fltVal val="0"/>
                                          </p:val>
                                        </p:tav>
                                        <p:tav tm="100000">
                                          <p:val>
                                            <p:fltVal val="1"/>
                                          </p:val>
                                        </p:tav>
                                      </p:tavLst>
                                    </p:anim>
                                    <p:anim calcmode="lin" valueType="num">
                                      <p:cBhvr>
                                        <p:cTn id="86" dur="1000" fill="hold"/>
                                        <p:tgtEl>
                                          <p:spTgt spid="4916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iterate type="lt">
                                    <p:tmPct val="10000"/>
                                  </p:iterate>
                                  <p:childTnLst>
                                    <p:set>
                                      <p:cBhvr>
                                        <p:cTn id="90" dur="1" fill="hold">
                                          <p:stCondLst>
                                            <p:cond delay="0"/>
                                          </p:stCondLst>
                                        </p:cTn>
                                        <p:tgtEl>
                                          <p:spTgt spid="49165">
                                            <p:txEl>
                                              <p:pRg st="2" end="2"/>
                                            </p:txEl>
                                          </p:spTgt>
                                        </p:tgtEl>
                                        <p:attrNameLst>
                                          <p:attrName>style.visibility</p:attrName>
                                        </p:attrNameLst>
                                      </p:cBhvr>
                                      <p:to>
                                        <p:strVal val="visible"/>
                                      </p:to>
                                    </p:set>
                                    <p:animEffect transition="in" filter="fade">
                                      <p:cBhvr>
                                        <p:cTn id="91" dur="1000"/>
                                        <p:tgtEl>
                                          <p:spTgt spid="49165">
                                            <p:txEl>
                                              <p:pRg st="2" end="2"/>
                                            </p:txEl>
                                          </p:spTgt>
                                        </p:tgtEl>
                                      </p:cBhvr>
                                    </p:animEffect>
                                    <p:anim calcmode="lin" valueType="num">
                                      <p:cBhvr>
                                        <p:cTn id="92" dur="1000" fill="hold"/>
                                        <p:tgtEl>
                                          <p:spTgt spid="49165">
                                            <p:txEl>
                                              <p:pRg st="2" end="2"/>
                                            </p:txEl>
                                          </p:spTgt>
                                        </p:tgtEl>
                                        <p:attrNameLst>
                                          <p:attrName>ppt_w</p:attrName>
                                        </p:attrNameLst>
                                      </p:cBhvr>
                                      <p:tavLst>
                                        <p:tav tm="0" fmla="#ppt_w*sin(2.5*pi*$)">
                                          <p:val>
                                            <p:fltVal val="0"/>
                                          </p:val>
                                        </p:tav>
                                        <p:tav tm="100000">
                                          <p:val>
                                            <p:fltVal val="1"/>
                                          </p:val>
                                        </p:tav>
                                      </p:tavLst>
                                    </p:anim>
                                    <p:anim calcmode="lin" valueType="num">
                                      <p:cBhvr>
                                        <p:cTn id="93" dur="1000" fill="hold"/>
                                        <p:tgtEl>
                                          <p:spTgt spid="4916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18" presetClass="entr" presetSubtype="12" fill="hold" grpId="0" nodeType="clickEffect">
                                  <p:stCondLst>
                                    <p:cond delay="0"/>
                                  </p:stCondLst>
                                  <p:childTnLst>
                                    <p:set>
                                      <p:cBhvr>
                                        <p:cTn id="97" dur="1" fill="hold">
                                          <p:stCondLst>
                                            <p:cond delay="0"/>
                                          </p:stCondLst>
                                        </p:cTn>
                                        <p:tgtEl>
                                          <p:spTgt spid="49173"/>
                                        </p:tgtEl>
                                        <p:attrNameLst>
                                          <p:attrName>style.visibility</p:attrName>
                                        </p:attrNameLst>
                                      </p:cBhvr>
                                      <p:to>
                                        <p:strVal val="visible"/>
                                      </p:to>
                                    </p:set>
                                    <p:animEffect transition="in" filter="strips(downLeft)">
                                      <p:cBhvr>
                                        <p:cTn id="98" dur="1000"/>
                                        <p:tgtEl>
                                          <p:spTgt spid="49173"/>
                                        </p:tgtEl>
                                      </p:cBhvr>
                                    </p:animEffect>
                                  </p:childTnLst>
                                </p:cTn>
                              </p:par>
                            </p:childTnLst>
                          </p:cTn>
                        </p:par>
                      </p:childTnLst>
                    </p:cTn>
                  </p:par>
                  <p:par>
                    <p:cTn id="99" fill="hold">
                      <p:stCondLst>
                        <p:cond delay="indefinite"/>
                      </p:stCondLst>
                      <p:childTnLst>
                        <p:par>
                          <p:cTn id="100" fill="hold">
                            <p:stCondLst>
                              <p:cond delay="0"/>
                            </p:stCondLst>
                            <p:childTnLst>
                              <p:par>
                                <p:cTn id="101" presetID="45" presetClass="entr" presetSubtype="0" fill="hold" nodeType="clickEffect">
                                  <p:stCondLst>
                                    <p:cond delay="0"/>
                                  </p:stCondLst>
                                  <p:iterate type="lt">
                                    <p:tmPct val="10000"/>
                                  </p:iterate>
                                  <p:childTnLst>
                                    <p:set>
                                      <p:cBhvr>
                                        <p:cTn id="102" dur="1" fill="hold">
                                          <p:stCondLst>
                                            <p:cond delay="0"/>
                                          </p:stCondLst>
                                        </p:cTn>
                                        <p:tgtEl>
                                          <p:spTgt spid="49166">
                                            <p:txEl>
                                              <p:pRg st="0" end="0"/>
                                            </p:txEl>
                                          </p:spTgt>
                                        </p:tgtEl>
                                        <p:attrNameLst>
                                          <p:attrName>style.visibility</p:attrName>
                                        </p:attrNameLst>
                                      </p:cBhvr>
                                      <p:to>
                                        <p:strVal val="visible"/>
                                      </p:to>
                                    </p:set>
                                    <p:animEffect transition="in" filter="fade">
                                      <p:cBhvr>
                                        <p:cTn id="103" dur="1000"/>
                                        <p:tgtEl>
                                          <p:spTgt spid="49166">
                                            <p:txEl>
                                              <p:pRg st="0" end="0"/>
                                            </p:txEl>
                                          </p:spTgt>
                                        </p:tgtEl>
                                      </p:cBhvr>
                                    </p:animEffect>
                                    <p:anim calcmode="lin" valueType="num">
                                      <p:cBhvr>
                                        <p:cTn id="104" dur="1000" fill="hold"/>
                                        <p:tgtEl>
                                          <p:spTgt spid="49166">
                                            <p:txEl>
                                              <p:pRg st="0" end="0"/>
                                            </p:txEl>
                                          </p:spTgt>
                                        </p:tgtEl>
                                        <p:attrNameLst>
                                          <p:attrName>ppt_w</p:attrName>
                                        </p:attrNameLst>
                                      </p:cBhvr>
                                      <p:tavLst>
                                        <p:tav tm="0" fmla="#ppt_w*sin(2.5*pi*$)">
                                          <p:val>
                                            <p:fltVal val="0"/>
                                          </p:val>
                                        </p:tav>
                                        <p:tav tm="100000">
                                          <p:val>
                                            <p:fltVal val="1"/>
                                          </p:val>
                                        </p:tav>
                                      </p:tavLst>
                                    </p:anim>
                                    <p:anim calcmode="lin" valueType="num">
                                      <p:cBhvr>
                                        <p:cTn id="105" dur="1000" fill="hold"/>
                                        <p:tgtEl>
                                          <p:spTgt spid="4916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6" fill="hold">
                      <p:stCondLst>
                        <p:cond delay="indefinite"/>
                      </p:stCondLst>
                      <p:childTnLst>
                        <p:par>
                          <p:cTn id="107" fill="hold">
                            <p:stCondLst>
                              <p:cond delay="0"/>
                            </p:stCondLst>
                            <p:childTnLst>
                              <p:par>
                                <p:cTn id="108" presetID="45" presetClass="entr" presetSubtype="0" fill="hold" nodeType="clickEffect">
                                  <p:stCondLst>
                                    <p:cond delay="0"/>
                                  </p:stCondLst>
                                  <p:iterate type="lt">
                                    <p:tmPct val="10000"/>
                                  </p:iterate>
                                  <p:childTnLst>
                                    <p:set>
                                      <p:cBhvr>
                                        <p:cTn id="109" dur="1" fill="hold">
                                          <p:stCondLst>
                                            <p:cond delay="0"/>
                                          </p:stCondLst>
                                        </p:cTn>
                                        <p:tgtEl>
                                          <p:spTgt spid="49166">
                                            <p:txEl>
                                              <p:pRg st="1" end="1"/>
                                            </p:txEl>
                                          </p:spTgt>
                                        </p:tgtEl>
                                        <p:attrNameLst>
                                          <p:attrName>style.visibility</p:attrName>
                                        </p:attrNameLst>
                                      </p:cBhvr>
                                      <p:to>
                                        <p:strVal val="visible"/>
                                      </p:to>
                                    </p:set>
                                    <p:animEffect transition="in" filter="fade">
                                      <p:cBhvr>
                                        <p:cTn id="110" dur="1000"/>
                                        <p:tgtEl>
                                          <p:spTgt spid="49166">
                                            <p:txEl>
                                              <p:pRg st="1" end="1"/>
                                            </p:txEl>
                                          </p:spTgt>
                                        </p:tgtEl>
                                      </p:cBhvr>
                                    </p:animEffect>
                                    <p:anim calcmode="lin" valueType="num">
                                      <p:cBhvr>
                                        <p:cTn id="111" dur="1000" fill="hold"/>
                                        <p:tgtEl>
                                          <p:spTgt spid="49166">
                                            <p:txEl>
                                              <p:pRg st="1" end="1"/>
                                            </p:txEl>
                                          </p:spTgt>
                                        </p:tgtEl>
                                        <p:attrNameLst>
                                          <p:attrName>ppt_w</p:attrName>
                                        </p:attrNameLst>
                                      </p:cBhvr>
                                      <p:tavLst>
                                        <p:tav tm="0" fmla="#ppt_w*sin(2.5*pi*$)">
                                          <p:val>
                                            <p:fltVal val="0"/>
                                          </p:val>
                                        </p:tav>
                                        <p:tav tm="100000">
                                          <p:val>
                                            <p:fltVal val="1"/>
                                          </p:val>
                                        </p:tav>
                                      </p:tavLst>
                                    </p:anim>
                                    <p:anim calcmode="lin" valueType="num">
                                      <p:cBhvr>
                                        <p:cTn id="112" dur="1000" fill="hold"/>
                                        <p:tgtEl>
                                          <p:spTgt spid="4916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nodeType="clickEffect">
                                  <p:stCondLst>
                                    <p:cond delay="0"/>
                                  </p:stCondLst>
                                  <p:iterate type="lt">
                                    <p:tmPct val="10000"/>
                                  </p:iterate>
                                  <p:childTnLst>
                                    <p:set>
                                      <p:cBhvr>
                                        <p:cTn id="116" dur="1" fill="hold">
                                          <p:stCondLst>
                                            <p:cond delay="0"/>
                                          </p:stCondLst>
                                        </p:cTn>
                                        <p:tgtEl>
                                          <p:spTgt spid="49166">
                                            <p:txEl>
                                              <p:pRg st="2" end="2"/>
                                            </p:txEl>
                                          </p:spTgt>
                                        </p:tgtEl>
                                        <p:attrNameLst>
                                          <p:attrName>style.visibility</p:attrName>
                                        </p:attrNameLst>
                                      </p:cBhvr>
                                      <p:to>
                                        <p:strVal val="visible"/>
                                      </p:to>
                                    </p:set>
                                    <p:animEffect transition="in" filter="fade">
                                      <p:cBhvr>
                                        <p:cTn id="117" dur="1000"/>
                                        <p:tgtEl>
                                          <p:spTgt spid="49166">
                                            <p:txEl>
                                              <p:pRg st="2" end="2"/>
                                            </p:txEl>
                                          </p:spTgt>
                                        </p:tgtEl>
                                      </p:cBhvr>
                                    </p:animEffect>
                                    <p:anim calcmode="lin" valueType="num">
                                      <p:cBhvr>
                                        <p:cTn id="118" dur="1000" fill="hold"/>
                                        <p:tgtEl>
                                          <p:spTgt spid="49166">
                                            <p:txEl>
                                              <p:pRg st="2" end="2"/>
                                            </p:txEl>
                                          </p:spTgt>
                                        </p:tgtEl>
                                        <p:attrNameLst>
                                          <p:attrName>ppt_w</p:attrName>
                                        </p:attrNameLst>
                                      </p:cBhvr>
                                      <p:tavLst>
                                        <p:tav tm="0" fmla="#ppt_w*sin(2.5*pi*$)">
                                          <p:val>
                                            <p:fltVal val="0"/>
                                          </p:val>
                                        </p:tav>
                                        <p:tav tm="100000">
                                          <p:val>
                                            <p:fltVal val="1"/>
                                          </p:val>
                                        </p:tav>
                                      </p:tavLst>
                                    </p:anim>
                                    <p:anim calcmode="lin" valueType="num">
                                      <p:cBhvr>
                                        <p:cTn id="119" dur="1000" fill="hold"/>
                                        <p:tgtEl>
                                          <p:spTgt spid="4916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animBg="1"/>
      <p:bldP spid="49156" grpId="0" animBg="1"/>
      <p:bldP spid="49157" grpId="0" animBg="1"/>
      <p:bldP spid="49158" grpId="0" animBg="1"/>
      <p:bldP spid="49159" grpId="0" animBg="1"/>
      <p:bldP spid="49160" grpId="0" animBg="1"/>
      <p:bldP spid="49161" grpId="0" animBg="1"/>
      <p:bldP spid="49162" grpId="0" animBg="1"/>
      <p:bldP spid="49163" grpId="0" animBg="1"/>
      <p:bldP spid="49164" grpId="0" animBg="1"/>
      <p:bldP spid="49169" grpId="0" animBg="1"/>
      <p:bldP spid="49170" grpId="0" animBg="1"/>
      <p:bldP spid="49172" grpId="0" animBg="1"/>
      <p:bldP spid="4917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dirty="0">
                <a:solidFill>
                  <a:schemeClr val="bg1"/>
                </a:solidFill>
                <a:latin typeface="Tahoma" pitchFamily="34" charset="0"/>
                <a:cs typeface="Tahoma" pitchFamily="34" charset="0"/>
              </a:rPr>
              <a:t>KITAB SHALAT (SHALAT FARDLU)</a:t>
            </a:r>
          </a:p>
        </p:txBody>
      </p:sp>
      <p:sp>
        <p:nvSpPr>
          <p:cNvPr id="3" name="Content Placeholder 2"/>
          <p:cNvSpPr>
            <a:spLocks noGrp="1"/>
          </p:cNvSpPr>
          <p:nvPr>
            <p:ph idx="1"/>
          </p:nvPr>
        </p:nvSpPr>
        <p:spPr/>
        <p:txBody>
          <a:bodyPr>
            <a:normAutofit/>
          </a:bodyPr>
          <a:lstStyle/>
          <a:p>
            <a:pPr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Kitab Shalat dalam Himpunan Putusan Tarjih</a:t>
            </a:r>
            <a:endParaRPr lang="en-US" sz="2800" dirty="0">
              <a:latin typeface="Tahoma" pitchFamily="34" charset="0"/>
              <a:cs typeface="Tahoma" pitchFamily="34" charset="0"/>
            </a:endParaRPr>
          </a:p>
          <a:p>
            <a:pPr algn="justLow">
              <a:buNone/>
            </a:pPr>
            <a:r>
              <a:rPr lang="id-ID" sz="2800" dirty="0">
                <a:latin typeface="Tahoma" pitchFamily="34" charset="0"/>
                <a:cs typeface="Tahoma" pitchFamily="34" charset="0"/>
              </a:rPr>
              <a:t>(HPT) hanya</a:t>
            </a:r>
            <a:r>
              <a:rPr lang="en-US" sz="2800" dirty="0">
                <a:latin typeface="Tahoma" pitchFamily="34" charset="0"/>
                <a:cs typeface="Tahoma" pitchFamily="34" charset="0"/>
              </a:rPr>
              <a:t>  </a:t>
            </a:r>
            <a:r>
              <a:rPr lang="id-ID" sz="2800" dirty="0">
                <a:latin typeface="Tahoma" pitchFamily="34" charset="0"/>
                <a:cs typeface="Tahoma" pitchFamily="34" charset="0"/>
              </a:rPr>
              <a:t>memuat</a:t>
            </a:r>
            <a:r>
              <a:rPr lang="en-US" sz="2800" dirty="0">
                <a:latin typeface="Tahoma" pitchFamily="34" charset="0"/>
                <a:cs typeface="Tahoma" pitchFamily="34" charset="0"/>
              </a:rPr>
              <a:t> </a:t>
            </a:r>
            <a:r>
              <a:rPr lang="id-ID" sz="2800" dirty="0">
                <a:latin typeface="Tahoma" pitchFamily="34" charset="0"/>
                <a:cs typeface="Tahoma" pitchFamily="34" charset="0"/>
              </a:rPr>
              <a:t> tentang </a:t>
            </a:r>
            <a:r>
              <a:rPr lang="en-US" sz="2800" dirty="0">
                <a:latin typeface="Tahoma" pitchFamily="34" charset="0"/>
                <a:cs typeface="Tahoma" pitchFamily="34" charset="0"/>
              </a:rPr>
              <a:t> </a:t>
            </a:r>
            <a:r>
              <a:rPr lang="id-ID" sz="2800" dirty="0">
                <a:latin typeface="Tahoma" pitchFamily="34" charset="0"/>
                <a:cs typeface="Tahoma" pitchFamily="34" charset="0"/>
              </a:rPr>
              <a:t>Cara</a:t>
            </a:r>
            <a:r>
              <a:rPr lang="en-US" sz="2800" dirty="0">
                <a:latin typeface="Tahoma" pitchFamily="34" charset="0"/>
                <a:cs typeface="Tahoma" pitchFamily="34" charset="0"/>
              </a:rPr>
              <a:t> </a:t>
            </a:r>
            <a:r>
              <a:rPr lang="id-ID" sz="2800" dirty="0">
                <a:latin typeface="Tahoma" pitchFamily="34" charset="0"/>
                <a:cs typeface="Tahoma" pitchFamily="34" charset="0"/>
              </a:rPr>
              <a:t> Shalat</a:t>
            </a:r>
            <a:endParaRPr lang="en-US" sz="2800" dirty="0">
              <a:latin typeface="Tahoma" pitchFamily="34" charset="0"/>
              <a:cs typeface="Tahoma" pitchFamily="34" charset="0"/>
            </a:endParaRPr>
          </a:p>
          <a:p>
            <a:pPr algn="justLow">
              <a:buNone/>
            </a:pPr>
            <a:r>
              <a:rPr lang="id-ID" sz="2800" dirty="0">
                <a:latin typeface="Tahoma" pitchFamily="34" charset="0"/>
                <a:cs typeface="Tahoma" pitchFamily="34" charset="0"/>
              </a:rPr>
              <a:t>Wajib</a:t>
            </a:r>
            <a:r>
              <a:rPr lang="en-US" sz="2800" dirty="0">
                <a:latin typeface="Tahoma" pitchFamily="34" charset="0"/>
                <a:cs typeface="Tahoma" pitchFamily="34" charset="0"/>
              </a:rPr>
              <a:t> </a:t>
            </a:r>
            <a:r>
              <a:rPr lang="id-ID" sz="2800" dirty="0">
                <a:latin typeface="Tahoma" pitchFamily="34" charset="0"/>
                <a:cs typeface="Tahoma" pitchFamily="34" charset="0"/>
              </a:rPr>
              <a:t>saja. Putusan Tarjih</a:t>
            </a:r>
            <a:r>
              <a:rPr lang="en-US" sz="2800" dirty="0">
                <a:latin typeface="Tahoma" pitchFamily="34" charset="0"/>
                <a:cs typeface="Tahoma" pitchFamily="34" charset="0"/>
              </a:rPr>
              <a:t> </a:t>
            </a:r>
            <a:r>
              <a:rPr lang="id-ID" sz="2800" dirty="0">
                <a:latin typeface="Tahoma" pitchFamily="34" charset="0"/>
                <a:cs typeface="Tahoma" pitchFamily="34" charset="0"/>
              </a:rPr>
              <a:t>yang berhubungan</a:t>
            </a:r>
            <a:endParaRPr lang="en-US" sz="2800" dirty="0">
              <a:latin typeface="Tahoma" pitchFamily="34" charset="0"/>
              <a:cs typeface="Tahoma" pitchFamily="34" charset="0"/>
            </a:endParaRPr>
          </a:p>
          <a:p>
            <a:pPr algn="justLow">
              <a:buNone/>
            </a:pPr>
            <a:r>
              <a:rPr lang="en-US" sz="2800" dirty="0">
                <a:latin typeface="Tahoma" pitchFamily="34" charset="0"/>
                <a:cs typeface="Tahoma" pitchFamily="34" charset="0"/>
              </a:rPr>
              <a:t>d</a:t>
            </a:r>
            <a:r>
              <a:rPr lang="id-ID" sz="2800" dirty="0">
                <a:latin typeface="Tahoma" pitchFamily="34" charset="0"/>
                <a:cs typeface="Tahoma" pitchFamily="34" charset="0"/>
              </a:rPr>
              <a:t>engan</a:t>
            </a:r>
            <a:r>
              <a:rPr lang="en-US" sz="2800" dirty="0">
                <a:latin typeface="Tahoma" pitchFamily="34" charset="0"/>
                <a:cs typeface="Tahoma" pitchFamily="34" charset="0"/>
              </a:rPr>
              <a:t>  </a:t>
            </a:r>
            <a:r>
              <a:rPr lang="id-ID" sz="2800" dirty="0">
                <a:latin typeface="Tahoma" pitchFamily="34" charset="0"/>
                <a:cs typeface="Tahoma" pitchFamily="34" charset="0"/>
              </a:rPr>
              <a:t>masalah </a:t>
            </a:r>
            <a:r>
              <a:rPr lang="en-US" sz="2800" dirty="0">
                <a:latin typeface="Tahoma" pitchFamily="34" charset="0"/>
                <a:cs typeface="Tahoma" pitchFamily="34" charset="0"/>
              </a:rPr>
              <a:t> </a:t>
            </a:r>
            <a:r>
              <a:rPr lang="id-ID" sz="2800" dirty="0">
                <a:latin typeface="Tahoma" pitchFamily="34" charset="0"/>
                <a:cs typeface="Tahoma" pitchFamily="34" charset="0"/>
              </a:rPr>
              <a:t>shalat </a:t>
            </a:r>
            <a:r>
              <a:rPr lang="en-US" sz="2800" dirty="0">
                <a:latin typeface="Tahoma" pitchFamily="34" charset="0"/>
                <a:cs typeface="Tahoma" pitchFamily="34" charset="0"/>
              </a:rPr>
              <a:t> </a:t>
            </a:r>
            <a:r>
              <a:rPr lang="id-ID" sz="2800" dirty="0">
                <a:latin typeface="Tahoma" pitchFamily="34" charset="0"/>
                <a:cs typeface="Tahoma" pitchFamily="34" charset="0"/>
              </a:rPr>
              <a:t>ini diputuskan</a:t>
            </a:r>
            <a:r>
              <a:rPr lang="en-US" sz="2800" dirty="0">
                <a:latin typeface="Tahoma" pitchFamily="34" charset="0"/>
                <a:cs typeface="Tahoma" pitchFamily="34" charset="0"/>
              </a:rPr>
              <a:t> </a:t>
            </a:r>
            <a:r>
              <a:rPr lang="id-ID" sz="2800" dirty="0">
                <a:latin typeface="Tahoma" pitchFamily="34" charset="0"/>
                <a:cs typeface="Tahoma" pitchFamily="34" charset="0"/>
              </a:rPr>
              <a:t>pada</a:t>
            </a:r>
            <a:endParaRPr lang="en-US" sz="2800" dirty="0">
              <a:latin typeface="Tahoma" pitchFamily="34" charset="0"/>
              <a:cs typeface="Tahoma" pitchFamily="34" charset="0"/>
            </a:endParaRPr>
          </a:p>
          <a:p>
            <a:pPr algn="justLow">
              <a:buNone/>
            </a:pPr>
            <a:r>
              <a:rPr lang="en-US" sz="2800" dirty="0">
                <a:latin typeface="Tahoma" pitchFamily="34" charset="0"/>
                <a:cs typeface="Tahoma" pitchFamily="34" charset="0"/>
              </a:rPr>
              <a:t>A.</a:t>
            </a:r>
            <a:r>
              <a:rPr lang="id-ID" sz="2800" dirty="0">
                <a:latin typeface="Tahoma" pitchFamily="34" charset="0"/>
                <a:cs typeface="Tahoma" pitchFamily="34" charset="0"/>
              </a:rPr>
              <a:t>Mu</a:t>
            </a:r>
            <a:r>
              <a:rPr lang="en-US" sz="2800" dirty="0">
                <a:latin typeface="Tahoma" pitchFamily="34" charset="0"/>
                <a:cs typeface="Tahoma" pitchFamily="34" charset="0"/>
              </a:rPr>
              <a:t>k</a:t>
            </a:r>
            <a:r>
              <a:rPr lang="id-ID" sz="2800" dirty="0">
                <a:latin typeface="Tahoma" pitchFamily="34" charset="0"/>
                <a:cs typeface="Tahoma" pitchFamily="34" charset="0"/>
              </a:rPr>
              <a:t>tamar</a:t>
            </a:r>
            <a:r>
              <a:rPr lang="en-US" sz="2800" dirty="0">
                <a:latin typeface="Tahoma" pitchFamily="34" charset="0"/>
                <a:cs typeface="Tahoma" pitchFamily="34" charset="0"/>
              </a:rPr>
              <a:t> </a:t>
            </a:r>
            <a:r>
              <a:rPr lang="id-ID" sz="2800" dirty="0">
                <a:latin typeface="Tahoma" pitchFamily="34" charset="0"/>
                <a:cs typeface="Tahoma" pitchFamily="34" charset="0"/>
              </a:rPr>
              <a:t>Tarjih </a:t>
            </a:r>
            <a:r>
              <a:rPr lang="en-US" sz="2800" dirty="0">
                <a:latin typeface="Tahoma" pitchFamily="34" charset="0"/>
                <a:cs typeface="Tahoma" pitchFamily="34" charset="0"/>
              </a:rPr>
              <a:t> </a:t>
            </a:r>
            <a:r>
              <a:rPr lang="id-ID" sz="2800" dirty="0">
                <a:latin typeface="Tahoma" pitchFamily="34" charset="0"/>
                <a:cs typeface="Tahoma" pitchFamily="34" charset="0"/>
              </a:rPr>
              <a:t>XIX </a:t>
            </a:r>
            <a:r>
              <a:rPr lang="en-US" sz="2800" dirty="0">
                <a:latin typeface="Tahoma" pitchFamily="34" charset="0"/>
                <a:cs typeface="Tahoma" pitchFamily="34" charset="0"/>
              </a:rPr>
              <a:t> </a:t>
            </a:r>
            <a:r>
              <a:rPr lang="id-ID" sz="2800" dirty="0">
                <a:latin typeface="Tahoma" pitchFamily="34" charset="0"/>
                <a:cs typeface="Tahoma" pitchFamily="34" charset="0"/>
              </a:rPr>
              <a:t>di</a:t>
            </a:r>
            <a:r>
              <a:rPr lang="en-US" sz="2800" dirty="0">
                <a:latin typeface="Tahoma" pitchFamily="34" charset="0"/>
                <a:cs typeface="Tahoma" pitchFamily="34" charset="0"/>
              </a:rPr>
              <a:t> </a:t>
            </a:r>
            <a:r>
              <a:rPr lang="id-ID" sz="2800" dirty="0">
                <a:latin typeface="Tahoma" pitchFamily="34" charset="0"/>
                <a:cs typeface="Tahoma" pitchFamily="34" charset="0"/>
              </a:rPr>
              <a:t> Minangkabau </a:t>
            </a:r>
            <a:r>
              <a:rPr lang="en-US" sz="2800" dirty="0">
                <a:latin typeface="Tahoma" pitchFamily="34" charset="0"/>
                <a:cs typeface="Tahoma" pitchFamily="34" charset="0"/>
              </a:rPr>
              <a:t> </a:t>
            </a:r>
            <a:r>
              <a:rPr lang="id-ID" sz="2800" dirty="0">
                <a:latin typeface="Tahoma" pitchFamily="34" charset="0"/>
                <a:cs typeface="Tahoma" pitchFamily="34" charset="0"/>
              </a:rPr>
              <a:t>tahun</a:t>
            </a:r>
            <a:r>
              <a:rPr lang="en-US" sz="2800" dirty="0">
                <a:latin typeface="Tahoma" pitchFamily="34" charset="0"/>
                <a:cs typeface="Tahoma" pitchFamily="34" charset="0"/>
              </a:rPr>
              <a:t> </a:t>
            </a:r>
            <a:r>
              <a:rPr lang="id-ID" sz="2800" dirty="0">
                <a:latin typeface="Tahoma" pitchFamily="34" charset="0"/>
                <a:cs typeface="Tahoma" pitchFamily="34" charset="0"/>
              </a:rPr>
              <a:t>1930.</a:t>
            </a:r>
            <a:endParaRPr lang="en-US" sz="2800" dirty="0">
              <a:latin typeface="Tahoma" pitchFamily="34" charset="0"/>
              <a:cs typeface="Tahoma" pitchFamily="34" charset="0"/>
            </a:endParaRPr>
          </a:p>
          <a:p>
            <a:pPr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Adapun putusan-putusan tersebut adalah; </a:t>
            </a:r>
            <a:endParaRPr lang="en-US" sz="2800" dirty="0">
              <a:latin typeface="Tahoma" pitchFamily="34" charset="0"/>
              <a:cs typeface="Tahoma" pitchFamily="34" charset="0"/>
            </a:endParaRPr>
          </a:p>
          <a:p>
            <a:pPr marL="514350" indent="-514350" algn="justLow">
              <a:buNone/>
            </a:pPr>
            <a:r>
              <a:rPr lang="en-US" sz="2800" dirty="0">
                <a:latin typeface="Tahoma" pitchFamily="34" charset="0"/>
                <a:cs typeface="Tahoma" pitchFamily="34" charset="0"/>
              </a:rPr>
              <a:t>  1. </a:t>
            </a:r>
            <a:r>
              <a:rPr lang="id-ID" sz="2800" dirty="0">
                <a:latin typeface="Tahoma" pitchFamily="34" charset="0"/>
                <a:cs typeface="Tahoma" pitchFamily="34" charset="0"/>
              </a:rPr>
              <a:t>Bacaan </a:t>
            </a:r>
            <a:r>
              <a:rPr lang="id-ID" sz="2800" i="1" dirty="0">
                <a:latin typeface="Tahoma" pitchFamily="34" charset="0"/>
                <a:cs typeface="Tahoma" pitchFamily="34" charset="0"/>
              </a:rPr>
              <a:t>“ta’awwudz”</a:t>
            </a:r>
            <a:r>
              <a:rPr lang="id-ID" sz="2800" dirty="0">
                <a:latin typeface="Tahoma" pitchFamily="34" charset="0"/>
                <a:cs typeface="Tahoma" pitchFamily="34" charset="0"/>
              </a:rPr>
              <a:t> dan </a:t>
            </a:r>
            <a:r>
              <a:rPr lang="id-ID" sz="2800" i="1" dirty="0">
                <a:latin typeface="Tahoma" pitchFamily="34" charset="0"/>
                <a:cs typeface="Tahoma" pitchFamily="34" charset="0"/>
              </a:rPr>
              <a:t>“basmalah”</a:t>
            </a:r>
            <a:r>
              <a:rPr lang="id-ID" sz="2800" dirty="0">
                <a:latin typeface="Tahoma" pitchFamily="34" charset="0"/>
                <a:cs typeface="Tahoma" pitchFamily="34" charset="0"/>
              </a:rPr>
              <a:t> </a:t>
            </a:r>
            <a:endParaRPr lang="en-US" sz="2800" dirty="0">
              <a:latin typeface="Tahoma" pitchFamily="34" charset="0"/>
              <a:cs typeface="Tahoma" pitchFamily="34" charset="0"/>
            </a:endParaRPr>
          </a:p>
          <a:p>
            <a:pPr marL="514350" indent="-514350"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  </a:t>
            </a:r>
            <a:r>
              <a:rPr lang="en-US" sz="2800" dirty="0">
                <a:latin typeface="Tahoma" pitchFamily="34" charset="0"/>
                <a:cs typeface="Tahoma" pitchFamily="34" charset="0"/>
              </a:rPr>
              <a:t>  </a:t>
            </a:r>
            <a:r>
              <a:rPr lang="id-ID" sz="2800" dirty="0">
                <a:latin typeface="Tahoma" pitchFamily="34" charset="0"/>
                <a:cs typeface="Tahoma" pitchFamily="34" charset="0"/>
              </a:rPr>
              <a:t>tetap dibaca dalam tiap roka’at.</a:t>
            </a:r>
            <a:endParaRPr lang="en-US" sz="2800" dirty="0">
              <a:latin typeface="Tahoma" pitchFamily="34" charset="0"/>
              <a:cs typeface="Tahoma"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467600" cy="5867400"/>
          </a:xfrm>
        </p:spPr>
        <p:txBody>
          <a:bodyPr>
            <a:normAutofit/>
          </a:bodyPr>
          <a:lstStyle/>
          <a:p>
            <a:pPr algn="justLow">
              <a:buNone/>
            </a:pPr>
            <a:r>
              <a:rPr lang="en-US" sz="2800" dirty="0">
                <a:latin typeface="Tahoma" pitchFamily="34" charset="0"/>
                <a:ea typeface="Tahoma" pitchFamily="34" charset="0"/>
                <a:cs typeface="Tahoma" pitchFamily="34" charset="0"/>
              </a:rPr>
              <a:t>    </a:t>
            </a:r>
            <a:r>
              <a:rPr lang="en-US" sz="2800" dirty="0">
                <a:solidFill>
                  <a:schemeClr val="bg1"/>
                </a:solidFill>
                <a:latin typeface="Tahoma" pitchFamily="34" charset="0"/>
                <a:ea typeface="Tahoma" pitchFamily="34" charset="0"/>
                <a:cs typeface="Tahoma" pitchFamily="34" charset="0"/>
              </a:rPr>
              <a:t>2. </a:t>
            </a:r>
            <a:r>
              <a:rPr lang="id-ID" sz="2800" dirty="0">
                <a:solidFill>
                  <a:schemeClr val="bg1"/>
                </a:solidFill>
                <a:latin typeface="Tahoma" pitchFamily="34" charset="0"/>
                <a:ea typeface="Tahoma" pitchFamily="34" charset="0"/>
                <a:cs typeface="Tahoma" pitchFamily="34" charset="0"/>
              </a:rPr>
              <a:t>Ma’mum tetap wajib membaca Fatihah, </a:t>
            </a:r>
            <a:endParaRPr lang="en-US" sz="2800" dirty="0">
              <a:solidFill>
                <a:schemeClr val="bg1"/>
              </a:solidFill>
              <a:latin typeface="Tahoma" pitchFamily="34" charset="0"/>
              <a:ea typeface="Tahoma" pitchFamily="34" charset="0"/>
              <a:cs typeface="Tahoma" pitchFamily="34" charset="0"/>
            </a:endParaRPr>
          </a:p>
          <a:p>
            <a:pPr algn="justLow">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walaupun imam membaca dengan</a:t>
            </a:r>
            <a:endParaRPr lang="en-US" sz="2800" dirty="0">
              <a:latin typeface="Tahoma" pitchFamily="34" charset="0"/>
              <a:ea typeface="Tahoma" pitchFamily="34" charset="0"/>
              <a:cs typeface="Tahoma" pitchFamily="34" charset="0"/>
            </a:endParaRPr>
          </a:p>
          <a:p>
            <a:pPr algn="justLow">
              <a:buNone/>
            </a:pPr>
            <a:r>
              <a:rPr lang="en-US" sz="2800" dirty="0">
                <a:latin typeface="Tahoma" pitchFamily="34" charset="0"/>
                <a:ea typeface="Tahoma" pitchFamily="34" charset="0"/>
                <a:cs typeface="Tahoma" pitchFamily="34" charset="0"/>
              </a:rPr>
              <a:t>       </a:t>
            </a:r>
            <a:r>
              <a:rPr lang="id-ID" sz="2800" i="1" dirty="0">
                <a:latin typeface="Tahoma" pitchFamily="34" charset="0"/>
                <a:ea typeface="Tahoma" pitchFamily="34" charset="0"/>
                <a:cs typeface="Tahoma" pitchFamily="34" charset="0"/>
              </a:rPr>
              <a:t>“Jahar”</a:t>
            </a:r>
            <a:r>
              <a:rPr lang="id-ID" sz="2800"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(keras) atau </a:t>
            </a:r>
            <a:r>
              <a:rPr lang="id-ID" sz="2800" i="1" dirty="0">
                <a:latin typeface="Tahoma" pitchFamily="34" charset="0"/>
                <a:ea typeface="Tahoma" pitchFamily="34" charset="0"/>
                <a:cs typeface="Tahoma" pitchFamily="34" charset="0"/>
              </a:rPr>
              <a:t>“Sir”</a:t>
            </a:r>
            <a:r>
              <a:rPr lang="id-ID" sz="2800" dirty="0">
                <a:latin typeface="Tahoma" pitchFamily="34" charset="0"/>
                <a:ea typeface="Tahoma" pitchFamily="34" charset="0"/>
                <a:cs typeface="Tahoma" pitchFamily="34" charset="0"/>
              </a:rPr>
              <a:t> (pelan)</a:t>
            </a:r>
          </a:p>
          <a:p>
            <a:pPr lvl="0" algn="justLow">
              <a:buNone/>
            </a:pPr>
            <a:r>
              <a:rPr lang="en-US" sz="2800" dirty="0">
                <a:latin typeface="Tahoma" pitchFamily="34" charset="0"/>
                <a:ea typeface="Tahoma" pitchFamily="34" charset="0"/>
                <a:cs typeface="Tahoma" pitchFamily="34" charset="0"/>
              </a:rPr>
              <a:t>    3. </a:t>
            </a:r>
            <a:r>
              <a:rPr lang="id-ID" sz="2800" dirty="0">
                <a:latin typeface="Tahoma" pitchFamily="34" charset="0"/>
                <a:ea typeface="Tahoma" pitchFamily="34" charset="0"/>
                <a:cs typeface="Tahoma" pitchFamily="34" charset="0"/>
              </a:rPr>
              <a:t>Menuntunkan bacaan do’a iftitah</a:t>
            </a:r>
            <a:r>
              <a:rPr lang="id-ID" sz="2800" dirty="0"/>
              <a:t>: </a:t>
            </a:r>
            <a:endParaRPr lang="en-US" sz="2800" dirty="0"/>
          </a:p>
          <a:p>
            <a:pPr lvl="0" algn="justLow">
              <a:buNone/>
            </a:pPr>
            <a:r>
              <a:rPr lang="en-US" sz="2800" dirty="0">
                <a:latin typeface="Tahoma" pitchFamily="34" charset="0"/>
                <a:ea typeface="Tahoma" pitchFamily="34" charset="0"/>
                <a:cs typeface="Tahoma" pitchFamily="34" charset="0"/>
              </a:rPr>
              <a:t>    4. </a:t>
            </a:r>
            <a:r>
              <a:rPr lang="id-ID" sz="2800" dirty="0">
                <a:latin typeface="Tahoma" pitchFamily="34" charset="0"/>
                <a:ea typeface="Tahoma" pitchFamily="34" charset="0"/>
                <a:cs typeface="Tahoma" pitchFamily="34" charset="0"/>
              </a:rPr>
              <a:t>Gerakan-gerakan dalam tata cara tidak</a:t>
            </a:r>
            <a:endParaRPr lang="en-US" sz="2800" dirty="0">
              <a:latin typeface="Tahoma" pitchFamily="34" charset="0"/>
              <a:ea typeface="Tahoma" pitchFamily="34" charset="0"/>
              <a:cs typeface="Tahoma" pitchFamily="34" charset="0"/>
            </a:endParaRPr>
          </a:p>
          <a:p>
            <a:pPr lvl="0" algn="justLow">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ada</a:t>
            </a: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perbedaan antara pria dan wanita.</a:t>
            </a:r>
          </a:p>
          <a:p>
            <a:pPr lvl="0" algn="justLow">
              <a:buNone/>
            </a:pPr>
            <a:r>
              <a:rPr lang="en-US" sz="2800" dirty="0">
                <a:latin typeface="Tahoma" pitchFamily="34" charset="0"/>
                <a:ea typeface="Tahoma" pitchFamily="34" charset="0"/>
                <a:cs typeface="Tahoma" pitchFamily="34" charset="0"/>
              </a:rPr>
              <a:t>B. </a:t>
            </a:r>
            <a:r>
              <a:rPr lang="id-ID" sz="2800" dirty="0">
                <a:latin typeface="Tahoma" pitchFamily="34" charset="0"/>
                <a:ea typeface="Tahoma" pitchFamily="34" charset="0"/>
                <a:cs typeface="Tahoma" pitchFamily="34" charset="0"/>
              </a:rPr>
              <a:t>Mu’tamar Tarjih  XIX tahun 1972 di</a:t>
            </a:r>
            <a:endParaRPr lang="en-US" sz="2800" dirty="0">
              <a:latin typeface="Tahoma" pitchFamily="34" charset="0"/>
              <a:ea typeface="Tahoma" pitchFamily="34" charset="0"/>
              <a:cs typeface="Tahoma" pitchFamily="34" charset="0"/>
            </a:endParaRPr>
          </a:p>
          <a:p>
            <a:pPr lvl="0" algn="justLow">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 Pekalongan memutuskan:Bacaan salam</a:t>
            </a:r>
            <a:endParaRPr lang="en-US" sz="2800" dirty="0">
              <a:latin typeface="Tahoma" pitchFamily="34" charset="0"/>
              <a:ea typeface="Tahoma" pitchFamily="34" charset="0"/>
              <a:cs typeface="Tahoma" pitchFamily="34" charset="0"/>
            </a:endParaRPr>
          </a:p>
          <a:p>
            <a:pPr lvl="0" algn="justLow">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dalam shalat yaitu membaca:</a:t>
            </a:r>
          </a:p>
          <a:p>
            <a:pPr algn="ctr" rtl="1">
              <a:buNone/>
            </a:pPr>
            <a:r>
              <a:rPr lang="ar-SA" sz="2800" dirty="0"/>
              <a:t>السلام عليكم ورحمة الله وبركاته </a:t>
            </a:r>
            <a:endParaRPr lang="id-ID" sz="2800" dirty="0"/>
          </a:p>
          <a:p>
            <a:pPr lvl="0" algn="justLow">
              <a:buNone/>
            </a:pPr>
            <a:r>
              <a:rPr lang="id-ID" sz="2800" dirty="0"/>
              <a:t>    </a:t>
            </a:r>
          </a:p>
          <a:p>
            <a:pPr>
              <a:buNone/>
            </a:pPr>
            <a:endParaRPr lang="id-ID" sz="2800" i="1" dirty="0">
              <a:latin typeface="Tahoma" pitchFamily="34" charset="0"/>
              <a:ea typeface="Tahoma" pitchFamily="34" charset="0"/>
              <a:cs typeface="Tahoma"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14488"/>
            <a:ext cx="7772400" cy="4610112"/>
          </a:xfrm>
        </p:spPr>
        <p:txBody>
          <a:bodyPr>
            <a:normAutofit fontScale="92500" lnSpcReduction="20000"/>
          </a:bodyPr>
          <a:lstStyle/>
          <a:p>
            <a:pPr marL="520700" lvl="0" indent="-401638">
              <a:buNone/>
            </a:pPr>
            <a:r>
              <a:rPr lang="en-US" sz="2800" dirty="0">
                <a:latin typeface="Tahoma" pitchFamily="34" charset="0"/>
                <a:ea typeface="Tahoma" pitchFamily="34" charset="0"/>
                <a:cs typeface="Tahoma" pitchFamily="34" charset="0"/>
              </a:rPr>
              <a:t>C. </a:t>
            </a:r>
            <a:r>
              <a:rPr lang="id-ID" sz="2800" dirty="0">
                <a:latin typeface="Tahoma" pitchFamily="34" charset="0"/>
                <a:ea typeface="Tahoma" pitchFamily="34" charset="0"/>
                <a:cs typeface="Tahoma" pitchFamily="34" charset="0"/>
              </a:rPr>
              <a:t>Dalam Mu’tamar Tarjih XX di Garut Jawa Barat tahun </a:t>
            </a: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1976 memutuskan:</a:t>
            </a:r>
          </a:p>
          <a:p>
            <a:pPr>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Koreksi tentang “ sedakep dalam shalat. </a:t>
            </a:r>
          </a:p>
          <a:p>
            <a:pPr>
              <a:buNone/>
            </a:pPr>
            <a:r>
              <a:rPr lang="en-US" sz="2800" dirty="0">
                <a:latin typeface="Tahoma" pitchFamily="34" charset="0"/>
                <a:ea typeface="Tahoma" pitchFamily="34" charset="0"/>
                <a:cs typeface="Tahoma" pitchFamily="34" charset="0"/>
              </a:rPr>
              <a:t>    </a:t>
            </a:r>
            <a:r>
              <a:rPr lang="id-ID" sz="2800" dirty="0">
                <a:latin typeface="Tahoma" pitchFamily="34" charset="0"/>
                <a:ea typeface="Tahoma" pitchFamily="34" charset="0"/>
                <a:cs typeface="Tahoma" pitchFamily="34" charset="0"/>
              </a:rPr>
              <a:t>Matan  </a:t>
            </a:r>
            <a:r>
              <a:rPr lang="ar-SA" sz="2800" dirty="0">
                <a:latin typeface="Arial" pitchFamily="34" charset="0"/>
                <a:cs typeface="Arial" pitchFamily="34" charset="0"/>
              </a:rPr>
              <a:t>ثم ضع يدك اليمنى على ظهر اليسرى على صدرك </a:t>
            </a:r>
            <a:r>
              <a:rPr lang="en-US" sz="2800" dirty="0">
                <a:latin typeface="Arial" pitchFamily="34" charset="0"/>
                <a:cs typeface="Arial" pitchFamily="34" charset="0"/>
              </a:rPr>
              <a:t> </a:t>
            </a:r>
          </a:p>
          <a:p>
            <a:pPr>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(Kemudian letakkan tangan kananmu di atas</a:t>
            </a: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 punggung </a:t>
            </a: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telapak tanganmu yang kiri di atas</a:t>
            </a: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dadamu) </a:t>
            </a:r>
            <a:endParaRPr lang="en-US" sz="2400" dirty="0">
              <a:latin typeface="Tahoma" pitchFamily="34" charset="0"/>
              <a:ea typeface="Tahoma" pitchFamily="34" charset="0"/>
              <a:cs typeface="Tahoma" pitchFamily="34" charset="0"/>
            </a:endParaRPr>
          </a:p>
          <a:p>
            <a:pPr>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diganti menjadi:</a:t>
            </a:r>
            <a:endParaRPr lang="en-US" sz="2400" dirty="0">
              <a:latin typeface="Tahoma" pitchFamily="34" charset="0"/>
              <a:ea typeface="Tahoma" pitchFamily="34" charset="0"/>
              <a:cs typeface="Tahoma" pitchFamily="34" charset="0"/>
            </a:endParaRPr>
          </a:p>
          <a:p>
            <a:pPr algn="r" rtl="1">
              <a:buNone/>
            </a:pPr>
            <a:r>
              <a:rPr lang="ar-SA" sz="2800" dirty="0">
                <a:latin typeface="Arial" pitchFamily="34" charset="0"/>
                <a:cs typeface="Arial" pitchFamily="34" charset="0"/>
              </a:rPr>
              <a:t>ثم ضع يدك اليمنى على ظهر كفك اليسرى مع الرسغ والساعد </a:t>
            </a:r>
            <a:endParaRPr lang="en-US" sz="2800" dirty="0">
              <a:latin typeface="Arial" pitchFamily="34" charset="0"/>
              <a:cs typeface="Arial" pitchFamily="34" charset="0"/>
            </a:endParaRPr>
          </a:p>
          <a:p>
            <a:pPr algn="r" rtl="1">
              <a:buNone/>
            </a:pPr>
            <a:r>
              <a:rPr lang="ar-SA" sz="2800" dirty="0">
                <a:latin typeface="Arial" pitchFamily="34" charset="0"/>
                <a:cs typeface="Arial" pitchFamily="34" charset="0"/>
              </a:rPr>
              <a:t>أو على ذراعك على صدرك</a:t>
            </a:r>
            <a:endParaRPr lang="id-ID" sz="2800" dirty="0">
              <a:latin typeface="Arial" pitchFamily="34" charset="0"/>
              <a:cs typeface="Arial" pitchFamily="34" charset="0"/>
            </a:endParaRPr>
          </a:p>
          <a:p>
            <a:pPr algn="justLow">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(Kemudian letakkan tangan kananmu di atas punggung</a:t>
            </a:r>
            <a:endParaRPr lang="en-US" sz="2400" dirty="0">
              <a:latin typeface="Tahoma" pitchFamily="34" charset="0"/>
              <a:ea typeface="Tahoma" pitchFamily="34" charset="0"/>
              <a:cs typeface="Tahoma" pitchFamily="34" charset="0"/>
            </a:endParaRPr>
          </a:p>
          <a:p>
            <a:pPr algn="justLow">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 telapak tanganmu yang kiri beserta pergelangan tangan</a:t>
            </a:r>
            <a:endParaRPr lang="en-US" sz="2400" dirty="0">
              <a:latin typeface="Tahoma" pitchFamily="34" charset="0"/>
              <a:ea typeface="Tahoma" pitchFamily="34" charset="0"/>
              <a:cs typeface="Tahoma" pitchFamily="34" charset="0"/>
            </a:endParaRPr>
          </a:p>
          <a:p>
            <a:pPr algn="justLow">
              <a:buNone/>
            </a:pPr>
            <a:r>
              <a:rPr lang="en-US" sz="2400" dirty="0">
                <a:latin typeface="Tahoma" pitchFamily="34" charset="0"/>
                <a:ea typeface="Tahoma" pitchFamily="34" charset="0"/>
                <a:cs typeface="Tahoma" pitchFamily="34" charset="0"/>
              </a:rPr>
              <a:t>    </a:t>
            </a:r>
            <a:r>
              <a:rPr lang="id-ID" sz="2400" dirty="0">
                <a:latin typeface="Tahoma" pitchFamily="34" charset="0"/>
                <a:ea typeface="Tahoma" pitchFamily="34" charset="0"/>
                <a:cs typeface="Tahoma" pitchFamily="34" charset="0"/>
              </a:rPr>
              <a:t> dan hasta atau pada tulang hasta di atas dadamu)</a:t>
            </a:r>
          </a:p>
          <a:p>
            <a:pPr algn="justLow"/>
            <a:r>
              <a:rPr lang="id-ID" sz="2400" i="1" dirty="0"/>
              <a:t>  </a:t>
            </a:r>
            <a:r>
              <a:rPr lang="id-ID" sz="2400" dirty="0"/>
              <a:t>        </a:t>
            </a:r>
          </a:p>
          <a:p>
            <a:pPr algn="r" rtl="1">
              <a:buNone/>
            </a:pPr>
            <a:endParaRPr lang="id-ID" sz="2400" dirty="0">
              <a:latin typeface="Tahoma" pitchFamily="34" charset="0"/>
              <a:ea typeface="Tahoma" pitchFamily="34" charset="0"/>
              <a:cs typeface="Tahoma" pitchFamily="34" charset="0"/>
            </a:endParaRPr>
          </a:p>
          <a:p>
            <a:pPr>
              <a:buNone/>
            </a:pPr>
            <a:endParaRPr lang="id-ID"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3. </a:t>
            </a:r>
            <a:r>
              <a:rPr lang="id-ID" b="1" dirty="0"/>
              <a:t>Makna Shalat</a:t>
            </a:r>
          </a:p>
        </p:txBody>
      </p:sp>
      <p:sp>
        <p:nvSpPr>
          <p:cNvPr id="3" name="Content Placeholder 2"/>
          <p:cNvSpPr>
            <a:spLocks noGrp="1"/>
          </p:cNvSpPr>
          <p:nvPr>
            <p:ph idx="1"/>
          </p:nvPr>
        </p:nvSpPr>
        <p:spPr/>
        <p:txBody>
          <a:bodyPr>
            <a:normAutofit/>
          </a:bodyPr>
          <a:lstStyle/>
          <a:p>
            <a:pPr marL="0" indent="0">
              <a:buNone/>
            </a:pPr>
            <a:r>
              <a:rPr lang="id-ID" sz="4000" dirty="0">
                <a:latin typeface="Arial" pitchFamily="34" charset="0"/>
                <a:cs typeface="Arial" pitchFamily="34" charset="0"/>
              </a:rPr>
              <a:t>Secara bahasa shalat adalah do’a. Secara istilah shalat diartikan sebagai ibadah yang terdiri dari ucapan dan perbuatan khusus yang diawali dengan takbir dan diakhiri dengan salam</a:t>
            </a:r>
          </a:p>
        </p:txBody>
      </p:sp>
    </p:spTree>
    <p:extLst>
      <p:ext uri="{BB962C8B-B14F-4D97-AF65-F5344CB8AC3E}">
        <p14:creationId xmlns:p14="http://schemas.microsoft.com/office/powerpoint/2010/main" val="83719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5400" b="1" dirty="0"/>
              <a:t>Kedudukan Shalat</a:t>
            </a:r>
          </a:p>
        </p:txBody>
      </p:sp>
      <p:sp>
        <p:nvSpPr>
          <p:cNvPr id="3" name="Content Placeholder 2"/>
          <p:cNvSpPr>
            <a:spLocks noGrp="1"/>
          </p:cNvSpPr>
          <p:nvPr>
            <p:ph idx="1"/>
          </p:nvPr>
        </p:nvSpPr>
        <p:spPr/>
        <p:txBody>
          <a:bodyPr/>
          <a:lstStyle/>
          <a:p>
            <a:pPr marL="514350" indent="-514350">
              <a:buFont typeface="+mj-lt"/>
              <a:buAutoNum type="arabicPeriod"/>
            </a:pPr>
            <a:r>
              <a:rPr lang="id-ID" sz="4000" dirty="0">
                <a:latin typeface="Arial" pitchFamily="34" charset="0"/>
                <a:cs typeface="Arial" pitchFamily="34" charset="0"/>
              </a:rPr>
              <a:t>Shalat adalah tiang agama</a:t>
            </a:r>
          </a:p>
          <a:p>
            <a:pPr marL="514350" indent="-514350">
              <a:buFont typeface="+mj-lt"/>
              <a:buAutoNum type="arabicPeriod"/>
            </a:pPr>
            <a:r>
              <a:rPr lang="id-ID" sz="4000" dirty="0">
                <a:latin typeface="Arial" pitchFamily="34" charset="0"/>
                <a:cs typeface="Arial" pitchFamily="34" charset="0"/>
              </a:rPr>
              <a:t>Shalat adalah ibadah yang pertama kali akan dihisab oleh Allah di akhirat kelak</a:t>
            </a:r>
          </a:p>
          <a:p>
            <a:pPr marL="514350" indent="-514350">
              <a:buFont typeface="+mj-lt"/>
              <a:buAutoNum type="arabicPeriod"/>
            </a:pPr>
            <a:r>
              <a:rPr lang="id-ID" sz="4000" dirty="0">
                <a:latin typeface="Arial" pitchFamily="34" charset="0"/>
                <a:cs typeface="Arial" pitchFamily="34" charset="0"/>
              </a:rPr>
              <a:t>Shalat adalah parameter amal seseorang</a:t>
            </a:r>
          </a:p>
        </p:txBody>
      </p:sp>
    </p:spTree>
    <p:extLst>
      <p:ext uri="{BB962C8B-B14F-4D97-AF65-F5344CB8AC3E}">
        <p14:creationId xmlns:p14="http://schemas.microsoft.com/office/powerpoint/2010/main" val="1225177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b="1" dirty="0"/>
              <a:t>Hukum Meninggalkan Shalat</a:t>
            </a:r>
          </a:p>
        </p:txBody>
      </p:sp>
      <p:sp>
        <p:nvSpPr>
          <p:cNvPr id="3" name="Content Placeholder 2"/>
          <p:cNvSpPr>
            <a:spLocks noGrp="1"/>
          </p:cNvSpPr>
          <p:nvPr>
            <p:ph idx="1"/>
          </p:nvPr>
        </p:nvSpPr>
        <p:spPr/>
        <p:txBody>
          <a:bodyPr>
            <a:normAutofit fontScale="92500" lnSpcReduction="10000"/>
          </a:bodyPr>
          <a:lstStyle/>
          <a:p>
            <a:r>
              <a:rPr lang="id-ID" sz="3600" dirty="0"/>
              <a:t>Meninggalkan shalat dapat mengakibatkan kekufuran. Siapa yang meninggalkan shalat karena mengingkari kewajibannya maka dia telah berbuat kufur besar menurut kesepakatan para ulama. Dalilnya adalah hadis Nabi Muhammad Saw. :</a:t>
            </a:r>
            <a:r>
              <a:rPr lang="id-ID" dirty="0"/>
              <a:t> </a:t>
            </a:r>
          </a:p>
          <a:p>
            <a:pPr algn="r" rtl="1"/>
            <a:r>
              <a:rPr lang="ar-EG" sz="4000" dirty="0">
                <a:latin typeface="Traditional Arabic" pitchFamily="18" charset="-78"/>
                <a:cs typeface="Traditional Arabic" pitchFamily="18" charset="-78"/>
              </a:rPr>
              <a:t>عَنْ عَبْدِ اللَّهِ بْنِ بُرَيْدَةَ عَنْ أَبِيهِ قَالَ قَالَ رَسُولُ اللَّهِ صَلَّى اللَّهُ عَلَيْهِ وَسَلَّمَ إِنَّ الْعَهْدَ الَّذِي بَيْنَنَا وَبَيْنَهُمْ الصَّلَاةُ فَمَنْ تَرَكَهَا فَقَدْ كَفَرَ</a:t>
            </a:r>
            <a:r>
              <a:rPr lang="id-ID" sz="4000" dirty="0">
                <a:latin typeface="Traditional Arabic" pitchFamily="18" charset="-78"/>
                <a:cs typeface="Traditional Arabic" pitchFamily="18" charset="-78"/>
              </a:rPr>
              <a:t> ] </a:t>
            </a:r>
            <a:r>
              <a:rPr lang="ar-SA" sz="4000" dirty="0">
                <a:latin typeface="Traditional Arabic" pitchFamily="18" charset="-78"/>
                <a:cs typeface="Traditional Arabic" pitchFamily="18" charset="-78"/>
              </a:rPr>
              <a:t>رواه الترمذى و ابن ماجة و النسائى</a:t>
            </a:r>
            <a:r>
              <a:rPr lang="id-ID" sz="4000" dirty="0">
                <a:latin typeface="Traditional Arabic" pitchFamily="18" charset="-78"/>
                <a:cs typeface="Traditional Arabic" pitchFamily="18" charset="-78"/>
              </a:rPr>
              <a:t>[</a:t>
            </a:r>
          </a:p>
        </p:txBody>
      </p:sp>
    </p:spTree>
    <p:extLst>
      <p:ext uri="{BB962C8B-B14F-4D97-AF65-F5344CB8AC3E}">
        <p14:creationId xmlns:p14="http://schemas.microsoft.com/office/powerpoint/2010/main" val="4097227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800" b="1" dirty="0">
                <a:latin typeface="Arial" pitchFamily="34" charset="0"/>
                <a:cs typeface="Arial" pitchFamily="34" charset="0"/>
              </a:rPr>
              <a:t>Keutamaan Shalat</a:t>
            </a:r>
          </a:p>
        </p:txBody>
      </p:sp>
      <p:sp>
        <p:nvSpPr>
          <p:cNvPr id="3" name="Content Placeholder 2"/>
          <p:cNvSpPr>
            <a:spLocks noGrp="1"/>
          </p:cNvSpPr>
          <p:nvPr>
            <p:ph idx="1"/>
          </p:nvPr>
        </p:nvSpPr>
        <p:spPr/>
        <p:txBody>
          <a:bodyPr/>
          <a:lstStyle/>
          <a:p>
            <a:r>
              <a:rPr lang="id-ID" sz="4400" dirty="0">
                <a:latin typeface="Arial" pitchFamily="34" charset="0"/>
                <a:cs typeface="Arial" pitchFamily="34" charset="0"/>
              </a:rPr>
              <a:t>Shalat dapat mencegah perbuatan keji dan munkar</a:t>
            </a:r>
          </a:p>
          <a:p>
            <a:r>
              <a:rPr lang="id-ID" sz="4400" dirty="0">
                <a:latin typeface="Arial" pitchFamily="34" charset="0"/>
                <a:cs typeface="Arial" pitchFamily="34" charset="0"/>
              </a:rPr>
              <a:t>Shalat dapat menghapus dosa</a:t>
            </a:r>
          </a:p>
          <a:p>
            <a:r>
              <a:rPr lang="id-ID" sz="4400" dirty="0">
                <a:latin typeface="Arial" pitchFamily="34" charset="0"/>
                <a:cs typeface="Arial" pitchFamily="34" charset="0"/>
              </a:rPr>
              <a:t>Shalat menjadi sebab utama masuk surga</a:t>
            </a:r>
          </a:p>
        </p:txBody>
      </p:sp>
    </p:spTree>
    <p:extLst>
      <p:ext uri="{BB962C8B-B14F-4D97-AF65-F5344CB8AC3E}">
        <p14:creationId xmlns:p14="http://schemas.microsoft.com/office/powerpoint/2010/main" val="699182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5400" b="1" dirty="0">
                <a:latin typeface="Arial" pitchFamily="34" charset="0"/>
                <a:cs typeface="Arial" pitchFamily="34" charset="0"/>
              </a:rPr>
              <a:t>Persiapan Shalat</a:t>
            </a:r>
          </a:p>
        </p:txBody>
      </p:sp>
      <p:sp>
        <p:nvSpPr>
          <p:cNvPr id="3" name="Content Placeholder 2"/>
          <p:cNvSpPr>
            <a:spLocks noGrp="1"/>
          </p:cNvSpPr>
          <p:nvPr>
            <p:ph idx="1"/>
          </p:nvPr>
        </p:nvSpPr>
        <p:spPr/>
        <p:txBody>
          <a:bodyPr>
            <a:normAutofit/>
          </a:bodyPr>
          <a:lstStyle/>
          <a:p>
            <a:r>
              <a:rPr lang="en-US" sz="4000" dirty="0" err="1">
                <a:latin typeface="Arial" pitchFamily="34" charset="0"/>
                <a:cs typeface="Arial" pitchFamily="34" charset="0"/>
              </a:rPr>
              <a:t>Mengetahui</a:t>
            </a:r>
            <a:r>
              <a:rPr lang="en-US" sz="4000" dirty="0">
                <a:latin typeface="Arial" pitchFamily="34" charset="0"/>
                <a:cs typeface="Arial" pitchFamily="34" charset="0"/>
              </a:rPr>
              <a:t> </a:t>
            </a:r>
            <a:r>
              <a:rPr lang="en-US" sz="4000" dirty="0" err="1">
                <a:latin typeface="Arial" pitchFamily="34" charset="0"/>
                <a:cs typeface="Arial" pitchFamily="34" charset="0"/>
              </a:rPr>
              <a:t>Masuknya</a:t>
            </a:r>
            <a:r>
              <a:rPr lang="en-US" sz="4000" dirty="0">
                <a:latin typeface="Arial" pitchFamily="34" charset="0"/>
                <a:cs typeface="Arial" pitchFamily="34" charset="0"/>
              </a:rPr>
              <a:t> </a:t>
            </a:r>
            <a:r>
              <a:rPr lang="en-US" sz="4000" dirty="0" err="1">
                <a:latin typeface="Arial" pitchFamily="34" charset="0"/>
                <a:cs typeface="Arial" pitchFamily="34" charset="0"/>
              </a:rPr>
              <a:t>Waktu</a:t>
            </a:r>
            <a:r>
              <a:rPr lang="en-US" sz="4000" dirty="0">
                <a:latin typeface="Arial" pitchFamily="34" charset="0"/>
                <a:cs typeface="Arial" pitchFamily="34" charset="0"/>
              </a:rPr>
              <a:t> S</a:t>
            </a:r>
            <a:r>
              <a:rPr lang="id-ID" sz="4000" dirty="0">
                <a:latin typeface="Arial" pitchFamily="34" charset="0"/>
                <a:cs typeface="Arial" pitchFamily="34" charset="0"/>
              </a:rPr>
              <a:t>h</a:t>
            </a:r>
            <a:r>
              <a:rPr lang="en-US" sz="4000" dirty="0" err="1">
                <a:latin typeface="Arial" pitchFamily="34" charset="0"/>
                <a:cs typeface="Arial" pitchFamily="34" charset="0"/>
              </a:rPr>
              <a:t>alat</a:t>
            </a:r>
            <a:endParaRPr lang="id-ID" sz="4000" dirty="0">
              <a:latin typeface="Arial" pitchFamily="34" charset="0"/>
              <a:cs typeface="Arial" pitchFamily="34" charset="0"/>
            </a:endParaRPr>
          </a:p>
          <a:p>
            <a:pPr lvl="0"/>
            <a:r>
              <a:rPr lang="en-US" sz="4000" dirty="0" err="1">
                <a:latin typeface="Arial" pitchFamily="34" charset="0"/>
                <a:cs typeface="Arial" pitchFamily="34" charset="0"/>
              </a:rPr>
              <a:t>Menutup</a:t>
            </a:r>
            <a:r>
              <a:rPr lang="en-US" sz="4000" dirty="0">
                <a:latin typeface="Arial" pitchFamily="34" charset="0"/>
                <a:cs typeface="Arial" pitchFamily="34" charset="0"/>
              </a:rPr>
              <a:t> </a:t>
            </a:r>
            <a:r>
              <a:rPr lang="en-US" sz="4000" dirty="0" err="1">
                <a:latin typeface="Arial" pitchFamily="34" charset="0"/>
                <a:cs typeface="Arial" pitchFamily="34" charset="0"/>
              </a:rPr>
              <a:t>Aurat</a:t>
            </a:r>
            <a:endParaRPr lang="id-ID" sz="4000" dirty="0">
              <a:latin typeface="Arial" pitchFamily="34" charset="0"/>
              <a:cs typeface="Arial" pitchFamily="34" charset="0"/>
            </a:endParaRPr>
          </a:p>
          <a:p>
            <a:pPr lvl="0"/>
            <a:r>
              <a:rPr lang="en-US" sz="4000" dirty="0" err="1">
                <a:latin typeface="Arial" pitchFamily="34" charset="0"/>
                <a:cs typeface="Arial" pitchFamily="34" charset="0"/>
              </a:rPr>
              <a:t>Suci</a:t>
            </a:r>
            <a:r>
              <a:rPr lang="en-US" sz="4000" dirty="0">
                <a:latin typeface="Arial" pitchFamily="34" charset="0"/>
                <a:cs typeface="Arial" pitchFamily="34" charset="0"/>
              </a:rPr>
              <a:t> </a:t>
            </a:r>
            <a:r>
              <a:rPr lang="en-US" sz="4000" dirty="0" err="1">
                <a:latin typeface="Arial" pitchFamily="34" charset="0"/>
                <a:cs typeface="Arial" pitchFamily="34" charset="0"/>
              </a:rPr>
              <a:t>Badan</a:t>
            </a:r>
            <a:r>
              <a:rPr lang="en-US" sz="4000" dirty="0">
                <a:latin typeface="Arial" pitchFamily="34" charset="0"/>
                <a:cs typeface="Arial" pitchFamily="34" charset="0"/>
              </a:rPr>
              <a:t>, </a:t>
            </a:r>
            <a:r>
              <a:rPr lang="en-US" sz="4000" dirty="0" err="1">
                <a:latin typeface="Arial" pitchFamily="34" charset="0"/>
                <a:cs typeface="Arial" pitchFamily="34" charset="0"/>
              </a:rPr>
              <a:t>Pakaian</a:t>
            </a:r>
            <a:r>
              <a:rPr lang="en-US" sz="4000" dirty="0">
                <a:latin typeface="Arial" pitchFamily="34" charset="0"/>
                <a:cs typeface="Arial" pitchFamily="34" charset="0"/>
              </a:rPr>
              <a:t>, </a:t>
            </a:r>
            <a:r>
              <a:rPr lang="en-US" sz="4000" dirty="0" err="1">
                <a:latin typeface="Arial" pitchFamily="34" charset="0"/>
                <a:cs typeface="Arial" pitchFamily="34" charset="0"/>
              </a:rPr>
              <a:t>dan</a:t>
            </a:r>
            <a:r>
              <a:rPr lang="en-US" sz="4000" dirty="0">
                <a:latin typeface="Arial" pitchFamily="34" charset="0"/>
                <a:cs typeface="Arial" pitchFamily="34" charset="0"/>
              </a:rPr>
              <a:t> </a:t>
            </a:r>
            <a:r>
              <a:rPr lang="en-US" sz="4000" dirty="0" err="1">
                <a:latin typeface="Arial" pitchFamily="34" charset="0"/>
                <a:cs typeface="Arial" pitchFamily="34" charset="0"/>
              </a:rPr>
              <a:t>Tempat</a:t>
            </a:r>
            <a:r>
              <a:rPr lang="en-US" sz="4000" dirty="0">
                <a:latin typeface="Arial" pitchFamily="34" charset="0"/>
                <a:cs typeface="Arial" pitchFamily="34" charset="0"/>
              </a:rPr>
              <a:t> s</a:t>
            </a:r>
            <a:r>
              <a:rPr lang="id-ID" sz="4000" dirty="0">
                <a:latin typeface="Arial" pitchFamily="34" charset="0"/>
                <a:cs typeface="Arial" pitchFamily="34" charset="0"/>
              </a:rPr>
              <a:t>h</a:t>
            </a:r>
            <a:r>
              <a:rPr lang="en-US" sz="4000" dirty="0" err="1">
                <a:latin typeface="Arial" pitchFamily="34" charset="0"/>
                <a:cs typeface="Arial" pitchFamily="34" charset="0"/>
              </a:rPr>
              <a:t>alat</a:t>
            </a:r>
            <a:r>
              <a:rPr lang="en-US" sz="4000" dirty="0">
                <a:latin typeface="Arial" pitchFamily="34" charset="0"/>
                <a:cs typeface="Arial" pitchFamily="34" charset="0"/>
              </a:rPr>
              <a:t> </a:t>
            </a:r>
            <a:r>
              <a:rPr lang="en-US" sz="4000" dirty="0" err="1">
                <a:latin typeface="Arial" pitchFamily="34" charset="0"/>
                <a:cs typeface="Arial" pitchFamily="34" charset="0"/>
              </a:rPr>
              <a:t>dari</a:t>
            </a:r>
            <a:r>
              <a:rPr lang="en-US" sz="4000" dirty="0">
                <a:latin typeface="Arial" pitchFamily="34" charset="0"/>
                <a:cs typeface="Arial" pitchFamily="34" charset="0"/>
              </a:rPr>
              <a:t> </a:t>
            </a:r>
            <a:r>
              <a:rPr lang="en-US" sz="4000" dirty="0" err="1">
                <a:latin typeface="Arial" pitchFamily="34" charset="0"/>
                <a:cs typeface="Arial" pitchFamily="34" charset="0"/>
              </a:rPr>
              <a:t>Najis</a:t>
            </a:r>
            <a:endParaRPr lang="id-ID" sz="4000" dirty="0">
              <a:latin typeface="Arial" pitchFamily="34" charset="0"/>
              <a:cs typeface="Arial" pitchFamily="34" charset="0"/>
            </a:endParaRPr>
          </a:p>
          <a:p>
            <a:pPr lvl="0"/>
            <a:r>
              <a:rPr lang="en-US" sz="4000" dirty="0" err="1">
                <a:latin typeface="Arial" pitchFamily="34" charset="0"/>
                <a:cs typeface="Arial" pitchFamily="34" charset="0"/>
              </a:rPr>
              <a:t>Suci</a:t>
            </a:r>
            <a:r>
              <a:rPr lang="en-US" sz="4000" dirty="0">
                <a:latin typeface="Arial" pitchFamily="34" charset="0"/>
                <a:cs typeface="Arial" pitchFamily="34" charset="0"/>
              </a:rPr>
              <a:t> </a:t>
            </a:r>
            <a:r>
              <a:rPr lang="en-US" sz="4000" dirty="0" err="1">
                <a:latin typeface="Arial" pitchFamily="34" charset="0"/>
                <a:cs typeface="Arial" pitchFamily="34" charset="0"/>
              </a:rPr>
              <a:t>dari</a:t>
            </a:r>
            <a:r>
              <a:rPr lang="en-US" sz="4000" dirty="0">
                <a:latin typeface="Arial" pitchFamily="34" charset="0"/>
                <a:cs typeface="Arial" pitchFamily="34" charset="0"/>
              </a:rPr>
              <a:t> </a:t>
            </a:r>
            <a:r>
              <a:rPr lang="en-US" sz="4000" dirty="0" err="1">
                <a:latin typeface="Arial" pitchFamily="34" charset="0"/>
                <a:cs typeface="Arial" pitchFamily="34" charset="0"/>
              </a:rPr>
              <a:t>Hadas</a:t>
            </a:r>
            <a:r>
              <a:rPr lang="en-US" sz="4000" dirty="0">
                <a:latin typeface="Arial" pitchFamily="34" charset="0"/>
                <a:cs typeface="Arial" pitchFamily="34" charset="0"/>
              </a:rPr>
              <a:t> Kecil </a:t>
            </a:r>
            <a:r>
              <a:rPr lang="en-US" sz="4000" dirty="0" err="1">
                <a:latin typeface="Arial" pitchFamily="34" charset="0"/>
                <a:cs typeface="Arial" pitchFamily="34" charset="0"/>
              </a:rPr>
              <a:t>dan</a:t>
            </a:r>
            <a:r>
              <a:rPr lang="en-US" sz="4000" dirty="0">
                <a:latin typeface="Arial" pitchFamily="34" charset="0"/>
                <a:cs typeface="Arial" pitchFamily="34" charset="0"/>
              </a:rPr>
              <a:t> </a:t>
            </a:r>
            <a:r>
              <a:rPr lang="en-US" sz="4000" dirty="0" err="1">
                <a:latin typeface="Arial" pitchFamily="34" charset="0"/>
                <a:cs typeface="Arial" pitchFamily="34" charset="0"/>
              </a:rPr>
              <a:t>Hadas</a:t>
            </a:r>
            <a:r>
              <a:rPr lang="en-US" sz="4000" dirty="0">
                <a:latin typeface="Arial" pitchFamily="34" charset="0"/>
                <a:cs typeface="Arial" pitchFamily="34" charset="0"/>
              </a:rPr>
              <a:t> </a:t>
            </a:r>
            <a:r>
              <a:rPr lang="en-US" sz="4000" dirty="0" err="1">
                <a:latin typeface="Arial" pitchFamily="34" charset="0"/>
                <a:cs typeface="Arial" pitchFamily="34" charset="0"/>
              </a:rPr>
              <a:t>Besar</a:t>
            </a:r>
            <a:endParaRPr lang="id-ID" sz="4000" dirty="0">
              <a:latin typeface="Arial" pitchFamily="34" charset="0"/>
              <a:cs typeface="Arial" pitchFamily="34" charset="0"/>
            </a:endParaRPr>
          </a:p>
        </p:txBody>
      </p:sp>
    </p:spTree>
    <p:extLst>
      <p:ext uri="{BB962C8B-B14F-4D97-AF65-F5344CB8AC3E}">
        <p14:creationId xmlns:p14="http://schemas.microsoft.com/office/powerpoint/2010/main" val="29701153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normAutofit fontScale="90000"/>
          </a:bodyPr>
          <a:lstStyle/>
          <a:p>
            <a:r>
              <a:rPr lang="en-US" sz="7200" b="1" dirty="0">
                <a:solidFill>
                  <a:schemeClr val="tx1"/>
                </a:solidFill>
              </a:rPr>
              <a:t>KAIFIYAT SHOLAT</a:t>
            </a:r>
            <a:endParaRPr lang="id-ID" sz="7200" b="1" dirty="0">
              <a:solidFill>
                <a:schemeClr val="tx1"/>
              </a:solidFill>
            </a:endParaRPr>
          </a:p>
        </p:txBody>
      </p:sp>
    </p:spTree>
    <p:extLst>
      <p:ext uri="{BB962C8B-B14F-4D97-AF65-F5344CB8AC3E}">
        <p14:creationId xmlns:p14="http://schemas.microsoft.com/office/powerpoint/2010/main" val="634499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12968" cy="792088"/>
          </a:xfrm>
        </p:spPr>
        <p:txBody>
          <a:bodyPr>
            <a:normAutofit/>
          </a:bodyPr>
          <a:lstStyle/>
          <a:p>
            <a:endParaRPr lang="id-ID"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774235"/>
          </a:xfrm>
        </p:spPr>
      </p:pic>
    </p:spTree>
    <p:extLst>
      <p:ext uri="{BB962C8B-B14F-4D97-AF65-F5344CB8AC3E}">
        <p14:creationId xmlns:p14="http://schemas.microsoft.com/office/powerpoint/2010/main" val="430841694"/>
      </p:ext>
    </p:extLst>
  </p:cSld>
  <p:clrMapOvr>
    <a:masterClrMapping/>
  </p:clrMapOvr>
  <mc:AlternateContent xmlns:mc="http://schemas.openxmlformats.org/markup-compatibility/2006" xmlns:p14="http://schemas.microsoft.com/office/powerpoint/2010/main">
    <mc:Choice Requires="p14">
      <p:transition spd="slow" p14:dur="275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533400"/>
            <a:ext cx="8001000" cy="5486400"/>
          </a:xfrm>
        </p:spPr>
        <p:txBody>
          <a:bodyPr>
            <a:normAutofit/>
          </a:bodyPr>
          <a:lstStyle/>
          <a:p>
            <a:pPr algn="ctr">
              <a:buNone/>
            </a:pPr>
            <a:r>
              <a:rPr lang="en-US" sz="3600" b="1" dirty="0" err="1">
                <a:solidFill>
                  <a:schemeClr val="bg1"/>
                </a:solidFill>
              </a:rPr>
              <a:t>Bagaimana</a:t>
            </a:r>
            <a:r>
              <a:rPr lang="en-US" sz="3600" b="1" dirty="0">
                <a:solidFill>
                  <a:schemeClr val="bg1"/>
                </a:solidFill>
              </a:rPr>
              <a:t> ?</a:t>
            </a:r>
          </a:p>
          <a:p>
            <a:pPr algn="ctr">
              <a:buNone/>
            </a:pPr>
            <a:endParaRPr lang="en-US" sz="3600" dirty="0"/>
          </a:p>
          <a:p>
            <a:pPr>
              <a:buNone/>
            </a:pPr>
            <a:r>
              <a:rPr lang="en-US" sz="3200" dirty="0" err="1">
                <a:latin typeface="Tahoma" pitchFamily="34" charset="0"/>
                <a:ea typeface="Tahoma" pitchFamily="34" charset="0"/>
                <a:cs typeface="Tahoma" pitchFamily="34" charset="0"/>
              </a:rPr>
              <a:t>Ibadah</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mahdhah</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Diterima</a:t>
            </a:r>
            <a:r>
              <a:rPr lang="en-US" sz="3200" dirty="0">
                <a:latin typeface="Tahoma" pitchFamily="34" charset="0"/>
                <a:ea typeface="Tahoma" pitchFamily="34" charset="0"/>
                <a:cs typeface="Tahoma" pitchFamily="34" charset="0"/>
              </a:rPr>
              <a:t> Allah</a:t>
            </a:r>
          </a:p>
          <a:p>
            <a:pPr>
              <a:buNone/>
            </a:pPr>
            <a:endParaRPr lang="en-US" sz="3200" dirty="0">
              <a:latin typeface="Tahoma" pitchFamily="34" charset="0"/>
              <a:ea typeface="Tahoma" pitchFamily="34" charset="0"/>
              <a:cs typeface="Tahoma" pitchFamily="34" charset="0"/>
            </a:endParaRPr>
          </a:p>
          <a:p>
            <a:pPr>
              <a:buNone/>
            </a:pPr>
            <a:r>
              <a:rPr lang="en-US" sz="3200" dirty="0">
                <a:latin typeface="Tahoma" pitchFamily="34" charset="0"/>
                <a:ea typeface="Tahoma" pitchFamily="34" charset="0"/>
                <a:cs typeface="Tahoma" pitchFamily="34" charset="0"/>
              </a:rPr>
              <a:t>2 </a:t>
            </a:r>
            <a:r>
              <a:rPr lang="en-US" sz="3200" dirty="0" err="1">
                <a:latin typeface="Tahoma" pitchFamily="34" charset="0"/>
                <a:ea typeface="Tahoma" pitchFamily="34" charset="0"/>
                <a:cs typeface="Tahoma" pitchFamily="34" charset="0"/>
              </a:rPr>
              <a:t>Syarat</a:t>
            </a:r>
            <a:r>
              <a:rPr lang="en-US" sz="3200" dirty="0">
                <a:latin typeface="Tahoma" pitchFamily="34" charset="0"/>
                <a:ea typeface="Tahoma" pitchFamily="34" charset="0"/>
                <a:cs typeface="Tahoma" pitchFamily="34" charset="0"/>
              </a:rPr>
              <a:t> yang </a:t>
            </a:r>
            <a:r>
              <a:rPr lang="en-US" sz="3200" dirty="0" err="1">
                <a:latin typeface="Tahoma" pitchFamily="34" charset="0"/>
                <a:ea typeface="Tahoma" pitchFamily="34" charset="0"/>
                <a:cs typeface="Tahoma" pitchFamily="34" charset="0"/>
              </a:rPr>
              <a:t>harus</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dipenuhi</a:t>
            </a:r>
            <a:r>
              <a:rPr lang="en-US" sz="3200" dirty="0">
                <a:latin typeface="Tahoma" pitchFamily="34" charset="0"/>
                <a:ea typeface="Tahoma" pitchFamily="34" charset="0"/>
                <a:cs typeface="Tahoma" pitchFamily="34" charset="0"/>
              </a:rPr>
              <a:t>:</a:t>
            </a:r>
          </a:p>
          <a:p>
            <a:pPr marL="514350" indent="-514350">
              <a:buFont typeface="+mj-lt"/>
              <a:buAutoNum type="arabicParenR"/>
            </a:pPr>
            <a:r>
              <a:rPr lang="en-US" sz="3200" dirty="0" err="1">
                <a:latin typeface="Tahoma" pitchFamily="34" charset="0"/>
                <a:ea typeface="Tahoma" pitchFamily="34" charset="0"/>
                <a:cs typeface="Tahoma" pitchFamily="34" charset="0"/>
              </a:rPr>
              <a:t>Niat</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karena</a:t>
            </a:r>
            <a:r>
              <a:rPr lang="en-US" sz="3200" dirty="0">
                <a:latin typeface="Tahoma" pitchFamily="34" charset="0"/>
                <a:ea typeface="Tahoma" pitchFamily="34" charset="0"/>
                <a:cs typeface="Tahoma" pitchFamily="34" charset="0"/>
              </a:rPr>
              <a:t> Allah</a:t>
            </a:r>
          </a:p>
          <a:p>
            <a:pPr marL="514350" indent="-514350">
              <a:buFont typeface="+mj-lt"/>
              <a:buAutoNum type="arabicParenR"/>
            </a:pPr>
            <a:r>
              <a:rPr lang="en-US" sz="3200" i="1" dirty="0" err="1">
                <a:latin typeface="Tahoma" pitchFamily="34" charset="0"/>
                <a:ea typeface="Tahoma" pitchFamily="34" charset="0"/>
                <a:cs typeface="Tahoma" pitchFamily="34" charset="0"/>
              </a:rPr>
              <a:t>Mutaba’atur</a:t>
            </a:r>
            <a:r>
              <a:rPr lang="en-US" sz="3200" i="1" dirty="0">
                <a:latin typeface="Tahoma" pitchFamily="34" charset="0"/>
                <a:ea typeface="Tahoma" pitchFamily="34" charset="0"/>
                <a:cs typeface="Tahoma" pitchFamily="34" charset="0"/>
              </a:rPr>
              <a:t> </a:t>
            </a:r>
            <a:r>
              <a:rPr lang="en-US" sz="3200" i="1" dirty="0" err="1">
                <a:latin typeface="Tahoma" pitchFamily="34" charset="0"/>
                <a:ea typeface="Tahoma" pitchFamily="34" charset="0"/>
                <a:cs typeface="Tahoma" pitchFamily="34" charset="0"/>
              </a:rPr>
              <a:t>Rasul</a:t>
            </a:r>
            <a:r>
              <a:rPr lang="en-US" sz="3200" i="1" dirty="0">
                <a:latin typeface="Tahoma" pitchFamily="34" charset="0"/>
                <a:ea typeface="Tahoma" pitchFamily="34" charset="0"/>
                <a:cs typeface="Tahoma" pitchFamily="34" charset="0"/>
              </a:rPr>
              <a:t> </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mengikuti</a:t>
            </a: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contoh</a:t>
            </a:r>
            <a:endParaRPr lang="en-US" sz="3200" dirty="0">
              <a:latin typeface="Tahoma" pitchFamily="34" charset="0"/>
              <a:ea typeface="Tahoma" pitchFamily="34" charset="0"/>
              <a:cs typeface="Tahoma" pitchFamily="34" charset="0"/>
            </a:endParaRPr>
          </a:p>
          <a:p>
            <a:pPr marL="514350" indent="-514350">
              <a:buNone/>
            </a:pPr>
            <a:r>
              <a:rPr lang="en-US" sz="3200" dirty="0">
                <a:latin typeface="Tahoma" pitchFamily="34" charset="0"/>
                <a:ea typeface="Tahoma" pitchFamily="34" charset="0"/>
                <a:cs typeface="Tahoma" pitchFamily="34" charset="0"/>
              </a:rPr>
              <a:t>    </a:t>
            </a:r>
            <a:r>
              <a:rPr lang="en-US" sz="3200" dirty="0" err="1">
                <a:latin typeface="Tahoma" pitchFamily="34" charset="0"/>
                <a:ea typeface="Tahoma" pitchFamily="34" charset="0"/>
                <a:cs typeface="Tahoma" pitchFamily="34" charset="0"/>
              </a:rPr>
              <a:t>Rasul</a:t>
            </a:r>
            <a:r>
              <a:rPr lang="en-US" sz="3200" dirty="0">
                <a:latin typeface="Tahoma" pitchFamily="34" charset="0"/>
                <a:ea typeface="Tahoma" pitchFamily="34" charset="0"/>
                <a:cs typeface="Tahoma" pitchFamily="34" charset="0"/>
              </a:rPr>
              <a:t>)</a:t>
            </a:r>
            <a:endParaRPr lang="en-US" sz="3200" i="1" dirty="0">
              <a:latin typeface="Tahoma" pitchFamily="34" charset="0"/>
              <a:ea typeface="Tahoma" pitchFamily="34" charset="0"/>
              <a:cs typeface="Tahoma" pitchFamily="34" charset="0"/>
            </a:endParaRPr>
          </a:p>
        </p:txBody>
      </p:sp>
      <p:sp>
        <p:nvSpPr>
          <p:cNvPr id="6" name="Right Arrow 5"/>
          <p:cNvSpPr/>
          <p:nvPr/>
        </p:nvSpPr>
        <p:spPr>
          <a:xfrm>
            <a:off x="4267200" y="1905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08504" cy="6858000"/>
          </a:xfrm>
        </p:spPr>
      </p:pic>
    </p:spTree>
    <p:extLst>
      <p:ext uri="{BB962C8B-B14F-4D97-AF65-F5344CB8AC3E}">
        <p14:creationId xmlns:p14="http://schemas.microsoft.com/office/powerpoint/2010/main" val="1446202408"/>
      </p:ext>
    </p:extLst>
  </p:cSld>
  <p:clrMapOvr>
    <a:masterClrMapping/>
  </p:clrMapOvr>
  <mc:AlternateContent xmlns:mc="http://schemas.openxmlformats.org/markup-compatibility/2006" xmlns:p14="http://schemas.microsoft.com/office/powerpoint/2010/main">
    <mc:Choice Requires="p14">
      <p:transition spd="slow" p14:dur="3000">
        <p:checker/>
      </p:transition>
    </mc:Choice>
    <mc:Fallback xmlns="">
      <p:transition spd="slow">
        <p:checke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698375121"/>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Dalil</a:t>
            </a:r>
          </a:p>
        </p:txBody>
      </p:sp>
      <p:sp>
        <p:nvSpPr>
          <p:cNvPr id="3" name="Content Placeholder 2"/>
          <p:cNvSpPr>
            <a:spLocks noGrp="1"/>
          </p:cNvSpPr>
          <p:nvPr>
            <p:ph idx="1"/>
          </p:nvPr>
        </p:nvSpPr>
        <p:spPr/>
        <p:txBody>
          <a:bodyPr>
            <a:normAutofit/>
          </a:bodyPr>
          <a:lstStyle/>
          <a:p>
            <a:pPr algn="r" rtl="1"/>
            <a:r>
              <a:rPr lang="ar-EG" sz="4400" dirty="0">
                <a:latin typeface="Traditional Arabic" pitchFamily="18" charset="-78"/>
                <a:cs typeface="Traditional Arabic" pitchFamily="18" charset="-78"/>
              </a:rPr>
              <a:t>عن سالم بن عبد الله عن أبيه</a:t>
            </a:r>
            <a:r>
              <a:rPr lang="ar-SA" sz="4400" dirty="0">
                <a:latin typeface="Traditional Arabic" pitchFamily="18" charset="-78"/>
                <a:cs typeface="Traditional Arabic" pitchFamily="18" charset="-78"/>
              </a:rPr>
              <a:t> اَنَّ النَّبِىِّ صلعم كَانَ يَرْفَعُ يَدَيهِ حَذْوَ مَنْكِبَيْهِ</a:t>
            </a:r>
            <a:r>
              <a:rPr lang="id-ID" sz="4400" dirty="0">
                <a:latin typeface="Traditional Arabic" pitchFamily="18" charset="-78"/>
                <a:cs typeface="Traditional Arabic" pitchFamily="18" charset="-78"/>
              </a:rPr>
              <a:t> </a:t>
            </a:r>
            <a:r>
              <a:rPr lang="ar-SA" sz="4400" dirty="0">
                <a:latin typeface="Traditional Arabic" pitchFamily="18" charset="-78"/>
                <a:cs typeface="Traditional Arabic" pitchFamily="18" charset="-78"/>
              </a:rPr>
              <a:t> (رواه البخاري)</a:t>
            </a:r>
            <a:endParaRPr lang="id-ID" sz="4400" dirty="0">
              <a:latin typeface="Traditional Arabic" pitchFamily="18" charset="-78"/>
              <a:cs typeface="Traditional Arabic" pitchFamily="18" charset="-78"/>
            </a:endParaRPr>
          </a:p>
          <a:p>
            <a:pPr algn="r" rtl="1"/>
            <a:r>
              <a:rPr lang="ar-SA" sz="4400" dirty="0">
                <a:latin typeface="Traditional Arabic" pitchFamily="18" charset="-78"/>
                <a:cs typeface="Traditional Arabic" pitchFamily="18" charset="-78"/>
              </a:rPr>
              <a:t>وَ فِى صَحِيحِ مُسْلِمٍ عَنْ مَالِكِ ابْنِ الحُوَيرِثِ اَنَّ رَسُولُ الله صلعم كَانَ اِذَا كَبَّرَ رَفَعَ يَدَيهِ حَتَّى يُحَاذِىَ بِهِمَا اُذُنَيْهِ</a:t>
            </a:r>
            <a:endParaRPr lang="id-ID" sz="4400" dirty="0">
              <a:latin typeface="Traditional Arabic" pitchFamily="18" charset="-78"/>
              <a:cs typeface="Traditional Arabic" pitchFamily="18" charset="-78"/>
            </a:endParaRPr>
          </a:p>
          <a:p>
            <a:pPr algn="r" rtl="1"/>
            <a:r>
              <a:rPr lang="ar-SA" sz="4400" dirty="0">
                <a:latin typeface="Traditional Arabic" pitchFamily="18" charset="-78"/>
                <a:cs typeface="Traditional Arabic" pitchFamily="18" charset="-78"/>
              </a:rPr>
              <a:t>عَنْ وَائِلٍ عِنْدَ اَبِى دَاوُدَ بِلَفْظِ: حَتَّى كَانَتَا حِيَالَ مَنْكِبَيهِ وَحَاذَ بِاِبْهَامَيهِ اُذُنَهُ (قَالَهُ فِى الفَتْحِ ج2ص150) </a:t>
            </a:r>
            <a:endParaRPr lang="en-US" sz="44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829759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id-ID"/>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180746555"/>
      </p:ext>
    </p:extLst>
  </p:cSld>
  <p:clrMapOvr>
    <a:masterClrMapping/>
  </p:clrMapOvr>
  <mc:AlternateContent xmlns:mc="http://schemas.openxmlformats.org/markup-compatibility/2006" xmlns:p14="http://schemas.microsoft.com/office/powerpoint/2010/main">
    <mc:Choice Requires="p14">
      <p:transition spd="slow" p14:dur="275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570616092"/>
      </p:ext>
    </p:extLst>
  </p:cSld>
  <p:clrMapOvr>
    <a:masterClrMapping/>
  </p:clrMapOvr>
  <mc:AlternateContent xmlns:mc="http://schemas.openxmlformats.org/markup-compatibility/2006" xmlns:p14="http://schemas.microsoft.com/office/powerpoint/2010/main">
    <mc:Choice Requires="p14">
      <p:transition spd="slow" p14:dur="40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Dalil</a:t>
            </a:r>
          </a:p>
        </p:txBody>
      </p:sp>
      <p:sp>
        <p:nvSpPr>
          <p:cNvPr id="3" name="Content Placeholder 2"/>
          <p:cNvSpPr>
            <a:spLocks noGrp="1"/>
          </p:cNvSpPr>
          <p:nvPr>
            <p:ph idx="1"/>
          </p:nvPr>
        </p:nvSpPr>
        <p:spPr/>
        <p:txBody>
          <a:bodyPr>
            <a:normAutofit/>
          </a:bodyPr>
          <a:lstStyle/>
          <a:p>
            <a:pPr algn="r" rtl="1"/>
            <a:r>
              <a:rPr lang="ar-SA" sz="4400" dirty="0">
                <a:latin typeface="Traditional Arabic" pitchFamily="18" charset="-78"/>
                <a:cs typeface="Traditional Arabic" pitchFamily="18" charset="-78"/>
              </a:rPr>
              <a:t>صَلَّيتُ مَعَ رَسُولُ الله صلعم وَوَضَعَ يَدَهُ اليُمْنَى عَلَى يَدَهِ اليُسْرَى عَلَى صَدْرِهِ. رَوَاهُ ابْنُ خُزَيمَةَ فِى صَحِيحِهِ. </a:t>
            </a:r>
            <a:endParaRPr lang="id-ID" sz="4400" dirty="0">
              <a:latin typeface="Traditional Arabic" pitchFamily="18" charset="-78"/>
              <a:cs typeface="Traditional Arabic" pitchFamily="18" charset="-78"/>
            </a:endParaRPr>
          </a:p>
          <a:p>
            <a:pPr algn="r" rtl="1"/>
            <a:r>
              <a:rPr lang="ar-SA" sz="4400" dirty="0">
                <a:latin typeface="Traditional Arabic" pitchFamily="18" charset="-78"/>
                <a:cs typeface="Traditional Arabic" pitchFamily="18" charset="-78"/>
              </a:rPr>
              <a:t>ثُمَّ وَضَعَ يَدَهُ اليُمْنَى عَلَى ظَهْرِ كَفِّهِ اليُسْرَى, وَالرُّسْغِ وَالسَّاعِدِ, وَصَحَّحَهُ اِبْنُ خُزَيمَةَ وَغَيْرُهُ</a:t>
            </a:r>
            <a:endParaRPr lang="id-ID" sz="4400" dirty="0">
              <a:latin typeface="Traditional Arabic" pitchFamily="18" charset="-78"/>
              <a:cs typeface="Traditional Arabic" pitchFamily="18" charset="-78"/>
            </a:endParaRPr>
          </a:p>
          <a:p>
            <a:pPr algn="r" rtl="1"/>
            <a:r>
              <a:rPr lang="ar-SA" sz="4400" dirty="0">
                <a:latin typeface="Traditional Arabic" pitchFamily="18" charset="-78"/>
                <a:cs typeface="Traditional Arabic" pitchFamily="18" charset="-78"/>
              </a:rPr>
              <a:t>وَفِى البُخَارِىِّ عَنْ سَهْلِ ابْنُ سَعْدٍ قَالَ: كَانَ النَّاسُ يُؤْمَرُونَ اَنْ يَضَعَ الرَّجُلُ يَدَهُ اليُمْنَى عَلَى ذِرَاعِهِ</a:t>
            </a:r>
            <a:endParaRPr lang="id-ID" sz="44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3082967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203006009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id-ID" b="1" dirty="0"/>
              <a:t>Doa Iftitah</a:t>
            </a:r>
          </a:p>
        </p:txBody>
      </p:sp>
      <p:pic>
        <p:nvPicPr>
          <p:cNvPr id="5"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71612"/>
            <a:ext cx="4038600" cy="4593692"/>
          </a:xfrm>
        </p:spPr>
      </p:pic>
      <p:sp>
        <p:nvSpPr>
          <p:cNvPr id="4" name="Content Placeholder 3"/>
          <p:cNvSpPr>
            <a:spLocks noGrp="1"/>
          </p:cNvSpPr>
          <p:nvPr>
            <p:ph sz="half" idx="2"/>
          </p:nvPr>
        </p:nvSpPr>
        <p:spPr>
          <a:xfrm>
            <a:off x="4648200" y="1500174"/>
            <a:ext cx="4038600" cy="4625989"/>
          </a:xfrm>
        </p:spPr>
        <p:txBody>
          <a:bodyPr/>
          <a:lstStyle/>
          <a:p>
            <a:r>
              <a:rPr lang="id-ID" dirty="0"/>
              <a:t>Bacaan Doa Iftitah 1 :</a:t>
            </a:r>
            <a:endParaRPr lang="id-ID" sz="4200" dirty="0"/>
          </a:p>
          <a:p>
            <a:pPr algn="r"/>
            <a:r>
              <a:rPr lang="ar-SA" sz="4200" dirty="0">
                <a:latin typeface="Arabic Typesetting" pitchFamily="66" charset="-78"/>
                <a:cs typeface="Arabic Typesetting" pitchFamily="66" charset="-78"/>
              </a:rPr>
              <a:t>اللَهُمَّ بَاعِدْبَيْنِى وَبَيْنَ خَطَايَاىَ كَمَا بَاعَدْتَ بَيْنَ المَشْرِقِ وَالمَغْرِبِ. </a:t>
            </a:r>
            <a:endParaRPr lang="id-ID" sz="4200" dirty="0">
              <a:latin typeface="Arabic Typesetting" pitchFamily="66" charset="-78"/>
              <a:cs typeface="Arabic Typesetting" pitchFamily="66" charset="-78"/>
            </a:endParaRPr>
          </a:p>
          <a:p>
            <a:pPr algn="r"/>
            <a:r>
              <a:rPr lang="ar-SA" sz="4200" dirty="0">
                <a:latin typeface="Arabic Typesetting" pitchFamily="66" charset="-78"/>
                <a:cs typeface="Arabic Typesetting" pitchFamily="66" charset="-78"/>
              </a:rPr>
              <a:t>اللَهُمَّ نَقِّنِى مِنَ الخَطَايَا كَمَا يُنَقِّى الثَّوبُ الاَبْيَضُ مِنَ الدَّنَسِ. </a:t>
            </a:r>
            <a:endParaRPr lang="id-ID" sz="4200" dirty="0">
              <a:latin typeface="Arabic Typesetting" pitchFamily="66" charset="-78"/>
              <a:cs typeface="Arabic Typesetting" pitchFamily="66" charset="-78"/>
            </a:endParaRPr>
          </a:p>
          <a:p>
            <a:pPr algn="r"/>
            <a:r>
              <a:rPr lang="ar-SA" sz="4200" dirty="0">
                <a:latin typeface="Arabic Typesetting" pitchFamily="66" charset="-78"/>
                <a:cs typeface="Arabic Typesetting" pitchFamily="66" charset="-78"/>
              </a:rPr>
              <a:t>اللَهُمَّ اغْسِلْ خَطَايَاىَ بِالمَاءِ وَالثَّلْجِ وَالبَرَد</a:t>
            </a:r>
            <a:endParaRPr lang="id-ID" sz="4200" dirty="0">
              <a:latin typeface="Arabic Typesetting" pitchFamily="66" charset="-78"/>
              <a:cs typeface="Arabic Typesetting" pitchFamily="66" charset="-78"/>
            </a:endParaRPr>
          </a:p>
          <a:p>
            <a:pPr marL="0" indent="0">
              <a:buNone/>
            </a:pPr>
            <a:endParaRPr lang="id-ID" dirty="0"/>
          </a:p>
        </p:txBody>
      </p:sp>
    </p:spTree>
    <p:extLst>
      <p:ext uri="{BB962C8B-B14F-4D97-AF65-F5344CB8AC3E}">
        <p14:creationId xmlns:p14="http://schemas.microsoft.com/office/powerpoint/2010/main" val="384137795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00034" y="357166"/>
            <a:ext cx="4038600" cy="6192688"/>
          </a:xfrm>
        </p:spPr>
      </p:pic>
      <p:sp>
        <p:nvSpPr>
          <p:cNvPr id="4" name="Content Placeholder 3"/>
          <p:cNvSpPr>
            <a:spLocks noGrp="1"/>
          </p:cNvSpPr>
          <p:nvPr>
            <p:ph sz="half" idx="2"/>
          </p:nvPr>
        </p:nvSpPr>
        <p:spPr>
          <a:xfrm>
            <a:off x="4648200" y="404664"/>
            <a:ext cx="4038600" cy="6192688"/>
          </a:xfrm>
        </p:spPr>
        <p:txBody>
          <a:bodyPr>
            <a:normAutofit/>
          </a:bodyPr>
          <a:lstStyle/>
          <a:p>
            <a:r>
              <a:rPr lang="id-ID" dirty="0">
                <a:solidFill>
                  <a:schemeClr val="bg1"/>
                </a:solidFill>
              </a:rPr>
              <a:t>Doa Iftitah 2 :</a:t>
            </a:r>
          </a:p>
          <a:p>
            <a:pPr marL="0" indent="0" algn="r">
              <a:buNone/>
            </a:pPr>
            <a:r>
              <a:rPr lang="ar-SA" sz="2900" dirty="0">
                <a:solidFill>
                  <a:schemeClr val="bg1"/>
                </a:solidFill>
                <a:latin typeface="Arabic Typesetting" pitchFamily="66" charset="-78"/>
                <a:cs typeface="Arabic Typesetting" pitchFamily="66" charset="-78"/>
              </a:rPr>
              <a:t>و</a:t>
            </a:r>
            <a:r>
              <a:rPr lang="ar-SA" sz="3000" dirty="0">
                <a:solidFill>
                  <a:schemeClr val="bg1"/>
                </a:solidFill>
                <a:latin typeface="Arabic Typesetting" pitchFamily="66" charset="-78"/>
                <a:cs typeface="Arabic Typesetting" pitchFamily="66" charset="-78"/>
              </a:rPr>
              <a:t>جَّهْتُ وَجْهِىَ لِلَّذِى فَطَرَ السَّمَوَاتِ وَ الاَرْضَ </a:t>
            </a:r>
            <a:r>
              <a:rPr lang="ar-SA" sz="3000" dirty="0">
                <a:latin typeface="Arabic Typesetting" pitchFamily="66" charset="-78"/>
                <a:cs typeface="Arabic Typesetting" pitchFamily="66" charset="-78"/>
              </a:rPr>
              <a:t>حَنِيفًا مُسْلِمًا وَمَا اَنَا مِنَ المُشْرَكِيْن, اِنَّ صَلاَتِى وَنُسُكِى وَمَحْيَاىَ وَمَمَاتِى للهِ رَبِّ العَالَمِيْنَ, لاَشَرِيْكَ لَهُ وَبِذَالِكَ اُمِرْتُ </a:t>
            </a:r>
            <a:r>
              <a:rPr lang="ar-SA" sz="3000" dirty="0">
                <a:solidFill>
                  <a:srgbClr val="FF0000"/>
                </a:solidFill>
                <a:latin typeface="Arabic Typesetting" pitchFamily="66" charset="-78"/>
                <a:cs typeface="Arabic Typesetting" pitchFamily="66" charset="-78"/>
              </a:rPr>
              <a:t>وَاَنَا اَوَّلُ المُسْلِمِيْنَ (وَاَنَا مِنَ المُسْلِمِيْنَ) </a:t>
            </a:r>
            <a:r>
              <a:rPr lang="ar-SA" sz="3000" dirty="0">
                <a:latin typeface="Arabic Typesetting" pitchFamily="66" charset="-78"/>
                <a:cs typeface="Arabic Typesetting" pitchFamily="66" charset="-78"/>
              </a:rPr>
              <a:t>اللَهُمَّ اَنْتَ المَلِكُ لاَ اِلَهَ اِلاَّ اَنْتَ, اَنْتَ رَبِّى وَاَنَا عَبْدُكَ ظَلَمْتُ نَفْسِى وَاعْتَرَفْتُ بَذَنْبِى فَاغْفِرْلِى ذُنُوبِى جَمِيْعًا لاَيَغْفِرُ الذُنُوبَ اِلاَّ اَنْتَ وَاهْدِنِى لِاَحْسَنِ الاَخْلاَقِ لاَيَهْدِى لِاَحْسَنِهَا اِلاَّ اَنْتَ وَاصْرِفْ عَنِّى سَيِّئَهَا اِلاَّ اَنْتَ لَبَّيْكَ وَسَعْدَيكَ وَالخَيْرُ كُلُّهُ فِى يَدَيكَ وَالشَّرُّ لَيْسَ اِلَيْكَ, اَنَ بِكَ وَاِلَيكَ, </a:t>
            </a:r>
            <a:r>
              <a:rPr lang="ar-SA" sz="3000" dirty="0">
                <a:solidFill>
                  <a:schemeClr val="accent3">
                    <a:lumMod val="75000"/>
                  </a:schemeClr>
                </a:solidFill>
                <a:latin typeface="Arabic Typesetting" pitchFamily="66" charset="-78"/>
                <a:cs typeface="Arabic Typesetting" pitchFamily="66" charset="-78"/>
              </a:rPr>
              <a:t>تَبَارَكْتَ وَتَعَالَيْتَ اَسْتَغْفِرُكَ وَاَتَوبُ اِلَيك</a:t>
            </a:r>
            <a:r>
              <a:rPr lang="ar-SA" sz="3000" dirty="0">
                <a:latin typeface="Arabic Typesetting" pitchFamily="66" charset="-78"/>
                <a:cs typeface="Arabic Typesetting" pitchFamily="66" charset="-78"/>
              </a:rPr>
              <a:t>َ</a:t>
            </a:r>
            <a:endParaRPr lang="id-ID" sz="3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269046840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457200" y="404664"/>
            <a:ext cx="4038600" cy="6192688"/>
          </a:xfrm>
        </p:spPr>
      </p:pic>
      <p:sp>
        <p:nvSpPr>
          <p:cNvPr id="4" name="Content Placeholder 3"/>
          <p:cNvSpPr>
            <a:spLocks noGrp="1"/>
          </p:cNvSpPr>
          <p:nvPr>
            <p:ph sz="half" idx="2"/>
          </p:nvPr>
        </p:nvSpPr>
        <p:spPr>
          <a:xfrm>
            <a:off x="4648200" y="404664"/>
            <a:ext cx="4038600" cy="6192688"/>
          </a:xfrm>
        </p:spPr>
        <p:txBody>
          <a:bodyPr>
            <a:normAutofit/>
          </a:bodyPr>
          <a:lstStyle/>
          <a:p>
            <a:r>
              <a:rPr lang="id-ID" dirty="0">
                <a:solidFill>
                  <a:schemeClr val="bg1"/>
                </a:solidFill>
              </a:rPr>
              <a:t>Doa Iftitah 3 :</a:t>
            </a:r>
            <a:endParaRPr lang="en-US" dirty="0">
              <a:solidFill>
                <a:schemeClr val="bg1"/>
              </a:solidFill>
            </a:endParaRPr>
          </a:p>
          <a:p>
            <a:endParaRPr lang="en-US" dirty="0">
              <a:solidFill>
                <a:schemeClr val="bg1"/>
              </a:solidFill>
            </a:endParaRPr>
          </a:p>
          <a:p>
            <a:endParaRPr lang="id-ID" dirty="0">
              <a:solidFill>
                <a:schemeClr val="bg1"/>
              </a:solidFill>
            </a:endParaRPr>
          </a:p>
          <a:p>
            <a:pPr marL="0" indent="0" algn="r">
              <a:buNone/>
            </a:pPr>
            <a:r>
              <a:rPr lang="ar-EG" sz="4000" dirty="0">
                <a:latin typeface="Traditional Arabic" pitchFamily="18" charset="-78"/>
                <a:cs typeface="Traditional Arabic" pitchFamily="18" charset="-78"/>
              </a:rPr>
              <a:t>اللَّهُ أَكْبَرُ كَبِيرًا وَالْحَمْدُ لِلَّهِ كَثِيرًا وَسُبْحَانَ اللَّهِ بُكْرَةً وَأَصِيلاً.</a:t>
            </a:r>
            <a:r>
              <a:rPr lang="ar-EG" sz="3200" dirty="0">
                <a:latin typeface="Traditional Arabic" pitchFamily="18" charset="-78"/>
                <a:cs typeface="Traditional Arabic" pitchFamily="18" charset="-78"/>
              </a:rPr>
              <a:t> </a:t>
            </a:r>
            <a:endParaRPr lang="id-ID" sz="30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3481072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00174"/>
            <a:ext cx="8001000" cy="4519626"/>
          </a:xfrm>
        </p:spPr>
        <p:txBody>
          <a:bodyPr/>
          <a:lstStyle/>
          <a:p>
            <a:pPr>
              <a:buNone/>
            </a:pPr>
            <a:endParaRPr lang="en-US" dirty="0"/>
          </a:p>
          <a:p>
            <a:pPr>
              <a:buNone/>
            </a:pPr>
            <a:r>
              <a:rPr lang="en-US" dirty="0"/>
              <a:t> </a:t>
            </a:r>
            <a:r>
              <a:rPr lang="en-US" sz="2800" dirty="0" err="1">
                <a:latin typeface="Tahoma" pitchFamily="34" charset="0"/>
                <a:ea typeface="Tahoma" pitchFamily="34" charset="0"/>
                <a:cs typeface="Tahoma" pitchFamily="34" charset="0"/>
              </a:rPr>
              <a:t>Segala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Aktifitas</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bisa</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bernilai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Ibadah</a:t>
            </a:r>
            <a:r>
              <a:rPr lang="en-US" sz="2800" dirty="0">
                <a:latin typeface="Tahoma" pitchFamily="34" charset="0"/>
                <a:ea typeface="Tahoma" pitchFamily="34" charset="0"/>
                <a:cs typeface="Tahoma" pitchFamily="34" charset="0"/>
              </a:rPr>
              <a:t>”</a:t>
            </a:r>
          </a:p>
          <a:p>
            <a:pPr>
              <a:buNone/>
            </a:pPr>
            <a:r>
              <a:rPr lang="en-US" sz="2800" dirty="0">
                <a:latin typeface="Tahoma" pitchFamily="34" charset="0"/>
                <a:ea typeface="Tahoma" pitchFamily="34" charset="0"/>
                <a:cs typeface="Tahoma" pitchFamily="34" charset="0"/>
              </a:rPr>
              <a:t>(</a:t>
            </a:r>
            <a:r>
              <a:rPr lang="en-US" sz="2800" dirty="0" err="1">
                <a:latin typeface="Tahoma" pitchFamily="34" charset="0"/>
                <a:ea typeface="Tahoma" pitchFamily="34" charset="0"/>
                <a:cs typeface="Tahoma" pitchFamily="34" charset="0"/>
              </a:rPr>
              <a:t>propesi</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pekerjaan</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apapun</a:t>
            </a:r>
            <a:r>
              <a:rPr lang="en-US" sz="2800" dirty="0">
                <a:latin typeface="Tahoma" pitchFamily="34" charset="0"/>
                <a:ea typeface="Tahoma" pitchFamily="34" charset="0"/>
                <a:cs typeface="Tahoma" pitchFamily="34" charset="0"/>
              </a:rPr>
              <a:t>)</a:t>
            </a:r>
          </a:p>
          <a:p>
            <a:pPr>
              <a:buNone/>
            </a:pPr>
            <a:endParaRPr lang="en-US" sz="2800" dirty="0">
              <a:latin typeface="Tahoma" pitchFamily="34" charset="0"/>
              <a:ea typeface="Tahoma" pitchFamily="34" charset="0"/>
              <a:cs typeface="Tahoma" pitchFamily="34" charset="0"/>
            </a:endParaRPr>
          </a:p>
          <a:p>
            <a:pPr>
              <a:buNone/>
            </a:pPr>
            <a:r>
              <a:rPr lang="en-US" sz="2800" dirty="0">
                <a:latin typeface="Tahoma" pitchFamily="34" charset="0"/>
                <a:ea typeface="Tahoma" pitchFamily="34" charset="0"/>
                <a:cs typeface="Tahoma" pitchFamily="34" charset="0"/>
              </a:rPr>
              <a:t> 3 </a:t>
            </a:r>
            <a:r>
              <a:rPr lang="en-US" sz="2800" dirty="0" err="1">
                <a:latin typeface="Tahoma" pitchFamily="34" charset="0"/>
                <a:ea typeface="Tahoma" pitchFamily="34" charset="0"/>
                <a:cs typeface="Tahoma" pitchFamily="34" charset="0"/>
              </a:rPr>
              <a:t>Syarat</a:t>
            </a:r>
            <a:r>
              <a:rPr lang="en-US" sz="2800" dirty="0">
                <a:latin typeface="Tahoma" pitchFamily="34" charset="0"/>
                <a:ea typeface="Tahoma" pitchFamily="34" charset="0"/>
                <a:cs typeface="Tahoma" pitchFamily="34" charset="0"/>
              </a:rPr>
              <a:t> yang </a:t>
            </a:r>
            <a:r>
              <a:rPr lang="en-US" sz="2800" dirty="0" err="1">
                <a:latin typeface="Tahoma" pitchFamily="34" charset="0"/>
                <a:ea typeface="Tahoma" pitchFamily="34" charset="0"/>
                <a:cs typeface="Tahoma" pitchFamily="34" charset="0"/>
              </a:rPr>
              <a:t>harus</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dipenuhi</a:t>
            </a:r>
            <a:r>
              <a:rPr lang="en-US" sz="2800" dirty="0">
                <a:latin typeface="Tahoma" pitchFamily="34" charset="0"/>
                <a:ea typeface="Tahoma" pitchFamily="34" charset="0"/>
                <a:cs typeface="Tahoma" pitchFamily="34" charset="0"/>
              </a:rPr>
              <a:t>:</a:t>
            </a:r>
          </a:p>
          <a:p>
            <a:pPr marL="514350" indent="-514350">
              <a:buFont typeface="+mj-lt"/>
              <a:buAutoNum type="arabicParenR"/>
            </a:pP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Niat</a:t>
            </a: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karena</a:t>
            </a:r>
            <a:r>
              <a:rPr lang="en-US" sz="2800" dirty="0">
                <a:latin typeface="Tahoma" pitchFamily="34" charset="0"/>
                <a:ea typeface="Tahoma" pitchFamily="34" charset="0"/>
                <a:cs typeface="Tahoma" pitchFamily="34" charset="0"/>
              </a:rPr>
              <a:t> Allah</a:t>
            </a:r>
          </a:p>
          <a:p>
            <a:pPr marL="514350" indent="-514350">
              <a:buFont typeface="+mj-lt"/>
              <a:buAutoNum type="arabicParenR"/>
            </a:pPr>
            <a:r>
              <a:rPr lang="en-US" sz="2800" dirty="0">
                <a:latin typeface="Tahoma" pitchFamily="34" charset="0"/>
                <a:ea typeface="Tahoma" pitchFamily="34" charset="0"/>
                <a:cs typeface="Tahoma" pitchFamily="34" charset="0"/>
              </a:rPr>
              <a:t> </a:t>
            </a:r>
            <a:r>
              <a:rPr lang="en-US" sz="2800" dirty="0" err="1">
                <a:latin typeface="Tahoma" pitchFamily="34" charset="0"/>
                <a:ea typeface="Tahoma" pitchFamily="34" charset="0"/>
                <a:cs typeface="Tahoma" pitchFamily="34" charset="0"/>
              </a:rPr>
              <a:t>Tujuan</a:t>
            </a:r>
            <a:r>
              <a:rPr lang="en-US" sz="2800" dirty="0">
                <a:latin typeface="Tahoma" pitchFamily="34" charset="0"/>
                <a:ea typeface="Tahoma" pitchFamily="34" charset="0"/>
                <a:cs typeface="Tahoma" pitchFamily="34" charset="0"/>
              </a:rPr>
              <a:t>   </a:t>
            </a: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Mencari</a:t>
            </a: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keridaan</a:t>
            </a:r>
            <a:r>
              <a:rPr lang="en-US" sz="2800" dirty="0">
                <a:latin typeface="Tahoma" pitchFamily="34" charset="0"/>
                <a:ea typeface="Tahoma" pitchFamily="34" charset="0"/>
                <a:cs typeface="Tahoma" pitchFamily="34" charset="0"/>
                <a:sym typeface="Wingdings" pitchFamily="2" charset="2"/>
              </a:rPr>
              <a:t> Allah</a:t>
            </a:r>
          </a:p>
          <a:p>
            <a:pPr marL="514350" indent="-514350">
              <a:buFont typeface="+mj-lt"/>
              <a:buAutoNum type="arabicParenR"/>
            </a:pPr>
            <a:r>
              <a:rPr lang="en-US" sz="2800" dirty="0">
                <a:latin typeface="Tahoma" pitchFamily="34" charset="0"/>
                <a:ea typeface="Tahoma" pitchFamily="34" charset="0"/>
                <a:cs typeface="Tahoma" pitchFamily="34" charset="0"/>
                <a:sym typeface="Wingdings" pitchFamily="2" charset="2"/>
              </a:rPr>
              <a:t> Cara       </a:t>
            </a:r>
            <a:r>
              <a:rPr lang="en-US" sz="2800" dirty="0" err="1">
                <a:latin typeface="Tahoma" pitchFamily="34" charset="0"/>
                <a:ea typeface="Tahoma" pitchFamily="34" charset="0"/>
                <a:cs typeface="Tahoma" pitchFamily="34" charset="0"/>
                <a:sym typeface="Wingdings" pitchFamily="2" charset="2"/>
              </a:rPr>
              <a:t>Tidak</a:t>
            </a: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menyimpang</a:t>
            </a: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bertentangan</a:t>
            </a:r>
            <a:r>
              <a:rPr lang="en-US" sz="2800" dirty="0">
                <a:latin typeface="Tahoma" pitchFamily="34" charset="0"/>
                <a:ea typeface="Tahoma" pitchFamily="34" charset="0"/>
                <a:cs typeface="Tahoma" pitchFamily="34" charset="0"/>
                <a:sym typeface="Wingdings" pitchFamily="2" charset="2"/>
              </a:rPr>
              <a:t> </a:t>
            </a:r>
          </a:p>
          <a:p>
            <a:pPr marL="514350" indent="-514350">
              <a:buNone/>
            </a:pP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dengan</a:t>
            </a:r>
            <a:r>
              <a:rPr lang="en-US" sz="2800" dirty="0">
                <a:latin typeface="Tahoma" pitchFamily="34" charset="0"/>
                <a:ea typeface="Tahoma" pitchFamily="34" charset="0"/>
                <a:cs typeface="Tahoma" pitchFamily="34" charset="0"/>
                <a:sym typeface="Wingdings" pitchFamily="2" charset="2"/>
              </a:rPr>
              <a:t> </a:t>
            </a:r>
            <a:r>
              <a:rPr lang="en-US" sz="2800" dirty="0" err="1">
                <a:latin typeface="Tahoma" pitchFamily="34" charset="0"/>
                <a:ea typeface="Tahoma" pitchFamily="34" charset="0"/>
                <a:cs typeface="Tahoma" pitchFamily="34" charset="0"/>
                <a:sym typeface="Wingdings" pitchFamily="2" charset="2"/>
              </a:rPr>
              <a:t>Aturan</a:t>
            </a:r>
            <a:r>
              <a:rPr lang="en-US" sz="2800" dirty="0">
                <a:latin typeface="Tahoma" pitchFamily="34" charset="0"/>
                <a:ea typeface="Tahoma" pitchFamily="34" charset="0"/>
                <a:cs typeface="Tahoma" pitchFamily="34" charset="0"/>
                <a:sym typeface="Wingdings" pitchFamily="2" charset="2"/>
              </a:rPr>
              <a:t>/</a:t>
            </a:r>
            <a:r>
              <a:rPr lang="en-US" sz="2800" dirty="0" err="1">
                <a:latin typeface="Tahoma" pitchFamily="34" charset="0"/>
                <a:ea typeface="Tahoma" pitchFamily="34" charset="0"/>
                <a:cs typeface="Tahoma" pitchFamily="34" charset="0"/>
                <a:sym typeface="Wingdings" pitchFamily="2" charset="2"/>
              </a:rPr>
              <a:t>ketentuan</a:t>
            </a:r>
            <a:r>
              <a:rPr lang="en-US" sz="2800" dirty="0">
                <a:latin typeface="Tahoma" pitchFamily="34" charset="0"/>
                <a:ea typeface="Tahoma" pitchFamily="34" charset="0"/>
                <a:cs typeface="Tahoma" pitchFamily="34" charset="0"/>
                <a:sym typeface="Wingdings" pitchFamily="2" charset="2"/>
              </a:rPr>
              <a:t> Allah</a:t>
            </a:r>
            <a:endParaRPr lang="id-ID" sz="2800" dirty="0">
              <a:latin typeface="Tahoma" pitchFamily="34" charset="0"/>
              <a:ea typeface="Tahoma" pitchFamily="34" charset="0"/>
              <a:cs typeface="Tahoma" pitchFamily="34" charset="0"/>
            </a:endParaRPr>
          </a:p>
        </p:txBody>
      </p:sp>
      <p:sp>
        <p:nvSpPr>
          <p:cNvPr id="4" name="Right Arrow 3"/>
          <p:cNvSpPr/>
          <p:nvPr/>
        </p:nvSpPr>
        <p:spPr>
          <a:xfrm>
            <a:off x="3714744" y="207167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3600" dirty="0"/>
              <a:t>3.2. Ta’awudz, Basmallah, Surat Al Fatihah</a:t>
            </a:r>
          </a:p>
        </p:txBody>
      </p:sp>
      <p:pic>
        <p:nvPicPr>
          <p:cNvPr id="5"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340768"/>
            <a:ext cx="4038600" cy="4968552"/>
          </a:xfrm>
        </p:spPr>
      </p:pic>
      <p:sp>
        <p:nvSpPr>
          <p:cNvPr id="4" name="Content Placeholder 3"/>
          <p:cNvSpPr>
            <a:spLocks noGrp="1"/>
          </p:cNvSpPr>
          <p:nvPr>
            <p:ph sz="half" idx="2"/>
          </p:nvPr>
        </p:nvSpPr>
        <p:spPr>
          <a:xfrm>
            <a:off x="4648200" y="1340768"/>
            <a:ext cx="4038600" cy="4896544"/>
          </a:xfrm>
        </p:spPr>
        <p:txBody>
          <a:bodyPr>
            <a:normAutofit fontScale="92500" lnSpcReduction="10000"/>
          </a:bodyPr>
          <a:lstStyle/>
          <a:p>
            <a:pPr marL="0" indent="0">
              <a:buNone/>
            </a:pPr>
            <a:r>
              <a:rPr lang="id-ID" sz="3600" dirty="0">
                <a:latin typeface="+mj-lt"/>
                <a:cs typeface="Arabic Typesetting" pitchFamily="66" charset="-78"/>
              </a:rPr>
              <a:t>Perhatian :</a:t>
            </a:r>
          </a:p>
          <a:p>
            <a:pPr>
              <a:buFont typeface="Wingdings" pitchFamily="2" charset="2"/>
              <a:buChar char="Ø"/>
            </a:pPr>
            <a:r>
              <a:rPr lang="id-ID" sz="3600" dirty="0">
                <a:latin typeface="+mj-lt"/>
                <a:cs typeface="Arabic Typesetting" pitchFamily="66" charset="-78"/>
              </a:rPr>
              <a:t> Ta’awudz dan Basmallah dibaca setiap rakaat</a:t>
            </a:r>
          </a:p>
          <a:p>
            <a:pPr>
              <a:buFont typeface="Wingdings" pitchFamily="2" charset="2"/>
              <a:buChar char="Ø"/>
            </a:pPr>
            <a:r>
              <a:rPr lang="id-ID" sz="3600" dirty="0">
                <a:latin typeface="+mj-lt"/>
                <a:cs typeface="Arabic Typesetting" pitchFamily="66" charset="-78"/>
              </a:rPr>
              <a:t>Ta’awudz dibaca sirr, sedangkan basmallah boleh dibaca sirr atau jahr (pada shalat yang bacaannya jahr)</a:t>
            </a:r>
          </a:p>
          <a:p>
            <a:endParaRPr lang="id-ID" sz="3600" dirty="0">
              <a:latin typeface="Arabic Typesetting" pitchFamily="66" charset="-78"/>
              <a:cs typeface="Arabic Typesetting" pitchFamily="66" charset="-78"/>
            </a:endParaRPr>
          </a:p>
        </p:txBody>
      </p:sp>
    </p:spTree>
    <p:extLst>
      <p:ext uri="{BB962C8B-B14F-4D97-AF65-F5344CB8AC3E}">
        <p14:creationId xmlns:p14="http://schemas.microsoft.com/office/powerpoint/2010/main" val="1841841911"/>
      </p:ext>
    </p:extLst>
  </p:cSld>
  <p:clrMapOvr>
    <a:masterClrMapping/>
  </p:clrMapOvr>
  <mc:AlternateContent xmlns:mc="http://schemas.openxmlformats.org/markup-compatibility/2006" xmlns:p14="http://schemas.microsoft.com/office/powerpoint/2010/main">
    <mc:Choice Requires="p14">
      <p:transition spd="slow" p14:dur="40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59076657"/>
      </p:ext>
    </p:extLst>
  </p:cSld>
  <p:clrMapOvr>
    <a:masterClrMapping/>
  </p:clrMapOvr>
  <mc:AlternateContent xmlns:mc="http://schemas.openxmlformats.org/markup-compatibility/2006" xmlns:p14="http://schemas.microsoft.com/office/powerpoint/2010/main">
    <mc:Choice Requires="p14">
      <p:transition spd="slow" p14:dur="3250">
        <p:checker/>
      </p:transition>
    </mc:Choice>
    <mc:Fallback xmlns="">
      <p:transition spd="slow">
        <p:checke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74254807"/>
      </p:ext>
    </p:extLst>
  </p:cSld>
  <p:clrMapOvr>
    <a:masterClrMapping/>
  </p:clrMapOvr>
  <mc:AlternateContent xmlns:mc="http://schemas.openxmlformats.org/markup-compatibility/2006" xmlns:p14="http://schemas.microsoft.com/office/powerpoint/2010/main">
    <mc:Choice Requires="p14">
      <p:transition spd="slow" p14:dur="3000">
        <p:cover/>
      </p:transition>
    </mc:Choice>
    <mc:Fallback xmlns="">
      <p:transition spd="slow">
        <p:cove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6378759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332656"/>
            <a:ext cx="8050085" cy="6192688"/>
          </a:xfrm>
        </p:spPr>
      </p:pic>
    </p:spTree>
    <p:extLst>
      <p:ext uri="{BB962C8B-B14F-4D97-AF65-F5344CB8AC3E}">
        <p14:creationId xmlns:p14="http://schemas.microsoft.com/office/powerpoint/2010/main" val="765466456"/>
      </p:ext>
    </p:extLst>
  </p:cSld>
  <p:clrMapOvr>
    <a:masterClrMapping/>
  </p:clrMapOvr>
  <mc:AlternateContent xmlns:mc="http://schemas.openxmlformats.org/markup-compatibility/2006" xmlns:p14="http://schemas.microsoft.com/office/powerpoint/2010/main">
    <mc:Choice Requires="p14">
      <p:transition spd="slow" p14:dur="3250">
        <p14:conveyor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404664"/>
            <a:ext cx="8050085" cy="6192688"/>
          </a:xfrm>
        </p:spPr>
      </p:pic>
    </p:spTree>
    <p:extLst>
      <p:ext uri="{BB962C8B-B14F-4D97-AF65-F5344CB8AC3E}">
        <p14:creationId xmlns:p14="http://schemas.microsoft.com/office/powerpoint/2010/main" val="1957939318"/>
      </p:ext>
    </p:extLst>
  </p:cSld>
  <p:clrMapOvr>
    <a:masterClrMapping/>
  </p:clrMapOvr>
  <mc:AlternateContent xmlns:mc="http://schemas.openxmlformats.org/markup-compatibility/2006" xmlns:p14="http://schemas.microsoft.com/office/powerpoint/2010/main">
    <mc:Choice Requires="p14">
      <p:transition spd="slow" p14:dur="3250">
        <p14:prism isContent="1"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1" y="260648"/>
            <a:ext cx="8568952" cy="6264696"/>
          </a:xfrm>
        </p:spPr>
      </p:pic>
    </p:spTree>
    <p:extLst>
      <p:ext uri="{BB962C8B-B14F-4D97-AF65-F5344CB8AC3E}">
        <p14:creationId xmlns:p14="http://schemas.microsoft.com/office/powerpoint/2010/main" val="1343948458"/>
      </p:ext>
    </p:extLst>
  </p:cSld>
  <p:clrMapOvr>
    <a:masterClrMapping/>
  </p:clrMapOvr>
  <mc:AlternateContent xmlns:mc="http://schemas.openxmlformats.org/markup-compatibility/2006" xmlns:p14="http://schemas.microsoft.com/office/powerpoint/2010/main">
    <mc:Choice Requires="p14">
      <p:transition spd="slow" p14:dur="1750">
        <p:pull/>
      </p:transition>
    </mc:Choice>
    <mc:Fallback xmlns="">
      <p:transition spd="slow">
        <p:pull/>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332656"/>
            <a:ext cx="8229600" cy="6192687"/>
          </a:xfrm>
        </p:spPr>
      </p:pic>
    </p:spTree>
    <p:extLst>
      <p:ext uri="{BB962C8B-B14F-4D97-AF65-F5344CB8AC3E}">
        <p14:creationId xmlns:p14="http://schemas.microsoft.com/office/powerpoint/2010/main" val="1126854861"/>
      </p:ext>
    </p:extLst>
  </p:cSld>
  <p:clrMapOvr>
    <a:masterClrMapping/>
  </p:clrMapOvr>
  <mc:AlternateContent xmlns:mc="http://schemas.openxmlformats.org/markup-compatibility/2006" xmlns:p14="http://schemas.microsoft.com/office/powerpoint/2010/main">
    <mc:Choice Requires="p14">
      <p:transition spd="slow" p14:dur="3750">
        <p14:ferris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6048672"/>
          </a:xfrm>
        </p:spPr>
      </p:pic>
    </p:spTree>
    <p:extLst>
      <p:ext uri="{BB962C8B-B14F-4D97-AF65-F5344CB8AC3E}">
        <p14:creationId xmlns:p14="http://schemas.microsoft.com/office/powerpoint/2010/main" val="3034732529"/>
      </p:ext>
    </p:extLst>
  </p:cSld>
  <p:clrMapOvr>
    <a:masterClrMapping/>
  </p:clrMapOvr>
  <mc:AlternateContent xmlns:mc="http://schemas.openxmlformats.org/markup-compatibility/2006" xmlns:p14="http://schemas.microsoft.com/office/powerpoint/2010/main">
    <mc:Choice Requires="p14">
      <p:transition spd="slow" p14:dur="3500">
        <p:cover/>
      </p:transition>
    </mc:Choice>
    <mc:Fallback xmlns="">
      <p:transition spd="slow">
        <p:cover/>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576064"/>
          </a:xfrm>
        </p:spPr>
        <p:txBody>
          <a:bodyPr>
            <a:normAutofit fontScale="90000"/>
          </a:bodyPr>
          <a:lstStyle/>
          <a:p>
            <a:pPr algn="ctr"/>
            <a:r>
              <a:rPr lang="id-ID" dirty="0"/>
              <a:t>Dalil</a:t>
            </a:r>
          </a:p>
        </p:txBody>
      </p:sp>
      <p:sp>
        <p:nvSpPr>
          <p:cNvPr id="3" name="Content Placeholder 2"/>
          <p:cNvSpPr>
            <a:spLocks noGrp="1"/>
          </p:cNvSpPr>
          <p:nvPr>
            <p:ph idx="1"/>
          </p:nvPr>
        </p:nvSpPr>
        <p:spPr>
          <a:xfrm>
            <a:off x="457200" y="1571612"/>
            <a:ext cx="8229600" cy="5097748"/>
          </a:xfrm>
        </p:spPr>
        <p:txBody>
          <a:bodyPr>
            <a:normAutofit fontScale="77500" lnSpcReduction="20000"/>
          </a:bodyPr>
          <a:lstStyle/>
          <a:p>
            <a:pPr algn="r" rtl="1"/>
            <a:r>
              <a:rPr lang="ar-SA" sz="3800" dirty="0">
                <a:latin typeface="Traditional Arabic" pitchFamily="18" charset="-78"/>
                <a:cs typeface="Traditional Arabic" pitchFamily="18" charset="-78"/>
              </a:rPr>
              <a:t>لِحَدِيْثِ اَبِى حَمِيدِ السَّاعِدِىِّ رض قَالَ: اَنَا كُنْتُ اَحْفَظَكُمْ لِصَلاَةِ رَسُولِ اللهِ صلعم رَاَيْتُهُ اِذَا كَبَّرَ جَعَلَ يَدَيهِ حَذْوَ مَنْكِبَيهِ وَاِذَا رَكَعَ اَمْكَنَ يَدَيَهِ مِنْ رُكْبَتَيهِ ثُمَّ هَصَرَ ظَهْرَهُ فَاِذَا </a:t>
            </a:r>
            <a:r>
              <a:rPr lang="ar-SA" sz="3800" u="sng" dirty="0">
                <a:latin typeface="Traditional Arabic" pitchFamily="18" charset="-78"/>
                <a:cs typeface="Traditional Arabic" pitchFamily="18" charset="-78"/>
              </a:rPr>
              <a:t>رَفَعَ رَأْسَهُ اسْتَوَى حَتَّى يَعُودَ كُلُّ فَقَارٍ مَكَانَهُ</a:t>
            </a:r>
            <a:endParaRPr lang="id-ID" sz="3800" u="sng" dirty="0">
              <a:latin typeface="Traditional Arabic" pitchFamily="18" charset="-78"/>
              <a:cs typeface="Traditional Arabic" pitchFamily="18" charset="-78"/>
            </a:endParaRPr>
          </a:p>
          <a:p>
            <a:pPr algn="r" rtl="1"/>
            <a:r>
              <a:rPr lang="ar-SA" sz="3800" dirty="0">
                <a:latin typeface="Traditional Arabic" pitchFamily="18" charset="-78"/>
                <a:cs typeface="Traditional Arabic" pitchFamily="18" charset="-78"/>
              </a:rPr>
              <a:t>عَنْ وَائِلِ بْنِ حُجْرٍ قَالَ رَأَيْتُ النَّبِيَّ صَلَّى اللَّهُ عَلَيْهِ وَسَلَّمَ حِينَ كَبَّرَ رَفَعَ يَدَيْهِ حِذَاءَ أُذُنَيْهِ ثُمَّ حِينَ رَكَعَ ثُمَّ حِينَ قَالَ سَمِعَ اللَّهُ لِمَنْ حَمِدَهُ </a:t>
            </a:r>
            <a:r>
              <a:rPr lang="ar-SA" sz="3800" u="sng" dirty="0">
                <a:latin typeface="Traditional Arabic" pitchFamily="18" charset="-78"/>
                <a:cs typeface="Traditional Arabic" pitchFamily="18" charset="-78"/>
              </a:rPr>
              <a:t>رَفَعَ يَدَيْهِ وَرَأَيْتُهُ مُمْسِكًا يَمِينَهُ عَلَى شِمَالِهِ فِي الصَّلَاةِ</a:t>
            </a:r>
            <a:endParaRPr lang="id-ID" sz="3800" u="sng" dirty="0">
              <a:latin typeface="Traditional Arabic" pitchFamily="18" charset="-78"/>
              <a:cs typeface="Traditional Arabic" pitchFamily="18" charset="-78"/>
            </a:endParaRPr>
          </a:p>
          <a:p>
            <a:r>
              <a:rPr lang="en-US" dirty="0" err="1"/>
              <a:t>Namun</a:t>
            </a:r>
            <a:r>
              <a:rPr lang="en-US" dirty="0"/>
              <a:t> </a:t>
            </a:r>
            <a:r>
              <a:rPr lang="en-US" dirty="0" err="1"/>
              <a:t>hadits</a:t>
            </a:r>
            <a:r>
              <a:rPr lang="en-US" dirty="0"/>
              <a:t> </a:t>
            </a:r>
            <a:r>
              <a:rPr lang="en-US" dirty="0" err="1"/>
              <a:t>ini</a:t>
            </a:r>
            <a:r>
              <a:rPr lang="en-US" dirty="0"/>
              <a:t> </a:t>
            </a:r>
            <a:r>
              <a:rPr lang="en-US" dirty="0" err="1"/>
              <a:t>diriwayatkan</a:t>
            </a:r>
            <a:r>
              <a:rPr lang="en-US" dirty="0"/>
              <a:t> </a:t>
            </a:r>
            <a:r>
              <a:rPr lang="en-US" dirty="0" err="1"/>
              <a:t>secara</a:t>
            </a:r>
            <a:r>
              <a:rPr lang="en-US" dirty="0"/>
              <a:t> </a:t>
            </a:r>
            <a:r>
              <a:rPr lang="en-US" i="1" dirty="0" err="1"/>
              <a:t>infirod</a:t>
            </a:r>
            <a:r>
              <a:rPr lang="en-US" i="1" dirty="0"/>
              <a:t> </a:t>
            </a:r>
            <a:r>
              <a:rPr lang="en-US" dirty="0"/>
              <a:t>(</a:t>
            </a:r>
            <a:r>
              <a:rPr lang="en-US" dirty="0" err="1"/>
              <a:t>sendirian</a:t>
            </a:r>
            <a:r>
              <a:rPr lang="en-US" dirty="0"/>
              <a:t>) </a:t>
            </a:r>
            <a:r>
              <a:rPr lang="en-US" dirty="0" err="1"/>
              <a:t>dan</a:t>
            </a:r>
            <a:r>
              <a:rPr lang="en-US" dirty="0"/>
              <a:t> </a:t>
            </a:r>
            <a:r>
              <a:rPr lang="en-US" dirty="0" err="1"/>
              <a:t>dianggap</a:t>
            </a:r>
            <a:r>
              <a:rPr lang="en-US" dirty="0"/>
              <a:t> </a:t>
            </a:r>
            <a:r>
              <a:rPr lang="en-US" dirty="0" err="1"/>
              <a:t>syadz</a:t>
            </a:r>
            <a:r>
              <a:rPr lang="en-US" dirty="0"/>
              <a:t> </a:t>
            </a:r>
            <a:r>
              <a:rPr lang="en-US" dirty="0" err="1"/>
              <a:t>karena</a:t>
            </a:r>
            <a:r>
              <a:rPr lang="en-US" dirty="0"/>
              <a:t> </a:t>
            </a:r>
            <a:r>
              <a:rPr lang="en-US" dirty="0" err="1"/>
              <a:t>menyalahi</a:t>
            </a:r>
            <a:r>
              <a:rPr lang="en-US" dirty="0"/>
              <a:t> </a:t>
            </a:r>
            <a:r>
              <a:rPr lang="en-US" dirty="0" err="1"/>
              <a:t>hadits-hadits</a:t>
            </a:r>
            <a:r>
              <a:rPr lang="en-US" dirty="0"/>
              <a:t> lain yang </a:t>
            </a:r>
            <a:r>
              <a:rPr lang="en-US" dirty="0" err="1"/>
              <a:t>sahih</a:t>
            </a:r>
            <a:r>
              <a:rPr lang="en-US" dirty="0"/>
              <a:t>.</a:t>
            </a:r>
            <a:r>
              <a:rPr lang="en-US" i="1" dirty="0"/>
              <a:t> </a:t>
            </a:r>
            <a:r>
              <a:rPr lang="en-US" dirty="0" err="1"/>
              <a:t>Karena</a:t>
            </a:r>
            <a:r>
              <a:rPr lang="en-US" dirty="0"/>
              <a:t> </a:t>
            </a:r>
            <a:r>
              <a:rPr lang="en-US" dirty="0" err="1"/>
              <a:t>pada</a:t>
            </a:r>
            <a:r>
              <a:rPr lang="en-US" dirty="0"/>
              <a:t> </a:t>
            </a:r>
            <a:r>
              <a:rPr lang="en-US" dirty="0" err="1"/>
              <a:t>umumnya</a:t>
            </a:r>
            <a:r>
              <a:rPr lang="en-US" dirty="0"/>
              <a:t> </a:t>
            </a:r>
            <a:r>
              <a:rPr lang="en-US" dirty="0" err="1"/>
              <a:t>hadits-hadits</a:t>
            </a:r>
            <a:r>
              <a:rPr lang="en-US" dirty="0"/>
              <a:t> yang </a:t>
            </a:r>
            <a:r>
              <a:rPr lang="en-US" dirty="0" err="1"/>
              <a:t>menjelaskan</a:t>
            </a:r>
            <a:r>
              <a:rPr lang="en-US" dirty="0"/>
              <a:t> </a:t>
            </a:r>
            <a:r>
              <a:rPr lang="en-US" dirty="0" err="1"/>
              <a:t>sedekap</a:t>
            </a:r>
            <a:r>
              <a:rPr lang="en-US" dirty="0"/>
              <a:t> </a:t>
            </a:r>
            <a:r>
              <a:rPr lang="en-US" dirty="0" err="1"/>
              <a:t>terkait</a:t>
            </a:r>
            <a:r>
              <a:rPr lang="en-US" dirty="0"/>
              <a:t> </a:t>
            </a:r>
            <a:r>
              <a:rPr lang="en-US" dirty="0" err="1"/>
              <a:t>dengan</a:t>
            </a:r>
            <a:r>
              <a:rPr lang="en-US" dirty="0"/>
              <a:t> </a:t>
            </a:r>
            <a:r>
              <a:rPr lang="en-US" dirty="0" err="1"/>
              <a:t>berdiri</a:t>
            </a:r>
            <a:r>
              <a:rPr lang="en-US" dirty="0"/>
              <a:t> </a:t>
            </a:r>
            <a:r>
              <a:rPr lang="en-US" dirty="0" err="1"/>
              <a:t>setelah</a:t>
            </a:r>
            <a:r>
              <a:rPr lang="en-US" dirty="0"/>
              <a:t> </a:t>
            </a:r>
            <a:r>
              <a:rPr lang="en-US" dirty="0" err="1"/>
              <a:t>takbiratul</a:t>
            </a:r>
            <a:r>
              <a:rPr lang="en-US" dirty="0"/>
              <a:t> ihram.</a:t>
            </a:r>
          </a:p>
          <a:p>
            <a:r>
              <a:rPr lang="en-US" dirty="0"/>
              <a:t>Di </a:t>
            </a:r>
            <a:r>
              <a:rPr lang="en-US" dirty="0" err="1"/>
              <a:t>samping</a:t>
            </a:r>
            <a:r>
              <a:rPr lang="en-US" dirty="0"/>
              <a:t> </a:t>
            </a:r>
            <a:r>
              <a:rPr lang="en-US" dirty="0" err="1"/>
              <a:t>itu</a:t>
            </a:r>
            <a:r>
              <a:rPr lang="en-US" dirty="0"/>
              <a:t>, </a:t>
            </a:r>
            <a:r>
              <a:rPr lang="en-US" dirty="0" err="1"/>
              <a:t>menurut</a:t>
            </a:r>
            <a:r>
              <a:rPr lang="en-US" dirty="0"/>
              <a:t> Ali </a:t>
            </a:r>
            <a:r>
              <a:rPr lang="en-US" dirty="0" err="1"/>
              <a:t>Ibnu</a:t>
            </a:r>
            <a:r>
              <a:rPr lang="en-US" dirty="0"/>
              <a:t> al-</a:t>
            </a:r>
            <a:r>
              <a:rPr lang="en-US" dirty="0" err="1"/>
              <a:t>Madini</a:t>
            </a:r>
            <a:r>
              <a:rPr lang="en-US" dirty="0"/>
              <a:t>, </a:t>
            </a:r>
            <a:r>
              <a:rPr lang="en-US" dirty="0" err="1"/>
              <a:t>bahwa</a:t>
            </a:r>
            <a:r>
              <a:rPr lang="en-US" dirty="0"/>
              <a:t> </a:t>
            </a:r>
            <a:r>
              <a:rPr lang="en-US" dirty="0" err="1"/>
              <a:t>hadits</a:t>
            </a:r>
            <a:r>
              <a:rPr lang="en-US" dirty="0"/>
              <a:t> yang </a:t>
            </a:r>
            <a:r>
              <a:rPr lang="en-US" dirty="0" err="1"/>
              <a:t>hanya</a:t>
            </a:r>
            <a:r>
              <a:rPr lang="en-US" dirty="0"/>
              <a:t> </a:t>
            </a:r>
            <a:r>
              <a:rPr lang="en-US" dirty="0" err="1"/>
              <a:t>diriwayatkan</a:t>
            </a:r>
            <a:r>
              <a:rPr lang="en-US" dirty="0"/>
              <a:t> </a:t>
            </a:r>
            <a:r>
              <a:rPr lang="en-US" dirty="0" err="1"/>
              <a:t>oleh</a:t>
            </a:r>
            <a:r>
              <a:rPr lang="en-US" dirty="0"/>
              <a:t> ‘</a:t>
            </a:r>
            <a:r>
              <a:rPr lang="en-US" dirty="0" err="1"/>
              <a:t>Ashim</a:t>
            </a:r>
            <a:r>
              <a:rPr lang="en-US" dirty="0"/>
              <a:t> bin </a:t>
            </a:r>
            <a:r>
              <a:rPr lang="en-US" dirty="0" err="1"/>
              <a:t>Kulaib</a:t>
            </a:r>
            <a:r>
              <a:rPr lang="en-US" dirty="0"/>
              <a:t> </a:t>
            </a:r>
            <a:r>
              <a:rPr lang="en-US" dirty="0" err="1"/>
              <a:t>tidak</a:t>
            </a:r>
            <a:r>
              <a:rPr lang="en-US" dirty="0"/>
              <a:t> </a:t>
            </a:r>
            <a:r>
              <a:rPr lang="en-US" dirty="0" err="1"/>
              <a:t>bisa</a:t>
            </a:r>
            <a:r>
              <a:rPr lang="en-US" dirty="0"/>
              <a:t> </a:t>
            </a:r>
            <a:r>
              <a:rPr lang="en-US" dirty="0" err="1"/>
              <a:t>dijadikan</a:t>
            </a:r>
            <a:r>
              <a:rPr lang="en-US" dirty="0"/>
              <a:t> </a:t>
            </a:r>
            <a:r>
              <a:rPr lang="en-US" dirty="0" err="1"/>
              <a:t>hujjah</a:t>
            </a:r>
            <a:r>
              <a:rPr lang="en-US" dirty="0"/>
              <a:t> (</a:t>
            </a:r>
            <a:r>
              <a:rPr lang="en-US" dirty="0" err="1"/>
              <a:t>lihat</a:t>
            </a:r>
            <a:r>
              <a:rPr lang="en-US" dirty="0"/>
              <a:t> </a:t>
            </a:r>
            <a:r>
              <a:rPr lang="en-US" dirty="0" err="1"/>
              <a:t>Nailul</a:t>
            </a:r>
            <a:r>
              <a:rPr lang="en-US" dirty="0"/>
              <a:t> </a:t>
            </a:r>
            <a:r>
              <a:rPr lang="en-US" dirty="0" err="1"/>
              <a:t>Authar</a:t>
            </a:r>
            <a:r>
              <a:rPr lang="en-US" dirty="0"/>
              <a:t> </a:t>
            </a:r>
            <a:r>
              <a:rPr lang="en-US" dirty="0" err="1"/>
              <a:t>juz</a:t>
            </a:r>
            <a:r>
              <a:rPr lang="en-US" dirty="0"/>
              <a:t> 9 </a:t>
            </a:r>
            <a:r>
              <a:rPr lang="en-US" dirty="0" err="1"/>
              <a:t>dalam</a:t>
            </a:r>
            <a:r>
              <a:rPr lang="en-US" dirty="0"/>
              <a:t> </a:t>
            </a:r>
            <a:r>
              <a:rPr lang="en-US" dirty="0" err="1"/>
              <a:t>Maktabah</a:t>
            </a:r>
            <a:r>
              <a:rPr lang="en-US" dirty="0"/>
              <a:t> </a:t>
            </a:r>
            <a:r>
              <a:rPr lang="en-US" dirty="0" err="1"/>
              <a:t>Syamilah</a:t>
            </a:r>
            <a:r>
              <a:rPr lang="en-US" dirty="0"/>
              <a:t>),</a:t>
            </a:r>
            <a:endParaRPr lang="id-ID" dirty="0"/>
          </a:p>
        </p:txBody>
      </p:sp>
    </p:spTree>
    <p:extLst>
      <p:ext uri="{BB962C8B-B14F-4D97-AF65-F5344CB8AC3E}">
        <p14:creationId xmlns:p14="http://schemas.microsoft.com/office/powerpoint/2010/main" val="188660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295400" y="4343400"/>
            <a:ext cx="6512511" cy="1143000"/>
          </a:xfrm>
        </p:spPr>
        <p:txBody>
          <a:bodyPr/>
          <a:lstStyle/>
          <a:p>
            <a:pPr marL="320040" indent="-320040" algn="ctr" eaLnBrk="1" fontAlgn="auto" hangingPunct="1">
              <a:spcAft>
                <a:spcPts val="0"/>
              </a:spcAft>
              <a:buClr>
                <a:schemeClr val="accent6">
                  <a:lumMod val="75000"/>
                </a:schemeClr>
              </a:buClr>
              <a:buFont typeface="Georgia" pitchFamily="18" charset="0"/>
              <a:buNone/>
              <a:defRPr/>
            </a:pPr>
            <a:r>
              <a:rPr lang="en-US" sz="6600" dirty="0">
                <a:latin typeface="Candara" pitchFamily="34" charset="0"/>
                <a:cs typeface="MV Boli" pitchFamily="2" charset="0"/>
              </a:rPr>
              <a:t>1. </a:t>
            </a:r>
            <a:r>
              <a:rPr lang="en-US" sz="6600" dirty="0" err="1">
                <a:latin typeface="Candara" pitchFamily="34" charset="0"/>
                <a:cs typeface="MV Boli" pitchFamily="2" charset="0"/>
              </a:rPr>
              <a:t>Berwudhu</a:t>
            </a:r>
            <a:endParaRPr lang="en-US" sz="6600" dirty="0">
              <a:latin typeface="Candara" pitchFamily="34" charset="0"/>
              <a:cs typeface="MV Boli" pitchFamily="2" charset="0"/>
            </a:endParaRPr>
          </a:p>
        </p:txBody>
      </p:sp>
      <p:sp>
        <p:nvSpPr>
          <p:cNvPr id="89092" name="Content Placeholder 1"/>
          <p:cNvSpPr>
            <a:spLocks noGrp="1"/>
          </p:cNvSpPr>
          <p:nvPr>
            <p:ph idx="1"/>
          </p:nvPr>
        </p:nvSpPr>
        <p:spPr>
          <a:xfrm>
            <a:off x="1143000" y="152400"/>
            <a:ext cx="6400800" cy="4054475"/>
          </a:xfrm>
          <a:prstGeom prst="rect">
            <a:avLst/>
          </a:prstGeom>
        </p:spPr>
        <p:txBody>
          <a:bodyPr/>
          <a:lstStyle/>
          <a:p>
            <a:pPr eaLnBrk="1" hangingPunct="1">
              <a:buFont typeface="Georgia" pitchFamily="18" charset="0"/>
              <a:buNone/>
            </a:pPr>
            <a:r>
              <a:rPr lang="en-US" sz="3200" b="1" dirty="0"/>
              <a:t>IBADAH MAHDHAH (THAHAROH)</a:t>
            </a:r>
            <a:endParaRPr lang="id-ID" sz="3200" b="1" dirty="0"/>
          </a:p>
        </p:txBody>
      </p:sp>
      <p:pic>
        <p:nvPicPr>
          <p:cNvPr id="103427" name="Picture 2" descr="D:\MPK 2010-2015\BA RSML\Tuntunan Shalat HPT\images.jpg"/>
          <p:cNvPicPr>
            <a:picLocks noChangeAspect="1" noChangeArrowheads="1"/>
          </p:cNvPicPr>
          <p:nvPr/>
        </p:nvPicPr>
        <p:blipFill>
          <a:blip r:embed="rId3"/>
          <a:srcRect/>
          <a:stretch>
            <a:fillRect/>
          </a:stretch>
        </p:blipFill>
        <p:spPr bwMode="auto">
          <a:xfrm>
            <a:off x="1546225" y="1077913"/>
            <a:ext cx="5486400" cy="3011487"/>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9092">
                                            <p:txEl>
                                              <p:pRg st="0" end="0"/>
                                            </p:txEl>
                                          </p:spTgt>
                                        </p:tgtEl>
                                        <p:attrNameLst>
                                          <p:attrName>style.visibility</p:attrName>
                                        </p:attrNameLst>
                                      </p:cBhvr>
                                      <p:to>
                                        <p:strVal val="visible"/>
                                      </p:to>
                                    </p:set>
                                    <p:animEffect transition="in" filter="diamond(in)">
                                      <p:cBhvr>
                                        <p:cTn id="7" dur="2000"/>
                                        <p:tgtEl>
                                          <p:spTgt spid="890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3122"/>
                                        </p:tgtEl>
                                        <p:attrNameLst>
                                          <p:attrName>style.visibility</p:attrName>
                                        </p:attrNameLst>
                                      </p:cBhvr>
                                      <p:to>
                                        <p:strVal val="visible"/>
                                      </p:to>
                                    </p:set>
                                    <p:animEffect transition="in" filter="diamond(in)">
                                      <p:cBhvr>
                                        <p:cTn id="12" dur="20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60648"/>
            <a:ext cx="8640960" cy="6264696"/>
          </a:xfrm>
        </p:spPr>
      </p:pic>
    </p:spTree>
    <p:extLst>
      <p:ext uri="{BB962C8B-B14F-4D97-AF65-F5344CB8AC3E}">
        <p14:creationId xmlns:p14="http://schemas.microsoft.com/office/powerpoint/2010/main" val="834863814"/>
      </p:ext>
    </p:extLst>
  </p:cSld>
  <p:clrMapOvr>
    <a:masterClrMapping/>
  </p:clrMapOvr>
  <mc:AlternateContent xmlns:mc="http://schemas.openxmlformats.org/markup-compatibility/2006" xmlns:p14="http://schemas.microsoft.com/office/powerpoint/2010/main">
    <mc:Choice Requires="p14">
      <p:transition spd="slow" p14:dur="3750">
        <p:checker/>
      </p:transition>
    </mc:Choice>
    <mc:Fallback xmlns="">
      <p:transition spd="slow">
        <p:checker/>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832648"/>
          </a:xfrm>
        </p:spPr>
      </p:pic>
    </p:spTree>
    <p:extLst>
      <p:ext uri="{BB962C8B-B14F-4D97-AF65-F5344CB8AC3E}">
        <p14:creationId xmlns:p14="http://schemas.microsoft.com/office/powerpoint/2010/main" val="595259635"/>
      </p:ext>
    </p:extLst>
  </p:cSld>
  <p:clrMapOvr>
    <a:masterClrMapping/>
  </p:clrMapOvr>
  <mc:AlternateContent xmlns:mc="http://schemas.openxmlformats.org/markup-compatibility/2006" xmlns:p14="http://schemas.microsoft.com/office/powerpoint/2010/main">
    <mc:Choice Requires="p14">
      <p:transition spd="slow" p14:dur="3750">
        <p:push dir="u"/>
      </p:transition>
    </mc:Choice>
    <mc:Fallback xmlns="">
      <p:transition spd="slow">
        <p:push dir="u"/>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904656"/>
          </a:xfrm>
        </p:spPr>
      </p:pic>
    </p:spTree>
    <p:extLst>
      <p:ext uri="{BB962C8B-B14F-4D97-AF65-F5344CB8AC3E}">
        <p14:creationId xmlns:p14="http://schemas.microsoft.com/office/powerpoint/2010/main" val="1027216965"/>
      </p:ext>
    </p:extLst>
  </p:cSld>
  <p:clrMapOvr>
    <a:masterClrMapping/>
  </p:clrMapOvr>
  <mc:AlternateContent xmlns:mc="http://schemas.openxmlformats.org/markup-compatibility/2006" xmlns:p14="http://schemas.microsoft.com/office/powerpoint/2010/main">
    <mc:Choice Requires="p14">
      <p:transition spd="slow" p14:dur="3500">
        <p:push dir="u"/>
      </p:transition>
    </mc:Choice>
    <mc:Fallback xmlns="">
      <p:transition spd="slow">
        <p:push dir="u"/>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904656"/>
          </a:xfrm>
        </p:spPr>
      </p:pic>
    </p:spTree>
    <p:extLst>
      <p:ext uri="{BB962C8B-B14F-4D97-AF65-F5344CB8AC3E}">
        <p14:creationId xmlns:p14="http://schemas.microsoft.com/office/powerpoint/2010/main" val="864444990"/>
      </p:ext>
    </p:extLst>
  </p:cSld>
  <p:clrMapOvr>
    <a:masterClrMapping/>
  </p:clrMapOvr>
  <mc:AlternateContent xmlns:mc="http://schemas.openxmlformats.org/markup-compatibility/2006" xmlns:p14="http://schemas.microsoft.com/office/powerpoint/2010/main">
    <mc:Choice Requires="p14">
      <p:transition spd="slow" p14:dur="3250">
        <p:fade/>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Dalil</a:t>
            </a:r>
          </a:p>
        </p:txBody>
      </p:sp>
      <p:sp>
        <p:nvSpPr>
          <p:cNvPr id="3" name="Content Placeholder 2"/>
          <p:cNvSpPr>
            <a:spLocks noGrp="1"/>
          </p:cNvSpPr>
          <p:nvPr>
            <p:ph idx="1"/>
          </p:nvPr>
        </p:nvSpPr>
        <p:spPr/>
        <p:txBody>
          <a:bodyPr>
            <a:noAutofit/>
          </a:bodyPr>
          <a:lstStyle/>
          <a:p>
            <a:pPr algn="r" rtl="1"/>
            <a:r>
              <a:rPr lang="ar-SA" sz="4000" dirty="0">
                <a:latin typeface="Traditional Arabic" pitchFamily="18" charset="-78"/>
                <a:cs typeface="Traditional Arabic" pitchFamily="18" charset="-78"/>
              </a:rPr>
              <a:t>عَنْ وَائِلِ بْنِ حُجْرٍ قَالَ رَأَيْتُ النَّبِىَّ -صلى الله عليه وسلم- إِذَا سَجَدَ وَضَعَ رُكْبَتَيْهِ قَبْلَ يَدَيْهِ وَإِذَا نَهَضَ رَفَعَ يَدَيْهِ قَبْلَ رُكْبَتَيْهِ. سنن أبى داود - (ج 3 / ص 127)</a:t>
            </a:r>
          </a:p>
          <a:p>
            <a:pPr algn="r" rtl="1"/>
            <a:r>
              <a:rPr lang="ar-SA" sz="4000" dirty="0">
                <a:latin typeface="Traditional Arabic" pitchFamily="18" charset="-78"/>
                <a:cs typeface="Traditional Arabic" pitchFamily="18" charset="-78"/>
              </a:rPr>
              <a:t>عَنْ أَبِى هُرَيْرَةَ قَالَ قَالَ رَسُولُ اللَّهِ -صلى الله عليه وسلم- « إِذَا سَجَدَ أَحَدُكُمْ فَلاَ يَبْرُكْ كَمَا يَبْرُكُ الْبَعِيرُ وَلْيَضَعْ يَدَيْهِ قَبْلَ رُكْبَتَيْهِ » سنن أبى داود - (ج 3 / ص 129)</a:t>
            </a:r>
            <a:endParaRPr lang="id-ID" sz="4000" dirty="0">
              <a:latin typeface="Traditional Arabic" pitchFamily="18" charset="-78"/>
              <a:cs typeface="Traditional Arabic" pitchFamily="18" charset="-78"/>
            </a:endParaRPr>
          </a:p>
        </p:txBody>
      </p:sp>
    </p:spTree>
    <p:extLst>
      <p:ext uri="{BB962C8B-B14F-4D97-AF65-F5344CB8AC3E}">
        <p14:creationId xmlns:p14="http://schemas.microsoft.com/office/powerpoint/2010/main" val="2014807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04664"/>
            <a:ext cx="8229600" cy="6048672"/>
          </a:xfrm>
        </p:spPr>
      </p:pic>
    </p:spTree>
    <p:extLst>
      <p:ext uri="{BB962C8B-B14F-4D97-AF65-F5344CB8AC3E}">
        <p14:creationId xmlns:p14="http://schemas.microsoft.com/office/powerpoint/2010/main" val="2149728874"/>
      </p:ext>
    </p:extLst>
  </p:cSld>
  <p:clrMapOvr>
    <a:masterClrMapping/>
  </p:clrMapOvr>
  <mc:AlternateContent xmlns:mc="http://schemas.openxmlformats.org/markup-compatibility/2006" xmlns:p14="http://schemas.microsoft.com/office/powerpoint/2010/main">
    <mc:Choice Requires="p14">
      <p:transition spd="slow" p14:dur="3750">
        <p:randomBar dir="vert"/>
      </p:transition>
    </mc:Choice>
    <mc:Fallback xmlns="">
      <p:transition spd="slow">
        <p:randomBar dir="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832648"/>
          </a:xfrm>
        </p:spPr>
      </p:pic>
    </p:spTree>
    <p:extLst>
      <p:ext uri="{BB962C8B-B14F-4D97-AF65-F5344CB8AC3E}">
        <p14:creationId xmlns:p14="http://schemas.microsoft.com/office/powerpoint/2010/main" val="2837481053"/>
      </p:ext>
    </p:extLst>
  </p:cSld>
  <p:clrMapOvr>
    <a:masterClrMapping/>
  </p:clrMapOvr>
  <mc:AlternateContent xmlns:mc="http://schemas.openxmlformats.org/markup-compatibility/2006" xmlns:p14="http://schemas.microsoft.com/office/powerpoint/2010/main">
    <mc:Choice Requires="p14">
      <p:transition spd="slow" p14:dur="3500">
        <p:pull/>
      </p:transition>
    </mc:Choice>
    <mc:Fallback xmlns="">
      <p:transition spd="slow">
        <p:pull/>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904656"/>
          </a:xfrm>
        </p:spPr>
      </p:pic>
    </p:spTree>
    <p:extLst>
      <p:ext uri="{BB962C8B-B14F-4D97-AF65-F5344CB8AC3E}">
        <p14:creationId xmlns:p14="http://schemas.microsoft.com/office/powerpoint/2010/main" val="2420448482"/>
      </p:ext>
    </p:extLst>
  </p:cSld>
  <p:clrMapOvr>
    <a:masterClrMapping/>
  </p:clrMapOvr>
  <mc:AlternateContent xmlns:mc="http://schemas.openxmlformats.org/markup-compatibility/2006" xmlns:p14="http://schemas.microsoft.com/office/powerpoint/2010/main">
    <mc:Choice Requires="p14">
      <p:transition spd="slow" p14:dur="3750">
        <p:cover/>
      </p:transition>
    </mc:Choice>
    <mc:Fallback xmlns="">
      <p:transition spd="slow">
        <p:cover/>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1" y="260648"/>
            <a:ext cx="8640960" cy="6192688"/>
          </a:xfrm>
        </p:spPr>
      </p:pic>
    </p:spTree>
    <p:extLst>
      <p:ext uri="{BB962C8B-B14F-4D97-AF65-F5344CB8AC3E}">
        <p14:creationId xmlns:p14="http://schemas.microsoft.com/office/powerpoint/2010/main" val="329802509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332656"/>
            <a:ext cx="8640960" cy="6264696"/>
          </a:xfrm>
        </p:spPr>
      </p:pic>
    </p:spTree>
    <p:extLst>
      <p:ext uri="{BB962C8B-B14F-4D97-AF65-F5344CB8AC3E}">
        <p14:creationId xmlns:p14="http://schemas.microsoft.com/office/powerpoint/2010/main" val="623233121"/>
      </p:ext>
    </p:extLst>
  </p:cSld>
  <p:clrMapOvr>
    <a:masterClrMapping/>
  </p:clrMapOvr>
  <mc:AlternateContent xmlns:mc="http://schemas.openxmlformats.org/markup-compatibility/2006" xmlns:p14="http://schemas.microsoft.com/office/powerpoint/2010/main">
    <mc:Choice Requires="p14">
      <p:transition spd="slow" p14:dur="375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pPr eaLnBrk="1" hangingPunct="1"/>
            <a:endParaRPr lang="id-ID"/>
          </a:p>
        </p:txBody>
      </p:sp>
      <p:pic>
        <p:nvPicPr>
          <p:cNvPr id="90115" name="Picture 2" descr="D:\MPK 2010-2015\BA RSML\Tuntunan Shalat HPT\wudhu 1.jpg"/>
          <p:cNvPicPr>
            <a:picLocks noGrp="1" noChangeAspect="1" noChangeArrowheads="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0115"/>
                                        </p:tgtEl>
                                        <p:attrNameLst>
                                          <p:attrName>style.visibility</p:attrName>
                                        </p:attrNameLst>
                                      </p:cBhvr>
                                      <p:to>
                                        <p:strVal val="visible"/>
                                      </p:to>
                                    </p:set>
                                    <p:animEffect transition="in" filter="diamond(in)">
                                      <p:cBhvr>
                                        <p:cTn id="7" dur="2000"/>
                                        <p:tgtEl>
                                          <p:spTgt spid="90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332656"/>
            <a:ext cx="8050085" cy="6048672"/>
          </a:xfrm>
        </p:spPr>
      </p:pic>
    </p:spTree>
    <p:extLst>
      <p:ext uri="{BB962C8B-B14F-4D97-AF65-F5344CB8AC3E}">
        <p14:creationId xmlns:p14="http://schemas.microsoft.com/office/powerpoint/2010/main" val="6403533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5644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06090"/>
          </a:xfrm>
        </p:spPr>
        <p:txBody>
          <a:bodyPr>
            <a:normAutofit fontScale="90000"/>
          </a:bodyPr>
          <a:lstStyle/>
          <a:p>
            <a:r>
              <a:rPr lang="id-ID" dirty="0"/>
              <a:t>Dalil</a:t>
            </a:r>
          </a:p>
        </p:txBody>
      </p:sp>
      <p:sp>
        <p:nvSpPr>
          <p:cNvPr id="3" name="Content Placeholder 2"/>
          <p:cNvSpPr>
            <a:spLocks noGrp="1"/>
          </p:cNvSpPr>
          <p:nvPr>
            <p:ph idx="1"/>
          </p:nvPr>
        </p:nvSpPr>
        <p:spPr>
          <a:xfrm>
            <a:off x="457200" y="836712"/>
            <a:ext cx="8229600" cy="5544616"/>
          </a:xfrm>
        </p:spPr>
        <p:txBody>
          <a:bodyPr>
            <a:normAutofit/>
          </a:bodyPr>
          <a:lstStyle/>
          <a:p>
            <a:pPr lvl="0"/>
            <a:r>
              <a:rPr lang="id-ID" dirty="0">
                <a:solidFill>
                  <a:schemeClr val="bg1"/>
                </a:solidFill>
              </a:rPr>
              <a:t>Isyarat  </a:t>
            </a:r>
            <a:r>
              <a:rPr lang="en-US" dirty="0" err="1">
                <a:solidFill>
                  <a:schemeClr val="bg1"/>
                </a:solidFill>
              </a:rPr>
              <a:t>telunjuk</a:t>
            </a:r>
            <a:r>
              <a:rPr lang="en-US" dirty="0">
                <a:solidFill>
                  <a:schemeClr val="bg1"/>
                </a:solidFill>
              </a:rPr>
              <a:t> </a:t>
            </a:r>
            <a:r>
              <a:rPr lang="en-US" dirty="0" err="1">
                <a:solidFill>
                  <a:schemeClr val="bg1"/>
                </a:solidFill>
              </a:rPr>
              <a:t>dimulai</a:t>
            </a:r>
            <a:r>
              <a:rPr lang="en-US" dirty="0">
                <a:solidFill>
                  <a:schemeClr val="bg1"/>
                </a:solidFill>
              </a:rPr>
              <a:t> </a:t>
            </a:r>
            <a:r>
              <a:rPr lang="id-ID" dirty="0">
                <a:solidFill>
                  <a:schemeClr val="bg1"/>
                </a:solidFill>
              </a:rPr>
              <a:t>sejak </a:t>
            </a:r>
            <a:r>
              <a:rPr lang="en-US" dirty="0" err="1">
                <a:solidFill>
                  <a:schemeClr val="bg1"/>
                </a:solidFill>
              </a:rPr>
              <a:t>awal</a:t>
            </a:r>
            <a:r>
              <a:rPr lang="en-US" dirty="0">
                <a:solidFill>
                  <a:schemeClr val="bg1"/>
                </a:solidFill>
              </a:rPr>
              <a:t> </a:t>
            </a:r>
            <a:r>
              <a:rPr lang="id-ID" dirty="0">
                <a:solidFill>
                  <a:schemeClr val="bg1"/>
                </a:solidFill>
              </a:rPr>
              <a:t>duduk </a:t>
            </a:r>
            <a:r>
              <a:rPr lang="id-ID" dirty="0"/>
              <a:t>tasyahhud </a:t>
            </a:r>
            <a:endParaRPr lang="en-US" dirty="0"/>
          </a:p>
          <a:p>
            <a:r>
              <a:rPr lang="en-US" dirty="0" err="1"/>
              <a:t>Berdasarkan</a:t>
            </a:r>
            <a:r>
              <a:rPr lang="en-US" dirty="0"/>
              <a:t> </a:t>
            </a:r>
            <a:r>
              <a:rPr lang="en-US" dirty="0" err="1"/>
              <a:t>hadits</a:t>
            </a:r>
            <a:r>
              <a:rPr lang="en-US" dirty="0"/>
              <a:t> </a:t>
            </a:r>
            <a:r>
              <a:rPr lang="en-US" dirty="0" err="1"/>
              <a:t>dari</a:t>
            </a:r>
            <a:r>
              <a:rPr lang="en-US" dirty="0"/>
              <a:t> ‘Abdullah bin ‘Umar:</a:t>
            </a:r>
          </a:p>
          <a:p>
            <a:pPr algn="just" rtl="1"/>
            <a:r>
              <a:rPr lang="ar-SA" dirty="0">
                <a:latin typeface="Traditional Arabic" pitchFamily="18" charset="-78"/>
                <a:cs typeface="Traditional Arabic" pitchFamily="18" charset="-78"/>
              </a:rPr>
              <a:t>أَنَّ رَسُولَ اللَّهِ صَلَّى اللَّهُ عَلَيْهِ وَسَلَّمَ </a:t>
            </a:r>
            <a:r>
              <a:rPr lang="ar-SA" b="1" dirty="0">
                <a:latin typeface="Traditional Arabic" pitchFamily="18" charset="-78"/>
                <a:cs typeface="Traditional Arabic" pitchFamily="18" charset="-78"/>
              </a:rPr>
              <a:t>كَانَ إِذَا قَعَدَ فِي التَّشَهُّدِ</a:t>
            </a:r>
            <a:r>
              <a:rPr lang="ar-SA" dirty="0">
                <a:latin typeface="Traditional Arabic" pitchFamily="18" charset="-78"/>
                <a:cs typeface="Traditional Arabic" pitchFamily="18" charset="-78"/>
              </a:rPr>
              <a:t> وَضَعَ يَدَهُ الْيُسْرَى عَلَى رُكْبَتِهِ الْيُسْرَى وَوَضَعَ يَدَهُ الْيُمْنَى عَلَى رُكْبَتِهِ الْيُمْنَى وَعَقَدَ ثَلَاثَةً وَخَمْسِينَ </a:t>
            </a:r>
            <a:r>
              <a:rPr lang="ar-SA" b="1" dirty="0">
                <a:latin typeface="Traditional Arabic" pitchFamily="18" charset="-78"/>
                <a:cs typeface="Traditional Arabic" pitchFamily="18" charset="-78"/>
              </a:rPr>
              <a:t>وَأَشَارَ بِالسَّبَّابَةِ</a:t>
            </a:r>
            <a:r>
              <a:rPr lang="ar-SA" dirty="0">
                <a:latin typeface="Traditional Arabic" pitchFamily="18" charset="-78"/>
                <a:cs typeface="Traditional Arabic" pitchFamily="18" charset="-78"/>
              </a:rPr>
              <a:t> (رواه مسلم وأحمد)</a:t>
            </a:r>
            <a:endParaRPr lang="en-US" dirty="0">
              <a:latin typeface="Traditional Arabic" pitchFamily="18" charset="-78"/>
              <a:cs typeface="Traditional Arabic" pitchFamily="18" charset="-78"/>
            </a:endParaRPr>
          </a:p>
          <a:p>
            <a:r>
              <a:rPr lang="id-ID" dirty="0"/>
              <a:t>Berdasarkan hadits dari Ibnu Zubair :</a:t>
            </a:r>
            <a:endParaRPr lang="en-US" dirty="0"/>
          </a:p>
          <a:p>
            <a:pPr algn="just" rtl="1"/>
            <a:r>
              <a:rPr lang="ar-SA" dirty="0">
                <a:latin typeface="Traditional Arabic" pitchFamily="18" charset="-78"/>
                <a:cs typeface="Traditional Arabic" pitchFamily="18" charset="-78"/>
              </a:rPr>
              <a:t>حَدَّثَنَا يَحْيَى بْنُ سَعِيدٍ عَنِ ابْنِ عَجْلَانَ قَالَ حَدَّثَنِي عَامِرُ بْنُ عَبْدِ اللَّهِ بْنِ الزُّبَيْرِ عَنْ أَبِيهِ قَالَ كَانَ رَسُولُ اللَّهِ صَلَّى اللَّهُ عَلَيْهِ وَسَلَّمَ </a:t>
            </a:r>
            <a:r>
              <a:rPr lang="ar-SA" b="1" dirty="0">
                <a:latin typeface="Traditional Arabic" pitchFamily="18" charset="-78"/>
                <a:cs typeface="Traditional Arabic" pitchFamily="18" charset="-78"/>
              </a:rPr>
              <a:t>إِذَا جَلَسَ فِي التَّشَهُّدِ</a:t>
            </a:r>
            <a:r>
              <a:rPr lang="ar-SA" dirty="0">
                <a:latin typeface="Traditional Arabic" pitchFamily="18" charset="-78"/>
                <a:cs typeface="Traditional Arabic" pitchFamily="18" charset="-78"/>
              </a:rPr>
              <a:t> وَضَعَ يَدَهُ الْيُمْنَى عَلَى فَخِذِهِ الْيُمْنَى وَيَدَهُ الْيُسْرَى عَلَى فَخِذِهِ الْيُسْرَى </a:t>
            </a:r>
            <a:r>
              <a:rPr lang="ar-SA" b="1" dirty="0">
                <a:latin typeface="Traditional Arabic" pitchFamily="18" charset="-78"/>
                <a:cs typeface="Traditional Arabic" pitchFamily="18" charset="-78"/>
              </a:rPr>
              <a:t>وَأَشَارَ بِالسَّبَّابة</a:t>
            </a:r>
            <a:r>
              <a:rPr lang="ar-SA" dirty="0">
                <a:latin typeface="Traditional Arabic" pitchFamily="18" charset="-78"/>
                <a:cs typeface="Traditional Arabic" pitchFamily="18" charset="-78"/>
              </a:rPr>
              <a:t> (رواه أحمد والنسائى)</a:t>
            </a:r>
            <a:endParaRPr lang="id-ID" dirty="0"/>
          </a:p>
        </p:txBody>
      </p:sp>
    </p:spTree>
    <p:extLst>
      <p:ext uri="{BB962C8B-B14F-4D97-AF65-F5344CB8AC3E}">
        <p14:creationId xmlns:p14="http://schemas.microsoft.com/office/powerpoint/2010/main" val="388596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lvl="0"/>
            <a:r>
              <a:rPr lang="en-US" dirty="0" err="1"/>
              <a:t>Isyarat</a:t>
            </a:r>
            <a:r>
              <a:rPr lang="en-US" dirty="0"/>
              <a:t> </a:t>
            </a:r>
            <a:r>
              <a:rPr lang="en-US" dirty="0" err="1"/>
              <a:t>pada</a:t>
            </a:r>
            <a:r>
              <a:rPr lang="en-US" dirty="0"/>
              <a:t> </a:t>
            </a:r>
            <a:r>
              <a:rPr lang="en-US" dirty="0" err="1"/>
              <a:t>waktu</a:t>
            </a:r>
            <a:r>
              <a:rPr lang="en-US" dirty="0"/>
              <a:t> </a:t>
            </a:r>
            <a:r>
              <a:rPr lang="en-US" i="1" dirty="0" err="1"/>
              <a:t>tasyahhud</a:t>
            </a:r>
            <a:r>
              <a:rPr lang="en-US" dirty="0"/>
              <a:t> </a:t>
            </a:r>
            <a:r>
              <a:rPr lang="en-US" dirty="0" err="1"/>
              <a:t>adalah</a:t>
            </a:r>
            <a:r>
              <a:rPr lang="en-US" dirty="0"/>
              <a:t> </a:t>
            </a:r>
            <a:r>
              <a:rPr lang="en-US" dirty="0" err="1"/>
              <a:t>tanpa</a:t>
            </a:r>
            <a:r>
              <a:rPr lang="en-US" dirty="0"/>
              <a:t> </a:t>
            </a:r>
            <a:r>
              <a:rPr lang="en-US" dirty="0" err="1"/>
              <a:t>menggerak-gerakkan</a:t>
            </a:r>
            <a:r>
              <a:rPr lang="en-US" dirty="0"/>
              <a:t>.</a:t>
            </a:r>
          </a:p>
          <a:p>
            <a:r>
              <a:rPr lang="id-ID" dirty="0"/>
              <a:t>Berdasarkan hadits dari Ibnu Zubair :</a:t>
            </a:r>
            <a:endParaRPr lang="en-US" dirty="0"/>
          </a:p>
          <a:p>
            <a:pPr algn="just" rtl="1"/>
            <a:r>
              <a:rPr lang="ar-SA" dirty="0">
                <a:latin typeface="Traditional Arabic" pitchFamily="18" charset="-78"/>
                <a:cs typeface="Traditional Arabic" pitchFamily="18" charset="-78"/>
              </a:rPr>
              <a:t>أَخْبَرَنَا أَيُّوبُ بْنُ مُحَمَّدٍ الْوَزَّانُ قَالَ حَدَّثَنَا حَجَّاجٌ قَالَ ابْنُ جُرَيْجٍ أَخْبَرَنِي زِيَادٌ عَنْ مُحَمَّدِ بْنِ عَجْلَانَ عَنْ عَامِرِ بْنِ عَبْدِ اللَّهِ بْنِ الزُّبَيْرِ عَنْ عَبْدِ اللَّهِ بْنِ الزُّبَيْرِ أَنَّ النَّبِيَّ صَلَّى اللَّهُ عَلَيْهِ وَسَلَّمَ </a:t>
            </a:r>
            <a:r>
              <a:rPr lang="ar-SA" b="1" dirty="0">
                <a:latin typeface="Traditional Arabic" pitchFamily="18" charset="-78"/>
                <a:cs typeface="Traditional Arabic" pitchFamily="18" charset="-78"/>
              </a:rPr>
              <a:t>كَانَ يُشِيرُ بِأُصْبُعِهِ إِذَا دَعَا وَلَا يُحَرِّكُهَا</a:t>
            </a:r>
            <a:r>
              <a:rPr lang="ar-SA" dirty="0">
                <a:latin typeface="Traditional Arabic" pitchFamily="18" charset="-78"/>
                <a:cs typeface="Traditional Arabic" pitchFamily="18" charset="-78"/>
              </a:rPr>
              <a:t> (رواه النسائى)</a:t>
            </a:r>
            <a:endParaRPr lang="en-US" dirty="0">
              <a:latin typeface="Traditional Arabic" pitchFamily="18" charset="-78"/>
              <a:cs typeface="Traditional Arabic" pitchFamily="18" charset="-78"/>
            </a:endParaRPr>
          </a:p>
          <a:p>
            <a:pPr algn="just" rtl="1"/>
            <a:r>
              <a:rPr lang="ar-SA" dirty="0">
                <a:latin typeface="Traditional Arabic" pitchFamily="18" charset="-78"/>
                <a:cs typeface="Traditional Arabic" pitchFamily="18" charset="-78"/>
              </a:rPr>
              <a:t>حَدَّثَنَا إِبْرَاهِيمُ بْنُ الْحَسَنِ الْمِصِّيصِيُّ حَدَّثَنَا حَجَّاجٌ عَنْ ابْنِ جُرَيْجٍ عَنْ زِيَادٍ عَنْ مُحَمَّدِ بْنِ عَجْلَانَ عَنْ عَامِرِ بْنِ عَبْدِ اللَّهِ عَنْ عَبْدِ اللَّهِ بْنِ الزُّبَيْرِ أَنَّهُ ذَكَرَ أَنَّ النَّبِيَّ صَلَّى اللَّهُ عَلَيْهِ وَسَلَّمَ </a:t>
            </a:r>
            <a:r>
              <a:rPr lang="ar-SA" b="1" dirty="0">
                <a:latin typeface="Traditional Arabic" pitchFamily="18" charset="-78"/>
                <a:cs typeface="Traditional Arabic" pitchFamily="18" charset="-78"/>
              </a:rPr>
              <a:t>كَانَ يُشِيرُ بِأُصْبُعِهِ إِذَا دَعَا وَلَا يُحَرِّكُهَا</a:t>
            </a:r>
            <a:r>
              <a:rPr lang="ar-SA" dirty="0">
                <a:latin typeface="Traditional Arabic" pitchFamily="18" charset="-78"/>
                <a:cs typeface="Traditional Arabic" pitchFamily="18" charset="-78"/>
              </a:rPr>
              <a:t> (رواه ابو داود)</a:t>
            </a:r>
            <a:endParaRPr lang="en-US" dirty="0">
              <a:latin typeface="Traditional Arabic" pitchFamily="18" charset="-78"/>
              <a:cs typeface="Traditional Arabic" pitchFamily="18" charset="-78"/>
            </a:endParaRPr>
          </a:p>
          <a:p>
            <a:endParaRPr lang="id-ID" dirty="0"/>
          </a:p>
        </p:txBody>
      </p:sp>
    </p:spTree>
    <p:extLst>
      <p:ext uri="{BB962C8B-B14F-4D97-AF65-F5344CB8AC3E}">
        <p14:creationId xmlns:p14="http://schemas.microsoft.com/office/powerpoint/2010/main" val="28199620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endParaRPr lang="id-ID"/>
          </a:p>
        </p:txBody>
      </p:sp>
      <p:sp>
        <p:nvSpPr>
          <p:cNvPr id="4" name="Content Placeholder 3"/>
          <p:cNvSpPr>
            <a:spLocks noGrp="1"/>
          </p:cNvSpPr>
          <p:nvPr>
            <p:ph sz="half" idx="2"/>
          </p:nvPr>
        </p:nvSpPr>
        <p:spPr>
          <a:xfrm>
            <a:off x="4648200" y="785794"/>
            <a:ext cx="4038600" cy="5595534"/>
          </a:xfrm>
        </p:spPr>
        <p:txBody>
          <a:bodyPr>
            <a:normAutofit/>
          </a:bodyPr>
          <a:lstStyle/>
          <a:p>
            <a:pPr marL="0" indent="0">
              <a:buNone/>
            </a:pPr>
            <a:r>
              <a:rPr lang="id-ID" u="sng" dirty="0">
                <a:solidFill>
                  <a:schemeClr val="bg1"/>
                </a:solidFill>
              </a:rPr>
              <a:t>Bacaan Tasyahud  Awal </a:t>
            </a:r>
            <a:r>
              <a:rPr lang="id-ID" dirty="0">
                <a:solidFill>
                  <a:schemeClr val="bg1"/>
                </a:solidFill>
              </a:rPr>
              <a:t>:</a:t>
            </a:r>
            <a:endParaRPr lang="en-US" dirty="0">
              <a:solidFill>
                <a:schemeClr val="bg1"/>
              </a:solidFill>
            </a:endParaRPr>
          </a:p>
          <a:p>
            <a:pPr marL="0" indent="0">
              <a:buNone/>
            </a:pPr>
            <a:endParaRPr lang="id-ID" dirty="0">
              <a:solidFill>
                <a:schemeClr val="bg1"/>
              </a:solidFill>
              <a:latin typeface="Arabic Typesetting" pitchFamily="66" charset="-78"/>
              <a:cs typeface="Arabic Typesetting" pitchFamily="66" charset="-78"/>
            </a:endParaRPr>
          </a:p>
          <a:p>
            <a:pPr marL="0" indent="0" algn="r">
              <a:buNone/>
            </a:pPr>
            <a:r>
              <a:rPr lang="ar-EG" dirty="0">
                <a:latin typeface="Traditional Arabic" pitchFamily="18" charset="-78"/>
                <a:cs typeface="Traditional Arabic" pitchFamily="18" charset="-78"/>
              </a:rPr>
              <a:t>التَّحِيَّاتُ الْمُبَارَكَاتُ الصَّلَوَاتُ الطَّيِّبَاتُ لِلَّهِ السَّلاَمُ عَلَيْكَ أَيُّهَا النَّبِىُّ وَرَحْمَةُ اللَّهِ وَبَرَكَاتُهُ السَّلاَمُ عَلَيْنَا وَعَلَى عِبَادِ اللَّهِ الصَّالِحِينَ أَشْهَدُ أَنْ لاَ إِلَهَ إِلاَّ اللَّهُ وَأَشْهَدُ أَنَّ مُحَمَّدًا رَسُولُ اللَّهِ</a:t>
            </a:r>
            <a:r>
              <a:rPr lang="ar-SA" dirty="0">
                <a:latin typeface="Traditional Arabic" pitchFamily="18" charset="-78"/>
                <a:cs typeface="Traditional Arabic" pitchFamily="18" charset="-78"/>
              </a:rPr>
              <a:t>. </a:t>
            </a:r>
            <a:endParaRPr lang="id-ID" dirty="0">
              <a:latin typeface="Traditional Arabic" pitchFamily="18" charset="-78"/>
              <a:cs typeface="Traditional Arabic" pitchFamily="18" charset="-78"/>
            </a:endParaRPr>
          </a:p>
          <a:p>
            <a:pPr marL="0" indent="0" algn="r">
              <a:buNone/>
            </a:pPr>
            <a:r>
              <a:rPr lang="ar-SA" dirty="0">
                <a:latin typeface="Traditional Arabic" pitchFamily="18" charset="-78"/>
                <a:cs typeface="Traditional Arabic" pitchFamily="18" charset="-78"/>
              </a:rPr>
              <a:t>اللَّهُمَّ صَلِّ عَلَى مُحَمَّدٍ وَ عَلَى آلِ مُحَمَّدٍ, كَمَا صَلَّيْتَ عَلَى اِبْرَاهِيمَ وَ آلِ اِبْرَاهِيمَ. وَبَارِكْ عَلَى مُحَمَّدٍ وَ آلِ مُحَمَّدٍ كَمَا بَارَكْتَ عَلَى اِبْرَاهِيمَ وَ آلِ اِبْرَاهِيمَ. اِنَّكَ حَمِيدٌ مَجِيد</a:t>
            </a:r>
            <a:endParaRPr lang="id-ID" dirty="0">
              <a:latin typeface="Traditional Arabic" pitchFamily="18" charset="-78"/>
              <a:cs typeface="Traditional Arabic" pitchFamily="18" charset="-78"/>
            </a:endParaRPr>
          </a:p>
          <a:p>
            <a:pPr marL="0" indent="0">
              <a:buNone/>
            </a:pPr>
            <a:r>
              <a:rPr lang="id-ID" sz="2000" dirty="0">
                <a:latin typeface="+mj-lt"/>
                <a:cs typeface="Arabic Typesetting" pitchFamily="66" charset="-78"/>
              </a:rPr>
              <a:t>Doa tambahan :</a:t>
            </a:r>
          </a:p>
          <a:p>
            <a:pPr marL="0" indent="0" algn="r">
              <a:buNone/>
            </a:pPr>
            <a:r>
              <a:rPr lang="ar-SA" sz="3000" dirty="0">
                <a:latin typeface="Arabic Typesetting" pitchFamily="66" charset="-78"/>
                <a:cs typeface="Arabic Typesetting" pitchFamily="66" charset="-78"/>
              </a:rPr>
              <a:t>اللَّهُمَّ اَعِنِّي عَلَي ذِكْرِكَ وَشُكْرِكَ وَحُسْنِ عِبَادَتِكَ</a:t>
            </a:r>
            <a:endParaRPr lang="id-ID" sz="3000" dirty="0">
              <a:latin typeface="Arabic Typesetting" pitchFamily="66" charset="-78"/>
              <a:cs typeface="Arabic Typesetting" pitchFamily="66" charset="-78"/>
            </a:endParaRPr>
          </a:p>
          <a:p>
            <a:pPr marL="0" indent="0" algn="r">
              <a:buNone/>
            </a:pPr>
            <a:endParaRPr lang="id-ID" sz="3000" dirty="0">
              <a:latin typeface="Arabic Typesetting" pitchFamily="66" charset="-78"/>
              <a:cs typeface="Arabic Typesetting" pitchFamily="66" charset="-78"/>
            </a:endParaRPr>
          </a:p>
          <a:p>
            <a:endParaRPr lang="id-ID" dirty="0">
              <a:latin typeface="Arabic Typesetting" pitchFamily="66" charset="-78"/>
              <a:cs typeface="Arabic Typesetting" pitchFamily="66" charset="-78"/>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644008"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9759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332656"/>
            <a:ext cx="8050085" cy="5793507"/>
          </a:xfrm>
        </p:spPr>
      </p:pic>
    </p:spTree>
    <p:extLst>
      <p:ext uri="{BB962C8B-B14F-4D97-AF65-F5344CB8AC3E}">
        <p14:creationId xmlns:p14="http://schemas.microsoft.com/office/powerpoint/2010/main" val="1817113473"/>
      </p:ext>
    </p:extLst>
  </p:cSld>
  <p:clrMapOvr>
    <a:masterClrMapping/>
  </p:clrMapOvr>
  <mc:AlternateContent xmlns:mc="http://schemas.openxmlformats.org/markup-compatibility/2006" xmlns:p14="http://schemas.microsoft.com/office/powerpoint/2010/main">
    <mc:Choice Requires="p14">
      <p:transition spd="slow" p14:dur="4000">
        <p:push dir="u"/>
      </p:transition>
    </mc:Choice>
    <mc:Fallback xmlns="">
      <p:transition spd="slow">
        <p:push dir="u"/>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476672"/>
            <a:ext cx="8229600" cy="5976664"/>
          </a:xfrm>
        </p:spPr>
      </p:pic>
    </p:spTree>
    <p:extLst>
      <p:ext uri="{BB962C8B-B14F-4D97-AF65-F5344CB8AC3E}">
        <p14:creationId xmlns:p14="http://schemas.microsoft.com/office/powerpoint/2010/main" val="1998313672"/>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332656"/>
            <a:ext cx="4038600" cy="6120680"/>
          </a:xfrm>
        </p:spPr>
      </p:pic>
      <p:sp>
        <p:nvSpPr>
          <p:cNvPr id="4" name="Content Placeholder 3"/>
          <p:cNvSpPr>
            <a:spLocks noGrp="1"/>
          </p:cNvSpPr>
          <p:nvPr>
            <p:ph sz="half" idx="2"/>
          </p:nvPr>
        </p:nvSpPr>
        <p:spPr>
          <a:xfrm>
            <a:off x="4648200" y="332656"/>
            <a:ext cx="4038600" cy="6120680"/>
          </a:xfrm>
        </p:spPr>
        <p:txBody>
          <a:bodyPr>
            <a:normAutofit fontScale="92500"/>
          </a:bodyPr>
          <a:lstStyle/>
          <a:p>
            <a:pPr marL="0" indent="0">
              <a:buNone/>
            </a:pPr>
            <a:r>
              <a:rPr lang="id-ID" u="sng" dirty="0">
                <a:solidFill>
                  <a:schemeClr val="bg1"/>
                </a:solidFill>
              </a:rPr>
              <a:t>Do’a Tasyahud Akhir  :</a:t>
            </a:r>
            <a:endParaRPr lang="en-US" u="sng" dirty="0">
              <a:solidFill>
                <a:schemeClr val="bg1"/>
              </a:solidFill>
            </a:endParaRPr>
          </a:p>
          <a:p>
            <a:pPr marL="0" indent="0">
              <a:buNone/>
            </a:pPr>
            <a:endParaRPr lang="en-US" u="sng" dirty="0">
              <a:solidFill>
                <a:schemeClr val="bg1"/>
              </a:solidFill>
            </a:endParaRPr>
          </a:p>
          <a:p>
            <a:pPr marL="0" indent="0">
              <a:buNone/>
            </a:pPr>
            <a:endParaRPr lang="id-ID" u="sng" dirty="0">
              <a:solidFill>
                <a:schemeClr val="bg1"/>
              </a:solidFill>
            </a:endParaRPr>
          </a:p>
          <a:p>
            <a:pPr marL="0" indent="0" algn="r">
              <a:buNone/>
            </a:pPr>
            <a:r>
              <a:rPr lang="ar-SA" dirty="0">
                <a:latin typeface="Traditional Arabic" pitchFamily="18" charset="-78"/>
                <a:cs typeface="Traditional Arabic" pitchFamily="18" charset="-78"/>
              </a:rPr>
              <a:t>التَّحِيَّاتُ للهِ وَالصَّلاَةُ وَالطَّيِّبَاتُ. السّلاَمُ عَلَيْكَ اَيُّهَا النّبِىُّ رَحْمَةُ الله وَبَرَكَاتُهُ. السَّلاَمُ عَلَيْنَا  وَعَلَى عَبَادِ الله الصًّالِحِينَ. اَشْهَدُ اَنْ لاَ اِلَهَ اِلاَّ الله وَ اَشْهَدُ اَنَّ مُحَمَّدًا عَبْدُهُ وَرَسُولُه</a:t>
            </a:r>
            <a:endParaRPr lang="id-ID" dirty="0">
              <a:latin typeface="Traditional Arabic" pitchFamily="18" charset="-78"/>
              <a:cs typeface="Traditional Arabic" pitchFamily="18" charset="-78"/>
            </a:endParaRPr>
          </a:p>
          <a:p>
            <a:pPr marL="0" indent="0" algn="r">
              <a:buNone/>
            </a:pPr>
            <a:r>
              <a:rPr lang="ar-SA" dirty="0">
                <a:latin typeface="Traditional Arabic" pitchFamily="18" charset="-78"/>
                <a:cs typeface="Traditional Arabic" pitchFamily="18" charset="-78"/>
              </a:rPr>
              <a:t>اللَّهُمَّ صَلِّ عَلَى مُحَمَّدٍ وَ عَلَى آلِ مُحَمَّدٍ, كَمَا صَلَّيْتَ عَلَى اِبْرَاهِيمَ وَ آلِ اِبْرَاهِيمَ. وَبَارِكْ عَلَى مُحَمَّدٍ وَ آلِ مُحَمَّدٍ كَمَا بَارَكْتَ عَلَى اِبْرَاهِيمَ وَ آلِ اِبْرَاهِيمَ. اِنَّكَ حَمِيدٌ مَجِيد</a:t>
            </a:r>
            <a:endParaRPr lang="id-ID" dirty="0">
              <a:latin typeface="Traditional Arabic" pitchFamily="18" charset="-78"/>
              <a:cs typeface="Traditional Arabic" pitchFamily="18" charset="-78"/>
            </a:endParaRPr>
          </a:p>
          <a:p>
            <a:pPr marL="0" indent="0">
              <a:buNone/>
            </a:pPr>
            <a:r>
              <a:rPr lang="id-ID" sz="2000" dirty="0">
                <a:latin typeface="+mj-lt"/>
                <a:cs typeface="Arabic Typesetting" pitchFamily="66" charset="-78"/>
              </a:rPr>
              <a:t>Doa tambahan :</a:t>
            </a:r>
          </a:p>
          <a:p>
            <a:pPr marL="0" indent="0" algn="r">
              <a:buNone/>
            </a:pPr>
            <a:r>
              <a:rPr lang="ar-SA" dirty="0">
                <a:latin typeface="Traditional Arabic" pitchFamily="18" charset="-78"/>
                <a:cs typeface="Traditional Arabic" pitchFamily="18" charset="-78"/>
              </a:rPr>
              <a:t>اللهُمَّ اِنِّى اَعُوْذُ بِكَ مِنْ عَذَابِ جَهَنَّمَ وَمِنْ عَذَابِ اْلقَبْرِ وَ مِنْ فِتْنَةِ اْلمَحْيَا وَاْلمَمَاتِ وَمِنْ شَرِّ فِتْنَةِ اْلمَسِيْحِ الدَّجَّال</a:t>
            </a:r>
            <a:endParaRPr lang="id-ID" dirty="0">
              <a:latin typeface="Traditional Arabic" pitchFamily="18" charset="-78"/>
              <a:cs typeface="Traditional Arabic" pitchFamily="18" charset="-78"/>
            </a:endParaRPr>
          </a:p>
          <a:p>
            <a:pPr marL="0" indent="0">
              <a:buNone/>
            </a:pPr>
            <a:endParaRPr lang="id-ID" dirty="0"/>
          </a:p>
          <a:p>
            <a:pPr marL="0" indent="0">
              <a:buNone/>
            </a:pPr>
            <a:endParaRPr lang="id-ID" dirty="0"/>
          </a:p>
          <a:p>
            <a:pPr marL="0" indent="0">
              <a:buNone/>
            </a:pPr>
            <a:endParaRPr lang="id-ID" dirty="0"/>
          </a:p>
        </p:txBody>
      </p:sp>
    </p:spTree>
    <p:extLst>
      <p:ext uri="{BB962C8B-B14F-4D97-AF65-F5344CB8AC3E}">
        <p14:creationId xmlns:p14="http://schemas.microsoft.com/office/powerpoint/2010/main" val="20238464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000"/>
                                        <p:tgtEl>
                                          <p:spTgt spid="4">
                                            <p:txEl>
                                              <p:pRg st="5" end="5"/>
                                            </p:txEl>
                                          </p:spTgt>
                                        </p:tgtEl>
                                      </p:cBhvr>
                                    </p:animEffect>
                                    <p:anim calcmode="lin" valueType="num">
                                      <p:cBhvr>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1000"/>
                                        <p:tgtEl>
                                          <p:spTgt spid="4">
                                            <p:txEl>
                                              <p:pRg st="6" end="6"/>
                                            </p:txEl>
                                          </p:spTgt>
                                        </p:tgtEl>
                                      </p:cBhvr>
                                    </p:animEffect>
                                    <p:anim calcmode="lin" valueType="num">
                                      <p:cBhvr>
                                        <p:cTn id="3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10. SALAM</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268760"/>
            <a:ext cx="4038600" cy="5112568"/>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1268760"/>
            <a:ext cx="4038600" cy="5112568"/>
          </a:xfrm>
        </p:spPr>
      </p:pic>
    </p:spTree>
    <p:extLst>
      <p:ext uri="{BB962C8B-B14F-4D97-AF65-F5344CB8AC3E}">
        <p14:creationId xmlns:p14="http://schemas.microsoft.com/office/powerpoint/2010/main" val="40101696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id-ID" dirty="0"/>
              <a:t>Atau :</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980728"/>
            <a:ext cx="4038600" cy="540060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980728"/>
            <a:ext cx="4038600" cy="5400599"/>
          </a:xfrm>
        </p:spPr>
      </p:pic>
    </p:spTree>
    <p:extLst>
      <p:ext uri="{BB962C8B-B14F-4D97-AF65-F5344CB8AC3E}">
        <p14:creationId xmlns:p14="http://schemas.microsoft.com/office/powerpoint/2010/main" val="53441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pPr eaLnBrk="1" hangingPunct="1"/>
            <a:endParaRPr lang="id-ID"/>
          </a:p>
        </p:txBody>
      </p:sp>
      <p:sp>
        <p:nvSpPr>
          <p:cNvPr id="105475" name="Content Placeholder 2"/>
          <p:cNvSpPr>
            <a:spLocks noGrp="1"/>
          </p:cNvSpPr>
          <p:nvPr>
            <p:ph idx="1"/>
          </p:nvPr>
        </p:nvSpPr>
        <p:spPr/>
        <p:txBody>
          <a:bodyPr/>
          <a:lstStyle/>
          <a:p>
            <a:pPr eaLnBrk="1" hangingPunct="1"/>
            <a:endParaRPr lang="id-ID"/>
          </a:p>
        </p:txBody>
      </p:sp>
      <p:pic>
        <p:nvPicPr>
          <p:cNvPr id="91140" name="Picture 2" descr="D:\MPK 2010-2015\BA RSML\Tuntunan Shalat HPT\wudhu 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amond(in)">
                                      <p:cBhvr>
                                        <p:cTn id="7" dur="2000"/>
                                        <p:tgtEl>
                                          <p:spTgt spid="91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6957" y="260648"/>
            <a:ext cx="8050085" cy="6408712"/>
          </a:xfrm>
        </p:spPr>
      </p:pic>
    </p:spTree>
    <p:extLst>
      <p:ext uri="{BB962C8B-B14F-4D97-AF65-F5344CB8AC3E}">
        <p14:creationId xmlns:p14="http://schemas.microsoft.com/office/powerpoint/2010/main" val="2625819704"/>
      </p:ext>
    </p:extLst>
  </p:cSld>
  <p:clrMapOvr>
    <a:masterClrMapping/>
  </p:clrMapOvr>
  <mc:AlternateContent xmlns:mc="http://schemas.openxmlformats.org/markup-compatibility/2006" xmlns:p14="http://schemas.microsoft.com/office/powerpoint/2010/main">
    <mc:Choice Requires="p14">
      <p:transition spd="slow" p14:dur="3250">
        <p:push dir="u"/>
      </p:transition>
    </mc:Choice>
    <mc:Fallback xmlns="">
      <p:transition spd="slow">
        <p:push dir="u"/>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1" y="188640"/>
            <a:ext cx="8712968" cy="6408712"/>
          </a:xfrm>
        </p:spPr>
      </p:pic>
    </p:spTree>
    <p:extLst>
      <p:ext uri="{BB962C8B-B14F-4D97-AF65-F5344CB8AC3E}">
        <p14:creationId xmlns:p14="http://schemas.microsoft.com/office/powerpoint/2010/main" val="131463494"/>
      </p:ext>
    </p:extLst>
  </p:cSld>
  <p:clrMapOvr>
    <a:masterClrMapping/>
  </p:clrMapOvr>
  <mc:AlternateContent xmlns:mc="http://schemas.openxmlformats.org/markup-compatibility/2006" xmlns:p14="http://schemas.microsoft.com/office/powerpoint/2010/main">
    <mc:Choice Requires="p14">
      <p:transition spd="slow" p14:dur="3250">
        <p:pull/>
      </p:transition>
    </mc:Choice>
    <mc:Fallback xmlns="">
      <p:transition spd="slow">
        <p:pull/>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untunan bacaan dan doa sholat - Sholat 2 rakaat (peraga laki - laki) - YouTube.MP4">
            <a:hlinkClick r:id="" action="ppaction://media"/>
          </p:cNvPr>
          <p:cNvPicPr>
            <a:picLocks noGrp="1" noRot="1" noChangeAspect="1"/>
          </p:cNvPicPr>
          <p:nvPr>
            <p:ph idx="1"/>
            <a:videoFile r:link="rId1"/>
          </p:nvPr>
        </p:nvPicPr>
        <p:blipFill>
          <a:blip r:embed="rId3"/>
          <a:stretch>
            <a:fillRect/>
          </a:stretch>
        </p:blipFill>
        <p:spPr>
          <a:xfrm>
            <a:off x="-3175"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algn="ctr">
              <a:buNone/>
            </a:pPr>
            <a:endParaRPr lang="en-US" sz="3600" dirty="0">
              <a:latin typeface="Tahoma" pitchFamily="34" charset="0"/>
              <a:cs typeface="Tahoma" pitchFamily="34" charset="0"/>
            </a:endParaRPr>
          </a:p>
          <a:p>
            <a:pPr algn="ctr">
              <a:buNone/>
            </a:pPr>
            <a:endParaRPr lang="en-US" sz="3600" dirty="0">
              <a:latin typeface="Tahoma" pitchFamily="34" charset="0"/>
              <a:cs typeface="Tahoma" pitchFamily="34" charset="0"/>
            </a:endParaRPr>
          </a:p>
          <a:p>
            <a:pPr algn="ctr">
              <a:buNone/>
            </a:pPr>
            <a:r>
              <a:rPr lang="en-US" sz="3600" dirty="0">
                <a:latin typeface="Tahoma" pitchFamily="34" charset="0"/>
                <a:cs typeface="Tahoma" pitchFamily="34" charset="0"/>
              </a:rPr>
              <a:t>IBADAH GHOIRU MAHDHAH</a:t>
            </a:r>
          </a:p>
          <a:p>
            <a:pPr algn="ctr">
              <a:buNone/>
            </a:pPr>
            <a:r>
              <a:rPr lang="en-US" sz="3600" dirty="0">
                <a:latin typeface="Tahoma" pitchFamily="34" charset="0"/>
                <a:cs typeface="Tahoma" pitchFamily="34" charset="0"/>
              </a:rPr>
              <a:t>(THAHTAWU’) </a:t>
            </a:r>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71612"/>
            <a:ext cx="8229600" cy="4554551"/>
          </a:xfrm>
        </p:spPr>
        <p:txBody>
          <a:bodyPr/>
          <a:lstStyle/>
          <a:p>
            <a:pPr algn="justLow">
              <a:buNone/>
            </a:pPr>
            <a:endParaRPr lang="en-US" sz="2800" dirty="0">
              <a:latin typeface="Tahoma" pitchFamily="34" charset="0"/>
              <a:cs typeface="Tahoma" pitchFamily="34" charset="0"/>
            </a:endParaRPr>
          </a:p>
          <a:p>
            <a:pPr algn="justLow">
              <a:buNone/>
            </a:pPr>
            <a:r>
              <a:rPr lang="en-US" sz="2800" dirty="0">
                <a:latin typeface="Tahoma" pitchFamily="34" charset="0"/>
                <a:cs typeface="Tahoma" pitchFamily="34" charset="0"/>
              </a:rPr>
              <a:t>^ </a:t>
            </a:r>
            <a:r>
              <a:rPr lang="id-ID" sz="2800" dirty="0">
                <a:latin typeface="Tahoma" pitchFamily="34" charset="0"/>
                <a:cs typeface="Tahoma" pitchFamily="34" charset="0"/>
              </a:rPr>
              <a:t>Kitab Shalat-shalat Tathawwu' diputuskan di Muktamar Khususi di Wiradesa Pekalongan tahun 1972 (dalam HPT termuat pada hal</a:t>
            </a:r>
            <a:r>
              <a:rPr lang="en-US" sz="2800" dirty="0">
                <a:latin typeface="Tahoma" pitchFamily="34" charset="0"/>
                <a:cs typeface="Tahoma" pitchFamily="34" charset="0"/>
              </a:rPr>
              <a:t>.</a:t>
            </a:r>
            <a:r>
              <a:rPr lang="id-ID" sz="2800" dirty="0">
                <a:latin typeface="Tahoma" pitchFamily="34" charset="0"/>
                <a:cs typeface="Tahoma" pitchFamily="34" charset="0"/>
              </a:rPr>
              <a:t> 340-355)</a:t>
            </a:r>
            <a:endParaRPr lang="en-US" sz="2800" dirty="0">
              <a:latin typeface="Tahoma" pitchFamily="34" charset="0"/>
              <a:cs typeface="Tahoma" pitchFamily="34" charset="0"/>
            </a:endParaRPr>
          </a:p>
          <a:p>
            <a:pPr lvl="0" algn="justLow">
              <a:buNone/>
            </a:pPr>
            <a:r>
              <a:rPr lang="en-US" sz="2800" dirty="0">
                <a:latin typeface="Tahoma" pitchFamily="34" charset="0"/>
                <a:cs typeface="Tahoma" pitchFamily="34" charset="0"/>
              </a:rPr>
              <a:t>^</a:t>
            </a:r>
            <a:r>
              <a:rPr lang="id-ID" sz="2800" dirty="0">
                <a:latin typeface="Tahoma" pitchFamily="34" charset="0"/>
                <a:cs typeface="Tahoma" pitchFamily="34" charset="0"/>
              </a:rPr>
              <a:t>Tuntunan Shalat Tathawwu' diputuskan di Muktamar Tarjih ke XX di Garut Jawa Barat tahun 1976 (belum termuat dalam HPT)</a:t>
            </a:r>
            <a:endParaRPr lang="en-US" sz="2800" dirty="0">
              <a:latin typeface="Tahoma" pitchFamily="34" charset="0"/>
              <a:cs typeface="Tahoma" pitchFamily="34" charset="0"/>
            </a:endParaRPr>
          </a:p>
          <a:p>
            <a:pPr lvl="0" algn="justLow">
              <a:buNone/>
            </a:pPr>
            <a:r>
              <a:rPr lang="en-US" sz="2800" dirty="0">
                <a:latin typeface="Tahoma" pitchFamily="34" charset="0"/>
                <a:cs typeface="Tahoma" pitchFamily="34" charset="0"/>
              </a:rPr>
              <a:t>^ </a:t>
            </a:r>
            <a:r>
              <a:rPr lang="en-US" sz="2800" dirty="0" err="1">
                <a:latin typeface="Tahoma" pitchFamily="34" charset="0"/>
                <a:cs typeface="Tahoma" pitchFamily="34" charset="0"/>
              </a:rPr>
              <a:t>Munas</a:t>
            </a:r>
            <a:r>
              <a:rPr lang="en-US" sz="2800" dirty="0">
                <a:latin typeface="Tahoma" pitchFamily="34" charset="0"/>
                <a:cs typeface="Tahoma" pitchFamily="34" charset="0"/>
              </a:rPr>
              <a:t> </a:t>
            </a:r>
            <a:r>
              <a:rPr lang="en-US" sz="2800" dirty="0" err="1">
                <a:latin typeface="Tahoma" pitchFamily="34" charset="0"/>
                <a:cs typeface="Tahoma" pitchFamily="34" charset="0"/>
              </a:rPr>
              <a:t>Tarjih</a:t>
            </a:r>
            <a:r>
              <a:rPr lang="en-US" sz="2800" dirty="0">
                <a:latin typeface="Tahoma" pitchFamily="34" charset="0"/>
                <a:cs typeface="Tahoma" pitchFamily="34" charset="0"/>
              </a:rPr>
              <a:t> </a:t>
            </a:r>
            <a:r>
              <a:rPr lang="en-US" sz="2800" dirty="0" err="1">
                <a:latin typeface="Tahoma" pitchFamily="34" charset="0"/>
                <a:cs typeface="Tahoma" pitchFamily="34" charset="0"/>
              </a:rPr>
              <a:t>ke</a:t>
            </a:r>
            <a:r>
              <a:rPr lang="en-US" sz="2800" dirty="0">
                <a:latin typeface="Tahoma" pitchFamily="34" charset="0"/>
                <a:cs typeface="Tahoma" pitchFamily="34" charset="0"/>
              </a:rPr>
              <a:t> XXVI </a:t>
            </a:r>
            <a:r>
              <a:rPr lang="en-US" sz="2800" dirty="0" err="1">
                <a:latin typeface="Tahoma" pitchFamily="34" charset="0"/>
                <a:cs typeface="Tahoma" pitchFamily="34" charset="0"/>
              </a:rPr>
              <a:t>tahun</a:t>
            </a:r>
            <a:r>
              <a:rPr lang="en-US" sz="2800" dirty="0">
                <a:latin typeface="Tahoma" pitchFamily="34" charset="0"/>
                <a:cs typeface="Tahoma" pitchFamily="34" charset="0"/>
              </a:rPr>
              <a:t> 2010 </a:t>
            </a:r>
            <a:r>
              <a:rPr lang="en-US" sz="2800" dirty="0" err="1">
                <a:latin typeface="Tahoma" pitchFamily="34" charset="0"/>
                <a:cs typeface="Tahoma" pitchFamily="34" charset="0"/>
              </a:rPr>
              <a:t>di</a:t>
            </a:r>
            <a:r>
              <a:rPr lang="en-US" sz="2800" dirty="0">
                <a:latin typeface="Tahoma" pitchFamily="34" charset="0"/>
                <a:cs typeface="Tahoma" pitchFamily="34" charset="0"/>
              </a:rPr>
              <a:t> Malang </a:t>
            </a:r>
            <a:r>
              <a:rPr lang="en-US" sz="2800" dirty="0" err="1">
                <a:latin typeface="Tahoma" pitchFamily="34" charset="0"/>
                <a:cs typeface="Tahoma" pitchFamily="34" charset="0"/>
              </a:rPr>
              <a:t>Jawa</a:t>
            </a:r>
            <a:r>
              <a:rPr lang="en-US" sz="2800" dirty="0">
                <a:latin typeface="Tahoma" pitchFamily="34" charset="0"/>
                <a:cs typeface="Tahoma" pitchFamily="34" charset="0"/>
              </a:rPr>
              <a:t> </a:t>
            </a:r>
            <a:r>
              <a:rPr lang="en-US" sz="2800" dirty="0" err="1">
                <a:latin typeface="Tahoma" pitchFamily="34" charset="0"/>
                <a:cs typeface="Tahoma" pitchFamily="34" charset="0"/>
              </a:rPr>
              <a:t>Timur</a:t>
            </a:r>
            <a:endParaRPr lang="en-US" sz="2800" dirty="0">
              <a:latin typeface="Tahoma" pitchFamily="34" charset="0"/>
              <a:cs typeface="Tahoma" pitchFamily="34" charset="0"/>
            </a:endParaRP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endParaRPr lang="id-ID"/>
          </a:p>
        </p:txBody>
      </p:sp>
      <p:sp>
        <p:nvSpPr>
          <p:cNvPr id="106499" name="Content Placeholder 2"/>
          <p:cNvSpPr>
            <a:spLocks noGrp="1"/>
          </p:cNvSpPr>
          <p:nvPr>
            <p:ph idx="1"/>
          </p:nvPr>
        </p:nvSpPr>
        <p:spPr/>
        <p:txBody>
          <a:bodyPr/>
          <a:lstStyle/>
          <a:p>
            <a:pPr eaLnBrk="1" hangingPunct="1"/>
            <a:endParaRPr lang="id-ID"/>
          </a:p>
        </p:txBody>
      </p:sp>
      <p:pic>
        <p:nvPicPr>
          <p:cNvPr id="92164" name="Picture 2" descr="D:\MPK 2010-2015\BA RSML\Tuntunan Shalat HPT\wudhu 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amond(in)">
                                      <p:cBhvr>
                                        <p:cTn id="7" dur="2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endParaRPr lang="id-ID"/>
          </a:p>
        </p:txBody>
      </p:sp>
      <p:sp>
        <p:nvSpPr>
          <p:cNvPr id="107523" name="Content Placeholder 2"/>
          <p:cNvSpPr>
            <a:spLocks noGrp="1"/>
          </p:cNvSpPr>
          <p:nvPr>
            <p:ph idx="1"/>
          </p:nvPr>
        </p:nvSpPr>
        <p:spPr/>
        <p:txBody>
          <a:bodyPr/>
          <a:lstStyle/>
          <a:p>
            <a:pPr eaLnBrk="1" hangingPunct="1"/>
            <a:endParaRPr lang="id-ID"/>
          </a:p>
        </p:txBody>
      </p:sp>
      <p:pic>
        <p:nvPicPr>
          <p:cNvPr id="93188" name="Picture 2" descr="D:\MPK 2010-2015\BA RSML\Tuntunan Shalat HPT\wudhu 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diamond(in)">
                                      <p:cBhvr>
                                        <p:cTn id="7" dur="2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876</TotalTime>
  <Words>1696</Words>
  <Application>Microsoft Office PowerPoint</Application>
  <PresentationFormat>On-screen Show (4:3)</PresentationFormat>
  <Paragraphs>188</Paragraphs>
  <Slides>74</Slides>
  <Notes>4</Notes>
  <HiddenSlides>0</HiddenSlides>
  <MMClips>3</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74</vt:i4>
      </vt:variant>
    </vt:vector>
  </HeadingPairs>
  <TitlesOfParts>
    <vt:vector size="90" baseType="lpstr">
      <vt:lpstr>Arabic Typesetting</vt:lpstr>
      <vt:lpstr>Arial</vt:lpstr>
      <vt:lpstr>Arial Black</vt:lpstr>
      <vt:lpstr>Arial Narrow</vt:lpstr>
      <vt:lpstr>Calibri</vt:lpstr>
      <vt:lpstr>Candara</vt:lpstr>
      <vt:lpstr>Corbel</vt:lpstr>
      <vt:lpstr>Georgia</vt:lpstr>
      <vt:lpstr>Maiandra GD</vt:lpstr>
      <vt:lpstr>Tahoma</vt:lpstr>
      <vt:lpstr>Times New Roman</vt:lpstr>
      <vt:lpstr>Traditional Arabic</vt:lpstr>
      <vt:lpstr>Wingdings</vt:lpstr>
      <vt:lpstr>Wingdings 2</vt:lpstr>
      <vt:lpstr>Wingdings 3</vt:lpstr>
      <vt:lpstr>Module</vt:lpstr>
      <vt:lpstr>IBADAH MAHDHAH </vt:lpstr>
      <vt:lpstr>PowerPoint Presentation</vt:lpstr>
      <vt:lpstr>PowerPoint Presentation</vt:lpstr>
      <vt:lpstr>PowerPoint Presentation</vt:lpstr>
      <vt:lpstr>1. Berwudhu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3. AS-SHALAT </vt:lpstr>
      <vt:lpstr>KITAB SHALAT (SHALAT FARDLU)</vt:lpstr>
      <vt:lpstr>PowerPoint Presentation</vt:lpstr>
      <vt:lpstr>PowerPoint Presentation</vt:lpstr>
      <vt:lpstr>3. Makna Shalat</vt:lpstr>
      <vt:lpstr>Kedudukan Shalat</vt:lpstr>
      <vt:lpstr>Hukum Meninggalkan Shalat</vt:lpstr>
      <vt:lpstr>Keutamaan Shalat</vt:lpstr>
      <vt:lpstr>Persiapan Shalat</vt:lpstr>
      <vt:lpstr>KAIFIYAT SHOLAT</vt:lpstr>
      <vt:lpstr>PowerPoint Presentation</vt:lpstr>
      <vt:lpstr>PowerPoint Presentation</vt:lpstr>
      <vt:lpstr>PowerPoint Presentation</vt:lpstr>
      <vt:lpstr>Dalil</vt:lpstr>
      <vt:lpstr>PowerPoint Presentation</vt:lpstr>
      <vt:lpstr>PowerPoint Presentation</vt:lpstr>
      <vt:lpstr>Dalil</vt:lpstr>
      <vt:lpstr>PowerPoint Presentation</vt:lpstr>
      <vt:lpstr>Doa Iftitah</vt:lpstr>
      <vt:lpstr>PowerPoint Presentation</vt:lpstr>
      <vt:lpstr>PowerPoint Presentation</vt:lpstr>
      <vt:lpstr>3.2. Ta’awudz, Basmallah, Surat Al Fatihah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Dalil</vt:lpstr>
      <vt:lpstr>PowerPoint Presentation</vt:lpstr>
      <vt:lpstr>PowerPoint Presentation</vt:lpstr>
      <vt:lpstr>PowerPoint Presentation</vt:lpstr>
      <vt:lpstr>PowerPoint Presentation</vt:lpstr>
      <vt:lpstr>Dalil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Dalil</vt:lpstr>
      <vt:lpstr>PowerPoint Presentation</vt:lpstr>
      <vt:lpstr>PowerPoint Presentation</vt:lpstr>
      <vt:lpstr>PowerPoint Presentation</vt:lpstr>
      <vt:lpstr>PowerPoint Presentation</vt:lpstr>
      <vt:lpstr>PowerPoint Presentation</vt:lpstr>
      <vt:lpstr>10. SALAM</vt:lpstr>
      <vt:lpstr>Atau :</vt:lpstr>
      <vt:lpstr>PowerPoint Presentation</vt:lpstr>
      <vt:lpstr>PowerPoint Presentation</vt:lpstr>
      <vt:lpstr>PowerPoint Presentation</vt:lpstr>
      <vt:lpstr>PowerPoint Presentation</vt:lpstr>
      <vt:lpstr>PowerPoint Presentation</vt:lpstr>
    </vt:vector>
  </TitlesOfParts>
  <Company>Muallimin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PRAKTEK SHOLAT</dc:title>
  <dc:creator>Moh.Sanusi</dc:creator>
  <cp:lastModifiedBy>Muhammad Aziz</cp:lastModifiedBy>
  <cp:revision>70</cp:revision>
  <dcterms:created xsi:type="dcterms:W3CDTF">2015-09-01T04:17:11Z</dcterms:created>
  <dcterms:modified xsi:type="dcterms:W3CDTF">2019-11-02T08:48:49Z</dcterms:modified>
</cp:coreProperties>
</file>