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3"/>
  </p:notesMasterIdLst>
  <p:sldIdLst>
    <p:sldId id="578" r:id="rId5"/>
    <p:sldId id="307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2" r:id="rId16"/>
    <p:sldId id="633" r:id="rId17"/>
    <p:sldId id="635" r:id="rId18"/>
    <p:sldId id="636" r:id="rId19"/>
    <p:sldId id="575" r:id="rId20"/>
    <p:sldId id="564" r:id="rId21"/>
    <p:sldId id="32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Visi harus diterjemahkan ke dlm guidelines</a:t>
            </a:r>
            <a:r>
              <a:rPr lang="en-US" dirty="0"/>
              <a:t>-</a:t>
            </a:r>
            <a:r>
              <a:rPr lang="id-ID" dirty="0"/>
              <a:t>guidelines y</a:t>
            </a:r>
            <a:r>
              <a:rPr lang="en-US" dirty="0"/>
              <a:t>an</a:t>
            </a:r>
            <a:r>
              <a:rPr lang="id-ID" dirty="0"/>
              <a:t>g lebih pragmatis dan</a:t>
            </a:r>
            <a:r>
              <a:rPr lang="en-US" dirty="0"/>
              <a:t> </a:t>
            </a:r>
            <a:r>
              <a:rPr lang="id-ID" dirty="0"/>
              <a:t>kongkrit dan dapat dijadikan acuan dalam pengembangan strategi dan aktivitas dalam organisasi</a:t>
            </a:r>
            <a:endParaRPr lang="en-US" dirty="0"/>
          </a:p>
          <a:p>
            <a:r>
              <a:rPr lang="id-ID" dirty="0"/>
              <a:t>Pernyataan dalam misi lebih</a:t>
            </a:r>
            <a:r>
              <a:rPr lang="en-US" dirty="0"/>
              <a:t> </a:t>
            </a:r>
            <a:r>
              <a:rPr lang="id-ID" dirty="0"/>
              <a:t>tajam dan lebih detail jika</a:t>
            </a:r>
            <a:r>
              <a:rPr lang="en-US" dirty="0"/>
              <a:t> </a:t>
            </a:r>
            <a:r>
              <a:rPr lang="id-ID" dirty="0"/>
              <a:t>dibandingkan visi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81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MISI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863634"/>
          </a:xfrm>
        </p:spPr>
        <p:txBody>
          <a:bodyPr/>
          <a:lstStyle/>
          <a:p>
            <a:r>
              <a:rPr lang="nn-NO" dirty="0"/>
              <a:t>Pernyataan mengenai hal-hal</a:t>
            </a:r>
            <a:r>
              <a:rPr lang="id-ID" dirty="0"/>
              <a:t> </a:t>
            </a:r>
            <a:r>
              <a:rPr lang="nn-NO" dirty="0"/>
              <a:t>yang harus</a:t>
            </a:r>
            <a:r>
              <a:rPr lang="id-ID" dirty="0"/>
              <a:t> </a:t>
            </a:r>
            <a:r>
              <a:rPr lang="nn-NO" dirty="0"/>
              <a:t>dicapai organisasi bagi pihak-pihak y</a:t>
            </a:r>
            <a:r>
              <a:rPr lang="id-ID" dirty="0"/>
              <a:t>a</a:t>
            </a:r>
            <a:r>
              <a:rPr lang="nn-NO" dirty="0"/>
              <a:t>ng</a:t>
            </a:r>
            <a:r>
              <a:rPr lang="id-ID" dirty="0"/>
              <a:t> </a:t>
            </a:r>
            <a:r>
              <a:rPr lang="nn-NO" dirty="0"/>
              <a:t>berkepentingan di masa datang</a:t>
            </a:r>
            <a:endParaRPr lang="id-ID" dirty="0"/>
          </a:p>
          <a:p>
            <a:r>
              <a:rPr lang="id-ID" dirty="0"/>
              <a:t>Pernyataan misi mencerminkan tentangbisnis/produk atau pelayanan yangditawarkan</a:t>
            </a:r>
          </a:p>
          <a:p>
            <a:r>
              <a:rPr lang="id-ID" dirty="0"/>
              <a:t>Dengan pernyataan misi dijelaskan mengapaorganisasi perlu eksis dan bermakna yangakan datang</a:t>
            </a:r>
            <a:endParaRPr lang="nn-NO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49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Misi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850571"/>
          </a:xfrm>
        </p:spPr>
        <p:txBody>
          <a:bodyPr/>
          <a:lstStyle/>
          <a:p>
            <a:r>
              <a:rPr lang="id-ID" dirty="0"/>
              <a:t> PENJELASAN TENTANG BISNIS/PRODUK ATAUPELAYANAN YANG DITAWARKAN YANG SANGATDIPERLUKAN OLEH MASYARAKAT</a:t>
            </a:r>
          </a:p>
          <a:p>
            <a:r>
              <a:rPr lang="id-ID" dirty="0"/>
              <a:t>HARUS JELAS MEMILIKI SASARAN PUBLIK YANGAKAN DILAYANI</a:t>
            </a:r>
          </a:p>
          <a:p>
            <a:r>
              <a:rPr lang="id-ID" dirty="0"/>
              <a:t>KUALITAS PRODUK DAN PELAYANAN YANGDITAWARKAN MEMILIKI DAYA SAING YANGMEYAKINKAN MASYARAKAT</a:t>
            </a:r>
          </a:p>
        </p:txBody>
      </p:sp>
    </p:spTree>
    <p:extLst>
      <p:ext uri="{BB962C8B-B14F-4D97-AF65-F5344CB8AC3E}">
        <p14:creationId xmlns:p14="http://schemas.microsoft.com/office/powerpoint/2010/main" val="344620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PERUMUSAN </a:t>
            </a:r>
            <a:r>
              <a:rPr lang="en-US" b="1" dirty="0"/>
              <a:t>MIS</a:t>
            </a:r>
            <a:r>
              <a:rPr lang="id-ID" b="1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MERUPAKAN HAKEKAT DIDIRIKANNYA ORGANISASIYANG DAPAT MENCAKUP : PENGGAMBARANTENTANG TUJUAN PEMBENTUKAN ORGANISASIKEGIATAN-KEGIATAN DAN KIAT-KIAT ORGANISASI</a:t>
            </a:r>
          </a:p>
          <a:p>
            <a:r>
              <a:rPr lang="id-ID" dirty="0"/>
              <a:t>MERUPAKAN PONDASI PENYUSUNAN PERENCANAAN STRATEGIS YANG MENUNJUKKAN PENTINGNYA ORGANISASI</a:t>
            </a:r>
          </a:p>
          <a:p>
            <a:r>
              <a:rPr lang="id-ID" dirty="0"/>
              <a:t>HARUS JELAS MENYATAKAN KEPEDULIANORGANISASI TERHADAP KEPENTINGAN PELANGGAN</a:t>
            </a:r>
          </a:p>
          <a:p>
            <a:r>
              <a:rPr lang="id-ID" dirty="0"/>
              <a:t>DAPAT MENGUNDANG PARTISIPASI MASYARAKATLUAS TERHADAP PERKEMBANGAN BIDANG UTAMAYANG DIGELUTI</a:t>
            </a:r>
          </a:p>
        </p:txBody>
      </p:sp>
    </p:spTree>
    <p:extLst>
      <p:ext uri="{BB962C8B-B14F-4D97-AF65-F5344CB8AC3E}">
        <p14:creationId xmlns:p14="http://schemas.microsoft.com/office/powerpoint/2010/main" val="2931806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CONTOH MISI ADMIN PUBLIK UNISA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Mengutamakan pendidikan, penelitian dan pengabdian masyarakat bidang kesehatan masyarakat demi kebaikan masyarakat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Memberikan dukungan ilmu admibnistrasi publik pada kebijakan, tata kelola dan pelayanan kesehatan masyarakat pada amal usaha Muhammadiyah/Aisyiah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Mengembangkan kebijakan publik bidang kesehatan masyarakat bagi komunitas Muhammadiyah/Aisyiyah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Mengembangkan kompetensi tenaga pengajar dan sumber daya manusia lainnya di bidang kesehatan masyarakat</a:t>
            </a:r>
          </a:p>
        </p:txBody>
      </p:sp>
    </p:spTree>
    <p:extLst>
      <p:ext uri="{BB962C8B-B14F-4D97-AF65-F5344CB8AC3E}">
        <p14:creationId xmlns:p14="http://schemas.microsoft.com/office/powerpoint/2010/main" val="3077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MISI UNISA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902823"/>
          </a:xfrm>
        </p:spPr>
        <p:txBody>
          <a:bodyPr/>
          <a:lstStyle/>
          <a:p>
            <a:r>
              <a:rPr lang="id-ID" dirty="0"/>
              <a:t>MENYELENGGARAKAN PENDIDIKAN, PENELITIAN DAN PENGABDIAN KEPADA MASYARAKAT BERWAWASAN KESEHATAN DAN BERDASARKAN NILAI-NILAI ISLAM BERKEMAJUAN UNTUK MENCERDASKAN KEHIDUPAN BANGSA</a:t>
            </a:r>
          </a:p>
          <a:p>
            <a:r>
              <a:rPr lang="id-ID" dirty="0"/>
              <a:t>MENGEMBANGKAN KAJIAN DAN PEMBERDAYAAN PEREMPUAN DALAM KERANGKA ISLAM BERKEMAJUAN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3882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 lvl="0">
              <a:buNone/>
            </a:pPr>
            <a:r>
              <a:rPr lang="id-ID" sz="5400" b="1"/>
              <a:t>ANALISIS SWOT</a:t>
            </a:r>
            <a:endParaRPr lang="id-ID" sz="5400" b="1" dirty="0"/>
          </a:p>
          <a:p>
            <a:pPr>
              <a:buNone/>
            </a:pPr>
            <a:endParaRPr lang="id-ID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PROSES MANAJEMEN STRATEGIS</a:t>
            </a:r>
            <a:endParaRPr lang="en-US" sz="5400" dirty="0">
              <a:solidFill>
                <a:srgbClr val="00B050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Manajemen Strategis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174" y="1922551"/>
            <a:ext cx="5209836" cy="432048"/>
          </a:xfrm>
        </p:spPr>
        <p:txBody>
          <a:bodyPr/>
          <a:lstStyle/>
          <a:p>
            <a:r>
              <a:rPr lang="id-ID" b="1" dirty="0"/>
              <a:t>TAHAP-TAHAP MANAJEMEN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36174" y="2629988"/>
            <a:ext cx="10081684" cy="139337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sz="2400" dirty="0"/>
              <a:t>PEMBUATAN STRATEGI (FORMULASI STRATEGI)</a:t>
            </a:r>
          </a:p>
          <a:p>
            <a:pPr marL="457200" indent="-457200">
              <a:buAutoNum type="arabicPeriod"/>
            </a:pPr>
            <a:r>
              <a:rPr lang="id-ID" sz="2400" dirty="0"/>
              <a:t>PENERAPAN ATAU IMPLEMENTASI STRATEGI</a:t>
            </a:r>
          </a:p>
          <a:p>
            <a:pPr marL="457200" indent="-457200">
              <a:buAutoNum type="arabicPeriod"/>
            </a:pPr>
            <a:r>
              <a:rPr lang="id-ID" sz="2400" dirty="0"/>
              <a:t>EVALUASI STRATEGI</a:t>
            </a:r>
          </a:p>
        </p:txBody>
      </p:sp>
    </p:spTree>
    <p:extLst>
      <p:ext uri="{BB962C8B-B14F-4D97-AF65-F5344CB8AC3E}">
        <p14:creationId xmlns:p14="http://schemas.microsoft.com/office/powerpoint/2010/main" val="189744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ASPEK-ASPEK DALAM MANAJEMEN STRATEGI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49790"/>
              </p:ext>
            </p:extLst>
          </p:nvPr>
        </p:nvGraphicFramePr>
        <p:xfrm>
          <a:off x="1295400" y="2133600"/>
          <a:ext cx="10082214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1107">
                  <a:extLst>
                    <a:ext uri="{9D8B030D-6E8A-4147-A177-3AD203B41FA5}">
                      <a16:colId xmlns:a16="http://schemas.microsoft.com/office/drawing/2014/main" val="1537324195"/>
                    </a:ext>
                  </a:extLst>
                </a:gridCol>
                <a:gridCol w="5041107">
                  <a:extLst>
                    <a:ext uri="{9D8B030D-6E8A-4147-A177-3AD203B41FA5}">
                      <a16:colId xmlns:a16="http://schemas.microsoft.com/office/drawing/2014/main" val="2850570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ASPEK MANAJEMEN STRATEGIS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KEGIATAN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22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FORMULASI STRATEGI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PERUMUSAN VISI DAN MISI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ANALISIS SWOT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ANALISIS PILIHAN</a:t>
                      </a:r>
                      <a:r>
                        <a:rPr lang="id-ID" baseline="0" dirty="0"/>
                        <a:t> STRATEGI DAN KUNCI KEBERHASILAN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baseline="0" dirty="0"/>
                        <a:t>PENETAPAN TUJUAN, SASARAN DAN STRATEGI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4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/>
                        <a:t>IMPLEMENTASI STRATEGI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RENCANA PROGRAM DAN KEGIATAN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PENGANGGARAN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SISTEM</a:t>
                      </a:r>
                      <a:r>
                        <a:rPr lang="id-ID" baseline="0" dirty="0"/>
                        <a:t> PELAKSANAAN, PEMANTAUAN DAN PENGAWASAN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28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/>
                        <a:t>EVALUASI STRATEGI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/>
                        <a:t>PENGUKURAN DAN EVALUASI</a:t>
                      </a:r>
                      <a:r>
                        <a:rPr lang="id-ID" baseline="0" dirty="0"/>
                        <a:t> KINERJA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baseline="0" dirty="0"/>
                        <a:t>PELAPORAN DAN PERTANGGUNGJAWABAN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499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8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Gambaran tentang masa depanidealidealyang realistik dan ingin diwujudkanyang realistik dan ingin diwujudkandalam kurun waktu tertentu/saatdalam kurun waktu tertentu/saatyang ditentukan.yang dItentukan</a:t>
            </a:r>
          </a:p>
          <a:p>
            <a:r>
              <a:rPr lang="id-ID" dirty="0"/>
              <a:t>Pernyataan yang diucapkan atauditulis hari ini, yang merupakanditulis hari ini, yang merupakanproses manajemen saat ini, yangproses manajemen saat ini, yangmenjangkau ke depan.menjangkau ke depan</a:t>
            </a:r>
          </a:p>
          <a:p>
            <a:r>
              <a:rPr lang="id-ID" dirty="0"/>
              <a:t>Suatu kondisi ideal tentang masadepan yang realistik, dapatdepan yang realistik, dapatdipercaya, meyakinkan sertadipercaya, meyakinkan sertamengandung daya tarik.mengandung daya tarik</a:t>
            </a:r>
          </a:p>
          <a:p>
            <a:r>
              <a:rPr lang="id-ID" dirty="0"/>
              <a:t>cara pandang jauh ke depan,kemana instansi pemerintah harus dibawaagar dapat eksis, antisipatif dan inovatif</a:t>
            </a:r>
          </a:p>
          <a:p>
            <a:r>
              <a:rPr lang="id-ID" dirty="0"/>
              <a:t>suatu gambaran menantangkeadaan masa depan yg diinginkan olehinstansi pemerintah</a:t>
            </a:r>
          </a:p>
        </p:txBody>
      </p:sp>
    </p:spTree>
    <p:extLst>
      <p:ext uri="{BB962C8B-B14F-4D97-AF65-F5344CB8AC3E}">
        <p14:creationId xmlns:p14="http://schemas.microsoft.com/office/powerpoint/2010/main" val="2141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849" y="250507"/>
            <a:ext cx="7561151" cy="432048"/>
          </a:xfrm>
        </p:spPr>
        <p:txBody>
          <a:bodyPr/>
          <a:lstStyle/>
          <a:p>
            <a:pPr algn="ctr"/>
            <a:r>
              <a:rPr lang="es-ES" b="1" dirty="0"/>
              <a:t>UU </a:t>
            </a:r>
            <a:r>
              <a:rPr lang="es-ES" b="1" dirty="0" err="1"/>
              <a:t>Nomor</a:t>
            </a:r>
            <a:r>
              <a:rPr lang="es-ES" b="1" dirty="0"/>
              <a:t> 25 </a:t>
            </a:r>
            <a:r>
              <a:rPr lang="es-ES" b="1" dirty="0" err="1"/>
              <a:t>Tahun</a:t>
            </a:r>
            <a:r>
              <a:rPr lang="es-ES" b="1" dirty="0"/>
              <a:t> 2004 </a:t>
            </a:r>
            <a:r>
              <a:rPr lang="es-ES" b="1" dirty="0" err="1"/>
              <a:t>Pasal</a:t>
            </a:r>
            <a:r>
              <a:rPr lang="es-ES" b="1" dirty="0"/>
              <a:t> 1 </a:t>
            </a:r>
            <a:r>
              <a:rPr lang="es-ES" b="1" dirty="0" err="1"/>
              <a:t>Ayat</a:t>
            </a:r>
            <a:r>
              <a:rPr lang="es-ES" b="1" dirty="0"/>
              <a:t> 12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9278" y="1558834"/>
            <a:ext cx="10081684" cy="4319588"/>
          </a:xfrm>
        </p:spPr>
        <p:txBody>
          <a:bodyPr/>
          <a:lstStyle/>
          <a:p>
            <a:pPr marL="0" indent="0" algn="ctr">
              <a:buNone/>
            </a:pPr>
            <a:r>
              <a:rPr lang="id-ID" b="1" dirty="0"/>
              <a:t>VISI ADALAH RUMUSAN UMUM MENGENAI KEADAAN YANG DIINGINKAN PADA AKHIR PERIODE PERENCANAAN</a:t>
            </a:r>
          </a:p>
          <a:p>
            <a:pPr marL="0" indent="0">
              <a:buNone/>
            </a:pP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440" y="2563722"/>
            <a:ext cx="6329359" cy="309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2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KRITERIA VISI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SINGKAT, SEDERHANA DAN JELAS;MENARIK DAN MUDAH DIINGAT;</a:t>
            </a:r>
            <a:endParaRPr lang="id-ID" dirty="0"/>
          </a:p>
          <a:p>
            <a:r>
              <a:rPr lang="id-ID" dirty="0"/>
              <a:t>SESUAI DENGAN NILAI-NILAI ORGANISASI/PERUSAHAAN;</a:t>
            </a:r>
          </a:p>
          <a:p>
            <a:r>
              <a:rPr lang="id-ID" dirty="0"/>
              <a:t>BERSIFAT MELIBATKAN SEMUA ORANG</a:t>
            </a:r>
          </a:p>
          <a:p>
            <a:r>
              <a:rPr lang="id-ID" dirty="0"/>
              <a:t>INSPIRASIONAL DAN MENANTANG;</a:t>
            </a:r>
          </a:p>
          <a:p>
            <a:r>
              <a:rPr lang="id-ID" dirty="0"/>
              <a:t>DESKRIPSI SUATU KONDISI IDEAL;</a:t>
            </a:r>
          </a:p>
          <a:p>
            <a:r>
              <a:rPr lang="id-ID" dirty="0"/>
              <a:t>MEMBERIKAN ARAH BISNIS YANG AKANDATANG;</a:t>
            </a:r>
          </a:p>
          <a:p>
            <a:r>
              <a:rPr lang="id-ID" dirty="0"/>
              <a:t>MEMBERIKAN KRITERIA DALAMPENGAMBILAN KEPUTUSAN;</a:t>
            </a:r>
          </a:p>
          <a:p>
            <a:r>
              <a:rPr lang="id-ID" dirty="0"/>
              <a:t>MEMILIKI BATAS WAKTU (SELALU UP TODATE)</a:t>
            </a:r>
          </a:p>
        </p:txBody>
      </p:sp>
    </p:spTree>
    <p:extLst>
      <p:ext uri="{BB962C8B-B14F-4D97-AF65-F5344CB8AC3E}">
        <p14:creationId xmlns:p14="http://schemas.microsoft.com/office/powerpoint/2010/main" val="4529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MANFAAT VISI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BUKAN FAKTA TETAPI DAPAT MENJADI GAMBARANPANDANGAN MASA DEPAN YANG INGIN DIWUJUDKAN</a:t>
            </a:r>
          </a:p>
          <a:p>
            <a:r>
              <a:rPr lang="id-ID" dirty="0"/>
              <a:t>DAPAT MEBERIKAN ARAHAN DAN MENDORONGANGGOTA ORGANISASI MENNUJUKKAN KINERJA YANGBAIK</a:t>
            </a:r>
          </a:p>
          <a:p>
            <a:r>
              <a:rPr lang="id-ID" dirty="0"/>
              <a:t>DAPAT MENIMBULKAN INSPIRASI DAN SIAPMENGHADAPI TANTANGAN</a:t>
            </a:r>
          </a:p>
          <a:p>
            <a:r>
              <a:rPr lang="id-ID" dirty="0"/>
              <a:t>DAPAT MENJEMBATANI MASA KINI DAN MASA MENDATANG</a:t>
            </a:r>
          </a:p>
          <a:p>
            <a:r>
              <a:rPr lang="id-ID" dirty="0"/>
              <a:t>DAPAT MENJADI GAMBARAN YANG REALISTIS DAN KREDIBELMASA DEPAN YANG MENARIK</a:t>
            </a:r>
          </a:p>
          <a:p>
            <a:r>
              <a:rPr lang="id-ID" dirty="0"/>
              <a:t>MENCIPTAKAN ORGANISASI YANG DINAMIS DAN TIDAK STATIS</a:t>
            </a:r>
          </a:p>
        </p:txBody>
      </p:sp>
    </p:spTree>
    <p:extLst>
      <p:ext uri="{BB962C8B-B14F-4D97-AF65-F5344CB8AC3E}">
        <p14:creationId xmlns:p14="http://schemas.microsoft.com/office/powerpoint/2010/main" val="259509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VISI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b="1" dirty="0"/>
              <a:t>UNISA</a:t>
            </a:r>
          </a:p>
          <a:p>
            <a:pPr marL="0" indent="0">
              <a:buNone/>
            </a:pPr>
            <a:r>
              <a:rPr lang="id-ID" dirty="0"/>
              <a:t>Menjadi Universitas Berwawasan Kesehatan Pilihan dan Unggul Berbasis Nilai-Nilai Islam Berkemajuan</a:t>
            </a:r>
          </a:p>
          <a:p>
            <a:r>
              <a:rPr lang="id-ID" b="1" dirty="0"/>
              <a:t>ADMINISTRASI PUBLIK UNISA</a:t>
            </a:r>
          </a:p>
          <a:p>
            <a:pPr marL="0" indent="0">
              <a:buNone/>
            </a:pPr>
            <a:r>
              <a:rPr lang="id-ID" dirty="0"/>
              <a:t>Menjadi Program Studi Administrasi Publik yang unggul dan pilihan di bidang tatakelola organisasi dan kebijakan kesehatan masyarakat berbasis nilai-nilai Islam berkemajuan pada tahun 2035 di Tingkat Nasional</a:t>
            </a:r>
          </a:p>
          <a:p>
            <a:r>
              <a:rPr lang="id-ID" b="1" dirty="0"/>
              <a:t>SINERGI</a:t>
            </a:r>
            <a:r>
              <a:rPr lang="id-ID" dirty="0"/>
              <a:t> </a:t>
            </a:r>
            <a:r>
              <a:rPr lang="id-ID" b="1" dirty="0"/>
              <a:t>VISI UTAMA</a:t>
            </a:r>
          </a:p>
          <a:p>
            <a:pPr marL="0" indent="0">
              <a:buNone/>
            </a:pPr>
            <a:r>
              <a:rPr lang="id-ID" dirty="0"/>
              <a:t>Menjadi Perusahaan Konsultan Unggul di tingkat nasional dan konsultan internasional di tahun 2020</a:t>
            </a:r>
          </a:p>
        </p:txBody>
      </p:sp>
    </p:spTree>
    <p:extLst>
      <p:ext uri="{BB962C8B-B14F-4D97-AF65-F5344CB8AC3E}">
        <p14:creationId xmlns:p14="http://schemas.microsoft.com/office/powerpoint/2010/main" val="426439683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3336</TotalTime>
  <Words>672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PROSES MANAJEMEN STRATEGIS</vt:lpstr>
      <vt:lpstr>TAHAP-TAHAP MANAJEMEN STRATEGIS</vt:lpstr>
      <vt:lpstr>ASPEK-ASPEK DALAM MANAJEMEN STRATEGI</vt:lpstr>
      <vt:lpstr>VISI</vt:lpstr>
      <vt:lpstr>UU Nomor 25 Tahun 2004 Pasal 1 Ayat 12</vt:lpstr>
      <vt:lpstr>KRITERIA VISI</vt:lpstr>
      <vt:lpstr>MANFAAT VISI</vt:lpstr>
      <vt:lpstr>CONTOH VISI</vt:lpstr>
      <vt:lpstr>MISI</vt:lpstr>
      <vt:lpstr>PENGERTIAN MISI</vt:lpstr>
      <vt:lpstr>Kriteria Misi</vt:lpstr>
      <vt:lpstr>PERUMUSAN MISI</vt:lpstr>
      <vt:lpstr>CONTOH MISI ADMIN PUBLIK UNISA</vt:lpstr>
      <vt:lpstr>MISI UNISA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157</cp:revision>
  <dcterms:created xsi:type="dcterms:W3CDTF">2017-11-21T07:01:38Z</dcterms:created>
  <dcterms:modified xsi:type="dcterms:W3CDTF">2021-03-10T08:45:32Z</dcterms:modified>
</cp:coreProperties>
</file>