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88" r:id="rId2"/>
    <p:sldMasterId id="2147483690" r:id="rId3"/>
    <p:sldMasterId id="2147483693" r:id="rId4"/>
  </p:sldMasterIdLst>
  <p:notesMasterIdLst>
    <p:notesMasterId r:id="rId23"/>
  </p:notesMasterIdLst>
  <p:sldIdLst>
    <p:sldId id="578" r:id="rId5"/>
    <p:sldId id="307" r:id="rId6"/>
    <p:sldId id="622" r:id="rId7"/>
    <p:sldId id="623" r:id="rId8"/>
    <p:sldId id="624" r:id="rId9"/>
    <p:sldId id="625" r:id="rId10"/>
    <p:sldId id="626" r:id="rId11"/>
    <p:sldId id="627" r:id="rId12"/>
    <p:sldId id="628" r:id="rId13"/>
    <p:sldId id="629" r:id="rId14"/>
    <p:sldId id="630" r:id="rId15"/>
    <p:sldId id="632" r:id="rId16"/>
    <p:sldId id="633" r:id="rId17"/>
    <p:sldId id="635" r:id="rId18"/>
    <p:sldId id="636" r:id="rId19"/>
    <p:sldId id="575" r:id="rId20"/>
    <p:sldId id="564" r:id="rId21"/>
    <p:sldId id="322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57784-342D-44BE-B767-95A842046E5E}" type="datetimeFigureOut">
              <a:rPr lang="en-US" smtClean="0"/>
              <a:pPr/>
              <a:t>3/10/2021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8EA17-E508-4A61-8A44-62AF7F5543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392" y="4869160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l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/>
              <a:t>The </a:t>
            </a:r>
            <a:r>
              <a:rPr lang="en-US" dirty="0" err="1"/>
              <a:t>Powerpoint</a:t>
            </a:r>
            <a:r>
              <a:rPr lang="en-US" dirty="0"/>
              <a:t> Title Goes Here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24417" y="5805488"/>
            <a:ext cx="10515600" cy="647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Secondary Title Here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  <a:prstGeom prst="rect">
            <a:avLst/>
          </a:prstGeom>
        </p:spPr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5" y="6459791"/>
            <a:ext cx="2472271" cy="365125"/>
          </a:xfrm>
          <a:prstGeom prst="rect">
            <a:avLst/>
          </a:prstGeom>
        </p:spPr>
        <p:txBody>
          <a:bodyPr/>
          <a:lstStyle/>
          <a:p>
            <a:fld id="{ADCE2944-63AC-4794-98B7-F3081A371F1E}" type="datetimeFigureOut">
              <a:rPr lang="id-ID" smtClean="0"/>
              <a:pPr/>
              <a:t>10/03/2021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7" y="6459791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62" y="6459791"/>
            <a:ext cx="1312025" cy="365125"/>
          </a:xfrm>
          <a:prstGeom prst="rect">
            <a:avLst/>
          </a:prstGeom>
        </p:spPr>
        <p:txBody>
          <a:bodyPr/>
          <a:lstStyle/>
          <a:p>
            <a:fld id="{517929AE-1FB3-475D-8916-B36598A6E66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023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/>
              <a:t>The Chapter Title Goes Here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The Secondary Chapter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478036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435" y="26369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95467" y="1556792"/>
            <a:ext cx="10081120" cy="432048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d-ID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amet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295403" y="2133600"/>
            <a:ext cx="10081684" cy="4319588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3pPr>
            <a:lvl4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4pPr>
            <a:lvl5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/>
              <a:t>The Chapter Title Goes Here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The Secondary Chapter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478036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ver.png"/>
          <p:cNvPicPr>
            <a:picLocks noChangeAspect="1"/>
          </p:cNvPicPr>
          <p:nvPr/>
        </p:nvPicPr>
        <p:blipFill>
          <a:blip r:embed="rId3" cstate="print"/>
          <a:srcRect t="63542"/>
          <a:stretch>
            <a:fillRect/>
          </a:stretch>
        </p:blipFill>
        <p:spPr>
          <a:xfrm>
            <a:off x="1641" y="4357694"/>
            <a:ext cx="12188729" cy="2500306"/>
          </a:xfrm>
          <a:prstGeom prst="rect">
            <a:avLst/>
          </a:prstGeom>
        </p:spPr>
      </p:pic>
      <p:pic>
        <p:nvPicPr>
          <p:cNvPr id="3" name="Picture 2" descr="Cov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4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668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ody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2" y="920"/>
            <a:ext cx="12188729" cy="6856160"/>
          </a:xfrm>
          <a:prstGeom prst="rect">
            <a:avLst/>
          </a:prstGeom>
        </p:spPr>
      </p:pic>
      <p:pic>
        <p:nvPicPr>
          <p:cNvPr id="4" name="Picture 3" descr="Cover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5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ARTWORK\UNISA\BRAND BOOK\CDR\__MASTER TEMPLATE\TEMPLATE PPT\JPG\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0"/>
            <a:ext cx="12198412" cy="6858000"/>
          </a:xfrm>
          <a:prstGeom prst="rect">
            <a:avLst/>
          </a:prstGeom>
          <a:noFill/>
        </p:spPr>
      </p:pic>
      <p:pic>
        <p:nvPicPr>
          <p:cNvPr id="4" name="Picture 4" descr="D:\ARTWORK\UNISA\BRAND BOOK\CDR\__MASTER TEMPLATE\TEMPLATE PPT\JPG\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67240" y="2214554"/>
            <a:ext cx="2762269" cy="236364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>
                <a:latin typeface="Franklin Gothic Heavy" pitchFamily="34" charset="0"/>
                <a:ea typeface="Arial Unicode MS" pitchFamily="34" charset="-128"/>
                <a:cs typeface="Tahoma" pitchFamily="34" charset="0"/>
              </a:rPr>
              <a:t>PEMBUKA BELAJAR</a:t>
            </a:r>
            <a:endParaRPr lang="id-ID" sz="3600" dirty="0">
              <a:latin typeface="Franklin Gothic Heavy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74623" y="4668982"/>
            <a:ext cx="9753599" cy="160539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“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Kami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ridho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 SWT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Tuhanku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Islam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agamaku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Muhammad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Rasul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Ya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tambahkanlah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kepadaku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ilmu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berikanlah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kefahaman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”</a:t>
            </a:r>
          </a:p>
        </p:txBody>
      </p:sp>
      <p:pic>
        <p:nvPicPr>
          <p:cNvPr id="15364" name="Picture 5" descr="C:\Users\Suryani\Pictures\doa-belaj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1276" y="1390651"/>
            <a:ext cx="10432473" cy="2779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96146" y="304799"/>
            <a:ext cx="7827818" cy="581891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DOA BELAJAR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MISI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dirty="0"/>
              <a:t>Visi harus diterjemahkan ke dlm guidelines</a:t>
            </a:r>
            <a:r>
              <a:rPr lang="en-US" dirty="0"/>
              <a:t>-</a:t>
            </a:r>
            <a:r>
              <a:rPr lang="id-ID" dirty="0"/>
              <a:t>guidelines y</a:t>
            </a:r>
            <a:r>
              <a:rPr lang="en-US" dirty="0"/>
              <a:t>an</a:t>
            </a:r>
            <a:r>
              <a:rPr lang="id-ID" dirty="0"/>
              <a:t>g lebih pragmatis dan</a:t>
            </a:r>
            <a:r>
              <a:rPr lang="en-US" dirty="0"/>
              <a:t> </a:t>
            </a:r>
            <a:r>
              <a:rPr lang="id-ID" dirty="0"/>
              <a:t>kongkrit dan dapat dijadikan acuan dalam pengembangan strategi dan aktivitas dalam organisasi</a:t>
            </a:r>
            <a:endParaRPr lang="en-US" dirty="0"/>
          </a:p>
          <a:p>
            <a:r>
              <a:rPr lang="id-ID" dirty="0"/>
              <a:t>Pernyataan dalam misi lebih</a:t>
            </a:r>
            <a:r>
              <a:rPr lang="en-US" dirty="0"/>
              <a:t> </a:t>
            </a:r>
            <a:r>
              <a:rPr lang="id-ID" dirty="0"/>
              <a:t>tajam dan lebih detail jika</a:t>
            </a:r>
            <a:r>
              <a:rPr lang="en-US" dirty="0"/>
              <a:t> </a:t>
            </a:r>
            <a:r>
              <a:rPr lang="id-ID" dirty="0"/>
              <a:t>dibandingkan visi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9814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PENGERTIAN MISI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95403" y="2133600"/>
            <a:ext cx="10081684" cy="1863634"/>
          </a:xfrm>
        </p:spPr>
        <p:txBody>
          <a:bodyPr/>
          <a:lstStyle/>
          <a:p>
            <a:r>
              <a:rPr lang="nn-NO" dirty="0"/>
              <a:t>Pernyataan mengenai hal-hal</a:t>
            </a:r>
            <a:r>
              <a:rPr lang="id-ID" dirty="0"/>
              <a:t> </a:t>
            </a:r>
            <a:r>
              <a:rPr lang="nn-NO" dirty="0"/>
              <a:t>yang harus</a:t>
            </a:r>
            <a:r>
              <a:rPr lang="id-ID" dirty="0"/>
              <a:t> </a:t>
            </a:r>
            <a:r>
              <a:rPr lang="nn-NO" dirty="0"/>
              <a:t>dicapai organisasi bagi pihak-pihak y</a:t>
            </a:r>
            <a:r>
              <a:rPr lang="id-ID" dirty="0"/>
              <a:t>a</a:t>
            </a:r>
            <a:r>
              <a:rPr lang="nn-NO" dirty="0"/>
              <a:t>ng</a:t>
            </a:r>
            <a:r>
              <a:rPr lang="id-ID" dirty="0"/>
              <a:t> </a:t>
            </a:r>
            <a:r>
              <a:rPr lang="nn-NO" dirty="0"/>
              <a:t>berkepentingan di masa datang</a:t>
            </a:r>
            <a:endParaRPr lang="id-ID" dirty="0"/>
          </a:p>
          <a:p>
            <a:r>
              <a:rPr lang="id-ID" dirty="0"/>
              <a:t>Pernyataan misi mencerminkan tentangbisnis/produk atau pelayanan yangditawarkan</a:t>
            </a:r>
          </a:p>
          <a:p>
            <a:r>
              <a:rPr lang="id-ID" dirty="0"/>
              <a:t>Dengan pernyataan misi dijelaskan mengapaorganisasi perlu eksis dan bermakna yangakan datang</a:t>
            </a:r>
            <a:endParaRPr lang="nn-NO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3496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Kriteria Misi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95403" y="2133600"/>
            <a:ext cx="10081684" cy="1850571"/>
          </a:xfrm>
        </p:spPr>
        <p:txBody>
          <a:bodyPr/>
          <a:lstStyle/>
          <a:p>
            <a:r>
              <a:rPr lang="id-ID" dirty="0"/>
              <a:t> PENJELASAN TENTANG BISNIS/PRODUK ATAUPELAYANAN YANG DITAWARKAN YANG SANGATDIPERLUKAN OLEH MASYARAKAT</a:t>
            </a:r>
          </a:p>
          <a:p>
            <a:r>
              <a:rPr lang="id-ID" dirty="0"/>
              <a:t>HARUS JELAS MEMILIKI SASARAN PUBLIK YANGAKAN DILAYANI</a:t>
            </a:r>
          </a:p>
          <a:p>
            <a:r>
              <a:rPr lang="id-ID" dirty="0"/>
              <a:t>KUALITAS PRODUK DAN PELAYANAN YANGDITAWARKAN MEMILIKI DAYA SAING YANGMEYAKINKAN MASYARAKAT</a:t>
            </a:r>
          </a:p>
        </p:txBody>
      </p:sp>
    </p:spTree>
    <p:extLst>
      <p:ext uri="{BB962C8B-B14F-4D97-AF65-F5344CB8AC3E}">
        <p14:creationId xmlns:p14="http://schemas.microsoft.com/office/powerpoint/2010/main" val="3446208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PERUMUSAN </a:t>
            </a:r>
            <a:r>
              <a:rPr lang="en-US" b="1" dirty="0"/>
              <a:t>MIS</a:t>
            </a:r>
            <a:r>
              <a:rPr lang="id-ID" b="1" dirty="0"/>
              <a:t>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dirty="0"/>
              <a:t>MERUPAKAN HAKEKAT DIDIRIKANNYA ORGANISASIYANG DAPAT MENCAKUP : PENGGAMBARANTENTANG TUJUAN PEMBENTUKAN ORGANISASIKEGIATAN-KEGIATAN DAN KIAT-KIAT ORGANISASI</a:t>
            </a:r>
          </a:p>
          <a:p>
            <a:r>
              <a:rPr lang="id-ID" dirty="0"/>
              <a:t>MERUPAKAN PONDASI PENYUSUNAN PERENCANAAN STRATEGIS YANG MENUNJUKKAN PENTINGNYA ORGANISASI</a:t>
            </a:r>
          </a:p>
          <a:p>
            <a:r>
              <a:rPr lang="id-ID" dirty="0"/>
              <a:t>HARUS JELAS MENYATAKAN KEPEDULIANORGANISASI TERHADAP KEPENTINGAN PELANGGAN</a:t>
            </a:r>
          </a:p>
          <a:p>
            <a:r>
              <a:rPr lang="id-ID" dirty="0"/>
              <a:t>DAPAT MENGUNDANG PARTISIPASI MASYARAKATLUAS TERHADAP PERKEMBANGAN BIDANG UTAMAYANG DIGELUTI</a:t>
            </a:r>
          </a:p>
        </p:txBody>
      </p:sp>
    </p:spTree>
    <p:extLst>
      <p:ext uri="{BB962C8B-B14F-4D97-AF65-F5344CB8AC3E}">
        <p14:creationId xmlns:p14="http://schemas.microsoft.com/office/powerpoint/2010/main" val="29318065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CONTOH MISI ADMIN PUBLIK UNISA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d-ID" dirty="0"/>
              <a:t>Mengutamakan pendidikan, penelitian dan pengabdian masyarakat bidang kesehatan masyarakat demi kebaikan masyarakat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/>
              <a:t>Memberikan dukungan ilmu admibnistrasi publik pada kebijakan, tata kelola dan pelayanan kesehatan masyarakat pada amal usaha Muhammadiyah/Aisyiah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/>
              <a:t>Mengembangkan kebijakan publik bidang kesehatan masyarakat bagi komunitas Muhammadiyah/Aisyiyah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/>
              <a:t>Mengembangkan kompetensi tenaga pengajar dan sumber daya manusia lainnya di bidang kesehatan masyarakat</a:t>
            </a:r>
          </a:p>
        </p:txBody>
      </p:sp>
    </p:spTree>
    <p:extLst>
      <p:ext uri="{BB962C8B-B14F-4D97-AF65-F5344CB8AC3E}">
        <p14:creationId xmlns:p14="http://schemas.microsoft.com/office/powerpoint/2010/main" val="3077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MISI UNISA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95403" y="2133600"/>
            <a:ext cx="10081684" cy="1902823"/>
          </a:xfrm>
        </p:spPr>
        <p:txBody>
          <a:bodyPr/>
          <a:lstStyle/>
          <a:p>
            <a:r>
              <a:rPr lang="id-ID" dirty="0"/>
              <a:t>MENYELENGGARAKAN PENDIDIKAN, PENELITIAN DAN PENGABDIAN KEPADA MASYARAKAT BERWAWASAN KESEHATAN DAN BERDASARKAN NILAI-NILAI ISLAM BERKEMAJUAN UNTUK MENCERDASKAN KEHIDUPAN BANGSA</a:t>
            </a:r>
          </a:p>
          <a:p>
            <a:r>
              <a:rPr lang="id-ID" dirty="0"/>
              <a:t>MENGEMBANGKAN KAJIAN DAN PEMBERDAYAAN PEREMPUAN DALAM KERANGKA ISLAM BERKEMAJUAN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138823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9800" y="335282"/>
            <a:ext cx="5181600" cy="680718"/>
          </a:xfrm>
        </p:spPr>
        <p:txBody>
          <a:bodyPr/>
          <a:lstStyle/>
          <a:p>
            <a:r>
              <a:rPr lang="en-US" sz="4000" b="1" dirty="0" err="1"/>
              <a:t>Rencana</a:t>
            </a:r>
            <a:r>
              <a:rPr lang="en-US" sz="4000" b="1" dirty="0"/>
              <a:t> </a:t>
            </a:r>
            <a:r>
              <a:rPr lang="en-US" sz="4000" b="1" dirty="0" err="1"/>
              <a:t>Tindak</a:t>
            </a:r>
            <a:r>
              <a:rPr lang="en-US" sz="4000" b="1" dirty="0"/>
              <a:t> </a:t>
            </a:r>
            <a:r>
              <a:rPr lang="en-US" sz="4000" b="1" dirty="0" err="1"/>
              <a:t>Lanjut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95403" y="1371600"/>
            <a:ext cx="10081684" cy="5081588"/>
          </a:xfrm>
        </p:spPr>
        <p:txBody>
          <a:bodyPr/>
          <a:lstStyle/>
          <a:p>
            <a:pPr>
              <a:buNone/>
            </a:pPr>
            <a:r>
              <a:rPr lang="id-ID" sz="3600" b="1" dirty="0"/>
              <a:t>NEXT MEETING </a:t>
            </a:r>
          </a:p>
          <a:p>
            <a:pPr lvl="0">
              <a:buNone/>
            </a:pPr>
            <a:r>
              <a:rPr lang="id-ID" sz="5400" b="1"/>
              <a:t>ANALISIS SWOT</a:t>
            </a:r>
            <a:endParaRPr lang="id-ID" sz="5400" b="1" dirty="0"/>
          </a:p>
          <a:p>
            <a:pPr>
              <a:buNone/>
            </a:pPr>
            <a:endParaRPr lang="id-ID" sz="36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3006437" y="1138670"/>
            <a:ext cx="5714424" cy="4318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000" b="1" dirty="0">
                <a:latin typeface="Berlin Sans FB Demi" pitchFamily="34" charset="0"/>
                <a:ea typeface="SimSun" pitchFamily="2" charset="-122"/>
                <a:cs typeface="Tahoma" pitchFamily="34" charset="0"/>
              </a:rPr>
              <a:t>PENUTUP BELAJAR</a:t>
            </a:r>
            <a:br>
              <a:rPr lang="en-US" sz="4000" b="1" dirty="0">
                <a:latin typeface="Berlin Sans FB Demi" pitchFamily="34" charset="0"/>
                <a:ea typeface="Arial Unicode MS" pitchFamily="34" charset="-128"/>
                <a:cs typeface="Tahoma" pitchFamily="34" charset="0"/>
              </a:rPr>
            </a:br>
            <a:endParaRPr lang="en-US" sz="4000" b="1" dirty="0">
              <a:latin typeface="Berlin Sans FB Demi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8371" name="Content Placeholder 2"/>
          <p:cNvSpPr>
            <a:spLocks noGrp="1"/>
          </p:cNvSpPr>
          <p:nvPr>
            <p:ph idx="4294967295"/>
          </p:nvPr>
        </p:nvSpPr>
        <p:spPr>
          <a:xfrm>
            <a:off x="1219199" y="2143125"/>
            <a:ext cx="9975273" cy="35718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ctr" eaLnBrk="1" hangingPunct="1">
              <a:buFontTx/>
              <a:buNone/>
            </a:pPr>
            <a:r>
              <a:rPr lang="ar-AE" sz="2400" b="1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بِسْمِ اللَّهِ الرَّحْمَنِ الرَّحِيمِ</a:t>
            </a:r>
            <a:endParaRPr lang="en-US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ar-AE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ar-AE" sz="2400" b="1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اَللَّهُمَّ أَرِنَا الْحَقَّ حَقًّا وَارْزُقْنَا اتِّـبَاعَه ُ وَأَرِنَا الْبَاطِلَ بَاطِلاً وَارْزُقْنَا اجْتِنَابَهُ</a:t>
            </a:r>
            <a:endParaRPr lang="en-US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en-US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ar-AE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Ya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Allah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Tunjukkanlah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kepada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kebenaran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sehinggga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dapat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mengikutinya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, </a:t>
            </a:r>
          </a:p>
          <a:p>
            <a:pPr algn="ctr" eaLnBrk="1" hangingPunct="1">
              <a:buFontTx/>
              <a:buNone/>
            </a:pP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Dan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tunjukkanlah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kepada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keburukan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sehingga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dapat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menjauhinya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.</a:t>
            </a:r>
          </a:p>
          <a:p>
            <a:pPr eaLnBrk="1" hangingPunct="1"/>
            <a:endParaRPr lang="en-US" sz="2400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9927" y="1748385"/>
            <a:ext cx="11304545" cy="1736428"/>
          </a:xfrm>
        </p:spPr>
        <p:txBody>
          <a:bodyPr/>
          <a:lstStyle/>
          <a:p>
            <a:pPr>
              <a:defRPr/>
            </a:pPr>
            <a:r>
              <a:rPr lang="id-ID" sz="5400" dirty="0">
                <a:solidFill>
                  <a:srgbClr val="00B050"/>
                </a:solidFill>
                <a:latin typeface="Corbel" pitchFamily="34" charset="0"/>
                <a:cs typeface="Arial" charset="0"/>
              </a:rPr>
              <a:t>PROSES MANAJEMEN STRATEGIS</a:t>
            </a:r>
            <a:endParaRPr lang="en-US" sz="5400" dirty="0">
              <a:solidFill>
                <a:srgbClr val="00B050"/>
              </a:solidFill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4973782"/>
            <a:ext cx="10515600" cy="1219200"/>
          </a:xfrm>
        </p:spPr>
        <p:txBody>
          <a:bodyPr/>
          <a:lstStyle/>
          <a:p>
            <a:r>
              <a:rPr lang="id-ID" sz="1600" dirty="0">
                <a:latin typeface="Berlin Sans FB Demi" pitchFamily="34" charset="0"/>
              </a:rPr>
              <a:t>MUHAMMAD KHOZIN, S.IP, MPA</a:t>
            </a:r>
            <a:endParaRPr lang="en-US" sz="1600" dirty="0">
              <a:latin typeface="Berlin Sans FB Demi" pitchFamily="34" charset="0"/>
            </a:endParaRPr>
          </a:p>
          <a:p>
            <a:r>
              <a:rPr lang="en-US" sz="1600" dirty="0" err="1">
                <a:latin typeface="Berlin Sans FB Demi" pitchFamily="34" charset="0"/>
              </a:rPr>
              <a:t>Disampaikan</a:t>
            </a:r>
            <a:r>
              <a:rPr lang="en-US" sz="1600" dirty="0">
                <a:latin typeface="Berlin Sans FB Demi" pitchFamily="34" charset="0"/>
              </a:rPr>
              <a:t> </a:t>
            </a:r>
            <a:r>
              <a:rPr lang="en-US" sz="1600" dirty="0" err="1">
                <a:latin typeface="Berlin Sans FB Demi" pitchFamily="34" charset="0"/>
              </a:rPr>
              <a:t>pada</a:t>
            </a:r>
            <a:r>
              <a:rPr lang="en-US" sz="1600" dirty="0">
                <a:latin typeface="Berlin Sans FB Demi" pitchFamily="34" charset="0"/>
              </a:rPr>
              <a:t> </a:t>
            </a:r>
            <a:r>
              <a:rPr lang="en-US" sz="1600" dirty="0" err="1">
                <a:latin typeface="Berlin Sans FB Demi" pitchFamily="34" charset="0"/>
              </a:rPr>
              <a:t>Kuliah</a:t>
            </a:r>
            <a:r>
              <a:rPr lang="en-US" sz="1600" dirty="0">
                <a:latin typeface="Berlin Sans FB Demi" pitchFamily="34" charset="0"/>
              </a:rPr>
              <a:t> MK </a:t>
            </a:r>
            <a:r>
              <a:rPr lang="id-ID" sz="1600" dirty="0">
                <a:latin typeface="Berlin Sans FB Demi" pitchFamily="34" charset="0"/>
              </a:rPr>
              <a:t>Manajemen Strategis</a:t>
            </a:r>
            <a:endParaRPr lang="en-US" sz="1600" dirty="0">
              <a:latin typeface="Berlin Sans FB Demi" pitchFamily="34" charset="0"/>
            </a:endParaRPr>
          </a:p>
          <a:p>
            <a:r>
              <a:rPr lang="en-US" sz="1600" dirty="0">
                <a:latin typeface="Berlin Sans FB Demi" pitchFamily="34" charset="0"/>
              </a:rPr>
              <a:t>2</a:t>
            </a:r>
            <a:r>
              <a:rPr lang="id-ID" sz="1600" dirty="0">
                <a:latin typeface="Berlin Sans FB Demi" pitchFamily="34" charset="0"/>
              </a:rPr>
              <a:t>0</a:t>
            </a:r>
            <a:r>
              <a:rPr lang="en-US" sz="1600" dirty="0">
                <a:latin typeface="Berlin Sans FB Demi" pitchFamily="34" charset="0"/>
              </a:rPr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1707744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6174" y="1922551"/>
            <a:ext cx="5209836" cy="432048"/>
          </a:xfrm>
        </p:spPr>
        <p:txBody>
          <a:bodyPr/>
          <a:lstStyle/>
          <a:p>
            <a:r>
              <a:rPr lang="id-ID" b="1" dirty="0"/>
              <a:t>TAHAP-TAHAP MANAJEMEN STRATEGIS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336174" y="2629988"/>
            <a:ext cx="10081684" cy="1393371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id-ID" sz="2400" dirty="0"/>
              <a:t>PEMBUATAN STRATEGI (FORMULASI STRATEGI)</a:t>
            </a:r>
          </a:p>
          <a:p>
            <a:pPr marL="457200" indent="-457200">
              <a:buAutoNum type="arabicPeriod"/>
            </a:pPr>
            <a:r>
              <a:rPr lang="id-ID" sz="2400" dirty="0"/>
              <a:t>PENERAPAN ATAU IMPLEMENTASI STRATEGI</a:t>
            </a:r>
          </a:p>
          <a:p>
            <a:pPr marL="457200" indent="-457200">
              <a:buAutoNum type="arabicPeriod"/>
            </a:pPr>
            <a:r>
              <a:rPr lang="id-ID" sz="2400" dirty="0"/>
              <a:t>EVALUASI STRATEGI</a:t>
            </a:r>
          </a:p>
        </p:txBody>
      </p:sp>
    </p:spTree>
    <p:extLst>
      <p:ext uri="{BB962C8B-B14F-4D97-AF65-F5344CB8AC3E}">
        <p14:creationId xmlns:p14="http://schemas.microsoft.com/office/powerpoint/2010/main" val="1897443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ASPEK-ASPEK DALAM MANAJEMEN STRATEGI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449790"/>
              </p:ext>
            </p:extLst>
          </p:nvPr>
        </p:nvGraphicFramePr>
        <p:xfrm>
          <a:off x="1295400" y="2133600"/>
          <a:ext cx="10082214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1107">
                  <a:extLst>
                    <a:ext uri="{9D8B030D-6E8A-4147-A177-3AD203B41FA5}">
                      <a16:colId xmlns:a16="http://schemas.microsoft.com/office/drawing/2014/main" val="1537324195"/>
                    </a:ext>
                  </a:extLst>
                </a:gridCol>
                <a:gridCol w="5041107">
                  <a:extLst>
                    <a:ext uri="{9D8B030D-6E8A-4147-A177-3AD203B41FA5}">
                      <a16:colId xmlns:a16="http://schemas.microsoft.com/office/drawing/2014/main" val="28505707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ASPEK MANAJEMEN STRATEGIS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KEGIATAN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220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FORMULASI STRATEGI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dirty="0"/>
                        <a:t>PERUMUSAN VISI DAN MISI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dirty="0"/>
                        <a:t>ANALISIS SWOT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dirty="0"/>
                        <a:t>ANALISIS PILIHAN</a:t>
                      </a:r>
                      <a:r>
                        <a:rPr lang="id-ID" baseline="0" dirty="0"/>
                        <a:t> STRATEGI DAN KUNCI KEBERHASILAN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baseline="0" dirty="0"/>
                        <a:t>PENETAPAN TUJUAN, SASARAN DAN STRATEGI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74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dirty="0"/>
                        <a:t>IMPLEMENTASI STRATEGI</a:t>
                      </a:r>
                    </a:p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dirty="0"/>
                        <a:t>RENCANA PROGRAM DAN KEGIATAN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dirty="0"/>
                        <a:t>PENGANGGARAN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dirty="0"/>
                        <a:t>SISTEM</a:t>
                      </a:r>
                      <a:r>
                        <a:rPr lang="id-ID" baseline="0" dirty="0"/>
                        <a:t> PELAKSANAAN, PEMANTAUAN DAN PENGAWASAN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282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dirty="0"/>
                        <a:t>EVALUASI STRATEGI</a:t>
                      </a:r>
                    </a:p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dirty="0"/>
                        <a:t>PENGUKURAN DAN EVALUASI</a:t>
                      </a:r>
                      <a:r>
                        <a:rPr lang="id-ID" baseline="0" dirty="0"/>
                        <a:t> KINERJA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baseline="0" dirty="0"/>
                        <a:t>PELAPORAN DAN PERTANGGUNGJAWABAN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3499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681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VISI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dirty="0"/>
              <a:t>Gambaran tentang masa depanidealidealyang realistik dan ingin diwujudkanyang realistik dan ingin diwujudkandalam kurun waktu tertentu/saatdalam kurun waktu tertentu/saatyang ditentukan.yang dItentukan</a:t>
            </a:r>
          </a:p>
          <a:p>
            <a:r>
              <a:rPr lang="id-ID" dirty="0"/>
              <a:t>Pernyataan yang diucapkan atauditulis hari ini, yang merupakanditulis hari ini, yang merupakanproses manajemen saat ini, yangproses manajemen saat ini, yangmenjangkau ke depan.menjangkau ke depan</a:t>
            </a:r>
          </a:p>
          <a:p>
            <a:r>
              <a:rPr lang="id-ID" dirty="0"/>
              <a:t>Suatu kondisi ideal tentang masadepan yang realistik, dapatdepan yang realistik, dapatdipercaya, meyakinkan sertadipercaya, meyakinkan sertamengandung daya tarik.mengandung daya tarik</a:t>
            </a:r>
          </a:p>
          <a:p>
            <a:r>
              <a:rPr lang="id-ID" dirty="0"/>
              <a:t>cara pandang jauh ke depan,kemana instansi pemerintah harus dibawaagar dapat eksis, antisipatif dan inovatif</a:t>
            </a:r>
          </a:p>
          <a:p>
            <a:r>
              <a:rPr lang="id-ID" dirty="0"/>
              <a:t>suatu gambaran menantangkeadaan masa depan yg diinginkan olehinstansi pemerintah</a:t>
            </a:r>
          </a:p>
        </p:txBody>
      </p:sp>
    </p:spTree>
    <p:extLst>
      <p:ext uri="{BB962C8B-B14F-4D97-AF65-F5344CB8AC3E}">
        <p14:creationId xmlns:p14="http://schemas.microsoft.com/office/powerpoint/2010/main" val="21417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0849" y="250507"/>
            <a:ext cx="7561151" cy="432048"/>
          </a:xfrm>
        </p:spPr>
        <p:txBody>
          <a:bodyPr/>
          <a:lstStyle/>
          <a:p>
            <a:pPr algn="ctr"/>
            <a:r>
              <a:rPr lang="es-ES" b="1" dirty="0"/>
              <a:t>UU </a:t>
            </a:r>
            <a:r>
              <a:rPr lang="es-ES" b="1" dirty="0" err="1"/>
              <a:t>Nomor</a:t>
            </a:r>
            <a:r>
              <a:rPr lang="es-ES" b="1" dirty="0"/>
              <a:t> 25 </a:t>
            </a:r>
            <a:r>
              <a:rPr lang="es-ES" b="1" dirty="0" err="1"/>
              <a:t>Tahun</a:t>
            </a:r>
            <a:r>
              <a:rPr lang="es-ES" b="1" dirty="0"/>
              <a:t> 2004 </a:t>
            </a:r>
            <a:r>
              <a:rPr lang="es-ES" b="1" dirty="0" err="1"/>
              <a:t>Pasal</a:t>
            </a:r>
            <a:r>
              <a:rPr lang="es-ES" b="1" dirty="0"/>
              <a:t> 1 </a:t>
            </a:r>
            <a:r>
              <a:rPr lang="es-ES" b="1" dirty="0" err="1"/>
              <a:t>Ayat</a:t>
            </a:r>
            <a:r>
              <a:rPr lang="es-ES" b="1" dirty="0"/>
              <a:t> 12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69278" y="1558834"/>
            <a:ext cx="10081684" cy="4319588"/>
          </a:xfrm>
        </p:spPr>
        <p:txBody>
          <a:bodyPr/>
          <a:lstStyle/>
          <a:p>
            <a:pPr marL="0" indent="0" algn="ctr">
              <a:buNone/>
            </a:pPr>
            <a:r>
              <a:rPr lang="id-ID" b="1" dirty="0"/>
              <a:t>VISI ADALAH RUMUSAN UMUM MENGENAI KEADAAN YANG DIINGINKAN PADA AKHIR PERIODE PERENCANAAN</a:t>
            </a:r>
          </a:p>
          <a:p>
            <a:pPr marL="0" indent="0">
              <a:buNone/>
            </a:pPr>
            <a:endParaRPr lang="id-ID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5440" y="2563722"/>
            <a:ext cx="6329359" cy="3095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922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KRITERIA VISI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sv-SE" dirty="0"/>
              <a:t>SINGKAT, SEDERHANA DAN JELAS;MENARIK DAN MUDAH DIINGAT;</a:t>
            </a:r>
            <a:endParaRPr lang="id-ID" dirty="0"/>
          </a:p>
          <a:p>
            <a:r>
              <a:rPr lang="id-ID" dirty="0"/>
              <a:t>SESUAI DENGAN NILAI-NILAI ORGANISASI/PERUSAHAAN;</a:t>
            </a:r>
          </a:p>
          <a:p>
            <a:r>
              <a:rPr lang="id-ID" dirty="0"/>
              <a:t>BERSIFAT MELIBATKAN SEMUA ORANG</a:t>
            </a:r>
          </a:p>
          <a:p>
            <a:r>
              <a:rPr lang="id-ID" dirty="0"/>
              <a:t>INSPIRASIONAL DAN MENANTANG;</a:t>
            </a:r>
          </a:p>
          <a:p>
            <a:r>
              <a:rPr lang="id-ID" dirty="0"/>
              <a:t>DESKRIPSI SUATU KONDISI IDEAL;</a:t>
            </a:r>
          </a:p>
          <a:p>
            <a:r>
              <a:rPr lang="id-ID" dirty="0"/>
              <a:t>MEMBERIKAN ARAH BISNIS YANG AKANDATANG;</a:t>
            </a:r>
          </a:p>
          <a:p>
            <a:r>
              <a:rPr lang="id-ID" dirty="0"/>
              <a:t>MEMBERIKAN KRITERIA DALAMPENGAMBILAN KEPUTUSAN;</a:t>
            </a:r>
          </a:p>
          <a:p>
            <a:r>
              <a:rPr lang="id-ID" dirty="0"/>
              <a:t>MEMILIKI BATAS WAKTU (SELALU UP TODATE)</a:t>
            </a:r>
          </a:p>
        </p:txBody>
      </p:sp>
    </p:spTree>
    <p:extLst>
      <p:ext uri="{BB962C8B-B14F-4D97-AF65-F5344CB8AC3E}">
        <p14:creationId xmlns:p14="http://schemas.microsoft.com/office/powerpoint/2010/main" val="45291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MANFAAT VISI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dirty="0"/>
              <a:t>BUKAN FAKTA TETAPI DAPAT MENJADI GAMBARANPANDANGAN MASA DEPAN YANG INGIN DIWUJUDKAN</a:t>
            </a:r>
          </a:p>
          <a:p>
            <a:r>
              <a:rPr lang="id-ID" dirty="0"/>
              <a:t>DAPAT MEBERIKAN ARAHAN DAN MENDORONGANGGOTA ORGANISASI MENNUJUKKAN KINERJA YANGBAIK</a:t>
            </a:r>
          </a:p>
          <a:p>
            <a:r>
              <a:rPr lang="id-ID" dirty="0"/>
              <a:t>DAPAT MENIMBULKAN INSPIRASI DAN SIAPMENGHADAPI TANTANGAN</a:t>
            </a:r>
          </a:p>
          <a:p>
            <a:r>
              <a:rPr lang="id-ID" dirty="0"/>
              <a:t>DAPAT MENJEMBATANI MASA KINI DAN MASA MENDATANG</a:t>
            </a:r>
          </a:p>
          <a:p>
            <a:r>
              <a:rPr lang="id-ID" dirty="0"/>
              <a:t>DAPAT MENJADI GAMBARAN YANG REALISTIS DAN KREDIBELMASA DEPAN YANG MENARIK</a:t>
            </a:r>
          </a:p>
          <a:p>
            <a:r>
              <a:rPr lang="id-ID" dirty="0"/>
              <a:t>MENCIPTAKAN ORGANISASI YANG DINAMIS DAN TIDAK STATIS</a:t>
            </a:r>
          </a:p>
        </p:txBody>
      </p:sp>
    </p:spTree>
    <p:extLst>
      <p:ext uri="{BB962C8B-B14F-4D97-AF65-F5344CB8AC3E}">
        <p14:creationId xmlns:p14="http://schemas.microsoft.com/office/powerpoint/2010/main" val="2595091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CONTOH VISI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b="1" dirty="0"/>
              <a:t>UNISA</a:t>
            </a:r>
          </a:p>
          <a:p>
            <a:pPr marL="0" indent="0">
              <a:buNone/>
            </a:pPr>
            <a:r>
              <a:rPr lang="id-ID" dirty="0"/>
              <a:t>Menjadi Universitas Berwawasan Kesehatan Pilihan dan Unggul Berbasis Nilai-Nilai Islam Berkemajuan</a:t>
            </a:r>
          </a:p>
          <a:p>
            <a:r>
              <a:rPr lang="id-ID" b="1" dirty="0"/>
              <a:t>ADMINISTRASI PUBLIK UNISA</a:t>
            </a:r>
          </a:p>
          <a:p>
            <a:pPr marL="0" indent="0">
              <a:buNone/>
            </a:pPr>
            <a:r>
              <a:rPr lang="id-ID" dirty="0"/>
              <a:t>Menjadi Program Studi Administrasi Publik yang unggul dan pilihan di bidang tatakelola organisasi dan kebijakan kesehatan masyarakat berbasis nilai-nilai Islam berkemajuan pada tahun 2035 di Tingkat Nasional</a:t>
            </a:r>
          </a:p>
          <a:p>
            <a:r>
              <a:rPr lang="id-ID" b="1" dirty="0"/>
              <a:t>SINERGI</a:t>
            </a:r>
            <a:r>
              <a:rPr lang="id-ID" dirty="0"/>
              <a:t> </a:t>
            </a:r>
            <a:r>
              <a:rPr lang="id-ID" b="1" dirty="0"/>
              <a:t>VISI UTAMA</a:t>
            </a:r>
          </a:p>
          <a:p>
            <a:pPr marL="0" indent="0">
              <a:buNone/>
            </a:pPr>
            <a:r>
              <a:rPr lang="id-ID" dirty="0"/>
              <a:t>Menjadi Perusahaan Konsultan Unggul di tingkat nasional dan konsultan internasional di tahun 2020</a:t>
            </a:r>
          </a:p>
        </p:txBody>
      </p:sp>
    </p:spTree>
    <p:extLst>
      <p:ext uri="{BB962C8B-B14F-4D97-AF65-F5344CB8AC3E}">
        <p14:creationId xmlns:p14="http://schemas.microsoft.com/office/powerpoint/2010/main" val="4264396838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PPT VER. 1_template</Template>
  <TotalTime>3336</TotalTime>
  <Words>672</Words>
  <Application>Microsoft Office PowerPoint</Application>
  <PresentationFormat>Widescreen</PresentationFormat>
  <Paragraphs>92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31" baseType="lpstr">
      <vt:lpstr>SimSun</vt:lpstr>
      <vt:lpstr>Arial</vt:lpstr>
      <vt:lpstr>Arial Unicode MS</vt:lpstr>
      <vt:lpstr>Berlin Sans FB Demi</vt:lpstr>
      <vt:lpstr>Calibri</vt:lpstr>
      <vt:lpstr>Corbel</vt:lpstr>
      <vt:lpstr>Franklin Gothic Heavy</vt:lpstr>
      <vt:lpstr>Gill Sans MT Condensed</vt:lpstr>
      <vt:lpstr>Tahoma</vt:lpstr>
      <vt:lpstr>Presentation UNISA_01</vt:lpstr>
      <vt:lpstr>1_Presentation UNISA_01</vt:lpstr>
      <vt:lpstr>1_Office Theme</vt:lpstr>
      <vt:lpstr>2_Office Theme</vt:lpstr>
      <vt:lpstr>PEMBUKA BELAJAR</vt:lpstr>
      <vt:lpstr>PROSES MANAJEMEN STRATEGIS</vt:lpstr>
      <vt:lpstr>TAHAP-TAHAP MANAJEMEN STRATEGIS</vt:lpstr>
      <vt:lpstr>ASPEK-ASPEK DALAM MANAJEMEN STRATEGI</vt:lpstr>
      <vt:lpstr>VISI</vt:lpstr>
      <vt:lpstr>UU Nomor 25 Tahun 2004 Pasal 1 Ayat 12</vt:lpstr>
      <vt:lpstr>KRITERIA VISI</vt:lpstr>
      <vt:lpstr>MANFAAT VISI</vt:lpstr>
      <vt:lpstr>CONTOH VISI</vt:lpstr>
      <vt:lpstr>MISI</vt:lpstr>
      <vt:lpstr>PENGERTIAN MISI</vt:lpstr>
      <vt:lpstr>Kriteria Misi</vt:lpstr>
      <vt:lpstr>PERUMUSAN MISI</vt:lpstr>
      <vt:lpstr>CONTOH MISI ADMIN PUBLIK UNISA</vt:lpstr>
      <vt:lpstr>MISI UNISA</vt:lpstr>
      <vt:lpstr>Rencana Tindak Lanjut</vt:lpstr>
      <vt:lpstr>PENUTUP BELAJAR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BUZZ GROUP (Kelompok Studi Kecil)</dc:title>
  <dc:creator>Windows User</dc:creator>
  <cp:lastModifiedBy>User</cp:lastModifiedBy>
  <cp:revision>157</cp:revision>
  <dcterms:created xsi:type="dcterms:W3CDTF">2017-11-21T07:01:38Z</dcterms:created>
  <dcterms:modified xsi:type="dcterms:W3CDTF">2021-03-10T08:45:32Z</dcterms:modified>
</cp:coreProperties>
</file>