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61" r:id="rId2"/>
  </p:sldMasterIdLst>
  <p:notesMasterIdLst>
    <p:notesMasterId r:id="rId41"/>
  </p:notesMasterIdLst>
  <p:sldIdLst>
    <p:sldId id="256" r:id="rId3"/>
    <p:sldId id="339" r:id="rId4"/>
    <p:sldId id="282" r:id="rId5"/>
    <p:sldId id="292" r:id="rId6"/>
    <p:sldId id="285" r:id="rId7"/>
    <p:sldId id="284" r:id="rId8"/>
    <p:sldId id="283" r:id="rId9"/>
    <p:sldId id="293" r:id="rId10"/>
    <p:sldId id="257" r:id="rId11"/>
    <p:sldId id="294" r:id="rId12"/>
    <p:sldId id="295" r:id="rId13"/>
    <p:sldId id="259" r:id="rId14"/>
    <p:sldId id="288" r:id="rId15"/>
    <p:sldId id="330" r:id="rId16"/>
    <p:sldId id="332" r:id="rId17"/>
    <p:sldId id="333" r:id="rId18"/>
    <p:sldId id="335" r:id="rId19"/>
    <p:sldId id="336" r:id="rId20"/>
    <p:sldId id="337" r:id="rId21"/>
    <p:sldId id="338" r:id="rId22"/>
    <p:sldId id="297" r:id="rId23"/>
    <p:sldId id="296" r:id="rId24"/>
    <p:sldId id="320" r:id="rId25"/>
    <p:sldId id="300" r:id="rId26"/>
    <p:sldId id="298" r:id="rId27"/>
    <p:sldId id="299" r:id="rId28"/>
    <p:sldId id="305" r:id="rId29"/>
    <p:sldId id="307" r:id="rId30"/>
    <p:sldId id="315" r:id="rId31"/>
    <p:sldId id="316" r:id="rId32"/>
    <p:sldId id="317" r:id="rId33"/>
    <p:sldId id="310" r:id="rId34"/>
    <p:sldId id="318" r:id="rId35"/>
    <p:sldId id="319" r:id="rId36"/>
    <p:sldId id="311" r:id="rId37"/>
    <p:sldId id="312" r:id="rId38"/>
    <p:sldId id="313" r:id="rId39"/>
    <p:sldId id="328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00"/>
    <a:srgbClr val="99CCFF"/>
    <a:srgbClr val="006600"/>
    <a:srgbClr val="00FFFF"/>
    <a:srgbClr val="339933"/>
    <a:srgbClr val="003399"/>
    <a:srgbClr val="00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825" autoAdjust="0"/>
    <p:restoredTop sz="86420" autoAdjust="0"/>
  </p:normalViewPr>
  <p:slideViewPr>
    <p:cSldViewPr>
      <p:cViewPr varScale="1">
        <p:scale>
          <a:sx n="63" d="100"/>
          <a:sy n="63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D8A355-4A1D-4E17-9168-9790E83DEC70}" type="doc">
      <dgm:prSet loTypeId="urn:microsoft.com/office/officeart/2005/8/layout/process1" loCatId="process" qsTypeId="urn:microsoft.com/office/officeart/2005/8/quickstyle/3d1" qsCatId="3D" csTypeId="urn:microsoft.com/office/officeart/2005/8/colors/accent0_2" csCatId="mainScheme" phldr="1"/>
      <dgm:spPr/>
    </dgm:pt>
    <dgm:pt modelId="{C0D1FE56-DFE8-4E63-9056-D18F80C765D2}">
      <dgm:prSet phldrT="[Text]" custT="1"/>
      <dgm:spPr/>
      <dgm:t>
        <a:bodyPr/>
        <a:lstStyle/>
        <a:p>
          <a:endParaRPr lang="id-ID" sz="2800" dirty="0">
            <a:latin typeface="Berlin Sans FB Demi" pitchFamily="34" charset="0"/>
          </a:endParaRPr>
        </a:p>
      </dgm:t>
    </dgm:pt>
    <dgm:pt modelId="{EC38FF4B-8CD8-48E9-8E2E-8E46DD4D9733}" type="parTrans" cxnId="{3BEDB6EB-3B3D-4D00-94C6-ECD54B15390E}">
      <dgm:prSet/>
      <dgm:spPr/>
      <dgm:t>
        <a:bodyPr/>
        <a:lstStyle/>
        <a:p>
          <a:endParaRPr lang="id-ID"/>
        </a:p>
      </dgm:t>
    </dgm:pt>
    <dgm:pt modelId="{8B75F683-ECA1-40D3-909C-52407F2D45C0}" type="sibTrans" cxnId="{3BEDB6EB-3B3D-4D00-94C6-ECD54B15390E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id-ID"/>
        </a:p>
      </dgm:t>
    </dgm:pt>
    <dgm:pt modelId="{67AB8D4D-AFD6-453C-A80B-8A11F89EE369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id-ID" sz="2800" dirty="0">
            <a:latin typeface="Berlin Sans FB Demi" pitchFamily="34" charset="0"/>
          </a:endParaRPr>
        </a:p>
      </dgm:t>
    </dgm:pt>
    <dgm:pt modelId="{ACF50DD9-24CD-4E2B-99F2-D07252E1B0C4}" type="parTrans" cxnId="{EC36C1A5-17CE-4379-B999-E783091CB589}">
      <dgm:prSet/>
      <dgm:spPr/>
      <dgm:t>
        <a:bodyPr/>
        <a:lstStyle/>
        <a:p>
          <a:endParaRPr lang="id-ID"/>
        </a:p>
      </dgm:t>
    </dgm:pt>
    <dgm:pt modelId="{7D547E92-06E6-4370-93AE-27BBCA6333C8}" type="sibTrans" cxnId="{EC36C1A5-17CE-4379-B999-E783091CB589}">
      <dgm:prSet/>
      <dgm:spPr/>
      <dgm:t>
        <a:bodyPr/>
        <a:lstStyle/>
        <a:p>
          <a:endParaRPr lang="id-ID"/>
        </a:p>
      </dgm:t>
    </dgm:pt>
    <dgm:pt modelId="{84F8F69D-2573-4977-AE39-2F5E89EB26A7}" type="pres">
      <dgm:prSet presAssocID="{84D8A355-4A1D-4E17-9168-9790E83DEC70}" presName="Name0" presStyleCnt="0">
        <dgm:presLayoutVars>
          <dgm:dir/>
          <dgm:resizeHandles val="exact"/>
        </dgm:presLayoutVars>
      </dgm:prSet>
      <dgm:spPr/>
    </dgm:pt>
    <dgm:pt modelId="{B70E0F3D-3782-41CB-81F5-CD63978910C5}" type="pres">
      <dgm:prSet presAssocID="{C0D1FE56-DFE8-4E63-9056-D18F80C765D2}" presName="node" presStyleLbl="node1" presStyleIdx="0" presStyleCnt="2" custScaleY="7318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87BCD22-607C-4A58-A2D2-1A87DE7167E1}" type="pres">
      <dgm:prSet presAssocID="{8B75F683-ECA1-40D3-909C-52407F2D45C0}" presName="sibTrans" presStyleLbl="sibTrans2D1" presStyleIdx="0" presStyleCnt="1"/>
      <dgm:spPr/>
      <dgm:t>
        <a:bodyPr/>
        <a:lstStyle/>
        <a:p>
          <a:endParaRPr lang="id-ID"/>
        </a:p>
      </dgm:t>
    </dgm:pt>
    <dgm:pt modelId="{07A452D7-FCF5-4DE5-9A53-3D87BA451277}" type="pres">
      <dgm:prSet presAssocID="{8B75F683-ECA1-40D3-909C-52407F2D45C0}" presName="connectorText" presStyleLbl="sibTrans2D1" presStyleIdx="0" presStyleCnt="1"/>
      <dgm:spPr/>
      <dgm:t>
        <a:bodyPr/>
        <a:lstStyle/>
        <a:p>
          <a:endParaRPr lang="id-ID"/>
        </a:p>
      </dgm:t>
    </dgm:pt>
    <dgm:pt modelId="{06F95ADA-ACC4-4D1A-A21C-AC861FB5978F}" type="pres">
      <dgm:prSet presAssocID="{67AB8D4D-AFD6-453C-A80B-8A11F89EE369}" presName="node" presStyleLbl="node1" presStyleIdx="1" presStyleCnt="2" custScaleY="7318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D7D83D4-ADF6-4B29-8337-433E6F202B93}" type="presOf" srcId="{C0D1FE56-DFE8-4E63-9056-D18F80C765D2}" destId="{B70E0F3D-3782-41CB-81F5-CD63978910C5}" srcOrd="0" destOrd="0" presId="urn:microsoft.com/office/officeart/2005/8/layout/process1"/>
    <dgm:cxn modelId="{EC36C1A5-17CE-4379-B999-E783091CB589}" srcId="{84D8A355-4A1D-4E17-9168-9790E83DEC70}" destId="{67AB8D4D-AFD6-453C-A80B-8A11F89EE369}" srcOrd="1" destOrd="0" parTransId="{ACF50DD9-24CD-4E2B-99F2-D07252E1B0C4}" sibTransId="{7D547E92-06E6-4370-93AE-27BBCA6333C8}"/>
    <dgm:cxn modelId="{C3B79440-AFFC-4506-8242-EA1B1EED5F69}" type="presOf" srcId="{8B75F683-ECA1-40D3-909C-52407F2D45C0}" destId="{07A452D7-FCF5-4DE5-9A53-3D87BA451277}" srcOrd="1" destOrd="0" presId="urn:microsoft.com/office/officeart/2005/8/layout/process1"/>
    <dgm:cxn modelId="{C3388916-AFE8-40E2-953D-850BEB437FE3}" type="presOf" srcId="{67AB8D4D-AFD6-453C-A80B-8A11F89EE369}" destId="{06F95ADA-ACC4-4D1A-A21C-AC861FB5978F}" srcOrd="0" destOrd="0" presId="urn:microsoft.com/office/officeart/2005/8/layout/process1"/>
    <dgm:cxn modelId="{011EA4C0-0481-4A34-AEC7-0810474DC3A8}" type="presOf" srcId="{84D8A355-4A1D-4E17-9168-9790E83DEC70}" destId="{84F8F69D-2573-4977-AE39-2F5E89EB26A7}" srcOrd="0" destOrd="0" presId="urn:microsoft.com/office/officeart/2005/8/layout/process1"/>
    <dgm:cxn modelId="{04D3314A-9ED2-432D-861C-D31CE95B7875}" type="presOf" srcId="{8B75F683-ECA1-40D3-909C-52407F2D45C0}" destId="{687BCD22-607C-4A58-A2D2-1A87DE7167E1}" srcOrd="0" destOrd="0" presId="urn:microsoft.com/office/officeart/2005/8/layout/process1"/>
    <dgm:cxn modelId="{3BEDB6EB-3B3D-4D00-94C6-ECD54B15390E}" srcId="{84D8A355-4A1D-4E17-9168-9790E83DEC70}" destId="{C0D1FE56-DFE8-4E63-9056-D18F80C765D2}" srcOrd="0" destOrd="0" parTransId="{EC38FF4B-8CD8-48E9-8E2E-8E46DD4D9733}" sibTransId="{8B75F683-ECA1-40D3-909C-52407F2D45C0}"/>
    <dgm:cxn modelId="{60E04B37-047E-4AF1-9462-25660345643B}" type="presParOf" srcId="{84F8F69D-2573-4977-AE39-2F5E89EB26A7}" destId="{B70E0F3D-3782-41CB-81F5-CD63978910C5}" srcOrd="0" destOrd="0" presId="urn:microsoft.com/office/officeart/2005/8/layout/process1"/>
    <dgm:cxn modelId="{D90CB31A-A907-4EA6-9024-6AFB90223B51}" type="presParOf" srcId="{84F8F69D-2573-4977-AE39-2F5E89EB26A7}" destId="{687BCD22-607C-4A58-A2D2-1A87DE7167E1}" srcOrd="1" destOrd="0" presId="urn:microsoft.com/office/officeart/2005/8/layout/process1"/>
    <dgm:cxn modelId="{53D30774-DF32-417F-B9E0-C50CDFE5679F}" type="presParOf" srcId="{687BCD22-607C-4A58-A2D2-1A87DE7167E1}" destId="{07A452D7-FCF5-4DE5-9A53-3D87BA451277}" srcOrd="0" destOrd="0" presId="urn:microsoft.com/office/officeart/2005/8/layout/process1"/>
    <dgm:cxn modelId="{5898CFF0-D651-433A-93C9-FD06BDB7308C}" type="presParOf" srcId="{84F8F69D-2573-4977-AE39-2F5E89EB26A7}" destId="{06F95ADA-ACC4-4D1A-A21C-AC861FB5978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E0F3D-3782-41CB-81F5-CD63978910C5}">
      <dsp:nvSpPr>
        <dsp:cNvPr id="0" name=""/>
        <dsp:cNvSpPr/>
      </dsp:nvSpPr>
      <dsp:spPr>
        <a:xfrm>
          <a:off x="1571" y="1296146"/>
          <a:ext cx="3351569" cy="14717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800" kern="1200" dirty="0">
            <a:latin typeface="Berlin Sans FB Demi" pitchFamily="34" charset="0"/>
          </a:endParaRPr>
        </a:p>
      </dsp:txBody>
      <dsp:txXfrm>
        <a:off x="44676" y="1339251"/>
        <a:ext cx="3265359" cy="1385497"/>
      </dsp:txXfrm>
    </dsp:sp>
    <dsp:sp modelId="{687BCD22-607C-4A58-A2D2-1A87DE7167E1}">
      <dsp:nvSpPr>
        <dsp:cNvPr id="0" name=""/>
        <dsp:cNvSpPr/>
      </dsp:nvSpPr>
      <dsp:spPr>
        <a:xfrm>
          <a:off x="3688298" y="1616405"/>
          <a:ext cx="710532" cy="8311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700" kern="1200"/>
        </a:p>
      </dsp:txBody>
      <dsp:txXfrm>
        <a:off x="3688298" y="1782643"/>
        <a:ext cx="497372" cy="498713"/>
      </dsp:txXfrm>
    </dsp:sp>
    <dsp:sp modelId="{06F95ADA-ACC4-4D1A-A21C-AC861FB5978F}">
      <dsp:nvSpPr>
        <dsp:cNvPr id="0" name=""/>
        <dsp:cNvSpPr/>
      </dsp:nvSpPr>
      <dsp:spPr>
        <a:xfrm>
          <a:off x="4693768" y="1296146"/>
          <a:ext cx="3351569" cy="1471707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800" kern="1200" dirty="0">
            <a:latin typeface="Berlin Sans FB Demi" pitchFamily="34" charset="0"/>
          </a:endParaRPr>
        </a:p>
      </dsp:txBody>
      <dsp:txXfrm>
        <a:off x="4736873" y="1339251"/>
        <a:ext cx="3265359" cy="13854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E18AC-1B1E-45C6-A6D7-E6CF59953F00}" type="datetimeFigureOut">
              <a:rPr lang="id-ID" smtClean="0"/>
              <a:pPr/>
              <a:t>11/06/2021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B84F1-C21E-41DF-B0AB-841D249F4FD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437257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B84F1-C21E-41DF-B0AB-841D249F4FD4}" type="slidenum">
              <a:rPr lang="id-ID" smtClean="0"/>
              <a:pPr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112128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3" name="Picture 21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01" name="Rectangle 2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102" name="Rectangle 3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103" name="Rectangle 3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04BCBA3-049A-49A6-B8DC-5B95543EB4A8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altLang="en-US" noProof="0" smtClean="0"/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rgbClr val="00FFFF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4F99A-5FE6-4E57-9A10-FEB11155366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4258013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810D9-4F32-4240-AF57-82EB25FF11D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499944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7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0A70E1-0FCC-4588-9548-E4EE06A75E61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11/06/2021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1F197E-03CC-41A5-9AE8-64602AE157E7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3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9579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0A70E1-0FCC-4588-9548-E4EE06A75E61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11/06/2021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1F197E-03CC-41A5-9AE8-64602AE157E7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1828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2"/>
            <a:ext cx="6858000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0A70E1-0FCC-4588-9548-E4EE06A75E61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11/06/2021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1F197E-03CC-41A5-9AE8-64602AE157E7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7"/>
            <a:ext cx="76200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1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3764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0A70E1-0FCC-4588-9548-E4EE06A75E61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11/06/2021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1F197E-03CC-41A5-9AE8-64602AE157E7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6408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9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9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0A70E1-0FCC-4588-9548-E4EE06A75E61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11/06/2021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1F197E-03CC-41A5-9AE8-64602AE157E7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2062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0A70E1-0FCC-4588-9548-E4EE06A75E61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11/06/2021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1F197E-03CC-41A5-9AE8-64602AE157E7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331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0A70E1-0FCC-4588-9548-E4EE06A75E61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11/06/2021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1F197E-03CC-41A5-9AE8-64602AE157E7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2"/>
            <a:ext cx="73152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2440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7"/>
            <a:ext cx="3810000" cy="1162051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7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0A70E1-0FCC-4588-9548-E4EE06A75E61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11/06/2021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1F197E-03CC-41A5-9AE8-64602AE157E7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178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838C2-58FA-466F-9EFC-04FD648CE738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334197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0A70E1-0FCC-4588-9548-E4EE06A75E61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11/06/2021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1F197E-03CC-41A5-9AE8-64602AE157E7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  <a:latin typeface="Gill Sans MT"/>
              <a:ea typeface="+mn-ea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5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9"/>
            <a:ext cx="685800" cy="20431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93"/>
            <a:ext cx="649224" cy="20431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50257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0A70E1-0FCC-4588-9548-E4EE06A75E61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11/06/2021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1F197E-03CC-41A5-9AE8-64602AE157E7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5145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0A70E1-0FCC-4588-9548-E4EE06A75E61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11/06/2021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1F197E-03CC-41A5-9AE8-64602AE157E7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1778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E3487-6F95-43C6-A075-CBAD3403BC7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884974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44146-3C7E-4502-B752-0EF83C688E7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266415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AD2DB-469E-427B-A26D-F3F32F6320F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909992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F75D8-D07F-4A34-9DF6-8761DC4BC16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792359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99BB1-8109-4860-8AE3-DD538F93267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320935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68505-EF27-49A8-BF1E-E0420CA8710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277860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089D7-5903-4513-8035-F5D16DF598C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630989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 descr="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78" name="Rectangle 3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2079" name="Rectangle 3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2080" name="Rectangle 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729EDEC-5989-4229-A273-498A456CD071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2081" name="Rectangle 3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82" name="Rectangle 3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FF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FFFF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FFFF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FFFF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FFFF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FFFF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FFFF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FFFF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FFFF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FFFF"/>
        </a:buClr>
        <a:buSzPct val="90000"/>
        <a:buFont typeface="Wingdings" pitchFamily="2" charset="2"/>
        <a:buChar char="§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FFFF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FFFF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FFFF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FFFF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FFFFFF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0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28" y="21110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93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84" y="-52"/>
            <a:ext cx="8131127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9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49"/>
            <a:ext cx="2133600" cy="476251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10A70E1-0FCC-4588-9548-E4EE06A75E61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11/06/2021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  <a:latin typeface="Gill Sans MT"/>
              <a:ea typeface="+mn-ea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49"/>
            <a:ext cx="2895600" cy="476251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d-ID">
              <a:solidFill>
                <a:srgbClr val="E7DEC9">
                  <a:shade val="50000"/>
                  <a:satMod val="200000"/>
                </a:srgbClr>
              </a:solidFill>
              <a:latin typeface="Gill Sans MT"/>
              <a:ea typeface="+mn-ea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49"/>
            <a:ext cx="457200" cy="476251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C1F197E-03CC-41A5-9AE8-64602AE157E7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  <a:latin typeface="Gill Sans MT"/>
              <a:ea typeface="+mn-ea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2"/>
            <a:ext cx="73152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035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wav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8.wav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9.wav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10.wav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11.wav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12.wav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media" Target="../media/media13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media" Target="../media/media2.wav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3.wav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4.wav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5.wav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6.wav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7.wav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7504" y="2636912"/>
            <a:ext cx="3744416" cy="16561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ounded Rectangle 1"/>
          <p:cNvSpPr/>
          <p:nvPr/>
        </p:nvSpPr>
        <p:spPr>
          <a:xfrm>
            <a:off x="683568" y="188640"/>
            <a:ext cx="7704856" cy="15841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-243408"/>
            <a:ext cx="8568952" cy="2304256"/>
          </a:xfrm>
        </p:spPr>
        <p:txBody>
          <a:bodyPr/>
          <a:lstStyle/>
          <a:p>
            <a:r>
              <a:rPr lang="id-ID" altLang="zh-CN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宋体" charset="-122"/>
                <a:cs typeface="Calibri" pitchFamily="34" charset="0"/>
              </a:rPr>
              <a:t>MANAJEMEN LABORATORIUM PATOLOGI KLINIK</a:t>
            </a:r>
            <a:endParaRPr lang="zh-CN" alt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" pitchFamily="34" charset="0"/>
              <a:ea typeface="宋体" charset="-122"/>
              <a:cs typeface="Calibri" pitchFamily="34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08520" y="2636912"/>
            <a:ext cx="4096544" cy="223224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id-ID" altLang="zh-CN" sz="2800" b="1" dirty="0" smtClean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Harrington" pitchFamily="82" charset="0"/>
                <a:ea typeface="宋体" charset="-122"/>
              </a:rPr>
              <a:t>Aji Bagus Widyantara</a:t>
            </a:r>
          </a:p>
          <a:p>
            <a:pPr>
              <a:spcBef>
                <a:spcPts val="0"/>
              </a:spcBef>
            </a:pPr>
            <a:r>
              <a:rPr lang="id-ID" altLang="zh-CN" sz="2800" b="1" dirty="0" smtClean="0">
                <a:solidFill>
                  <a:srgbClr val="0066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Harrington" pitchFamily="82" charset="0"/>
                <a:ea typeface="宋体" charset="-122"/>
              </a:rPr>
              <a:t>Universitas ‘Aisyiyah</a:t>
            </a:r>
          </a:p>
          <a:p>
            <a:pPr>
              <a:spcBef>
                <a:spcPts val="0"/>
              </a:spcBef>
            </a:pPr>
            <a:r>
              <a:rPr lang="id-ID" altLang="zh-CN" sz="2800" b="1" dirty="0" smtClean="0">
                <a:solidFill>
                  <a:srgbClr val="0066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Harrington" pitchFamily="82" charset="0"/>
                <a:ea typeface="宋体" charset="-122"/>
              </a:rPr>
              <a:t>Yogyakarta</a:t>
            </a:r>
            <a:endParaRPr lang="zh-CN" altLang="en-US" sz="2800" b="1" dirty="0">
              <a:solidFill>
                <a:srgbClr val="0066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Harrington" pitchFamily="82" charset="0"/>
              <a:ea typeface="宋体" charset="-122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778824" y="211153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-27384"/>
            <a:ext cx="8712968" cy="634082"/>
          </a:xfrm>
        </p:spPr>
        <p:txBody>
          <a:bodyPr/>
          <a:lstStyle/>
          <a:p>
            <a:pPr algn="just"/>
            <a:r>
              <a:rPr lang="id-ID" altLang="zh-CN" sz="2800" b="1" dirty="0" smtClean="0">
                <a:solidFill>
                  <a:srgbClr val="FFFFFF"/>
                </a:solidFill>
                <a:latin typeface="Harrington" pitchFamily="82" charset="0"/>
                <a:ea typeface="宋体" charset="-122"/>
              </a:rPr>
              <a:t>Lanjutan...</a:t>
            </a:r>
            <a:endParaRPr lang="zh-CN" altLang="en-US" sz="2800" b="1" dirty="0">
              <a:solidFill>
                <a:srgbClr val="FFFFFF"/>
              </a:solidFill>
              <a:latin typeface="Harrington" pitchFamily="82" charset="0"/>
              <a:ea typeface="宋体" charset="-122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764704"/>
            <a:ext cx="8712968" cy="6048672"/>
          </a:xfrm>
        </p:spPr>
        <p:txBody>
          <a:bodyPr/>
          <a:lstStyle/>
          <a:p>
            <a:pPr marL="0" indent="0" algn="just">
              <a:buClr>
                <a:srgbClr val="0099FF"/>
              </a:buClr>
              <a:buNone/>
            </a:pPr>
            <a:r>
              <a:rPr lang="id-ID" altLang="zh-CN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erlin Sans FB Demi" pitchFamily="34" charset="0"/>
                <a:ea typeface="宋体" charset="-122"/>
              </a:rPr>
              <a:t>Pelayanan </a:t>
            </a:r>
            <a:r>
              <a:rPr lang="id-ID" altLang="zh-CN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Berlin Sans FB Demi" pitchFamily="34" charset="0"/>
                <a:ea typeface="宋体" charset="-122"/>
              </a:rPr>
              <a:t>patologi klinik </a:t>
            </a:r>
            <a:r>
              <a:rPr lang="id-ID" altLang="zh-CN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erlin Sans FB Demi" pitchFamily="34" charset="0"/>
                <a:ea typeface="宋体" charset="-122"/>
              </a:rPr>
              <a:t>dlm </a:t>
            </a:r>
            <a:r>
              <a:rPr lang="id-ID" altLang="zh-CN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Berlin Sans FB Demi" pitchFamily="34" charset="0"/>
                <a:ea typeface="宋体" charset="-122"/>
              </a:rPr>
              <a:t>laboratorium di </a:t>
            </a:r>
            <a:r>
              <a:rPr lang="id-ID" altLang="zh-CN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erlin Sans FB Demi" pitchFamily="34" charset="0"/>
                <a:ea typeface="宋体" charset="-122"/>
              </a:rPr>
              <a:t>RS/klinik mandiri berperan dalam : </a:t>
            </a:r>
          </a:p>
          <a:p>
            <a:pPr marL="0" indent="0" algn="just">
              <a:buClr>
                <a:srgbClr val="0099FF"/>
              </a:buClr>
              <a:buNone/>
            </a:pPr>
            <a:endParaRPr lang="id-ID" altLang="zh-CN" sz="2400" i="1" dirty="0">
              <a:solidFill>
                <a:schemeClr val="accent4">
                  <a:lumMod val="40000"/>
                  <a:lumOff val="60000"/>
                </a:schemeClr>
              </a:solidFill>
              <a:latin typeface="Berlin Sans FB Demi" pitchFamily="34" charset="0"/>
              <a:ea typeface="宋体" charset="-122"/>
            </a:endParaRPr>
          </a:p>
          <a:p>
            <a:pPr marL="0" indent="0" algn="just">
              <a:buClr>
                <a:srgbClr val="0099FF"/>
              </a:buClr>
              <a:buNone/>
            </a:pPr>
            <a:endParaRPr lang="id-ID" altLang="zh-CN" sz="2400" i="1" dirty="0" smtClean="0">
              <a:solidFill>
                <a:schemeClr val="accent4">
                  <a:lumMod val="40000"/>
                  <a:lumOff val="60000"/>
                </a:schemeClr>
              </a:solidFill>
              <a:latin typeface="Berlin Sans FB Demi" pitchFamily="34" charset="0"/>
              <a:ea typeface="宋体" charset="-122"/>
            </a:endParaRPr>
          </a:p>
          <a:p>
            <a:pPr marL="0" indent="0" algn="just">
              <a:buClr>
                <a:srgbClr val="0099FF"/>
              </a:buClr>
              <a:buNone/>
            </a:pPr>
            <a:endParaRPr lang="id-ID" altLang="zh-CN" sz="2400" i="1" dirty="0">
              <a:solidFill>
                <a:schemeClr val="accent4">
                  <a:lumMod val="40000"/>
                  <a:lumOff val="60000"/>
                </a:schemeClr>
              </a:solidFill>
              <a:latin typeface="Berlin Sans FB Demi" pitchFamily="34" charset="0"/>
              <a:ea typeface="宋体" charset="-122"/>
            </a:endParaRPr>
          </a:p>
          <a:p>
            <a:pPr marL="0" indent="0" algn="just">
              <a:buClr>
                <a:srgbClr val="0099FF"/>
              </a:buClr>
              <a:buNone/>
            </a:pPr>
            <a:endParaRPr lang="id-ID" altLang="zh-CN" sz="2400" i="1" dirty="0" smtClean="0">
              <a:solidFill>
                <a:schemeClr val="accent4">
                  <a:lumMod val="40000"/>
                  <a:lumOff val="60000"/>
                </a:schemeClr>
              </a:solidFill>
              <a:latin typeface="Berlin Sans FB Demi" pitchFamily="34" charset="0"/>
              <a:ea typeface="宋体" charset="-122"/>
            </a:endParaRPr>
          </a:p>
          <a:p>
            <a:pPr marL="0" indent="0" algn="just">
              <a:buClr>
                <a:srgbClr val="0099FF"/>
              </a:buClr>
              <a:buNone/>
            </a:pPr>
            <a:endParaRPr lang="id-ID" altLang="zh-CN" sz="2400" i="1" dirty="0">
              <a:solidFill>
                <a:schemeClr val="accent4">
                  <a:lumMod val="40000"/>
                  <a:lumOff val="60000"/>
                </a:schemeClr>
              </a:solidFill>
              <a:latin typeface="Berlin Sans FB Demi" pitchFamily="34" charset="0"/>
              <a:ea typeface="宋体" charset="-122"/>
            </a:endParaRPr>
          </a:p>
          <a:p>
            <a:pPr marL="0" indent="0" algn="just">
              <a:buClr>
                <a:srgbClr val="FFFFFF"/>
              </a:buClr>
              <a:buSzPct val="80000"/>
              <a:buNone/>
            </a:pPr>
            <a:endParaRPr lang="id-ID" altLang="zh-CN" sz="2400" dirty="0">
              <a:solidFill>
                <a:schemeClr val="accent4">
                  <a:lumMod val="40000"/>
                  <a:lumOff val="60000"/>
                </a:schemeClr>
              </a:solidFill>
              <a:latin typeface="Berlin Sans FB Demi" pitchFamily="34" charset="0"/>
              <a:ea typeface="宋体" charset="-122"/>
            </a:endParaRPr>
          </a:p>
          <a:p>
            <a:pPr algn="just">
              <a:buClr>
                <a:srgbClr val="FFFFFF"/>
              </a:buClr>
              <a:buSzPct val="80000"/>
              <a:buFont typeface="Wingdings" pitchFamily="2" charset="2"/>
              <a:buChar char="v"/>
            </a:pPr>
            <a:endParaRPr lang="id-ID" altLang="zh-CN" sz="2400" i="1" dirty="0" smtClean="0">
              <a:solidFill>
                <a:schemeClr val="accent4">
                  <a:lumMod val="40000"/>
                  <a:lumOff val="60000"/>
                </a:schemeClr>
              </a:solidFill>
              <a:latin typeface="Berlin Sans FB Demi" pitchFamily="34" charset="0"/>
              <a:ea typeface="宋体" charset="-122"/>
            </a:endParaRPr>
          </a:p>
          <a:p>
            <a:pPr marL="0" indent="0" algn="just">
              <a:buClr>
                <a:srgbClr val="FFFFFF"/>
              </a:buClr>
              <a:buSzPct val="80000"/>
              <a:buNone/>
            </a:pPr>
            <a:endParaRPr lang="id-ID" altLang="zh-CN" sz="2400" i="1" dirty="0">
              <a:solidFill>
                <a:schemeClr val="accent4">
                  <a:lumMod val="40000"/>
                  <a:lumOff val="60000"/>
                </a:schemeClr>
              </a:solidFill>
              <a:latin typeface="Berlin Sans FB Demi" pitchFamily="34" charset="0"/>
              <a:ea typeface="宋体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59832" y="1652607"/>
            <a:ext cx="59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Clr>
                <a:srgbClr val="FFFFFF"/>
              </a:buClr>
              <a:buSzPct val="80000"/>
            </a:pPr>
            <a:r>
              <a:rPr lang="id-ID" altLang="zh-CN" sz="2400" kern="0" dirty="0">
                <a:solidFill>
                  <a:srgbClr val="FFFFFF"/>
                </a:solidFill>
                <a:latin typeface="Berlin Sans FB Demi" pitchFamily="34" charset="0"/>
              </a:rPr>
              <a:t>Kegiatan promkes, </a:t>
            </a:r>
            <a:r>
              <a:rPr lang="id-ID" altLang="zh-CN" sz="2400" i="1" kern="0" dirty="0">
                <a:solidFill>
                  <a:srgbClr val="FFFFFF"/>
                </a:solidFill>
                <a:latin typeface="Berlin Sans FB Demi" pitchFamily="34" charset="0"/>
              </a:rPr>
              <a:t>medical check up</a:t>
            </a:r>
            <a:r>
              <a:rPr lang="id-ID" altLang="zh-CN" sz="2400" kern="0" dirty="0">
                <a:solidFill>
                  <a:srgbClr val="FFFFFF"/>
                </a:solidFill>
                <a:latin typeface="Berlin Sans FB Demi" pitchFamily="34" charset="0"/>
              </a:rPr>
              <a:t>, pra/pasca vaksinasi, identifikasi, faktor risiko penyakit.</a:t>
            </a:r>
            <a:endParaRPr lang="id-ID" altLang="zh-CN" sz="2400" i="1" kern="0" dirty="0">
              <a:solidFill>
                <a:srgbClr val="FFFFFF"/>
              </a:solidFill>
              <a:latin typeface="Berlin Sans FB Dem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2631" y="1599183"/>
            <a:ext cx="3041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20000"/>
              </a:spcBef>
              <a:buClr>
                <a:srgbClr val="FFFFFF"/>
              </a:buClr>
              <a:buSzPct val="80000"/>
            </a:pPr>
            <a:r>
              <a:rPr lang="id-ID" altLang="zh-CN" sz="2400" i="1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Primary </a:t>
            </a:r>
            <a:r>
              <a:rPr lang="id-ID" altLang="zh-CN" sz="2400" i="1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prevention</a:t>
            </a:r>
            <a:r>
              <a:rPr lang="id-ID" altLang="zh-CN" sz="24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 :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2895327"/>
            <a:ext cx="3299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20000"/>
              </a:spcBef>
              <a:buClr>
                <a:srgbClr val="FFFFFF"/>
              </a:buClr>
              <a:buSzPct val="80000"/>
            </a:pPr>
            <a:r>
              <a:rPr lang="id-ID" altLang="zh-CN" sz="2400" i="1" kern="0" dirty="0">
                <a:solidFill>
                  <a:schemeClr val="tx2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Secondary </a:t>
            </a:r>
            <a:r>
              <a:rPr lang="id-ID" altLang="zh-CN" sz="2400" i="1" kern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prevention </a:t>
            </a:r>
            <a:r>
              <a:rPr lang="id-ID" altLang="zh-CN" sz="2400" kern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:</a:t>
            </a:r>
            <a:endParaRPr lang="id-ID" altLang="zh-CN" sz="2400" i="1" kern="0" dirty="0">
              <a:solidFill>
                <a:schemeClr val="tx2">
                  <a:lumMod val="20000"/>
                  <a:lumOff val="80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7491" y="3903439"/>
            <a:ext cx="3004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20000"/>
              </a:spcBef>
              <a:buClr>
                <a:srgbClr val="FFFFFF"/>
              </a:buClr>
              <a:buSzPct val="80000"/>
            </a:pPr>
            <a:r>
              <a:rPr lang="id-ID" altLang="zh-CN" sz="2400" i="1" kern="0" dirty="0">
                <a:solidFill>
                  <a:srgbClr val="FFFF00"/>
                </a:solidFill>
                <a:latin typeface="Berlin Sans FB Demi" pitchFamily="34" charset="0"/>
              </a:rPr>
              <a:t>Tertiary </a:t>
            </a:r>
            <a:r>
              <a:rPr lang="id-ID" altLang="zh-CN" sz="2400" i="1" kern="0" dirty="0" smtClean="0">
                <a:solidFill>
                  <a:srgbClr val="FFFF00"/>
                </a:solidFill>
                <a:latin typeface="Berlin Sans FB Demi" pitchFamily="34" charset="0"/>
              </a:rPr>
              <a:t>prevention </a:t>
            </a:r>
            <a:r>
              <a:rPr lang="id-ID" altLang="zh-CN" sz="2400" kern="0" dirty="0" smtClean="0">
                <a:solidFill>
                  <a:srgbClr val="FFFF00"/>
                </a:solidFill>
                <a:latin typeface="Berlin Sans FB Demi" pitchFamily="34" charset="0"/>
              </a:rPr>
              <a:t>:</a:t>
            </a:r>
            <a:endParaRPr lang="id-ID" altLang="zh-CN" sz="2400" i="1" kern="0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5856" y="2886035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Clr>
                <a:srgbClr val="0099FF"/>
              </a:buClr>
              <a:buSzPct val="90000"/>
            </a:pPr>
            <a:r>
              <a:rPr lang="id-ID" altLang="zh-CN" sz="2400" kern="0" dirty="0">
                <a:solidFill>
                  <a:schemeClr val="accent2">
                    <a:lumMod val="50000"/>
                  </a:schemeClr>
                </a:solidFill>
                <a:latin typeface="Berlin Sans FB Demi" pitchFamily="34" charset="0"/>
              </a:rPr>
              <a:t>Menegakkan dx &amp; pemantauan </a:t>
            </a:r>
            <a:r>
              <a:rPr lang="id-ID" altLang="zh-CN" sz="2400" kern="0" dirty="0" smtClean="0">
                <a:solidFill>
                  <a:schemeClr val="accent2">
                    <a:lumMod val="50000"/>
                  </a:schemeClr>
                </a:solidFill>
                <a:latin typeface="Berlin Sans FB Demi" pitchFamily="34" charset="0"/>
              </a:rPr>
              <a:t>hasil tx </a:t>
            </a:r>
            <a:r>
              <a:rPr lang="id-ID" altLang="zh-CN" sz="2400" kern="0" dirty="0">
                <a:solidFill>
                  <a:schemeClr val="accent2">
                    <a:lumMod val="50000"/>
                  </a:schemeClr>
                </a:solidFill>
                <a:latin typeface="Berlin Sans FB Demi" pitchFamily="34" charset="0"/>
              </a:rPr>
              <a:t>maupun menentukan prognosis.</a:t>
            </a:r>
          </a:p>
        </p:txBody>
      </p:sp>
      <p:sp>
        <p:nvSpPr>
          <p:cNvPr id="8" name="Rectangle 7"/>
          <p:cNvSpPr/>
          <p:nvPr/>
        </p:nvSpPr>
        <p:spPr>
          <a:xfrm>
            <a:off x="2987824" y="3903439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Clr>
                <a:srgbClr val="00FFFF"/>
              </a:buClr>
              <a:buSzPct val="90000"/>
            </a:pPr>
            <a:r>
              <a:rPr lang="id-ID" altLang="zh-CN" sz="2400" kern="0" dirty="0" smtClean="0">
                <a:solidFill>
                  <a:schemeClr val="tx1">
                    <a:lumMod val="25000"/>
                  </a:schemeClr>
                </a:solidFill>
                <a:latin typeface="Berlin Sans FB Demi" pitchFamily="34" charset="0"/>
              </a:rPr>
              <a:t>Upaya pengendalian </a:t>
            </a:r>
            <a:r>
              <a:rPr lang="id-ID" altLang="zh-CN" sz="2400" kern="0" dirty="0">
                <a:solidFill>
                  <a:schemeClr val="tx1">
                    <a:lumMod val="25000"/>
                  </a:schemeClr>
                </a:solidFill>
                <a:latin typeface="Berlin Sans FB Demi" pitchFamily="34" charset="0"/>
              </a:rPr>
              <a:t>faktor </a:t>
            </a:r>
            <a:r>
              <a:rPr lang="id-ID" altLang="zh-CN" sz="2400" kern="0" dirty="0" smtClean="0">
                <a:solidFill>
                  <a:schemeClr val="tx1">
                    <a:lumMod val="25000"/>
                  </a:schemeClr>
                </a:solidFill>
                <a:latin typeface="Berlin Sans FB Demi" pitchFamily="34" charset="0"/>
              </a:rPr>
              <a:t>resiko</a:t>
            </a:r>
            <a:endParaRPr lang="zh-CN" altLang="en-US" sz="2400" kern="0" dirty="0">
              <a:solidFill>
                <a:schemeClr val="tx1">
                  <a:lumMod val="25000"/>
                </a:schemeClr>
              </a:solidFill>
              <a:latin typeface="Berlin Sans FB Demi" pitchFamily="34" charset="0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454931" y="5157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633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3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Pictures\6814414-up-movie-wallpaper-h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905" t="45619" b="3333"/>
          <a:stretch/>
        </p:blipFill>
        <p:spPr bwMode="auto">
          <a:xfrm>
            <a:off x="168474" y="3709278"/>
            <a:ext cx="2735492" cy="263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owchart: Alternate Process 9"/>
          <p:cNvSpPr/>
          <p:nvPr/>
        </p:nvSpPr>
        <p:spPr>
          <a:xfrm>
            <a:off x="140278" y="692696"/>
            <a:ext cx="8752202" cy="1235750"/>
          </a:xfrm>
          <a:prstGeom prst="flowChartAlternateProcess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6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EAEAEA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059832" y="2708920"/>
            <a:ext cx="5040560" cy="1000358"/>
          </a:xfrm>
          <a:prstGeom prst="wedgeRoundRectCallout">
            <a:avLst>
              <a:gd name="adj1" fmla="val -76831"/>
              <a:gd name="adj2" fmla="val 143025"/>
              <a:gd name="adj3" fmla="val 16667"/>
            </a:avLst>
          </a:prstGeom>
          <a:solidFill>
            <a:schemeClr val="tx1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EAEAEA"/>
              </a:solidFill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-27384"/>
            <a:ext cx="8712968" cy="634082"/>
          </a:xfrm>
        </p:spPr>
        <p:txBody>
          <a:bodyPr/>
          <a:lstStyle/>
          <a:p>
            <a:pPr algn="just"/>
            <a:r>
              <a:rPr lang="id-ID" altLang="zh-CN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  <a:ea typeface="宋体" charset="-122"/>
              </a:rPr>
              <a:t>Lanjutan....</a:t>
            </a:r>
            <a:endParaRPr lang="zh-CN" alt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  <a:ea typeface="宋体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59832" y="2893932"/>
            <a:ext cx="5040560" cy="70788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Clr>
                <a:srgbClr val="FFFFFF"/>
              </a:buClr>
              <a:buSzPct val="90000"/>
            </a:pPr>
            <a:r>
              <a:rPr lang="id-ID" altLang="zh-CN" sz="2000" b="1" kern="0" dirty="0">
                <a:solidFill>
                  <a:schemeClr val="bg1"/>
                </a:solidFill>
                <a:latin typeface="Comic Sans MS" pitchFamily="66" charset="0"/>
              </a:rPr>
              <a:t>KUALTAS &amp; MANAJEMEN </a:t>
            </a:r>
            <a:r>
              <a:rPr lang="id-ID" altLang="zh-CN" sz="2000" b="1" kern="0" dirty="0" smtClean="0">
                <a:solidFill>
                  <a:schemeClr val="bg1"/>
                </a:solidFill>
                <a:latin typeface="Comic Sans MS" pitchFamily="66" charset="0"/>
              </a:rPr>
              <a:t>LABKLIN SANGAT </a:t>
            </a:r>
            <a:r>
              <a:rPr lang="id-ID" altLang="zh-CN" sz="2000" b="1" kern="0" dirty="0">
                <a:solidFill>
                  <a:schemeClr val="bg1"/>
                </a:solidFill>
                <a:latin typeface="Comic Sans MS" pitchFamily="66" charset="0"/>
              </a:rPr>
              <a:t>PENTING !!!</a:t>
            </a:r>
          </a:p>
        </p:txBody>
      </p:sp>
      <p:sp>
        <p:nvSpPr>
          <p:cNvPr id="6" name="Rectangle 5"/>
          <p:cNvSpPr/>
          <p:nvPr/>
        </p:nvSpPr>
        <p:spPr>
          <a:xfrm>
            <a:off x="140278" y="728117"/>
            <a:ext cx="87522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buClr>
                <a:srgbClr val="00FFFF"/>
              </a:buClr>
              <a:buSzPct val="90000"/>
            </a:pPr>
            <a:r>
              <a:rPr lang="id-ID" altLang="zh-CN" sz="2400" kern="0" dirty="0">
                <a:solidFill>
                  <a:srgbClr val="FFFFFF"/>
                </a:solidFill>
                <a:latin typeface="Berlin Sans FB Demi" pitchFamily="34" charset="0"/>
              </a:rPr>
              <a:t>Purwanto (2011) </a:t>
            </a:r>
            <a:r>
              <a:rPr lang="id-ID" altLang="zh-CN" sz="2400" kern="0" dirty="0">
                <a:solidFill>
                  <a:srgbClr val="FFFFFF"/>
                </a:solidFill>
                <a:latin typeface="Berlin Sans FB Demi" pitchFamily="34" charset="0"/>
                <a:sym typeface="Wingdings" pitchFamily="2" charset="2"/>
              </a:rPr>
              <a:t> </a:t>
            </a:r>
            <a:r>
              <a:rPr lang="id-ID" altLang="zh-CN" sz="2400" kern="0" dirty="0" smtClean="0">
                <a:solidFill>
                  <a:srgbClr val="FFFFFF"/>
                </a:solidFill>
                <a:latin typeface="Berlin Sans FB Demi" pitchFamily="34" charset="0"/>
              </a:rPr>
              <a:t>PatKlin </a:t>
            </a:r>
            <a:r>
              <a:rPr lang="id-ID" altLang="zh-CN" sz="2400" kern="0" dirty="0">
                <a:solidFill>
                  <a:srgbClr val="FFFFFF"/>
                </a:solidFill>
                <a:latin typeface="Berlin Sans FB Demi" pitchFamily="34" charset="0"/>
              </a:rPr>
              <a:t>tdk hny berfungsi menunjang diagnosis klinik &amp; pengobatan penderita, tetapi jg berfungsi </a:t>
            </a:r>
            <a:r>
              <a:rPr lang="id-ID" altLang="zh-CN" sz="2400" kern="0" dirty="0" smtClean="0">
                <a:solidFill>
                  <a:srgbClr val="FFFFFF"/>
                </a:solidFill>
                <a:latin typeface="Berlin Sans FB Demi" pitchFamily="34" charset="0"/>
              </a:rPr>
              <a:t>sbg </a:t>
            </a:r>
            <a:r>
              <a:rPr lang="id-ID" altLang="zh-CN" sz="2400" kern="0" dirty="0">
                <a:solidFill>
                  <a:srgbClr val="FFFFFF"/>
                </a:solidFill>
                <a:latin typeface="Berlin Sans FB Demi" pitchFamily="34" charset="0"/>
              </a:rPr>
              <a:t>sarana untuk memastikan prognosis.</a:t>
            </a:r>
          </a:p>
        </p:txBody>
      </p:sp>
    </p:spTree>
    <p:extLst>
      <p:ext uri="{BB962C8B-B14F-4D97-AF65-F5344CB8AC3E}">
        <p14:creationId xmlns:p14="http://schemas.microsoft.com/office/powerpoint/2010/main" xmlns="" val="87307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Alternate Process 7"/>
          <p:cNvSpPr/>
          <p:nvPr/>
        </p:nvSpPr>
        <p:spPr>
          <a:xfrm>
            <a:off x="117018" y="2341974"/>
            <a:ext cx="8775461" cy="1200329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accent6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EAEAEA"/>
              </a:solidFill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8712968" cy="634082"/>
          </a:xfrm>
        </p:spPr>
        <p:txBody>
          <a:bodyPr/>
          <a:lstStyle/>
          <a:p>
            <a:r>
              <a:rPr lang="id-ID" altLang="zh-CN" sz="3200" b="1" dirty="0" smtClean="0">
                <a:solidFill>
                  <a:srgbClr val="FFFFFF"/>
                </a:solidFill>
                <a:latin typeface="Harrington" pitchFamily="82" charset="0"/>
                <a:ea typeface="宋体" charset="-122"/>
              </a:rPr>
              <a:t>Apa itu manajemen laboratorium ?</a:t>
            </a:r>
            <a:endParaRPr lang="zh-CN" altLang="en-US" sz="3200" b="1" dirty="0">
              <a:solidFill>
                <a:srgbClr val="FFFFFF"/>
              </a:solidFill>
              <a:latin typeface="Harrington" pitchFamily="82" charset="0"/>
              <a:ea typeface="宋体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08720"/>
            <a:ext cx="889248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Clr>
                <a:srgbClr val="00FFFF"/>
              </a:buClr>
              <a:buSzPct val="90000"/>
            </a:pPr>
            <a:r>
              <a:rPr lang="id-ID" altLang="zh-CN" sz="2400" kern="0" dirty="0" smtClean="0">
                <a:solidFill>
                  <a:srgbClr val="FFFFFF"/>
                </a:solidFill>
                <a:latin typeface="Berlin Sans FB Demi" pitchFamily="34" charset="0"/>
              </a:rPr>
              <a:t>Hal </a:t>
            </a:r>
            <a:r>
              <a:rPr lang="id-ID" altLang="zh-CN" sz="2400" kern="0" dirty="0">
                <a:solidFill>
                  <a:srgbClr val="FFFFFF"/>
                </a:solidFill>
                <a:latin typeface="Berlin Sans FB Demi" pitchFamily="34" charset="0"/>
              </a:rPr>
              <a:t>yg sangat penting dlm pelaksanaan tugas </a:t>
            </a:r>
            <a:r>
              <a:rPr lang="id-ID" altLang="zh-CN" sz="2400" kern="0" dirty="0" smtClean="0">
                <a:solidFill>
                  <a:srgbClr val="FFFFFF"/>
                </a:solidFill>
                <a:latin typeface="Berlin Sans FB Demi" pitchFamily="34" charset="0"/>
              </a:rPr>
              <a:t>lab. </a:t>
            </a:r>
            <a:r>
              <a:rPr lang="id-ID" altLang="zh-CN" sz="2400" kern="0" dirty="0" smtClean="0">
                <a:solidFill>
                  <a:srgbClr val="FFFFFF"/>
                </a:solidFill>
                <a:latin typeface="Berlin Sans FB Demi" pitchFamily="34" charset="0"/>
                <a:sym typeface="Wingdings" pitchFamily="2" charset="2"/>
              </a:rPr>
              <a:t> </a:t>
            </a:r>
            <a:r>
              <a:rPr lang="id-ID" altLang="zh-CN" sz="2400" kern="0" dirty="0">
                <a:solidFill>
                  <a:srgbClr val="FFFFFF"/>
                </a:solidFill>
                <a:latin typeface="Berlin Sans FB Demi" pitchFamily="34" charset="0"/>
                <a:sym typeface="Wingdings" pitchFamily="2" charset="2"/>
              </a:rPr>
              <a:t>M</a:t>
            </a:r>
            <a:r>
              <a:rPr lang="id-ID" altLang="zh-CN" sz="2400" kern="0" dirty="0">
                <a:solidFill>
                  <a:srgbClr val="FFFFFF"/>
                </a:solidFill>
                <a:latin typeface="Berlin Sans FB Demi" pitchFamily="34" charset="0"/>
              </a:rPr>
              <a:t>emberi informasi hasil Px lab kpd </a:t>
            </a:r>
            <a:r>
              <a:rPr lang="id-ID" altLang="zh-CN" sz="2400" kern="0" dirty="0" smtClean="0">
                <a:solidFill>
                  <a:srgbClr val="FFFFFF"/>
                </a:solidFill>
                <a:latin typeface="Berlin Sans FB Demi" pitchFamily="34" charset="0"/>
              </a:rPr>
              <a:t>klinisi </a:t>
            </a:r>
            <a:r>
              <a:rPr lang="id-ID" altLang="zh-CN" sz="2400" kern="0" dirty="0">
                <a:solidFill>
                  <a:srgbClr val="FFFFFF"/>
                </a:solidFill>
                <a:latin typeface="Berlin Sans FB Demi" pitchFamily="34" charset="0"/>
                <a:sym typeface="Wingdings" pitchFamily="2" charset="2"/>
              </a:rPr>
              <a:t> </a:t>
            </a:r>
            <a:r>
              <a:rPr lang="id-ID" altLang="zh-CN" sz="2400" kern="0" dirty="0">
                <a:solidFill>
                  <a:srgbClr val="FFFFFF"/>
                </a:solidFill>
                <a:latin typeface="Berlin Sans FB Demi" pitchFamily="34" charset="0"/>
              </a:rPr>
              <a:t>menegakkan Dx, &amp; tindak lanjut pengobatan thd penderita.</a:t>
            </a:r>
          </a:p>
          <a:p>
            <a:pPr lvl="0" algn="just">
              <a:spcBef>
                <a:spcPct val="20000"/>
              </a:spcBef>
              <a:buClr>
                <a:srgbClr val="00FFFF"/>
              </a:buClr>
              <a:buSzPct val="90000"/>
            </a:pPr>
            <a:endParaRPr lang="id-ID" altLang="zh-CN" sz="2400" kern="0" dirty="0">
              <a:solidFill>
                <a:srgbClr val="FFFFFF"/>
              </a:solidFill>
              <a:latin typeface="Berlin Sans FB Dem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6256" y="2341974"/>
            <a:ext cx="86662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buClr>
                <a:srgbClr val="FFFFFF"/>
              </a:buClr>
              <a:buSzPct val="90000"/>
            </a:pPr>
            <a:r>
              <a:rPr lang="id-ID" altLang="zh-CN" sz="2400" kern="0" dirty="0">
                <a:solidFill>
                  <a:schemeClr val="bg2">
                    <a:lumMod val="75000"/>
                  </a:schemeClr>
                </a:solidFill>
                <a:latin typeface="Berlin Sans FB Demi" pitchFamily="34" charset="0"/>
              </a:rPr>
              <a:t>Manajemen </a:t>
            </a:r>
            <a:r>
              <a:rPr lang="id-ID" altLang="zh-CN" sz="2400" kern="0" dirty="0" smtClean="0">
                <a:solidFill>
                  <a:schemeClr val="bg2">
                    <a:lumMod val="75000"/>
                  </a:schemeClr>
                </a:solidFill>
                <a:latin typeface="Berlin Sans FB Demi" pitchFamily="34" charset="0"/>
              </a:rPr>
              <a:t>lab hrs bertanggung </a:t>
            </a:r>
            <a:r>
              <a:rPr lang="id-ID" altLang="zh-CN" sz="2400" kern="0" dirty="0">
                <a:solidFill>
                  <a:schemeClr val="bg2">
                    <a:lumMod val="75000"/>
                  </a:schemeClr>
                </a:solidFill>
                <a:latin typeface="Berlin Sans FB Demi" pitchFamily="34" charset="0"/>
              </a:rPr>
              <a:t>jawab atas perencanaan, pelaksanaa monitoring </a:t>
            </a:r>
            <a:r>
              <a:rPr lang="id-ID" altLang="zh-CN" sz="2400" kern="0" dirty="0" smtClean="0">
                <a:solidFill>
                  <a:schemeClr val="bg2">
                    <a:lumMod val="75000"/>
                  </a:schemeClr>
                </a:solidFill>
                <a:latin typeface="Berlin Sans FB Demi" pitchFamily="34" charset="0"/>
              </a:rPr>
              <a:t>&amp; evaluasi </a:t>
            </a:r>
            <a:r>
              <a:rPr lang="id-ID" altLang="zh-CN" sz="2400" kern="0" dirty="0">
                <a:solidFill>
                  <a:schemeClr val="bg2">
                    <a:lumMod val="75000"/>
                  </a:schemeClr>
                </a:solidFill>
                <a:latin typeface="Berlin Sans FB Demi" pitchFamily="34" charset="0"/>
              </a:rPr>
              <a:t>untuk perbaikan sistem manajemen yang mencakup:</a:t>
            </a:r>
          </a:p>
        </p:txBody>
      </p:sp>
      <p:sp>
        <p:nvSpPr>
          <p:cNvPr id="2" name="Rectangle 1"/>
          <p:cNvSpPr/>
          <p:nvPr/>
        </p:nvSpPr>
        <p:spPr>
          <a:xfrm>
            <a:off x="154247" y="3997279"/>
            <a:ext cx="8882249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Bef>
                <a:spcPct val="20000"/>
              </a:spcBef>
              <a:buClr>
                <a:srgbClr val="FFFFFF"/>
              </a:buClr>
              <a:buSzPct val="90000"/>
              <a:buFont typeface="+mj-lt"/>
              <a:buAutoNum type="arabicPeriod"/>
            </a:pPr>
            <a:r>
              <a:rPr lang="id-ID" altLang="zh-CN" sz="2400" b="1" kern="0" dirty="0">
                <a:solidFill>
                  <a:srgbClr val="FFFFFF"/>
                </a:solidFill>
                <a:latin typeface="Berlin Sans FB Demi" pitchFamily="34" charset="0"/>
              </a:rPr>
              <a:t>Dukungan bagi semua petugas lab dg memberikan kewenangan &amp; sumber daya </a:t>
            </a:r>
            <a:r>
              <a:rPr lang="id-ID" altLang="zh-CN" sz="2400" b="1" kern="0" dirty="0" smtClean="0">
                <a:solidFill>
                  <a:srgbClr val="FFFFFF"/>
                </a:solidFill>
                <a:latin typeface="Berlin Sans FB Demi" pitchFamily="34" charset="0"/>
              </a:rPr>
              <a:t>yg </a:t>
            </a:r>
            <a:r>
              <a:rPr lang="id-ID" altLang="zh-CN" sz="2400" b="1" kern="0" dirty="0">
                <a:solidFill>
                  <a:srgbClr val="FFFFFF"/>
                </a:solidFill>
                <a:latin typeface="Berlin Sans FB Demi" pitchFamily="34" charset="0"/>
              </a:rPr>
              <a:t>sesuai untuk melaksanakan tugas</a:t>
            </a:r>
            <a:r>
              <a:rPr lang="id-ID" altLang="zh-CN" sz="2400" b="1" kern="0" dirty="0" smtClean="0">
                <a:solidFill>
                  <a:srgbClr val="FFFFFF"/>
                </a:solidFill>
                <a:latin typeface="Berlin Sans FB Demi" pitchFamily="34" charset="0"/>
              </a:rPr>
              <a:t>.</a:t>
            </a:r>
          </a:p>
          <a:p>
            <a:pPr marL="457200" lvl="0" indent="-457200" algn="just">
              <a:spcBef>
                <a:spcPct val="20000"/>
              </a:spcBef>
              <a:buClr>
                <a:srgbClr val="FFFFFF"/>
              </a:buClr>
              <a:buSzPct val="90000"/>
              <a:buFont typeface="+mj-lt"/>
              <a:buAutoNum type="arabicPeriod"/>
            </a:pPr>
            <a:r>
              <a:rPr lang="fi-FI" altLang="zh-CN" sz="2400" b="1" kern="0" dirty="0">
                <a:solidFill>
                  <a:srgbClr val="FFFFFF"/>
                </a:solidFill>
                <a:latin typeface="Berlin Sans FB Demi" pitchFamily="34" charset="0"/>
              </a:rPr>
              <a:t>Kebijakan &amp; prosedur untuk menjamin kerahasiaan hasil laboratorium</a:t>
            </a:r>
            <a:r>
              <a:rPr lang="fi-FI" altLang="zh-CN" sz="2400" b="1" kern="0" dirty="0" smtClean="0">
                <a:solidFill>
                  <a:srgbClr val="FFFFFF"/>
                </a:solidFill>
                <a:latin typeface="Berlin Sans FB Demi" pitchFamily="34" charset="0"/>
              </a:rPr>
              <a:t>.</a:t>
            </a:r>
            <a:endParaRPr lang="fi-FI" altLang="zh-CN" sz="2400" b="1" kern="0" dirty="0">
              <a:solidFill>
                <a:srgbClr val="FFFFFF"/>
              </a:solidFill>
              <a:latin typeface="Berlin Sans FB Demi" pitchFamily="34" charset="0"/>
            </a:endParaRPr>
          </a:p>
          <a:p>
            <a:pPr lvl="0" algn="just">
              <a:spcBef>
                <a:spcPct val="20000"/>
              </a:spcBef>
              <a:buClr>
                <a:srgbClr val="FFFFFF"/>
              </a:buClr>
              <a:buSzPct val="90000"/>
            </a:pPr>
            <a:endParaRPr lang="id-ID" altLang="zh-CN" sz="2400" b="1" kern="0" dirty="0">
              <a:solidFill>
                <a:srgbClr val="FFFFFF"/>
              </a:solidFill>
              <a:latin typeface="Berlin Sans FB Demi" pitchFamily="34" charset="0"/>
            </a:endParaRPr>
          </a:p>
          <a:p>
            <a:pPr marL="457200" lvl="0" indent="-457200" algn="just">
              <a:spcBef>
                <a:spcPct val="20000"/>
              </a:spcBef>
              <a:buClr>
                <a:srgbClr val="FFFFFF"/>
              </a:buClr>
              <a:buSzPct val="90000"/>
              <a:buFont typeface="+mj-lt"/>
              <a:buAutoNum type="arabicPeriod"/>
            </a:pPr>
            <a:endParaRPr lang="id-ID" altLang="zh-CN" sz="2400" b="1" kern="0" dirty="0">
              <a:solidFill>
                <a:srgbClr val="FFFFFF"/>
              </a:solidFill>
              <a:latin typeface="Berlin Sans FB Demi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239770" y="3565231"/>
            <a:ext cx="631685" cy="432048"/>
          </a:xfrm>
          <a:prstGeom prst="downArrow">
            <a:avLst/>
          </a:prstGeom>
          <a:solidFill>
            <a:schemeClr val="accent3">
              <a:lumMod val="1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605415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085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8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1520" y="692696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FFFFFF"/>
              </a:buClr>
              <a:buFont typeface="+mj-lt"/>
              <a:buAutoNum type="arabicPeriod" startAt="3"/>
            </a:pPr>
            <a:r>
              <a:rPr lang="id-ID" altLang="zh-CN" sz="2400" b="1" kern="0" dirty="0">
                <a:latin typeface="Berlin Sans FB Demi" pitchFamily="34" charset="0"/>
              </a:rPr>
              <a:t>Struktur organisasi &amp; struktur manajemen lab serta hubungannya dg organisasi lain yg mempunyai kaitan </a:t>
            </a:r>
            <a:r>
              <a:rPr lang="id-ID" altLang="zh-CN" sz="2400" b="1" kern="0" dirty="0" smtClean="0">
                <a:latin typeface="Berlin Sans FB Demi" pitchFamily="34" charset="0"/>
              </a:rPr>
              <a:t>dg </a:t>
            </a:r>
            <a:r>
              <a:rPr lang="id-ID" altLang="zh-CN" sz="2400" b="1" kern="0" dirty="0">
                <a:latin typeface="Berlin Sans FB Demi" pitchFamily="34" charset="0"/>
              </a:rPr>
              <a:t>laboratorium </a:t>
            </a:r>
            <a:r>
              <a:rPr lang="id-ID" altLang="zh-CN" sz="2400" b="1" kern="0" dirty="0" smtClean="0">
                <a:latin typeface="Berlin Sans FB Demi" pitchFamily="34" charset="0"/>
              </a:rPr>
              <a:t>tsb</a:t>
            </a:r>
            <a:r>
              <a:rPr lang="id-ID" altLang="zh-CN" sz="2400" dirty="0" smtClean="0">
                <a:latin typeface="Berlin Sans FB Demi" pitchFamily="34" charset="0"/>
              </a:rPr>
              <a:t>.</a:t>
            </a:r>
          </a:p>
          <a:p>
            <a:pPr marL="457200" indent="-457200" algn="just">
              <a:buClr>
                <a:srgbClr val="FFFFFF"/>
              </a:buClr>
              <a:buFont typeface="+mj-lt"/>
              <a:buAutoNum type="arabicPeriod" startAt="3"/>
            </a:pPr>
            <a:r>
              <a:rPr lang="sv-SE" altLang="zh-CN" sz="2400" b="1" kern="0" dirty="0">
                <a:latin typeface="Berlin Sans FB Demi" pitchFamily="34" charset="0"/>
              </a:rPr>
              <a:t>Uraian tanggung jawab, kewenangan &amp; hubungan kerja yg jelas dari tiap petugas</a:t>
            </a:r>
            <a:r>
              <a:rPr lang="sv-SE" altLang="zh-CN" sz="2400" b="1" kern="0" dirty="0" smtClean="0">
                <a:latin typeface="Berlin Sans FB Demi" pitchFamily="34" charset="0"/>
              </a:rPr>
              <a:t>.</a:t>
            </a:r>
            <a:endParaRPr lang="sv-SE" altLang="zh-CN" sz="2400" b="1" kern="0" dirty="0">
              <a:latin typeface="Berlin Sans FB Demi" pitchFamily="34" charset="0"/>
            </a:endParaRPr>
          </a:p>
          <a:p>
            <a:pPr marL="457200" indent="-457200" algn="just">
              <a:buClr>
                <a:srgbClr val="FFFFFF"/>
              </a:buClr>
              <a:buFont typeface="+mj-lt"/>
              <a:buAutoNum type="arabicPeriod" startAt="3"/>
            </a:pPr>
            <a:r>
              <a:rPr lang="id-ID" altLang="zh-CN" sz="2400" b="1" kern="0" dirty="0">
                <a:latin typeface="Berlin Sans FB Demi" pitchFamily="34" charset="0"/>
              </a:rPr>
              <a:t>Pelatihan &amp; pengawasan dilakukan o/ petugas yg kompeten</a:t>
            </a:r>
            <a:r>
              <a:rPr lang="id-ID" altLang="zh-CN" sz="2400" b="1" kern="0" dirty="0" smtClean="0">
                <a:latin typeface="Berlin Sans FB Demi" pitchFamily="34" charset="0"/>
              </a:rPr>
              <a:t>.</a:t>
            </a:r>
          </a:p>
          <a:p>
            <a:pPr marL="457200" indent="-457200" algn="just">
              <a:buClr>
                <a:srgbClr val="FFFFFF"/>
              </a:buClr>
              <a:buFont typeface="+mj-lt"/>
              <a:buAutoNum type="arabicPeriod" startAt="3"/>
            </a:pPr>
            <a:r>
              <a:rPr lang="id-ID" altLang="zh-CN" sz="2400" b="1" kern="0" dirty="0">
                <a:latin typeface="Berlin Sans FB Demi" pitchFamily="34" charset="0"/>
              </a:rPr>
              <a:t>Manajer teknis yg bertanggung jawab scr keseluruhan thd proses &amp; penyediaan sumber daya yg diperlukan. </a:t>
            </a:r>
            <a:endParaRPr lang="id-ID" altLang="zh-CN" sz="2400" b="1" kern="0" dirty="0" smtClean="0">
              <a:latin typeface="Berlin Sans FB Demi" pitchFamily="34" charset="0"/>
            </a:endParaRPr>
          </a:p>
          <a:p>
            <a:pPr marL="457200" indent="-457200" algn="just">
              <a:buClr>
                <a:srgbClr val="FFFFFF"/>
              </a:buClr>
              <a:buFont typeface="+mj-lt"/>
              <a:buAutoNum type="arabicPeriod" startAt="3"/>
            </a:pPr>
            <a:r>
              <a:rPr lang="id-ID" altLang="zh-CN" sz="2400" b="1" kern="0" dirty="0">
                <a:latin typeface="Berlin Sans FB Demi" pitchFamily="34" charset="0"/>
              </a:rPr>
              <a:t>Manajer mutu yg bertanggung jawab &amp; memlilki kewenangan untuk mengawasi persyaratan sistem mutu.</a:t>
            </a:r>
          </a:p>
          <a:p>
            <a:pPr marL="457200" indent="-457200" algn="just">
              <a:buClr>
                <a:srgbClr val="FFFFFF"/>
              </a:buClr>
              <a:buFont typeface="+mj-lt"/>
              <a:buAutoNum type="arabicPeriod" startAt="3"/>
            </a:pPr>
            <a:endParaRPr lang="id-ID" altLang="zh-CN" sz="2400" b="1" kern="0" dirty="0">
              <a:latin typeface="Berlin Sans FB Demi" pitchFamily="34" charset="0"/>
            </a:endParaRPr>
          </a:p>
          <a:p>
            <a:pPr marL="457200" indent="-457200" algn="just">
              <a:buClr>
                <a:srgbClr val="FFFFFF"/>
              </a:buClr>
              <a:buFont typeface="+mj-lt"/>
              <a:buAutoNum type="arabicPeriod" startAt="3"/>
            </a:pPr>
            <a:endParaRPr lang="id-ID" altLang="zh-CN" sz="2400" b="1" kern="0" dirty="0">
              <a:latin typeface="Berlin Sans FB Demi" pitchFamily="34" charset="0"/>
            </a:endParaRPr>
          </a:p>
          <a:p>
            <a:pPr marL="457200" indent="-457200" algn="just">
              <a:buClr>
                <a:srgbClr val="FFFFFF"/>
              </a:buClr>
              <a:buFont typeface="+mj-lt"/>
              <a:buAutoNum type="arabicPeriod" startAt="3"/>
            </a:pPr>
            <a:endParaRPr lang="id-ID" altLang="zh-CN" sz="2400" b="1" kern="0" dirty="0" smtClean="0">
              <a:latin typeface="Berlin Sans FB Dem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775" y="44624"/>
            <a:ext cx="18854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altLang="zh-CN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Lanjutan....</a:t>
            </a:r>
            <a:endParaRPr lang="id-ID" sz="28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508104" y="56508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112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267744" y="188640"/>
            <a:ext cx="4320480" cy="864096"/>
          </a:xfrm>
          <a:prstGeom prst="horizontalScroll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4322" name="AutoShape 2"/>
          <p:cNvSpPr>
            <a:spLocks noGrp="1" noChangeArrowheads="1"/>
          </p:cNvSpPr>
          <p:nvPr>
            <p:ph type="title"/>
          </p:nvPr>
        </p:nvSpPr>
        <p:spPr>
          <a:xfrm>
            <a:off x="374848" y="-18256"/>
            <a:ext cx="8229600" cy="1143000"/>
          </a:xfrm>
        </p:spPr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  <a:latin typeface="Harrington" pitchFamily="82" charset="0"/>
              </a:rPr>
              <a:t> MANAJEMEN MUTU</a:t>
            </a:r>
            <a:endParaRPr lang="en-US" sz="1050" b="1" i="1" dirty="0">
              <a:solidFill>
                <a:schemeClr val="tx1"/>
              </a:solidFill>
              <a:latin typeface="Harrington" pitchFamily="82" charset="0"/>
            </a:endParaRPr>
          </a:p>
        </p:txBody>
      </p:sp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135360"/>
            <a:ext cx="8784976" cy="5245968"/>
          </a:xfrm>
        </p:spPr>
        <p:txBody>
          <a:bodyPr/>
          <a:lstStyle/>
          <a:p>
            <a:pPr marL="1528763" indent="-357188"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latin typeface="Berlin Sans FB Demi" pitchFamily="34" charset="0"/>
              </a:rPr>
              <a:t>6 ELEMEN UTAMA MANAJEMEN MUTU LABORATORIUM </a:t>
            </a:r>
            <a:r>
              <a:rPr lang="en-US" sz="2400" dirty="0" smtClean="0">
                <a:latin typeface="Berlin Sans FB Demi" pitchFamily="34" charset="0"/>
              </a:rPr>
              <a:t>KLINI</a:t>
            </a:r>
            <a:r>
              <a:rPr lang="id-ID" sz="2400" dirty="0" smtClean="0">
                <a:latin typeface="Berlin Sans FB Demi" pitchFamily="34" charset="0"/>
              </a:rPr>
              <a:t>K</a:t>
            </a:r>
            <a:endParaRPr lang="en-US" sz="2400" dirty="0">
              <a:latin typeface="Berlin Sans FB Demi" pitchFamily="34" charset="0"/>
            </a:endParaRPr>
          </a:p>
          <a:p>
            <a:pPr marL="1685925" indent="-514350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+mj-lt"/>
              <a:buAutoNum type="alphaLcParenR"/>
            </a:pPr>
            <a:r>
              <a:rPr lang="en-US" sz="2400" dirty="0">
                <a:latin typeface="Berlin Sans FB Demi" pitchFamily="34" charset="0"/>
              </a:rPr>
              <a:t>Quality Planning (QP)</a:t>
            </a:r>
          </a:p>
          <a:p>
            <a:pPr marL="1685925" indent="-514350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+mj-lt"/>
              <a:buAutoNum type="alphaLcParenR"/>
            </a:pPr>
            <a:r>
              <a:rPr lang="en-US" sz="2400" dirty="0">
                <a:latin typeface="Berlin Sans FB Demi" pitchFamily="34" charset="0"/>
              </a:rPr>
              <a:t>Quality Leadership (QL)</a:t>
            </a:r>
          </a:p>
          <a:p>
            <a:pPr marL="1685925" indent="-514350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+mj-lt"/>
              <a:buAutoNum type="alphaLcParenR"/>
            </a:pPr>
            <a:r>
              <a:rPr lang="en-US" sz="2400" dirty="0">
                <a:latin typeface="Berlin Sans FB Demi" pitchFamily="34" charset="0"/>
              </a:rPr>
              <a:t>Quality Laboratory Practices (QLP)</a:t>
            </a:r>
          </a:p>
          <a:p>
            <a:pPr marL="1685925" indent="-514350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+mj-lt"/>
              <a:buAutoNum type="alphaLcParenR"/>
            </a:pPr>
            <a:r>
              <a:rPr lang="en-US" sz="2400" dirty="0">
                <a:latin typeface="Berlin Sans FB Demi" pitchFamily="34" charset="0"/>
              </a:rPr>
              <a:t>Quality Control (QC)</a:t>
            </a:r>
          </a:p>
          <a:p>
            <a:pPr marL="1685925" indent="-514350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+mj-lt"/>
              <a:buAutoNum type="alphaLcParenR"/>
            </a:pPr>
            <a:r>
              <a:rPr lang="en-US" sz="2400" dirty="0">
                <a:latin typeface="Berlin Sans FB Demi" pitchFamily="34" charset="0"/>
              </a:rPr>
              <a:t>Quality Assurance (QA)</a:t>
            </a:r>
          </a:p>
          <a:p>
            <a:pPr marL="1685925" indent="-514350">
              <a:lnSpc>
                <a:spcPct val="90000"/>
              </a:lnSpc>
              <a:buClr>
                <a:schemeClr val="bg1">
                  <a:lumMod val="50000"/>
                </a:schemeClr>
              </a:buClr>
              <a:buFont typeface="+mj-lt"/>
              <a:buAutoNum type="alphaLcParenR"/>
            </a:pPr>
            <a:r>
              <a:rPr lang="en-US" sz="2400" dirty="0">
                <a:latin typeface="Berlin Sans FB Demi" pitchFamily="34" charset="0"/>
              </a:rPr>
              <a:t>Quality Improvement (QI)</a:t>
            </a:r>
          </a:p>
          <a:p>
            <a:pPr marL="1528763" indent="-357188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latin typeface="Berlin Sans FB Demi" pitchFamily="34" charset="0"/>
              </a:rPr>
              <a:t> </a:t>
            </a:r>
          </a:p>
          <a:p>
            <a:pPr marL="1528763" indent="-357188">
              <a:lnSpc>
                <a:spcPct val="90000"/>
              </a:lnSpc>
            </a:pPr>
            <a:endParaRPr lang="en-US" sz="2400" dirty="0">
              <a:latin typeface="Berlin Sans FB Dem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1A2DF-561A-4BE0-BFDD-7089819EE31C}" type="datetime1">
              <a:rPr lang="en-US">
                <a:solidFill>
                  <a:srgbClr val="003366"/>
                </a:solidFill>
              </a:rPr>
              <a:pPr/>
              <a:t>6/11/2021</a:t>
            </a:fld>
            <a:endParaRPr lang="en-US">
              <a:solidFill>
                <a:srgbClr val="003366"/>
              </a:solidFill>
            </a:endParaRPr>
          </a:p>
        </p:txBody>
      </p:sp>
      <p:pic>
        <p:nvPicPr>
          <p:cNvPr id="2050" name="Picture 2" descr="C:\Users\ACER\Pictures\Madagascar-3-movie-2012-Alex-The-Lion-HD-Wallpaper-7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190" t="7461" r="15000" b="15503"/>
          <a:stretch/>
        </p:blipFill>
        <p:spPr bwMode="auto">
          <a:xfrm>
            <a:off x="65381" y="4556494"/>
            <a:ext cx="2562403" cy="206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804248" y="39468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494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395288" y="1816368"/>
            <a:ext cx="4464744" cy="1900664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accent6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EAEAEA"/>
              </a:solidFill>
            </a:endParaRPr>
          </a:p>
        </p:txBody>
      </p:sp>
      <p:sp>
        <p:nvSpPr>
          <p:cNvPr id="203778" name="AutoShap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1139825"/>
          </a:xfrm>
        </p:spPr>
        <p:txBody>
          <a:bodyPr/>
          <a:lstStyle/>
          <a:p>
            <a:r>
              <a:rPr lang="en-US" sz="2600" dirty="0">
                <a:solidFill>
                  <a:schemeClr val="bg1"/>
                </a:solidFill>
                <a:latin typeface="Berlin Sans FB Demi" pitchFamily="34" charset="0"/>
              </a:rPr>
              <a:t> </a:t>
            </a:r>
            <a:r>
              <a:rPr lang="en-US" sz="2600" b="0" dirty="0">
                <a:solidFill>
                  <a:schemeClr val="bg1"/>
                </a:solidFill>
                <a:latin typeface="Berlin Sans FB Demi" pitchFamily="34" charset="0"/>
              </a:rPr>
              <a:t>UNSUR-UNSUR PENGENDALIAN DAN PENINGKATAN MUTU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88840"/>
            <a:ext cx="8229600" cy="3925887"/>
          </a:xfrm>
        </p:spPr>
        <p:txBody>
          <a:bodyPr/>
          <a:lstStyle/>
          <a:p>
            <a:pPr algn="just">
              <a:buClrTx/>
              <a:buFont typeface="Wingdings" pitchFamily="2" charset="2"/>
              <a:buChar char="v"/>
            </a:pPr>
            <a:r>
              <a:rPr lang="en-US" sz="2600" dirty="0">
                <a:solidFill>
                  <a:schemeClr val="bg1"/>
                </a:solidFill>
                <a:latin typeface="Berlin Sans FB Demi" pitchFamily="34" charset="0"/>
              </a:rPr>
              <a:t>Quality Control (QC)</a:t>
            </a:r>
          </a:p>
          <a:p>
            <a:pPr algn="just">
              <a:buClrTx/>
              <a:buFont typeface="Wingdings" pitchFamily="2" charset="2"/>
              <a:buChar char="v"/>
            </a:pPr>
            <a:r>
              <a:rPr lang="en-US" sz="2600" dirty="0">
                <a:solidFill>
                  <a:schemeClr val="bg1"/>
                </a:solidFill>
                <a:latin typeface="Berlin Sans FB Demi" pitchFamily="34" charset="0"/>
              </a:rPr>
              <a:t>Quality Assurance</a:t>
            </a:r>
          </a:p>
          <a:p>
            <a:pPr algn="just">
              <a:buClrTx/>
              <a:buFont typeface="Wingdings" pitchFamily="2" charset="2"/>
              <a:buChar char="v"/>
            </a:pPr>
            <a:r>
              <a:rPr lang="en-US" sz="2600" dirty="0">
                <a:solidFill>
                  <a:schemeClr val="bg1"/>
                </a:solidFill>
                <a:latin typeface="Berlin Sans FB Demi" pitchFamily="34" charset="0"/>
              </a:rPr>
              <a:t>Quality Improvement</a:t>
            </a:r>
          </a:p>
          <a:p>
            <a:pPr algn="just">
              <a:buClrTx/>
              <a:buFont typeface="Wingdings" pitchFamily="2" charset="2"/>
              <a:buChar char="v"/>
            </a:pPr>
            <a:endParaRPr lang="en-US" sz="2600" dirty="0">
              <a:solidFill>
                <a:schemeClr val="bg1"/>
              </a:solidFill>
              <a:latin typeface="Berlin Sans FB Demi" pitchFamily="34" charset="0"/>
            </a:endParaRPr>
          </a:p>
          <a:p>
            <a:pPr marL="0" indent="0" algn="just">
              <a:buClrTx/>
              <a:buNone/>
            </a:pPr>
            <a:endParaRPr lang="en-US" sz="2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519C-BA30-4419-B34D-0D226B735523}" type="datetime1">
              <a:rPr lang="en-US">
                <a:solidFill>
                  <a:srgbClr val="003366"/>
                </a:solidFill>
              </a:rPr>
              <a:pPr/>
              <a:t>6/11/2021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203780" name="Rectangle 4"/>
          <p:cNvSpPr>
            <a:spLocks noChangeArrowheads="1"/>
          </p:cNvSpPr>
          <p:nvPr/>
        </p:nvSpPr>
        <p:spPr bwMode="auto">
          <a:xfrm>
            <a:off x="395288" y="4725988"/>
            <a:ext cx="8353425" cy="142875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smtClean="0">
              <a:solidFill>
                <a:srgbClr val="003366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030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AutoShape 2"/>
          <p:cNvSpPr>
            <a:spLocks noGrp="1" noChangeArrowheads="1"/>
          </p:cNvSpPr>
          <p:nvPr>
            <p:ph type="title"/>
          </p:nvPr>
        </p:nvSpPr>
        <p:spPr>
          <a:xfrm>
            <a:off x="-2772816" y="188640"/>
            <a:ext cx="8229600" cy="774700"/>
          </a:xfrm>
        </p:spPr>
        <p:txBody>
          <a:bodyPr/>
          <a:lstStyle/>
          <a:p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Berlin Sans FB" pitchFamily="34" charset="0"/>
              </a:rPr>
              <a:t>Quality Control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idx="1"/>
          </p:nvPr>
        </p:nvSpPr>
        <p:spPr>
          <a:xfrm>
            <a:off x="-324543" y="908720"/>
            <a:ext cx="9473750" cy="3024187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id-ID" sz="2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 	</a:t>
            </a:r>
            <a:r>
              <a:rPr lang="en-US" sz="2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Cara </a:t>
            </a:r>
            <a:r>
              <a:rPr lang="en-US" sz="26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pengendalian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6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mutu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6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produk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&amp;</a:t>
            </a:r>
            <a:r>
              <a:rPr lang="id-ID" sz="2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proses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, </a:t>
            </a:r>
            <a:r>
              <a:rPr lang="en-US" sz="2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termasuk</a:t>
            </a:r>
            <a:r>
              <a:rPr lang="id-ID" sz="2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teknik</a:t>
            </a:r>
            <a:r>
              <a:rPr lang="en-US" sz="2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6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untuk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6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mendeteksi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 </a:t>
            </a:r>
            <a:r>
              <a:rPr lang="id-ID" sz="2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&amp; </a:t>
            </a:r>
            <a:r>
              <a:rPr lang="en-US" sz="2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mengkoreksi</a:t>
            </a:r>
            <a:r>
              <a:rPr lang="en-US" sz="2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6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kesalahan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6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sebelum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 </a:t>
            </a:r>
            <a:r>
              <a:rPr lang="id-ID" sz="2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mengakibatkan</a:t>
            </a:r>
            <a:r>
              <a:rPr lang="en-US" sz="2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6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produk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 yang </a:t>
            </a:r>
            <a:r>
              <a:rPr lang="en-US" sz="26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cacat</a:t>
            </a:r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 </a:t>
            </a:r>
          </a:p>
          <a:p>
            <a:pPr algn="just">
              <a:buFont typeface="Wingdings" pitchFamily="2" charset="2"/>
              <a:buNone/>
            </a:pPr>
            <a:endParaRPr lang="en-US" sz="2600" dirty="0">
              <a:solidFill>
                <a:schemeClr val="accent4">
                  <a:lumMod val="20000"/>
                  <a:lumOff val="80000"/>
                </a:schemeClr>
              </a:solidFill>
              <a:latin typeface="Berlin Sans FB Demi" pitchFamily="34" charset="0"/>
            </a:endParaRPr>
          </a:p>
          <a:p>
            <a:pPr algn="just">
              <a:buFont typeface="Wingdings" pitchFamily="2" charset="2"/>
              <a:buNone/>
            </a:pPr>
            <a:endParaRPr lang="en-US" sz="2600" dirty="0">
              <a:solidFill>
                <a:schemeClr val="accent4">
                  <a:lumMod val="20000"/>
                  <a:lumOff val="80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02EC-6265-437C-8184-E2B3F1B164F5}" type="datetime1">
              <a:rPr lang="en-US">
                <a:solidFill>
                  <a:srgbClr val="003366"/>
                </a:solidFill>
              </a:rPr>
              <a:pPr/>
              <a:t>6/11/2021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600" y="2659559"/>
            <a:ext cx="3239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>
                <a:solidFill>
                  <a:schemeClr val="accent1">
                    <a:lumMod val="20000"/>
                    <a:lumOff val="80000"/>
                  </a:schemeClr>
                </a:solidFill>
                <a:latin typeface="Berlin Sans FB" pitchFamily="34" charset="0"/>
                <a:ea typeface="+mj-ea"/>
                <a:cs typeface="+mj-cs"/>
              </a:rPr>
              <a:t>Quality Assurance</a:t>
            </a:r>
            <a:endParaRPr lang="id-ID" sz="1200" dirty="0">
              <a:solidFill>
                <a:schemeClr val="accent1">
                  <a:lumMod val="20000"/>
                  <a:lumOff val="8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88032" y="3244334"/>
            <a:ext cx="88924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Clr>
                <a:srgbClr val="00FFFF"/>
              </a:buClr>
              <a:buSzPct val="90000"/>
            </a:pPr>
            <a:r>
              <a:rPr lang="id-ID" sz="2600" kern="0" dirty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 	P</a:t>
            </a:r>
            <a:r>
              <a:rPr lang="en-US" sz="2600" kern="0" dirty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roses </a:t>
            </a:r>
            <a:r>
              <a:rPr lang="en-US" sz="2600" kern="0" dirty="0" err="1">
                <a:solidFill>
                  <a:srgbClr val="FFFFFF"/>
                </a:solidFill>
                <a:latin typeface="Berlin Sans FB Demi" pitchFamily="34" charset="0"/>
                <a:ea typeface="+mn-ea"/>
              </a:rPr>
              <a:t>terencana</a:t>
            </a:r>
            <a:r>
              <a:rPr lang="id-ID" sz="2600" kern="0" dirty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 &amp;</a:t>
            </a:r>
            <a:r>
              <a:rPr lang="en-US" sz="2600" kern="0" dirty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 </a:t>
            </a:r>
            <a:r>
              <a:rPr lang="en-US" sz="2600" kern="0" dirty="0" err="1">
                <a:solidFill>
                  <a:srgbClr val="FFFFFF"/>
                </a:solidFill>
                <a:latin typeface="Berlin Sans FB Demi" pitchFamily="34" charset="0"/>
                <a:ea typeface="+mn-ea"/>
              </a:rPr>
              <a:t>sistematis</a:t>
            </a:r>
            <a:r>
              <a:rPr lang="en-US" sz="2600" kern="0" dirty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 </a:t>
            </a:r>
            <a:r>
              <a:rPr lang="en-US" sz="2600" kern="0" dirty="0" err="1">
                <a:solidFill>
                  <a:srgbClr val="FFFFFF"/>
                </a:solidFill>
                <a:latin typeface="Berlin Sans FB Demi" pitchFamily="34" charset="0"/>
                <a:ea typeface="+mn-ea"/>
              </a:rPr>
              <a:t>untuk</a:t>
            </a:r>
            <a:r>
              <a:rPr lang="en-US" sz="2600" kern="0" dirty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 </a:t>
            </a:r>
            <a:r>
              <a:rPr lang="en-US" sz="2600" kern="0" dirty="0" err="1">
                <a:solidFill>
                  <a:srgbClr val="FFFFFF"/>
                </a:solidFill>
                <a:latin typeface="Berlin Sans FB Demi" pitchFamily="34" charset="0"/>
                <a:ea typeface="+mn-ea"/>
              </a:rPr>
              <a:t>memantau</a:t>
            </a:r>
            <a:r>
              <a:rPr lang="en-US" sz="2600" kern="0" dirty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 </a:t>
            </a:r>
            <a:r>
              <a:rPr lang="id-ID" sz="2600" kern="0" dirty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&amp;</a:t>
            </a:r>
            <a:r>
              <a:rPr lang="en-US" sz="2600" kern="0" dirty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 </a:t>
            </a:r>
            <a:r>
              <a:rPr lang="en-US" sz="2600" kern="0" dirty="0" err="1">
                <a:solidFill>
                  <a:srgbClr val="FFFFFF"/>
                </a:solidFill>
                <a:latin typeface="Berlin Sans FB Demi" pitchFamily="34" charset="0"/>
                <a:ea typeface="+mn-ea"/>
              </a:rPr>
              <a:t>mengevaluasi</a:t>
            </a:r>
            <a:r>
              <a:rPr lang="en-US" sz="2600" kern="0" dirty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 </a:t>
            </a:r>
            <a:r>
              <a:rPr lang="en-US" sz="2600" kern="0" dirty="0" err="1">
                <a:solidFill>
                  <a:srgbClr val="FFFFFF"/>
                </a:solidFill>
                <a:latin typeface="Berlin Sans FB Demi" pitchFamily="34" charset="0"/>
                <a:ea typeface="+mn-ea"/>
              </a:rPr>
              <a:t>mutu</a:t>
            </a:r>
            <a:r>
              <a:rPr lang="id-ID" sz="2600" kern="0" dirty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 &amp;</a:t>
            </a:r>
            <a:r>
              <a:rPr lang="en-US" sz="2600" kern="0" dirty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 </a:t>
            </a:r>
            <a:r>
              <a:rPr lang="en-US" sz="2600" kern="0" dirty="0" err="1">
                <a:solidFill>
                  <a:srgbClr val="FFFFFF"/>
                </a:solidFill>
                <a:latin typeface="Berlin Sans FB Demi" pitchFamily="34" charset="0"/>
                <a:ea typeface="+mn-ea"/>
              </a:rPr>
              <a:t>kesesuaian</a:t>
            </a:r>
            <a:r>
              <a:rPr lang="en-US" sz="2600" kern="0" dirty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 </a:t>
            </a:r>
            <a:r>
              <a:rPr lang="en-US" sz="2600" kern="0" dirty="0" err="1">
                <a:solidFill>
                  <a:srgbClr val="FFFFFF"/>
                </a:solidFill>
                <a:latin typeface="Berlin Sans FB Demi" pitchFamily="34" charset="0"/>
                <a:ea typeface="+mn-ea"/>
              </a:rPr>
              <a:t>hasil</a:t>
            </a:r>
            <a:r>
              <a:rPr lang="en-US" sz="2600" kern="0" dirty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 agar </a:t>
            </a:r>
            <a:r>
              <a:rPr lang="en-US" sz="2600" kern="0" dirty="0" err="1">
                <a:solidFill>
                  <a:srgbClr val="FFFFFF"/>
                </a:solidFill>
                <a:latin typeface="Berlin Sans FB Demi" pitchFamily="34" charset="0"/>
                <a:ea typeface="+mn-ea"/>
              </a:rPr>
              <a:t>memenuhi</a:t>
            </a:r>
            <a:r>
              <a:rPr lang="en-US" sz="2600" kern="0" dirty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 standard </a:t>
            </a:r>
            <a:r>
              <a:rPr lang="en-US" sz="2600" kern="0" dirty="0" err="1">
                <a:solidFill>
                  <a:srgbClr val="FFFFFF"/>
                </a:solidFill>
                <a:latin typeface="Berlin Sans FB Demi" pitchFamily="34" charset="0"/>
                <a:ea typeface="+mn-ea"/>
              </a:rPr>
              <a:t>atau</a:t>
            </a:r>
            <a:r>
              <a:rPr lang="en-US" sz="2600" kern="0" dirty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 </a:t>
            </a:r>
            <a:r>
              <a:rPr lang="en-US" sz="2600" kern="0" dirty="0" err="1">
                <a:solidFill>
                  <a:srgbClr val="FFFFFF"/>
                </a:solidFill>
                <a:latin typeface="Berlin Sans FB Demi" pitchFamily="34" charset="0"/>
                <a:ea typeface="+mn-ea"/>
              </a:rPr>
              <a:t>harapan</a:t>
            </a:r>
            <a:r>
              <a:rPr lang="id-ID" sz="2600" kern="0" dirty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.</a:t>
            </a:r>
            <a:endParaRPr lang="en-US" sz="2600" kern="0" dirty="0">
              <a:solidFill>
                <a:srgbClr val="FFFFFF"/>
              </a:solidFill>
              <a:latin typeface="Berlin Sans FB Demi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146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260648"/>
            <a:ext cx="7924800" cy="776288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Berlin Sans FB" pitchFamily="34" charset="0"/>
              </a:rPr>
              <a:t>Quality 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erlin Sans FB" pitchFamily="34" charset="0"/>
              </a:rPr>
              <a:t>Improvement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20685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556792"/>
            <a:ext cx="8229600" cy="493395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chemeClr val="bg1"/>
                </a:solidFill>
                <a:latin typeface="Berlin Sans FB Demi" pitchFamily="34" charset="0"/>
              </a:rPr>
              <a:t>Total Quality Management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sz="2800" dirty="0">
              <a:solidFill>
                <a:schemeClr val="bg1"/>
              </a:solidFill>
              <a:latin typeface="Berlin Sans FB Demi" pitchFamily="34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err="1">
                <a:solidFill>
                  <a:schemeClr val="bg1"/>
                </a:solidFill>
                <a:latin typeface="Berlin Sans FB Demi" pitchFamily="34" charset="0"/>
              </a:rPr>
              <a:t>Kumpulkan</a:t>
            </a:r>
            <a:r>
              <a:rPr lang="en-US" sz="2400" dirty="0">
                <a:solidFill>
                  <a:schemeClr val="bg1"/>
                </a:solidFill>
                <a:latin typeface="Berlin Sans FB Demi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 Demi" pitchFamily="34" charset="0"/>
              </a:rPr>
              <a:t>fakta</a:t>
            </a:r>
            <a:endParaRPr lang="en-US" sz="2400" dirty="0">
              <a:solidFill>
                <a:schemeClr val="bg1"/>
              </a:solidFill>
              <a:latin typeface="Berlin Sans FB Demi" pitchFamily="34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solidFill>
                <a:schemeClr val="bg1"/>
              </a:solidFill>
              <a:latin typeface="Berlin Sans FB Demi" pitchFamily="34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err="1">
                <a:solidFill>
                  <a:schemeClr val="bg1"/>
                </a:solidFill>
                <a:latin typeface="Berlin Sans FB Demi" pitchFamily="34" charset="0"/>
              </a:rPr>
              <a:t>Identifikasi</a:t>
            </a:r>
            <a:r>
              <a:rPr lang="en-US" sz="2400" dirty="0">
                <a:solidFill>
                  <a:schemeClr val="bg1"/>
                </a:solidFill>
                <a:latin typeface="Berlin Sans FB Demi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 Demi" pitchFamily="34" charset="0"/>
              </a:rPr>
              <a:t>akar</a:t>
            </a:r>
            <a:r>
              <a:rPr lang="en-US" sz="2400" dirty="0">
                <a:solidFill>
                  <a:schemeClr val="bg1"/>
                </a:solidFill>
                <a:latin typeface="Berlin Sans FB Demi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 Demi" pitchFamily="34" charset="0"/>
              </a:rPr>
              <a:t>masalah</a:t>
            </a:r>
            <a:endParaRPr lang="en-US" sz="2400" dirty="0">
              <a:solidFill>
                <a:schemeClr val="bg1"/>
              </a:solidFill>
              <a:latin typeface="Berlin Sans FB Demi" pitchFamily="34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solidFill>
                <a:schemeClr val="bg1"/>
              </a:solidFill>
              <a:latin typeface="Berlin Sans FB Demi" pitchFamily="34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err="1">
                <a:solidFill>
                  <a:schemeClr val="bg1"/>
                </a:solidFill>
                <a:latin typeface="Berlin Sans FB Demi" pitchFamily="34" charset="0"/>
              </a:rPr>
              <a:t>Cari</a:t>
            </a:r>
            <a:r>
              <a:rPr lang="en-US" sz="2400" dirty="0">
                <a:solidFill>
                  <a:schemeClr val="bg1"/>
                </a:solidFill>
                <a:latin typeface="Berlin Sans FB Demi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 Demi" pitchFamily="34" charset="0"/>
              </a:rPr>
              <a:t>alternatif</a:t>
            </a:r>
            <a:r>
              <a:rPr lang="en-US" sz="2400" dirty="0">
                <a:solidFill>
                  <a:schemeClr val="bg1"/>
                </a:solidFill>
                <a:latin typeface="Berlin Sans FB Demi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 Demi" pitchFamily="34" charset="0"/>
              </a:rPr>
              <a:t>penyelesaian</a:t>
            </a:r>
            <a:endParaRPr lang="en-US" sz="2400" dirty="0">
              <a:solidFill>
                <a:schemeClr val="bg1"/>
              </a:solidFill>
              <a:latin typeface="Berlin Sans FB Demi" pitchFamily="34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solidFill>
                <a:schemeClr val="bg1"/>
              </a:solidFill>
              <a:latin typeface="Berlin Sans FB Demi" pitchFamily="34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err="1">
                <a:solidFill>
                  <a:schemeClr val="bg1"/>
                </a:solidFill>
                <a:latin typeface="Berlin Sans FB Demi" pitchFamily="34" charset="0"/>
              </a:rPr>
              <a:t>Pilih</a:t>
            </a:r>
            <a:r>
              <a:rPr lang="en-US" sz="2400" dirty="0">
                <a:solidFill>
                  <a:schemeClr val="bg1"/>
                </a:solidFill>
                <a:latin typeface="Berlin Sans FB Demi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 Demi" pitchFamily="34" charset="0"/>
              </a:rPr>
              <a:t>alternatif</a:t>
            </a:r>
            <a:r>
              <a:rPr lang="en-US" sz="2400" dirty="0">
                <a:solidFill>
                  <a:schemeClr val="bg1"/>
                </a:solidFill>
                <a:latin typeface="Berlin Sans FB Demi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 Demi" pitchFamily="34" charset="0"/>
              </a:rPr>
              <a:t>perbaikan</a:t>
            </a:r>
            <a:endParaRPr lang="en-US" sz="2400" dirty="0">
              <a:solidFill>
                <a:schemeClr val="bg1"/>
              </a:solidFill>
              <a:latin typeface="Berlin Sans FB Demi" pitchFamily="34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solidFill>
                <a:schemeClr val="bg1"/>
              </a:solidFill>
              <a:latin typeface="Berlin Sans FB Demi" pitchFamily="34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err="1">
                <a:solidFill>
                  <a:schemeClr val="bg1"/>
                </a:solidFill>
                <a:latin typeface="Berlin Sans FB Demi" pitchFamily="34" charset="0"/>
              </a:rPr>
              <a:t>Implementasikan</a:t>
            </a:r>
            <a:r>
              <a:rPr lang="en-US" sz="2800" dirty="0">
                <a:solidFill>
                  <a:schemeClr val="bg1"/>
                </a:solidFill>
                <a:latin typeface="Berlin Sans FB Demi" pitchFamily="34" charset="0"/>
              </a:rPr>
              <a:t>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sz="2800" dirty="0">
              <a:solidFill>
                <a:schemeClr val="bg1"/>
              </a:solidFill>
              <a:latin typeface="Berlin Sans FB Demi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F07B-6357-4F8D-AFD3-BF0DD15C46F0}" type="datetime1">
              <a:rPr lang="en-US">
                <a:solidFill>
                  <a:srgbClr val="003366"/>
                </a:solidFill>
              </a:rPr>
              <a:pPr/>
              <a:t>6/11/2021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206852" name="AutoShape 4"/>
          <p:cNvSpPr>
            <a:spLocks noChangeArrowheads="1"/>
          </p:cNvSpPr>
          <p:nvPr/>
        </p:nvSpPr>
        <p:spPr bwMode="auto">
          <a:xfrm>
            <a:off x="4211638" y="2996952"/>
            <a:ext cx="720725" cy="287337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id-ID" smtClean="0">
              <a:solidFill>
                <a:srgbClr val="003366"/>
              </a:solidFill>
              <a:latin typeface="Arial" charset="0"/>
              <a:ea typeface="+mn-ea"/>
            </a:endParaRPr>
          </a:p>
        </p:txBody>
      </p:sp>
      <p:sp>
        <p:nvSpPr>
          <p:cNvPr id="206853" name="AutoShape 5"/>
          <p:cNvSpPr>
            <a:spLocks noChangeArrowheads="1"/>
          </p:cNvSpPr>
          <p:nvPr/>
        </p:nvSpPr>
        <p:spPr bwMode="auto">
          <a:xfrm>
            <a:off x="4211638" y="3862388"/>
            <a:ext cx="720725" cy="287337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id-ID" smtClean="0">
              <a:solidFill>
                <a:srgbClr val="003366"/>
              </a:solidFill>
              <a:latin typeface="Arial" charset="0"/>
              <a:ea typeface="+mn-ea"/>
            </a:endParaRPr>
          </a:p>
        </p:txBody>
      </p:sp>
      <p:sp>
        <p:nvSpPr>
          <p:cNvPr id="206854" name="AutoShape 6"/>
          <p:cNvSpPr>
            <a:spLocks noChangeArrowheads="1"/>
          </p:cNvSpPr>
          <p:nvPr/>
        </p:nvSpPr>
        <p:spPr bwMode="auto">
          <a:xfrm>
            <a:off x="4211638" y="4654550"/>
            <a:ext cx="720725" cy="287338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id-ID" smtClean="0">
              <a:solidFill>
                <a:srgbClr val="003366"/>
              </a:solidFill>
              <a:latin typeface="Arial" charset="0"/>
              <a:ea typeface="+mn-ea"/>
            </a:endParaRPr>
          </a:p>
        </p:txBody>
      </p:sp>
      <p:sp>
        <p:nvSpPr>
          <p:cNvPr id="206855" name="AutoShape 7"/>
          <p:cNvSpPr>
            <a:spLocks noChangeArrowheads="1"/>
          </p:cNvSpPr>
          <p:nvPr/>
        </p:nvSpPr>
        <p:spPr bwMode="auto">
          <a:xfrm>
            <a:off x="4211638" y="5446713"/>
            <a:ext cx="720725" cy="287337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id-ID" smtClean="0">
              <a:solidFill>
                <a:srgbClr val="003366"/>
              </a:solidFill>
              <a:latin typeface="Arial" charset="0"/>
              <a:ea typeface="+mn-ea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164288" y="24063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683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0861-5153-4047-9464-E557FB718664}" type="datetime1">
              <a:rPr lang="en-US">
                <a:solidFill>
                  <a:srgbClr val="003366"/>
                </a:solidFill>
              </a:rPr>
              <a:pPr/>
              <a:t>6/11/2021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434975" y="0"/>
            <a:ext cx="838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>
              <a:lnSpc>
                <a:spcPct val="90000"/>
              </a:lnSpc>
            </a:pPr>
            <a:r>
              <a:rPr lang="en-US" sz="2800" b="1" smtClean="0">
                <a:solidFill>
                  <a:srgbClr val="FF3300"/>
                </a:solidFill>
                <a:latin typeface="Arial" charset="0"/>
                <a:ea typeface="+mn-ea"/>
              </a:rPr>
              <a:t>Aspects of Quality Assurance</a:t>
            </a:r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0" y="2835275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+mn-ea"/>
              </a:rPr>
              <a:t>Input</a:t>
            </a:r>
            <a:r>
              <a:rPr 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+mn-ea"/>
              </a:rPr>
              <a:t>    </a:t>
            </a:r>
          </a:p>
        </p:txBody>
      </p:sp>
      <p:sp>
        <p:nvSpPr>
          <p:cNvPr id="130052" name="AutoShape 4"/>
          <p:cNvSpPr>
            <a:spLocks noChangeArrowheads="1"/>
          </p:cNvSpPr>
          <p:nvPr/>
        </p:nvSpPr>
        <p:spPr bwMode="auto">
          <a:xfrm>
            <a:off x="1082675" y="2878138"/>
            <a:ext cx="990600" cy="457200"/>
          </a:xfrm>
          <a:prstGeom prst="rightArrow">
            <a:avLst>
              <a:gd name="adj1" fmla="val 50000"/>
              <a:gd name="adj2" fmla="val 54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smtClean="0">
              <a:solidFill>
                <a:srgbClr val="003366"/>
              </a:solidFill>
              <a:latin typeface="Arial" charset="0"/>
              <a:ea typeface="+mn-ea"/>
            </a:endParaRPr>
          </a:p>
        </p:txBody>
      </p:sp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2073275" y="2420938"/>
            <a:ext cx="2438400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</a:rPr>
              <a:t>Process</a:t>
            </a:r>
          </a:p>
          <a:p>
            <a:pPr algn="ctr" eaLnBrk="0" hangingPunct="0">
              <a:buFontTx/>
              <a:buChar char="Σ"/>
            </a:pPr>
            <a:r>
              <a:rPr 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</a:rPr>
              <a:t>procedures</a:t>
            </a:r>
            <a:endParaRPr lang="en-US" sz="2400" dirty="0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+mn-ea"/>
            </a:endParaRPr>
          </a:p>
        </p:txBody>
      </p:sp>
      <p:sp>
        <p:nvSpPr>
          <p:cNvPr id="130054" name="AutoShape 6"/>
          <p:cNvSpPr>
            <a:spLocks noChangeArrowheads="1"/>
          </p:cNvSpPr>
          <p:nvPr/>
        </p:nvSpPr>
        <p:spPr bwMode="auto">
          <a:xfrm>
            <a:off x="4511675" y="2801938"/>
            <a:ext cx="990600" cy="457200"/>
          </a:xfrm>
          <a:prstGeom prst="rightArrow">
            <a:avLst>
              <a:gd name="adj1" fmla="val 50000"/>
              <a:gd name="adj2" fmla="val 54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smtClean="0">
              <a:solidFill>
                <a:srgbClr val="003366"/>
              </a:solidFill>
              <a:latin typeface="Arial" charset="0"/>
              <a:ea typeface="+mn-ea"/>
            </a:endParaRPr>
          </a:p>
        </p:txBody>
      </p:sp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5508625" y="2841625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+mn-ea"/>
              </a:rPr>
              <a:t>Output</a:t>
            </a:r>
            <a:endParaRPr lang="en-US" sz="2400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+mn-ea"/>
            </a:endParaRPr>
          </a:p>
        </p:txBody>
      </p:sp>
      <p:sp>
        <p:nvSpPr>
          <p:cNvPr id="130056" name="AutoShape 8"/>
          <p:cNvSpPr>
            <a:spLocks noChangeArrowheads="1"/>
          </p:cNvSpPr>
          <p:nvPr/>
        </p:nvSpPr>
        <p:spPr bwMode="auto">
          <a:xfrm>
            <a:off x="6797675" y="2801938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smtClean="0">
              <a:solidFill>
                <a:srgbClr val="003366"/>
              </a:solidFill>
              <a:latin typeface="Arial" charset="0"/>
              <a:ea typeface="+mn-ea"/>
            </a:endParaRPr>
          </a:p>
        </p:txBody>
      </p:sp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7543800" y="2801938"/>
            <a:ext cx="169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400" b="1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+mn-ea"/>
              </a:rPr>
              <a:t>Customer</a:t>
            </a:r>
            <a:endParaRPr lang="en-US" sz="2400" smtClean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+mn-ea"/>
            </a:endParaRPr>
          </a:p>
        </p:txBody>
      </p:sp>
      <p:sp>
        <p:nvSpPr>
          <p:cNvPr id="130058" name="Text Box 10"/>
          <p:cNvSpPr txBox="1">
            <a:spLocks noChangeArrowheads="1"/>
          </p:cNvSpPr>
          <p:nvPr/>
        </p:nvSpPr>
        <p:spPr bwMode="auto">
          <a:xfrm>
            <a:off x="76200" y="4054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id-ID" sz="2400" smtClean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+mn-ea"/>
            </a:endParaRPr>
          </a:p>
        </p:txBody>
      </p:sp>
      <p:sp>
        <p:nvSpPr>
          <p:cNvPr id="130059" name="Text Box 11"/>
          <p:cNvSpPr txBox="1">
            <a:spLocks noChangeArrowheads="1"/>
          </p:cNvSpPr>
          <p:nvPr/>
        </p:nvSpPr>
        <p:spPr bwMode="auto">
          <a:xfrm>
            <a:off x="92075" y="4402138"/>
            <a:ext cx="7602538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+mn-ea"/>
              </a:rPr>
              <a:t>Man         Reagents      Equipment      Procedures</a:t>
            </a: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+mn-ea"/>
            </a:endParaRPr>
          </a:p>
        </p:txBody>
      </p:sp>
      <p:sp>
        <p:nvSpPr>
          <p:cNvPr id="130060" name="AutoShape 12"/>
          <p:cNvSpPr>
            <a:spLocks noChangeArrowheads="1"/>
          </p:cNvSpPr>
          <p:nvPr/>
        </p:nvSpPr>
        <p:spPr bwMode="auto">
          <a:xfrm>
            <a:off x="2454275" y="3259138"/>
            <a:ext cx="1981200" cy="1143000"/>
          </a:xfrm>
          <a:prstGeom prst="curvedUpArrow">
            <a:avLst>
              <a:gd name="adj1" fmla="val 34667"/>
              <a:gd name="adj2" fmla="val 6933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smtClean="0">
              <a:solidFill>
                <a:srgbClr val="003366"/>
              </a:solidFill>
              <a:latin typeface="Arial" charset="0"/>
              <a:ea typeface="+mn-ea"/>
            </a:endParaRPr>
          </a:p>
        </p:txBody>
      </p:sp>
      <p:sp>
        <p:nvSpPr>
          <p:cNvPr id="130061" name="Line 13"/>
          <p:cNvSpPr>
            <a:spLocks noChangeShapeType="1"/>
          </p:cNvSpPr>
          <p:nvPr/>
        </p:nvSpPr>
        <p:spPr bwMode="auto">
          <a:xfrm>
            <a:off x="7740650" y="4641850"/>
            <a:ext cx="531813" cy="11113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smtClean="0">
              <a:solidFill>
                <a:srgbClr val="003366"/>
              </a:solidFill>
              <a:latin typeface="Arial" charset="0"/>
              <a:ea typeface="+mn-ea"/>
            </a:endParaRPr>
          </a:p>
        </p:txBody>
      </p:sp>
      <p:sp>
        <p:nvSpPr>
          <p:cNvPr id="130063" name="Line 15"/>
          <p:cNvSpPr>
            <a:spLocks noChangeShapeType="1"/>
          </p:cNvSpPr>
          <p:nvPr/>
        </p:nvSpPr>
        <p:spPr bwMode="auto">
          <a:xfrm flipV="1">
            <a:off x="8459788" y="3922713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smtClean="0">
              <a:solidFill>
                <a:srgbClr val="003366"/>
              </a:solidFill>
              <a:latin typeface="Arial" charset="0"/>
              <a:ea typeface="+mn-ea"/>
            </a:endParaRPr>
          </a:p>
        </p:txBody>
      </p:sp>
      <p:sp>
        <p:nvSpPr>
          <p:cNvPr id="130064" name="Text Box 16"/>
          <p:cNvSpPr txBox="1">
            <a:spLocks noChangeArrowheads="1"/>
          </p:cNvSpPr>
          <p:nvPr/>
        </p:nvSpPr>
        <p:spPr bwMode="auto">
          <a:xfrm>
            <a:off x="7812088" y="3346450"/>
            <a:ext cx="1116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+mn-ea"/>
              </a:rPr>
              <a:t>Patient</a:t>
            </a:r>
          </a:p>
        </p:txBody>
      </p:sp>
      <p:sp>
        <p:nvSpPr>
          <p:cNvPr id="130065" name="Oval 17"/>
          <p:cNvSpPr>
            <a:spLocks noChangeArrowheads="1"/>
          </p:cNvSpPr>
          <p:nvPr/>
        </p:nvSpPr>
        <p:spPr bwMode="auto">
          <a:xfrm>
            <a:off x="0" y="3429000"/>
            <a:ext cx="7885113" cy="2447925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smtClean="0">
              <a:solidFill>
                <a:srgbClr val="003366"/>
              </a:solidFill>
              <a:latin typeface="Arial" charset="0"/>
              <a:ea typeface="+mn-ea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270625" y="13407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399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62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3006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7673-B1F8-4BCC-8A96-C33154E176C4}" type="datetime1">
              <a:rPr lang="en-US">
                <a:solidFill>
                  <a:srgbClr val="003366"/>
                </a:solidFill>
              </a:rPr>
              <a:pPr/>
              <a:t>6/11/2021</a:t>
            </a:fld>
            <a:endParaRPr lang="en-US">
              <a:solidFill>
                <a:srgbClr val="003366"/>
              </a:solidFill>
            </a:endParaRPr>
          </a:p>
        </p:txBody>
      </p:sp>
      <p:grpSp>
        <p:nvGrpSpPr>
          <p:cNvPr id="132099" name="Group 3"/>
          <p:cNvGrpSpPr>
            <a:grpSpLocks/>
          </p:cNvGrpSpPr>
          <p:nvPr/>
        </p:nvGrpSpPr>
        <p:grpSpPr bwMode="auto">
          <a:xfrm>
            <a:off x="501650" y="1371600"/>
            <a:ext cx="8642350" cy="4097338"/>
            <a:chOff x="158" y="1117"/>
            <a:chExt cx="5444" cy="2581"/>
          </a:xfrm>
        </p:grpSpPr>
        <p:sp>
          <p:nvSpPr>
            <p:cNvPr id="132100" name="Text Box 4"/>
            <p:cNvSpPr txBox="1">
              <a:spLocks noChangeArrowheads="1"/>
            </p:cNvSpPr>
            <p:nvPr/>
          </p:nvSpPr>
          <p:spPr bwMode="auto">
            <a:xfrm>
              <a:off x="2245" y="1661"/>
              <a:ext cx="1633" cy="29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>
              <a:outerShdw dist="17961" dir="2700000" algn="ctr" rotWithShape="0">
                <a:schemeClr val="tx1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+mn-ea"/>
                </a:rPr>
                <a:t>Analytical stage</a:t>
              </a:r>
            </a:p>
          </p:txBody>
        </p:sp>
        <p:sp>
          <p:nvSpPr>
            <p:cNvPr id="132101" name="AutoShape 5"/>
            <p:cNvSpPr>
              <a:spLocks noChangeArrowheads="1"/>
            </p:cNvSpPr>
            <p:nvPr/>
          </p:nvSpPr>
          <p:spPr bwMode="auto">
            <a:xfrm>
              <a:off x="2018" y="1752"/>
              <a:ext cx="182" cy="9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id-ID" smtClean="0">
                <a:solidFill>
                  <a:srgbClr val="00336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32102" name="Text Box 6"/>
            <p:cNvSpPr txBox="1">
              <a:spLocks noChangeArrowheads="1"/>
            </p:cNvSpPr>
            <p:nvPr/>
          </p:nvSpPr>
          <p:spPr bwMode="auto">
            <a:xfrm>
              <a:off x="4150" y="1570"/>
              <a:ext cx="1452" cy="75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+mn-ea"/>
                </a:rPr>
                <a:t>Post-analytical stage</a:t>
              </a:r>
            </a:p>
          </p:txBody>
        </p:sp>
        <p:sp>
          <p:nvSpPr>
            <p:cNvPr id="132103" name="AutoShape 7"/>
            <p:cNvSpPr>
              <a:spLocks noChangeArrowheads="1"/>
            </p:cNvSpPr>
            <p:nvPr/>
          </p:nvSpPr>
          <p:spPr bwMode="auto">
            <a:xfrm>
              <a:off x="3923" y="1752"/>
              <a:ext cx="182" cy="9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id-ID" smtClean="0">
                <a:solidFill>
                  <a:srgbClr val="00336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32104" name="Text Box 8"/>
            <p:cNvSpPr txBox="1">
              <a:spLocks noChangeArrowheads="1"/>
            </p:cNvSpPr>
            <p:nvPr/>
          </p:nvSpPr>
          <p:spPr bwMode="auto">
            <a:xfrm>
              <a:off x="158" y="1661"/>
              <a:ext cx="1815" cy="52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+mn-ea"/>
                </a:rPr>
                <a:t>Pre-analytical stage</a:t>
              </a:r>
            </a:p>
          </p:txBody>
        </p:sp>
        <p:sp>
          <p:nvSpPr>
            <p:cNvPr id="132105" name="Text Box 9"/>
            <p:cNvSpPr txBox="1">
              <a:spLocks noChangeArrowheads="1"/>
            </p:cNvSpPr>
            <p:nvPr/>
          </p:nvSpPr>
          <p:spPr bwMode="auto">
            <a:xfrm>
              <a:off x="249" y="2296"/>
              <a:ext cx="1724" cy="1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74625" indent="-174625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GB" sz="2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</a:rPr>
                <a:t>Specimen collection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GB" sz="2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</a:rPr>
                <a:t>Specimen distribution &amp; transport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GB" sz="2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</a:rPr>
                <a:t>Specimen storage</a:t>
              </a:r>
            </a:p>
          </p:txBody>
        </p:sp>
        <p:sp>
          <p:nvSpPr>
            <p:cNvPr id="132106" name="Text Box 10"/>
            <p:cNvSpPr txBox="1">
              <a:spLocks noChangeArrowheads="1"/>
            </p:cNvSpPr>
            <p:nvPr/>
          </p:nvSpPr>
          <p:spPr bwMode="auto">
            <a:xfrm>
              <a:off x="249" y="1117"/>
              <a:ext cx="526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74625" indent="-174625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GB" sz="2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</a:rPr>
                <a:t>Administrative process		(QC)	</a:t>
              </a:r>
            </a:p>
          </p:txBody>
        </p:sp>
        <p:sp>
          <p:nvSpPr>
            <p:cNvPr id="132107" name="Text Box 11"/>
            <p:cNvSpPr txBox="1">
              <a:spLocks noChangeArrowheads="1"/>
            </p:cNvSpPr>
            <p:nvPr/>
          </p:nvSpPr>
          <p:spPr bwMode="auto">
            <a:xfrm>
              <a:off x="2290" y="2115"/>
              <a:ext cx="1497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74625" indent="-174625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GB" sz="2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</a:rPr>
                <a:t>Calibration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GB" sz="2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</a:rPr>
                <a:t>Control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GB" sz="2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</a:rPr>
                <a:t>Testing</a:t>
              </a:r>
            </a:p>
          </p:txBody>
        </p:sp>
        <p:sp>
          <p:nvSpPr>
            <p:cNvPr id="132108" name="Text Box 12"/>
            <p:cNvSpPr txBox="1">
              <a:spLocks noChangeArrowheads="1"/>
            </p:cNvSpPr>
            <p:nvPr/>
          </p:nvSpPr>
          <p:spPr bwMode="auto">
            <a:xfrm>
              <a:off x="4241" y="2432"/>
              <a:ext cx="1270" cy="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74625" indent="-174625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GB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</a:rPr>
                <a:t>Validation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GB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</a:rPr>
                <a:t>Data entry &amp; results printing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382289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79512" y="4437112"/>
            <a:ext cx="6912768" cy="18002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Cloud 4"/>
          <p:cNvSpPr/>
          <p:nvPr/>
        </p:nvSpPr>
        <p:spPr>
          <a:xfrm>
            <a:off x="2555776" y="188640"/>
            <a:ext cx="4032448" cy="1080120"/>
          </a:xfrm>
          <a:prstGeom prst="cloud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332656"/>
            <a:ext cx="8229600" cy="634082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oolSlant"/>
              <a:contourClr>
                <a:srgbClr val="DDDDDD"/>
              </a:contourClr>
            </a:sp3d>
          </a:bodyPr>
          <a:lstStyle/>
          <a:p>
            <a:r>
              <a:rPr lang="id-ID" sz="3200" b="1" spc="150" dirty="0" smtClean="0">
                <a:ln w="11430"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arrington" pitchFamily="82" charset="0"/>
              </a:rPr>
              <a:t>PENDAHULUAN</a:t>
            </a:r>
            <a:endParaRPr lang="id-ID" sz="3200" b="1" spc="150" dirty="0">
              <a:ln w="11430"/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Harrington" pitchFamily="8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1680" y="1340768"/>
            <a:ext cx="6268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id-ID" altLang="zh-CN" sz="2800" b="1" kern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erlin Sans FB Demi" pitchFamily="34" charset="0"/>
              </a:rPr>
              <a:t>Pergeseran peran </a:t>
            </a:r>
            <a:r>
              <a:rPr lang="id-ID" altLang="zh-CN" sz="2800" b="1" kern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erlin Sans FB Demi" pitchFamily="34" charset="0"/>
              </a:rPr>
              <a:t>laboratorium klinik</a:t>
            </a:r>
            <a:endParaRPr lang="id-ID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erlin Sans FB Demi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1252598435"/>
              </p:ext>
            </p:extLst>
          </p:nvPr>
        </p:nvGraphicFramePr>
        <p:xfrm>
          <a:off x="557538" y="949176"/>
          <a:ext cx="804691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611560" y="2628201"/>
            <a:ext cx="32672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d-ID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Penunjang Klinis</a:t>
            </a:r>
            <a:endParaRPr lang="id-ID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36096" y="2690374"/>
            <a:ext cx="28889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erlin Sans FB Demi" pitchFamily="34" charset="0"/>
              </a:rPr>
              <a:t>Penegakan Dx</a:t>
            </a:r>
            <a:endParaRPr lang="id-ID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9511" y="4509120"/>
            <a:ext cx="67479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itchFamily="49" charset="0"/>
              <a:buChar char="o"/>
            </a:pPr>
            <a:r>
              <a:rPr lang="id-ID" altLang="zh-CN" sz="2400" b="1" kern="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Mendukung klinis dlm penatalaksanaan medis </a:t>
            </a:r>
            <a:r>
              <a:rPr lang="id-ID" altLang="zh-CN" sz="2400" b="1" kern="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pasien.</a:t>
            </a:r>
          </a:p>
          <a:p>
            <a:pPr marL="342900" indent="-342900" algn="just">
              <a:buFont typeface="Courier New" pitchFamily="49" charset="0"/>
              <a:buChar char="o"/>
            </a:pPr>
            <a:r>
              <a:rPr lang="id-ID" sz="2400" b="1" kern="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70% hasil px lab. </a:t>
            </a:r>
            <a:r>
              <a:rPr lang="id-ID" sz="2400" b="1" kern="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  <a:sym typeface="Wingdings" pitchFamily="2" charset="2"/>
              </a:rPr>
              <a:t> Dasar pengambilan keputusan medis.</a:t>
            </a:r>
            <a:endParaRPr lang="id-ID" sz="1600" b="1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145656" y="3724537"/>
            <a:ext cx="2442568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024941" y="42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797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631825"/>
          </a:xfrm>
        </p:spPr>
        <p:txBody>
          <a:bodyPr/>
          <a:lstStyle/>
          <a:p>
            <a:r>
              <a:rPr lang="en-GB" sz="2400">
                <a:solidFill>
                  <a:srgbClr val="FF3300"/>
                </a:solidFill>
              </a:rPr>
              <a:t>Aspects of Quality Assurance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6C9FB-5202-4C1F-A56E-68E898B0ABD6}" type="datetime1">
              <a:rPr lang="en-US">
                <a:solidFill>
                  <a:srgbClr val="003366"/>
                </a:solidFill>
              </a:rPr>
              <a:pPr/>
              <a:t>6/11/2021</a:t>
            </a:fld>
            <a:endParaRPr lang="en-US">
              <a:solidFill>
                <a:srgbClr val="003366"/>
              </a:solidFill>
            </a:endParaRPr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228600" y="1676400"/>
            <a:ext cx="1982788" cy="249299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GB" sz="2400" dirty="0" smtClean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Man: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GB" sz="2400" dirty="0" smtClean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Knowledge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GB" sz="2400" dirty="0" smtClean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Skill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GB" sz="2400" dirty="0" smtClean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Safety &amp; Health</a:t>
            </a: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1979613" y="1355725"/>
            <a:ext cx="2735262" cy="486287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182563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1" dirty="0" smtClean="0">
                <a:ea typeface="+mn-ea"/>
              </a:rPr>
              <a:t>Reagent: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b="1" dirty="0" smtClean="0">
                <a:ea typeface="+mn-ea"/>
              </a:rPr>
              <a:t>Accuracy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b="1" dirty="0" smtClean="0">
                <a:ea typeface="+mn-ea"/>
              </a:rPr>
              <a:t>Precision; </a:t>
            </a:r>
            <a:r>
              <a:rPr lang="en-GB" sz="2000" b="1" dirty="0" err="1" smtClean="0">
                <a:ea typeface="+mn-ea"/>
              </a:rPr>
              <a:t>ketelitian</a:t>
            </a:r>
            <a:endParaRPr lang="en-GB" sz="2000" b="1" dirty="0" smtClean="0">
              <a:ea typeface="+mn-ea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b="1" dirty="0" smtClean="0">
                <a:ea typeface="+mn-ea"/>
              </a:rPr>
              <a:t>Sensitivity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b="1" dirty="0" smtClean="0">
                <a:ea typeface="+mn-ea"/>
              </a:rPr>
              <a:t>Specificity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b="1" dirty="0" smtClean="0">
                <a:ea typeface="+mn-ea"/>
              </a:rPr>
              <a:t>Predictive values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b="1" dirty="0" smtClean="0">
                <a:ea typeface="+mn-ea"/>
              </a:rPr>
              <a:t>Stability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b="1" dirty="0" smtClean="0">
                <a:ea typeface="+mn-ea"/>
              </a:rPr>
              <a:t>Linearity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b="1" dirty="0" smtClean="0">
                <a:ea typeface="+mn-ea"/>
              </a:rPr>
              <a:t>Detection limits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b="1" dirty="0" smtClean="0">
                <a:ea typeface="+mn-ea"/>
              </a:rPr>
              <a:t>Interference</a:t>
            </a: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4572000" y="1355725"/>
            <a:ext cx="2592388" cy="3597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182563">
              <a:defRPr>
                <a:solidFill>
                  <a:schemeClr val="tx1"/>
                </a:solidFill>
                <a:latin typeface="Arial" charset="0"/>
              </a:defRPr>
            </a:lvl1pPr>
            <a:lvl2pPr marL="71437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Equipment: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Accuracy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Precision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Carry-over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Throughput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Menu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User-friendliness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Stat capability</a:t>
            </a:r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6588125" y="1355725"/>
            <a:ext cx="2555875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Procedures: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b="1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SOP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b="1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Documentations</a:t>
            </a:r>
          </a:p>
        </p:txBody>
      </p:sp>
      <p:grpSp>
        <p:nvGrpSpPr>
          <p:cNvPr id="133127" name="Group 7"/>
          <p:cNvGrpSpPr>
            <a:grpSpLocks/>
          </p:cNvGrpSpPr>
          <p:nvPr/>
        </p:nvGrpSpPr>
        <p:grpSpPr bwMode="auto">
          <a:xfrm>
            <a:off x="1259632" y="6035679"/>
            <a:ext cx="6732587" cy="830263"/>
            <a:chOff x="1519" y="3802"/>
            <a:chExt cx="4241" cy="523"/>
          </a:xfrm>
        </p:grpSpPr>
        <p:sp>
          <p:nvSpPr>
            <p:cNvPr id="133128" name="AutoShape 8"/>
            <p:cNvSpPr>
              <a:spLocks noChangeArrowheads="1"/>
            </p:cNvSpPr>
            <p:nvPr/>
          </p:nvSpPr>
          <p:spPr bwMode="auto">
            <a:xfrm>
              <a:off x="1519" y="3838"/>
              <a:ext cx="908" cy="182"/>
            </a:xfrm>
            <a:prstGeom prst="rightArrow">
              <a:avLst>
                <a:gd name="adj1" fmla="val 50000"/>
                <a:gd name="adj2" fmla="val 1247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endParaRPr lang="id-ID" smtClean="0">
                <a:solidFill>
                  <a:srgbClr val="003366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33129" name="Text Box 9"/>
            <p:cNvSpPr txBox="1">
              <a:spLocks noChangeArrowheads="1"/>
            </p:cNvSpPr>
            <p:nvPr/>
          </p:nvSpPr>
          <p:spPr bwMode="auto">
            <a:xfrm>
              <a:off x="2290" y="3802"/>
              <a:ext cx="3470" cy="52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+mn-ea"/>
                </a:rPr>
                <a:t>Continuous Quality Improvement (CQI)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4655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/>
      <p:bldP spid="133124" grpId="0"/>
      <p:bldP spid="133125" grpId="0"/>
      <p:bldP spid="1331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8118" y="332656"/>
            <a:ext cx="3579786" cy="12241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340495" y="692696"/>
            <a:ext cx="315503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ct val="20000"/>
              </a:spcBef>
              <a:buClr>
                <a:srgbClr val="FFFFFF"/>
              </a:buClr>
              <a:buSzPct val="90000"/>
            </a:pPr>
            <a:r>
              <a:rPr lang="id-ID" altLang="zh-CN" sz="2600" b="1" kern="0" dirty="0">
                <a:solidFill>
                  <a:srgbClr val="200B5B">
                    <a:lumMod val="50000"/>
                  </a:srgbClr>
                </a:solidFill>
                <a:latin typeface="Harrington" pitchFamily="82" charset="0"/>
              </a:rPr>
              <a:t>MUTU PELAYANAN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504" y="3896352"/>
            <a:ext cx="6902461" cy="2412968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1403648" y="1700808"/>
            <a:ext cx="6902461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Bef>
                <a:spcPct val="20000"/>
              </a:spcBef>
              <a:buClr>
                <a:srgbClr val="003399"/>
              </a:buClr>
              <a:buSzPct val="90000"/>
              <a:buFont typeface="Arial" pitchFamily="34" charset="0"/>
              <a:buChar char="•"/>
            </a:pPr>
            <a:r>
              <a:rPr lang="id-ID" altLang="zh-CN" sz="2400" kern="0" dirty="0">
                <a:latin typeface="Berlin Sans FB Demi" pitchFamily="34" charset="0"/>
              </a:rPr>
              <a:t>Penilaian hasil pelayanan lab secara </a:t>
            </a:r>
            <a:r>
              <a:rPr lang="id-ID" altLang="zh-CN" sz="2400" kern="0" dirty="0" smtClean="0">
                <a:latin typeface="Berlin Sans FB Demi" pitchFamily="34" charset="0"/>
              </a:rPr>
              <a:t>keseluruhan.</a:t>
            </a:r>
          </a:p>
          <a:p>
            <a:pPr marL="457200" lvl="0" indent="-457200" algn="just">
              <a:spcBef>
                <a:spcPct val="20000"/>
              </a:spcBef>
              <a:buClr>
                <a:srgbClr val="003399"/>
              </a:buClr>
              <a:buSzPct val="90000"/>
              <a:buFont typeface="Arial" pitchFamily="34" charset="0"/>
              <a:buChar char="•"/>
            </a:pPr>
            <a:r>
              <a:rPr lang="id-ID" altLang="zh-CN" sz="2400" kern="0" dirty="0" smtClean="0">
                <a:latin typeface="Berlin Sans FB Demi" pitchFamily="34" charset="0"/>
              </a:rPr>
              <a:t>Slh </a:t>
            </a:r>
            <a:r>
              <a:rPr lang="id-ID" altLang="zh-CN" sz="2400" kern="0" dirty="0">
                <a:latin typeface="Berlin Sans FB Demi" pitchFamily="34" charset="0"/>
              </a:rPr>
              <a:t>satu titik penting terletak di mutu Px atau parameter yg diperiksa.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504" y="3896352"/>
            <a:ext cx="8109629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90000"/>
            </a:pPr>
            <a:r>
              <a:rPr lang="id-ID" altLang="zh-CN" sz="2400" kern="0" dirty="0" smtClean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</a:rPr>
              <a:t>Px </a:t>
            </a:r>
            <a:r>
              <a:rPr lang="id-ID" altLang="zh-CN" sz="2400" kern="0" dirty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</a:rPr>
              <a:t>pra </a:t>
            </a:r>
            <a:r>
              <a:rPr lang="id-ID" altLang="zh-CN" sz="2400" kern="0" dirty="0" smtClean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</a:rPr>
              <a:t>analitik : </a:t>
            </a:r>
          </a:p>
          <a:p>
            <a:pPr marL="514350" lvl="0" indent="-514350" algn="just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90000"/>
              <a:buFont typeface="Arial" pitchFamily="34" charset="0"/>
              <a:buChar char="•"/>
            </a:pPr>
            <a:r>
              <a:rPr lang="id-ID" altLang="zh-CN" sz="2400" kern="0" dirty="0" smtClean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</a:rPr>
              <a:t>Ketatausahaan </a:t>
            </a:r>
            <a:r>
              <a:rPr lang="id-ID" altLang="zh-CN" sz="2400" kern="0" dirty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</a:rPr>
              <a:t>(</a:t>
            </a:r>
            <a:r>
              <a:rPr lang="id-ID" altLang="zh-CN" sz="2400" kern="0" dirty="0" smtClean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</a:rPr>
              <a:t>clerical)</a:t>
            </a:r>
          </a:p>
          <a:p>
            <a:pPr marL="514350" lvl="0" indent="-514350" algn="just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90000"/>
              <a:buFont typeface="Arial" pitchFamily="34" charset="0"/>
              <a:buChar char="•"/>
            </a:pPr>
            <a:r>
              <a:rPr lang="id-ID" altLang="zh-CN" sz="2400" kern="0" dirty="0" smtClean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</a:rPr>
              <a:t>Persiapan </a:t>
            </a:r>
            <a:r>
              <a:rPr lang="id-ID" altLang="zh-CN" sz="2400" kern="0" dirty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</a:rPr>
              <a:t>penderita (Patient </a:t>
            </a:r>
            <a:r>
              <a:rPr lang="id-ID" altLang="zh-CN" sz="2400" kern="0" dirty="0" smtClean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</a:rPr>
              <a:t>Preparation)</a:t>
            </a:r>
          </a:p>
          <a:p>
            <a:pPr marL="514350" lvl="0" indent="-514350" algn="just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90000"/>
              <a:buFont typeface="Arial" pitchFamily="34" charset="0"/>
              <a:buChar char="•"/>
            </a:pPr>
            <a:r>
              <a:rPr lang="id-ID" altLang="zh-CN" sz="2400" kern="0" dirty="0" smtClean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</a:rPr>
              <a:t>Pengumpulan </a:t>
            </a:r>
            <a:r>
              <a:rPr lang="id-ID" altLang="zh-CN" sz="2400" kern="0" dirty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</a:rPr>
              <a:t>sampel (Speciment </a:t>
            </a:r>
            <a:r>
              <a:rPr lang="id-ID" altLang="zh-CN" sz="2400" kern="0" dirty="0" smtClean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</a:rPr>
              <a:t>Collection)</a:t>
            </a:r>
          </a:p>
          <a:p>
            <a:pPr marL="514350" lvl="0" indent="-514350" algn="just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90000"/>
              <a:buFont typeface="Arial" pitchFamily="34" charset="0"/>
              <a:buChar char="•"/>
            </a:pPr>
            <a:r>
              <a:rPr lang="id-ID" altLang="zh-CN" sz="2400" kern="0" dirty="0" smtClean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</a:rPr>
              <a:t>Penanganan </a:t>
            </a:r>
            <a:r>
              <a:rPr lang="id-ID" altLang="zh-CN" sz="2400" kern="0" dirty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</a:rPr>
              <a:t>sampel (Sampling Handling</a:t>
            </a:r>
            <a:r>
              <a:rPr lang="id-ID" altLang="zh-CN" sz="2400" kern="0" dirty="0" smtClean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</a:rPr>
              <a:t>)</a:t>
            </a:r>
            <a:endParaRPr lang="id-ID" altLang="zh-CN" sz="2400" kern="0" dirty="0">
              <a:solidFill>
                <a:schemeClr val="bg1">
                  <a:lumMod val="50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11" name="Bent Arrow 10"/>
          <p:cNvSpPr/>
          <p:nvPr/>
        </p:nvSpPr>
        <p:spPr>
          <a:xfrm rot="5400000" flipV="1">
            <a:off x="622710" y="2805028"/>
            <a:ext cx="1152128" cy="587214"/>
          </a:xfrm>
          <a:prstGeom prst="bentArrow">
            <a:avLst/>
          </a:prstGeom>
          <a:solidFill>
            <a:srgbClr val="FFFF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146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9553" y="463892"/>
            <a:ext cx="6376664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/>
        </p:nvSpPr>
        <p:spPr>
          <a:xfrm>
            <a:off x="251520" y="463892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buClr>
                <a:srgbClr val="00FFFF"/>
              </a:buClr>
              <a:buSzPct val="90000"/>
            </a:pPr>
            <a:r>
              <a:rPr lang="id-ID" altLang="zh-CN" sz="2400" kern="0" dirty="0">
                <a:solidFill>
                  <a:srgbClr val="200B5B">
                    <a:lumMod val="50000"/>
                  </a:srgbClr>
                </a:solidFill>
                <a:latin typeface="Berlin Sans FB Demi" pitchFamily="34" charset="0"/>
              </a:rPr>
              <a:t>Px analitik terdiri atas : </a:t>
            </a:r>
          </a:p>
          <a:p>
            <a:pPr marL="342900" lvl="0" indent="-342900" algn="just">
              <a:spcBef>
                <a:spcPct val="20000"/>
              </a:spcBef>
              <a:buClr>
                <a:srgbClr val="EEB00B">
                  <a:lumMod val="50000"/>
                </a:srgbClr>
              </a:buClr>
              <a:buSzPct val="90000"/>
              <a:buFont typeface="Arial" pitchFamily="34" charset="0"/>
              <a:buChar char="•"/>
            </a:pPr>
            <a:r>
              <a:rPr lang="id-ID" altLang="zh-CN" sz="2400" kern="0" dirty="0">
                <a:solidFill>
                  <a:srgbClr val="200B5B">
                    <a:lumMod val="50000"/>
                  </a:srgbClr>
                </a:solidFill>
                <a:latin typeface="Berlin Sans FB Demi" pitchFamily="34" charset="0"/>
              </a:rPr>
              <a:t>Reagen (reagents),</a:t>
            </a:r>
          </a:p>
          <a:p>
            <a:pPr marL="342900" lvl="0" indent="-342900" algn="just">
              <a:spcBef>
                <a:spcPct val="20000"/>
              </a:spcBef>
              <a:buClr>
                <a:srgbClr val="EEB00B">
                  <a:lumMod val="50000"/>
                </a:srgbClr>
              </a:buClr>
              <a:buSzPct val="90000"/>
              <a:buFont typeface="Arial" pitchFamily="34" charset="0"/>
              <a:buChar char="•"/>
            </a:pPr>
            <a:r>
              <a:rPr lang="id-ID" altLang="zh-CN" sz="2400" kern="0" dirty="0">
                <a:solidFill>
                  <a:srgbClr val="200B5B">
                    <a:lumMod val="50000"/>
                  </a:srgbClr>
                </a:solidFill>
                <a:latin typeface="Berlin Sans FB Demi" pitchFamily="34" charset="0"/>
              </a:rPr>
              <a:t>Peralatan (instruments)</a:t>
            </a:r>
          </a:p>
          <a:p>
            <a:pPr marL="342900" lvl="0" indent="-342900" algn="just">
              <a:spcBef>
                <a:spcPct val="20000"/>
              </a:spcBef>
              <a:buClr>
                <a:srgbClr val="EEB00B">
                  <a:lumMod val="50000"/>
                </a:srgbClr>
              </a:buClr>
              <a:buSzPct val="90000"/>
              <a:buFont typeface="Arial" pitchFamily="34" charset="0"/>
              <a:buChar char="•"/>
            </a:pPr>
            <a:r>
              <a:rPr lang="id-ID" altLang="zh-CN" sz="2400" kern="0" dirty="0">
                <a:solidFill>
                  <a:srgbClr val="200B5B">
                    <a:lumMod val="50000"/>
                  </a:srgbClr>
                </a:solidFill>
                <a:latin typeface="Berlin Sans FB Demi" pitchFamily="34" charset="0"/>
              </a:rPr>
              <a:t>Kontrol </a:t>
            </a:r>
            <a:r>
              <a:rPr lang="id-ID" altLang="zh-CN" sz="2400" kern="0" dirty="0" smtClean="0">
                <a:solidFill>
                  <a:srgbClr val="200B5B">
                    <a:lumMod val="50000"/>
                  </a:srgbClr>
                </a:solidFill>
                <a:latin typeface="Berlin Sans FB Demi" pitchFamily="34" charset="0"/>
              </a:rPr>
              <a:t>&amp; bakuan </a:t>
            </a:r>
            <a:r>
              <a:rPr lang="id-ID" altLang="zh-CN" sz="2400" kern="0" dirty="0">
                <a:solidFill>
                  <a:srgbClr val="200B5B">
                    <a:lumMod val="50000"/>
                  </a:srgbClr>
                </a:solidFill>
                <a:latin typeface="Berlin Sans FB Demi" pitchFamily="34" charset="0"/>
              </a:rPr>
              <a:t>(control and standard)</a:t>
            </a:r>
          </a:p>
          <a:p>
            <a:pPr marL="342900" lvl="0" indent="-342900" algn="just">
              <a:spcBef>
                <a:spcPct val="20000"/>
              </a:spcBef>
              <a:buClr>
                <a:srgbClr val="EEB00B">
                  <a:lumMod val="50000"/>
                </a:srgbClr>
              </a:buClr>
              <a:buSzPct val="90000"/>
              <a:buFont typeface="Arial" pitchFamily="34" charset="0"/>
              <a:buChar char="•"/>
            </a:pPr>
            <a:r>
              <a:rPr lang="id-ID" altLang="zh-CN" sz="2400" kern="0" dirty="0">
                <a:solidFill>
                  <a:srgbClr val="200B5B">
                    <a:lumMod val="50000"/>
                  </a:srgbClr>
                </a:solidFill>
                <a:latin typeface="Berlin Sans FB Demi" pitchFamily="34" charset="0"/>
              </a:rPr>
              <a:t>Metode Analitik (analytical method)</a:t>
            </a:r>
          </a:p>
          <a:p>
            <a:pPr marL="342900" lvl="0" indent="-342900" algn="just">
              <a:spcBef>
                <a:spcPct val="20000"/>
              </a:spcBef>
              <a:buClr>
                <a:srgbClr val="EEB00B">
                  <a:lumMod val="50000"/>
                </a:srgbClr>
              </a:buClr>
              <a:buSzPct val="90000"/>
              <a:buFont typeface="Arial" pitchFamily="34" charset="0"/>
              <a:buChar char="•"/>
            </a:pPr>
            <a:r>
              <a:rPr lang="id-ID" altLang="zh-CN" sz="2400" kern="0" dirty="0">
                <a:solidFill>
                  <a:srgbClr val="200B5B">
                    <a:lumMod val="50000"/>
                  </a:srgbClr>
                </a:solidFill>
                <a:latin typeface="Berlin Sans FB Demi" pitchFamily="34" charset="0"/>
              </a:rPr>
              <a:t>Ahli teknologi (tecnologist).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3645024"/>
            <a:ext cx="5328592" cy="20882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179512" y="3789040"/>
            <a:ext cx="5886400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buClr>
                <a:srgbClr val="00FFFF"/>
              </a:buClr>
              <a:buSzPct val="90000"/>
            </a:pPr>
            <a:r>
              <a:rPr lang="id-ID" altLang="zh-CN" sz="2400" kern="0" dirty="0">
                <a:solidFill>
                  <a:srgbClr val="200B5B">
                    <a:lumMod val="50000"/>
                  </a:srgbClr>
                </a:solidFill>
                <a:latin typeface="Berlin Sans FB Demi" pitchFamily="34" charset="0"/>
              </a:rPr>
              <a:t>Px pasca analitik terdiri atas : </a:t>
            </a:r>
          </a:p>
          <a:p>
            <a:pPr marL="342900" lvl="0" indent="-342900" algn="just">
              <a:spcBef>
                <a:spcPct val="20000"/>
              </a:spcBef>
              <a:buClr>
                <a:srgbClr val="002060"/>
              </a:buClr>
              <a:buSzPct val="90000"/>
              <a:buFont typeface="Courier New" pitchFamily="49" charset="0"/>
              <a:buChar char="o"/>
            </a:pPr>
            <a:r>
              <a:rPr lang="id-ID" altLang="zh-CN" sz="2400" kern="0" dirty="0">
                <a:solidFill>
                  <a:srgbClr val="200B5B">
                    <a:lumMod val="50000"/>
                  </a:srgbClr>
                </a:solidFill>
                <a:latin typeface="Berlin Sans FB Demi" pitchFamily="34" charset="0"/>
              </a:rPr>
              <a:t>Perhitungan (calculation)</a:t>
            </a:r>
          </a:p>
          <a:p>
            <a:pPr marL="342900" lvl="0" indent="-342900" algn="just">
              <a:spcBef>
                <a:spcPct val="20000"/>
              </a:spcBef>
              <a:buClr>
                <a:srgbClr val="002060"/>
              </a:buClr>
              <a:buSzPct val="90000"/>
              <a:buFont typeface="Courier New" pitchFamily="49" charset="0"/>
              <a:buChar char="o"/>
            </a:pPr>
            <a:r>
              <a:rPr lang="id-ID" altLang="zh-CN" sz="2400" kern="0" dirty="0">
                <a:solidFill>
                  <a:srgbClr val="200B5B">
                    <a:lumMod val="50000"/>
                  </a:srgbClr>
                </a:solidFill>
                <a:latin typeface="Berlin Sans FB Demi" pitchFamily="34" charset="0"/>
              </a:rPr>
              <a:t>Cara menilai (method evaluation)</a:t>
            </a:r>
          </a:p>
          <a:p>
            <a:pPr marL="342900" lvl="0" indent="-342900" algn="just">
              <a:spcBef>
                <a:spcPct val="20000"/>
              </a:spcBef>
              <a:buClr>
                <a:srgbClr val="002060"/>
              </a:buClr>
              <a:buSzPct val="90000"/>
              <a:buFont typeface="Courier New" pitchFamily="49" charset="0"/>
              <a:buChar char="o"/>
            </a:pPr>
            <a:r>
              <a:rPr lang="id-ID" altLang="zh-CN" sz="2400" kern="0" dirty="0">
                <a:solidFill>
                  <a:srgbClr val="200B5B">
                    <a:lumMod val="50000"/>
                  </a:srgbClr>
                </a:solidFill>
                <a:latin typeface="Berlin Sans FB Demi" pitchFamily="34" charset="0"/>
              </a:rPr>
              <a:t>Ketatausahaan (clerical).</a:t>
            </a:r>
          </a:p>
          <a:p>
            <a:pPr marL="342900" lvl="0" indent="-342900" algn="just">
              <a:spcBef>
                <a:spcPct val="20000"/>
              </a:spcBef>
              <a:buClr>
                <a:srgbClr val="00FFFF"/>
              </a:buClr>
              <a:buSzPct val="90000"/>
              <a:buFont typeface="Wingdings" pitchFamily="2" charset="2"/>
              <a:buChar char="§"/>
            </a:pPr>
            <a:endParaRPr lang="zh-CN" altLang="en-US" sz="2400" kern="0" dirty="0">
              <a:solidFill>
                <a:srgbClr val="200B5B">
                  <a:lumMod val="50000"/>
                </a:srgbClr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146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404664"/>
            <a:ext cx="8568952" cy="5721499"/>
          </a:xfrm>
        </p:spPr>
        <p:txBody>
          <a:bodyPr/>
          <a:lstStyle/>
          <a:p>
            <a:pPr marL="0" lvl="0" indent="0" algn="just">
              <a:buNone/>
            </a:pPr>
            <a:r>
              <a:rPr lang="id-ID" sz="2400" dirty="0" smtClean="0">
                <a:latin typeface="Berlin Sans FB Demi" pitchFamily="34" charset="0"/>
              </a:rPr>
              <a:t>Evaluasi Kinerja laboratorium dengan indikator praanalitik</a:t>
            </a:r>
            <a:r>
              <a:rPr lang="id-ID" sz="2400" dirty="0">
                <a:latin typeface="Berlin Sans FB Demi" pitchFamily="34" charset="0"/>
              </a:rPr>
              <a:t>, </a:t>
            </a:r>
            <a:r>
              <a:rPr lang="id-ID" sz="2400" dirty="0" smtClean="0">
                <a:latin typeface="Berlin Sans FB Demi" pitchFamily="34" charset="0"/>
              </a:rPr>
              <a:t>analitik &amp; pascaanalitik.</a:t>
            </a:r>
            <a:r>
              <a:rPr lang="id-ID" sz="2400" dirty="0">
                <a:latin typeface="Berlin Sans FB Demi" pitchFamily="34" charset="0"/>
              </a:rPr>
              <a:t> (Chawlaet al, 2010</a:t>
            </a:r>
            <a:r>
              <a:rPr lang="id-ID" sz="2400" dirty="0" smtClean="0">
                <a:latin typeface="Berlin Sans FB Demi" pitchFamily="34" charset="0"/>
              </a:rPr>
              <a:t>)</a:t>
            </a:r>
            <a:endParaRPr lang="id-ID" sz="2400" dirty="0">
              <a:latin typeface="Berlin Sans FB Demi" pitchFamily="34" charset="0"/>
            </a:endParaRPr>
          </a:p>
          <a:p>
            <a:pPr marL="514350" indent="-514350" algn="just">
              <a:buClr>
                <a:schemeClr val="accent5">
                  <a:lumMod val="10000"/>
                </a:schemeClr>
              </a:buClr>
              <a:buFont typeface="+mj-lt"/>
              <a:buAutoNum type="alphaLcPeriod"/>
            </a:pPr>
            <a:r>
              <a:rPr lang="id-ID" sz="2400" dirty="0" smtClean="0">
                <a:latin typeface="Berlin Sans FB Demi" pitchFamily="34" charset="0"/>
              </a:rPr>
              <a:t>Indikator kualitas preanalitik :</a:t>
            </a:r>
          </a:p>
          <a:p>
            <a:pPr marL="514350" indent="-514350" algn="just">
              <a:buClr>
                <a:srgbClr val="FFFFFF"/>
              </a:buClr>
              <a:buFont typeface="+mj-lt"/>
              <a:buAutoNum type="alphaLcPeriod"/>
            </a:pPr>
            <a:endParaRPr lang="id-ID" sz="2400" dirty="0">
              <a:latin typeface="Berlin Sans FB Demi" pitchFamily="34" charset="0"/>
            </a:endParaRPr>
          </a:p>
          <a:p>
            <a:pPr marL="514350" indent="-514350" algn="just">
              <a:buClr>
                <a:srgbClr val="FFFFFF"/>
              </a:buClr>
              <a:buFont typeface="+mj-lt"/>
              <a:buAutoNum type="alphaLcPeriod"/>
            </a:pPr>
            <a:endParaRPr lang="id-ID" sz="2400" dirty="0" smtClean="0">
              <a:latin typeface="Berlin Sans FB Demi" pitchFamily="34" charset="0"/>
            </a:endParaRPr>
          </a:p>
          <a:p>
            <a:pPr marL="514350" indent="-514350" algn="just">
              <a:buClr>
                <a:srgbClr val="FFFFFF"/>
              </a:buClr>
              <a:buFont typeface="+mj-lt"/>
              <a:buAutoNum type="alphaLcPeriod"/>
            </a:pPr>
            <a:endParaRPr lang="id-ID" sz="2400" dirty="0" smtClean="0">
              <a:latin typeface="Berlin Sans FB Demi" pitchFamily="34" charset="0"/>
            </a:endParaRPr>
          </a:p>
          <a:p>
            <a:pPr marL="514350" indent="-514350" algn="just">
              <a:buClr>
                <a:srgbClr val="FFFFFF"/>
              </a:buClr>
              <a:buFont typeface="+mj-lt"/>
              <a:buAutoNum type="alphaLcPeriod"/>
            </a:pPr>
            <a:endParaRPr lang="id-ID" sz="2400" dirty="0" smtClean="0">
              <a:latin typeface="Berlin Sans FB Dem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1628800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buClr>
                <a:srgbClr val="200B5B">
                  <a:lumMod val="50000"/>
                </a:srgbClr>
              </a:buClr>
              <a:buSzPct val="90000"/>
            </a:pPr>
            <a:r>
              <a:rPr lang="id-ID" sz="2400" kern="0" dirty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Mengukur besar sampel yg tdk dapat dianalisis akibat hemolisis, lipemik, kurang volume, sampel beku &amp; sampel yg perbandingan dgn antikoagulan tdk tepat.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19471" y="2829129"/>
            <a:ext cx="595840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spcBef>
                <a:spcPct val="20000"/>
              </a:spcBef>
              <a:buClr>
                <a:schemeClr val="accent5">
                  <a:lumMod val="10000"/>
                </a:schemeClr>
              </a:buClr>
              <a:buSzPct val="90000"/>
              <a:buFont typeface="+mj-lt"/>
              <a:buAutoNum type="alphaLcPeriod" startAt="2"/>
            </a:pPr>
            <a:r>
              <a:rPr lang="id-ID" sz="2400" kern="0" dirty="0">
                <a:solidFill>
                  <a:srgbClr val="200B5B">
                    <a:lumMod val="50000"/>
                  </a:srgbClr>
                </a:solidFill>
                <a:latin typeface="Berlin Sans FB Demi" pitchFamily="34" charset="0"/>
                <a:ea typeface="+mn-ea"/>
              </a:rPr>
              <a:t>Indikator kualitas analitik :</a:t>
            </a:r>
          </a:p>
          <a:p>
            <a:pPr marL="514350" lvl="0" indent="-514350" algn="just">
              <a:spcBef>
                <a:spcPct val="20000"/>
              </a:spcBef>
              <a:buClr>
                <a:schemeClr val="accent5">
                  <a:lumMod val="10000"/>
                </a:schemeClr>
              </a:buClr>
              <a:buSzPct val="90000"/>
              <a:buFont typeface="+mj-lt"/>
              <a:buAutoNum type="alphaLcPeriod" startAt="2"/>
            </a:pPr>
            <a:endParaRPr lang="id-ID" sz="2400" kern="0" dirty="0">
              <a:solidFill>
                <a:srgbClr val="200B5B">
                  <a:lumMod val="50000"/>
                </a:srgbClr>
              </a:solidFill>
              <a:latin typeface="Berlin Sans FB Demi" pitchFamily="34" charset="0"/>
              <a:ea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3164775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buClr>
                <a:srgbClr val="00FFFF"/>
              </a:buClr>
              <a:buSzPct val="90000"/>
            </a:pPr>
            <a:r>
              <a:rPr lang="id-ID" sz="2400" kern="0" dirty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S</a:t>
            </a:r>
            <a:r>
              <a:rPr lang="id-ID" sz="2400" kern="0" dirty="0" smtClean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eberapa </a:t>
            </a:r>
            <a:r>
              <a:rPr lang="id-ID" sz="2400" kern="0" dirty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besar kesesuaian dengan pemantapan mutu(Quality Control), pengulangan </a:t>
            </a:r>
            <a:r>
              <a:rPr lang="id-ID" sz="2400" kern="0" dirty="0" smtClean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Px </a:t>
            </a:r>
            <a:r>
              <a:rPr lang="id-ID" sz="2400" kern="0" dirty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akibat bekuan, &amp;</a:t>
            </a:r>
            <a:r>
              <a:rPr lang="id-ID" sz="2400" kern="0" dirty="0" smtClean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 </a:t>
            </a:r>
            <a:r>
              <a:rPr lang="id-ID" sz="2400" kern="0" dirty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permintaan tes </a:t>
            </a:r>
            <a:r>
              <a:rPr lang="id-ID" sz="2400" kern="0" dirty="0" smtClean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yg </a:t>
            </a:r>
            <a:r>
              <a:rPr lang="id-ID" sz="2400" kern="0" dirty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tidak lengkap</a:t>
            </a:r>
            <a:r>
              <a:rPr lang="id-ID" sz="2400" kern="0" dirty="0" smtClean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.</a:t>
            </a:r>
            <a:endParaRPr lang="id-ID" sz="2400" kern="0" dirty="0">
              <a:solidFill>
                <a:srgbClr val="FFFFFF"/>
              </a:solidFill>
              <a:latin typeface="Berlin Sans FB Demi" pitchFamily="34" charset="0"/>
              <a:ea typeface="+mn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4365104"/>
            <a:ext cx="4259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 algn="just">
              <a:spcBef>
                <a:spcPct val="20000"/>
              </a:spcBef>
              <a:buClr>
                <a:schemeClr val="accent5">
                  <a:lumMod val="10000"/>
                </a:schemeClr>
              </a:buClr>
              <a:buSzPct val="90000"/>
              <a:buFont typeface="+mj-lt"/>
              <a:buAutoNum type="alphaLcPeriod" startAt="3"/>
            </a:pPr>
            <a:r>
              <a:rPr lang="id-ID" sz="2400" kern="0" dirty="0" smtClean="0">
                <a:solidFill>
                  <a:schemeClr val="accent5">
                    <a:lumMod val="10000"/>
                  </a:schemeClr>
                </a:solidFill>
                <a:latin typeface="Berlin Sans FB Demi" pitchFamily="34" charset="0"/>
                <a:ea typeface="+mn-ea"/>
              </a:rPr>
              <a:t>Indikator </a:t>
            </a:r>
            <a:r>
              <a:rPr lang="id-ID" sz="2400" kern="0" dirty="0">
                <a:solidFill>
                  <a:schemeClr val="accent5">
                    <a:lumMod val="10000"/>
                  </a:schemeClr>
                </a:solidFill>
                <a:latin typeface="Berlin Sans FB Demi" pitchFamily="34" charset="0"/>
                <a:ea typeface="+mn-ea"/>
              </a:rPr>
              <a:t>pasca analitik : </a:t>
            </a:r>
          </a:p>
        </p:txBody>
      </p:sp>
      <p:sp>
        <p:nvSpPr>
          <p:cNvPr id="8" name="Rectangle 7"/>
          <p:cNvSpPr/>
          <p:nvPr/>
        </p:nvSpPr>
        <p:spPr>
          <a:xfrm>
            <a:off x="671488" y="4797152"/>
            <a:ext cx="8365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buClr>
                <a:srgbClr val="00FFFF"/>
              </a:buClr>
              <a:buSzPct val="90000"/>
            </a:pPr>
            <a:r>
              <a:rPr lang="id-ID" sz="2400" kern="0" dirty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Menggunakan perpanjangan turn around time, pelaporan dg nilai kritis &amp; laporan pengulangan tes.</a:t>
            </a:r>
          </a:p>
        </p:txBody>
      </p:sp>
    </p:spTree>
    <p:extLst>
      <p:ext uri="{BB962C8B-B14F-4D97-AF65-F5344CB8AC3E}">
        <p14:creationId xmlns:p14="http://schemas.microsoft.com/office/powerpoint/2010/main" xmlns="" val="388452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107504" y="764704"/>
            <a:ext cx="1872208" cy="792088"/>
          </a:xfrm>
          <a:prstGeom prst="round2SameRect">
            <a:avLst/>
          </a:prstGeom>
          <a:solidFill>
            <a:schemeClr val="accent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/>
        </p:nvSpPr>
        <p:spPr>
          <a:xfrm>
            <a:off x="2539619" y="188640"/>
            <a:ext cx="373211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ct val="20000"/>
              </a:spcBef>
              <a:buClr>
                <a:srgbClr val="00FFFF"/>
              </a:buClr>
              <a:buSzPct val="90000"/>
            </a:pPr>
            <a:r>
              <a:rPr lang="id-ID" altLang="zh-CN" sz="2600" u="sng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PERILAKU ORGANISASI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378" y="908720"/>
            <a:ext cx="175240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ct val="20000"/>
              </a:spcBef>
              <a:buClr>
                <a:srgbClr val="00FFFF"/>
              </a:buClr>
              <a:buSzPct val="90000"/>
            </a:pPr>
            <a:r>
              <a:rPr lang="id-ID" altLang="zh-CN" sz="2600" kern="0" dirty="0">
                <a:solidFill>
                  <a:srgbClr val="200B5B">
                    <a:lumMod val="50000"/>
                  </a:srgbClr>
                </a:solidFill>
                <a:latin typeface="Berlin Sans FB Demi" pitchFamily="34" charset="0"/>
              </a:rPr>
              <a:t>Organisasi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552" y="1628800"/>
            <a:ext cx="8100392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buClr>
                <a:srgbClr val="00FFFF"/>
              </a:buClr>
              <a:buSzPct val="90000"/>
            </a:pPr>
            <a:r>
              <a:rPr lang="id-ID" altLang="zh-CN" sz="2600" kern="0" dirty="0">
                <a:solidFill>
                  <a:schemeClr val="tx1">
                    <a:lumMod val="50000"/>
                  </a:schemeClr>
                </a:solidFill>
                <a:latin typeface="Berlin Sans FB Demi" pitchFamily="34" charset="0"/>
              </a:rPr>
              <a:t>Organisasi &amp; Tata Kerja Labkes sebaiknya memperhatikan pilar2 organisasi untuk mencapai tujuan atau sasaran.</a:t>
            </a:r>
          </a:p>
          <a:p>
            <a:pPr lvl="0" algn="just">
              <a:spcBef>
                <a:spcPct val="20000"/>
              </a:spcBef>
              <a:buClr>
                <a:srgbClr val="00FFFF"/>
              </a:buClr>
              <a:buSzPct val="90000"/>
            </a:pPr>
            <a:endParaRPr lang="id-ID" altLang="zh-CN" sz="2600" kern="0" dirty="0">
              <a:solidFill>
                <a:schemeClr val="tx1">
                  <a:lumMod val="50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3618" y="3128188"/>
            <a:ext cx="669464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Clr>
                <a:srgbClr val="FFFFFF"/>
              </a:buClr>
              <a:buSzPct val="90000"/>
              <a:buFont typeface="Wingdings" pitchFamily="2" charset="2"/>
              <a:buChar char="Ø"/>
            </a:pPr>
            <a:r>
              <a:rPr lang="id-ID" altLang="zh-CN" sz="2600" kern="0" dirty="0">
                <a:latin typeface="Berlin Sans FB Demi" pitchFamily="34" charset="0"/>
              </a:rPr>
              <a:t>nilai </a:t>
            </a:r>
          </a:p>
          <a:p>
            <a:pPr marL="342900" lvl="0" indent="-342900" algn="just">
              <a:spcBef>
                <a:spcPct val="20000"/>
              </a:spcBef>
              <a:buClr>
                <a:srgbClr val="FFFFFF"/>
              </a:buClr>
              <a:buSzPct val="90000"/>
              <a:buFont typeface="Wingdings" pitchFamily="2" charset="2"/>
              <a:buChar char="Ø"/>
            </a:pPr>
            <a:r>
              <a:rPr lang="id-ID" altLang="zh-CN" sz="2600" kern="0" dirty="0">
                <a:latin typeface="Berlin Sans FB Demi" pitchFamily="34" charset="0"/>
              </a:rPr>
              <a:t>struktur </a:t>
            </a:r>
          </a:p>
          <a:p>
            <a:pPr marL="342900" lvl="0" indent="-342900" algn="just">
              <a:spcBef>
                <a:spcPct val="20000"/>
              </a:spcBef>
              <a:buClr>
                <a:srgbClr val="FFFFFF"/>
              </a:buClr>
              <a:buSzPct val="90000"/>
              <a:buFont typeface="Wingdings" pitchFamily="2" charset="2"/>
              <a:buChar char="Ø"/>
            </a:pPr>
            <a:r>
              <a:rPr lang="id-ID" altLang="zh-CN" sz="2600" kern="0" dirty="0">
                <a:latin typeface="Berlin Sans FB Demi" pitchFamily="34" charset="0"/>
              </a:rPr>
              <a:t>kepemimpinan </a:t>
            </a:r>
          </a:p>
          <a:p>
            <a:pPr marL="342900" lvl="0" indent="-342900" algn="just">
              <a:spcBef>
                <a:spcPct val="20000"/>
              </a:spcBef>
              <a:buClr>
                <a:srgbClr val="FFFFFF"/>
              </a:buClr>
              <a:buSzPct val="90000"/>
              <a:buFont typeface="Wingdings" pitchFamily="2" charset="2"/>
              <a:buChar char="Ø"/>
            </a:pPr>
            <a:r>
              <a:rPr lang="id-ID" altLang="zh-CN" sz="2600" kern="0" dirty="0">
                <a:latin typeface="Berlin Sans FB Demi" pitchFamily="34" charset="0"/>
              </a:rPr>
              <a:t>proses manajemen </a:t>
            </a:r>
          </a:p>
          <a:p>
            <a:pPr marL="342900" lvl="0" indent="-342900" algn="just">
              <a:spcBef>
                <a:spcPct val="20000"/>
              </a:spcBef>
              <a:buClr>
                <a:srgbClr val="FFFFFF"/>
              </a:buClr>
              <a:buSzPct val="90000"/>
              <a:buFont typeface="Wingdings" pitchFamily="2" charset="2"/>
              <a:buChar char="Ø"/>
            </a:pPr>
            <a:r>
              <a:rPr lang="id-ID" altLang="zh-CN" sz="2600" kern="0" dirty="0">
                <a:latin typeface="Berlin Sans FB Demi" pitchFamily="34" charset="0"/>
              </a:rPr>
              <a:t>informasi </a:t>
            </a:r>
          </a:p>
          <a:p>
            <a:pPr marL="342900" lvl="0" indent="-342900" algn="just">
              <a:spcBef>
                <a:spcPct val="20000"/>
              </a:spcBef>
              <a:buClr>
                <a:srgbClr val="FFFFFF"/>
              </a:buClr>
              <a:buSzPct val="90000"/>
              <a:buFont typeface="Wingdings" pitchFamily="2" charset="2"/>
              <a:buChar char="Ø"/>
            </a:pPr>
            <a:r>
              <a:rPr lang="id-ID" altLang="zh-CN" sz="2600" kern="0" dirty="0">
                <a:latin typeface="Berlin Sans FB Demi" pitchFamily="34" charset="0"/>
              </a:rPr>
              <a:t>tata kerja &amp; kemitraan </a:t>
            </a:r>
          </a:p>
        </p:txBody>
      </p:sp>
      <p:sp>
        <p:nvSpPr>
          <p:cNvPr id="7" name="Rectangle 6"/>
          <p:cNvSpPr/>
          <p:nvPr/>
        </p:nvSpPr>
        <p:spPr>
          <a:xfrm>
            <a:off x="3726160" y="3152347"/>
            <a:ext cx="4878288" cy="1932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Clr>
                <a:srgbClr val="FFFFFF"/>
              </a:buClr>
              <a:buSzPct val="90000"/>
              <a:buFont typeface="Wingdings" pitchFamily="2" charset="2"/>
              <a:buChar char="Ø"/>
            </a:pPr>
            <a:r>
              <a:rPr lang="id-ID" altLang="zh-CN" sz="2600" kern="0" dirty="0">
                <a:latin typeface="Berlin Sans FB Demi" pitchFamily="34" charset="0"/>
              </a:rPr>
              <a:t>kompetensi </a:t>
            </a:r>
          </a:p>
          <a:p>
            <a:pPr marL="342900" lvl="0" indent="-342900" algn="just">
              <a:spcBef>
                <a:spcPct val="20000"/>
              </a:spcBef>
              <a:buClr>
                <a:srgbClr val="FFFFFF"/>
              </a:buClr>
              <a:buSzPct val="90000"/>
              <a:buFont typeface="Wingdings" pitchFamily="2" charset="2"/>
              <a:buChar char="Ø"/>
            </a:pPr>
            <a:r>
              <a:rPr lang="id-ID" altLang="zh-CN" sz="2600" kern="0" dirty="0">
                <a:latin typeface="Berlin Sans FB Demi" pitchFamily="34" charset="0"/>
              </a:rPr>
              <a:t>pengawasan </a:t>
            </a:r>
          </a:p>
          <a:p>
            <a:pPr marL="342900" lvl="0" indent="-342900" algn="just">
              <a:spcBef>
                <a:spcPct val="20000"/>
              </a:spcBef>
              <a:buClr>
                <a:srgbClr val="FFFFFF"/>
              </a:buClr>
              <a:buSzPct val="90000"/>
              <a:buFont typeface="Wingdings" pitchFamily="2" charset="2"/>
              <a:buChar char="Ø"/>
            </a:pPr>
            <a:r>
              <a:rPr lang="id-ID" altLang="zh-CN" sz="2600" kern="0" dirty="0">
                <a:latin typeface="Berlin Sans FB Demi" pitchFamily="34" charset="0"/>
              </a:rPr>
              <a:t>kinerja </a:t>
            </a:r>
          </a:p>
          <a:p>
            <a:pPr marL="342900" lvl="0" indent="-342900" algn="just">
              <a:spcBef>
                <a:spcPct val="20000"/>
              </a:spcBef>
              <a:buClr>
                <a:srgbClr val="FFFFFF"/>
              </a:buClr>
              <a:buSzPct val="90000"/>
              <a:buFont typeface="Wingdings" pitchFamily="2" charset="2"/>
              <a:buChar char="Ø"/>
            </a:pPr>
            <a:r>
              <a:rPr lang="id-ID" altLang="zh-CN" sz="2600" kern="0" dirty="0" smtClean="0">
                <a:latin typeface="Berlin Sans FB Demi" pitchFamily="34" charset="0"/>
              </a:rPr>
              <a:t>px </a:t>
            </a:r>
            <a:r>
              <a:rPr lang="id-ID" altLang="zh-CN" sz="2600" kern="0" dirty="0">
                <a:latin typeface="Berlin Sans FB Demi" pitchFamily="34" charset="0"/>
              </a:rPr>
              <a:t>bayaran </a:t>
            </a:r>
            <a:endParaRPr lang="zh-CN" altLang="en-US" sz="2600" kern="0" dirty="0">
              <a:latin typeface="Berlin Sans FB Dem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8712" y="6063679"/>
            <a:ext cx="2297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dirty="0" smtClean="0">
                <a:latin typeface="Berlin Sans FB Demi" pitchFamily="34" charset="0"/>
                <a:ea typeface="Times New Roman"/>
              </a:rPr>
              <a:t>(sepuluh pilar) </a:t>
            </a:r>
            <a:endParaRPr lang="id-ID" sz="2400" dirty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956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1600" y="1114376"/>
            <a:ext cx="7992888" cy="13030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ound Same Side Corner Rectangle 3"/>
          <p:cNvSpPr/>
          <p:nvPr/>
        </p:nvSpPr>
        <p:spPr>
          <a:xfrm>
            <a:off x="179512" y="116632"/>
            <a:ext cx="2376264" cy="792088"/>
          </a:xfrm>
          <a:prstGeom prst="round2SameRect">
            <a:avLst/>
          </a:prstGeom>
          <a:solidFill>
            <a:schemeClr val="accent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60648"/>
            <a:ext cx="8712968" cy="6192688"/>
          </a:xfrm>
        </p:spPr>
        <p:txBody>
          <a:bodyPr/>
          <a:lstStyle/>
          <a:p>
            <a:pPr marL="0" indent="0" algn="just">
              <a:buClr>
                <a:srgbClr val="FFFFFF"/>
              </a:buClr>
              <a:buNone/>
            </a:pPr>
            <a:r>
              <a:rPr lang="id-ID" altLang="zh-CN" sz="2600" dirty="0" smtClean="0">
                <a:solidFill>
                  <a:schemeClr val="tx1">
                    <a:lumMod val="50000"/>
                  </a:schemeClr>
                </a:solidFill>
                <a:latin typeface="Berlin Sans FB Demi" pitchFamily="34" charset="0"/>
                <a:ea typeface="宋体" charset="-122"/>
              </a:rPr>
              <a:t>Sumber Daya</a:t>
            </a:r>
          </a:p>
          <a:p>
            <a:pPr marL="0" indent="0" algn="just">
              <a:buClr>
                <a:srgbClr val="FFFFFF"/>
              </a:buClr>
              <a:buNone/>
            </a:pPr>
            <a:endParaRPr lang="id-ID" altLang="zh-CN" sz="2600" dirty="0">
              <a:solidFill>
                <a:schemeClr val="tx1">
                  <a:lumMod val="50000"/>
                </a:schemeClr>
              </a:solidFill>
              <a:latin typeface="Berlin Sans FB Demi" pitchFamily="34" charset="0"/>
              <a:ea typeface="宋体" charset="-122"/>
            </a:endParaRPr>
          </a:p>
          <a:p>
            <a:pPr marL="0" indent="0" algn="just">
              <a:buClr>
                <a:srgbClr val="FFFFFF"/>
              </a:buClr>
              <a:buNone/>
            </a:pPr>
            <a:endParaRPr lang="id-ID" altLang="zh-CN" sz="2600" dirty="0" smtClean="0">
              <a:solidFill>
                <a:schemeClr val="tx1">
                  <a:lumMod val="50000"/>
                </a:schemeClr>
              </a:solidFill>
              <a:latin typeface="Berlin Sans FB Demi" pitchFamily="34" charset="0"/>
              <a:ea typeface="宋体" charset="-122"/>
            </a:endParaRPr>
          </a:p>
          <a:p>
            <a:pPr marL="0" indent="0" algn="just">
              <a:buClr>
                <a:srgbClr val="FFFFFF"/>
              </a:buClr>
              <a:buNone/>
            </a:pPr>
            <a:endParaRPr lang="id-ID" altLang="zh-CN" sz="2600" dirty="0">
              <a:solidFill>
                <a:schemeClr val="tx1">
                  <a:lumMod val="50000"/>
                </a:schemeClr>
              </a:solidFill>
              <a:latin typeface="Berlin Sans FB Demi" pitchFamily="34" charset="0"/>
              <a:ea typeface="宋体" charset="-122"/>
            </a:endParaRPr>
          </a:p>
          <a:p>
            <a:pPr marL="0" indent="0" algn="just">
              <a:buClr>
                <a:srgbClr val="FFFFFF"/>
              </a:buClr>
              <a:buNone/>
            </a:pPr>
            <a:endParaRPr lang="id-ID" altLang="zh-CN" sz="2600" dirty="0" smtClean="0">
              <a:solidFill>
                <a:schemeClr val="tx1">
                  <a:lumMod val="50000"/>
                </a:schemeClr>
              </a:solidFill>
              <a:latin typeface="Berlin Sans FB Demi" pitchFamily="34" charset="0"/>
              <a:ea typeface="宋体" charset="-122"/>
            </a:endParaRPr>
          </a:p>
          <a:p>
            <a:pPr marL="0" indent="0" algn="just">
              <a:buClr>
                <a:srgbClr val="FFFFFF"/>
              </a:buClr>
              <a:buNone/>
            </a:pPr>
            <a:endParaRPr lang="id-ID" altLang="zh-CN" sz="2600" dirty="0" smtClean="0">
              <a:solidFill>
                <a:schemeClr val="tx1">
                  <a:lumMod val="50000"/>
                </a:schemeClr>
              </a:solidFill>
              <a:latin typeface="Berlin Sans FB Demi" pitchFamily="34" charset="0"/>
              <a:ea typeface="宋体" charset="-122"/>
            </a:endParaRPr>
          </a:p>
          <a:p>
            <a:pPr marL="0" indent="0" algn="just">
              <a:buClr>
                <a:srgbClr val="FFFFFF"/>
              </a:buClr>
              <a:buNone/>
            </a:pPr>
            <a:endParaRPr lang="id-ID" altLang="zh-CN" sz="2600" dirty="0">
              <a:solidFill>
                <a:schemeClr val="tx1">
                  <a:lumMod val="50000"/>
                </a:schemeClr>
              </a:solidFill>
              <a:latin typeface="Berlin Sans FB Demi" pitchFamily="34" charset="0"/>
              <a:ea typeface="宋体" charset="-122"/>
            </a:endParaRPr>
          </a:p>
          <a:p>
            <a:pPr marL="0" indent="0" algn="just">
              <a:buClr>
                <a:srgbClr val="FFFFFF"/>
              </a:buClr>
              <a:buNone/>
            </a:pPr>
            <a:endParaRPr lang="id-ID" altLang="zh-CN" sz="2600" dirty="0" smtClean="0">
              <a:solidFill>
                <a:schemeClr val="tx1">
                  <a:lumMod val="50000"/>
                </a:schemeClr>
              </a:solidFill>
              <a:latin typeface="Berlin Sans FB Demi" pitchFamily="34" charset="0"/>
              <a:ea typeface="宋体" charset="-122"/>
            </a:endParaRPr>
          </a:p>
          <a:p>
            <a:pPr marL="0" indent="0" algn="just">
              <a:buClr>
                <a:srgbClr val="FFFFFF"/>
              </a:buClr>
              <a:buNone/>
            </a:pPr>
            <a:endParaRPr lang="id-ID" altLang="zh-CN" sz="2600" dirty="0">
              <a:solidFill>
                <a:schemeClr val="tx1">
                  <a:lumMod val="50000"/>
                </a:schemeClr>
              </a:solidFill>
              <a:latin typeface="Berlin Sans FB Demi" pitchFamily="34" charset="0"/>
              <a:ea typeface="宋体" charset="-122"/>
            </a:endParaRPr>
          </a:p>
          <a:p>
            <a:pPr marL="0" indent="0" algn="just">
              <a:buClr>
                <a:srgbClr val="FFFFFF"/>
              </a:buClr>
              <a:buNone/>
            </a:pPr>
            <a:endParaRPr lang="zh-CN" altLang="en-US" sz="2600" dirty="0">
              <a:solidFill>
                <a:schemeClr val="tx1">
                  <a:lumMod val="50000"/>
                </a:schemeClr>
              </a:solidFill>
              <a:latin typeface="Berlin Sans FB Demi" pitchFamily="34" charset="0"/>
              <a:ea typeface="宋体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1600" y="1124744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buClr>
                <a:srgbClr val="FFFFFF"/>
              </a:buClr>
              <a:buSzPct val="90000"/>
            </a:pPr>
            <a:r>
              <a:rPr lang="id-ID" altLang="zh-CN" sz="2400" kern="0" dirty="0">
                <a:solidFill>
                  <a:schemeClr val="tx1">
                    <a:lumMod val="50000"/>
                  </a:schemeClr>
                </a:solidFill>
                <a:latin typeface="Berlin Sans FB Demi" pitchFamily="34" charset="0"/>
              </a:rPr>
              <a:t>Setiap lab hrs menetapkan seseorang/kelompok yg bertanggung jawab thd pelaksanaan kegiatan yg berkaitan dg pemantapan mutu &amp; keamanan kerja.</a:t>
            </a:r>
          </a:p>
        </p:txBody>
      </p:sp>
      <p:sp>
        <p:nvSpPr>
          <p:cNvPr id="3" name="Rectangle 2"/>
          <p:cNvSpPr/>
          <p:nvPr/>
        </p:nvSpPr>
        <p:spPr>
          <a:xfrm>
            <a:off x="971600" y="2680230"/>
            <a:ext cx="7992888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spcBef>
                <a:spcPct val="20000"/>
              </a:spcBef>
              <a:buClr>
                <a:srgbClr val="FFFFFF"/>
              </a:buClr>
              <a:buSzPct val="90000"/>
              <a:buFont typeface="+mj-lt"/>
              <a:buAutoNum type="alphaLcPeriod"/>
            </a:pPr>
            <a:r>
              <a:rPr lang="id-ID" altLang="zh-CN" sz="2400" kern="0" dirty="0" smtClean="0">
                <a:solidFill>
                  <a:schemeClr val="accent3">
                    <a:lumMod val="10000"/>
                  </a:schemeClr>
                </a:solidFill>
                <a:latin typeface="Berlin Sans FB Demi" pitchFamily="34" charset="0"/>
              </a:rPr>
              <a:t>K</a:t>
            </a:r>
            <a:r>
              <a:rPr lang="nb-NO" altLang="zh-CN" sz="2400" kern="0" dirty="0" smtClean="0">
                <a:solidFill>
                  <a:schemeClr val="accent3">
                    <a:lumMod val="10000"/>
                  </a:schemeClr>
                </a:solidFill>
                <a:latin typeface="Berlin Sans FB Demi" pitchFamily="34" charset="0"/>
              </a:rPr>
              <a:t>ualifikasi </a:t>
            </a:r>
            <a:r>
              <a:rPr lang="nb-NO" altLang="zh-CN" sz="2400" kern="0" dirty="0">
                <a:solidFill>
                  <a:schemeClr val="accent3">
                    <a:lumMod val="10000"/>
                  </a:schemeClr>
                </a:solidFill>
                <a:latin typeface="Berlin Sans FB Demi" pitchFamily="34" charset="0"/>
              </a:rPr>
              <a:t>pendidikan</a:t>
            </a:r>
            <a:r>
              <a:rPr lang="id-ID" altLang="zh-CN" sz="2400" kern="0" dirty="0">
                <a:solidFill>
                  <a:schemeClr val="accent3">
                    <a:lumMod val="10000"/>
                  </a:schemeClr>
                </a:solidFill>
                <a:latin typeface="Berlin Sans FB Demi" pitchFamily="34" charset="0"/>
              </a:rPr>
              <a:t> &amp;</a:t>
            </a:r>
            <a:r>
              <a:rPr lang="nb-NO" altLang="zh-CN" sz="2400" kern="0" dirty="0">
                <a:solidFill>
                  <a:schemeClr val="accent3">
                    <a:lumMod val="10000"/>
                  </a:schemeClr>
                </a:solidFill>
                <a:latin typeface="Berlin Sans FB Demi" pitchFamily="34" charset="0"/>
              </a:rPr>
              <a:t> pengalaman </a:t>
            </a:r>
            <a:r>
              <a:rPr lang="nb-NO" altLang="zh-CN" sz="2400" kern="0" dirty="0" smtClean="0">
                <a:solidFill>
                  <a:schemeClr val="accent3">
                    <a:lumMod val="10000"/>
                  </a:schemeClr>
                </a:solidFill>
                <a:latin typeface="Berlin Sans FB Demi" pitchFamily="34" charset="0"/>
              </a:rPr>
              <a:t>yg </a:t>
            </a:r>
            <a:r>
              <a:rPr lang="nb-NO" altLang="zh-CN" sz="2400" kern="0" dirty="0">
                <a:solidFill>
                  <a:schemeClr val="accent3">
                    <a:lumMod val="10000"/>
                  </a:schemeClr>
                </a:solidFill>
                <a:latin typeface="Berlin Sans FB Demi" pitchFamily="34" charset="0"/>
              </a:rPr>
              <a:t>memadai</a:t>
            </a:r>
            <a:r>
              <a:rPr lang="id-ID" altLang="zh-CN" sz="2400" kern="0" dirty="0" smtClean="0">
                <a:solidFill>
                  <a:schemeClr val="accent3">
                    <a:lumMod val="10000"/>
                  </a:schemeClr>
                </a:solidFill>
                <a:latin typeface="Berlin Sans FB Demi" pitchFamily="34" charset="0"/>
              </a:rPr>
              <a:t>.</a:t>
            </a:r>
          </a:p>
          <a:p>
            <a:pPr marL="514350" lvl="0" indent="-514350" algn="just">
              <a:spcBef>
                <a:spcPct val="20000"/>
              </a:spcBef>
              <a:buClr>
                <a:srgbClr val="FFFFFF"/>
              </a:buClr>
              <a:buSzPct val="90000"/>
              <a:buFont typeface="+mj-lt"/>
              <a:buAutoNum type="alphaLcPeriod"/>
            </a:pPr>
            <a:r>
              <a:rPr lang="id-ID" altLang="zh-CN" sz="2400" kern="0" dirty="0" smtClean="0">
                <a:solidFill>
                  <a:schemeClr val="accent3">
                    <a:lumMod val="10000"/>
                  </a:schemeClr>
                </a:solidFill>
                <a:latin typeface="Berlin Sans FB Demi" pitchFamily="34" charset="0"/>
              </a:rPr>
              <a:t>Komunikasi (Internal, eksternal, ekpertis)</a:t>
            </a:r>
          </a:p>
          <a:p>
            <a:pPr marL="514350" lvl="0" indent="-514350" algn="just">
              <a:spcBef>
                <a:spcPct val="20000"/>
              </a:spcBef>
              <a:buClr>
                <a:srgbClr val="FFFFFF"/>
              </a:buClr>
              <a:buSzPct val="90000"/>
              <a:buFont typeface="+mj-lt"/>
              <a:buAutoNum type="alphaLcPeriod"/>
            </a:pPr>
            <a:r>
              <a:rPr lang="id-ID" altLang="zh-CN" sz="2400" kern="0" dirty="0" smtClean="0">
                <a:solidFill>
                  <a:schemeClr val="accent3">
                    <a:lumMod val="10000"/>
                  </a:schemeClr>
                </a:solidFill>
                <a:latin typeface="Berlin Sans FB Demi" pitchFamily="34" charset="0"/>
              </a:rPr>
              <a:t>Diklat</a:t>
            </a:r>
          </a:p>
          <a:p>
            <a:pPr lvl="0" algn="just">
              <a:spcBef>
                <a:spcPct val="20000"/>
              </a:spcBef>
              <a:buClr>
                <a:srgbClr val="FFFFFF"/>
              </a:buClr>
              <a:buSzPct val="90000"/>
            </a:pPr>
            <a:endParaRPr lang="id-ID" altLang="zh-CN" sz="2400" kern="0" dirty="0">
              <a:solidFill>
                <a:schemeClr val="accent3">
                  <a:lumMod val="10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5" name="Curved Right Arrow 4"/>
          <p:cNvSpPr/>
          <p:nvPr/>
        </p:nvSpPr>
        <p:spPr>
          <a:xfrm>
            <a:off x="323528" y="1628800"/>
            <a:ext cx="576064" cy="1440160"/>
          </a:xfrm>
          <a:prstGeom prst="curvedRightArrow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956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89" t="16527" r="29934" b="11474"/>
          <a:stretch/>
        </p:blipFill>
        <p:spPr bwMode="auto">
          <a:xfrm>
            <a:off x="251520" y="404664"/>
            <a:ext cx="8673544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 Same Side Corner Rectangle 6"/>
          <p:cNvSpPr/>
          <p:nvPr/>
        </p:nvSpPr>
        <p:spPr>
          <a:xfrm>
            <a:off x="251520" y="404664"/>
            <a:ext cx="1224136" cy="504056"/>
          </a:xfrm>
          <a:prstGeom prst="round2SameRect">
            <a:avLst/>
          </a:prstGeom>
          <a:solidFill>
            <a:schemeClr val="accent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65956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179512" y="188640"/>
            <a:ext cx="4248472" cy="576064"/>
          </a:xfrm>
          <a:prstGeom prst="round2SameRect">
            <a:avLst/>
          </a:prstGeom>
          <a:solidFill>
            <a:schemeClr val="accent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30622"/>
            <a:ext cx="4320480" cy="634082"/>
          </a:xfrm>
        </p:spPr>
        <p:txBody>
          <a:bodyPr/>
          <a:lstStyle/>
          <a:p>
            <a:pPr algn="just"/>
            <a:r>
              <a:rPr lang="it-IT" altLang="zh-CN" sz="2400" dirty="0" smtClean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  <a:ea typeface="宋体" charset="-122"/>
              </a:rPr>
              <a:t>Tata </a:t>
            </a:r>
            <a:r>
              <a:rPr lang="it-IT" altLang="zh-CN" sz="2400" dirty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  <a:ea typeface="宋体" charset="-122"/>
              </a:rPr>
              <a:t>Kerja di Laboratorium 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Berlin Sans FB Demi" pitchFamily="34" charset="0"/>
              <a:ea typeface="宋体" charset="-122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712968" cy="5400600"/>
          </a:xfrm>
        </p:spPr>
        <p:txBody>
          <a:bodyPr/>
          <a:lstStyle/>
          <a:p>
            <a:pPr marL="0" indent="0" algn="just">
              <a:buNone/>
            </a:pPr>
            <a:endParaRPr lang="id-ID" altLang="zh-CN" sz="26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  <a:ea typeface="宋体" charset="-122"/>
            </a:endParaRPr>
          </a:p>
          <a:p>
            <a:pPr marL="0" indent="0" algn="just">
              <a:buNone/>
            </a:pPr>
            <a:endParaRPr lang="id-ID" altLang="zh-CN" sz="2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  <a:ea typeface="宋体" charset="-122"/>
            </a:endParaRPr>
          </a:p>
          <a:p>
            <a:pPr marL="0" indent="0" algn="just">
              <a:buNone/>
            </a:pPr>
            <a:endParaRPr lang="id-ID" altLang="zh-CN" sz="26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  <a:ea typeface="宋体" charset="-122"/>
            </a:endParaRPr>
          </a:p>
          <a:p>
            <a:pPr marL="0" indent="0" algn="just">
              <a:buNone/>
            </a:pPr>
            <a:endParaRPr lang="id-ID" altLang="zh-CN" sz="2600" dirty="0" smtClean="0">
              <a:latin typeface="Berlin Sans FB Demi" pitchFamily="34" charset="0"/>
              <a:ea typeface="宋体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040" y="1192221"/>
            <a:ext cx="9031959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buClr>
                <a:srgbClr val="00FFFF"/>
              </a:buClr>
              <a:buSzPct val="90000"/>
            </a:pPr>
            <a:r>
              <a:rPr lang="id-ID" altLang="zh-CN" sz="2400" kern="0" dirty="0">
                <a:solidFill>
                  <a:schemeClr val="tx1">
                    <a:lumMod val="50000"/>
                  </a:schemeClr>
                </a:solidFill>
                <a:latin typeface="Berlin Sans FB Demi" pitchFamily="34" charset="0"/>
              </a:rPr>
              <a:t>Agar fungsi lab produktif, perlu diterapkan beberapa  Prinsip, Proses, Alur kerja, &amp; Deskripsi pekerjaan. </a:t>
            </a:r>
          </a:p>
          <a:p>
            <a:pPr lvl="0" algn="just">
              <a:spcBef>
                <a:spcPct val="20000"/>
              </a:spcBef>
              <a:buClr>
                <a:srgbClr val="00FFFF"/>
              </a:buClr>
              <a:buSzPct val="90000"/>
            </a:pPr>
            <a:endParaRPr lang="id-ID" altLang="zh-CN" sz="2400" kern="0" dirty="0">
              <a:solidFill>
                <a:schemeClr val="tx1">
                  <a:lumMod val="50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2096152"/>
            <a:ext cx="4572000" cy="241296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spcBef>
                <a:spcPct val="20000"/>
              </a:spcBef>
              <a:buClr>
                <a:srgbClr val="00FFFF"/>
              </a:buClr>
              <a:buSzPct val="90000"/>
            </a:pPr>
            <a:r>
              <a:rPr lang="id-ID" altLang="zh-CN" sz="2600" u="sng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Prinsip Tata Kerja</a:t>
            </a:r>
          </a:p>
          <a:p>
            <a:pPr marL="342900" lvl="0" indent="-342900" algn="just">
              <a:spcBef>
                <a:spcPct val="20000"/>
              </a:spcBef>
              <a:buClr>
                <a:srgbClr val="FFFFFF"/>
              </a:buClr>
              <a:buSzPct val="80000"/>
              <a:buFont typeface="Wingdings" pitchFamily="2" charset="2"/>
              <a:buChar char="ü"/>
            </a:pPr>
            <a:r>
              <a:rPr lang="id-ID" altLang="zh-CN" sz="2600" kern="0" dirty="0">
                <a:latin typeface="Berlin Sans FB Demi" pitchFamily="34" charset="0"/>
              </a:rPr>
              <a:t>Keamanan</a:t>
            </a:r>
          </a:p>
          <a:p>
            <a:pPr marL="342900" lvl="0" indent="-342900" algn="just">
              <a:spcBef>
                <a:spcPct val="20000"/>
              </a:spcBef>
              <a:buClr>
                <a:srgbClr val="FFFFFF"/>
              </a:buClr>
              <a:buSzPct val="80000"/>
              <a:buFont typeface="Wingdings" pitchFamily="2" charset="2"/>
              <a:buChar char="ü"/>
            </a:pPr>
            <a:r>
              <a:rPr lang="id-ID" altLang="zh-CN" sz="2600" kern="0" dirty="0">
                <a:latin typeface="Berlin Sans FB Demi" pitchFamily="34" charset="0"/>
              </a:rPr>
              <a:t>Kesederhanaan </a:t>
            </a:r>
          </a:p>
          <a:p>
            <a:pPr marL="342900" lvl="0" indent="-342900" algn="just">
              <a:spcBef>
                <a:spcPct val="20000"/>
              </a:spcBef>
              <a:buClr>
                <a:srgbClr val="FFFFFF"/>
              </a:buClr>
              <a:buSzPct val="80000"/>
              <a:buFont typeface="Wingdings" pitchFamily="2" charset="2"/>
              <a:buChar char="ü"/>
            </a:pPr>
            <a:r>
              <a:rPr lang="id-ID" altLang="zh-CN" sz="2600" kern="0" dirty="0">
                <a:latin typeface="Berlin Sans FB Demi" pitchFamily="34" charset="0"/>
              </a:rPr>
              <a:t>Efektivitas &amp; efisiensi</a:t>
            </a:r>
          </a:p>
          <a:p>
            <a:pPr marL="342900" lvl="0" indent="-342900" algn="just">
              <a:spcBef>
                <a:spcPct val="20000"/>
              </a:spcBef>
              <a:buClr>
                <a:srgbClr val="FFFFFF"/>
              </a:buClr>
              <a:buSzPct val="80000"/>
              <a:buFont typeface="Wingdings" pitchFamily="2" charset="2"/>
              <a:buChar char="ü"/>
            </a:pPr>
            <a:r>
              <a:rPr lang="id-ID" altLang="zh-CN" sz="2600" kern="0" dirty="0">
                <a:latin typeface="Berlin Sans FB Demi" pitchFamily="34" charset="0"/>
              </a:rPr>
              <a:t>Keadilan </a:t>
            </a:r>
            <a:endParaRPr lang="id-ID" dirty="0"/>
          </a:p>
        </p:txBody>
      </p:sp>
      <p:sp>
        <p:nvSpPr>
          <p:cNvPr id="6" name="Rectangle 5"/>
          <p:cNvSpPr/>
          <p:nvPr/>
        </p:nvSpPr>
        <p:spPr>
          <a:xfrm>
            <a:off x="4032448" y="2564904"/>
            <a:ext cx="4572000" cy="19328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spcBef>
                <a:spcPct val="20000"/>
              </a:spcBef>
              <a:buClr>
                <a:srgbClr val="FFFFFF"/>
              </a:buClr>
              <a:buSzPct val="80000"/>
              <a:buFont typeface="Wingdings" pitchFamily="2" charset="2"/>
              <a:buChar char="ü"/>
            </a:pPr>
            <a:r>
              <a:rPr lang="id-ID" altLang="zh-CN" sz="2600" kern="0" dirty="0">
                <a:latin typeface="Berlin Sans FB Demi" pitchFamily="34" charset="0"/>
              </a:rPr>
              <a:t>Kualitas</a:t>
            </a:r>
          </a:p>
          <a:p>
            <a:pPr marL="342900" lvl="0" indent="-342900" algn="just">
              <a:spcBef>
                <a:spcPct val="20000"/>
              </a:spcBef>
              <a:buClr>
                <a:srgbClr val="FFFFFF"/>
              </a:buClr>
              <a:buSzPct val="80000"/>
              <a:buFont typeface="Wingdings" pitchFamily="2" charset="2"/>
              <a:buChar char="ü"/>
            </a:pPr>
            <a:r>
              <a:rPr lang="id-ID" altLang="zh-CN" sz="2600" kern="0" dirty="0">
                <a:latin typeface="Berlin Sans FB Demi" pitchFamily="34" charset="0"/>
              </a:rPr>
              <a:t>Kelestarian </a:t>
            </a:r>
            <a:endParaRPr lang="id-ID" altLang="zh-CN" sz="2600" kern="0" dirty="0" smtClean="0">
              <a:latin typeface="Berlin Sans FB Demi" pitchFamily="34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FFFFFF"/>
              </a:buClr>
              <a:buSzPct val="80000"/>
              <a:buFont typeface="Wingdings" pitchFamily="2" charset="2"/>
              <a:buChar char="ü"/>
            </a:pPr>
            <a:r>
              <a:rPr lang="id-ID" altLang="zh-CN" sz="2600" kern="0" dirty="0" smtClean="0">
                <a:latin typeface="Berlin Sans FB Demi" pitchFamily="34" charset="0"/>
              </a:rPr>
              <a:t>Tanggung </a:t>
            </a:r>
            <a:r>
              <a:rPr lang="id-ID" altLang="zh-CN" sz="2600" kern="0" dirty="0">
                <a:latin typeface="Berlin Sans FB Demi" pitchFamily="34" charset="0"/>
              </a:rPr>
              <a:t>jawab</a:t>
            </a:r>
          </a:p>
          <a:p>
            <a:pPr marL="342900" lvl="0" indent="-342900" algn="just">
              <a:spcBef>
                <a:spcPct val="20000"/>
              </a:spcBef>
              <a:buClr>
                <a:srgbClr val="FFFFFF"/>
              </a:buClr>
              <a:buSzPct val="80000"/>
              <a:buFont typeface="Wingdings" pitchFamily="2" charset="2"/>
              <a:buChar char="ü"/>
            </a:pPr>
            <a:r>
              <a:rPr lang="id-ID" altLang="zh-CN" sz="2600" kern="0" dirty="0">
                <a:latin typeface="Berlin Sans FB Demi" pitchFamily="34" charset="0"/>
              </a:rPr>
              <a:t>Kesejahteraan </a:t>
            </a:r>
            <a:endParaRPr lang="zh-CN" altLang="en-US" sz="2600" kern="0" dirty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094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548680"/>
            <a:ext cx="8712968" cy="5904656"/>
          </a:xfrm>
        </p:spPr>
        <p:txBody>
          <a:bodyPr/>
          <a:lstStyle/>
          <a:p>
            <a:pPr marL="0" indent="0" algn="just">
              <a:buNone/>
            </a:pPr>
            <a:endParaRPr lang="id-ID" altLang="zh-CN" sz="2400" dirty="0">
              <a:solidFill>
                <a:schemeClr val="bg1">
                  <a:lumMod val="50000"/>
                </a:schemeClr>
              </a:solidFill>
              <a:latin typeface="Berlin Sans FB Demi" pitchFamily="34" charset="0"/>
              <a:ea typeface="宋体" charset="-122"/>
            </a:endParaRPr>
          </a:p>
          <a:p>
            <a:pPr marL="0" indent="0" algn="just">
              <a:buNone/>
            </a:pPr>
            <a:r>
              <a:rPr lang="id-ID" altLang="zh-CN" sz="2400" dirty="0" smtClean="0">
                <a:latin typeface="Berlin Sans FB Demi" pitchFamily="34" charset="0"/>
                <a:ea typeface="宋体" charset="-122"/>
              </a:rPr>
              <a:t>Deksripsi </a:t>
            </a:r>
            <a:r>
              <a:rPr lang="id-ID" altLang="zh-CN" sz="2400" dirty="0">
                <a:latin typeface="Berlin Sans FB Demi" pitchFamily="34" charset="0"/>
                <a:ea typeface="宋体" charset="-122"/>
              </a:rPr>
              <a:t>pekerjaan/uraian tugas pokok dan fungsi instalasi laboratorium antara lain sebagai berikut </a:t>
            </a:r>
            <a:r>
              <a:rPr lang="id-ID" altLang="zh-CN" sz="2400" dirty="0" smtClean="0">
                <a:latin typeface="Berlin Sans FB Demi" pitchFamily="34" charset="0"/>
                <a:ea typeface="宋体" charset="-122"/>
              </a:rPr>
              <a:t>:</a:t>
            </a:r>
          </a:p>
          <a:p>
            <a:pPr marL="0" indent="0" algn="just">
              <a:buNone/>
            </a:pPr>
            <a:r>
              <a:rPr lang="id-ID" altLang="zh-CN" sz="24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 charset="-122"/>
              </a:rPr>
              <a:t>Tugas </a:t>
            </a:r>
            <a:r>
              <a:rPr lang="id-ID" altLang="zh-CN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 charset="-122"/>
              </a:rPr>
              <a:t>pokok dan fungsi instalasi laboratorium</a:t>
            </a:r>
          </a:p>
          <a:p>
            <a:pPr marL="0" indent="0" algn="just">
              <a:buNone/>
            </a:pP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Berlin Sans FB Demi" pitchFamily="34" charset="0"/>
              <a:ea typeface="宋体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6622" y="529516"/>
            <a:ext cx="25971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ct val="20000"/>
              </a:spcBef>
              <a:buClr>
                <a:srgbClr val="00FFFF"/>
              </a:buClr>
              <a:buSzPct val="90000"/>
            </a:pPr>
            <a:r>
              <a:rPr lang="id-ID" altLang="zh-CN" sz="2800" b="1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Harrington" pitchFamily="82" charset="0"/>
              </a:rPr>
              <a:t>Deskripsi Kerja</a:t>
            </a:r>
          </a:p>
        </p:txBody>
      </p:sp>
      <p:sp>
        <p:nvSpPr>
          <p:cNvPr id="2" name="Rectangle 1"/>
          <p:cNvSpPr/>
          <p:nvPr/>
        </p:nvSpPr>
        <p:spPr>
          <a:xfrm>
            <a:off x="395536" y="2276872"/>
            <a:ext cx="8568952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spcBef>
                <a:spcPct val="20000"/>
              </a:spcBef>
              <a:buClr>
                <a:srgbClr val="200B5B">
                  <a:lumMod val="50000"/>
                </a:srgbClr>
              </a:buClr>
              <a:buSzPct val="90000"/>
              <a:buFont typeface="+mj-lt"/>
              <a:buAutoNum type="alphaLcPeriod"/>
            </a:pPr>
            <a:r>
              <a:rPr lang="id-ID" altLang="zh-CN" sz="2400" kern="0" dirty="0">
                <a:solidFill>
                  <a:srgbClr val="FFFFFF"/>
                </a:solidFill>
                <a:latin typeface="Berlin Sans FB Demi" pitchFamily="34" charset="0"/>
              </a:rPr>
              <a:t>Menyediakan seluruh sumberdaya, fasilitas dan kompetensi untuk mendukung penyelenggaraan kegiatan pelayanan dan pendidikan laboratorium.</a:t>
            </a:r>
          </a:p>
          <a:p>
            <a:pPr marL="514350" lvl="0" indent="-514350" algn="just">
              <a:spcBef>
                <a:spcPct val="20000"/>
              </a:spcBef>
              <a:buClr>
                <a:srgbClr val="200B5B">
                  <a:lumMod val="50000"/>
                </a:srgbClr>
              </a:buClr>
              <a:buSzPct val="90000"/>
              <a:buFont typeface="+mj-lt"/>
              <a:buAutoNum type="alphaLcPeriod"/>
            </a:pPr>
            <a:r>
              <a:rPr lang="id-ID" altLang="zh-CN" sz="2400" kern="0" dirty="0">
                <a:solidFill>
                  <a:srgbClr val="FFFFFF"/>
                </a:solidFill>
                <a:latin typeface="Berlin Sans FB Demi" pitchFamily="34" charset="0"/>
              </a:rPr>
              <a:t>Instalasi laboratorium dipimpin oleh seorang kepala laboratorium.</a:t>
            </a:r>
          </a:p>
        </p:txBody>
      </p:sp>
    </p:spTree>
    <p:extLst>
      <p:ext uri="{BB962C8B-B14F-4D97-AF65-F5344CB8AC3E}">
        <p14:creationId xmlns:p14="http://schemas.microsoft.com/office/powerpoint/2010/main" xmlns="" val="251714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260648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00FFFF"/>
              </a:buClr>
              <a:buSzPct val="90000"/>
            </a:pPr>
            <a:r>
              <a:rPr lang="id-ID" altLang="zh-CN" sz="2400" kern="0" dirty="0" smtClean="0">
                <a:solidFill>
                  <a:srgbClr val="FFFFFF"/>
                </a:solidFill>
                <a:latin typeface="Berlin Sans FB Demi" pitchFamily="34" charset="0"/>
              </a:rPr>
              <a:t>Tugas Dokter </a:t>
            </a:r>
            <a:r>
              <a:rPr lang="id-ID" altLang="zh-CN" sz="2400" kern="0" dirty="0">
                <a:solidFill>
                  <a:srgbClr val="FFFFFF"/>
                </a:solidFill>
                <a:latin typeface="Berlin Sans FB Demi" pitchFamily="34" charset="0"/>
              </a:rPr>
              <a:t>S</a:t>
            </a:r>
            <a:r>
              <a:rPr lang="id-ID" altLang="zh-CN" sz="2400" kern="0" dirty="0" smtClean="0">
                <a:solidFill>
                  <a:srgbClr val="FFFFFF"/>
                </a:solidFill>
                <a:latin typeface="Berlin Sans FB Demi" pitchFamily="34" charset="0"/>
              </a:rPr>
              <a:t>pesialis Patologi Klinik  (Selaku teknis  laboratorium)</a:t>
            </a:r>
            <a:endParaRPr lang="id-ID" altLang="zh-CN" sz="2400" kern="0" dirty="0">
              <a:solidFill>
                <a:srgbClr val="FFFFFF"/>
              </a:solidFill>
              <a:latin typeface="Berlin Sans FB Dem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168296"/>
            <a:ext cx="8748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altLang="zh-CN" sz="2400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Melaksanakan kegiatan teknis </a:t>
            </a:r>
            <a:r>
              <a:rPr lang="id-ID" altLang="zh-CN" sz="2400" kern="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&amp; melakukan </a:t>
            </a:r>
            <a:r>
              <a:rPr lang="id-ID" altLang="zh-CN" sz="2400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pembinaan </a:t>
            </a:r>
            <a:r>
              <a:rPr lang="id-ID" altLang="zh-CN" sz="2400" kern="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kpd </a:t>
            </a:r>
            <a:r>
              <a:rPr lang="id-ID" altLang="zh-CN" sz="2400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tenaga analis </a:t>
            </a:r>
            <a:r>
              <a:rPr lang="id-ID" altLang="zh-CN" sz="2400" kern="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kesehatan.</a:t>
            </a:r>
            <a:endParaRPr lang="id-ID" sz="1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1988840"/>
            <a:ext cx="8396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Clr>
                <a:srgbClr val="00FFFF"/>
              </a:buClr>
              <a:buSzPct val="90000"/>
            </a:pPr>
            <a:r>
              <a:rPr lang="id-ID" altLang="zh-CN" sz="2400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Mengkoordinir kegiatan pemantapan mutu</a:t>
            </a:r>
          </a:p>
        </p:txBody>
      </p:sp>
      <p:sp>
        <p:nvSpPr>
          <p:cNvPr id="6" name="Rectangle 5"/>
          <p:cNvSpPr/>
          <p:nvPr/>
        </p:nvSpPr>
        <p:spPr>
          <a:xfrm>
            <a:off x="357209" y="2492896"/>
            <a:ext cx="86072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Clr>
                <a:srgbClr val="00FFFF"/>
              </a:buClr>
              <a:buSzPct val="90000"/>
            </a:pPr>
            <a:r>
              <a:rPr lang="id-ID" altLang="zh-CN" sz="2400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Mengkoordinir &amp; melaksanakan kegiatan keamanan </a:t>
            </a:r>
            <a:r>
              <a:rPr lang="id-ID" altLang="zh-CN" sz="2400" kern="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&amp; keselamatan </a:t>
            </a:r>
            <a:r>
              <a:rPr lang="id-ID" altLang="zh-CN" sz="2400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kerja dilab serta melakukan konsultasi medis dg tenaga medis lain.</a:t>
            </a:r>
            <a:endParaRPr lang="zh-CN" altLang="en-US" sz="2400" kern="0" dirty="0">
              <a:solidFill>
                <a:schemeClr val="accent4">
                  <a:lumMod val="20000"/>
                  <a:lumOff val="80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7" name="Heart 6"/>
          <p:cNvSpPr/>
          <p:nvPr/>
        </p:nvSpPr>
        <p:spPr>
          <a:xfrm>
            <a:off x="107504" y="2564904"/>
            <a:ext cx="288032" cy="246221"/>
          </a:xfrm>
          <a:prstGeom prst="hear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EAEAEA"/>
              </a:solidFill>
            </a:endParaRPr>
          </a:p>
        </p:txBody>
      </p:sp>
      <p:sp>
        <p:nvSpPr>
          <p:cNvPr id="10" name="Heart 9"/>
          <p:cNvSpPr/>
          <p:nvPr/>
        </p:nvSpPr>
        <p:spPr>
          <a:xfrm>
            <a:off x="107504" y="2060848"/>
            <a:ext cx="288032" cy="246221"/>
          </a:xfrm>
          <a:prstGeom prst="hear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EAEAEA"/>
              </a:solidFill>
            </a:endParaRPr>
          </a:p>
        </p:txBody>
      </p:sp>
      <p:sp>
        <p:nvSpPr>
          <p:cNvPr id="11" name="Heart 10"/>
          <p:cNvSpPr/>
          <p:nvPr/>
        </p:nvSpPr>
        <p:spPr>
          <a:xfrm>
            <a:off x="106161" y="1310571"/>
            <a:ext cx="288032" cy="246221"/>
          </a:xfrm>
          <a:prstGeom prst="hear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5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WA OPPO\Sent\IMG-20160706-WA0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48946"/>
            <a:ext cx="2520280" cy="336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467544" y="44624"/>
            <a:ext cx="8352928" cy="2429979"/>
          </a:xfrm>
          <a:prstGeom prst="cloudCallout">
            <a:avLst>
              <a:gd name="adj1" fmla="val -36669"/>
              <a:gd name="adj2" fmla="val 137226"/>
            </a:avLst>
          </a:prstGeom>
          <a:solidFill>
            <a:srgbClr val="FFFFF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692696"/>
            <a:ext cx="8712968" cy="5760640"/>
          </a:xfrm>
        </p:spPr>
        <p:txBody>
          <a:bodyPr/>
          <a:lstStyle/>
          <a:p>
            <a:pPr marL="0" indent="0" algn="just">
              <a:buClr>
                <a:srgbClr val="FFFFFF"/>
              </a:buClr>
              <a:buNone/>
            </a:pPr>
            <a:endParaRPr lang="id-ID" altLang="zh-CN" sz="2800" dirty="0" smtClean="0">
              <a:latin typeface="Berlin Sans FB" pitchFamily="34" charset="0"/>
              <a:ea typeface="宋体" charset="-122"/>
            </a:endParaRPr>
          </a:p>
          <a:p>
            <a:pPr marL="0" indent="0" algn="just">
              <a:buClr>
                <a:srgbClr val="FFFFFF"/>
              </a:buClr>
              <a:buNone/>
            </a:pPr>
            <a:endParaRPr lang="id-ID" altLang="zh-CN" sz="2800" dirty="0" smtClean="0">
              <a:latin typeface="Berlin Sans FB" pitchFamily="34" charset="0"/>
              <a:ea typeface="宋体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5656" y="620688"/>
            <a:ext cx="6912768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just">
              <a:spcBef>
                <a:spcPct val="20000"/>
              </a:spcBef>
              <a:buClr>
                <a:srgbClr val="FFFFFF"/>
              </a:buClr>
              <a:buSzPct val="90000"/>
            </a:pPr>
            <a:r>
              <a:rPr lang="id-ID" altLang="zh-CN" sz="2400" b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Pd tgl 25 Maret 2010, Menkes </a:t>
            </a:r>
            <a:r>
              <a:rPr lang="id-ID" altLang="zh-CN" sz="24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menetapkan berlakunya </a:t>
            </a:r>
            <a:r>
              <a:rPr lang="id-ID" altLang="zh-CN" sz="2400" b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Permenkes No.411 thn 2010 tentang Laboratorium Klinik.</a:t>
            </a:r>
            <a:endParaRPr lang="zh-CN" altLang="en-US" sz="2400" b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460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66159" y="385500"/>
            <a:ext cx="5211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altLang="zh-CN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Tugas </a:t>
            </a:r>
            <a:r>
              <a:rPr lang="id-ID" altLang="zh-CN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Analis Kesehatan </a:t>
            </a:r>
            <a:r>
              <a:rPr lang="id-ID" altLang="zh-CN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/ ATLM</a:t>
            </a:r>
          </a:p>
        </p:txBody>
      </p:sp>
      <p:sp>
        <p:nvSpPr>
          <p:cNvPr id="2" name="Rectangle 1"/>
          <p:cNvSpPr/>
          <p:nvPr/>
        </p:nvSpPr>
        <p:spPr>
          <a:xfrm>
            <a:off x="467544" y="1105809"/>
            <a:ext cx="8748464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Clr>
                <a:srgbClr val="00FFFF"/>
              </a:buClr>
              <a:buSzPct val="90000"/>
            </a:pPr>
            <a:r>
              <a:rPr lang="id-ID" altLang="zh-CN" sz="2400" kern="0" dirty="0">
                <a:solidFill>
                  <a:srgbClr val="FFFFFF"/>
                </a:solidFill>
                <a:latin typeface="Berlin Sans FB Demi" pitchFamily="34" charset="0"/>
              </a:rPr>
              <a:t>Melakukan pengambilan &amp; pengumpulan </a:t>
            </a:r>
            <a:r>
              <a:rPr lang="id-ID" altLang="zh-CN" sz="2400" kern="0" dirty="0" smtClean="0">
                <a:solidFill>
                  <a:srgbClr val="FFFFFF"/>
                </a:solidFill>
                <a:latin typeface="Berlin Sans FB Demi" pitchFamily="34" charset="0"/>
              </a:rPr>
              <a:t>spesimen </a:t>
            </a:r>
            <a:r>
              <a:rPr lang="id-ID" altLang="zh-CN" sz="2400" kern="0" dirty="0">
                <a:solidFill>
                  <a:srgbClr val="FFFFFF"/>
                </a:solidFill>
                <a:latin typeface="Berlin Sans FB Demi" pitchFamily="34" charset="0"/>
              </a:rPr>
              <a:t>sesuai standar pelayanan &amp; standar operasional prosedur.</a:t>
            </a:r>
          </a:p>
          <a:p>
            <a:pPr algn="just">
              <a:spcBef>
                <a:spcPct val="20000"/>
              </a:spcBef>
              <a:buClr>
                <a:srgbClr val="00FFFF"/>
              </a:buClr>
              <a:buSzPct val="90000"/>
            </a:pPr>
            <a:r>
              <a:rPr lang="id-ID" altLang="zh-CN" sz="2400" kern="0" dirty="0">
                <a:solidFill>
                  <a:srgbClr val="FFFFFF"/>
                </a:solidFill>
                <a:latin typeface="Berlin Sans FB Demi" pitchFamily="34" charset="0"/>
              </a:rPr>
              <a:t>Melaksanakan kegiatan pemantapan mutu.</a:t>
            </a:r>
          </a:p>
          <a:p>
            <a:pPr algn="just">
              <a:spcBef>
                <a:spcPct val="20000"/>
              </a:spcBef>
              <a:buClr>
                <a:srgbClr val="00FFFF"/>
              </a:buClr>
              <a:buSzPct val="90000"/>
            </a:pPr>
            <a:r>
              <a:rPr lang="id-ID" altLang="zh-CN" sz="2400" kern="0" dirty="0">
                <a:solidFill>
                  <a:srgbClr val="FFFFFF"/>
                </a:solidFill>
                <a:latin typeface="Berlin Sans FB Demi" pitchFamily="34" charset="0"/>
              </a:rPr>
              <a:t>Melaksanakan kegiatan keamanan &amp; keselamatan di laboratorium.</a:t>
            </a:r>
          </a:p>
          <a:p>
            <a:pPr algn="just">
              <a:spcBef>
                <a:spcPct val="20000"/>
              </a:spcBef>
              <a:buClr>
                <a:srgbClr val="00FFFF"/>
              </a:buClr>
              <a:buSzPct val="90000"/>
            </a:pPr>
            <a:r>
              <a:rPr lang="id-ID" altLang="zh-CN" sz="2400" kern="0" dirty="0">
                <a:solidFill>
                  <a:srgbClr val="FFFFFF"/>
                </a:solidFill>
                <a:latin typeface="Berlin Sans FB Demi" pitchFamily="34" charset="0"/>
              </a:rPr>
              <a:t>Melakukan konsultasi kpd penanggung jawab teknis atau tenaga teknis lainnya.</a:t>
            </a:r>
            <a:endParaRPr lang="zh-CN" altLang="en-US" sz="2400" kern="0" dirty="0">
              <a:solidFill>
                <a:srgbClr val="FFFFFF"/>
              </a:solidFill>
              <a:latin typeface="Berlin Sans FB Demi" pitchFamily="34" charset="0"/>
            </a:endParaRPr>
          </a:p>
        </p:txBody>
      </p:sp>
      <p:sp>
        <p:nvSpPr>
          <p:cNvPr id="4" name="Heart 3"/>
          <p:cNvSpPr/>
          <p:nvPr/>
        </p:nvSpPr>
        <p:spPr>
          <a:xfrm>
            <a:off x="179512" y="1238563"/>
            <a:ext cx="288032" cy="246221"/>
          </a:xfrm>
          <a:prstGeom prst="hear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EAEAEA"/>
              </a:solidFill>
            </a:endParaRPr>
          </a:p>
        </p:txBody>
      </p:sp>
      <p:sp>
        <p:nvSpPr>
          <p:cNvPr id="5" name="Heart 4"/>
          <p:cNvSpPr/>
          <p:nvPr/>
        </p:nvSpPr>
        <p:spPr>
          <a:xfrm>
            <a:off x="107504" y="2060848"/>
            <a:ext cx="288032" cy="246221"/>
          </a:xfrm>
          <a:prstGeom prst="hear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EAEAEA"/>
              </a:solidFill>
            </a:endParaRPr>
          </a:p>
        </p:txBody>
      </p:sp>
      <p:sp>
        <p:nvSpPr>
          <p:cNvPr id="6" name="Heart 5"/>
          <p:cNvSpPr/>
          <p:nvPr/>
        </p:nvSpPr>
        <p:spPr>
          <a:xfrm>
            <a:off x="76327" y="2492896"/>
            <a:ext cx="288032" cy="246221"/>
          </a:xfrm>
          <a:prstGeom prst="hear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EAEAEA"/>
              </a:solidFill>
            </a:endParaRPr>
          </a:p>
        </p:txBody>
      </p:sp>
      <p:sp>
        <p:nvSpPr>
          <p:cNvPr id="7" name="Heart 6"/>
          <p:cNvSpPr/>
          <p:nvPr/>
        </p:nvSpPr>
        <p:spPr>
          <a:xfrm>
            <a:off x="131386" y="3284984"/>
            <a:ext cx="288032" cy="246221"/>
          </a:xfrm>
          <a:prstGeom prst="hear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35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672" y="260648"/>
            <a:ext cx="6390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Clr>
                <a:srgbClr val="00FFFF"/>
              </a:buClr>
              <a:buSzPct val="90000"/>
            </a:pPr>
            <a:r>
              <a:rPr lang="id-ID" altLang="zh-CN" sz="2800" u="sng" kern="0" dirty="0">
                <a:solidFill>
                  <a:srgbClr val="FFFFFF"/>
                </a:solidFill>
                <a:latin typeface="Berlin Sans FB Demi" pitchFamily="34" charset="0"/>
              </a:rPr>
              <a:t>Tugas Perawat di Laboratorium Klinik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908720"/>
            <a:ext cx="864096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Clr>
                <a:srgbClr val="FFFFFF"/>
              </a:buClr>
              <a:buSzPct val="90000"/>
              <a:buFont typeface="Courier New" pitchFamily="49" charset="0"/>
              <a:buChar char="o"/>
            </a:pPr>
            <a:r>
              <a:rPr lang="id-ID" altLang="zh-CN" sz="2400" kern="0" dirty="0">
                <a:latin typeface="Berlin Sans FB Demi" pitchFamily="34" charset="0"/>
              </a:rPr>
              <a:t>Melakukan tindakan pengambilan </a:t>
            </a:r>
            <a:r>
              <a:rPr lang="id-ID" altLang="zh-CN" sz="2400" kern="0" dirty="0" smtClean="0">
                <a:latin typeface="Berlin Sans FB Demi" pitchFamily="34" charset="0"/>
              </a:rPr>
              <a:t>spesimen klinik</a:t>
            </a:r>
          </a:p>
          <a:p>
            <a:pPr marL="342900" indent="-342900" algn="just">
              <a:spcBef>
                <a:spcPct val="20000"/>
              </a:spcBef>
              <a:buClr>
                <a:srgbClr val="FFFFFF"/>
              </a:buClr>
              <a:buSzPct val="90000"/>
              <a:buFont typeface="Courier New" pitchFamily="49" charset="0"/>
              <a:buChar char="o"/>
            </a:pPr>
            <a:r>
              <a:rPr lang="id-ID" altLang="zh-CN" sz="2400" kern="0" dirty="0" smtClean="0">
                <a:latin typeface="Berlin Sans FB Demi" pitchFamily="34" charset="0"/>
              </a:rPr>
              <a:t>Melakukan </a:t>
            </a:r>
            <a:r>
              <a:rPr lang="id-ID" altLang="zh-CN" sz="2400" kern="0" dirty="0">
                <a:latin typeface="Berlin Sans FB Demi" pitchFamily="34" charset="0"/>
              </a:rPr>
              <a:t>pertolongan pertama thd </a:t>
            </a:r>
            <a:r>
              <a:rPr lang="id-ID" altLang="zh-CN" sz="2400" kern="0" dirty="0" smtClean="0">
                <a:latin typeface="Berlin Sans FB Demi" pitchFamily="34" charset="0"/>
              </a:rPr>
              <a:t>pasien</a:t>
            </a:r>
          </a:p>
          <a:p>
            <a:pPr marL="342900" indent="-342900" algn="just">
              <a:spcBef>
                <a:spcPct val="20000"/>
              </a:spcBef>
              <a:buClr>
                <a:srgbClr val="FFFFFF"/>
              </a:buClr>
              <a:buSzPct val="90000"/>
              <a:buFont typeface="Courier New" pitchFamily="49" charset="0"/>
              <a:buChar char="o"/>
            </a:pPr>
            <a:r>
              <a:rPr lang="id-ID" altLang="zh-CN" sz="2400" kern="0" dirty="0" smtClean="0">
                <a:latin typeface="Berlin Sans FB Demi" pitchFamily="34" charset="0"/>
              </a:rPr>
              <a:t>Melakukan </a:t>
            </a:r>
            <a:r>
              <a:rPr lang="id-ID" altLang="zh-CN" sz="2400" kern="0" dirty="0">
                <a:latin typeface="Berlin Sans FB Demi" pitchFamily="34" charset="0"/>
              </a:rPr>
              <a:t>kegiatan keamanan &amp; keselamatan </a:t>
            </a:r>
            <a:r>
              <a:rPr lang="id-ID" altLang="zh-CN" sz="2400" kern="0" dirty="0" smtClean="0">
                <a:latin typeface="Berlin Sans FB Demi" pitchFamily="34" charset="0"/>
              </a:rPr>
              <a:t>kerja</a:t>
            </a:r>
          </a:p>
          <a:p>
            <a:pPr marL="342900" indent="-342900" algn="just">
              <a:spcBef>
                <a:spcPct val="20000"/>
              </a:spcBef>
              <a:buClr>
                <a:srgbClr val="FFFFFF"/>
              </a:buClr>
              <a:buSzPct val="90000"/>
              <a:buFont typeface="Courier New" pitchFamily="49" charset="0"/>
              <a:buChar char="o"/>
            </a:pPr>
            <a:r>
              <a:rPr lang="id-ID" altLang="zh-CN" sz="2400" kern="0" dirty="0" smtClean="0">
                <a:latin typeface="Berlin Sans FB Demi" pitchFamily="34" charset="0"/>
              </a:rPr>
              <a:t>Melakukan </a:t>
            </a:r>
            <a:r>
              <a:rPr lang="id-ID" altLang="zh-CN" sz="2400" kern="0" dirty="0">
                <a:latin typeface="Berlin Sans FB Demi" pitchFamily="34" charset="0"/>
              </a:rPr>
              <a:t>konsultasi dg penanggung jawab teknis</a:t>
            </a:r>
            <a:endParaRPr lang="zh-CN" altLang="en-US" sz="2400" kern="0" dirty="0">
              <a:latin typeface="Berlin Sans FB Dem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08520" y="3152581"/>
            <a:ext cx="946854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0FFFF"/>
              </a:buClr>
              <a:buSzPct val="90000"/>
            </a:pPr>
            <a:r>
              <a:rPr lang="id-ID" altLang="zh-CN" sz="2600" u="sng" kern="0" dirty="0">
                <a:solidFill>
                  <a:srgbClr val="FFFFFF"/>
                </a:solidFill>
                <a:latin typeface="Berlin Sans FB Demi" pitchFamily="34" charset="0"/>
              </a:rPr>
              <a:t>Tugas pokok </a:t>
            </a:r>
            <a:r>
              <a:rPr lang="id-ID" altLang="zh-CN" sz="2600" u="sng" kern="0" dirty="0" smtClean="0">
                <a:solidFill>
                  <a:srgbClr val="FFFFFF"/>
                </a:solidFill>
                <a:latin typeface="Berlin Sans FB Demi" pitchFamily="34" charset="0"/>
              </a:rPr>
              <a:t>&amp; fungsi </a:t>
            </a:r>
            <a:r>
              <a:rPr lang="id-ID" altLang="zh-CN" sz="2600" u="sng" kern="0" dirty="0">
                <a:solidFill>
                  <a:srgbClr val="FFFFFF"/>
                </a:solidFill>
                <a:latin typeface="Berlin Sans FB Demi" pitchFamily="34" charset="0"/>
              </a:rPr>
              <a:t>unit </a:t>
            </a:r>
            <a:r>
              <a:rPr lang="id-ID" altLang="zh-CN" sz="2600" u="sng" kern="0" dirty="0" smtClean="0">
                <a:solidFill>
                  <a:srgbClr val="FFFFFF"/>
                </a:solidFill>
                <a:latin typeface="Berlin Sans FB Demi" pitchFamily="34" charset="0"/>
              </a:rPr>
              <a:t>admin, </a:t>
            </a:r>
            <a:r>
              <a:rPr lang="id-ID" altLang="zh-CN" sz="2600" u="sng" kern="0" dirty="0">
                <a:solidFill>
                  <a:srgbClr val="FFFFFF"/>
                </a:solidFill>
                <a:latin typeface="Berlin Sans FB Demi" pitchFamily="34" charset="0"/>
              </a:rPr>
              <a:t>keuangan &amp;</a:t>
            </a:r>
            <a:r>
              <a:rPr lang="id-ID" altLang="zh-CN" sz="2600" u="sng" kern="0" dirty="0" smtClean="0">
                <a:solidFill>
                  <a:srgbClr val="FFFFFF"/>
                </a:solidFill>
                <a:latin typeface="Berlin Sans FB Demi" pitchFamily="34" charset="0"/>
              </a:rPr>
              <a:t> </a:t>
            </a:r>
            <a:r>
              <a:rPr lang="id-ID" altLang="zh-CN" sz="2600" u="sng" kern="0" dirty="0">
                <a:solidFill>
                  <a:srgbClr val="FFFFFF"/>
                </a:solidFill>
                <a:latin typeface="Berlin Sans FB Demi" pitchFamily="34" charset="0"/>
              </a:rPr>
              <a:t>logistik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3789040"/>
            <a:ext cx="8640960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Clr>
                <a:srgbClr val="FFFFFF"/>
              </a:buClr>
              <a:buSzPct val="90000"/>
              <a:buFont typeface="Wingdings" pitchFamily="2" charset="2"/>
              <a:buChar char="v"/>
            </a:pPr>
            <a:r>
              <a:rPr lang="id-ID" altLang="zh-CN" sz="2400" kern="0" dirty="0">
                <a:latin typeface="Berlin Sans FB Demi" pitchFamily="34" charset="0"/>
              </a:rPr>
              <a:t>Menerima pasien &amp; melaksananakan administrasi laboratorium.</a:t>
            </a:r>
          </a:p>
          <a:p>
            <a:pPr marL="342900" lvl="0" indent="-342900" algn="just">
              <a:spcBef>
                <a:spcPct val="20000"/>
              </a:spcBef>
              <a:buClr>
                <a:srgbClr val="FFFFFF"/>
              </a:buClr>
              <a:buSzPct val="90000"/>
              <a:buFont typeface="Wingdings" pitchFamily="2" charset="2"/>
              <a:buChar char="v"/>
            </a:pPr>
            <a:r>
              <a:rPr lang="id-ID" altLang="zh-CN" sz="2400" kern="0" dirty="0">
                <a:latin typeface="Berlin Sans FB Demi" pitchFamily="34" charset="0"/>
              </a:rPr>
              <a:t>Koordinator administrasi </a:t>
            </a:r>
            <a:r>
              <a:rPr lang="id-ID" altLang="zh-CN" sz="2400" kern="0" dirty="0">
                <a:latin typeface="Berlin Sans FB Demi" pitchFamily="34" charset="0"/>
                <a:sym typeface="Wingdings" pitchFamily="2" charset="2"/>
              </a:rPr>
              <a:t> M</a:t>
            </a:r>
            <a:r>
              <a:rPr lang="id-ID" altLang="zh-CN" sz="2400" kern="0" dirty="0">
                <a:latin typeface="Berlin Sans FB Demi" pitchFamily="34" charset="0"/>
              </a:rPr>
              <a:t>erencanakan &amp; mengelola administrasi, keuangan &amp; logistik laboratorium.</a:t>
            </a:r>
          </a:p>
          <a:p>
            <a:pPr marL="342900" lvl="0" indent="-342900" algn="just">
              <a:spcBef>
                <a:spcPct val="20000"/>
              </a:spcBef>
              <a:buClr>
                <a:srgbClr val="FFFFFF"/>
              </a:buClr>
              <a:buSzPct val="90000"/>
              <a:buFont typeface="Wingdings" pitchFamily="2" charset="2"/>
              <a:buChar char="v"/>
            </a:pPr>
            <a:r>
              <a:rPr lang="id-ID" altLang="zh-CN" sz="2400" kern="0" dirty="0">
                <a:latin typeface="Berlin Sans FB Demi" pitchFamily="34" charset="0"/>
              </a:rPr>
              <a:t>Menangani sistem pencatatan &amp; distribusi surat masuk dan surat keluar.</a:t>
            </a:r>
          </a:p>
          <a:p>
            <a:pPr marL="342900" lvl="0" indent="-342900" algn="just">
              <a:spcBef>
                <a:spcPct val="20000"/>
              </a:spcBef>
              <a:buClr>
                <a:srgbClr val="FFFFFF"/>
              </a:buClr>
              <a:buSzPct val="90000"/>
              <a:buFont typeface="Wingdings" pitchFamily="2" charset="2"/>
              <a:buChar char="v"/>
            </a:pPr>
            <a:r>
              <a:rPr lang="id-ID" altLang="zh-CN" sz="2400" kern="0" dirty="0">
                <a:latin typeface="Berlin Sans FB Demi" pitchFamily="34" charset="0"/>
              </a:rPr>
              <a:t>Menyusun laporan keuangan setiap bulan.</a:t>
            </a:r>
          </a:p>
          <a:p>
            <a:pPr marL="342900" lvl="0" indent="-342900" algn="just">
              <a:spcBef>
                <a:spcPct val="20000"/>
              </a:spcBef>
              <a:buClr>
                <a:srgbClr val="FFFFFF"/>
              </a:buClr>
              <a:buSzPct val="90000"/>
              <a:buFont typeface="Wingdings" pitchFamily="2" charset="2"/>
              <a:buChar char="v"/>
            </a:pPr>
            <a:endParaRPr lang="zh-CN" altLang="en-US" sz="2400" kern="0" dirty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431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712968" cy="634082"/>
          </a:xfrm>
        </p:spPr>
        <p:txBody>
          <a:bodyPr/>
          <a:lstStyle/>
          <a:p>
            <a:r>
              <a:rPr lang="id-ID" altLang="zh-CN" sz="3200" dirty="0" smtClean="0">
                <a:solidFill>
                  <a:srgbClr val="FFFFFF"/>
                </a:solidFill>
                <a:latin typeface="Berlin Sans FB" pitchFamily="34" charset="0"/>
                <a:ea typeface="宋体" charset="-122"/>
              </a:rPr>
              <a:t>j</a:t>
            </a:r>
            <a:endParaRPr lang="zh-CN" altLang="en-US" sz="3200" dirty="0">
              <a:solidFill>
                <a:srgbClr val="FFFFFF"/>
              </a:solidFill>
              <a:latin typeface="Berlin Sans FB" pitchFamily="34" charset="0"/>
              <a:ea typeface="宋体" charset="-122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332656"/>
            <a:ext cx="8712968" cy="5400600"/>
          </a:xfrm>
        </p:spPr>
        <p:txBody>
          <a:bodyPr/>
          <a:lstStyle/>
          <a:p>
            <a:pPr marL="0" indent="0" algn="just">
              <a:buNone/>
            </a:pPr>
            <a:r>
              <a:rPr lang="nl-NL" altLang="zh-CN" sz="2400" dirty="0" smtClean="0">
                <a:solidFill>
                  <a:schemeClr val="tx1"/>
                </a:solidFill>
                <a:latin typeface="Berlin Sans FB Demi" pitchFamily="34" charset="0"/>
                <a:ea typeface="宋体" charset="-122"/>
              </a:rPr>
              <a:t>Pengelolaan </a:t>
            </a:r>
            <a:r>
              <a:rPr lang="nl-NL" altLang="zh-CN" sz="2400" dirty="0">
                <a:solidFill>
                  <a:schemeClr val="tx1"/>
                </a:solidFill>
                <a:latin typeface="Berlin Sans FB Demi" pitchFamily="34" charset="0"/>
                <a:ea typeface="宋体" charset="-122"/>
              </a:rPr>
              <a:t>Alat, Bahan, Dan Reagen </a:t>
            </a:r>
            <a:r>
              <a:rPr lang="nl-NL" altLang="zh-CN" sz="2400" dirty="0" smtClean="0">
                <a:solidFill>
                  <a:schemeClr val="tx1"/>
                </a:solidFill>
                <a:latin typeface="Berlin Sans FB Demi" pitchFamily="34" charset="0"/>
                <a:ea typeface="宋体" charset="-122"/>
              </a:rPr>
              <a:t>Laboratorium</a:t>
            </a:r>
            <a:endParaRPr lang="id-ID" altLang="zh-CN" sz="2400" dirty="0" smtClean="0">
              <a:solidFill>
                <a:schemeClr val="tx1"/>
              </a:solidFill>
              <a:latin typeface="Berlin Sans FB Demi" pitchFamily="34" charset="0"/>
              <a:ea typeface="宋体" charset="-122"/>
            </a:endParaRPr>
          </a:p>
          <a:p>
            <a:pPr marL="0" indent="0" algn="just">
              <a:buNone/>
            </a:pPr>
            <a:r>
              <a:rPr lang="id-ID" altLang="zh-CN" sz="2400" u="sng" dirty="0" smtClean="0">
                <a:solidFill>
                  <a:schemeClr val="tx1"/>
                </a:solidFill>
                <a:latin typeface="Berlin Sans FB Demi" pitchFamily="34" charset="0"/>
                <a:ea typeface="宋体" charset="-122"/>
              </a:rPr>
              <a:t>Dasar </a:t>
            </a:r>
            <a:r>
              <a:rPr lang="id-ID" altLang="zh-CN" sz="2400" u="sng" dirty="0">
                <a:solidFill>
                  <a:schemeClr val="tx1"/>
                </a:solidFill>
                <a:latin typeface="Berlin Sans FB Demi" pitchFamily="34" charset="0"/>
                <a:ea typeface="宋体" charset="-122"/>
              </a:rPr>
              <a:t>Pemilihan Alat </a:t>
            </a:r>
            <a:r>
              <a:rPr lang="id-ID" altLang="zh-CN" sz="2400" u="sng" dirty="0" smtClean="0">
                <a:solidFill>
                  <a:schemeClr val="tx1"/>
                </a:solidFill>
                <a:latin typeface="Berlin Sans FB Demi" pitchFamily="34" charset="0"/>
                <a:ea typeface="宋体" charset="-122"/>
              </a:rPr>
              <a:t>Laboratorium</a:t>
            </a:r>
          </a:p>
          <a:p>
            <a:pPr marL="514350" indent="-514350" algn="just">
              <a:buClr>
                <a:srgbClr val="FFFFFF"/>
              </a:buClr>
              <a:buFont typeface="+mj-lt"/>
              <a:buAutoNum type="alphaLcPeriod"/>
            </a:pPr>
            <a:r>
              <a:rPr lang="id-ID" altLang="zh-CN" sz="2400" dirty="0" smtClean="0">
                <a:solidFill>
                  <a:schemeClr val="tx1"/>
                </a:solidFill>
                <a:latin typeface="Berlin Sans FB Demi" pitchFamily="34" charset="0"/>
                <a:ea typeface="宋体" charset="-122"/>
              </a:rPr>
              <a:t>Kebutuhan</a:t>
            </a:r>
          </a:p>
          <a:p>
            <a:pPr marL="514350" indent="-514350" algn="just">
              <a:buClr>
                <a:srgbClr val="FFFFFF"/>
              </a:buClr>
              <a:buFont typeface="+mj-lt"/>
              <a:buAutoNum type="alphaLcPeriod"/>
            </a:pPr>
            <a:r>
              <a:rPr lang="id-ID" altLang="zh-CN" sz="2400" dirty="0" smtClean="0">
                <a:solidFill>
                  <a:schemeClr val="tx1"/>
                </a:solidFill>
                <a:latin typeface="Berlin Sans FB Demi" pitchFamily="34" charset="0"/>
                <a:ea typeface="宋体" charset="-122"/>
              </a:rPr>
              <a:t>Faslitas yg ada</a:t>
            </a:r>
          </a:p>
          <a:p>
            <a:pPr marL="514350" indent="-514350" algn="just">
              <a:buClr>
                <a:srgbClr val="FFFFFF"/>
              </a:buClr>
              <a:buFont typeface="+mj-lt"/>
              <a:buAutoNum type="alphaLcPeriod"/>
            </a:pPr>
            <a:r>
              <a:rPr lang="id-ID" altLang="zh-CN" sz="2400" dirty="0" smtClean="0">
                <a:solidFill>
                  <a:schemeClr val="tx1"/>
                </a:solidFill>
                <a:latin typeface="Berlin Sans FB Demi" pitchFamily="34" charset="0"/>
                <a:ea typeface="宋体" charset="-122"/>
              </a:rPr>
              <a:t>Tenaga yang ada</a:t>
            </a:r>
          </a:p>
          <a:p>
            <a:pPr marL="514350" indent="-514350" algn="just">
              <a:buClr>
                <a:srgbClr val="FFFFFF"/>
              </a:buClr>
              <a:buFont typeface="+mj-lt"/>
              <a:buAutoNum type="alphaLcPeriod"/>
            </a:pPr>
            <a:r>
              <a:rPr lang="id-ID" altLang="zh-CN" sz="2400" dirty="0" smtClean="0">
                <a:solidFill>
                  <a:schemeClr val="tx1"/>
                </a:solidFill>
                <a:latin typeface="Berlin Sans FB Demi" pitchFamily="34" charset="0"/>
                <a:ea typeface="宋体" charset="-122"/>
              </a:rPr>
              <a:t>Reagen yg dibutuhkan</a:t>
            </a:r>
          </a:p>
          <a:p>
            <a:pPr marL="514350" indent="-514350" algn="just">
              <a:buClr>
                <a:srgbClr val="FFFFFF"/>
              </a:buClr>
              <a:buFont typeface="+mj-lt"/>
              <a:buAutoNum type="alphaLcPeriod"/>
            </a:pPr>
            <a:r>
              <a:rPr lang="id-ID" altLang="zh-CN" sz="2400" dirty="0" smtClean="0">
                <a:solidFill>
                  <a:schemeClr val="tx1"/>
                </a:solidFill>
                <a:latin typeface="Berlin Sans FB Demi" pitchFamily="34" charset="0"/>
                <a:ea typeface="宋体" charset="-122"/>
              </a:rPr>
              <a:t>Sistem alat</a:t>
            </a:r>
          </a:p>
          <a:p>
            <a:pPr marL="514350" indent="-514350" algn="just">
              <a:buClr>
                <a:srgbClr val="FFFFFF"/>
              </a:buClr>
              <a:buFont typeface="+mj-lt"/>
              <a:buAutoNum type="alphaLcPeriod"/>
            </a:pPr>
            <a:r>
              <a:rPr lang="id-ID" altLang="zh-CN" sz="2400" dirty="0" smtClean="0">
                <a:solidFill>
                  <a:schemeClr val="tx1"/>
                </a:solidFill>
                <a:latin typeface="Berlin Sans FB Demi" pitchFamily="34" charset="0"/>
                <a:ea typeface="宋体" charset="-122"/>
              </a:rPr>
              <a:t>Nilai ekonomis</a:t>
            </a:r>
          </a:p>
          <a:p>
            <a:pPr marL="0" indent="0" algn="just">
              <a:buNone/>
            </a:pPr>
            <a:endParaRPr lang="zh-CN" altLang="en-US" sz="2400" dirty="0">
              <a:solidFill>
                <a:schemeClr val="tx1"/>
              </a:solidFill>
              <a:latin typeface="Berlin Sans FB Demi" pitchFamily="34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996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764704"/>
            <a:ext cx="8352928" cy="5400600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marL="514350" indent="-514350" algn="just">
              <a:buClr>
                <a:srgbClr val="FFFFFF"/>
              </a:buClr>
              <a:buFont typeface="+mj-lt"/>
              <a:buAutoNum type="alphaLcPeriod"/>
            </a:pPr>
            <a:r>
              <a:rPr lang="id-ID" altLang="zh-CN" sz="2400" dirty="0" smtClean="0">
                <a:solidFill>
                  <a:schemeClr val="tx1"/>
                </a:solidFill>
                <a:latin typeface="Berlin Sans FB Demi" pitchFamily="34" charset="0"/>
                <a:ea typeface="宋体" charset="-122"/>
              </a:rPr>
              <a:t>Mempunyai </a:t>
            </a:r>
            <a:r>
              <a:rPr lang="id-ID" altLang="zh-CN" sz="2400" dirty="0">
                <a:solidFill>
                  <a:schemeClr val="tx1"/>
                </a:solidFill>
                <a:latin typeface="Berlin Sans FB Demi" pitchFamily="34" charset="0"/>
                <a:ea typeface="宋体" charset="-122"/>
              </a:rPr>
              <a:t>reputasi </a:t>
            </a:r>
            <a:r>
              <a:rPr lang="id-ID" altLang="zh-CN" sz="2400" dirty="0" smtClean="0">
                <a:solidFill>
                  <a:schemeClr val="tx1"/>
                </a:solidFill>
                <a:latin typeface="Berlin Sans FB Demi" pitchFamily="34" charset="0"/>
                <a:ea typeface="宋体" charset="-122"/>
              </a:rPr>
              <a:t>yg </a:t>
            </a:r>
            <a:r>
              <a:rPr lang="id-ID" altLang="zh-CN" sz="2400" dirty="0">
                <a:solidFill>
                  <a:schemeClr val="tx1"/>
                </a:solidFill>
                <a:latin typeface="Berlin Sans FB Demi" pitchFamily="34" charset="0"/>
                <a:ea typeface="宋体" charset="-122"/>
              </a:rPr>
              <a:t>baik</a:t>
            </a:r>
          </a:p>
          <a:p>
            <a:pPr marL="514350" indent="-514350" algn="just">
              <a:buClr>
                <a:srgbClr val="FFFFFF"/>
              </a:buClr>
              <a:buFont typeface="+mj-lt"/>
              <a:buAutoNum type="alphaLcPeriod"/>
            </a:pPr>
            <a:r>
              <a:rPr lang="id-ID" altLang="zh-CN" sz="2400" dirty="0" smtClean="0">
                <a:solidFill>
                  <a:schemeClr val="tx1"/>
                </a:solidFill>
                <a:latin typeface="Berlin Sans FB Demi" pitchFamily="34" charset="0"/>
                <a:ea typeface="宋体" charset="-122"/>
              </a:rPr>
              <a:t>Memberikan </a:t>
            </a:r>
            <a:r>
              <a:rPr lang="id-ID" altLang="zh-CN" sz="2400" dirty="0">
                <a:solidFill>
                  <a:schemeClr val="tx1"/>
                </a:solidFill>
                <a:latin typeface="Berlin Sans FB Demi" pitchFamily="34" charset="0"/>
                <a:ea typeface="宋体" charset="-122"/>
              </a:rPr>
              <a:t>fasilitas uji fungsi</a:t>
            </a:r>
          </a:p>
          <a:p>
            <a:pPr marL="514350" indent="-514350" algn="just">
              <a:buClr>
                <a:srgbClr val="FFFFFF"/>
              </a:buClr>
              <a:buFont typeface="+mj-lt"/>
              <a:buAutoNum type="alphaLcPeriod"/>
            </a:pPr>
            <a:r>
              <a:rPr lang="id-ID" altLang="zh-CN" sz="2400" dirty="0" smtClean="0">
                <a:solidFill>
                  <a:schemeClr val="tx1"/>
                </a:solidFill>
                <a:latin typeface="Berlin Sans FB Demi" pitchFamily="34" charset="0"/>
                <a:ea typeface="宋体" charset="-122"/>
              </a:rPr>
              <a:t>Menyediakan </a:t>
            </a:r>
            <a:r>
              <a:rPr lang="id-ID" altLang="zh-CN" sz="2400" dirty="0">
                <a:solidFill>
                  <a:schemeClr val="tx1"/>
                </a:solidFill>
                <a:latin typeface="Berlin Sans FB Demi" pitchFamily="34" charset="0"/>
                <a:ea typeface="宋体" charset="-122"/>
              </a:rPr>
              <a:t>petunjuk operasional alat, working sheet dan trouble shoting.</a:t>
            </a:r>
          </a:p>
          <a:p>
            <a:pPr marL="514350" indent="-514350" algn="just">
              <a:buClr>
                <a:srgbClr val="FFFFFF"/>
              </a:buClr>
              <a:buFont typeface="+mj-lt"/>
              <a:buAutoNum type="alphaLcPeriod"/>
            </a:pPr>
            <a:r>
              <a:rPr lang="id-ID" altLang="zh-CN" sz="2400" dirty="0" smtClean="0">
                <a:solidFill>
                  <a:schemeClr val="tx1"/>
                </a:solidFill>
                <a:latin typeface="Berlin Sans FB Demi" pitchFamily="34" charset="0"/>
                <a:ea typeface="宋体" charset="-122"/>
              </a:rPr>
              <a:t>Menyediakan </a:t>
            </a:r>
            <a:r>
              <a:rPr lang="id-ID" altLang="zh-CN" sz="2400" dirty="0">
                <a:solidFill>
                  <a:schemeClr val="tx1"/>
                </a:solidFill>
                <a:latin typeface="Berlin Sans FB Demi" pitchFamily="34" charset="0"/>
                <a:ea typeface="宋体" charset="-122"/>
              </a:rPr>
              <a:t>fasilitas pelatihan dalam pengoperasian alat, </a:t>
            </a:r>
            <a:r>
              <a:rPr lang="id-ID" altLang="zh-CN" sz="2400" dirty="0" smtClean="0">
                <a:solidFill>
                  <a:schemeClr val="tx1"/>
                </a:solidFill>
                <a:latin typeface="Berlin Sans FB Demi" pitchFamily="34" charset="0"/>
                <a:ea typeface="宋体" charset="-122"/>
              </a:rPr>
              <a:t>pemeliharaan &amp;, perbaikan </a:t>
            </a:r>
            <a:r>
              <a:rPr lang="id-ID" altLang="zh-CN" sz="2400" dirty="0">
                <a:solidFill>
                  <a:schemeClr val="tx1"/>
                </a:solidFill>
                <a:latin typeface="Berlin Sans FB Demi" pitchFamily="34" charset="0"/>
                <a:ea typeface="宋体" charset="-122"/>
              </a:rPr>
              <a:t>sedarhana.</a:t>
            </a:r>
          </a:p>
          <a:p>
            <a:pPr marL="514350" indent="-514350" algn="just">
              <a:buClr>
                <a:srgbClr val="FFFFFF"/>
              </a:buClr>
              <a:buFont typeface="+mj-lt"/>
              <a:buAutoNum type="alphaLcPeriod"/>
            </a:pPr>
            <a:r>
              <a:rPr lang="id-ID" altLang="zh-CN" sz="2400" dirty="0" smtClean="0">
                <a:solidFill>
                  <a:schemeClr val="tx1"/>
                </a:solidFill>
                <a:latin typeface="Berlin Sans FB Demi" pitchFamily="34" charset="0"/>
                <a:ea typeface="宋体" charset="-122"/>
              </a:rPr>
              <a:t>Memberikan </a:t>
            </a:r>
            <a:r>
              <a:rPr lang="id-ID" altLang="zh-CN" sz="2400" dirty="0">
                <a:solidFill>
                  <a:schemeClr val="tx1"/>
                </a:solidFill>
                <a:latin typeface="Berlin Sans FB Demi" pitchFamily="34" charset="0"/>
                <a:ea typeface="宋体" charset="-122"/>
              </a:rPr>
              <a:t>pelayanana purna jual </a:t>
            </a:r>
            <a:r>
              <a:rPr lang="id-ID" altLang="zh-CN" sz="2400" dirty="0" smtClean="0">
                <a:solidFill>
                  <a:schemeClr val="tx1"/>
                </a:solidFill>
                <a:latin typeface="Berlin Sans FB Demi" pitchFamily="34" charset="0"/>
                <a:ea typeface="宋体" charset="-122"/>
              </a:rPr>
              <a:t>yg </a:t>
            </a:r>
            <a:r>
              <a:rPr lang="id-ID" altLang="zh-CN" sz="2400" dirty="0">
                <a:solidFill>
                  <a:schemeClr val="tx1"/>
                </a:solidFill>
                <a:latin typeface="Berlin Sans FB Demi" pitchFamily="34" charset="0"/>
                <a:ea typeface="宋体" charset="-122"/>
              </a:rPr>
              <a:t>terjamin, antara lain mempunyai tehnisi yang handal, suku cadang mudah diperoleh.</a:t>
            </a:r>
          </a:p>
          <a:p>
            <a:pPr marL="514350" indent="-514350" algn="just">
              <a:buClr>
                <a:srgbClr val="FFFFFF"/>
              </a:buClr>
              <a:buFont typeface="+mj-lt"/>
              <a:buAutoNum type="alphaLcPeriod"/>
            </a:pPr>
            <a:endParaRPr lang="id-ID" altLang="zh-CN" sz="2400" dirty="0" smtClean="0">
              <a:solidFill>
                <a:schemeClr val="tx1"/>
              </a:solidFill>
              <a:latin typeface="Berlin Sans FB Demi" pitchFamily="34" charset="0"/>
              <a:ea typeface="宋体" charset="-122"/>
            </a:endParaRPr>
          </a:p>
          <a:p>
            <a:pPr marL="0" indent="0" algn="just">
              <a:buNone/>
            </a:pPr>
            <a:endParaRPr lang="zh-CN" altLang="en-US" sz="2400" dirty="0">
              <a:solidFill>
                <a:schemeClr val="tx1"/>
              </a:solidFill>
              <a:latin typeface="Berlin Sans FB" pitchFamily="34" charset="0"/>
              <a:ea typeface="宋体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7807" y="272261"/>
            <a:ext cx="423224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ct val="20000"/>
              </a:spcBef>
              <a:buClr>
                <a:srgbClr val="00FFFF"/>
              </a:buClr>
              <a:buSzPct val="90000"/>
            </a:pPr>
            <a:r>
              <a:rPr lang="id-ID" altLang="zh-CN" sz="2600" u="sng" kern="0" dirty="0">
                <a:solidFill>
                  <a:srgbClr val="FFFFFF"/>
                </a:solidFill>
                <a:latin typeface="Berlin Sans FB Demi" pitchFamily="34" charset="0"/>
              </a:rPr>
              <a:t>Pemilihan Pemasol/Vendor</a:t>
            </a:r>
          </a:p>
        </p:txBody>
      </p:sp>
    </p:spTree>
    <p:extLst>
      <p:ext uri="{BB962C8B-B14F-4D97-AF65-F5344CB8AC3E}">
        <p14:creationId xmlns:p14="http://schemas.microsoft.com/office/powerpoint/2010/main" xmlns="" val="45757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712968" cy="634082"/>
          </a:xfrm>
        </p:spPr>
        <p:txBody>
          <a:bodyPr/>
          <a:lstStyle/>
          <a:p>
            <a:r>
              <a:rPr lang="id-ID" altLang="zh-CN" sz="3200" dirty="0" smtClean="0">
                <a:solidFill>
                  <a:srgbClr val="FFFFFF"/>
                </a:solidFill>
                <a:latin typeface="Berlin Sans FB" pitchFamily="34" charset="0"/>
                <a:ea typeface="宋体" charset="-122"/>
              </a:rPr>
              <a:t>j</a:t>
            </a:r>
            <a:endParaRPr lang="zh-CN" altLang="en-US" sz="3200" dirty="0">
              <a:solidFill>
                <a:srgbClr val="FFFFFF"/>
              </a:solidFill>
              <a:latin typeface="Berlin Sans FB" pitchFamily="34" charset="0"/>
              <a:ea typeface="宋体" charset="-122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404664"/>
            <a:ext cx="8712968" cy="6048672"/>
          </a:xfrm>
        </p:spPr>
        <p:txBody>
          <a:bodyPr/>
          <a:lstStyle/>
          <a:p>
            <a:pPr marL="0" indent="0" algn="just">
              <a:buNone/>
            </a:pPr>
            <a:r>
              <a:rPr lang="id-ID" altLang="zh-CN" sz="2400" u="sng" dirty="0" smtClean="0">
                <a:latin typeface="Berlin Sans FB Demi" pitchFamily="34" charset="0"/>
                <a:ea typeface="宋体" charset="-122"/>
              </a:rPr>
              <a:t>Terdaftar </a:t>
            </a:r>
            <a:r>
              <a:rPr lang="id-ID" altLang="zh-CN" sz="2400" u="sng" dirty="0">
                <a:latin typeface="Berlin Sans FB Demi" pitchFamily="34" charset="0"/>
                <a:ea typeface="宋体" charset="-122"/>
              </a:rPr>
              <a:t>di Departemen Kesehatan</a:t>
            </a:r>
          </a:p>
          <a:p>
            <a:pPr marL="0" indent="0" algn="just">
              <a:buNone/>
            </a:pPr>
            <a:r>
              <a:rPr lang="id-ID" altLang="zh-CN" sz="2400" dirty="0">
                <a:latin typeface="Berlin Sans FB Demi" pitchFamily="34" charset="0"/>
                <a:ea typeface="宋体" charset="-122"/>
              </a:rPr>
              <a:t>Peralatan yang akan dibeli harus sudah terdaftar di Departemen Kesehatan dan mendapat izin edar</a:t>
            </a:r>
            <a:r>
              <a:rPr lang="id-ID" altLang="zh-CN" sz="2400" dirty="0" smtClean="0">
                <a:latin typeface="Berlin Sans FB Demi" pitchFamily="34" charset="0"/>
                <a:ea typeface="宋体" charset="-122"/>
              </a:rPr>
              <a:t>.</a:t>
            </a:r>
          </a:p>
          <a:p>
            <a:pPr marL="0" indent="0" algn="just">
              <a:buNone/>
            </a:pPr>
            <a:endParaRPr lang="id-ID" altLang="zh-CN" sz="2400" dirty="0">
              <a:latin typeface="Berlin Sans FB Demi" pitchFamily="34" charset="0"/>
              <a:ea typeface="宋体" charset="-122"/>
            </a:endParaRPr>
          </a:p>
          <a:p>
            <a:pPr marL="0" indent="0" algn="just">
              <a:buNone/>
            </a:pPr>
            <a:r>
              <a:rPr lang="id-ID" altLang="zh-CN" sz="2400" u="sng" dirty="0" smtClean="0">
                <a:latin typeface="Berlin Sans FB Demi" pitchFamily="34" charset="0"/>
                <a:ea typeface="宋体" charset="-122"/>
              </a:rPr>
              <a:t>Evaluasi </a:t>
            </a:r>
            <a:r>
              <a:rPr lang="id-ID" altLang="zh-CN" sz="2400" u="sng" dirty="0">
                <a:latin typeface="Berlin Sans FB Demi" pitchFamily="34" charset="0"/>
                <a:ea typeface="宋体" charset="-122"/>
              </a:rPr>
              <a:t>Peralatan Baru</a:t>
            </a:r>
          </a:p>
          <a:p>
            <a:pPr marL="0" indent="0" algn="just">
              <a:buNone/>
            </a:pPr>
            <a:r>
              <a:rPr lang="id-ID" altLang="zh-CN" sz="2400" dirty="0" smtClean="0">
                <a:latin typeface="Berlin Sans FB Demi" pitchFamily="34" charset="0"/>
                <a:ea typeface="宋体" charset="-122"/>
              </a:rPr>
              <a:t>Dilakukan </a:t>
            </a:r>
            <a:r>
              <a:rPr lang="id-ID" altLang="zh-CN" sz="2400" dirty="0">
                <a:latin typeface="Berlin Sans FB Demi" pitchFamily="34" charset="0"/>
                <a:ea typeface="宋体" charset="-122"/>
              </a:rPr>
              <a:t>baik sebelum atau sesudah </a:t>
            </a:r>
            <a:r>
              <a:rPr lang="id-ID" altLang="zh-CN" sz="2400" dirty="0" smtClean="0">
                <a:latin typeface="Berlin Sans FB Demi" pitchFamily="34" charset="0"/>
                <a:ea typeface="宋体" charset="-122"/>
              </a:rPr>
              <a:t>pembeliaan </a:t>
            </a:r>
            <a:r>
              <a:rPr lang="id-ID" altLang="zh-CN" sz="2400" dirty="0">
                <a:latin typeface="Berlin Sans FB Demi" pitchFamily="34" charset="0"/>
                <a:ea typeface="宋体" charset="-122"/>
              </a:rPr>
              <a:t>bertujuan untuk mengenal perilaku alat, yang mencakup : kesesuaian alat </a:t>
            </a:r>
            <a:r>
              <a:rPr lang="id-ID" altLang="zh-CN" sz="2400" dirty="0" smtClean="0">
                <a:latin typeface="Berlin Sans FB Demi" pitchFamily="34" charset="0"/>
                <a:ea typeface="宋体" charset="-122"/>
              </a:rPr>
              <a:t>dgn brosur</a:t>
            </a:r>
            <a:r>
              <a:rPr lang="id-ID" altLang="zh-CN" sz="2400" dirty="0">
                <a:latin typeface="Berlin Sans FB Demi" pitchFamily="34" charset="0"/>
                <a:ea typeface="宋体" charset="-122"/>
              </a:rPr>
              <a:t>, kesesuaian alat dengan lingkungan &amp;</a:t>
            </a:r>
            <a:r>
              <a:rPr lang="id-ID" altLang="zh-CN" sz="2400" dirty="0" smtClean="0">
                <a:latin typeface="Berlin Sans FB Demi" pitchFamily="34" charset="0"/>
                <a:ea typeface="宋体" charset="-122"/>
              </a:rPr>
              <a:t> </a:t>
            </a:r>
            <a:r>
              <a:rPr lang="id-ID" altLang="zh-CN" sz="2400" dirty="0">
                <a:latin typeface="Berlin Sans FB Demi" pitchFamily="34" charset="0"/>
                <a:ea typeface="宋体" charset="-122"/>
              </a:rPr>
              <a:t>hal-hal khusus </a:t>
            </a:r>
            <a:r>
              <a:rPr lang="id-ID" altLang="zh-CN" sz="2400" dirty="0" smtClean="0">
                <a:latin typeface="Berlin Sans FB Demi" pitchFamily="34" charset="0"/>
                <a:ea typeface="宋体" charset="-122"/>
              </a:rPr>
              <a:t>yg diperlikan </a:t>
            </a:r>
            <a:r>
              <a:rPr lang="id-ID" altLang="zh-CN" sz="2400" dirty="0">
                <a:latin typeface="Berlin Sans FB Demi" pitchFamily="34" charset="0"/>
                <a:ea typeface="宋体" charset="-122"/>
              </a:rPr>
              <a:t>bagi penggunaan </a:t>
            </a:r>
            <a:r>
              <a:rPr lang="id-ID" altLang="zh-CN" sz="2400" dirty="0" smtClean="0">
                <a:latin typeface="Berlin Sans FB Demi" pitchFamily="34" charset="0"/>
                <a:ea typeface="宋体" charset="-122"/>
              </a:rPr>
              <a:t>rutin.</a:t>
            </a:r>
          </a:p>
          <a:p>
            <a:pPr marL="0" indent="0" algn="just">
              <a:buNone/>
            </a:pPr>
            <a:endParaRPr lang="id-ID" altLang="zh-CN" sz="2400" dirty="0">
              <a:latin typeface="Berlin Sans FB Demi" pitchFamily="34" charset="0"/>
              <a:ea typeface="宋体" charset="-122"/>
            </a:endParaRPr>
          </a:p>
          <a:p>
            <a:pPr marL="0" indent="0" algn="just">
              <a:buNone/>
            </a:pPr>
            <a:endParaRPr lang="zh-CN" altLang="en-US" sz="2400" dirty="0">
              <a:latin typeface="Berlin Sans FB" pitchFamily="34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757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332656"/>
            <a:ext cx="8712968" cy="6120680"/>
          </a:xfrm>
        </p:spPr>
        <p:txBody>
          <a:bodyPr/>
          <a:lstStyle/>
          <a:p>
            <a:pPr marL="0" indent="0" algn="just">
              <a:buNone/>
            </a:pPr>
            <a:r>
              <a:rPr lang="fi-FI" altLang="zh-CN" sz="2600" u="sng" dirty="0" smtClean="0">
                <a:latin typeface="Berlin Sans FB Demi" pitchFamily="34" charset="0"/>
                <a:ea typeface="宋体" charset="-122"/>
              </a:rPr>
              <a:t>Penggunaan </a:t>
            </a:r>
            <a:r>
              <a:rPr lang="fi-FI" altLang="zh-CN" sz="2600" u="sng" dirty="0">
                <a:latin typeface="Berlin Sans FB Demi" pitchFamily="34" charset="0"/>
                <a:ea typeface="宋体" charset="-122"/>
              </a:rPr>
              <a:t>dan pemeliharaan pencegahan alat </a:t>
            </a:r>
            <a:endParaRPr lang="id-ID" altLang="zh-CN" sz="2600" u="sng" dirty="0" smtClean="0">
              <a:latin typeface="Berlin Sans FB Demi" pitchFamily="34" charset="0"/>
              <a:ea typeface="宋体" charset="-122"/>
            </a:endParaRPr>
          </a:p>
          <a:p>
            <a:pPr algn="just"/>
            <a:r>
              <a:rPr lang="id-ID" altLang="zh-CN" sz="2600" dirty="0">
                <a:latin typeface="Berlin Sans FB Demi" pitchFamily="34" charset="0"/>
                <a:ea typeface="宋体" charset="-122"/>
              </a:rPr>
              <a:t>Cara </a:t>
            </a:r>
            <a:r>
              <a:rPr lang="id-ID" altLang="zh-CN" sz="2600" dirty="0" smtClean="0">
                <a:latin typeface="Berlin Sans FB Demi" pitchFamily="34" charset="0"/>
                <a:ea typeface="宋体" charset="-122"/>
              </a:rPr>
              <a:t>pengoperasian masing2 </a:t>
            </a:r>
            <a:r>
              <a:rPr lang="id-ID" altLang="zh-CN" sz="2600" dirty="0">
                <a:latin typeface="Berlin Sans FB Demi" pitchFamily="34" charset="0"/>
                <a:ea typeface="宋体" charset="-122"/>
              </a:rPr>
              <a:t>jenis peralatan </a:t>
            </a:r>
            <a:r>
              <a:rPr lang="id-ID" altLang="zh-CN" sz="2600" dirty="0" smtClean="0">
                <a:latin typeface="Berlin Sans FB Demi" pitchFamily="34" charset="0"/>
                <a:ea typeface="宋体" charset="-122"/>
              </a:rPr>
              <a:t>lab </a:t>
            </a:r>
            <a:r>
              <a:rPr lang="id-ID" altLang="zh-CN" sz="2600" dirty="0">
                <a:latin typeface="Berlin Sans FB Demi" pitchFamily="34" charset="0"/>
                <a:ea typeface="宋体" charset="-122"/>
              </a:rPr>
              <a:t>harus ditulis dalam prosedur </a:t>
            </a:r>
            <a:r>
              <a:rPr lang="id-ID" altLang="zh-CN" sz="2600" dirty="0" smtClean="0">
                <a:latin typeface="Berlin Sans FB Demi" pitchFamily="34" charset="0"/>
                <a:ea typeface="宋体" charset="-122"/>
              </a:rPr>
              <a:t>tetap/protap.</a:t>
            </a:r>
          </a:p>
          <a:p>
            <a:pPr algn="just"/>
            <a:r>
              <a:rPr lang="id-ID" altLang="zh-CN" sz="2600" dirty="0" smtClean="0">
                <a:latin typeface="Berlin Sans FB Demi" pitchFamily="34" charset="0"/>
                <a:ea typeface="宋体" charset="-122"/>
              </a:rPr>
              <a:t>Pd </a:t>
            </a:r>
            <a:r>
              <a:rPr lang="id-ID" altLang="zh-CN" sz="2600" dirty="0">
                <a:latin typeface="Berlin Sans FB Demi" pitchFamily="34" charset="0"/>
                <a:ea typeface="宋体" charset="-122"/>
              </a:rPr>
              <a:t>setiap peralatan </a:t>
            </a:r>
            <a:r>
              <a:rPr lang="id-ID" altLang="zh-CN" sz="2600" dirty="0" smtClean="0">
                <a:latin typeface="Berlin Sans FB Demi" pitchFamily="34" charset="0"/>
                <a:ea typeface="宋体" charset="-122"/>
              </a:rPr>
              <a:t>jg hrs </a:t>
            </a:r>
            <a:r>
              <a:rPr lang="id-ID" altLang="zh-CN" sz="2600" dirty="0">
                <a:latin typeface="Berlin Sans FB Demi" pitchFamily="34" charset="0"/>
                <a:ea typeface="宋体" charset="-122"/>
              </a:rPr>
              <a:t>dlakukan pemeliharaan pencegahan (preventive </a:t>
            </a:r>
            <a:r>
              <a:rPr lang="id-ID" altLang="zh-CN" sz="2600" dirty="0" smtClean="0">
                <a:latin typeface="Berlin Sans FB Demi" pitchFamily="34" charset="0"/>
                <a:ea typeface="宋体" charset="-122"/>
              </a:rPr>
              <a:t>maintenance) </a:t>
            </a:r>
            <a:r>
              <a:rPr lang="id-ID" altLang="zh-CN" sz="2600" dirty="0" smtClean="0">
                <a:latin typeface="Berlin Sans FB Demi" pitchFamily="34" charset="0"/>
                <a:ea typeface="宋体" charset="-122"/>
                <a:sym typeface="Wingdings" pitchFamily="2" charset="2"/>
              </a:rPr>
              <a:t> </a:t>
            </a:r>
            <a:r>
              <a:rPr lang="id-ID" altLang="zh-CN" sz="2600" dirty="0" smtClean="0">
                <a:latin typeface="Berlin Sans FB Demi" pitchFamily="34" charset="0"/>
                <a:ea typeface="宋体" charset="-122"/>
              </a:rPr>
              <a:t>semua </a:t>
            </a:r>
            <a:r>
              <a:rPr lang="id-ID" altLang="zh-CN" sz="2600" dirty="0">
                <a:latin typeface="Berlin Sans FB Demi" pitchFamily="34" charset="0"/>
                <a:ea typeface="宋体" charset="-122"/>
              </a:rPr>
              <a:t>kegiatan </a:t>
            </a:r>
            <a:r>
              <a:rPr lang="id-ID" altLang="zh-CN" sz="2600" dirty="0" smtClean="0">
                <a:latin typeface="Berlin Sans FB Demi" pitchFamily="34" charset="0"/>
                <a:ea typeface="宋体" charset="-122"/>
              </a:rPr>
              <a:t>yg </a:t>
            </a:r>
            <a:r>
              <a:rPr lang="id-ID" altLang="zh-CN" sz="2600" dirty="0">
                <a:latin typeface="Berlin Sans FB Demi" pitchFamily="34" charset="0"/>
                <a:ea typeface="宋体" charset="-122"/>
              </a:rPr>
              <a:t>dilakukan agar diperoleh kondisi </a:t>
            </a:r>
            <a:r>
              <a:rPr lang="id-ID" altLang="zh-CN" sz="2600" dirty="0" smtClean="0">
                <a:latin typeface="Berlin Sans FB Demi" pitchFamily="34" charset="0"/>
                <a:ea typeface="宋体" charset="-122"/>
              </a:rPr>
              <a:t>yg </a:t>
            </a:r>
            <a:r>
              <a:rPr lang="id-ID" altLang="zh-CN" sz="2600" dirty="0">
                <a:latin typeface="Berlin Sans FB Demi" pitchFamily="34" charset="0"/>
                <a:ea typeface="宋体" charset="-122"/>
              </a:rPr>
              <a:t>optimal, data beroperasi </a:t>
            </a:r>
            <a:r>
              <a:rPr lang="id-ID" altLang="zh-CN" sz="2600" dirty="0" smtClean="0">
                <a:latin typeface="Berlin Sans FB Demi" pitchFamily="34" charset="0"/>
                <a:ea typeface="宋体" charset="-122"/>
              </a:rPr>
              <a:t>dgn </a:t>
            </a:r>
            <a:r>
              <a:rPr lang="id-ID" altLang="zh-CN" sz="2600" dirty="0">
                <a:latin typeface="Berlin Sans FB Demi" pitchFamily="34" charset="0"/>
                <a:ea typeface="宋体" charset="-122"/>
              </a:rPr>
              <a:t>baik &amp;</a:t>
            </a:r>
            <a:r>
              <a:rPr lang="id-ID" altLang="zh-CN" sz="2600" dirty="0" smtClean="0">
                <a:latin typeface="Berlin Sans FB Demi" pitchFamily="34" charset="0"/>
                <a:ea typeface="宋体" charset="-122"/>
              </a:rPr>
              <a:t> </a:t>
            </a:r>
            <a:r>
              <a:rPr lang="id-ID" altLang="zh-CN" sz="2600" dirty="0">
                <a:latin typeface="Berlin Sans FB Demi" pitchFamily="34" charset="0"/>
                <a:ea typeface="宋体" charset="-122"/>
              </a:rPr>
              <a:t>tidak terjadi kerusakan. </a:t>
            </a:r>
            <a:endParaRPr lang="zh-CN" altLang="en-US" sz="2600" dirty="0">
              <a:latin typeface="Berlin Sans FB Demi" pitchFamily="34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347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6632"/>
            <a:ext cx="8712968" cy="6048672"/>
          </a:xfrm>
        </p:spPr>
        <p:txBody>
          <a:bodyPr/>
          <a:lstStyle/>
          <a:p>
            <a:pPr marL="0" indent="0" algn="just">
              <a:buNone/>
            </a:pPr>
            <a:r>
              <a:rPr lang="id-ID" altLang="zh-CN" sz="2600" u="sng" dirty="0" smtClean="0">
                <a:solidFill>
                  <a:schemeClr val="tx1"/>
                </a:solidFill>
                <a:latin typeface="Berlin Sans FB Demi" pitchFamily="34" charset="0"/>
                <a:ea typeface="宋体" charset="-122"/>
              </a:rPr>
              <a:t>Pemecahan </a:t>
            </a:r>
            <a:r>
              <a:rPr lang="id-ID" altLang="zh-CN" sz="2600" u="sng" dirty="0">
                <a:solidFill>
                  <a:schemeClr val="tx1"/>
                </a:solidFill>
                <a:latin typeface="Berlin Sans FB Demi" pitchFamily="34" charset="0"/>
                <a:ea typeface="宋体" charset="-122"/>
              </a:rPr>
              <a:t>Masalah (Troubleshooting) Kerusakan </a:t>
            </a:r>
            <a:r>
              <a:rPr lang="id-ID" altLang="zh-CN" sz="2600" u="sng" dirty="0" smtClean="0">
                <a:solidFill>
                  <a:schemeClr val="tx1"/>
                </a:solidFill>
                <a:latin typeface="Berlin Sans FB Demi" pitchFamily="34" charset="0"/>
                <a:ea typeface="宋体" charset="-122"/>
              </a:rPr>
              <a:t>Alat</a:t>
            </a:r>
          </a:p>
          <a:p>
            <a:pPr algn="just">
              <a:buClr>
                <a:srgbClr val="FFFFFF"/>
              </a:buClr>
              <a:buFont typeface="Wingdings" pitchFamily="2" charset="2"/>
              <a:buChar char="v"/>
            </a:pPr>
            <a:r>
              <a:rPr lang="id-ID" altLang="zh-CN" sz="2600" dirty="0" smtClean="0">
                <a:solidFill>
                  <a:schemeClr val="tx1"/>
                </a:solidFill>
                <a:latin typeface="Berlin Sans FB Demi" pitchFamily="34" charset="0"/>
                <a:ea typeface="宋体" charset="-122"/>
              </a:rPr>
              <a:t>Troubleshooting : Proses untuk </a:t>
            </a:r>
            <a:r>
              <a:rPr lang="id-ID" altLang="zh-CN" sz="2600" dirty="0">
                <a:solidFill>
                  <a:schemeClr val="tx1"/>
                </a:solidFill>
                <a:latin typeface="Berlin Sans FB Demi" pitchFamily="34" charset="0"/>
                <a:ea typeface="宋体" charset="-122"/>
              </a:rPr>
              <a:t>mencari penyebab terjadinya penampilan alat </a:t>
            </a:r>
            <a:r>
              <a:rPr lang="id-ID" altLang="zh-CN" sz="2600" dirty="0" smtClean="0">
                <a:solidFill>
                  <a:schemeClr val="tx1"/>
                </a:solidFill>
                <a:latin typeface="Berlin Sans FB Demi" pitchFamily="34" charset="0"/>
                <a:ea typeface="宋体" charset="-122"/>
              </a:rPr>
              <a:t>yg tdk </a:t>
            </a:r>
            <a:r>
              <a:rPr lang="id-ID" altLang="zh-CN" sz="2600" dirty="0">
                <a:solidFill>
                  <a:schemeClr val="tx1"/>
                </a:solidFill>
                <a:latin typeface="Berlin Sans FB Demi" pitchFamily="34" charset="0"/>
                <a:ea typeface="宋体" charset="-122"/>
              </a:rPr>
              <a:t>memuaskan </a:t>
            </a:r>
            <a:r>
              <a:rPr lang="id-ID" altLang="zh-CN" sz="2600" dirty="0" smtClean="0">
                <a:solidFill>
                  <a:schemeClr val="tx1"/>
                </a:solidFill>
                <a:latin typeface="Berlin Sans FB Demi" pitchFamily="34" charset="0"/>
                <a:ea typeface="宋体" charset="-122"/>
              </a:rPr>
              <a:t>&amp; memilih </a:t>
            </a:r>
            <a:r>
              <a:rPr lang="id-ID" altLang="zh-CN" sz="2600" dirty="0">
                <a:solidFill>
                  <a:schemeClr val="tx1"/>
                </a:solidFill>
                <a:latin typeface="Berlin Sans FB Demi" pitchFamily="34" charset="0"/>
                <a:ea typeface="宋体" charset="-122"/>
              </a:rPr>
              <a:t>cara penanganan </a:t>
            </a:r>
            <a:r>
              <a:rPr lang="id-ID" altLang="zh-CN" sz="2600" dirty="0" smtClean="0">
                <a:solidFill>
                  <a:schemeClr val="tx1"/>
                </a:solidFill>
                <a:latin typeface="Berlin Sans FB Demi" pitchFamily="34" charset="0"/>
                <a:ea typeface="宋体" charset="-122"/>
              </a:rPr>
              <a:t>yg </a:t>
            </a:r>
            <a:r>
              <a:rPr lang="id-ID" altLang="zh-CN" sz="2600" dirty="0">
                <a:solidFill>
                  <a:schemeClr val="tx1"/>
                </a:solidFill>
                <a:latin typeface="Berlin Sans FB Demi" pitchFamily="34" charset="0"/>
                <a:ea typeface="宋体" charset="-122"/>
              </a:rPr>
              <a:t>benar untuk mengatasinya. </a:t>
            </a:r>
            <a:endParaRPr lang="id-ID" altLang="zh-CN" sz="2600" dirty="0" smtClean="0">
              <a:solidFill>
                <a:schemeClr val="tx1"/>
              </a:solidFill>
              <a:latin typeface="Berlin Sans FB Demi" pitchFamily="34" charset="0"/>
              <a:ea typeface="宋体" charset="-122"/>
            </a:endParaRPr>
          </a:p>
          <a:p>
            <a:pPr algn="just">
              <a:buClr>
                <a:srgbClr val="FFFFFF"/>
              </a:buClr>
              <a:buFont typeface="Wingdings" pitchFamily="2" charset="2"/>
              <a:buChar char="v"/>
            </a:pPr>
            <a:r>
              <a:rPr lang="id-ID" altLang="zh-CN" sz="2600" dirty="0" smtClean="0">
                <a:solidFill>
                  <a:schemeClr val="tx1"/>
                </a:solidFill>
                <a:latin typeface="Berlin Sans FB Demi" pitchFamily="34" charset="0"/>
                <a:ea typeface="宋体" charset="-122"/>
              </a:rPr>
              <a:t>Makin </a:t>
            </a:r>
            <a:r>
              <a:rPr lang="id-ID" altLang="zh-CN" sz="2600" dirty="0">
                <a:solidFill>
                  <a:schemeClr val="tx1"/>
                </a:solidFill>
                <a:latin typeface="Berlin Sans FB Demi" pitchFamily="34" charset="0"/>
                <a:ea typeface="宋体" charset="-122"/>
              </a:rPr>
              <a:t>canggih suatu alat, akan makin komplek permasalahan </a:t>
            </a:r>
            <a:r>
              <a:rPr lang="id-ID" altLang="zh-CN" sz="2600" dirty="0" smtClean="0">
                <a:solidFill>
                  <a:schemeClr val="tx1"/>
                </a:solidFill>
                <a:latin typeface="Berlin Sans FB Demi" pitchFamily="34" charset="0"/>
                <a:ea typeface="宋体" charset="-122"/>
              </a:rPr>
              <a:t>yg </a:t>
            </a:r>
            <a:r>
              <a:rPr lang="id-ID" altLang="zh-CN" sz="2600" dirty="0">
                <a:solidFill>
                  <a:schemeClr val="tx1"/>
                </a:solidFill>
                <a:latin typeface="Berlin Sans FB Demi" pitchFamily="34" charset="0"/>
                <a:ea typeface="宋体" charset="-122"/>
              </a:rPr>
              <a:t>mungkin terjadi.</a:t>
            </a:r>
            <a:endParaRPr lang="zh-CN" altLang="en-US" sz="2600" dirty="0">
              <a:solidFill>
                <a:schemeClr val="tx1"/>
              </a:solidFill>
              <a:latin typeface="Berlin Sans FB Demi" pitchFamily="34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686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548680"/>
            <a:ext cx="8712968" cy="6120680"/>
          </a:xfrm>
        </p:spPr>
        <p:txBody>
          <a:bodyPr/>
          <a:lstStyle/>
          <a:p>
            <a:pPr marL="0" indent="0" algn="just">
              <a:buNone/>
            </a:pPr>
            <a:r>
              <a:rPr lang="id-ID" altLang="zh-CN" sz="2400" dirty="0" smtClean="0">
                <a:latin typeface="Berlin Sans FB Demi" pitchFamily="34" charset="0"/>
                <a:ea typeface="宋体" charset="-122"/>
              </a:rPr>
              <a:t>Hal-hal yg </a:t>
            </a:r>
            <a:r>
              <a:rPr lang="id-ID" altLang="zh-CN" sz="2400" dirty="0">
                <a:latin typeface="Berlin Sans FB Demi" pitchFamily="34" charset="0"/>
                <a:ea typeface="宋体" charset="-122"/>
              </a:rPr>
              <a:t>perlu diperhatikan </a:t>
            </a:r>
            <a:r>
              <a:rPr lang="id-ID" altLang="zh-CN" sz="2400" dirty="0" smtClean="0">
                <a:latin typeface="Berlin Sans FB Demi" pitchFamily="34" charset="0"/>
                <a:ea typeface="宋体" charset="-122"/>
              </a:rPr>
              <a:t>pd </a:t>
            </a:r>
            <a:r>
              <a:rPr lang="id-ID" altLang="zh-CN" sz="2400" dirty="0">
                <a:latin typeface="Berlin Sans FB Demi" pitchFamily="34" charset="0"/>
                <a:ea typeface="宋体" charset="-122"/>
              </a:rPr>
              <a:t>pemakaian </a:t>
            </a:r>
            <a:r>
              <a:rPr lang="id-ID" altLang="zh-CN" sz="2400" dirty="0" smtClean="0">
                <a:latin typeface="Berlin Sans FB Demi" pitchFamily="34" charset="0"/>
                <a:ea typeface="宋体" charset="-122"/>
              </a:rPr>
              <a:t>peralatan</a:t>
            </a:r>
          </a:p>
          <a:p>
            <a:pPr marL="514350" indent="-514350" algn="just">
              <a:buClr>
                <a:schemeClr val="bg1">
                  <a:lumMod val="50000"/>
                </a:schemeClr>
              </a:buClr>
              <a:buFont typeface="+mj-lt"/>
              <a:buAutoNum type="alphaLcParenR"/>
            </a:pPr>
            <a:r>
              <a:rPr lang="id-ID" altLang="zh-CN" sz="2400" dirty="0" smtClean="0">
                <a:latin typeface="Berlin Sans FB Demi" pitchFamily="34" charset="0"/>
                <a:ea typeface="宋体" charset="-122"/>
              </a:rPr>
              <a:t>Persyaratan kecukupan peralatan</a:t>
            </a:r>
          </a:p>
          <a:p>
            <a:pPr marL="514350" indent="-514350" algn="just">
              <a:buClr>
                <a:schemeClr val="bg1">
                  <a:lumMod val="50000"/>
                </a:schemeClr>
              </a:buClr>
              <a:buFont typeface="+mj-lt"/>
              <a:buAutoNum type="alphaLcParenR"/>
            </a:pPr>
            <a:r>
              <a:rPr lang="id-ID" altLang="zh-CN" sz="2400" dirty="0" smtClean="0">
                <a:latin typeface="Berlin Sans FB Demi" pitchFamily="34" charset="0"/>
                <a:ea typeface="宋体" charset="-122"/>
              </a:rPr>
              <a:t>Persyaratan kemampuan alat</a:t>
            </a:r>
          </a:p>
          <a:p>
            <a:pPr marL="514350" indent="-514350" algn="just">
              <a:buClr>
                <a:schemeClr val="bg1">
                  <a:lumMod val="50000"/>
                </a:schemeClr>
              </a:buClr>
              <a:buFont typeface="+mj-lt"/>
              <a:buAutoNum type="alphaLcParenR"/>
            </a:pPr>
            <a:r>
              <a:rPr lang="id-ID" altLang="zh-CN" sz="2400" dirty="0" smtClean="0">
                <a:latin typeface="Berlin Sans FB Demi" pitchFamily="34" charset="0"/>
                <a:ea typeface="宋体" charset="-122"/>
              </a:rPr>
              <a:t>Penandaan peralatan</a:t>
            </a:r>
          </a:p>
          <a:p>
            <a:pPr marL="514350" indent="-514350" algn="just">
              <a:buClr>
                <a:schemeClr val="bg1">
                  <a:lumMod val="50000"/>
                </a:schemeClr>
              </a:buClr>
              <a:buFont typeface="+mj-lt"/>
              <a:buAutoNum type="alphaLcParenR"/>
            </a:pPr>
            <a:r>
              <a:rPr lang="id-ID" altLang="zh-CN" sz="2400" dirty="0" smtClean="0">
                <a:latin typeface="Berlin Sans FB Demi" pitchFamily="34" charset="0"/>
                <a:ea typeface="宋体" charset="-122"/>
              </a:rPr>
              <a:t>Log alat</a:t>
            </a:r>
          </a:p>
          <a:p>
            <a:pPr marL="514350" indent="-514350" algn="just">
              <a:buClr>
                <a:schemeClr val="bg1">
                  <a:lumMod val="50000"/>
                </a:schemeClr>
              </a:buClr>
              <a:buFont typeface="+mj-lt"/>
              <a:buAutoNum type="alphaLcParenR"/>
            </a:pPr>
            <a:r>
              <a:rPr lang="id-ID" altLang="zh-CN" sz="2400" dirty="0" smtClean="0">
                <a:latin typeface="Berlin Sans FB Demi" pitchFamily="34" charset="0"/>
                <a:ea typeface="宋体" charset="-122"/>
              </a:rPr>
              <a:t>Persyaratn pengoperasian alat</a:t>
            </a:r>
          </a:p>
          <a:p>
            <a:pPr marL="514350" indent="-514350" algn="just">
              <a:buClr>
                <a:schemeClr val="bg1">
                  <a:lumMod val="50000"/>
                </a:schemeClr>
              </a:buClr>
              <a:buFont typeface="+mj-lt"/>
              <a:buAutoNum type="alphaLcParenR"/>
            </a:pPr>
            <a:r>
              <a:rPr lang="id-ID" altLang="zh-CN" sz="2400" dirty="0" smtClean="0">
                <a:latin typeface="Berlin Sans FB Demi" pitchFamily="34" charset="0"/>
                <a:ea typeface="宋体" charset="-122"/>
              </a:rPr>
              <a:t>Jaminan keamanan kerja alat</a:t>
            </a:r>
          </a:p>
          <a:p>
            <a:pPr marL="514350" indent="-514350" algn="just">
              <a:buClr>
                <a:schemeClr val="bg1">
                  <a:lumMod val="50000"/>
                </a:schemeClr>
              </a:buClr>
              <a:buFont typeface="+mj-lt"/>
              <a:buAutoNum type="alphaLcParenR"/>
            </a:pPr>
            <a:r>
              <a:rPr lang="id-ID" altLang="zh-CN" sz="2400" dirty="0" smtClean="0">
                <a:latin typeface="Berlin Sans FB Demi" pitchFamily="34" charset="0"/>
                <a:ea typeface="宋体" charset="-122"/>
              </a:rPr>
              <a:t>Penanganan thd alat yg rusak</a:t>
            </a:r>
          </a:p>
          <a:p>
            <a:pPr marL="514350" indent="-514350" algn="just">
              <a:buClr>
                <a:schemeClr val="bg1">
                  <a:lumMod val="50000"/>
                </a:schemeClr>
              </a:buClr>
              <a:buFont typeface="+mj-lt"/>
              <a:buAutoNum type="alphaLcParenR"/>
            </a:pPr>
            <a:r>
              <a:rPr lang="id-ID" altLang="zh-CN" sz="2400" dirty="0" smtClean="0">
                <a:latin typeface="Berlin Sans FB Demi" pitchFamily="34" charset="0"/>
                <a:ea typeface="宋体" charset="-122"/>
              </a:rPr>
              <a:t>Pemindahan alat</a:t>
            </a:r>
          </a:p>
          <a:p>
            <a:pPr marL="514350" indent="-514350" algn="just">
              <a:buClr>
                <a:schemeClr val="bg1">
                  <a:lumMod val="50000"/>
                </a:schemeClr>
              </a:buClr>
              <a:buFont typeface="+mj-lt"/>
              <a:buAutoNum type="alphaLcParenR"/>
            </a:pPr>
            <a:r>
              <a:rPr lang="id-ID" altLang="zh-CN" sz="2400" dirty="0" smtClean="0">
                <a:latin typeface="Berlin Sans FB Demi" pitchFamily="34" charset="0"/>
                <a:ea typeface="宋体" charset="-122"/>
              </a:rPr>
              <a:t>Pecegahan thd perlakuan orang tdk berwenang</a:t>
            </a:r>
            <a:endParaRPr lang="zh-CN" altLang="en-US" sz="2400" dirty="0">
              <a:latin typeface="Berlin Sans FB Demi" pitchFamily="34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164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Foto mas bagus opo wae\Foto2nya Mas Bagus\lia bagusss\_ID_ ┏̲A̶̲̥̅̊N̶̲̥̅̊D̶̲̥̅ɐX̶̲̥̅̊◄••• f̶̲̥̅̊ og•••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21599"/>
            <a:ext cx="42291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3707904" y="476673"/>
            <a:ext cx="4896544" cy="3405067"/>
          </a:xfrm>
          <a:prstGeom prst="cloudCallout">
            <a:avLst>
              <a:gd name="adj1" fmla="val -38868"/>
              <a:gd name="adj2" fmla="val 8458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23928" y="1791687"/>
            <a:ext cx="4572000" cy="15234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82296" algn="ctr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r>
              <a:rPr lang="id-ID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n-ea"/>
              </a:rPr>
              <a:t>Terima Kasih</a:t>
            </a:r>
          </a:p>
          <a:p>
            <a:pPr marL="82296" algn="ctr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endParaRPr lang="id-ID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329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9552" y="4293096"/>
            <a:ext cx="8352928" cy="15121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6" name="Picture 2" descr="E:\Bimbingan PKL Analis\Pics and Vids\lab_Clinlab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200800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9552" y="4365104"/>
            <a:ext cx="8280920" cy="1828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d-ID" sz="2800" spc="-150" dirty="0" smtClean="0">
                <a:solidFill>
                  <a:schemeClr val="bg2">
                    <a:lumMod val="50000"/>
                  </a:schemeClr>
                </a:solidFill>
                <a:latin typeface="Berlin Sans FB Demi" pitchFamily="34" charset="0"/>
                <a:cs typeface="Arial" pitchFamily="34" charset="0"/>
              </a:rPr>
              <a:t>Suatu </a:t>
            </a:r>
            <a:r>
              <a:rPr lang="id-ID" sz="2800" spc="-150" dirty="0">
                <a:solidFill>
                  <a:schemeClr val="bg2">
                    <a:lumMod val="50000"/>
                  </a:schemeClr>
                </a:solidFill>
                <a:latin typeface="Berlin Sans FB Demi" pitchFamily="34" charset="0"/>
                <a:cs typeface="Arial" pitchFamily="34" charset="0"/>
              </a:rPr>
              <a:t>tempat </a:t>
            </a:r>
            <a:r>
              <a:rPr lang="id-ID" sz="2800" spc="-150" dirty="0" smtClean="0">
                <a:solidFill>
                  <a:schemeClr val="bg2">
                    <a:lumMod val="50000"/>
                  </a:schemeClr>
                </a:solidFill>
                <a:latin typeface="Berlin Sans FB Demi" pitchFamily="34" charset="0"/>
                <a:cs typeface="Arial" pitchFamily="34" charset="0"/>
              </a:rPr>
              <a:t>u/ </a:t>
            </a:r>
            <a:r>
              <a:rPr lang="id-ID" sz="2800" spc="-150" dirty="0">
                <a:solidFill>
                  <a:schemeClr val="bg2">
                    <a:lumMod val="50000"/>
                  </a:schemeClr>
                </a:solidFill>
                <a:latin typeface="Berlin Sans FB Demi" pitchFamily="34" charset="0"/>
                <a:cs typeface="Arial" pitchFamily="34" charset="0"/>
              </a:rPr>
              <a:t>mengadakan percobaan, penyelidikan, </a:t>
            </a:r>
            <a:r>
              <a:rPr lang="id-ID" sz="2800" spc="-150" dirty="0" smtClean="0">
                <a:solidFill>
                  <a:schemeClr val="bg2">
                    <a:lumMod val="50000"/>
                  </a:schemeClr>
                </a:solidFill>
                <a:latin typeface="Berlin Sans FB Demi" pitchFamily="34" charset="0"/>
                <a:cs typeface="Arial" pitchFamily="34" charset="0"/>
              </a:rPr>
              <a:t>dsb yg berhubungan dg </a:t>
            </a:r>
            <a:r>
              <a:rPr lang="id-ID" sz="2800" spc="-150" dirty="0">
                <a:solidFill>
                  <a:schemeClr val="bg2">
                    <a:lumMod val="50000"/>
                  </a:schemeClr>
                </a:solidFill>
                <a:latin typeface="Berlin Sans FB Demi" pitchFamily="34" charset="0"/>
                <a:cs typeface="Arial" pitchFamily="34" charset="0"/>
              </a:rPr>
              <a:t>ilmu fisika, kimia, &amp;</a:t>
            </a:r>
            <a:r>
              <a:rPr lang="id-ID" sz="2800" spc="-150" dirty="0" smtClean="0">
                <a:solidFill>
                  <a:schemeClr val="bg2">
                    <a:lumMod val="50000"/>
                  </a:schemeClr>
                </a:solidFill>
                <a:latin typeface="Berlin Sans FB Demi" pitchFamily="34" charset="0"/>
                <a:cs typeface="Arial" pitchFamily="34" charset="0"/>
              </a:rPr>
              <a:t> </a:t>
            </a:r>
            <a:r>
              <a:rPr lang="id-ID" sz="2800" spc="-150" dirty="0">
                <a:solidFill>
                  <a:schemeClr val="bg2">
                    <a:lumMod val="50000"/>
                  </a:schemeClr>
                </a:solidFill>
                <a:latin typeface="Berlin Sans FB Demi" pitchFamily="34" charset="0"/>
                <a:cs typeface="Arial" pitchFamily="34" charset="0"/>
              </a:rPr>
              <a:t>biologi atau bidang ilmu </a:t>
            </a:r>
            <a:r>
              <a:rPr lang="id-ID" sz="2800" spc="-150" dirty="0" smtClean="0">
                <a:solidFill>
                  <a:schemeClr val="bg2">
                    <a:lumMod val="50000"/>
                  </a:schemeClr>
                </a:solidFill>
                <a:latin typeface="Berlin Sans FB Demi" pitchFamily="34" charset="0"/>
                <a:cs typeface="Arial" pitchFamily="34" charset="0"/>
              </a:rPr>
              <a:t>lain.</a:t>
            </a:r>
            <a:endParaRPr lang="id-ID" sz="2800" spc="-150" dirty="0">
              <a:solidFill>
                <a:schemeClr val="bg2">
                  <a:lumMod val="50000"/>
                </a:schemeClr>
              </a:solidFill>
              <a:latin typeface="Berlin Sans FB Demi" pitchFamily="34" charset="0"/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auto">
          <a:xfrm>
            <a:off x="467544" y="44624"/>
            <a:ext cx="8496944" cy="99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5400" b="1" i="0" u="none" strike="noStrike" kern="0" cap="none" spc="0" normalizeH="0" baseline="0" noProof="0" dirty="0" smtClean="0">
                <a:ln>
                  <a:solidFill>
                    <a:srgbClr val="1F497D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Harrington" pitchFamily="82" charset="0"/>
                <a:cs typeface="Aharoni" pitchFamily="2" charset="-79"/>
              </a:rPr>
              <a:t>Laboratorium</a:t>
            </a:r>
            <a:endParaRPr kumimoji="0" lang="id-ID" sz="5400" b="1" i="0" u="none" strike="noStrike" kern="0" cap="none" spc="0" normalizeH="0" baseline="0" noProof="0" dirty="0">
              <a:ln>
                <a:solidFill>
                  <a:srgbClr val="1F497D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Harrington" pitchFamily="82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113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60584" y="188640"/>
            <a:ext cx="7955832" cy="792088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/>
          <p:cNvSpPr/>
          <p:nvPr/>
        </p:nvSpPr>
        <p:spPr>
          <a:xfrm>
            <a:off x="504056" y="251937"/>
            <a:ext cx="8676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1" i="0" strike="noStrike" kern="0" cap="none" spc="0" normalizeH="0" baseline="0" noProof="0" dirty="0" smtClean="0">
                <a:ln>
                  <a:solidFill>
                    <a:srgbClr val="1F497D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Harrington" pitchFamily="82" charset="0"/>
                <a:ea typeface="+mj-ea"/>
                <a:cs typeface="Aharoni" pitchFamily="2" charset="-79"/>
              </a:rPr>
              <a:t>Laboratorium</a:t>
            </a:r>
            <a:r>
              <a:rPr kumimoji="0" lang="id-ID" sz="3200" b="1" i="0" strike="noStrike" kern="0" cap="none" spc="0" normalizeH="0" noProof="0" dirty="0" smtClean="0">
                <a:ln>
                  <a:solidFill>
                    <a:srgbClr val="1F497D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Harrington" pitchFamily="82" charset="0"/>
                <a:ea typeface="+mj-ea"/>
                <a:cs typeface="Aharoni" pitchFamily="2" charset="-79"/>
              </a:rPr>
              <a:t> </a:t>
            </a:r>
            <a:r>
              <a:rPr kumimoji="0" lang="en-US" sz="3200" b="1" i="0" strike="noStrike" kern="0" cap="none" spc="0" normalizeH="0" baseline="0" noProof="0" dirty="0" smtClean="0">
                <a:ln>
                  <a:solidFill>
                    <a:srgbClr val="1F497D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Harrington" pitchFamily="82" charset="0"/>
                <a:ea typeface="+mj-ea"/>
                <a:cs typeface="Aharoni" pitchFamily="2" charset="-79"/>
              </a:rPr>
              <a:t> </a:t>
            </a:r>
            <a:r>
              <a:rPr kumimoji="0" lang="id-ID" sz="3200" b="1" i="0" strike="noStrike" kern="0" cap="none" spc="0" normalizeH="0" baseline="0" noProof="0" dirty="0" smtClean="0">
                <a:ln>
                  <a:solidFill>
                    <a:srgbClr val="1F497D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Harrington" pitchFamily="82" charset="0"/>
                <a:ea typeface="+mj-ea"/>
                <a:cs typeface="Aharoni" pitchFamily="2" charset="-79"/>
              </a:rPr>
              <a:t>Dlm</a:t>
            </a:r>
            <a:r>
              <a:rPr lang="id-ID" sz="3200" b="1" kern="0" dirty="0" smtClean="0">
                <a:ln>
                  <a:solidFill>
                    <a:srgbClr val="1F497D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Harrington" pitchFamily="82" charset="0"/>
                <a:ea typeface="+mj-ea"/>
                <a:cs typeface="Aharoni" pitchFamily="2" charset="-79"/>
              </a:rPr>
              <a:t> </a:t>
            </a:r>
            <a:r>
              <a:rPr lang="id-ID" sz="3200" b="1" kern="0" dirty="0">
                <a:ln>
                  <a:solidFill>
                    <a:srgbClr val="1F497D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Harrington" pitchFamily="82" charset="0"/>
                <a:ea typeface="+mj-ea"/>
                <a:cs typeface="Aharoni" pitchFamily="2" charset="-79"/>
              </a:rPr>
              <a:t>P</a:t>
            </a:r>
            <a:r>
              <a:rPr lang="id-ID" sz="3200" b="1" kern="0" dirty="0" smtClean="0">
                <a:ln>
                  <a:solidFill>
                    <a:srgbClr val="1F497D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Harrington" pitchFamily="82" charset="0"/>
                <a:ea typeface="+mj-ea"/>
                <a:cs typeface="Aharoni" pitchFamily="2" charset="-79"/>
              </a:rPr>
              <a:t>elayanan </a:t>
            </a:r>
            <a:r>
              <a:rPr lang="id-ID" sz="3200" b="1" kern="0" dirty="0">
                <a:ln>
                  <a:solidFill>
                    <a:srgbClr val="1F497D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Harrington" pitchFamily="82" charset="0"/>
                <a:ea typeface="+mj-ea"/>
                <a:cs typeface="Aharoni" pitchFamily="2" charset="-79"/>
              </a:rPr>
              <a:t>K</a:t>
            </a:r>
            <a:r>
              <a:rPr lang="id-ID" sz="3200" b="1" kern="0" dirty="0" smtClean="0">
                <a:ln>
                  <a:solidFill>
                    <a:srgbClr val="1F497D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Harrington" pitchFamily="82" charset="0"/>
                <a:ea typeface="+mj-ea"/>
                <a:cs typeface="Aharoni" pitchFamily="2" charset="-79"/>
              </a:rPr>
              <a:t>esehatan</a:t>
            </a:r>
            <a:endParaRPr kumimoji="0" lang="id-ID" sz="1100" b="0" i="0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Harrington" pitchFamily="8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1" y="1268760"/>
            <a:ext cx="8942717" cy="120032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just">
              <a:spcBef>
                <a:spcPct val="20000"/>
              </a:spcBef>
              <a:buClr>
                <a:srgbClr val="FFFFFF"/>
              </a:buClr>
              <a:buSzPct val="90000"/>
            </a:pPr>
            <a:r>
              <a:rPr lang="id-ID" altLang="zh-CN" sz="2400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erlin Sans FB Demi" pitchFamily="34" charset="0"/>
              </a:rPr>
              <a:t>Lab.Kes </a:t>
            </a:r>
            <a:r>
              <a:rPr lang="id-ID" altLang="zh-CN" sz="2400" b="1" kern="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erlin Sans FB Demi" pitchFamily="34" charset="0"/>
              </a:rPr>
              <a:t>: </a:t>
            </a:r>
            <a:r>
              <a:rPr lang="id-ID" altLang="zh-CN" sz="2400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erlin Sans FB Demi" pitchFamily="34" charset="0"/>
              </a:rPr>
              <a:t>Sarkes </a:t>
            </a:r>
            <a:r>
              <a:rPr lang="id-ID" altLang="zh-CN" sz="2400" b="1" kern="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erlin Sans FB Demi" pitchFamily="34" charset="0"/>
              </a:rPr>
              <a:t>yg melaksanakan pengukuran, penetapan &amp; pengujian thd bahan yg berasal dari </a:t>
            </a:r>
            <a:r>
              <a:rPr lang="id-ID" altLang="zh-CN" sz="2400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erlin Sans FB Demi" pitchFamily="34" charset="0"/>
              </a:rPr>
              <a:t>manusia/(-) </a:t>
            </a:r>
            <a:r>
              <a:rPr lang="id-ID" altLang="zh-CN" sz="2400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erlin Sans FB Demi" pitchFamily="34" charset="0"/>
                <a:sym typeface="Wingdings" pitchFamily="2" charset="2"/>
              </a:rPr>
              <a:t></a:t>
            </a:r>
            <a:r>
              <a:rPr lang="id-ID" altLang="zh-CN" sz="2400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id-ID" altLang="zh-CN" sz="2400" b="1" kern="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erlin Sans FB Demi" pitchFamily="34" charset="0"/>
              </a:rPr>
              <a:t>penentuan </a:t>
            </a:r>
            <a:r>
              <a:rPr lang="id-ID" altLang="zh-CN" sz="2400" b="1" kern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erlin Sans FB Demi" pitchFamily="34" charset="0"/>
              </a:rPr>
              <a:t>jenis/penyebab penyakit. </a:t>
            </a:r>
            <a:endParaRPr lang="zh-CN" altLang="en-US" sz="2400" b="1" kern="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9632" y="2564904"/>
            <a:ext cx="8962596" cy="12003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lvl="1"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  <a:ea typeface="+mn-ea"/>
              </a:rPr>
              <a:t>L</a:t>
            </a:r>
            <a:r>
              <a:rPr lang="id-ID" sz="2400" dirty="0" smtClean="0"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  <a:ea typeface="+mn-ea"/>
              </a:rPr>
              <a:t>abKesLing : </a:t>
            </a:r>
            <a:r>
              <a:rPr lang="id-ID" sz="2400" dirty="0"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  <a:ea typeface="+mn-ea"/>
              </a:rPr>
              <a:t>M</a:t>
            </a:r>
            <a:r>
              <a:rPr lang="id-ID" sz="2400" dirty="0" smtClean="0"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  <a:ea typeface="+mn-ea"/>
              </a:rPr>
              <a:t>elayani </a:t>
            </a:r>
            <a:r>
              <a:rPr lang="id-ID" sz="2400" dirty="0"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  <a:ea typeface="+mn-ea"/>
              </a:rPr>
              <a:t>P</a:t>
            </a:r>
            <a:r>
              <a:rPr lang="id-ID" sz="2400" dirty="0" smtClean="0"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  <a:ea typeface="+mn-ea"/>
              </a:rPr>
              <a:t>x </a:t>
            </a:r>
            <a:r>
              <a:rPr lang="id-ID" sz="2400" dirty="0"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  <a:ea typeface="+mn-ea"/>
              </a:rPr>
              <a:t>di </a:t>
            </a:r>
            <a:r>
              <a:rPr lang="id-ID" sz="2400" dirty="0" smtClean="0"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  <a:ea typeface="+mn-ea"/>
              </a:rPr>
              <a:t>bidang </a:t>
            </a:r>
            <a:r>
              <a:rPr lang="id-ID" sz="2400" dirty="0"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  <a:ea typeface="+mn-ea"/>
              </a:rPr>
              <a:t>mikrobiologi, fisika, kimia </a:t>
            </a:r>
            <a:r>
              <a:rPr lang="id-ID" sz="2400" dirty="0" smtClean="0"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  <a:ea typeface="+mn-ea"/>
              </a:rPr>
              <a:t>atau yg </a:t>
            </a:r>
            <a:r>
              <a:rPr lang="en-US" sz="2400" dirty="0" err="1" smtClean="0"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  <a:ea typeface="+mn-ea"/>
              </a:rPr>
              <a:t>terkait</a:t>
            </a:r>
            <a:r>
              <a:rPr lang="id-ID" sz="2400" dirty="0" smtClean="0"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  <a:ea typeface="+mn-ea"/>
              </a:rPr>
              <a:t> u/</a:t>
            </a:r>
            <a:r>
              <a:rPr lang="en-US" sz="2400" dirty="0" smtClean="0"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  <a:ea typeface="+mn-ea"/>
              </a:rPr>
              <a:t> </a:t>
            </a:r>
            <a:r>
              <a:rPr lang="id-ID" sz="2400" dirty="0"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  <a:ea typeface="+mn-ea"/>
              </a:rPr>
              <a:t>kepentingan </a:t>
            </a:r>
            <a:r>
              <a:rPr lang="id-ID" sz="2400" dirty="0" smtClean="0"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  <a:ea typeface="+mn-ea"/>
              </a:rPr>
              <a:t>KesMas </a:t>
            </a:r>
            <a:r>
              <a:rPr lang="id-ID" sz="2400" dirty="0" smtClean="0"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  <a:ea typeface="+mn-ea"/>
                <a:sym typeface="Wingdings" pitchFamily="2" charset="2"/>
              </a:rPr>
              <a:t> </a:t>
            </a:r>
            <a:r>
              <a:rPr lang="id-ID" sz="2400" dirty="0"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  <a:ea typeface="+mn-ea"/>
                <a:sym typeface="Wingdings" pitchFamily="2" charset="2"/>
              </a:rPr>
              <a:t>M</a:t>
            </a:r>
            <a:r>
              <a:rPr lang="id-ID" sz="2400" dirty="0" smtClean="0"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  <a:ea typeface="+mn-ea"/>
              </a:rPr>
              <a:t>enunjang </a:t>
            </a:r>
            <a:r>
              <a:rPr lang="id-ID" sz="2400" dirty="0"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  <a:ea typeface="+mn-ea"/>
              </a:rPr>
              <a:t>upaya pencegahan </a:t>
            </a:r>
            <a:r>
              <a:rPr lang="id-ID" sz="2400" dirty="0" smtClean="0"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  <a:ea typeface="+mn-ea"/>
              </a:rPr>
              <a:t>peny. </a:t>
            </a:r>
            <a:r>
              <a:rPr lang="id-ID" sz="2400" dirty="0"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  <a:ea typeface="+mn-ea"/>
              </a:rPr>
              <a:t>&amp;</a:t>
            </a:r>
            <a:r>
              <a:rPr lang="id-ID" sz="2400" dirty="0" smtClean="0"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  <a:ea typeface="+mn-ea"/>
              </a:rPr>
              <a:t> </a:t>
            </a:r>
            <a:r>
              <a:rPr lang="id-ID" sz="2400" dirty="0"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  <a:ea typeface="+mn-ea"/>
              </a:rPr>
              <a:t>peningkatan </a:t>
            </a:r>
            <a:r>
              <a:rPr lang="id-ID" sz="2400" dirty="0" smtClean="0"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  <a:ea typeface="+mn-ea"/>
              </a:rPr>
              <a:t>KesMas.</a:t>
            </a:r>
            <a:endParaRPr lang="id-ID" sz="2400" dirty="0"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Berlin Sans FB Demi" pitchFamily="34" charset="0"/>
              <a:ea typeface="+mn-e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3789040"/>
            <a:ext cx="8964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buClr>
                <a:srgbClr val="FFFFFF"/>
              </a:buClr>
              <a:buSzPct val="90000"/>
            </a:pPr>
            <a:r>
              <a:rPr lang="id-ID" altLang="zh-CN" sz="2400" b="1" kern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Lab.Klinik : M</a:t>
            </a:r>
            <a:r>
              <a:rPr lang="en-US" altLang="zh-CN" sz="2400" b="1" kern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elaksanakan</a:t>
            </a:r>
            <a:r>
              <a:rPr lang="en-US" altLang="zh-CN" sz="2400" b="1" kern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 </a:t>
            </a:r>
            <a:r>
              <a:rPr lang="en-US" altLang="zh-CN" sz="2400" b="1" kern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pelayanan</a:t>
            </a:r>
            <a:r>
              <a:rPr lang="en-US" altLang="zh-CN" sz="2400" b="1" kern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 </a:t>
            </a:r>
            <a:r>
              <a:rPr lang="en-US" altLang="zh-CN" sz="2400" b="1" kern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p</a:t>
            </a:r>
            <a:r>
              <a:rPr lang="id-ID" altLang="zh-CN" sz="2400" b="1" kern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x</a:t>
            </a:r>
            <a:r>
              <a:rPr lang="en-US" altLang="zh-CN" sz="2400" b="1" kern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 </a:t>
            </a:r>
            <a:r>
              <a:rPr lang="en-US" altLang="zh-CN" sz="2400" b="1" kern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di </a:t>
            </a:r>
            <a:r>
              <a:rPr lang="en-US" altLang="zh-CN" sz="2400" b="1" kern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b</a:t>
            </a:r>
            <a:r>
              <a:rPr lang="id-ID" altLang="zh-CN" sz="2400" b="1" kern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idang</a:t>
            </a:r>
            <a:r>
              <a:rPr lang="en-US" altLang="zh-CN" sz="2400" b="1" kern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 </a:t>
            </a:r>
            <a:r>
              <a:rPr lang="en-US" altLang="zh-CN" sz="2400" b="1" kern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hematologi</a:t>
            </a:r>
            <a:r>
              <a:rPr lang="en-US" altLang="zh-CN" sz="2400" b="1" kern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, </a:t>
            </a:r>
            <a:r>
              <a:rPr lang="en-US" altLang="zh-CN" sz="2400" b="1" kern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kimia</a:t>
            </a:r>
            <a:r>
              <a:rPr lang="en-US" altLang="zh-CN" sz="2400" b="1" kern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 </a:t>
            </a:r>
            <a:r>
              <a:rPr lang="en-US" altLang="zh-CN" sz="2400" b="1" kern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klinik</a:t>
            </a:r>
            <a:r>
              <a:rPr lang="en-US" altLang="zh-CN" sz="2400" b="1" kern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, </a:t>
            </a:r>
            <a:r>
              <a:rPr lang="en-US" altLang="zh-CN" sz="2400" b="1" kern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mikrobiologi</a:t>
            </a:r>
            <a:r>
              <a:rPr lang="en-US" altLang="zh-CN" sz="2400" b="1" kern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 </a:t>
            </a:r>
            <a:r>
              <a:rPr lang="en-US" altLang="zh-CN" sz="2400" b="1" kern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klinik</a:t>
            </a:r>
            <a:r>
              <a:rPr lang="en-US" altLang="zh-CN" sz="2400" b="1" kern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, </a:t>
            </a:r>
            <a:r>
              <a:rPr lang="en-US" altLang="zh-CN" sz="2400" b="1" kern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parasitologi</a:t>
            </a:r>
            <a:r>
              <a:rPr lang="en-US" altLang="zh-CN" sz="2400" b="1" kern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 </a:t>
            </a:r>
            <a:r>
              <a:rPr lang="en-US" altLang="zh-CN" sz="2400" b="1" kern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klinik</a:t>
            </a:r>
            <a:r>
              <a:rPr lang="en-US" altLang="zh-CN" sz="2400" b="1" kern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, </a:t>
            </a:r>
            <a:r>
              <a:rPr lang="id-ID" altLang="zh-CN" sz="2400" b="1" kern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&amp; </a:t>
            </a:r>
            <a:r>
              <a:rPr lang="en-US" altLang="zh-CN" sz="2400" b="1" kern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imunologi</a:t>
            </a:r>
            <a:r>
              <a:rPr lang="en-US" altLang="zh-CN" sz="2400" b="1" kern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 </a:t>
            </a:r>
            <a:r>
              <a:rPr lang="id-ID" altLang="zh-CN" sz="2400" b="1" kern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klinik </a:t>
            </a:r>
            <a:r>
              <a:rPr lang="id-ID" altLang="zh-CN" sz="2400" b="1" kern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  <a:sym typeface="Wingdings" pitchFamily="2" charset="2"/>
              </a:rPr>
              <a:t> </a:t>
            </a:r>
            <a:r>
              <a:rPr lang="id-ID" altLang="zh-CN" sz="2400" b="1" kern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  <a:sym typeface="Wingdings" pitchFamily="2" charset="2"/>
              </a:rPr>
              <a:t>M</a:t>
            </a:r>
            <a:r>
              <a:rPr lang="en-US" altLang="zh-CN" sz="2400" b="1" kern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enunjang</a:t>
            </a:r>
            <a:r>
              <a:rPr lang="en-US" altLang="zh-CN" sz="2400" b="1" kern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 </a:t>
            </a:r>
            <a:r>
              <a:rPr lang="en-US" altLang="zh-CN" sz="2400" b="1" kern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upaya</a:t>
            </a:r>
            <a:r>
              <a:rPr lang="en-US" altLang="zh-CN" sz="2400" b="1" kern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 </a:t>
            </a:r>
            <a:r>
              <a:rPr lang="id-ID" altLang="zh-CN" sz="2400" b="1" kern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Dx</a:t>
            </a:r>
            <a:r>
              <a:rPr lang="en-US" altLang="zh-CN" sz="2400" b="1" kern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, </a:t>
            </a:r>
            <a:r>
              <a:rPr lang="en-US" altLang="zh-CN" sz="2400" b="1" kern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penyembuhan</a:t>
            </a:r>
            <a:r>
              <a:rPr lang="en-US" altLang="zh-CN" sz="2400" b="1" kern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 </a:t>
            </a:r>
            <a:r>
              <a:rPr lang="en-US" altLang="zh-CN" sz="2400" b="1" kern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penyakit</a:t>
            </a:r>
            <a:r>
              <a:rPr lang="en-US" altLang="zh-CN" sz="2400" b="1" kern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 &amp; </a:t>
            </a:r>
            <a:r>
              <a:rPr lang="en-US" altLang="zh-CN" sz="2400" b="1" kern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pemulihan</a:t>
            </a:r>
            <a:r>
              <a:rPr lang="en-US" altLang="zh-CN" sz="2400" b="1" kern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 </a:t>
            </a:r>
            <a:r>
              <a:rPr lang="en-US" altLang="zh-CN" sz="2400" b="1" kern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kesehatan</a:t>
            </a:r>
            <a:r>
              <a:rPr lang="en-US" altLang="zh-CN" sz="2400" b="1" kern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. </a:t>
            </a:r>
            <a:endParaRPr lang="zh-CN" altLang="en-US" sz="2400" b="1" kern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Berlin Sans FB Dem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79635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id-ID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915816" y="54669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460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24544" y="200253"/>
            <a:ext cx="2736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altLang="zh-CN" sz="2800" b="1" kern="0" dirty="0" smtClean="0">
                <a:solidFill>
                  <a:srgbClr val="FFFFFF"/>
                </a:solidFill>
                <a:latin typeface="Harrington" pitchFamily="82" charset="0"/>
              </a:rPr>
              <a:t>Lanjutan...</a:t>
            </a:r>
            <a:endParaRPr lang="id-ID" sz="2800" b="1" dirty="0">
              <a:latin typeface="Harrington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6246" y="723473"/>
            <a:ext cx="877917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buClr>
                <a:srgbClr val="00FFFF"/>
              </a:buClr>
              <a:buSzPct val="90000"/>
            </a:pPr>
            <a:r>
              <a:rPr lang="en-US" altLang="zh-CN" sz="2600" b="1" kern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Laboratorium</a:t>
            </a:r>
            <a:r>
              <a:rPr lang="en-US" altLang="zh-CN" sz="2600" b="1" kern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 </a:t>
            </a:r>
            <a:r>
              <a:rPr lang="en-US" altLang="zh-CN" sz="2600" b="1" kern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klinik</a:t>
            </a:r>
            <a:r>
              <a:rPr lang="en-US" altLang="zh-CN" sz="2600" b="1" kern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 </a:t>
            </a:r>
            <a:r>
              <a:rPr lang="en-US" altLang="zh-CN" sz="2600" b="1" kern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berdasarkan</a:t>
            </a:r>
            <a:r>
              <a:rPr lang="en-US" altLang="zh-CN" sz="2600" b="1" kern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 </a:t>
            </a:r>
            <a:r>
              <a:rPr lang="en-US" altLang="zh-CN" sz="2600" b="1" kern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jenis</a:t>
            </a:r>
            <a:r>
              <a:rPr lang="en-US" altLang="zh-CN" sz="2600" b="1" kern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 </a:t>
            </a:r>
            <a:r>
              <a:rPr lang="en-US" altLang="zh-CN" sz="2600" b="1" kern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pelayanannya</a:t>
            </a:r>
            <a:r>
              <a:rPr lang="en-US" altLang="zh-CN" sz="2600" b="1" kern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 </a:t>
            </a:r>
            <a:r>
              <a:rPr lang="en-US" altLang="zh-CN" sz="2600" b="1" kern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terbagi</a:t>
            </a:r>
            <a:r>
              <a:rPr lang="en-US" altLang="zh-CN" sz="2600" b="1" kern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 </a:t>
            </a:r>
            <a:r>
              <a:rPr lang="en-US" altLang="zh-CN" sz="2600" b="1" kern="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menjadi</a:t>
            </a:r>
            <a:r>
              <a:rPr lang="en-US" altLang="zh-CN" sz="2600" b="1" kern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itchFamily="34" charset="0"/>
              </a:rPr>
              <a:t> 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43808" y="1124744"/>
            <a:ext cx="6264696" cy="90486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buClr>
                <a:srgbClr val="00FFFF"/>
              </a:buClr>
              <a:buSzPct val="90000"/>
            </a:pPr>
            <a:r>
              <a:rPr lang="en-US" altLang="zh-CN" sz="2400" kern="0" dirty="0" smtClean="0">
                <a:solidFill>
                  <a:srgbClr val="FFFFFF"/>
                </a:solidFill>
                <a:latin typeface="Berlin Sans FB Demi" pitchFamily="34" charset="0"/>
              </a:rPr>
              <a:t>a</a:t>
            </a:r>
            <a:r>
              <a:rPr lang="en-US" altLang="zh-CN" sz="2400" kern="0" dirty="0">
                <a:solidFill>
                  <a:srgbClr val="FFFFFF"/>
                </a:solidFill>
                <a:latin typeface="Berlin Sans FB Demi" pitchFamily="34" charset="0"/>
              </a:rPr>
              <a:t>.    </a:t>
            </a:r>
            <a:r>
              <a:rPr lang="en-US" altLang="zh-CN" sz="2400" kern="0" dirty="0" err="1">
                <a:solidFill>
                  <a:srgbClr val="FFFFFF"/>
                </a:solidFill>
                <a:latin typeface="Berlin Sans FB Demi" pitchFamily="34" charset="0"/>
              </a:rPr>
              <a:t>Laboratorium</a:t>
            </a:r>
            <a:r>
              <a:rPr lang="en-US" altLang="zh-CN" sz="2400" kern="0" dirty="0">
                <a:solidFill>
                  <a:srgbClr val="FFFFFF"/>
                </a:solidFill>
                <a:latin typeface="Berlin Sans FB Demi" pitchFamily="34" charset="0"/>
              </a:rPr>
              <a:t> </a:t>
            </a:r>
            <a:r>
              <a:rPr lang="en-US" altLang="zh-CN" sz="2400" kern="0" dirty="0" err="1">
                <a:solidFill>
                  <a:srgbClr val="FFFFFF"/>
                </a:solidFill>
                <a:latin typeface="Berlin Sans FB Demi" pitchFamily="34" charset="0"/>
              </a:rPr>
              <a:t>klinik</a:t>
            </a:r>
            <a:r>
              <a:rPr lang="en-US" altLang="zh-CN" sz="2400" kern="0" dirty="0">
                <a:solidFill>
                  <a:srgbClr val="FFFFFF"/>
                </a:solidFill>
                <a:latin typeface="Berlin Sans FB Demi" pitchFamily="34" charset="0"/>
              </a:rPr>
              <a:t> </a:t>
            </a:r>
            <a:r>
              <a:rPr lang="en-US" altLang="zh-CN" sz="2400" kern="0" dirty="0" err="1" smtClean="0">
                <a:solidFill>
                  <a:srgbClr val="FFFFFF"/>
                </a:solidFill>
                <a:latin typeface="Berlin Sans FB Demi" pitchFamily="34" charset="0"/>
              </a:rPr>
              <a:t>umum</a:t>
            </a:r>
            <a:r>
              <a:rPr lang="id-ID" altLang="zh-CN" sz="2400" kern="0" dirty="0" smtClean="0">
                <a:solidFill>
                  <a:srgbClr val="FFFFFF"/>
                </a:solidFill>
                <a:latin typeface="Berlin Sans FB Demi" pitchFamily="34" charset="0"/>
              </a:rPr>
              <a:t> = Lab.Klin</a:t>
            </a:r>
            <a:endParaRPr lang="en-US" altLang="zh-CN" sz="2400" kern="0" dirty="0">
              <a:solidFill>
                <a:srgbClr val="FFFFFF"/>
              </a:solidFill>
              <a:latin typeface="Berlin Sans FB Demi" pitchFamily="34" charset="0"/>
            </a:endParaRPr>
          </a:p>
          <a:p>
            <a:pPr lvl="0" algn="just">
              <a:spcBef>
                <a:spcPct val="20000"/>
              </a:spcBef>
              <a:buClr>
                <a:srgbClr val="00FFFF"/>
              </a:buClr>
              <a:buSzPct val="90000"/>
            </a:pPr>
            <a:r>
              <a:rPr lang="en-US" altLang="zh-CN" sz="2400" kern="0" dirty="0">
                <a:solidFill>
                  <a:srgbClr val="FFFFFF"/>
                </a:solidFill>
                <a:latin typeface="Berlin Sans FB Demi" pitchFamily="34" charset="0"/>
              </a:rPr>
              <a:t>b.    </a:t>
            </a:r>
            <a:r>
              <a:rPr lang="en-US" altLang="zh-CN" sz="2400" kern="0" dirty="0" err="1">
                <a:solidFill>
                  <a:srgbClr val="FFFFFF"/>
                </a:solidFill>
                <a:latin typeface="Berlin Sans FB Demi" pitchFamily="34" charset="0"/>
              </a:rPr>
              <a:t>Laboratorium</a:t>
            </a:r>
            <a:r>
              <a:rPr lang="en-US" altLang="zh-CN" sz="2400" kern="0" dirty="0">
                <a:solidFill>
                  <a:srgbClr val="FFFFFF"/>
                </a:solidFill>
                <a:latin typeface="Berlin Sans FB Demi" pitchFamily="34" charset="0"/>
              </a:rPr>
              <a:t> </a:t>
            </a:r>
            <a:r>
              <a:rPr lang="en-US" altLang="zh-CN" sz="2400" kern="0" dirty="0" err="1">
                <a:solidFill>
                  <a:srgbClr val="FFFFFF"/>
                </a:solidFill>
                <a:latin typeface="Berlin Sans FB Demi" pitchFamily="34" charset="0"/>
              </a:rPr>
              <a:t>klinik</a:t>
            </a:r>
            <a:r>
              <a:rPr lang="en-US" altLang="zh-CN" sz="2400" kern="0" dirty="0">
                <a:solidFill>
                  <a:srgbClr val="FFFFFF"/>
                </a:solidFill>
                <a:latin typeface="Berlin Sans FB Demi" pitchFamily="34" charset="0"/>
              </a:rPr>
              <a:t> </a:t>
            </a:r>
            <a:r>
              <a:rPr lang="en-US" altLang="zh-CN" sz="2400" kern="0" dirty="0" err="1">
                <a:solidFill>
                  <a:srgbClr val="FFFFFF"/>
                </a:solidFill>
                <a:latin typeface="Berlin Sans FB Demi" pitchFamily="34" charset="0"/>
              </a:rPr>
              <a:t>khusus</a:t>
            </a:r>
            <a:endParaRPr lang="zh-CN" altLang="en-US" sz="2400" kern="0" dirty="0">
              <a:solidFill>
                <a:srgbClr val="FFFFFF"/>
              </a:solidFill>
              <a:latin typeface="Berlin Sans FB Dem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0576" y="5888885"/>
            <a:ext cx="914596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600" b="1" dirty="0" smtClean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(Kepmenkes </a:t>
            </a:r>
            <a:r>
              <a:rPr lang="id-ID" sz="2600" b="1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No. </a:t>
            </a:r>
            <a:r>
              <a:rPr lang="id-ID" sz="2600" b="1" dirty="0" smtClean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364</a:t>
            </a:r>
            <a:r>
              <a:rPr lang="en-US" sz="2600" b="1" dirty="0" smtClean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Th. </a:t>
            </a:r>
            <a:r>
              <a:rPr lang="id-ID" sz="2600" b="1" dirty="0" smtClean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2003</a:t>
            </a:r>
            <a:r>
              <a:rPr lang="en-US" sz="2600" b="1" dirty="0" smtClean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id-ID" sz="2600" b="1" dirty="0" smtClean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Permenkes </a:t>
            </a:r>
            <a:r>
              <a:rPr lang="id-ID" sz="2600" b="1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No. </a:t>
            </a:r>
            <a:r>
              <a:rPr lang="id-ID" sz="2600" b="1" dirty="0" smtClean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411</a:t>
            </a:r>
            <a:r>
              <a:rPr lang="en-US" sz="2600" b="1" dirty="0" smtClean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b="1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Th. </a:t>
            </a:r>
            <a:r>
              <a:rPr lang="id-ID" sz="2600" b="1" dirty="0" smtClean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2010</a:t>
            </a:r>
            <a:r>
              <a:rPr lang="en-US" sz="2600" b="1" dirty="0" smtClean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)</a:t>
            </a:r>
            <a:endParaRPr lang="id-ID" sz="2600" b="1" dirty="0">
              <a:solidFill>
                <a:schemeClr val="tx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67744" y="2444695"/>
            <a:ext cx="6588224" cy="1200329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id-ID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erlin Sans FB Demi" pitchFamily="34" charset="0"/>
              </a:rPr>
              <a:t>M</a:t>
            </a:r>
            <a:r>
              <a:rPr lang="id-ID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erlin Sans FB Demi" pitchFamily="34" charset="0"/>
              </a:rPr>
              <a:t>elaksanakan </a:t>
            </a:r>
            <a:r>
              <a:rPr lang="id-ID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erlin Sans FB Demi" pitchFamily="34" charset="0"/>
              </a:rPr>
              <a:t>pelayanan satu bidang pemeriksaan khusus dengan kemampuan Px tertentu.</a:t>
            </a:r>
            <a:endParaRPr lang="id-ID" sz="1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1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5216588" y="2060848"/>
            <a:ext cx="723564" cy="504056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Rectangle 16"/>
          <p:cNvSpPr/>
          <p:nvPr/>
        </p:nvSpPr>
        <p:spPr>
          <a:xfrm>
            <a:off x="1835696" y="3501008"/>
            <a:ext cx="50452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25000"/>
                  </a:schemeClr>
                </a:solidFill>
                <a:latin typeface="Berlin Sans FB Demi" pitchFamily="34" charset="0"/>
                <a:ea typeface="Segoe UI Symbol" pitchFamily="34" charset="0"/>
                <a:cs typeface="Calibri" pitchFamily="34" charset="0"/>
              </a:rPr>
              <a:t>Lab </a:t>
            </a:r>
            <a:r>
              <a:rPr lang="en-US" sz="2400" dirty="0" err="1">
                <a:solidFill>
                  <a:schemeClr val="accent3">
                    <a:lumMod val="25000"/>
                  </a:schemeClr>
                </a:solidFill>
                <a:latin typeface="Berlin Sans FB Demi" pitchFamily="34" charset="0"/>
                <a:ea typeface="Segoe UI Symbol" pitchFamily="34" charset="0"/>
                <a:cs typeface="Calibri" pitchFamily="34" charset="0"/>
              </a:rPr>
              <a:t>Patologi</a:t>
            </a:r>
            <a:r>
              <a:rPr lang="en-US" sz="2400" dirty="0">
                <a:solidFill>
                  <a:schemeClr val="accent3">
                    <a:lumMod val="25000"/>
                  </a:schemeClr>
                </a:solidFill>
                <a:latin typeface="Berlin Sans FB Demi" pitchFamily="34" charset="0"/>
                <a:ea typeface="Segoe UI Symbol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accent3">
                    <a:lumMod val="25000"/>
                  </a:schemeClr>
                </a:solidFill>
                <a:latin typeface="Berlin Sans FB Demi" pitchFamily="34" charset="0"/>
                <a:ea typeface="Segoe UI Symbol" pitchFamily="34" charset="0"/>
                <a:cs typeface="Calibri" pitchFamily="34" charset="0"/>
              </a:rPr>
              <a:t>Anatomi</a:t>
            </a:r>
            <a:endParaRPr lang="en-US" sz="2400" dirty="0">
              <a:solidFill>
                <a:schemeClr val="accent3">
                  <a:lumMod val="25000"/>
                </a:schemeClr>
              </a:solidFill>
              <a:latin typeface="Berlin Sans FB Demi" pitchFamily="34" charset="0"/>
              <a:ea typeface="Segoe UI Symbol" pitchFamily="34" charset="0"/>
              <a:cs typeface="Calibri" pitchFamily="34" charset="0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25000"/>
                  </a:schemeClr>
                </a:solidFill>
                <a:latin typeface="Berlin Sans FB Demi" pitchFamily="34" charset="0"/>
                <a:ea typeface="Segoe UI Symbol" pitchFamily="34" charset="0"/>
                <a:cs typeface="Calibri" pitchFamily="34" charset="0"/>
              </a:rPr>
              <a:t>Lab </a:t>
            </a:r>
            <a:r>
              <a:rPr lang="en-US" sz="2400" dirty="0" err="1">
                <a:solidFill>
                  <a:schemeClr val="accent3">
                    <a:lumMod val="25000"/>
                  </a:schemeClr>
                </a:solidFill>
                <a:latin typeface="Berlin Sans FB Demi" pitchFamily="34" charset="0"/>
                <a:ea typeface="Segoe UI Symbol" pitchFamily="34" charset="0"/>
                <a:cs typeface="Calibri" pitchFamily="34" charset="0"/>
              </a:rPr>
              <a:t>Mikrobiologi</a:t>
            </a:r>
            <a:r>
              <a:rPr lang="en-US" sz="2400" dirty="0">
                <a:solidFill>
                  <a:schemeClr val="accent3">
                    <a:lumMod val="25000"/>
                  </a:schemeClr>
                </a:solidFill>
                <a:latin typeface="Berlin Sans FB Demi" pitchFamily="34" charset="0"/>
                <a:ea typeface="Segoe UI Symbol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accent3">
                    <a:lumMod val="25000"/>
                  </a:schemeClr>
                </a:solidFill>
                <a:latin typeface="Berlin Sans FB Demi" pitchFamily="34" charset="0"/>
                <a:ea typeface="Segoe UI Symbol" pitchFamily="34" charset="0"/>
                <a:cs typeface="Calibri" pitchFamily="34" charset="0"/>
              </a:rPr>
              <a:t>Klinik</a:t>
            </a:r>
            <a:endParaRPr lang="en-US" sz="2400" dirty="0">
              <a:solidFill>
                <a:schemeClr val="accent3">
                  <a:lumMod val="25000"/>
                </a:schemeClr>
              </a:solidFill>
              <a:latin typeface="Berlin Sans FB Demi" pitchFamily="34" charset="0"/>
              <a:ea typeface="Segoe UI Symbol" pitchFamily="34" charset="0"/>
              <a:cs typeface="Calibri" pitchFamily="34" charset="0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25000"/>
                  </a:schemeClr>
                </a:solidFill>
                <a:latin typeface="Berlin Sans FB Demi" pitchFamily="34" charset="0"/>
                <a:ea typeface="Segoe UI Symbol" pitchFamily="34" charset="0"/>
                <a:cs typeface="Calibri" pitchFamily="34" charset="0"/>
              </a:rPr>
              <a:t>Lab </a:t>
            </a:r>
            <a:r>
              <a:rPr lang="en-US" sz="2400" dirty="0" err="1">
                <a:solidFill>
                  <a:schemeClr val="accent3">
                    <a:lumMod val="25000"/>
                  </a:schemeClr>
                </a:solidFill>
                <a:latin typeface="Berlin Sans FB Demi" pitchFamily="34" charset="0"/>
                <a:ea typeface="Segoe UI Symbol" pitchFamily="34" charset="0"/>
                <a:cs typeface="Calibri" pitchFamily="34" charset="0"/>
              </a:rPr>
              <a:t>Parasitologi</a:t>
            </a:r>
            <a:r>
              <a:rPr lang="en-US" sz="2400" dirty="0">
                <a:solidFill>
                  <a:schemeClr val="accent3">
                    <a:lumMod val="25000"/>
                  </a:schemeClr>
                </a:solidFill>
                <a:latin typeface="Berlin Sans FB Demi" pitchFamily="34" charset="0"/>
                <a:ea typeface="Segoe UI Symbol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accent3">
                    <a:lumMod val="25000"/>
                  </a:schemeClr>
                </a:solidFill>
                <a:latin typeface="Berlin Sans FB Demi" pitchFamily="34" charset="0"/>
                <a:ea typeface="Segoe UI Symbol" pitchFamily="34" charset="0"/>
                <a:cs typeface="Calibri" pitchFamily="34" charset="0"/>
              </a:rPr>
              <a:t>Klinik</a:t>
            </a:r>
            <a:endParaRPr lang="en-US" sz="2400" dirty="0">
              <a:solidFill>
                <a:schemeClr val="accent3">
                  <a:lumMod val="25000"/>
                </a:schemeClr>
              </a:solidFill>
              <a:latin typeface="Berlin Sans FB Demi" pitchFamily="34" charset="0"/>
              <a:ea typeface="Segoe UI Symbol" pitchFamily="34" charset="0"/>
              <a:cs typeface="Calibri" pitchFamily="34" charset="0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25000"/>
                  </a:schemeClr>
                </a:solidFill>
                <a:latin typeface="Berlin Sans FB Demi" pitchFamily="34" charset="0"/>
                <a:ea typeface="Segoe UI Symbol" pitchFamily="34" charset="0"/>
                <a:cs typeface="Calibri" pitchFamily="34" charset="0"/>
              </a:rPr>
              <a:t>Lab </a:t>
            </a:r>
            <a:r>
              <a:rPr lang="en-US" sz="2400" dirty="0" err="1">
                <a:solidFill>
                  <a:schemeClr val="accent3">
                    <a:lumMod val="25000"/>
                  </a:schemeClr>
                </a:solidFill>
                <a:latin typeface="Berlin Sans FB Demi" pitchFamily="34" charset="0"/>
                <a:ea typeface="Segoe UI Symbol" pitchFamily="34" charset="0"/>
                <a:cs typeface="Calibri" pitchFamily="34" charset="0"/>
              </a:rPr>
              <a:t>Biomolekuler</a:t>
            </a:r>
            <a:endParaRPr lang="en-US" sz="2400" dirty="0">
              <a:solidFill>
                <a:schemeClr val="accent3">
                  <a:lumMod val="25000"/>
                </a:schemeClr>
              </a:solidFill>
              <a:latin typeface="Berlin Sans FB Demi" pitchFamily="34" charset="0"/>
              <a:ea typeface="Segoe UI Symbol" pitchFamily="34" charset="0"/>
              <a:cs typeface="Calibri" pitchFamily="34" charset="0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25000"/>
                  </a:schemeClr>
                </a:solidFill>
                <a:latin typeface="Berlin Sans FB Demi" pitchFamily="34" charset="0"/>
                <a:ea typeface="Segoe UI Symbol" pitchFamily="34" charset="0"/>
                <a:cs typeface="Calibri" pitchFamily="34" charset="0"/>
              </a:rPr>
              <a:t>Lab </a:t>
            </a:r>
            <a:r>
              <a:rPr lang="en-US" sz="2400" dirty="0" err="1">
                <a:solidFill>
                  <a:schemeClr val="accent3">
                    <a:lumMod val="25000"/>
                  </a:schemeClr>
                </a:solidFill>
                <a:latin typeface="Berlin Sans FB Demi" pitchFamily="34" charset="0"/>
                <a:ea typeface="Segoe UI Symbol" pitchFamily="34" charset="0"/>
                <a:cs typeface="Calibri" pitchFamily="34" charset="0"/>
              </a:rPr>
              <a:t>Sitogenetik</a:t>
            </a:r>
            <a:endParaRPr lang="en-US" sz="2400" dirty="0">
              <a:solidFill>
                <a:schemeClr val="accent3">
                  <a:lumMod val="25000"/>
                </a:schemeClr>
              </a:solidFill>
              <a:latin typeface="Berlin Sans FB Demi" pitchFamily="34" charset="0"/>
              <a:ea typeface="Segoe UI Symbol" pitchFamily="34" charset="0"/>
              <a:cs typeface="Calibri" pitchFamily="34" charset="0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25000"/>
                  </a:schemeClr>
                </a:solidFill>
                <a:latin typeface="Berlin Sans FB Demi" pitchFamily="34" charset="0"/>
                <a:ea typeface="Segoe UI Symbol" pitchFamily="34" charset="0"/>
                <a:cs typeface="Calibri" pitchFamily="34" charset="0"/>
              </a:rPr>
              <a:t>Lab </a:t>
            </a:r>
            <a:r>
              <a:rPr lang="en-US" sz="2400" dirty="0" err="1">
                <a:solidFill>
                  <a:schemeClr val="accent3">
                    <a:lumMod val="25000"/>
                  </a:schemeClr>
                </a:solidFill>
                <a:latin typeface="Berlin Sans FB Demi" pitchFamily="34" charset="0"/>
                <a:ea typeface="Segoe UI Symbol" pitchFamily="34" charset="0"/>
                <a:cs typeface="Calibri" pitchFamily="34" charset="0"/>
              </a:rPr>
              <a:t>Kes</a:t>
            </a:r>
            <a:r>
              <a:rPr lang="en-US" sz="2400" dirty="0">
                <a:solidFill>
                  <a:schemeClr val="accent3">
                    <a:lumMod val="25000"/>
                  </a:schemeClr>
                </a:solidFill>
                <a:latin typeface="Berlin Sans FB Demi" pitchFamily="34" charset="0"/>
                <a:ea typeface="Segoe UI Symbol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25000"/>
                  </a:schemeClr>
                </a:solidFill>
                <a:latin typeface="Berlin Sans FB Demi" pitchFamily="34" charset="0"/>
                <a:ea typeface="Segoe UI Symbol" pitchFamily="34" charset="0"/>
                <a:cs typeface="Calibri" pitchFamily="34" charset="0"/>
              </a:rPr>
              <a:t>Reproduksi</a:t>
            </a:r>
            <a:r>
              <a:rPr lang="id-ID" sz="2400" dirty="0" smtClean="0">
                <a:solidFill>
                  <a:schemeClr val="accent3">
                    <a:lumMod val="25000"/>
                  </a:schemeClr>
                </a:solidFill>
                <a:latin typeface="Berlin Sans FB Demi" pitchFamily="34" charset="0"/>
                <a:ea typeface="Segoe UI Symbol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25000"/>
                  </a:schemeClr>
                </a:solidFill>
                <a:latin typeface="Berlin Sans FB Demi" pitchFamily="34" charset="0"/>
                <a:ea typeface="Segoe UI Symbol" pitchFamily="34" charset="0"/>
                <a:cs typeface="Calibri" pitchFamily="34" charset="0"/>
              </a:rPr>
              <a:t>dll</a:t>
            </a:r>
            <a:endParaRPr lang="en-US" sz="2400" dirty="0">
              <a:solidFill>
                <a:schemeClr val="accent3">
                  <a:lumMod val="25000"/>
                </a:schemeClr>
              </a:solidFill>
              <a:latin typeface="Berlin Sans FB Demi" pitchFamily="34" charset="0"/>
              <a:ea typeface="Segoe UI Symbol" pitchFamily="34" charset="0"/>
              <a:cs typeface="Calibri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880974" y="37057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460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42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332656"/>
            <a:ext cx="9073008" cy="5760640"/>
          </a:xfrm>
        </p:spPr>
        <p:txBody>
          <a:bodyPr/>
          <a:lstStyle/>
          <a:p>
            <a:pPr marL="0" indent="0" algn="just">
              <a:buClr>
                <a:srgbClr val="FFFFFF"/>
              </a:buClr>
              <a:buNone/>
            </a:pPr>
            <a:r>
              <a:rPr lang="en-US" altLang="zh-CN" sz="2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 Demi" pitchFamily="34" charset="0"/>
                <a:ea typeface="宋体" charset="-122"/>
              </a:rPr>
              <a:t>Klasifikasi</a:t>
            </a:r>
            <a:r>
              <a:rPr lang="en-US" altLang="zh-CN" sz="2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 Demi" pitchFamily="34" charset="0"/>
                <a:ea typeface="宋体" charset="-122"/>
              </a:rPr>
              <a:t> </a:t>
            </a:r>
            <a:r>
              <a:rPr lang="en-US" altLang="zh-CN" sz="2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 Demi" pitchFamily="34" charset="0"/>
                <a:ea typeface="宋体" charset="-122"/>
              </a:rPr>
              <a:t>laboratorium</a:t>
            </a:r>
            <a:r>
              <a:rPr lang="en-US" altLang="zh-CN" sz="2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 Demi" pitchFamily="34" charset="0"/>
                <a:ea typeface="宋体" charset="-122"/>
              </a:rPr>
              <a:t> </a:t>
            </a:r>
            <a:r>
              <a:rPr lang="en-US" altLang="zh-CN" sz="2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 Demi" pitchFamily="34" charset="0"/>
                <a:ea typeface="宋体" charset="-122"/>
              </a:rPr>
              <a:t>klinik</a:t>
            </a:r>
            <a:r>
              <a:rPr lang="en-US" altLang="zh-CN" sz="2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 Demi" pitchFamily="34" charset="0"/>
                <a:ea typeface="宋体" charset="-122"/>
              </a:rPr>
              <a:t> </a:t>
            </a:r>
            <a:r>
              <a:rPr lang="en-US" altLang="zh-CN" sz="2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 Demi" pitchFamily="34" charset="0"/>
                <a:ea typeface="宋体" charset="-122"/>
              </a:rPr>
              <a:t>umum</a:t>
            </a:r>
            <a:r>
              <a:rPr lang="en-US" altLang="zh-CN" sz="2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 Demi" pitchFamily="34" charset="0"/>
                <a:ea typeface="宋体" charset="-122"/>
              </a:rPr>
              <a:t> </a:t>
            </a:r>
            <a:r>
              <a:rPr lang="en-US" altLang="zh-CN" sz="2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 Demi" pitchFamily="34" charset="0"/>
                <a:ea typeface="宋体" charset="-122"/>
              </a:rPr>
              <a:t>terbagi</a:t>
            </a:r>
            <a:r>
              <a:rPr lang="en-US" altLang="zh-CN" sz="2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 Demi" pitchFamily="34" charset="0"/>
                <a:ea typeface="宋体" charset="-122"/>
              </a:rPr>
              <a:t> </a:t>
            </a:r>
            <a:r>
              <a:rPr lang="en-US" altLang="zh-CN" sz="2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 Demi" pitchFamily="34" charset="0"/>
                <a:ea typeface="宋体" charset="-122"/>
              </a:rPr>
              <a:t>menjadi</a:t>
            </a:r>
            <a:r>
              <a:rPr lang="en-US" altLang="zh-CN" sz="2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 Demi" pitchFamily="34" charset="0"/>
                <a:ea typeface="宋体" charset="-122"/>
              </a:rPr>
              <a:t> :</a:t>
            </a:r>
          </a:p>
          <a:p>
            <a:pPr marL="514350" indent="-514350" algn="just">
              <a:buClr>
                <a:srgbClr val="FFFFFF"/>
              </a:buClr>
              <a:buFont typeface="+mj-lt"/>
              <a:buAutoNum type="alphaLcPeriod"/>
            </a:pPr>
            <a:r>
              <a:rPr lang="en-US" altLang="zh-CN" sz="2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宋体" charset="-122"/>
              </a:rPr>
              <a:t>Lab</a:t>
            </a:r>
            <a:r>
              <a:rPr lang="id-ID" altLang="zh-CN" sz="2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宋体" charset="-122"/>
              </a:rPr>
              <a:t>K</a:t>
            </a:r>
            <a:r>
              <a:rPr lang="en-US" altLang="zh-CN" sz="25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宋体" charset="-122"/>
              </a:rPr>
              <a:t>lin</a:t>
            </a:r>
            <a:r>
              <a:rPr lang="en-US" altLang="zh-CN" sz="2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宋体" charset="-122"/>
              </a:rPr>
              <a:t> </a:t>
            </a:r>
            <a:r>
              <a:rPr lang="en-US" altLang="zh-CN" sz="2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宋体" charset="-122"/>
              </a:rPr>
              <a:t>umum</a:t>
            </a:r>
            <a:r>
              <a:rPr lang="en-US" altLang="zh-CN" sz="2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宋体" charset="-122"/>
              </a:rPr>
              <a:t> </a:t>
            </a:r>
            <a:r>
              <a:rPr lang="en-US" altLang="zh-CN" sz="25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宋体" charset="-122"/>
              </a:rPr>
              <a:t>Pratama</a:t>
            </a:r>
            <a:r>
              <a:rPr lang="id-ID" altLang="zh-CN" sz="2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 Demi" pitchFamily="34" charset="0"/>
                <a:ea typeface="宋体" charset="-122"/>
              </a:rPr>
              <a:t> </a:t>
            </a:r>
            <a:r>
              <a:rPr lang="id-ID" altLang="zh-CN" sz="2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 Demi" pitchFamily="34" charset="0"/>
                <a:ea typeface="宋体" charset="-122"/>
              </a:rPr>
              <a:t>: Melaksanakan </a:t>
            </a:r>
            <a:r>
              <a:rPr lang="id-ID" altLang="zh-CN" sz="2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 Demi" pitchFamily="34" charset="0"/>
                <a:ea typeface="宋体" charset="-122"/>
              </a:rPr>
              <a:t>pelayanan labklin dg </a:t>
            </a:r>
            <a:r>
              <a:rPr lang="id-ID" altLang="zh-CN" sz="2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 Demi" pitchFamily="34" charset="0"/>
                <a:ea typeface="宋体" charset="-122"/>
              </a:rPr>
              <a:t>kemampuan px </a:t>
            </a:r>
            <a:r>
              <a:rPr lang="id-ID" altLang="zh-CN" sz="2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 Demi" pitchFamily="34" charset="0"/>
                <a:ea typeface="宋体" charset="-122"/>
              </a:rPr>
              <a:t>terbatas dg teknik </a:t>
            </a:r>
            <a:r>
              <a:rPr lang="id-ID" altLang="zh-CN" sz="2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 Demi" pitchFamily="34" charset="0"/>
                <a:ea typeface="宋体" charset="-122"/>
              </a:rPr>
              <a:t>sederhana.</a:t>
            </a:r>
          </a:p>
          <a:p>
            <a:pPr marL="514350" lvl="0" indent="-514350" algn="just">
              <a:buClr>
                <a:srgbClr val="FFFFFF"/>
              </a:buClr>
              <a:buFont typeface="+mj-lt"/>
              <a:buAutoNum type="alphaLcPeriod"/>
            </a:pPr>
            <a:r>
              <a:rPr lang="en-US" altLang="zh-CN" sz="2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 Demi" pitchFamily="34" charset="0"/>
                <a:ea typeface="宋体" charset="-122"/>
              </a:rPr>
              <a:t>Lab</a:t>
            </a:r>
            <a:r>
              <a:rPr lang="id-ID" altLang="zh-CN" sz="2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 Demi" pitchFamily="34" charset="0"/>
                <a:ea typeface="宋体" charset="-122"/>
              </a:rPr>
              <a:t>K</a:t>
            </a:r>
            <a:r>
              <a:rPr lang="en-US" altLang="zh-CN" sz="2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 Demi" pitchFamily="34" charset="0"/>
                <a:ea typeface="宋体" charset="-122"/>
              </a:rPr>
              <a:t>li</a:t>
            </a:r>
            <a:r>
              <a:rPr lang="id-ID" altLang="zh-CN" sz="2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 Demi" pitchFamily="34" charset="0"/>
                <a:ea typeface="宋体" charset="-122"/>
              </a:rPr>
              <a:t>n</a:t>
            </a:r>
            <a:r>
              <a:rPr lang="en-US" altLang="zh-CN" sz="2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 Demi" pitchFamily="34" charset="0"/>
                <a:ea typeface="宋体" charset="-122"/>
              </a:rPr>
              <a:t> </a:t>
            </a:r>
            <a:r>
              <a:rPr lang="en-US" altLang="zh-CN" sz="2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 Demi" pitchFamily="34" charset="0"/>
                <a:ea typeface="宋体" charset="-122"/>
              </a:rPr>
              <a:t>umum</a:t>
            </a:r>
            <a:r>
              <a:rPr lang="en-US" altLang="zh-CN" sz="2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 Demi" pitchFamily="34" charset="0"/>
                <a:ea typeface="宋体" charset="-122"/>
              </a:rPr>
              <a:t> </a:t>
            </a:r>
            <a:r>
              <a:rPr lang="en-US" altLang="zh-CN" sz="25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 Demi" pitchFamily="34" charset="0"/>
                <a:ea typeface="宋体" charset="-122"/>
              </a:rPr>
              <a:t>Madya</a:t>
            </a:r>
            <a:r>
              <a:rPr lang="id-ID" altLang="zh-CN" sz="2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 Demi" pitchFamily="34" charset="0"/>
                <a:ea typeface="宋体" charset="-122"/>
              </a:rPr>
              <a:t> : </a:t>
            </a:r>
            <a:r>
              <a:rPr lang="id-ID" altLang="zh-CN" sz="2500" dirty="0">
                <a:latin typeface="Berlin Sans FB Demi" pitchFamily="34" charset="0"/>
              </a:rPr>
              <a:t>M</a:t>
            </a:r>
            <a:r>
              <a:rPr lang="en-US" altLang="zh-CN" sz="2500" dirty="0" err="1">
                <a:latin typeface="Berlin Sans FB Demi" pitchFamily="34" charset="0"/>
              </a:rPr>
              <a:t>elaksanakan</a:t>
            </a:r>
            <a:r>
              <a:rPr lang="en-US" altLang="zh-CN" sz="2500" dirty="0">
                <a:latin typeface="Berlin Sans FB Demi" pitchFamily="34" charset="0"/>
              </a:rPr>
              <a:t> </a:t>
            </a:r>
            <a:r>
              <a:rPr lang="en-US" altLang="zh-CN" sz="2500" dirty="0" err="1">
                <a:latin typeface="Berlin Sans FB Demi" pitchFamily="34" charset="0"/>
              </a:rPr>
              <a:t>pelayanan</a:t>
            </a:r>
            <a:r>
              <a:rPr lang="en-US" altLang="zh-CN" sz="2500" dirty="0">
                <a:latin typeface="Berlin Sans FB Demi" pitchFamily="34" charset="0"/>
              </a:rPr>
              <a:t> </a:t>
            </a:r>
            <a:r>
              <a:rPr lang="en-US" altLang="zh-CN" sz="2500" dirty="0" err="1">
                <a:latin typeface="Berlin Sans FB Demi" pitchFamily="34" charset="0"/>
              </a:rPr>
              <a:t>labklin</a:t>
            </a:r>
            <a:r>
              <a:rPr lang="en-US" altLang="zh-CN" sz="2500" dirty="0">
                <a:latin typeface="Berlin Sans FB Demi" pitchFamily="34" charset="0"/>
              </a:rPr>
              <a:t> </a:t>
            </a:r>
            <a:r>
              <a:rPr lang="en-US" altLang="zh-CN" sz="2500" dirty="0" err="1">
                <a:latin typeface="Berlin Sans FB Demi" pitchFamily="34" charset="0"/>
              </a:rPr>
              <a:t>pratama</a:t>
            </a:r>
            <a:r>
              <a:rPr lang="id-ID" altLang="zh-CN" sz="2500" dirty="0">
                <a:latin typeface="Berlin Sans FB Demi" pitchFamily="34" charset="0"/>
              </a:rPr>
              <a:t> &amp; </a:t>
            </a:r>
            <a:r>
              <a:rPr lang="en-US" altLang="zh-CN" sz="2500" dirty="0" err="1">
                <a:latin typeface="Berlin Sans FB Demi" pitchFamily="34" charset="0"/>
              </a:rPr>
              <a:t>pemeriksaan</a:t>
            </a:r>
            <a:r>
              <a:rPr lang="en-US" altLang="zh-CN" sz="2500" dirty="0">
                <a:latin typeface="Berlin Sans FB Demi" pitchFamily="34" charset="0"/>
              </a:rPr>
              <a:t> </a:t>
            </a:r>
            <a:r>
              <a:rPr lang="en-US" altLang="zh-CN" sz="2500" dirty="0" err="1">
                <a:latin typeface="Berlin Sans FB Demi" pitchFamily="34" charset="0"/>
              </a:rPr>
              <a:t>imunologi</a:t>
            </a:r>
            <a:r>
              <a:rPr lang="en-US" altLang="zh-CN" sz="2500" dirty="0">
                <a:latin typeface="Berlin Sans FB Demi" pitchFamily="34" charset="0"/>
              </a:rPr>
              <a:t> d</a:t>
            </a:r>
            <a:r>
              <a:rPr lang="id-ID" altLang="zh-CN" sz="2500" dirty="0">
                <a:latin typeface="Berlin Sans FB Demi" pitchFamily="34" charset="0"/>
              </a:rPr>
              <a:t>g</a:t>
            </a:r>
            <a:r>
              <a:rPr lang="en-US" altLang="zh-CN" sz="2500" dirty="0">
                <a:latin typeface="Berlin Sans FB Demi" pitchFamily="34" charset="0"/>
              </a:rPr>
              <a:t> </a:t>
            </a:r>
            <a:r>
              <a:rPr lang="en-US" altLang="zh-CN" sz="2500" dirty="0" err="1">
                <a:latin typeface="Berlin Sans FB Demi" pitchFamily="34" charset="0"/>
              </a:rPr>
              <a:t>teknik</a:t>
            </a:r>
            <a:r>
              <a:rPr lang="en-US" altLang="zh-CN" sz="2500" dirty="0">
                <a:latin typeface="Berlin Sans FB Demi" pitchFamily="34" charset="0"/>
              </a:rPr>
              <a:t> </a:t>
            </a:r>
            <a:r>
              <a:rPr lang="en-US" altLang="zh-CN" sz="2500" dirty="0" err="1" smtClean="0">
                <a:latin typeface="Berlin Sans FB Demi" pitchFamily="34" charset="0"/>
              </a:rPr>
              <a:t>sederhana</a:t>
            </a:r>
            <a:r>
              <a:rPr lang="en-US" altLang="zh-CN" sz="2500" dirty="0" smtClean="0">
                <a:latin typeface="Berlin Sans FB Demi" pitchFamily="34" charset="0"/>
              </a:rPr>
              <a:t>.</a:t>
            </a:r>
            <a:endParaRPr lang="id-ID" altLang="zh-CN" sz="2500" dirty="0" smtClean="0">
              <a:latin typeface="Berlin Sans FB Demi" pitchFamily="34" charset="0"/>
            </a:endParaRPr>
          </a:p>
          <a:p>
            <a:pPr marL="514350" lvl="0" indent="-514350" algn="just">
              <a:buClr>
                <a:srgbClr val="FFFFFF"/>
              </a:buClr>
              <a:buFont typeface="+mj-lt"/>
              <a:buAutoNum type="alphaLcPeriod"/>
            </a:pPr>
            <a:r>
              <a:rPr lang="id-ID" altLang="zh-CN" sz="2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 Demi" pitchFamily="34" charset="0"/>
                <a:ea typeface="宋体" charset="-122"/>
              </a:rPr>
              <a:t>LabKlin Umum Utama </a:t>
            </a:r>
            <a:r>
              <a:rPr lang="id-ID" altLang="zh-CN" sz="2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 Demi" pitchFamily="34" charset="0"/>
                <a:ea typeface="宋体" charset="-122"/>
              </a:rPr>
              <a:t>: </a:t>
            </a:r>
            <a:r>
              <a:rPr lang="id-ID" altLang="zh-CN" sz="2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 Demi" pitchFamily="34" charset="0"/>
                <a:ea typeface="宋体" charset="-122"/>
              </a:rPr>
              <a:t>Melaksanakan </a:t>
            </a:r>
            <a:r>
              <a:rPr lang="id-ID" altLang="zh-CN" sz="2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 Demi" pitchFamily="34" charset="0"/>
                <a:ea typeface="宋体" charset="-122"/>
              </a:rPr>
              <a:t>pelayanan labklin dg kemampuan </a:t>
            </a:r>
            <a:r>
              <a:rPr lang="id-ID" altLang="zh-CN" sz="2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 Demi" pitchFamily="34" charset="0"/>
                <a:ea typeface="宋体" charset="-122"/>
              </a:rPr>
              <a:t>px </a:t>
            </a:r>
            <a:r>
              <a:rPr lang="id-ID" altLang="zh-CN" sz="2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 Demi" pitchFamily="34" charset="0"/>
                <a:ea typeface="宋体" charset="-122"/>
              </a:rPr>
              <a:t>lebih lengkap dari Labklin umum Madya, </a:t>
            </a:r>
            <a:r>
              <a:rPr lang="id-ID" altLang="zh-CN" sz="2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 Demi" pitchFamily="34" charset="0"/>
                <a:ea typeface="宋体" charset="-122"/>
              </a:rPr>
              <a:t>dg </a:t>
            </a:r>
            <a:r>
              <a:rPr lang="id-ID" altLang="zh-CN" sz="2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 Demi" pitchFamily="34" charset="0"/>
                <a:ea typeface="宋体" charset="-122"/>
              </a:rPr>
              <a:t>teknik automatik.</a:t>
            </a:r>
          </a:p>
          <a:p>
            <a:pPr marL="514350" lvl="0" indent="-514350" algn="just">
              <a:buClr>
                <a:srgbClr val="FFFFFF"/>
              </a:buClr>
              <a:buFont typeface="+mj-lt"/>
              <a:buAutoNum type="alphaLcPeriod"/>
            </a:pPr>
            <a:endParaRPr lang="en-US" altLang="zh-CN" sz="25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Berlin Sans FB Demi" pitchFamily="34" charset="0"/>
              <a:ea typeface="宋体" charset="-122"/>
            </a:endParaRPr>
          </a:p>
          <a:p>
            <a:pPr marL="0" indent="0" algn="just">
              <a:buClr>
                <a:srgbClr val="FFFFFF"/>
              </a:buClr>
              <a:buNone/>
            </a:pPr>
            <a:endParaRPr lang="en-US" altLang="zh-CN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Berlin Sans FB Demi" pitchFamily="34" charset="0"/>
              <a:ea typeface="宋体" charset="-122"/>
            </a:endParaRPr>
          </a:p>
          <a:p>
            <a:pPr marL="0" indent="0" algn="just">
              <a:buClr>
                <a:srgbClr val="FFFFFF"/>
              </a:buClr>
              <a:buNone/>
            </a:pPr>
            <a:endParaRPr lang="zh-CN" alt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Berlin Sans FB Demi" pitchFamily="34" charset="0"/>
              <a:ea typeface="宋体" charset="-122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572000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460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9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1661899"/>
            <a:ext cx="2088232" cy="83099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d-ID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496" y="3046251"/>
            <a:ext cx="2084366" cy="958814"/>
          </a:xfrm>
          <a:prstGeom prst="roundRect">
            <a:avLst/>
          </a:prstGeom>
          <a:solidFill>
            <a:srgbClr val="002060"/>
          </a:solidFill>
          <a:ln w="3175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139700" dist="38100" dir="7200000" sx="101000" sy="101000" algn="tl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1760" y="1628800"/>
            <a:ext cx="6233089" cy="830997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Lab </a:t>
            </a:r>
            <a:r>
              <a:rPr lang="en-US" sz="2400" dirty="0" err="1" smtClean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yg</a:t>
            </a:r>
            <a:r>
              <a:rPr lang="en-US" sz="2400" dirty="0" smtClean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pelayanannya</a:t>
            </a:r>
            <a:r>
              <a:rPr lang="en-US" sz="2400" dirty="0" smtClean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 t</a:t>
            </a:r>
            <a:r>
              <a:rPr lang="id-ID" sz="2400" dirty="0" smtClean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dk</a:t>
            </a:r>
            <a:r>
              <a:rPr lang="en-US" sz="2400" dirty="0" smtClean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terintegrasi</a:t>
            </a:r>
            <a:r>
              <a:rPr lang="en-US" sz="2400" dirty="0" smtClean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 dg </a:t>
            </a:r>
            <a:r>
              <a:rPr lang="en-US" sz="2400" dirty="0" err="1" smtClean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fasyankes</a:t>
            </a:r>
            <a:r>
              <a:rPr lang="en-US" sz="2400" dirty="0" smtClean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lainnya</a:t>
            </a:r>
            <a:r>
              <a:rPr lang="en-US" sz="2400" dirty="0" smtClean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. </a:t>
            </a:r>
            <a:r>
              <a:rPr lang="en-US" sz="2400" dirty="0" err="1" smtClean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Contoh</a:t>
            </a:r>
            <a:r>
              <a:rPr lang="en-US" sz="2400" dirty="0" smtClean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: BLK</a:t>
            </a:r>
            <a:r>
              <a:rPr lang="id-ID" sz="2400" dirty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95736" y="3030051"/>
            <a:ext cx="6963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Lab </a:t>
            </a:r>
            <a:r>
              <a:rPr lang="en-US" sz="2400" dirty="0" err="1" smtClean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yg</a:t>
            </a:r>
            <a:r>
              <a:rPr lang="en-US" sz="2400" dirty="0" smtClean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pelayanannya</a:t>
            </a:r>
            <a:r>
              <a:rPr lang="en-US" sz="2400" dirty="0" smtClean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terintegrasi</a:t>
            </a:r>
            <a:r>
              <a:rPr lang="en-US" sz="2400" dirty="0" smtClean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 dg </a:t>
            </a:r>
            <a:r>
              <a:rPr lang="en-US" sz="2400" dirty="0" err="1" smtClean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fasyankes</a:t>
            </a:r>
            <a:r>
              <a:rPr lang="en-US" sz="2400" dirty="0" smtClean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lainnya</a:t>
            </a:r>
            <a:r>
              <a:rPr lang="en-US" sz="2400" dirty="0" smtClean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. </a:t>
            </a:r>
            <a:r>
              <a:rPr lang="en-US" sz="2400" dirty="0" err="1" smtClean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Contoh</a:t>
            </a:r>
            <a:r>
              <a:rPr lang="en-US" sz="2400" dirty="0" smtClean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: </a:t>
            </a:r>
            <a:r>
              <a:rPr lang="id-ID" sz="2400" dirty="0" smtClean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L</a:t>
            </a:r>
            <a:r>
              <a:rPr lang="en-US" sz="2400" dirty="0" err="1" smtClean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ab</a:t>
            </a:r>
            <a:r>
              <a:rPr lang="id-ID" sz="2400" dirty="0" smtClean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. </a:t>
            </a:r>
            <a:r>
              <a:rPr lang="en-US" sz="2400" dirty="0" smtClean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RS, </a:t>
            </a:r>
            <a:r>
              <a:rPr lang="id-ID" sz="2400" dirty="0" smtClean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L</a:t>
            </a:r>
            <a:r>
              <a:rPr lang="en-US" sz="2400" dirty="0" err="1" smtClean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ab</a:t>
            </a:r>
            <a:r>
              <a:rPr lang="id-ID" sz="2400" dirty="0" smtClean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. P</a:t>
            </a:r>
            <a:r>
              <a:rPr lang="en-US" sz="2400" dirty="0" err="1" smtClean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uskesmas</a:t>
            </a:r>
            <a:r>
              <a:rPr lang="id-ID" sz="2400" dirty="0" smtClean="0">
                <a:solidFill>
                  <a:srgbClr val="FFFFFF"/>
                </a:solidFill>
                <a:latin typeface="Berlin Sans FB Demi" pitchFamily="34" charset="0"/>
                <a:ea typeface="+mn-ea"/>
              </a:rPr>
              <a:t>.</a:t>
            </a:r>
            <a:endParaRPr lang="id-ID" sz="2400" dirty="0">
              <a:solidFill>
                <a:srgbClr val="FFFFFF"/>
              </a:solidFill>
              <a:latin typeface="Berlin Sans FB Demi" pitchFamily="34" charset="0"/>
              <a:ea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815207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spc="-150" dirty="0" smtClean="0">
                <a:solidFill>
                  <a:prstClr val="black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latin typeface="Berlin Sans FB Demi" pitchFamily="34" charset="0"/>
                <a:ea typeface="+mn-ea"/>
              </a:rPr>
              <a:t>LAB MANDIRI</a:t>
            </a:r>
            <a:endParaRPr lang="id-ID" sz="2400" b="1" spc="-150" dirty="0">
              <a:solidFill>
                <a:prstClr val="black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</a:effectLst>
              <a:latin typeface="Berlin Sans FB Demi" pitchFamily="34" charset="0"/>
              <a:ea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6512" y="320040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FFFF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latin typeface="Berlin Sans FB Demi" pitchFamily="34" charset="0"/>
                <a:ea typeface="+mn-ea"/>
              </a:rPr>
              <a:t>LAB TERINTEGRASI</a:t>
            </a:r>
            <a:endParaRPr lang="id-ID" b="1" dirty="0">
              <a:solidFill>
                <a:srgbClr val="FFFFFF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</a:effectLst>
              <a:latin typeface="Berlin Sans FB Demi" pitchFamily="34" charset="0"/>
              <a:ea typeface="+mn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4581128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FFFFFF"/>
                </a:solidFill>
                <a:latin typeface="Berlin Sans FB Demi" pitchFamily="34" charset="0"/>
                <a:ea typeface="+mn-ea"/>
                <a:cs typeface="Arial" pitchFamily="34" charset="0"/>
              </a:rPr>
              <a:t>(</a:t>
            </a:r>
            <a:r>
              <a:rPr lang="id-ID" sz="2400" dirty="0" smtClean="0">
                <a:solidFill>
                  <a:srgbClr val="FFFFFF"/>
                </a:solidFill>
                <a:latin typeface="Berlin Sans FB Demi" pitchFamily="34" charset="0"/>
                <a:ea typeface="+mn-ea"/>
                <a:cs typeface="Arial" pitchFamily="34" charset="0"/>
              </a:rPr>
              <a:t>Kepmenkes </a:t>
            </a:r>
            <a:r>
              <a:rPr lang="id-ID" sz="2400" dirty="0">
                <a:solidFill>
                  <a:srgbClr val="FFFFFF"/>
                </a:solidFill>
                <a:latin typeface="Berlin Sans FB Demi" pitchFamily="34" charset="0"/>
                <a:ea typeface="+mn-ea"/>
                <a:cs typeface="Arial" pitchFamily="34" charset="0"/>
              </a:rPr>
              <a:t>No. </a:t>
            </a:r>
            <a:r>
              <a:rPr lang="id-ID" sz="2400" dirty="0" smtClean="0">
                <a:solidFill>
                  <a:srgbClr val="FFFFFF"/>
                </a:solidFill>
                <a:latin typeface="Berlin Sans FB Demi" pitchFamily="34" charset="0"/>
                <a:ea typeface="+mn-ea"/>
                <a:cs typeface="Arial" pitchFamily="34" charset="0"/>
              </a:rPr>
              <a:t>364</a:t>
            </a:r>
            <a:r>
              <a:rPr lang="en-US" sz="2400" dirty="0" smtClean="0">
                <a:solidFill>
                  <a:srgbClr val="FFFFFF"/>
                </a:solidFill>
                <a:latin typeface="Berlin Sans FB Demi" pitchFamily="34" charset="0"/>
                <a:ea typeface="+mn-ea"/>
                <a:cs typeface="Arial" pitchFamily="34" charset="0"/>
              </a:rPr>
              <a:t> Th. </a:t>
            </a:r>
            <a:r>
              <a:rPr lang="id-ID" sz="2400" dirty="0" smtClean="0">
                <a:solidFill>
                  <a:srgbClr val="FFFFFF"/>
                </a:solidFill>
                <a:latin typeface="Berlin Sans FB Demi" pitchFamily="34" charset="0"/>
                <a:ea typeface="+mn-ea"/>
                <a:cs typeface="Arial" pitchFamily="34" charset="0"/>
              </a:rPr>
              <a:t>2003</a:t>
            </a:r>
            <a:r>
              <a:rPr lang="en-US" sz="2400" dirty="0" smtClean="0">
                <a:solidFill>
                  <a:srgbClr val="FFFFFF"/>
                </a:solidFill>
                <a:latin typeface="Berlin Sans FB Demi" pitchFamily="34" charset="0"/>
                <a:ea typeface="+mn-ea"/>
                <a:cs typeface="Arial" pitchFamily="34" charset="0"/>
              </a:rPr>
              <a:t>, </a:t>
            </a:r>
            <a:r>
              <a:rPr lang="id-ID" sz="2400" dirty="0" smtClean="0">
                <a:solidFill>
                  <a:srgbClr val="FFFFFF"/>
                </a:solidFill>
                <a:latin typeface="Berlin Sans FB Demi" pitchFamily="34" charset="0"/>
                <a:ea typeface="+mn-ea"/>
                <a:cs typeface="Arial" pitchFamily="34" charset="0"/>
              </a:rPr>
              <a:t>Permenkes </a:t>
            </a:r>
            <a:r>
              <a:rPr lang="id-ID" sz="2400" dirty="0">
                <a:solidFill>
                  <a:srgbClr val="FFFFFF"/>
                </a:solidFill>
                <a:latin typeface="Berlin Sans FB Demi" pitchFamily="34" charset="0"/>
                <a:ea typeface="+mn-ea"/>
                <a:cs typeface="Arial" pitchFamily="34" charset="0"/>
              </a:rPr>
              <a:t>No. </a:t>
            </a:r>
            <a:r>
              <a:rPr lang="id-ID" sz="2400" dirty="0" smtClean="0">
                <a:solidFill>
                  <a:srgbClr val="FFFFFF"/>
                </a:solidFill>
                <a:latin typeface="Berlin Sans FB Demi" pitchFamily="34" charset="0"/>
                <a:ea typeface="+mn-ea"/>
                <a:cs typeface="Arial" pitchFamily="34" charset="0"/>
              </a:rPr>
              <a:t>411</a:t>
            </a:r>
            <a:r>
              <a:rPr lang="en-US" sz="2400" dirty="0" smtClean="0">
                <a:solidFill>
                  <a:srgbClr val="FFFFFF"/>
                </a:solidFill>
                <a:latin typeface="Berlin Sans FB Demi" pitchFamily="34" charset="0"/>
                <a:ea typeface="+mn-ea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Berlin Sans FB Demi" pitchFamily="34" charset="0"/>
                <a:ea typeface="+mn-ea"/>
                <a:cs typeface="Arial" pitchFamily="34" charset="0"/>
              </a:rPr>
              <a:t>Th. </a:t>
            </a:r>
            <a:r>
              <a:rPr lang="id-ID" sz="2400" dirty="0" smtClean="0">
                <a:solidFill>
                  <a:srgbClr val="FFFFFF"/>
                </a:solidFill>
                <a:latin typeface="Berlin Sans FB Demi" pitchFamily="34" charset="0"/>
                <a:ea typeface="+mn-ea"/>
                <a:cs typeface="Arial" pitchFamily="34" charset="0"/>
              </a:rPr>
              <a:t>2010</a:t>
            </a:r>
            <a:r>
              <a:rPr lang="en-US" sz="2400" dirty="0" smtClean="0">
                <a:solidFill>
                  <a:srgbClr val="FFFFFF"/>
                </a:solidFill>
                <a:latin typeface="Berlin Sans FB Demi" pitchFamily="34" charset="0"/>
                <a:ea typeface="+mn-ea"/>
                <a:cs typeface="Arial" pitchFamily="34" charset="0"/>
              </a:rPr>
              <a:t>)</a:t>
            </a:r>
            <a:endParaRPr lang="id-ID" sz="2400" dirty="0">
              <a:solidFill>
                <a:srgbClr val="FFFFFF"/>
              </a:solidFill>
              <a:latin typeface="Berlin Sans FB Demi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FFFFFF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id-ID" sz="4800" b="1" dirty="0" smtClean="0">
                <a:ln>
                  <a:solidFill>
                    <a:schemeClr val="tx2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erlin Sans FB Demi" pitchFamily="34" charset="0"/>
                <a:cs typeface="Aharoni" pitchFamily="2" charset="-79"/>
              </a:rPr>
              <a:t>Lab</a:t>
            </a:r>
            <a:r>
              <a:rPr lang="en-US" sz="4800" b="1" dirty="0" smtClean="0">
                <a:ln>
                  <a:solidFill>
                    <a:schemeClr val="tx2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erlin Sans FB Demi" pitchFamily="34" charset="0"/>
                <a:cs typeface="Aharoni" pitchFamily="2" charset="-79"/>
              </a:rPr>
              <a:t> </a:t>
            </a:r>
            <a:r>
              <a:rPr lang="id-ID" sz="4800" b="1" dirty="0" err="1">
                <a:ln>
                  <a:solidFill>
                    <a:schemeClr val="tx2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erlin Sans FB Demi" pitchFamily="34" charset="0"/>
                <a:cs typeface="Aharoni" pitchFamily="2" charset="-79"/>
              </a:rPr>
              <a:t>D</a:t>
            </a:r>
            <a:r>
              <a:rPr lang="en-US" sz="4800" b="1" dirty="0" err="1" smtClean="0">
                <a:ln>
                  <a:solidFill>
                    <a:schemeClr val="tx2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erlin Sans FB Demi" pitchFamily="34" charset="0"/>
                <a:cs typeface="Aharoni" pitchFamily="2" charset="-79"/>
              </a:rPr>
              <a:t>alam</a:t>
            </a:r>
            <a:r>
              <a:rPr lang="en-US" sz="4800" b="1" dirty="0" smtClean="0">
                <a:ln>
                  <a:solidFill>
                    <a:schemeClr val="tx2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erlin Sans FB Demi" pitchFamily="34" charset="0"/>
                <a:cs typeface="Aharoni" pitchFamily="2" charset="-79"/>
              </a:rPr>
              <a:t> </a:t>
            </a:r>
            <a:r>
              <a:rPr lang="id-ID" sz="4800" b="1" dirty="0">
                <a:ln>
                  <a:solidFill>
                    <a:schemeClr val="tx2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erlin Sans FB Demi" pitchFamily="34" charset="0"/>
                <a:cs typeface="Aharoni" pitchFamily="2" charset="-79"/>
              </a:rPr>
              <a:t>Y</a:t>
            </a:r>
            <a:r>
              <a:rPr lang="en-US" sz="4800" b="1" dirty="0" smtClean="0">
                <a:ln>
                  <a:solidFill>
                    <a:schemeClr val="tx2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erlin Sans FB Demi" pitchFamily="34" charset="0"/>
                <a:cs typeface="Aharoni" pitchFamily="2" charset="-79"/>
              </a:rPr>
              <a:t>an</a:t>
            </a:r>
            <a:r>
              <a:rPr lang="id-ID" sz="4800" b="1" dirty="0" smtClean="0">
                <a:ln>
                  <a:solidFill>
                    <a:schemeClr val="tx2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erlin Sans FB Demi" pitchFamily="34" charset="0"/>
                <a:cs typeface="Aharoni" pitchFamily="2" charset="-79"/>
              </a:rPr>
              <a:t>K</a:t>
            </a:r>
            <a:r>
              <a:rPr lang="en-US" sz="4800" b="1" dirty="0" err="1" smtClean="0">
                <a:ln>
                  <a:solidFill>
                    <a:schemeClr val="tx2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erlin Sans FB Demi" pitchFamily="34" charset="0"/>
                <a:cs typeface="Aharoni" pitchFamily="2" charset="-79"/>
              </a:rPr>
              <a:t>es</a:t>
            </a:r>
            <a:endParaRPr lang="id-ID" sz="4800" b="1" dirty="0">
              <a:ln>
                <a:solidFill>
                  <a:schemeClr val="tx2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Berlin Sans FB Demi" pitchFamily="34" charset="0"/>
              <a:cs typeface="Aharoni" pitchFamily="2" charset="-79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700936" y="50788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5682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194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 animBg="1"/>
      <p:bldP spid="6" grpId="0" animBg="1"/>
      <p:bldP spid="12" grpId="0"/>
      <p:bldP spid="15" grpId="0"/>
      <p:bldP spid="16" grpId="0"/>
      <p:bldP spid="17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Alternate Process 12"/>
          <p:cNvSpPr/>
          <p:nvPr/>
        </p:nvSpPr>
        <p:spPr>
          <a:xfrm>
            <a:off x="1547664" y="5373216"/>
            <a:ext cx="4752528" cy="1006443"/>
          </a:xfrm>
          <a:prstGeom prst="flowChartAlternateProcess">
            <a:avLst/>
          </a:prstGeom>
          <a:solidFill>
            <a:srgbClr val="003399"/>
          </a:solidFill>
          <a:ln>
            <a:solidFill>
              <a:srgbClr val="99CCFF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lowchart: Alternate Process 10"/>
          <p:cNvSpPr/>
          <p:nvPr/>
        </p:nvSpPr>
        <p:spPr>
          <a:xfrm>
            <a:off x="827584" y="4256002"/>
            <a:ext cx="4320480" cy="613158"/>
          </a:xfrm>
          <a:prstGeom prst="flowChartAlternateProcess">
            <a:avLst/>
          </a:prstGeom>
          <a:solidFill>
            <a:srgbClr val="0070C0"/>
          </a:solidFill>
          <a:ln>
            <a:solidFill>
              <a:srgbClr val="99CCFF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ound Diagonal Corner Rectangle 1"/>
          <p:cNvSpPr/>
          <p:nvPr/>
        </p:nvSpPr>
        <p:spPr>
          <a:xfrm>
            <a:off x="179512" y="764704"/>
            <a:ext cx="8496944" cy="3187399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40287" y="44624"/>
            <a:ext cx="8712968" cy="634082"/>
          </a:xfrm>
        </p:spPr>
        <p:txBody>
          <a:bodyPr/>
          <a:lstStyle/>
          <a:p>
            <a:r>
              <a:rPr lang="id-ID" altLang="zh-CN" sz="3200" b="1" dirty="0" smtClean="0">
                <a:solidFill>
                  <a:srgbClr val="FFFFFF"/>
                </a:solidFill>
                <a:latin typeface="Harrington" pitchFamily="82" charset="0"/>
                <a:ea typeface="宋体" charset="-122"/>
              </a:rPr>
              <a:t>Pengertian</a:t>
            </a:r>
            <a:endParaRPr lang="zh-CN" altLang="en-US" sz="3200" b="1" dirty="0">
              <a:solidFill>
                <a:srgbClr val="FFFFFF"/>
              </a:solidFill>
              <a:latin typeface="Harrington" pitchFamily="82" charset="0"/>
              <a:ea typeface="宋体" charset="-122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836712"/>
            <a:ext cx="8424936" cy="5400600"/>
          </a:xfrm>
        </p:spPr>
        <p:txBody>
          <a:bodyPr/>
          <a:lstStyle/>
          <a:p>
            <a:pPr marL="0" indent="0" algn="just">
              <a:buClr>
                <a:srgbClr val="0099FF"/>
              </a:buClr>
              <a:buNone/>
            </a:pPr>
            <a:r>
              <a:rPr lang="id-ID" altLang="zh-CN" sz="2800" dirty="0" smtClean="0">
                <a:solidFill>
                  <a:srgbClr val="0070C0"/>
                </a:solidFill>
                <a:latin typeface="Berlin Sans FB" pitchFamily="34" charset="0"/>
                <a:ea typeface="宋体" charset="-122"/>
              </a:rPr>
              <a:t> </a:t>
            </a:r>
            <a:r>
              <a:rPr lang="id-ID" altLang="zh-CN" sz="2800" dirty="0" smtClean="0">
                <a:solidFill>
                  <a:srgbClr val="0070C0"/>
                </a:solidFill>
                <a:latin typeface="Berlin Sans FB Demi" pitchFamily="34" charset="0"/>
                <a:ea typeface="宋体" charset="-122"/>
              </a:rPr>
              <a:t>Instalasi </a:t>
            </a:r>
            <a:r>
              <a:rPr lang="id-ID" altLang="zh-CN" sz="2800" b="1" dirty="0" smtClean="0">
                <a:solidFill>
                  <a:srgbClr val="0070C0"/>
                </a:solidFill>
                <a:latin typeface="Berlin Sans FB Demi" pitchFamily="34" charset="0"/>
                <a:ea typeface="宋体" charset="-122"/>
              </a:rPr>
              <a:t>Laboratorium klinik (ILK) : </a:t>
            </a:r>
          </a:p>
          <a:p>
            <a:pPr marL="0" indent="0" algn="just">
              <a:buClr>
                <a:srgbClr val="0099FF"/>
              </a:buClr>
              <a:buSzPct val="80000"/>
              <a:buNone/>
            </a:pPr>
            <a:endParaRPr lang="id-ID" altLang="zh-CN" sz="2800" dirty="0">
              <a:solidFill>
                <a:srgbClr val="0070C0"/>
              </a:solidFill>
              <a:latin typeface="Berlin Sans FB" pitchFamily="34" charset="0"/>
              <a:ea typeface="宋体" charset="-122"/>
            </a:endParaRPr>
          </a:p>
          <a:p>
            <a:pPr algn="just">
              <a:buClr>
                <a:srgbClr val="0099FF"/>
              </a:buClr>
              <a:buSzPct val="80000"/>
              <a:buFont typeface="Wingdings" pitchFamily="2" charset="2"/>
              <a:buChar char="v"/>
            </a:pPr>
            <a:endParaRPr lang="id-ID" altLang="zh-CN" sz="2800" dirty="0" smtClean="0">
              <a:solidFill>
                <a:srgbClr val="0070C0"/>
              </a:solidFill>
              <a:latin typeface="Berlin Sans FB" pitchFamily="34" charset="0"/>
              <a:ea typeface="宋体" charset="-122"/>
            </a:endParaRPr>
          </a:p>
        </p:txBody>
      </p:sp>
      <p:sp>
        <p:nvSpPr>
          <p:cNvPr id="7" name="Bent-Up Arrow 6"/>
          <p:cNvSpPr/>
          <p:nvPr/>
        </p:nvSpPr>
        <p:spPr>
          <a:xfrm rot="5400000">
            <a:off x="95509" y="4089067"/>
            <a:ext cx="708066" cy="540060"/>
          </a:xfrm>
          <a:prstGeom prst="bentUpArrow">
            <a:avLst/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330605" y="1299069"/>
            <a:ext cx="8201835" cy="265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Clr>
                <a:srgbClr val="0099FF"/>
              </a:buClr>
              <a:buSzPct val="80000"/>
              <a:buFont typeface="Wingdings" pitchFamily="2" charset="2"/>
              <a:buChar char="v"/>
            </a:pPr>
            <a:r>
              <a:rPr lang="id-ID" altLang="zh-CN" sz="2600" kern="0" dirty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Bagian integral yg </a:t>
            </a:r>
            <a:r>
              <a:rPr lang="id-ID" altLang="zh-CN" sz="2600" kern="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tdk </a:t>
            </a:r>
            <a:r>
              <a:rPr lang="id-ID" altLang="zh-CN" sz="2600" kern="0" dirty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dpt dipisahkan dari pelayanan kesehatan di </a:t>
            </a:r>
            <a:r>
              <a:rPr lang="id-ID" altLang="zh-CN" sz="2600" kern="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RS</a:t>
            </a:r>
            <a:r>
              <a:rPr lang="en-US" altLang="zh-CN" sz="2600" kern="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.</a:t>
            </a:r>
          </a:p>
          <a:p>
            <a:pPr marL="342900" lvl="0" indent="-342900" algn="just">
              <a:spcBef>
                <a:spcPct val="20000"/>
              </a:spcBef>
              <a:buClr>
                <a:srgbClr val="0099FF"/>
              </a:buClr>
              <a:buSzPct val="80000"/>
              <a:buFont typeface="Wingdings" pitchFamily="2" charset="2"/>
              <a:buChar char="v"/>
            </a:pPr>
            <a:r>
              <a:rPr lang="id-ID" altLang="zh-CN" sz="2600" kern="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Pelayanan </a:t>
            </a:r>
            <a:r>
              <a:rPr lang="id-ID" altLang="zh-CN" sz="2600" kern="0" dirty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yg berfokus pelanggan, bermutu, efektif, efisien &amp; profesional. </a:t>
            </a:r>
            <a:endParaRPr lang="en-US" altLang="zh-CN" sz="2600" kern="0" dirty="0" smtClean="0">
              <a:solidFill>
                <a:schemeClr val="accent6">
                  <a:lumMod val="50000"/>
                </a:schemeClr>
              </a:solidFill>
              <a:latin typeface="Berlin Sans FB" pitchFamily="34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0099FF"/>
              </a:buClr>
              <a:buSzPct val="80000"/>
              <a:buFont typeface="Wingdings" pitchFamily="2" charset="2"/>
              <a:buChar char="v"/>
            </a:pPr>
            <a:r>
              <a:rPr lang="fi-FI" altLang="zh-CN" sz="2600" kern="0" dirty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Mendapat </a:t>
            </a:r>
            <a:r>
              <a:rPr lang="id-ID" altLang="zh-CN" sz="2600" kern="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“</a:t>
            </a:r>
            <a:r>
              <a:rPr lang="id-ID" altLang="zh-CN" sz="2600" kern="0" dirty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P</a:t>
            </a:r>
            <a:r>
              <a:rPr lang="fi-FI" altLang="zh-CN" sz="2600" kern="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asokan</a:t>
            </a:r>
            <a:r>
              <a:rPr lang="id-ID" altLang="zh-CN" sz="2600" kern="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”</a:t>
            </a:r>
            <a:r>
              <a:rPr lang="fi-FI" altLang="zh-CN" sz="2600" kern="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fi-FI" altLang="zh-CN" sz="2600" kern="0" dirty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baik dari penderita/pasien rajal maupun ranap. </a:t>
            </a:r>
          </a:p>
        </p:txBody>
      </p:sp>
      <p:sp>
        <p:nvSpPr>
          <p:cNvPr id="5" name="Rectangle 4"/>
          <p:cNvSpPr/>
          <p:nvPr/>
        </p:nvSpPr>
        <p:spPr>
          <a:xfrm>
            <a:off x="899592" y="4293096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spcBef>
                <a:spcPct val="20000"/>
              </a:spcBef>
              <a:buClr>
                <a:srgbClr val="0099FF"/>
              </a:buClr>
              <a:buSzPct val="80000"/>
            </a:pPr>
            <a:r>
              <a:rPr lang="id-ID" altLang="zh-CN" sz="2600" kern="0" dirty="0">
                <a:solidFill>
                  <a:srgbClr val="FFFFFF"/>
                </a:solidFill>
                <a:latin typeface="Berlin Sans FB" pitchFamily="34" charset="0"/>
              </a:rPr>
              <a:t>Pusat pendapatan</a:t>
            </a:r>
            <a:r>
              <a:rPr lang="en-US" altLang="zh-CN" sz="2600" kern="0" dirty="0">
                <a:solidFill>
                  <a:srgbClr val="FFFFFF"/>
                </a:solidFill>
                <a:latin typeface="Berlin Sans FB" pitchFamily="34" charset="0"/>
              </a:rPr>
              <a:t>/ </a:t>
            </a:r>
            <a:r>
              <a:rPr lang="id-ID" altLang="zh-CN" sz="2600" kern="0" dirty="0">
                <a:solidFill>
                  <a:srgbClr val="FFFFFF"/>
                </a:solidFill>
                <a:latin typeface="Berlin Sans FB" pitchFamily="34" charset="0"/>
              </a:rPr>
              <a:t>laba </a:t>
            </a:r>
            <a:r>
              <a:rPr lang="id-ID" altLang="zh-CN" sz="2600" kern="0" dirty="0" smtClean="0">
                <a:solidFill>
                  <a:srgbClr val="FFFFFF"/>
                </a:solidFill>
                <a:latin typeface="Berlin Sans FB" pitchFamily="34" charset="0"/>
              </a:rPr>
              <a:t>RS</a:t>
            </a:r>
            <a:endParaRPr lang="id-ID" altLang="zh-CN" sz="2600" kern="0" dirty="0">
              <a:solidFill>
                <a:srgbClr val="FFFFFF"/>
              </a:solidFill>
              <a:latin typeface="Berlin Sans FB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19672" y="5445224"/>
            <a:ext cx="46805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buClr>
                <a:srgbClr val="0099FF"/>
              </a:buClr>
              <a:buSzPct val="80000"/>
            </a:pPr>
            <a:r>
              <a:rPr lang="en-US" altLang="zh-CN" sz="2600" kern="0" dirty="0">
                <a:solidFill>
                  <a:srgbClr val="FFFFFF"/>
                </a:solidFill>
                <a:latin typeface="Berlin Sans FB" pitchFamily="34" charset="0"/>
              </a:rPr>
              <a:t>P</a:t>
            </a:r>
            <a:r>
              <a:rPr lang="id-ID" altLang="zh-CN" sz="2600" kern="0" dirty="0" smtClean="0">
                <a:solidFill>
                  <a:srgbClr val="FFFFFF"/>
                </a:solidFill>
                <a:latin typeface="Berlin Sans FB" pitchFamily="34" charset="0"/>
              </a:rPr>
              <a:t>enopang </a:t>
            </a:r>
            <a:r>
              <a:rPr lang="id-ID" altLang="zh-CN" sz="2600" kern="0" dirty="0">
                <a:solidFill>
                  <a:srgbClr val="FFFFFF"/>
                </a:solidFill>
                <a:latin typeface="Berlin Sans FB" pitchFamily="34" charset="0"/>
              </a:rPr>
              <a:t>kemandirian </a:t>
            </a:r>
            <a:r>
              <a:rPr lang="en-US" altLang="zh-CN" sz="2600" kern="0" dirty="0">
                <a:solidFill>
                  <a:srgbClr val="FFFFFF"/>
                </a:solidFill>
                <a:latin typeface="Berlin Sans FB" pitchFamily="34" charset="0"/>
              </a:rPr>
              <a:t>RS (P</a:t>
            </a:r>
            <a:r>
              <a:rPr lang="id-ID" altLang="zh-CN" sz="2600" kern="0" dirty="0">
                <a:solidFill>
                  <a:srgbClr val="FFFFFF"/>
                </a:solidFill>
                <a:latin typeface="Berlin Sans FB" pitchFamily="34" charset="0"/>
              </a:rPr>
              <a:t>emerintah maupun swasta</a:t>
            </a:r>
            <a:r>
              <a:rPr lang="en-US" altLang="zh-CN" sz="2600" kern="0" dirty="0">
                <a:solidFill>
                  <a:srgbClr val="FFFFFF"/>
                </a:solidFill>
                <a:latin typeface="Berlin Sans FB" pitchFamily="34" charset="0"/>
              </a:rPr>
              <a:t>).</a:t>
            </a:r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12" name="Bent-Up Arrow 11"/>
          <p:cNvSpPr/>
          <p:nvPr/>
        </p:nvSpPr>
        <p:spPr>
          <a:xfrm rot="5400000">
            <a:off x="683568" y="5157192"/>
            <a:ext cx="936104" cy="648072"/>
          </a:xfrm>
          <a:prstGeom prst="bentUpArrow">
            <a:avLst/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300192" y="427122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3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edical1">
  <a:themeElements>
    <a:clrScheme name="医学产业简报二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医学产业简报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医学产业简报二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医学产业简报二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医学产业简报二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医学产业简报二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医学产业简报二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医学产业简报二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2954</TotalTime>
  <Words>1612</Words>
  <Application>Microsoft Office PowerPoint</Application>
  <PresentationFormat>On-screen Show (4:3)</PresentationFormat>
  <Paragraphs>289</Paragraphs>
  <Slides>38</Slides>
  <Notes>1</Notes>
  <HiddenSlides>0</HiddenSlides>
  <MMClips>13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medical1</vt:lpstr>
      <vt:lpstr>Solstice</vt:lpstr>
      <vt:lpstr>MANAJEMEN LABORATORIUM PATOLOGI KLINIK</vt:lpstr>
      <vt:lpstr>PENDAHULUAN</vt:lpstr>
      <vt:lpstr>Slide 3</vt:lpstr>
      <vt:lpstr>Laboratorium</vt:lpstr>
      <vt:lpstr>Slide 5</vt:lpstr>
      <vt:lpstr>Slide 6</vt:lpstr>
      <vt:lpstr>Slide 7</vt:lpstr>
      <vt:lpstr>Lab Dalam YanKes</vt:lpstr>
      <vt:lpstr>Pengertian</vt:lpstr>
      <vt:lpstr>Lanjutan...</vt:lpstr>
      <vt:lpstr>Lanjutan....</vt:lpstr>
      <vt:lpstr>Apa itu manajemen laboratorium ?</vt:lpstr>
      <vt:lpstr>Slide 13</vt:lpstr>
      <vt:lpstr> MANAJEMEN MUTU</vt:lpstr>
      <vt:lpstr> UNSUR-UNSUR PENGENDALIAN DAN PENINGKATAN MUTU</vt:lpstr>
      <vt:lpstr>Quality Control</vt:lpstr>
      <vt:lpstr>Quality Improvement</vt:lpstr>
      <vt:lpstr>Slide 18</vt:lpstr>
      <vt:lpstr>Slide 19</vt:lpstr>
      <vt:lpstr>Aspects of Quality Assurance</vt:lpstr>
      <vt:lpstr>Slide 21</vt:lpstr>
      <vt:lpstr>Slide 22</vt:lpstr>
      <vt:lpstr>Slide 23</vt:lpstr>
      <vt:lpstr>Slide 24</vt:lpstr>
      <vt:lpstr>Slide 25</vt:lpstr>
      <vt:lpstr>Slide 26</vt:lpstr>
      <vt:lpstr>Tata Kerja di Laboratorium </vt:lpstr>
      <vt:lpstr>Slide 28</vt:lpstr>
      <vt:lpstr>Slide 29</vt:lpstr>
      <vt:lpstr>Slide 30</vt:lpstr>
      <vt:lpstr>Slide 31</vt:lpstr>
      <vt:lpstr>j</vt:lpstr>
      <vt:lpstr>Slide 33</vt:lpstr>
      <vt:lpstr>j</vt:lpstr>
      <vt:lpstr>Slide 35</vt:lpstr>
      <vt:lpstr>Slide 36</vt:lpstr>
      <vt:lpstr>Slide 37</vt:lpstr>
      <vt:lpstr>Slide 38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MANAJEMEN LABORATORIUM PATOLOGI KLINIK</dc:title>
  <dc:creator>RooT</dc:creator>
  <cp:lastModifiedBy>toshiba</cp:lastModifiedBy>
  <cp:revision>184</cp:revision>
  <cp:lastPrinted>1601-01-01T00:00:00Z</cp:lastPrinted>
  <dcterms:created xsi:type="dcterms:W3CDTF">2018-04-23T07:19:59Z</dcterms:created>
  <dcterms:modified xsi:type="dcterms:W3CDTF">2021-06-10T22:28:06Z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TC010596872052</vt:lpwstr>
  </property>
</Properties>
</file>