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1" d="100"/>
          <a:sy n="61" d="100"/>
        </p:scale>
        <p:origin x="3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0814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10303"/>
          </a:solidFill>
          <a:ln/>
        </p:spPr>
      </p:sp>
      <p:sp>
        <p:nvSpPr>
          <p:cNvPr id="3" name="Shape 1"/>
          <p:cNvSpPr/>
          <p:nvPr/>
        </p:nvSpPr>
        <p:spPr>
          <a:xfrm>
            <a:off x="0" y="0"/>
            <a:ext cx="14630400" cy="8229600"/>
          </a:xfrm>
          <a:prstGeom prst="rect">
            <a:avLst/>
          </a:prstGeom>
          <a:solidFill>
            <a:srgbClr val="212121"/>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83488" y="2376607"/>
            <a:ext cx="4919305" cy="3476387"/>
          </a:xfrm>
          <a:prstGeom prst="rect">
            <a:avLst/>
          </a:prstGeom>
        </p:spPr>
      </p:pic>
      <p:sp>
        <p:nvSpPr>
          <p:cNvPr id="6" name="Text 2"/>
          <p:cNvSpPr/>
          <p:nvPr/>
        </p:nvSpPr>
        <p:spPr>
          <a:xfrm>
            <a:off x="6280190" y="1244084"/>
            <a:ext cx="7556421" cy="2934653"/>
          </a:xfrm>
          <a:prstGeom prst="rect">
            <a:avLst/>
          </a:prstGeom>
          <a:noFill/>
          <a:ln/>
        </p:spPr>
        <p:txBody>
          <a:bodyPr wrap="square" rtlCol="0" anchor="t"/>
          <a:lstStyle/>
          <a:p>
            <a:pPr marL="0" indent="0">
              <a:lnSpc>
                <a:spcPts val="7702"/>
              </a:lnSpc>
              <a:buNone/>
            </a:pPr>
            <a:r>
              <a:rPr lang="en-US" sz="6162" kern="0" spc="-185" dirty="0">
                <a:solidFill>
                  <a:srgbClr val="FFFFFF"/>
                </a:solidFill>
                <a:latin typeface="Roboto Mono" pitchFamily="34" charset="0"/>
                <a:ea typeface="Roboto Mono" pitchFamily="34" charset="-122"/>
                <a:cs typeface="Roboto Mono" pitchFamily="34" charset="-120"/>
              </a:rPr>
              <a:t>Penerapan Matriks dalam Ekonomi</a:t>
            </a:r>
            <a:endParaRPr lang="en-US" sz="6162" dirty="0"/>
          </a:p>
        </p:txBody>
      </p:sp>
      <p:sp>
        <p:nvSpPr>
          <p:cNvPr id="7" name="Text 3"/>
          <p:cNvSpPr/>
          <p:nvPr/>
        </p:nvSpPr>
        <p:spPr>
          <a:xfrm>
            <a:off x="6280190" y="4518898"/>
            <a:ext cx="7556421" cy="1814513"/>
          </a:xfrm>
          <a:prstGeom prst="rect">
            <a:avLst/>
          </a:prstGeom>
          <a:noFill/>
          <a:ln/>
        </p:spPr>
        <p:txBody>
          <a:bodyPr wrap="square" rtlCol="0" anchor="t"/>
          <a:lstStyle/>
          <a:p>
            <a:pPr marL="0" indent="0">
              <a:lnSpc>
                <a:spcPts val="2858"/>
              </a:lnSpc>
              <a:buNone/>
            </a:pPr>
            <a:r>
              <a:rPr lang="en-US" sz="1786" kern="0" spc="-18" dirty="0">
                <a:solidFill>
                  <a:srgbClr val="E5E0DF"/>
                </a:solidFill>
                <a:latin typeface="Roboto" pitchFamily="34" charset="0"/>
                <a:ea typeface="Roboto" pitchFamily="34" charset="-122"/>
                <a:cs typeface="Roboto" pitchFamily="34" charset="-120"/>
              </a:rPr>
              <a:t>Matriks adalah alat matematika yang kuat yang memiliki banyak aplikasi dalam berbagai bidang, termasuk ekonomi. Matriks memungkinkan kita untuk mewakili dan menganalisis data ekonomi yang kompleks secara efisien, membuka jalan bagi pemahaman yang lebih mendalam tentang hubungan dan tren ekonomi.</a:t>
            </a:r>
            <a:endParaRPr lang="en-US" sz="1786" dirty="0"/>
          </a:p>
        </p:txBody>
      </p:sp>
      <p:sp>
        <p:nvSpPr>
          <p:cNvPr id="10" name="Text 5"/>
          <p:cNvSpPr/>
          <p:nvPr/>
        </p:nvSpPr>
        <p:spPr>
          <a:xfrm>
            <a:off x="6756440" y="6588562"/>
            <a:ext cx="1789390" cy="396835"/>
          </a:xfrm>
          <a:prstGeom prst="rect">
            <a:avLst/>
          </a:prstGeom>
          <a:noFill/>
          <a:ln/>
        </p:spPr>
        <p:txBody>
          <a:bodyPr wrap="none" rtlCol="0" anchor="t"/>
          <a:lstStyle/>
          <a:p>
            <a:pPr marL="0" indent="0" algn="l">
              <a:lnSpc>
                <a:spcPts val="3126"/>
              </a:lnSpc>
              <a:buNone/>
            </a:pPr>
            <a:endParaRPr lang="en-US" sz="2233"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10303"/>
          </a:solidFill>
          <a:ln/>
        </p:spPr>
      </p:sp>
      <p:sp>
        <p:nvSpPr>
          <p:cNvPr id="3" name="Shape 1"/>
          <p:cNvSpPr/>
          <p:nvPr/>
        </p:nvSpPr>
        <p:spPr>
          <a:xfrm>
            <a:off x="0" y="0"/>
            <a:ext cx="14630400" cy="8229600"/>
          </a:xfrm>
          <a:prstGeom prst="rect">
            <a:avLst/>
          </a:prstGeom>
          <a:solidFill>
            <a:srgbClr val="212121"/>
          </a:solidFill>
          <a:ln/>
        </p:spPr>
      </p:sp>
      <p:sp>
        <p:nvSpPr>
          <p:cNvPr id="4" name="Text 2"/>
          <p:cNvSpPr/>
          <p:nvPr/>
        </p:nvSpPr>
        <p:spPr>
          <a:xfrm>
            <a:off x="793790" y="1275398"/>
            <a:ext cx="13042821" cy="1417558"/>
          </a:xfrm>
          <a:prstGeom prst="rect">
            <a:avLst/>
          </a:prstGeom>
          <a:noFill/>
          <a:ln/>
        </p:spPr>
        <p:txBody>
          <a:bodyPr wrap="square" rtlCol="0" anchor="t"/>
          <a:lstStyle/>
          <a:p>
            <a:pPr marL="0" indent="0">
              <a:lnSpc>
                <a:spcPts val="5581"/>
              </a:lnSpc>
              <a:buNone/>
            </a:pPr>
            <a:r>
              <a:rPr lang="en-US" sz="4465" kern="0" spc="-134" dirty="0">
                <a:solidFill>
                  <a:srgbClr val="FFFFFF"/>
                </a:solidFill>
                <a:latin typeface="Roboto Mono" pitchFamily="34" charset="0"/>
                <a:ea typeface="Roboto Mono" pitchFamily="34" charset="-122"/>
                <a:cs typeface="Roboto Mono" pitchFamily="34" charset="-120"/>
              </a:rPr>
              <a:t>Aplikasi Matriks dalam Analisis Input-Output</a:t>
            </a:r>
            <a:endParaRPr lang="en-US" sz="4465" dirty="0"/>
          </a:p>
        </p:txBody>
      </p:sp>
      <p:sp>
        <p:nvSpPr>
          <p:cNvPr id="5" name="Text 3"/>
          <p:cNvSpPr/>
          <p:nvPr/>
        </p:nvSpPr>
        <p:spPr>
          <a:xfrm>
            <a:off x="793790" y="3146584"/>
            <a:ext cx="13042821" cy="725805"/>
          </a:xfrm>
          <a:prstGeom prst="rect">
            <a:avLst/>
          </a:prstGeom>
          <a:noFill/>
          <a:ln/>
        </p:spPr>
        <p:txBody>
          <a:bodyPr wrap="square" rtlCol="0" anchor="t"/>
          <a:lstStyle/>
          <a:p>
            <a:pPr marL="0" indent="0">
              <a:lnSpc>
                <a:spcPts val="2858"/>
              </a:lnSpc>
              <a:buNone/>
            </a:pPr>
            <a:r>
              <a:rPr lang="en-US" sz="1786" kern="0" spc="-18" dirty="0">
                <a:solidFill>
                  <a:srgbClr val="E5E0DF"/>
                </a:solidFill>
                <a:latin typeface="Roboto" pitchFamily="34" charset="0"/>
                <a:ea typeface="Roboto" pitchFamily="34" charset="-122"/>
                <a:cs typeface="Roboto" pitchFamily="34" charset="-120"/>
              </a:rPr>
              <a:t>Model input-output, dikembangkan oleh Wassily Leontief, menggunakan matriks untuk melacak aliran barang dan jasa antara berbagai sektor ekonomi.</a:t>
            </a:r>
            <a:endParaRPr lang="en-US" sz="1786" dirty="0"/>
          </a:p>
        </p:txBody>
      </p:sp>
      <p:sp>
        <p:nvSpPr>
          <p:cNvPr id="6" name="Text 4"/>
          <p:cNvSpPr/>
          <p:nvPr/>
        </p:nvSpPr>
        <p:spPr>
          <a:xfrm>
            <a:off x="793790" y="4354354"/>
            <a:ext cx="3877032" cy="354330"/>
          </a:xfrm>
          <a:prstGeom prst="rect">
            <a:avLst/>
          </a:prstGeom>
          <a:noFill/>
          <a:ln/>
        </p:spPr>
        <p:txBody>
          <a:bodyPr wrap="none" rtlCol="0" anchor="t"/>
          <a:lstStyle/>
          <a:p>
            <a:pPr marL="0" indent="0">
              <a:lnSpc>
                <a:spcPts val="2791"/>
              </a:lnSpc>
              <a:buNone/>
            </a:pPr>
            <a:r>
              <a:rPr lang="en-US" sz="2233" kern="0" spc="-67" dirty="0">
                <a:solidFill>
                  <a:srgbClr val="FFFFFF"/>
                </a:solidFill>
                <a:latin typeface="Roboto Mono" pitchFamily="34" charset="0"/>
                <a:ea typeface="Roboto Mono" pitchFamily="34" charset="-122"/>
                <a:cs typeface="Roboto Mono" pitchFamily="34" charset="-120"/>
              </a:rPr>
              <a:t>Analisis Interdependensi</a:t>
            </a:r>
            <a:endParaRPr lang="en-US" sz="2233" dirty="0"/>
          </a:p>
        </p:txBody>
      </p:sp>
      <p:sp>
        <p:nvSpPr>
          <p:cNvPr id="7" name="Text 5"/>
          <p:cNvSpPr/>
          <p:nvPr/>
        </p:nvSpPr>
        <p:spPr>
          <a:xfrm>
            <a:off x="793790" y="4935498"/>
            <a:ext cx="3978116" cy="1814513"/>
          </a:xfrm>
          <a:prstGeom prst="rect">
            <a:avLst/>
          </a:prstGeom>
          <a:noFill/>
          <a:ln/>
        </p:spPr>
        <p:txBody>
          <a:bodyPr wrap="square" rtlCol="0" anchor="t"/>
          <a:lstStyle/>
          <a:p>
            <a:pPr marL="0" indent="0">
              <a:lnSpc>
                <a:spcPts val="2858"/>
              </a:lnSpc>
              <a:buNone/>
            </a:pPr>
            <a:r>
              <a:rPr lang="en-US" sz="1786" kern="0" spc="-18" dirty="0">
                <a:solidFill>
                  <a:srgbClr val="E5E0DF"/>
                </a:solidFill>
                <a:latin typeface="Roboto" pitchFamily="34" charset="0"/>
                <a:ea typeface="Roboto" pitchFamily="34" charset="-122"/>
                <a:cs typeface="Roboto" pitchFamily="34" charset="-120"/>
              </a:rPr>
              <a:t>Matriks input-output memungkinkan kita untuk memahami bagaimana perubahan dalam satu sektor memengaruhi sektor lain dalam ekonomi.</a:t>
            </a:r>
            <a:endParaRPr lang="en-US" sz="1786" dirty="0"/>
          </a:p>
        </p:txBody>
      </p:sp>
      <p:sp>
        <p:nvSpPr>
          <p:cNvPr id="8" name="Text 6"/>
          <p:cNvSpPr/>
          <p:nvPr/>
        </p:nvSpPr>
        <p:spPr>
          <a:xfrm>
            <a:off x="5332928" y="4354354"/>
            <a:ext cx="2835235" cy="354330"/>
          </a:xfrm>
          <a:prstGeom prst="rect">
            <a:avLst/>
          </a:prstGeom>
          <a:noFill/>
          <a:ln/>
        </p:spPr>
        <p:txBody>
          <a:bodyPr wrap="none" rtlCol="0" anchor="t"/>
          <a:lstStyle/>
          <a:p>
            <a:pPr marL="0" indent="0">
              <a:lnSpc>
                <a:spcPts val="2791"/>
              </a:lnSpc>
              <a:buNone/>
            </a:pPr>
            <a:r>
              <a:rPr lang="en-US" sz="2233" kern="0" spc="-67" dirty="0">
                <a:solidFill>
                  <a:srgbClr val="FFFFFF"/>
                </a:solidFill>
                <a:latin typeface="Roboto Mono" pitchFamily="34" charset="0"/>
                <a:ea typeface="Roboto Mono" pitchFamily="34" charset="-122"/>
                <a:cs typeface="Roboto Mono" pitchFamily="34" charset="-120"/>
              </a:rPr>
              <a:t>Peramalan Ekonomi</a:t>
            </a:r>
            <a:endParaRPr lang="en-US" sz="2233" dirty="0"/>
          </a:p>
        </p:txBody>
      </p:sp>
      <p:sp>
        <p:nvSpPr>
          <p:cNvPr id="9" name="Text 7"/>
          <p:cNvSpPr/>
          <p:nvPr/>
        </p:nvSpPr>
        <p:spPr>
          <a:xfrm>
            <a:off x="5332928" y="4935498"/>
            <a:ext cx="3978116" cy="1451610"/>
          </a:xfrm>
          <a:prstGeom prst="rect">
            <a:avLst/>
          </a:prstGeom>
          <a:noFill/>
          <a:ln/>
        </p:spPr>
        <p:txBody>
          <a:bodyPr wrap="square" rtlCol="0" anchor="t"/>
          <a:lstStyle/>
          <a:p>
            <a:pPr marL="0" indent="0">
              <a:lnSpc>
                <a:spcPts val="2858"/>
              </a:lnSpc>
              <a:buNone/>
            </a:pPr>
            <a:r>
              <a:rPr lang="en-US" sz="1786" kern="0" spc="-18" dirty="0">
                <a:solidFill>
                  <a:srgbClr val="E5E0DF"/>
                </a:solidFill>
                <a:latin typeface="Roboto" pitchFamily="34" charset="0"/>
                <a:ea typeface="Roboto" pitchFamily="34" charset="-122"/>
                <a:cs typeface="Roboto" pitchFamily="34" charset="-120"/>
              </a:rPr>
              <a:t>Dengan menggunakan matriks input-output, kita dapat memprediksi dampak perubahan permintaan atau pasokan terhadap berbagai sektor ekonomi.</a:t>
            </a:r>
            <a:endParaRPr lang="en-US" sz="1786" dirty="0"/>
          </a:p>
        </p:txBody>
      </p:sp>
      <p:sp>
        <p:nvSpPr>
          <p:cNvPr id="10" name="Text 8"/>
          <p:cNvSpPr/>
          <p:nvPr/>
        </p:nvSpPr>
        <p:spPr>
          <a:xfrm>
            <a:off x="9872067" y="4354354"/>
            <a:ext cx="3069431" cy="354330"/>
          </a:xfrm>
          <a:prstGeom prst="rect">
            <a:avLst/>
          </a:prstGeom>
          <a:noFill/>
          <a:ln/>
        </p:spPr>
        <p:txBody>
          <a:bodyPr wrap="none" rtlCol="0" anchor="t"/>
          <a:lstStyle/>
          <a:p>
            <a:pPr marL="0" indent="0">
              <a:lnSpc>
                <a:spcPts val="2791"/>
              </a:lnSpc>
              <a:buNone/>
            </a:pPr>
            <a:r>
              <a:rPr lang="en-US" sz="2233" kern="0" spc="-67" dirty="0">
                <a:solidFill>
                  <a:srgbClr val="FFFFFF"/>
                </a:solidFill>
                <a:latin typeface="Roboto Mono" pitchFamily="34" charset="0"/>
                <a:ea typeface="Roboto Mono" pitchFamily="34" charset="-122"/>
                <a:cs typeface="Roboto Mono" pitchFamily="34" charset="-120"/>
              </a:rPr>
              <a:t>Perencanaan Ekonomi</a:t>
            </a:r>
            <a:endParaRPr lang="en-US" sz="2233" dirty="0"/>
          </a:p>
        </p:txBody>
      </p:sp>
      <p:sp>
        <p:nvSpPr>
          <p:cNvPr id="11" name="Text 9"/>
          <p:cNvSpPr/>
          <p:nvPr/>
        </p:nvSpPr>
        <p:spPr>
          <a:xfrm>
            <a:off x="9872067" y="4935498"/>
            <a:ext cx="3978116" cy="1814513"/>
          </a:xfrm>
          <a:prstGeom prst="rect">
            <a:avLst/>
          </a:prstGeom>
          <a:noFill/>
          <a:ln/>
        </p:spPr>
        <p:txBody>
          <a:bodyPr wrap="square" rtlCol="0" anchor="t"/>
          <a:lstStyle/>
          <a:p>
            <a:pPr marL="0" indent="0">
              <a:lnSpc>
                <a:spcPts val="2858"/>
              </a:lnSpc>
              <a:buNone/>
            </a:pPr>
            <a:r>
              <a:rPr lang="en-US" sz="1786" kern="0" spc="-18" dirty="0">
                <a:solidFill>
                  <a:srgbClr val="E5E0DF"/>
                </a:solidFill>
                <a:latin typeface="Roboto" pitchFamily="34" charset="0"/>
                <a:ea typeface="Roboto" pitchFamily="34" charset="-122"/>
                <a:cs typeface="Roboto" pitchFamily="34" charset="-120"/>
              </a:rPr>
              <a:t>Model ini membantu pemerintah dan bisnis dalam merumuskan kebijakan ekonomi yang lebih efektif dan mengalokasikan sumber daya dengan lebih efisien.</a:t>
            </a:r>
            <a:endParaRPr lang="en-US" sz="178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10303"/>
          </a:solidFill>
          <a:ln/>
        </p:spPr>
      </p:sp>
      <p:sp>
        <p:nvSpPr>
          <p:cNvPr id="3" name="Shape 1"/>
          <p:cNvSpPr/>
          <p:nvPr/>
        </p:nvSpPr>
        <p:spPr>
          <a:xfrm>
            <a:off x="0" y="0"/>
            <a:ext cx="14630400" cy="8229600"/>
          </a:xfrm>
          <a:prstGeom prst="rect">
            <a:avLst/>
          </a:prstGeom>
          <a:solidFill>
            <a:srgbClr val="212121"/>
          </a:solidFill>
          <a:ln/>
        </p:spPr>
      </p:sp>
      <p:pic>
        <p:nvPicPr>
          <p:cNvPr id="4" name="Image 0" descr="preencoded.png"/>
          <p:cNvPicPr>
            <a:picLocks noChangeAspect="1"/>
          </p:cNvPicPr>
          <p:nvPr/>
        </p:nvPicPr>
        <p:blipFill>
          <a:blip r:embed="rId3"/>
          <a:stretch>
            <a:fillRect/>
          </a:stretch>
        </p:blipFill>
        <p:spPr>
          <a:xfrm>
            <a:off x="0" y="0"/>
            <a:ext cx="14630400" cy="2298859"/>
          </a:xfrm>
          <a:prstGeom prst="rect">
            <a:avLst/>
          </a:prstGeom>
        </p:spPr>
      </p:pic>
      <p:sp>
        <p:nvSpPr>
          <p:cNvPr id="5" name="Text 2"/>
          <p:cNvSpPr/>
          <p:nvPr/>
        </p:nvSpPr>
        <p:spPr>
          <a:xfrm>
            <a:off x="1234559" y="3528179"/>
            <a:ext cx="11531203" cy="574715"/>
          </a:xfrm>
          <a:prstGeom prst="rect">
            <a:avLst/>
          </a:prstGeom>
          <a:noFill/>
          <a:ln/>
        </p:spPr>
        <p:txBody>
          <a:bodyPr wrap="none" rtlCol="0" anchor="t"/>
          <a:lstStyle/>
          <a:p>
            <a:pPr marL="0" indent="0">
              <a:lnSpc>
                <a:spcPts val="4525"/>
              </a:lnSpc>
              <a:buNone/>
            </a:pPr>
            <a:r>
              <a:rPr lang="en-US" sz="3620" kern="0" spc="-109" dirty="0">
                <a:solidFill>
                  <a:srgbClr val="FFFFFF"/>
                </a:solidFill>
                <a:latin typeface="Roboto Mono" pitchFamily="34" charset="0"/>
                <a:ea typeface="Roboto Mono" pitchFamily="34" charset="-122"/>
                <a:cs typeface="Roboto Mono" pitchFamily="34" charset="-120"/>
              </a:rPr>
              <a:t>Matriks Produktivitas dan Efisiensi Produksi</a:t>
            </a:r>
            <a:endParaRPr lang="en-US" sz="3620" dirty="0"/>
          </a:p>
        </p:txBody>
      </p:sp>
      <p:sp>
        <p:nvSpPr>
          <p:cNvPr id="6" name="Text 3"/>
          <p:cNvSpPr/>
          <p:nvPr/>
        </p:nvSpPr>
        <p:spPr>
          <a:xfrm>
            <a:off x="1234559" y="4378762"/>
            <a:ext cx="12161282" cy="294323"/>
          </a:xfrm>
          <a:prstGeom prst="rect">
            <a:avLst/>
          </a:prstGeom>
          <a:noFill/>
          <a:ln/>
        </p:spPr>
        <p:txBody>
          <a:bodyPr wrap="none" rtlCol="0" anchor="t"/>
          <a:lstStyle/>
          <a:p>
            <a:pPr marL="0" indent="0">
              <a:lnSpc>
                <a:spcPts val="2317"/>
              </a:lnSpc>
              <a:buNone/>
            </a:pPr>
            <a:r>
              <a:rPr lang="en-US" sz="1448" kern="0" spc="-14" dirty="0">
                <a:solidFill>
                  <a:srgbClr val="E5E0DF"/>
                </a:solidFill>
                <a:latin typeface="Roboto" pitchFamily="34" charset="0"/>
                <a:ea typeface="Roboto" pitchFamily="34" charset="-122"/>
                <a:cs typeface="Roboto" pitchFamily="34" charset="-120"/>
              </a:rPr>
              <a:t>Matriks dapat digunakan untuk melacak dan menganalisis produktivitas berbagai faktor produksi dalam suatu perusahaan atau sektor ekonomi.</a:t>
            </a:r>
            <a:endParaRPr lang="en-US" sz="1448" dirty="0"/>
          </a:p>
        </p:txBody>
      </p:sp>
      <p:sp>
        <p:nvSpPr>
          <p:cNvPr id="7" name="Shape 4"/>
          <p:cNvSpPr/>
          <p:nvPr/>
        </p:nvSpPr>
        <p:spPr>
          <a:xfrm>
            <a:off x="1234559" y="4879896"/>
            <a:ext cx="12159972" cy="530066"/>
          </a:xfrm>
          <a:prstGeom prst="rect">
            <a:avLst/>
          </a:prstGeom>
          <a:solidFill>
            <a:srgbClr val="0F0F0F"/>
          </a:solidFill>
          <a:ln/>
        </p:spPr>
      </p:sp>
      <p:sp>
        <p:nvSpPr>
          <p:cNvPr id="8" name="Text 5"/>
          <p:cNvSpPr/>
          <p:nvPr/>
        </p:nvSpPr>
        <p:spPr>
          <a:xfrm>
            <a:off x="1419701" y="4997768"/>
            <a:ext cx="3681413" cy="294323"/>
          </a:xfrm>
          <a:prstGeom prst="rect">
            <a:avLst/>
          </a:prstGeom>
          <a:noFill/>
          <a:ln/>
        </p:spPr>
        <p:txBody>
          <a:bodyPr wrap="none" rtlCol="0" anchor="t"/>
          <a:lstStyle/>
          <a:p>
            <a:pPr marL="0" indent="0">
              <a:lnSpc>
                <a:spcPts val="2317"/>
              </a:lnSpc>
              <a:buNone/>
            </a:pPr>
            <a:r>
              <a:rPr lang="en-US" sz="1448" kern="0" spc="-14" dirty="0">
                <a:solidFill>
                  <a:srgbClr val="E5E0DF"/>
                </a:solidFill>
                <a:latin typeface="Roboto" pitchFamily="34" charset="0"/>
                <a:ea typeface="Roboto" pitchFamily="34" charset="-122"/>
                <a:cs typeface="Roboto" pitchFamily="34" charset="-120"/>
              </a:rPr>
              <a:t>Faktor Produksi</a:t>
            </a:r>
            <a:endParaRPr lang="en-US" sz="1448" dirty="0"/>
          </a:p>
        </p:txBody>
      </p:sp>
      <p:sp>
        <p:nvSpPr>
          <p:cNvPr id="9" name="Text 6"/>
          <p:cNvSpPr/>
          <p:nvPr/>
        </p:nvSpPr>
        <p:spPr>
          <a:xfrm>
            <a:off x="5476399" y="4997768"/>
            <a:ext cx="3677602" cy="294323"/>
          </a:xfrm>
          <a:prstGeom prst="rect">
            <a:avLst/>
          </a:prstGeom>
          <a:noFill/>
          <a:ln/>
        </p:spPr>
        <p:txBody>
          <a:bodyPr wrap="none" rtlCol="0" anchor="t"/>
          <a:lstStyle/>
          <a:p>
            <a:pPr marL="0" indent="0">
              <a:lnSpc>
                <a:spcPts val="2317"/>
              </a:lnSpc>
              <a:buNone/>
            </a:pPr>
            <a:r>
              <a:rPr lang="en-US" sz="1448" kern="0" spc="-14" dirty="0">
                <a:solidFill>
                  <a:srgbClr val="E5E0DF"/>
                </a:solidFill>
                <a:latin typeface="Roboto" pitchFamily="34" charset="0"/>
                <a:ea typeface="Roboto" pitchFamily="34" charset="-122"/>
                <a:cs typeface="Roboto" pitchFamily="34" charset="-120"/>
              </a:rPr>
              <a:t>Produktivitas</a:t>
            </a:r>
            <a:endParaRPr lang="en-US" sz="1448" dirty="0"/>
          </a:p>
        </p:txBody>
      </p:sp>
      <p:sp>
        <p:nvSpPr>
          <p:cNvPr id="10" name="Text 7"/>
          <p:cNvSpPr/>
          <p:nvPr/>
        </p:nvSpPr>
        <p:spPr>
          <a:xfrm>
            <a:off x="9529286" y="4997768"/>
            <a:ext cx="3681413" cy="294323"/>
          </a:xfrm>
          <a:prstGeom prst="rect">
            <a:avLst/>
          </a:prstGeom>
          <a:noFill/>
          <a:ln/>
        </p:spPr>
        <p:txBody>
          <a:bodyPr wrap="none" rtlCol="0" anchor="t"/>
          <a:lstStyle/>
          <a:p>
            <a:pPr marL="0" indent="0">
              <a:lnSpc>
                <a:spcPts val="2317"/>
              </a:lnSpc>
              <a:buNone/>
            </a:pPr>
            <a:r>
              <a:rPr lang="en-US" sz="1448" kern="0" spc="-14" dirty="0">
                <a:solidFill>
                  <a:srgbClr val="E5E0DF"/>
                </a:solidFill>
                <a:latin typeface="Roboto" pitchFamily="34" charset="0"/>
                <a:ea typeface="Roboto" pitchFamily="34" charset="-122"/>
                <a:cs typeface="Roboto" pitchFamily="34" charset="-120"/>
              </a:rPr>
              <a:t>Efisiensi</a:t>
            </a:r>
            <a:endParaRPr lang="en-US" sz="1448" dirty="0"/>
          </a:p>
        </p:txBody>
      </p:sp>
      <p:sp>
        <p:nvSpPr>
          <p:cNvPr id="11" name="Text 8"/>
          <p:cNvSpPr/>
          <p:nvPr/>
        </p:nvSpPr>
        <p:spPr>
          <a:xfrm>
            <a:off x="1419701" y="5527834"/>
            <a:ext cx="3681413" cy="294323"/>
          </a:xfrm>
          <a:prstGeom prst="rect">
            <a:avLst/>
          </a:prstGeom>
          <a:noFill/>
          <a:ln/>
        </p:spPr>
        <p:txBody>
          <a:bodyPr wrap="none" rtlCol="0" anchor="t"/>
          <a:lstStyle/>
          <a:p>
            <a:pPr marL="0" indent="0">
              <a:lnSpc>
                <a:spcPts val="2317"/>
              </a:lnSpc>
              <a:buNone/>
            </a:pPr>
            <a:r>
              <a:rPr lang="en-US" sz="1448" kern="0" spc="-14" dirty="0">
                <a:solidFill>
                  <a:srgbClr val="E5E0DF"/>
                </a:solidFill>
                <a:latin typeface="Roboto" pitchFamily="34" charset="0"/>
                <a:ea typeface="Roboto" pitchFamily="34" charset="-122"/>
                <a:cs typeface="Roboto" pitchFamily="34" charset="-120"/>
              </a:rPr>
              <a:t>Tenaga Kerja</a:t>
            </a:r>
            <a:endParaRPr lang="en-US" sz="1448" dirty="0"/>
          </a:p>
        </p:txBody>
      </p:sp>
      <p:sp>
        <p:nvSpPr>
          <p:cNvPr id="12" name="Text 9"/>
          <p:cNvSpPr/>
          <p:nvPr/>
        </p:nvSpPr>
        <p:spPr>
          <a:xfrm>
            <a:off x="5476399" y="5527834"/>
            <a:ext cx="3677602" cy="294323"/>
          </a:xfrm>
          <a:prstGeom prst="rect">
            <a:avLst/>
          </a:prstGeom>
          <a:noFill/>
          <a:ln/>
        </p:spPr>
        <p:txBody>
          <a:bodyPr wrap="none" rtlCol="0" anchor="t"/>
          <a:lstStyle/>
          <a:p>
            <a:pPr marL="0" indent="0">
              <a:lnSpc>
                <a:spcPts val="2317"/>
              </a:lnSpc>
              <a:buNone/>
            </a:pPr>
            <a:r>
              <a:rPr lang="en-US" sz="1448" kern="0" spc="-14" dirty="0">
                <a:solidFill>
                  <a:srgbClr val="E5E0DF"/>
                </a:solidFill>
                <a:latin typeface="Roboto" pitchFamily="34" charset="0"/>
                <a:ea typeface="Roboto" pitchFamily="34" charset="-122"/>
                <a:cs typeface="Roboto" pitchFamily="34" charset="-120"/>
              </a:rPr>
              <a:t>Jumlah output per pekerja</a:t>
            </a:r>
            <a:endParaRPr lang="en-US" sz="1448" dirty="0"/>
          </a:p>
        </p:txBody>
      </p:sp>
      <p:sp>
        <p:nvSpPr>
          <p:cNvPr id="13" name="Text 10"/>
          <p:cNvSpPr/>
          <p:nvPr/>
        </p:nvSpPr>
        <p:spPr>
          <a:xfrm>
            <a:off x="9529286" y="5527834"/>
            <a:ext cx="3681413" cy="294323"/>
          </a:xfrm>
          <a:prstGeom prst="rect">
            <a:avLst/>
          </a:prstGeom>
          <a:noFill/>
          <a:ln/>
        </p:spPr>
        <p:txBody>
          <a:bodyPr wrap="none" rtlCol="0" anchor="t"/>
          <a:lstStyle/>
          <a:p>
            <a:pPr marL="0" indent="0">
              <a:lnSpc>
                <a:spcPts val="2317"/>
              </a:lnSpc>
              <a:buNone/>
            </a:pPr>
            <a:r>
              <a:rPr lang="en-US" sz="1448" kern="0" spc="-14" dirty="0">
                <a:solidFill>
                  <a:srgbClr val="E5E0DF"/>
                </a:solidFill>
                <a:latin typeface="Roboto" pitchFamily="34" charset="0"/>
                <a:ea typeface="Roboto" pitchFamily="34" charset="-122"/>
                <a:cs typeface="Roboto" pitchFamily="34" charset="-120"/>
              </a:rPr>
              <a:t>Rasio output terhadap input tenaga kerja</a:t>
            </a:r>
            <a:endParaRPr lang="en-US" sz="1448" dirty="0"/>
          </a:p>
        </p:txBody>
      </p:sp>
      <p:sp>
        <p:nvSpPr>
          <p:cNvPr id="14" name="Shape 11"/>
          <p:cNvSpPr/>
          <p:nvPr/>
        </p:nvSpPr>
        <p:spPr>
          <a:xfrm>
            <a:off x="1234559" y="5940028"/>
            <a:ext cx="12159972" cy="530066"/>
          </a:xfrm>
          <a:prstGeom prst="rect">
            <a:avLst/>
          </a:prstGeom>
          <a:solidFill>
            <a:srgbClr val="0F0F0F"/>
          </a:solidFill>
          <a:ln/>
        </p:spPr>
      </p:sp>
      <p:sp>
        <p:nvSpPr>
          <p:cNvPr id="15" name="Text 12"/>
          <p:cNvSpPr/>
          <p:nvPr/>
        </p:nvSpPr>
        <p:spPr>
          <a:xfrm>
            <a:off x="1419701" y="6057900"/>
            <a:ext cx="3681413" cy="294323"/>
          </a:xfrm>
          <a:prstGeom prst="rect">
            <a:avLst/>
          </a:prstGeom>
          <a:noFill/>
          <a:ln/>
        </p:spPr>
        <p:txBody>
          <a:bodyPr wrap="none" rtlCol="0" anchor="t"/>
          <a:lstStyle/>
          <a:p>
            <a:pPr marL="0" indent="0">
              <a:lnSpc>
                <a:spcPts val="2317"/>
              </a:lnSpc>
              <a:buNone/>
            </a:pPr>
            <a:r>
              <a:rPr lang="en-US" sz="1448" kern="0" spc="-14" dirty="0">
                <a:solidFill>
                  <a:srgbClr val="E5E0DF"/>
                </a:solidFill>
                <a:latin typeface="Roboto" pitchFamily="34" charset="0"/>
                <a:ea typeface="Roboto" pitchFamily="34" charset="-122"/>
                <a:cs typeface="Roboto" pitchFamily="34" charset="-120"/>
              </a:rPr>
              <a:t>Modal</a:t>
            </a:r>
            <a:endParaRPr lang="en-US" sz="1448" dirty="0"/>
          </a:p>
        </p:txBody>
      </p:sp>
      <p:sp>
        <p:nvSpPr>
          <p:cNvPr id="16" name="Text 13"/>
          <p:cNvSpPr/>
          <p:nvPr/>
        </p:nvSpPr>
        <p:spPr>
          <a:xfrm>
            <a:off x="5476399" y="6057900"/>
            <a:ext cx="3677602" cy="294323"/>
          </a:xfrm>
          <a:prstGeom prst="rect">
            <a:avLst/>
          </a:prstGeom>
          <a:noFill/>
          <a:ln/>
        </p:spPr>
        <p:txBody>
          <a:bodyPr wrap="none" rtlCol="0" anchor="t"/>
          <a:lstStyle/>
          <a:p>
            <a:pPr marL="0" indent="0">
              <a:lnSpc>
                <a:spcPts val="2317"/>
              </a:lnSpc>
              <a:buNone/>
            </a:pPr>
            <a:r>
              <a:rPr lang="en-US" sz="1448" kern="0" spc="-14" dirty="0">
                <a:solidFill>
                  <a:srgbClr val="E5E0DF"/>
                </a:solidFill>
                <a:latin typeface="Roboto" pitchFamily="34" charset="0"/>
                <a:ea typeface="Roboto" pitchFamily="34" charset="-122"/>
                <a:cs typeface="Roboto" pitchFamily="34" charset="-120"/>
              </a:rPr>
              <a:t>Jumlah output per unit modal</a:t>
            </a:r>
            <a:endParaRPr lang="en-US" sz="1448" dirty="0"/>
          </a:p>
        </p:txBody>
      </p:sp>
      <p:sp>
        <p:nvSpPr>
          <p:cNvPr id="17" name="Text 14"/>
          <p:cNvSpPr/>
          <p:nvPr/>
        </p:nvSpPr>
        <p:spPr>
          <a:xfrm>
            <a:off x="9529286" y="6057900"/>
            <a:ext cx="3681413" cy="294323"/>
          </a:xfrm>
          <a:prstGeom prst="rect">
            <a:avLst/>
          </a:prstGeom>
          <a:noFill/>
          <a:ln/>
        </p:spPr>
        <p:txBody>
          <a:bodyPr wrap="none" rtlCol="0" anchor="t"/>
          <a:lstStyle/>
          <a:p>
            <a:pPr marL="0" indent="0">
              <a:lnSpc>
                <a:spcPts val="2317"/>
              </a:lnSpc>
              <a:buNone/>
            </a:pPr>
            <a:r>
              <a:rPr lang="en-US" sz="1448" kern="0" spc="-14" dirty="0">
                <a:solidFill>
                  <a:srgbClr val="E5E0DF"/>
                </a:solidFill>
                <a:latin typeface="Roboto" pitchFamily="34" charset="0"/>
                <a:ea typeface="Roboto" pitchFamily="34" charset="-122"/>
                <a:cs typeface="Roboto" pitchFamily="34" charset="-120"/>
              </a:rPr>
              <a:t>Rasio output terhadap input modal</a:t>
            </a:r>
            <a:endParaRPr lang="en-US" sz="1448" dirty="0"/>
          </a:p>
        </p:txBody>
      </p:sp>
      <p:sp>
        <p:nvSpPr>
          <p:cNvPr id="18" name="Text 15"/>
          <p:cNvSpPr/>
          <p:nvPr/>
        </p:nvSpPr>
        <p:spPr>
          <a:xfrm>
            <a:off x="1419701" y="6587966"/>
            <a:ext cx="3681413" cy="294323"/>
          </a:xfrm>
          <a:prstGeom prst="rect">
            <a:avLst/>
          </a:prstGeom>
          <a:noFill/>
          <a:ln/>
        </p:spPr>
        <p:txBody>
          <a:bodyPr wrap="none" rtlCol="0" anchor="t"/>
          <a:lstStyle/>
          <a:p>
            <a:pPr marL="0" indent="0">
              <a:lnSpc>
                <a:spcPts val="2317"/>
              </a:lnSpc>
              <a:buNone/>
            </a:pPr>
            <a:r>
              <a:rPr lang="en-US" sz="1448" kern="0" spc="-14" dirty="0">
                <a:solidFill>
                  <a:srgbClr val="E5E0DF"/>
                </a:solidFill>
                <a:latin typeface="Roboto" pitchFamily="34" charset="0"/>
                <a:ea typeface="Roboto" pitchFamily="34" charset="-122"/>
                <a:cs typeface="Roboto" pitchFamily="34" charset="-120"/>
              </a:rPr>
              <a:t>Bahan Baku</a:t>
            </a:r>
            <a:endParaRPr lang="en-US" sz="1448" dirty="0"/>
          </a:p>
        </p:txBody>
      </p:sp>
      <p:sp>
        <p:nvSpPr>
          <p:cNvPr id="19" name="Text 16"/>
          <p:cNvSpPr/>
          <p:nvPr/>
        </p:nvSpPr>
        <p:spPr>
          <a:xfrm>
            <a:off x="5476399" y="6587966"/>
            <a:ext cx="3677602" cy="294323"/>
          </a:xfrm>
          <a:prstGeom prst="rect">
            <a:avLst/>
          </a:prstGeom>
          <a:noFill/>
          <a:ln/>
        </p:spPr>
        <p:txBody>
          <a:bodyPr wrap="none" rtlCol="0" anchor="t"/>
          <a:lstStyle/>
          <a:p>
            <a:pPr marL="0" indent="0">
              <a:lnSpc>
                <a:spcPts val="2317"/>
              </a:lnSpc>
              <a:buNone/>
            </a:pPr>
            <a:r>
              <a:rPr lang="en-US" sz="1448" kern="0" spc="-14" dirty="0">
                <a:solidFill>
                  <a:srgbClr val="E5E0DF"/>
                </a:solidFill>
                <a:latin typeface="Roboto" pitchFamily="34" charset="0"/>
                <a:ea typeface="Roboto" pitchFamily="34" charset="-122"/>
                <a:cs typeface="Roboto" pitchFamily="34" charset="-120"/>
              </a:rPr>
              <a:t>Jumlah output per unit bahan baku</a:t>
            </a:r>
            <a:endParaRPr lang="en-US" sz="1448" dirty="0"/>
          </a:p>
        </p:txBody>
      </p:sp>
      <p:sp>
        <p:nvSpPr>
          <p:cNvPr id="20" name="Text 17"/>
          <p:cNvSpPr/>
          <p:nvPr/>
        </p:nvSpPr>
        <p:spPr>
          <a:xfrm>
            <a:off x="9529286" y="6587966"/>
            <a:ext cx="3681413" cy="294323"/>
          </a:xfrm>
          <a:prstGeom prst="rect">
            <a:avLst/>
          </a:prstGeom>
          <a:noFill/>
          <a:ln/>
        </p:spPr>
        <p:txBody>
          <a:bodyPr wrap="none" rtlCol="0" anchor="t"/>
          <a:lstStyle/>
          <a:p>
            <a:pPr marL="0" indent="0">
              <a:lnSpc>
                <a:spcPts val="2317"/>
              </a:lnSpc>
              <a:buNone/>
            </a:pPr>
            <a:r>
              <a:rPr lang="en-US" sz="1448" kern="0" spc="-14" dirty="0">
                <a:solidFill>
                  <a:srgbClr val="E5E0DF"/>
                </a:solidFill>
                <a:latin typeface="Roboto" pitchFamily="34" charset="0"/>
                <a:ea typeface="Roboto" pitchFamily="34" charset="-122"/>
                <a:cs typeface="Roboto" pitchFamily="34" charset="-120"/>
              </a:rPr>
              <a:t>Rasio output terhadap input bahan baku</a:t>
            </a:r>
            <a:endParaRPr lang="en-US" sz="1448"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10303"/>
          </a:solidFill>
          <a:ln/>
        </p:spPr>
      </p:sp>
      <p:sp>
        <p:nvSpPr>
          <p:cNvPr id="3" name="Shape 1"/>
          <p:cNvSpPr/>
          <p:nvPr/>
        </p:nvSpPr>
        <p:spPr>
          <a:xfrm>
            <a:off x="0" y="0"/>
            <a:ext cx="14630400" cy="8229600"/>
          </a:xfrm>
          <a:prstGeom prst="rect">
            <a:avLst/>
          </a:prstGeom>
          <a:solidFill>
            <a:srgbClr val="212121"/>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353431" y="1581031"/>
            <a:ext cx="5067538" cy="5067538"/>
          </a:xfrm>
          <a:prstGeom prst="rect">
            <a:avLst/>
          </a:prstGeom>
        </p:spPr>
      </p:pic>
      <p:sp>
        <p:nvSpPr>
          <p:cNvPr id="6" name="Text 2"/>
          <p:cNvSpPr/>
          <p:nvPr/>
        </p:nvSpPr>
        <p:spPr>
          <a:xfrm>
            <a:off x="586383" y="1396841"/>
            <a:ext cx="7971234" cy="1047036"/>
          </a:xfrm>
          <a:prstGeom prst="rect">
            <a:avLst/>
          </a:prstGeom>
          <a:noFill/>
          <a:ln/>
        </p:spPr>
        <p:txBody>
          <a:bodyPr wrap="square" rtlCol="0" anchor="t"/>
          <a:lstStyle/>
          <a:p>
            <a:pPr marL="0" indent="0">
              <a:lnSpc>
                <a:spcPts val="4123"/>
              </a:lnSpc>
              <a:buNone/>
            </a:pPr>
            <a:r>
              <a:rPr lang="en-US" sz="3298" kern="0" spc="-99" dirty="0">
                <a:solidFill>
                  <a:srgbClr val="FFFFFF"/>
                </a:solidFill>
                <a:latin typeface="Roboto Mono" pitchFamily="34" charset="0"/>
                <a:ea typeface="Roboto Mono" pitchFamily="34" charset="-122"/>
                <a:cs typeface="Roboto Mono" pitchFamily="34" charset="-120"/>
              </a:rPr>
              <a:t>Matriks Permintaan dan Penawaran Barang</a:t>
            </a:r>
            <a:endParaRPr lang="en-US" sz="3298" dirty="0"/>
          </a:p>
        </p:txBody>
      </p:sp>
      <p:sp>
        <p:nvSpPr>
          <p:cNvPr id="7" name="Text 3"/>
          <p:cNvSpPr/>
          <p:nvPr/>
        </p:nvSpPr>
        <p:spPr>
          <a:xfrm>
            <a:off x="586383" y="2695218"/>
            <a:ext cx="7971234" cy="536019"/>
          </a:xfrm>
          <a:prstGeom prst="rect">
            <a:avLst/>
          </a:prstGeom>
          <a:noFill/>
          <a:ln/>
        </p:spPr>
        <p:txBody>
          <a:bodyPr wrap="square" rtlCol="0" anchor="t"/>
          <a:lstStyle/>
          <a:p>
            <a:pPr marL="0" indent="0">
              <a:lnSpc>
                <a:spcPts val="2111"/>
              </a:lnSpc>
              <a:buNone/>
            </a:pPr>
            <a:r>
              <a:rPr lang="en-US" sz="1319" kern="0" spc="-13" dirty="0">
                <a:solidFill>
                  <a:srgbClr val="E5E0DF"/>
                </a:solidFill>
                <a:latin typeface="Roboto" pitchFamily="34" charset="0"/>
                <a:ea typeface="Roboto" pitchFamily="34" charset="-122"/>
                <a:cs typeface="Roboto" pitchFamily="34" charset="-120"/>
              </a:rPr>
              <a:t>Matriks dapat digunakan untuk mewakili dan menganalisis hubungan antara permintaan dan penawaran berbagai barang dan jasa dalam suatu ekonomi.</a:t>
            </a:r>
            <a:endParaRPr lang="en-US" sz="1319" dirty="0"/>
          </a:p>
        </p:txBody>
      </p:sp>
      <p:sp>
        <p:nvSpPr>
          <p:cNvPr id="8" name="Shape 4"/>
          <p:cNvSpPr/>
          <p:nvPr/>
        </p:nvSpPr>
        <p:spPr>
          <a:xfrm>
            <a:off x="586383" y="3608189"/>
            <a:ext cx="376952" cy="376952"/>
          </a:xfrm>
          <a:prstGeom prst="roundRect">
            <a:avLst>
              <a:gd name="adj" fmla="val 26671"/>
            </a:avLst>
          </a:prstGeom>
          <a:solidFill>
            <a:srgbClr val="0F0F0F"/>
          </a:solidFill>
          <a:ln/>
        </p:spPr>
      </p:sp>
      <p:sp>
        <p:nvSpPr>
          <p:cNvPr id="9" name="Text 5"/>
          <p:cNvSpPr/>
          <p:nvPr/>
        </p:nvSpPr>
        <p:spPr>
          <a:xfrm>
            <a:off x="703183" y="3670935"/>
            <a:ext cx="143232" cy="251341"/>
          </a:xfrm>
          <a:prstGeom prst="rect">
            <a:avLst/>
          </a:prstGeom>
          <a:noFill/>
          <a:ln/>
        </p:spPr>
        <p:txBody>
          <a:bodyPr wrap="none" rtlCol="0" anchor="t"/>
          <a:lstStyle/>
          <a:p>
            <a:pPr marL="0" indent="0" algn="ctr">
              <a:lnSpc>
                <a:spcPts val="1979"/>
              </a:lnSpc>
              <a:buNone/>
            </a:pPr>
            <a:r>
              <a:rPr lang="en-US" sz="1979" kern="0" spc="-59" dirty="0">
                <a:solidFill>
                  <a:srgbClr val="FFFFFF"/>
                </a:solidFill>
                <a:latin typeface="Roboto Mono" pitchFamily="34" charset="0"/>
                <a:ea typeface="Roboto Mono" pitchFamily="34" charset="-122"/>
                <a:cs typeface="Roboto Mono" pitchFamily="34" charset="-120"/>
              </a:rPr>
              <a:t>1</a:t>
            </a:r>
            <a:endParaRPr lang="en-US" sz="1979" dirty="0"/>
          </a:p>
        </p:txBody>
      </p:sp>
      <p:sp>
        <p:nvSpPr>
          <p:cNvPr id="10" name="Text 6"/>
          <p:cNvSpPr/>
          <p:nvPr/>
        </p:nvSpPr>
        <p:spPr>
          <a:xfrm>
            <a:off x="1130856" y="3608189"/>
            <a:ext cx="2094428" cy="261699"/>
          </a:xfrm>
          <a:prstGeom prst="rect">
            <a:avLst/>
          </a:prstGeom>
          <a:noFill/>
          <a:ln/>
        </p:spPr>
        <p:txBody>
          <a:bodyPr wrap="none" rtlCol="0" anchor="t"/>
          <a:lstStyle/>
          <a:p>
            <a:pPr marL="0" indent="0">
              <a:lnSpc>
                <a:spcPts val="2062"/>
              </a:lnSpc>
              <a:buNone/>
            </a:pPr>
            <a:r>
              <a:rPr lang="en-US" sz="1649" kern="0" spc="-49" dirty="0">
                <a:solidFill>
                  <a:srgbClr val="FFFFFF"/>
                </a:solidFill>
                <a:latin typeface="Roboto Mono" pitchFamily="34" charset="0"/>
                <a:ea typeface="Roboto Mono" pitchFamily="34" charset="-122"/>
                <a:cs typeface="Roboto Mono" pitchFamily="34" charset="-120"/>
              </a:rPr>
              <a:t>Kurva Permintaan</a:t>
            </a:r>
            <a:endParaRPr lang="en-US" sz="1649" dirty="0"/>
          </a:p>
        </p:txBody>
      </p:sp>
      <p:sp>
        <p:nvSpPr>
          <p:cNvPr id="11" name="Text 7"/>
          <p:cNvSpPr/>
          <p:nvPr/>
        </p:nvSpPr>
        <p:spPr>
          <a:xfrm>
            <a:off x="1130856" y="3970377"/>
            <a:ext cx="3357443" cy="1072039"/>
          </a:xfrm>
          <a:prstGeom prst="rect">
            <a:avLst/>
          </a:prstGeom>
          <a:noFill/>
          <a:ln/>
        </p:spPr>
        <p:txBody>
          <a:bodyPr wrap="square" rtlCol="0" anchor="t"/>
          <a:lstStyle/>
          <a:p>
            <a:pPr marL="0" indent="0">
              <a:lnSpc>
                <a:spcPts val="2111"/>
              </a:lnSpc>
              <a:buNone/>
            </a:pPr>
            <a:r>
              <a:rPr lang="en-US" sz="1319" kern="0" spc="-13" dirty="0">
                <a:solidFill>
                  <a:srgbClr val="E5E0DF"/>
                </a:solidFill>
                <a:latin typeface="Roboto" pitchFamily="34" charset="0"/>
                <a:ea typeface="Roboto" pitchFamily="34" charset="-122"/>
                <a:cs typeface="Roboto" pitchFamily="34" charset="-120"/>
              </a:rPr>
              <a:t>Matriks dapat digunakan untuk membangun kurva permintaan untuk berbagai barang dan jasa, menunjukkan hubungan antara harga dan jumlah yang diminta.</a:t>
            </a:r>
            <a:endParaRPr lang="en-US" sz="1319" dirty="0"/>
          </a:p>
        </p:txBody>
      </p:sp>
      <p:sp>
        <p:nvSpPr>
          <p:cNvPr id="12" name="Shape 8"/>
          <p:cNvSpPr/>
          <p:nvPr/>
        </p:nvSpPr>
        <p:spPr>
          <a:xfrm>
            <a:off x="4655820" y="3608189"/>
            <a:ext cx="376952" cy="376952"/>
          </a:xfrm>
          <a:prstGeom prst="roundRect">
            <a:avLst>
              <a:gd name="adj" fmla="val 26671"/>
            </a:avLst>
          </a:prstGeom>
          <a:solidFill>
            <a:srgbClr val="0F0F0F"/>
          </a:solidFill>
          <a:ln/>
        </p:spPr>
      </p:sp>
      <p:sp>
        <p:nvSpPr>
          <p:cNvPr id="13" name="Text 9"/>
          <p:cNvSpPr/>
          <p:nvPr/>
        </p:nvSpPr>
        <p:spPr>
          <a:xfrm>
            <a:off x="4772620" y="3670935"/>
            <a:ext cx="143232" cy="251341"/>
          </a:xfrm>
          <a:prstGeom prst="rect">
            <a:avLst/>
          </a:prstGeom>
          <a:noFill/>
          <a:ln/>
        </p:spPr>
        <p:txBody>
          <a:bodyPr wrap="none" rtlCol="0" anchor="t"/>
          <a:lstStyle/>
          <a:p>
            <a:pPr marL="0" indent="0" algn="ctr">
              <a:lnSpc>
                <a:spcPts val="1979"/>
              </a:lnSpc>
              <a:buNone/>
            </a:pPr>
            <a:r>
              <a:rPr lang="en-US" sz="1979" kern="0" spc="-59" dirty="0">
                <a:solidFill>
                  <a:srgbClr val="FFFFFF"/>
                </a:solidFill>
                <a:latin typeface="Roboto Mono" pitchFamily="34" charset="0"/>
                <a:ea typeface="Roboto Mono" pitchFamily="34" charset="-122"/>
                <a:cs typeface="Roboto Mono" pitchFamily="34" charset="-120"/>
              </a:rPr>
              <a:t>2</a:t>
            </a:r>
            <a:endParaRPr lang="en-US" sz="1979" dirty="0"/>
          </a:p>
        </p:txBody>
      </p:sp>
      <p:sp>
        <p:nvSpPr>
          <p:cNvPr id="14" name="Text 10"/>
          <p:cNvSpPr/>
          <p:nvPr/>
        </p:nvSpPr>
        <p:spPr>
          <a:xfrm>
            <a:off x="5200293" y="3608189"/>
            <a:ext cx="2094428" cy="261699"/>
          </a:xfrm>
          <a:prstGeom prst="rect">
            <a:avLst/>
          </a:prstGeom>
          <a:noFill/>
          <a:ln/>
        </p:spPr>
        <p:txBody>
          <a:bodyPr wrap="none" rtlCol="0" anchor="t"/>
          <a:lstStyle/>
          <a:p>
            <a:pPr marL="0" indent="0">
              <a:lnSpc>
                <a:spcPts val="2062"/>
              </a:lnSpc>
              <a:buNone/>
            </a:pPr>
            <a:r>
              <a:rPr lang="en-US" sz="1649" kern="0" spc="-49" dirty="0">
                <a:solidFill>
                  <a:srgbClr val="FFFFFF"/>
                </a:solidFill>
                <a:latin typeface="Roboto Mono" pitchFamily="34" charset="0"/>
                <a:ea typeface="Roboto Mono" pitchFamily="34" charset="-122"/>
                <a:cs typeface="Roboto Mono" pitchFamily="34" charset="-120"/>
              </a:rPr>
              <a:t>Kurva Penawaran</a:t>
            </a:r>
            <a:endParaRPr lang="en-US" sz="1649" dirty="0"/>
          </a:p>
        </p:txBody>
      </p:sp>
      <p:sp>
        <p:nvSpPr>
          <p:cNvPr id="15" name="Text 11"/>
          <p:cNvSpPr/>
          <p:nvPr/>
        </p:nvSpPr>
        <p:spPr>
          <a:xfrm>
            <a:off x="5200293" y="3970377"/>
            <a:ext cx="3357443" cy="1072039"/>
          </a:xfrm>
          <a:prstGeom prst="rect">
            <a:avLst/>
          </a:prstGeom>
          <a:noFill/>
          <a:ln/>
        </p:spPr>
        <p:txBody>
          <a:bodyPr wrap="square" rtlCol="0" anchor="t"/>
          <a:lstStyle/>
          <a:p>
            <a:pPr marL="0" indent="0">
              <a:lnSpc>
                <a:spcPts val="2111"/>
              </a:lnSpc>
              <a:buNone/>
            </a:pPr>
            <a:r>
              <a:rPr lang="en-US" sz="1319" kern="0" spc="-13" dirty="0">
                <a:solidFill>
                  <a:srgbClr val="E5E0DF"/>
                </a:solidFill>
                <a:latin typeface="Roboto" pitchFamily="34" charset="0"/>
                <a:ea typeface="Roboto" pitchFamily="34" charset="-122"/>
                <a:cs typeface="Roboto" pitchFamily="34" charset="-120"/>
              </a:rPr>
              <a:t>Matriks juga dapat digunakan untuk membangun kurva penawaran, menunjukkan hubungan antara harga dan jumlah yang ditawarkan.</a:t>
            </a:r>
            <a:endParaRPr lang="en-US" sz="1319" dirty="0"/>
          </a:p>
        </p:txBody>
      </p:sp>
      <p:sp>
        <p:nvSpPr>
          <p:cNvPr id="16" name="Shape 12"/>
          <p:cNvSpPr/>
          <p:nvPr/>
        </p:nvSpPr>
        <p:spPr>
          <a:xfrm>
            <a:off x="586383" y="5398413"/>
            <a:ext cx="376952" cy="376952"/>
          </a:xfrm>
          <a:prstGeom prst="roundRect">
            <a:avLst>
              <a:gd name="adj" fmla="val 26671"/>
            </a:avLst>
          </a:prstGeom>
          <a:solidFill>
            <a:srgbClr val="0F0F0F"/>
          </a:solidFill>
          <a:ln/>
        </p:spPr>
      </p:sp>
      <p:sp>
        <p:nvSpPr>
          <p:cNvPr id="17" name="Text 13"/>
          <p:cNvSpPr/>
          <p:nvPr/>
        </p:nvSpPr>
        <p:spPr>
          <a:xfrm>
            <a:off x="703183" y="5461159"/>
            <a:ext cx="143232" cy="251341"/>
          </a:xfrm>
          <a:prstGeom prst="rect">
            <a:avLst/>
          </a:prstGeom>
          <a:noFill/>
          <a:ln/>
        </p:spPr>
        <p:txBody>
          <a:bodyPr wrap="none" rtlCol="0" anchor="t"/>
          <a:lstStyle/>
          <a:p>
            <a:pPr marL="0" indent="0" algn="ctr">
              <a:lnSpc>
                <a:spcPts val="1979"/>
              </a:lnSpc>
              <a:buNone/>
            </a:pPr>
            <a:r>
              <a:rPr lang="en-US" sz="1979" kern="0" spc="-59" dirty="0">
                <a:solidFill>
                  <a:srgbClr val="FFFFFF"/>
                </a:solidFill>
                <a:latin typeface="Roboto Mono" pitchFamily="34" charset="0"/>
                <a:ea typeface="Roboto Mono" pitchFamily="34" charset="-122"/>
                <a:cs typeface="Roboto Mono" pitchFamily="34" charset="-120"/>
              </a:rPr>
              <a:t>3</a:t>
            </a:r>
            <a:endParaRPr lang="en-US" sz="1979" dirty="0"/>
          </a:p>
        </p:txBody>
      </p:sp>
      <p:sp>
        <p:nvSpPr>
          <p:cNvPr id="18" name="Text 14"/>
          <p:cNvSpPr/>
          <p:nvPr/>
        </p:nvSpPr>
        <p:spPr>
          <a:xfrm>
            <a:off x="1130856" y="5398413"/>
            <a:ext cx="2094428" cy="261699"/>
          </a:xfrm>
          <a:prstGeom prst="rect">
            <a:avLst/>
          </a:prstGeom>
          <a:noFill/>
          <a:ln/>
        </p:spPr>
        <p:txBody>
          <a:bodyPr wrap="none" rtlCol="0" anchor="t"/>
          <a:lstStyle/>
          <a:p>
            <a:pPr marL="0" indent="0">
              <a:lnSpc>
                <a:spcPts val="2062"/>
              </a:lnSpc>
              <a:buNone/>
            </a:pPr>
            <a:r>
              <a:rPr lang="en-US" sz="1649" kern="0" spc="-49" dirty="0">
                <a:solidFill>
                  <a:srgbClr val="FFFFFF"/>
                </a:solidFill>
                <a:latin typeface="Roboto Mono" pitchFamily="34" charset="0"/>
                <a:ea typeface="Roboto Mono" pitchFamily="34" charset="-122"/>
                <a:cs typeface="Roboto Mono" pitchFamily="34" charset="-120"/>
              </a:rPr>
              <a:t>Ekuilibrium Pasar</a:t>
            </a:r>
            <a:endParaRPr lang="en-US" sz="1649" dirty="0"/>
          </a:p>
        </p:txBody>
      </p:sp>
      <p:sp>
        <p:nvSpPr>
          <p:cNvPr id="19" name="Text 15"/>
          <p:cNvSpPr/>
          <p:nvPr/>
        </p:nvSpPr>
        <p:spPr>
          <a:xfrm>
            <a:off x="1130856" y="5760601"/>
            <a:ext cx="3357443" cy="1072039"/>
          </a:xfrm>
          <a:prstGeom prst="rect">
            <a:avLst/>
          </a:prstGeom>
          <a:noFill/>
          <a:ln/>
        </p:spPr>
        <p:txBody>
          <a:bodyPr wrap="square" rtlCol="0" anchor="t"/>
          <a:lstStyle/>
          <a:p>
            <a:pPr marL="0" indent="0">
              <a:lnSpc>
                <a:spcPts val="2111"/>
              </a:lnSpc>
              <a:buNone/>
            </a:pPr>
            <a:r>
              <a:rPr lang="en-US" sz="1319" kern="0" spc="-13" dirty="0">
                <a:solidFill>
                  <a:srgbClr val="E5E0DF"/>
                </a:solidFill>
                <a:latin typeface="Roboto" pitchFamily="34" charset="0"/>
                <a:ea typeface="Roboto" pitchFamily="34" charset="-122"/>
                <a:cs typeface="Roboto" pitchFamily="34" charset="-120"/>
              </a:rPr>
              <a:t>Matriks memungkinkan kita untuk menentukan titik keseimbangan pasar, di mana jumlah yang diminta sama dengan jumlah yang ditawarkan.</a:t>
            </a:r>
            <a:endParaRPr lang="en-US" sz="1319" dirty="0"/>
          </a:p>
        </p:txBody>
      </p:sp>
      <p:sp>
        <p:nvSpPr>
          <p:cNvPr id="20" name="Shape 16"/>
          <p:cNvSpPr/>
          <p:nvPr/>
        </p:nvSpPr>
        <p:spPr>
          <a:xfrm>
            <a:off x="4655820" y="5398413"/>
            <a:ext cx="376952" cy="376952"/>
          </a:xfrm>
          <a:prstGeom prst="roundRect">
            <a:avLst>
              <a:gd name="adj" fmla="val 26671"/>
            </a:avLst>
          </a:prstGeom>
          <a:solidFill>
            <a:srgbClr val="0F0F0F"/>
          </a:solidFill>
          <a:ln/>
        </p:spPr>
      </p:sp>
      <p:sp>
        <p:nvSpPr>
          <p:cNvPr id="21" name="Text 17"/>
          <p:cNvSpPr/>
          <p:nvPr/>
        </p:nvSpPr>
        <p:spPr>
          <a:xfrm>
            <a:off x="4772620" y="5461159"/>
            <a:ext cx="143232" cy="251341"/>
          </a:xfrm>
          <a:prstGeom prst="rect">
            <a:avLst/>
          </a:prstGeom>
          <a:noFill/>
          <a:ln/>
        </p:spPr>
        <p:txBody>
          <a:bodyPr wrap="none" rtlCol="0" anchor="t"/>
          <a:lstStyle/>
          <a:p>
            <a:pPr marL="0" indent="0" algn="ctr">
              <a:lnSpc>
                <a:spcPts val="1979"/>
              </a:lnSpc>
              <a:buNone/>
            </a:pPr>
            <a:r>
              <a:rPr lang="en-US" sz="1979" kern="0" spc="-59" dirty="0">
                <a:solidFill>
                  <a:srgbClr val="FFFFFF"/>
                </a:solidFill>
                <a:latin typeface="Roboto Mono" pitchFamily="34" charset="0"/>
                <a:ea typeface="Roboto Mono" pitchFamily="34" charset="-122"/>
                <a:cs typeface="Roboto Mono" pitchFamily="34" charset="-120"/>
              </a:rPr>
              <a:t>4</a:t>
            </a:r>
            <a:endParaRPr lang="en-US" sz="1979" dirty="0"/>
          </a:p>
        </p:txBody>
      </p:sp>
      <p:sp>
        <p:nvSpPr>
          <p:cNvPr id="22" name="Text 18"/>
          <p:cNvSpPr/>
          <p:nvPr/>
        </p:nvSpPr>
        <p:spPr>
          <a:xfrm>
            <a:off x="5200293" y="5398413"/>
            <a:ext cx="2386489" cy="261699"/>
          </a:xfrm>
          <a:prstGeom prst="rect">
            <a:avLst/>
          </a:prstGeom>
          <a:noFill/>
          <a:ln/>
        </p:spPr>
        <p:txBody>
          <a:bodyPr wrap="none" rtlCol="0" anchor="t"/>
          <a:lstStyle/>
          <a:p>
            <a:pPr marL="0" indent="0">
              <a:lnSpc>
                <a:spcPts val="2062"/>
              </a:lnSpc>
              <a:buNone/>
            </a:pPr>
            <a:r>
              <a:rPr lang="en-US" sz="1649" kern="0" spc="-49" dirty="0">
                <a:solidFill>
                  <a:srgbClr val="FFFFFF"/>
                </a:solidFill>
                <a:latin typeface="Roboto Mono" pitchFamily="34" charset="0"/>
                <a:ea typeface="Roboto Mono" pitchFamily="34" charset="-122"/>
                <a:cs typeface="Roboto Mono" pitchFamily="34" charset="-120"/>
              </a:rPr>
              <a:t>Analisis Elastisitas</a:t>
            </a:r>
            <a:endParaRPr lang="en-US" sz="1649" dirty="0"/>
          </a:p>
        </p:txBody>
      </p:sp>
      <p:sp>
        <p:nvSpPr>
          <p:cNvPr id="23" name="Text 19"/>
          <p:cNvSpPr/>
          <p:nvPr/>
        </p:nvSpPr>
        <p:spPr>
          <a:xfrm>
            <a:off x="5200293" y="5760601"/>
            <a:ext cx="3357443" cy="1072039"/>
          </a:xfrm>
          <a:prstGeom prst="rect">
            <a:avLst/>
          </a:prstGeom>
          <a:noFill/>
          <a:ln/>
        </p:spPr>
        <p:txBody>
          <a:bodyPr wrap="square" rtlCol="0" anchor="t"/>
          <a:lstStyle/>
          <a:p>
            <a:pPr marL="0" indent="0">
              <a:lnSpc>
                <a:spcPts val="2111"/>
              </a:lnSpc>
              <a:buNone/>
            </a:pPr>
            <a:r>
              <a:rPr lang="en-US" sz="1319" kern="0" spc="-13" dirty="0">
                <a:solidFill>
                  <a:srgbClr val="E5E0DF"/>
                </a:solidFill>
                <a:latin typeface="Roboto" pitchFamily="34" charset="0"/>
                <a:ea typeface="Roboto" pitchFamily="34" charset="-122"/>
                <a:cs typeface="Roboto" pitchFamily="34" charset="-120"/>
              </a:rPr>
              <a:t>Matriks dapat digunakan untuk mengukur elastisitas permintaan dan penawaran, menunjukkan bagaimana perubahan harga memengaruhi permintaan dan penawaran.</a:t>
            </a:r>
            <a:endParaRPr lang="en-US" sz="1319"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10303"/>
          </a:solidFill>
          <a:ln/>
        </p:spPr>
      </p:sp>
      <p:sp>
        <p:nvSpPr>
          <p:cNvPr id="3" name="Shape 1"/>
          <p:cNvSpPr/>
          <p:nvPr/>
        </p:nvSpPr>
        <p:spPr>
          <a:xfrm>
            <a:off x="0" y="0"/>
            <a:ext cx="14630400" cy="8229600"/>
          </a:xfrm>
          <a:prstGeom prst="rect">
            <a:avLst/>
          </a:prstGeom>
          <a:solidFill>
            <a:srgbClr val="212121"/>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343787" y="2244328"/>
            <a:ext cx="5086826" cy="3740944"/>
          </a:xfrm>
          <a:prstGeom prst="rect">
            <a:avLst/>
          </a:prstGeom>
        </p:spPr>
      </p:pic>
      <p:sp>
        <p:nvSpPr>
          <p:cNvPr id="6" name="Text 2"/>
          <p:cNvSpPr/>
          <p:nvPr/>
        </p:nvSpPr>
        <p:spPr>
          <a:xfrm>
            <a:off x="559237" y="843082"/>
            <a:ext cx="7285077" cy="499229"/>
          </a:xfrm>
          <a:prstGeom prst="rect">
            <a:avLst/>
          </a:prstGeom>
          <a:noFill/>
          <a:ln/>
        </p:spPr>
        <p:txBody>
          <a:bodyPr wrap="none" rtlCol="0" anchor="t"/>
          <a:lstStyle/>
          <a:p>
            <a:pPr marL="0" indent="0">
              <a:lnSpc>
                <a:spcPts val="3932"/>
              </a:lnSpc>
              <a:buNone/>
            </a:pPr>
            <a:r>
              <a:rPr lang="en-US" sz="3146" kern="0" spc="-94" dirty="0">
                <a:solidFill>
                  <a:srgbClr val="FFFFFF"/>
                </a:solidFill>
                <a:latin typeface="Roboto Mono" pitchFamily="34" charset="0"/>
                <a:ea typeface="Roboto Mono" pitchFamily="34" charset="-122"/>
                <a:cs typeface="Roboto Mono" pitchFamily="34" charset="-120"/>
              </a:rPr>
              <a:t>Matriks Harga dan Biaya Produksi</a:t>
            </a:r>
            <a:endParaRPr lang="en-US" sz="3146" dirty="0"/>
          </a:p>
        </p:txBody>
      </p:sp>
      <p:sp>
        <p:nvSpPr>
          <p:cNvPr id="7" name="Text 3"/>
          <p:cNvSpPr/>
          <p:nvPr/>
        </p:nvSpPr>
        <p:spPr>
          <a:xfrm>
            <a:off x="559237" y="1581983"/>
            <a:ext cx="8025527" cy="511254"/>
          </a:xfrm>
          <a:prstGeom prst="rect">
            <a:avLst/>
          </a:prstGeom>
          <a:noFill/>
          <a:ln/>
        </p:spPr>
        <p:txBody>
          <a:bodyPr wrap="square" rtlCol="0" anchor="t"/>
          <a:lstStyle/>
          <a:p>
            <a:pPr marL="0" indent="0">
              <a:lnSpc>
                <a:spcPts val="2013"/>
              </a:lnSpc>
              <a:buNone/>
            </a:pPr>
            <a:r>
              <a:rPr lang="en-US" sz="1258" kern="0" spc="-13" dirty="0">
                <a:solidFill>
                  <a:srgbClr val="E5E0DF"/>
                </a:solidFill>
                <a:latin typeface="Roboto" pitchFamily="34" charset="0"/>
                <a:ea typeface="Roboto" pitchFamily="34" charset="-122"/>
                <a:cs typeface="Roboto" pitchFamily="34" charset="-120"/>
              </a:rPr>
              <a:t>Matriks dapat digunakan untuk melacak dan menganalisis harga berbagai input dan output dalam proses produksi, serta biaya produksi total.</a:t>
            </a:r>
            <a:endParaRPr lang="en-US" sz="1258" dirty="0"/>
          </a:p>
        </p:txBody>
      </p:sp>
      <p:pic>
        <p:nvPicPr>
          <p:cNvPr id="8" name="Image 2" descr="preencoded.png"/>
          <p:cNvPicPr>
            <a:picLocks noChangeAspect="1"/>
          </p:cNvPicPr>
          <p:nvPr/>
        </p:nvPicPr>
        <p:blipFill>
          <a:blip r:embed="rId5"/>
          <a:stretch>
            <a:fillRect/>
          </a:stretch>
        </p:blipFill>
        <p:spPr>
          <a:xfrm>
            <a:off x="559237" y="2272903"/>
            <a:ext cx="798909" cy="1278374"/>
          </a:xfrm>
          <a:prstGeom prst="rect">
            <a:avLst/>
          </a:prstGeom>
        </p:spPr>
      </p:pic>
      <p:sp>
        <p:nvSpPr>
          <p:cNvPr id="9" name="Text 4"/>
          <p:cNvSpPr/>
          <p:nvPr/>
        </p:nvSpPr>
        <p:spPr>
          <a:xfrm>
            <a:off x="1597819" y="2432685"/>
            <a:ext cx="1997393" cy="249674"/>
          </a:xfrm>
          <a:prstGeom prst="rect">
            <a:avLst/>
          </a:prstGeom>
          <a:noFill/>
          <a:ln/>
        </p:spPr>
        <p:txBody>
          <a:bodyPr wrap="none" rtlCol="0" anchor="t"/>
          <a:lstStyle/>
          <a:p>
            <a:pPr marL="0" indent="0" algn="l">
              <a:lnSpc>
                <a:spcPts val="1966"/>
              </a:lnSpc>
              <a:buNone/>
            </a:pPr>
            <a:r>
              <a:rPr lang="en-US" sz="1573" kern="0" spc="-47" dirty="0">
                <a:solidFill>
                  <a:srgbClr val="FFFFFF"/>
                </a:solidFill>
                <a:latin typeface="Roboto Mono" pitchFamily="34" charset="0"/>
                <a:ea typeface="Roboto Mono" pitchFamily="34" charset="-122"/>
                <a:cs typeface="Roboto Mono" pitchFamily="34" charset="-120"/>
              </a:rPr>
              <a:t>Harga Input</a:t>
            </a:r>
            <a:endParaRPr lang="en-US" sz="1573" dirty="0"/>
          </a:p>
        </p:txBody>
      </p:sp>
      <p:sp>
        <p:nvSpPr>
          <p:cNvPr id="10" name="Text 5"/>
          <p:cNvSpPr/>
          <p:nvPr/>
        </p:nvSpPr>
        <p:spPr>
          <a:xfrm>
            <a:off x="1597819" y="2778204"/>
            <a:ext cx="6986945" cy="511254"/>
          </a:xfrm>
          <a:prstGeom prst="rect">
            <a:avLst/>
          </a:prstGeom>
          <a:noFill/>
          <a:ln/>
        </p:spPr>
        <p:txBody>
          <a:bodyPr wrap="square" rtlCol="0" anchor="t"/>
          <a:lstStyle/>
          <a:p>
            <a:pPr marL="0" indent="0" algn="l">
              <a:lnSpc>
                <a:spcPts val="2013"/>
              </a:lnSpc>
              <a:buNone/>
            </a:pPr>
            <a:r>
              <a:rPr lang="en-US" sz="1258" kern="0" spc="-13" dirty="0">
                <a:solidFill>
                  <a:srgbClr val="E5E0DF"/>
                </a:solidFill>
                <a:latin typeface="Roboto" pitchFamily="34" charset="0"/>
                <a:ea typeface="Roboto" pitchFamily="34" charset="-122"/>
                <a:cs typeface="Roboto" pitchFamily="34" charset="-120"/>
              </a:rPr>
              <a:t>Matriks dapat digunakan untuk melacak harga berbagai input, seperti tenaga kerja, modal, dan bahan baku.</a:t>
            </a:r>
            <a:endParaRPr lang="en-US" sz="1258" dirty="0"/>
          </a:p>
        </p:txBody>
      </p:sp>
      <p:pic>
        <p:nvPicPr>
          <p:cNvPr id="11" name="Image 3" descr="preencoded.png"/>
          <p:cNvPicPr>
            <a:picLocks noChangeAspect="1"/>
          </p:cNvPicPr>
          <p:nvPr/>
        </p:nvPicPr>
        <p:blipFill>
          <a:blip r:embed="rId6"/>
          <a:stretch>
            <a:fillRect/>
          </a:stretch>
        </p:blipFill>
        <p:spPr>
          <a:xfrm>
            <a:off x="559237" y="3551277"/>
            <a:ext cx="798909" cy="1278374"/>
          </a:xfrm>
          <a:prstGeom prst="rect">
            <a:avLst/>
          </a:prstGeom>
        </p:spPr>
      </p:pic>
      <p:sp>
        <p:nvSpPr>
          <p:cNvPr id="12" name="Text 6"/>
          <p:cNvSpPr/>
          <p:nvPr/>
        </p:nvSpPr>
        <p:spPr>
          <a:xfrm>
            <a:off x="1597819" y="3711059"/>
            <a:ext cx="1997393" cy="249674"/>
          </a:xfrm>
          <a:prstGeom prst="rect">
            <a:avLst/>
          </a:prstGeom>
          <a:noFill/>
          <a:ln/>
        </p:spPr>
        <p:txBody>
          <a:bodyPr wrap="none" rtlCol="0" anchor="t"/>
          <a:lstStyle/>
          <a:p>
            <a:pPr marL="0" indent="0" algn="l">
              <a:lnSpc>
                <a:spcPts val="1966"/>
              </a:lnSpc>
              <a:buNone/>
            </a:pPr>
            <a:r>
              <a:rPr lang="en-US" sz="1573" kern="0" spc="-47" dirty="0">
                <a:solidFill>
                  <a:srgbClr val="FFFFFF"/>
                </a:solidFill>
                <a:latin typeface="Roboto Mono" pitchFamily="34" charset="0"/>
                <a:ea typeface="Roboto Mono" pitchFamily="34" charset="-122"/>
                <a:cs typeface="Roboto Mono" pitchFamily="34" charset="-120"/>
              </a:rPr>
              <a:t>Biaya Produksi</a:t>
            </a:r>
            <a:endParaRPr lang="en-US" sz="1573" dirty="0"/>
          </a:p>
        </p:txBody>
      </p:sp>
      <p:sp>
        <p:nvSpPr>
          <p:cNvPr id="13" name="Text 7"/>
          <p:cNvSpPr/>
          <p:nvPr/>
        </p:nvSpPr>
        <p:spPr>
          <a:xfrm>
            <a:off x="1597819" y="4056578"/>
            <a:ext cx="6986945" cy="511254"/>
          </a:xfrm>
          <a:prstGeom prst="rect">
            <a:avLst/>
          </a:prstGeom>
          <a:noFill/>
          <a:ln/>
        </p:spPr>
        <p:txBody>
          <a:bodyPr wrap="square" rtlCol="0" anchor="t"/>
          <a:lstStyle/>
          <a:p>
            <a:pPr marL="0" indent="0" algn="l">
              <a:lnSpc>
                <a:spcPts val="2013"/>
              </a:lnSpc>
              <a:buNone/>
            </a:pPr>
            <a:r>
              <a:rPr lang="en-US" sz="1258" kern="0" spc="-13" dirty="0">
                <a:solidFill>
                  <a:srgbClr val="E5E0DF"/>
                </a:solidFill>
                <a:latin typeface="Roboto" pitchFamily="34" charset="0"/>
                <a:ea typeface="Roboto" pitchFamily="34" charset="-122"/>
                <a:cs typeface="Roboto" pitchFamily="34" charset="-120"/>
              </a:rPr>
              <a:t>Matriks memungkinkan kita untuk menghitung total biaya produksi dengan mengalikan harga input dengan jumlah yang digunakan.</a:t>
            </a:r>
            <a:endParaRPr lang="en-US" sz="1258" dirty="0"/>
          </a:p>
        </p:txBody>
      </p:sp>
      <p:pic>
        <p:nvPicPr>
          <p:cNvPr id="14" name="Image 4" descr="preencoded.png"/>
          <p:cNvPicPr>
            <a:picLocks noChangeAspect="1"/>
          </p:cNvPicPr>
          <p:nvPr/>
        </p:nvPicPr>
        <p:blipFill>
          <a:blip r:embed="rId7"/>
          <a:stretch>
            <a:fillRect/>
          </a:stretch>
        </p:blipFill>
        <p:spPr>
          <a:xfrm>
            <a:off x="559237" y="4829651"/>
            <a:ext cx="798909" cy="1278374"/>
          </a:xfrm>
          <a:prstGeom prst="rect">
            <a:avLst/>
          </a:prstGeom>
        </p:spPr>
      </p:pic>
      <p:sp>
        <p:nvSpPr>
          <p:cNvPr id="15" name="Text 8"/>
          <p:cNvSpPr/>
          <p:nvPr/>
        </p:nvSpPr>
        <p:spPr>
          <a:xfrm>
            <a:off x="1597819" y="4989433"/>
            <a:ext cx="1997393" cy="249674"/>
          </a:xfrm>
          <a:prstGeom prst="rect">
            <a:avLst/>
          </a:prstGeom>
          <a:noFill/>
          <a:ln/>
        </p:spPr>
        <p:txBody>
          <a:bodyPr wrap="none" rtlCol="0" anchor="t"/>
          <a:lstStyle/>
          <a:p>
            <a:pPr marL="0" indent="0" algn="l">
              <a:lnSpc>
                <a:spcPts val="1966"/>
              </a:lnSpc>
              <a:buNone/>
            </a:pPr>
            <a:r>
              <a:rPr lang="en-US" sz="1573" kern="0" spc="-47" dirty="0">
                <a:solidFill>
                  <a:srgbClr val="FFFFFF"/>
                </a:solidFill>
                <a:latin typeface="Roboto Mono" pitchFamily="34" charset="0"/>
                <a:ea typeface="Roboto Mono" pitchFamily="34" charset="-122"/>
                <a:cs typeface="Roboto Mono" pitchFamily="34" charset="-120"/>
              </a:rPr>
              <a:t>Harga Output</a:t>
            </a:r>
            <a:endParaRPr lang="en-US" sz="1573" dirty="0"/>
          </a:p>
        </p:txBody>
      </p:sp>
      <p:sp>
        <p:nvSpPr>
          <p:cNvPr id="16" name="Text 9"/>
          <p:cNvSpPr/>
          <p:nvPr/>
        </p:nvSpPr>
        <p:spPr>
          <a:xfrm>
            <a:off x="1597819" y="5334953"/>
            <a:ext cx="6986945" cy="255627"/>
          </a:xfrm>
          <a:prstGeom prst="rect">
            <a:avLst/>
          </a:prstGeom>
          <a:noFill/>
          <a:ln/>
        </p:spPr>
        <p:txBody>
          <a:bodyPr wrap="none" rtlCol="0" anchor="t"/>
          <a:lstStyle/>
          <a:p>
            <a:pPr marL="0" indent="0" algn="l">
              <a:lnSpc>
                <a:spcPts val="2013"/>
              </a:lnSpc>
              <a:buNone/>
            </a:pPr>
            <a:r>
              <a:rPr lang="en-US" sz="1258" kern="0" spc="-13" dirty="0">
                <a:solidFill>
                  <a:srgbClr val="E5E0DF"/>
                </a:solidFill>
                <a:latin typeface="Roboto" pitchFamily="34" charset="0"/>
                <a:ea typeface="Roboto" pitchFamily="34" charset="-122"/>
                <a:cs typeface="Roboto" pitchFamily="34" charset="-120"/>
              </a:rPr>
              <a:t>Matriks dapat digunakan untuk melacak harga berbagai output, seperti barang jadi dan jasa.</a:t>
            </a:r>
            <a:endParaRPr lang="en-US" sz="1258" dirty="0"/>
          </a:p>
        </p:txBody>
      </p:sp>
      <p:pic>
        <p:nvPicPr>
          <p:cNvPr id="17" name="Image 5" descr="preencoded.png"/>
          <p:cNvPicPr>
            <a:picLocks noChangeAspect="1"/>
          </p:cNvPicPr>
          <p:nvPr/>
        </p:nvPicPr>
        <p:blipFill>
          <a:blip r:embed="rId8"/>
          <a:stretch>
            <a:fillRect/>
          </a:stretch>
        </p:blipFill>
        <p:spPr>
          <a:xfrm>
            <a:off x="559237" y="6108025"/>
            <a:ext cx="798909" cy="1278374"/>
          </a:xfrm>
          <a:prstGeom prst="rect">
            <a:avLst/>
          </a:prstGeom>
        </p:spPr>
      </p:pic>
      <p:sp>
        <p:nvSpPr>
          <p:cNvPr id="18" name="Text 10"/>
          <p:cNvSpPr/>
          <p:nvPr/>
        </p:nvSpPr>
        <p:spPr>
          <a:xfrm>
            <a:off x="1597819" y="6267807"/>
            <a:ext cx="1997393" cy="249674"/>
          </a:xfrm>
          <a:prstGeom prst="rect">
            <a:avLst/>
          </a:prstGeom>
          <a:noFill/>
          <a:ln/>
        </p:spPr>
        <p:txBody>
          <a:bodyPr wrap="none" rtlCol="0" anchor="t"/>
          <a:lstStyle/>
          <a:p>
            <a:pPr marL="0" indent="0" algn="l">
              <a:lnSpc>
                <a:spcPts val="1966"/>
              </a:lnSpc>
              <a:buNone/>
            </a:pPr>
            <a:r>
              <a:rPr lang="en-US" sz="1573" kern="0" spc="-47" dirty="0">
                <a:solidFill>
                  <a:srgbClr val="FFFFFF"/>
                </a:solidFill>
                <a:latin typeface="Roboto Mono" pitchFamily="34" charset="0"/>
                <a:ea typeface="Roboto Mono" pitchFamily="34" charset="-122"/>
                <a:cs typeface="Roboto Mono" pitchFamily="34" charset="-120"/>
              </a:rPr>
              <a:t>Margin Keuntungan</a:t>
            </a:r>
            <a:endParaRPr lang="en-US" sz="1573" dirty="0"/>
          </a:p>
        </p:txBody>
      </p:sp>
      <p:sp>
        <p:nvSpPr>
          <p:cNvPr id="19" name="Text 11"/>
          <p:cNvSpPr/>
          <p:nvPr/>
        </p:nvSpPr>
        <p:spPr>
          <a:xfrm>
            <a:off x="1597819" y="6613327"/>
            <a:ext cx="6986945" cy="511254"/>
          </a:xfrm>
          <a:prstGeom prst="rect">
            <a:avLst/>
          </a:prstGeom>
          <a:noFill/>
          <a:ln/>
        </p:spPr>
        <p:txBody>
          <a:bodyPr wrap="square" rtlCol="0" anchor="t"/>
          <a:lstStyle/>
          <a:p>
            <a:pPr marL="0" indent="0" algn="l">
              <a:lnSpc>
                <a:spcPts val="2013"/>
              </a:lnSpc>
              <a:buNone/>
            </a:pPr>
            <a:r>
              <a:rPr lang="en-US" sz="1258" kern="0" spc="-13" dirty="0">
                <a:solidFill>
                  <a:srgbClr val="E5E0DF"/>
                </a:solidFill>
                <a:latin typeface="Roboto" pitchFamily="34" charset="0"/>
                <a:ea typeface="Roboto" pitchFamily="34" charset="-122"/>
                <a:cs typeface="Roboto" pitchFamily="34" charset="-120"/>
              </a:rPr>
              <a:t>Matriks memungkinkan kita untuk menghitung margin keuntungan dengan mengurangi biaya produksi dari pendapatan penjualan.</a:t>
            </a:r>
            <a:endParaRPr lang="en-US" sz="1258"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10303"/>
          </a:solidFill>
          <a:ln/>
        </p:spPr>
      </p:sp>
      <p:sp>
        <p:nvSpPr>
          <p:cNvPr id="3" name="Shape 1"/>
          <p:cNvSpPr/>
          <p:nvPr/>
        </p:nvSpPr>
        <p:spPr>
          <a:xfrm>
            <a:off x="0" y="0"/>
            <a:ext cx="14630400" cy="8229600"/>
          </a:xfrm>
          <a:prstGeom prst="rect">
            <a:avLst/>
          </a:prstGeom>
          <a:solidFill>
            <a:srgbClr val="212121"/>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69915" y="2465903"/>
            <a:ext cx="4946452" cy="3297674"/>
          </a:xfrm>
          <a:prstGeom prst="rect">
            <a:avLst/>
          </a:prstGeom>
        </p:spPr>
      </p:pic>
      <p:sp>
        <p:nvSpPr>
          <p:cNvPr id="6" name="Text 2"/>
          <p:cNvSpPr/>
          <p:nvPr/>
        </p:nvSpPr>
        <p:spPr>
          <a:xfrm>
            <a:off x="6242447" y="594360"/>
            <a:ext cx="7631906" cy="1350169"/>
          </a:xfrm>
          <a:prstGeom prst="rect">
            <a:avLst/>
          </a:prstGeom>
          <a:noFill/>
          <a:ln/>
        </p:spPr>
        <p:txBody>
          <a:bodyPr wrap="square" rtlCol="0" anchor="t"/>
          <a:lstStyle/>
          <a:p>
            <a:pPr marL="0" indent="0">
              <a:lnSpc>
                <a:spcPts val="5316"/>
              </a:lnSpc>
              <a:buNone/>
            </a:pPr>
            <a:r>
              <a:rPr lang="en-US" sz="4252" kern="0" spc="-128" dirty="0">
                <a:solidFill>
                  <a:srgbClr val="FFFFFF"/>
                </a:solidFill>
                <a:latin typeface="Roboto Mono" pitchFamily="34" charset="0"/>
                <a:ea typeface="Roboto Mono" pitchFamily="34" charset="-122"/>
                <a:cs typeface="Roboto Mono" pitchFamily="34" charset="-120"/>
              </a:rPr>
              <a:t>Matriks Investasi dan Pertumbuhan Ekonomi</a:t>
            </a:r>
            <a:endParaRPr lang="en-US" sz="4252" dirty="0"/>
          </a:p>
        </p:txBody>
      </p:sp>
      <p:sp>
        <p:nvSpPr>
          <p:cNvPr id="7" name="Text 3"/>
          <p:cNvSpPr/>
          <p:nvPr/>
        </p:nvSpPr>
        <p:spPr>
          <a:xfrm>
            <a:off x="6242447" y="2268498"/>
            <a:ext cx="7631906" cy="691039"/>
          </a:xfrm>
          <a:prstGeom prst="rect">
            <a:avLst/>
          </a:prstGeom>
          <a:noFill/>
          <a:ln/>
        </p:spPr>
        <p:txBody>
          <a:bodyPr wrap="square" rtlCol="0" anchor="t"/>
          <a:lstStyle/>
          <a:p>
            <a:pPr marL="0" indent="0">
              <a:lnSpc>
                <a:spcPts val="2722"/>
              </a:lnSpc>
              <a:buNone/>
            </a:pPr>
            <a:r>
              <a:rPr lang="en-US" sz="1701" kern="0" spc="-17" dirty="0">
                <a:solidFill>
                  <a:srgbClr val="E5E0DF"/>
                </a:solidFill>
                <a:latin typeface="Roboto" pitchFamily="34" charset="0"/>
                <a:ea typeface="Roboto" pitchFamily="34" charset="-122"/>
                <a:cs typeface="Roboto" pitchFamily="34" charset="-120"/>
              </a:rPr>
              <a:t>Matriks dapat digunakan untuk melacak dan menganalisis investasi dalam berbagai sektor ekonomi, serta dampaknya pada pertumbuhan ekonomi.</a:t>
            </a:r>
            <a:endParaRPr lang="en-US" sz="1701" dirty="0"/>
          </a:p>
        </p:txBody>
      </p:sp>
      <p:sp>
        <p:nvSpPr>
          <p:cNvPr id="8" name="Shape 4"/>
          <p:cNvSpPr/>
          <p:nvPr/>
        </p:nvSpPr>
        <p:spPr>
          <a:xfrm>
            <a:off x="6242447" y="3202543"/>
            <a:ext cx="3707963" cy="2626638"/>
          </a:xfrm>
          <a:prstGeom prst="roundRect">
            <a:avLst>
              <a:gd name="adj" fmla="val 4935"/>
            </a:avLst>
          </a:prstGeom>
          <a:solidFill>
            <a:srgbClr val="0F0F0F"/>
          </a:solidFill>
          <a:ln/>
        </p:spPr>
      </p:sp>
      <p:sp>
        <p:nvSpPr>
          <p:cNvPr id="9" name="Text 5"/>
          <p:cNvSpPr/>
          <p:nvPr/>
        </p:nvSpPr>
        <p:spPr>
          <a:xfrm>
            <a:off x="6458426" y="3418523"/>
            <a:ext cx="2700218" cy="337542"/>
          </a:xfrm>
          <a:prstGeom prst="rect">
            <a:avLst/>
          </a:prstGeom>
          <a:noFill/>
          <a:ln/>
        </p:spPr>
        <p:txBody>
          <a:bodyPr wrap="none" rtlCol="0" anchor="t"/>
          <a:lstStyle/>
          <a:p>
            <a:pPr marL="0" indent="0">
              <a:lnSpc>
                <a:spcPts val="2658"/>
              </a:lnSpc>
              <a:buNone/>
            </a:pPr>
            <a:r>
              <a:rPr lang="en-US" sz="2126" kern="0" spc="-64" dirty="0">
                <a:solidFill>
                  <a:srgbClr val="FFFFFF"/>
                </a:solidFill>
                <a:latin typeface="Roboto Mono" pitchFamily="34" charset="0"/>
                <a:ea typeface="Roboto Mono" pitchFamily="34" charset="-122"/>
                <a:cs typeface="Roboto Mono" pitchFamily="34" charset="-120"/>
              </a:rPr>
              <a:t>Matriks Investasi</a:t>
            </a:r>
            <a:endParaRPr lang="en-US" sz="2126" dirty="0"/>
          </a:p>
        </p:txBody>
      </p:sp>
      <p:sp>
        <p:nvSpPr>
          <p:cNvPr id="10" name="Text 6"/>
          <p:cNvSpPr/>
          <p:nvPr/>
        </p:nvSpPr>
        <p:spPr>
          <a:xfrm>
            <a:off x="6458426" y="3885605"/>
            <a:ext cx="3276005" cy="1382078"/>
          </a:xfrm>
          <a:prstGeom prst="rect">
            <a:avLst/>
          </a:prstGeom>
          <a:noFill/>
          <a:ln/>
        </p:spPr>
        <p:txBody>
          <a:bodyPr wrap="square" rtlCol="0" anchor="t"/>
          <a:lstStyle/>
          <a:p>
            <a:pPr marL="0" indent="0">
              <a:lnSpc>
                <a:spcPts val="2722"/>
              </a:lnSpc>
              <a:buNone/>
            </a:pPr>
            <a:r>
              <a:rPr lang="en-US" sz="1701" kern="0" spc="-17" dirty="0">
                <a:solidFill>
                  <a:srgbClr val="E5E0DF"/>
                </a:solidFill>
                <a:latin typeface="Roboto" pitchFamily="34" charset="0"/>
                <a:ea typeface="Roboto" pitchFamily="34" charset="-122"/>
                <a:cs typeface="Roboto" pitchFamily="34" charset="-120"/>
              </a:rPr>
              <a:t>Matriks dapat digunakan untuk melacak investasi dalam berbagai sektor, seperti manufaktur, konstruksi, dan ritel.</a:t>
            </a:r>
            <a:endParaRPr lang="en-US" sz="1701" dirty="0"/>
          </a:p>
        </p:txBody>
      </p:sp>
      <p:sp>
        <p:nvSpPr>
          <p:cNvPr id="11" name="Shape 7"/>
          <p:cNvSpPr/>
          <p:nvPr/>
        </p:nvSpPr>
        <p:spPr>
          <a:xfrm>
            <a:off x="10166390" y="3202543"/>
            <a:ext cx="3707963" cy="2626638"/>
          </a:xfrm>
          <a:prstGeom prst="roundRect">
            <a:avLst>
              <a:gd name="adj" fmla="val 4935"/>
            </a:avLst>
          </a:prstGeom>
          <a:solidFill>
            <a:srgbClr val="0F0F0F"/>
          </a:solidFill>
          <a:ln/>
        </p:spPr>
      </p:sp>
      <p:sp>
        <p:nvSpPr>
          <p:cNvPr id="12" name="Text 8"/>
          <p:cNvSpPr/>
          <p:nvPr/>
        </p:nvSpPr>
        <p:spPr>
          <a:xfrm>
            <a:off x="10382369" y="3418523"/>
            <a:ext cx="2923699" cy="337542"/>
          </a:xfrm>
          <a:prstGeom prst="rect">
            <a:avLst/>
          </a:prstGeom>
          <a:noFill/>
          <a:ln/>
        </p:spPr>
        <p:txBody>
          <a:bodyPr wrap="none" rtlCol="0" anchor="t"/>
          <a:lstStyle/>
          <a:p>
            <a:pPr marL="0" indent="0">
              <a:lnSpc>
                <a:spcPts val="2658"/>
              </a:lnSpc>
              <a:buNone/>
            </a:pPr>
            <a:r>
              <a:rPr lang="en-US" sz="2126" kern="0" spc="-64" dirty="0">
                <a:solidFill>
                  <a:srgbClr val="FFFFFF"/>
                </a:solidFill>
                <a:latin typeface="Roboto Mono" pitchFamily="34" charset="0"/>
                <a:ea typeface="Roboto Mono" pitchFamily="34" charset="-122"/>
                <a:cs typeface="Roboto Mono" pitchFamily="34" charset="-120"/>
              </a:rPr>
              <a:t>Pertumbuhan Ekonomi</a:t>
            </a:r>
            <a:endParaRPr lang="en-US" sz="2126" dirty="0"/>
          </a:p>
        </p:txBody>
      </p:sp>
      <p:sp>
        <p:nvSpPr>
          <p:cNvPr id="13" name="Text 9"/>
          <p:cNvSpPr/>
          <p:nvPr/>
        </p:nvSpPr>
        <p:spPr>
          <a:xfrm>
            <a:off x="10382369" y="3885605"/>
            <a:ext cx="3276005" cy="1727597"/>
          </a:xfrm>
          <a:prstGeom prst="rect">
            <a:avLst/>
          </a:prstGeom>
          <a:noFill/>
          <a:ln/>
        </p:spPr>
        <p:txBody>
          <a:bodyPr wrap="square" rtlCol="0" anchor="t"/>
          <a:lstStyle/>
          <a:p>
            <a:pPr marL="0" indent="0">
              <a:lnSpc>
                <a:spcPts val="2722"/>
              </a:lnSpc>
              <a:buNone/>
            </a:pPr>
            <a:r>
              <a:rPr lang="en-US" sz="1701" kern="0" spc="-17" dirty="0">
                <a:solidFill>
                  <a:srgbClr val="E5E0DF"/>
                </a:solidFill>
                <a:latin typeface="Roboto" pitchFamily="34" charset="0"/>
                <a:ea typeface="Roboto" pitchFamily="34" charset="-122"/>
                <a:cs typeface="Roboto" pitchFamily="34" charset="-120"/>
              </a:rPr>
              <a:t>Matriks dapat digunakan untuk mengukur dampak investasi pada pertumbuhan ekonomi, seperti peningkatan output dan lapangan kerja.</a:t>
            </a:r>
            <a:endParaRPr lang="en-US" sz="1701" dirty="0"/>
          </a:p>
        </p:txBody>
      </p:sp>
      <p:sp>
        <p:nvSpPr>
          <p:cNvPr id="14" name="Shape 10"/>
          <p:cNvSpPr/>
          <p:nvPr/>
        </p:nvSpPr>
        <p:spPr>
          <a:xfrm>
            <a:off x="6242447" y="6045160"/>
            <a:ext cx="7631906" cy="1590080"/>
          </a:xfrm>
          <a:prstGeom prst="roundRect">
            <a:avLst>
              <a:gd name="adj" fmla="val 8152"/>
            </a:avLst>
          </a:prstGeom>
          <a:solidFill>
            <a:srgbClr val="0F0F0F"/>
          </a:solidFill>
          <a:ln/>
        </p:spPr>
      </p:sp>
      <p:sp>
        <p:nvSpPr>
          <p:cNvPr id="15" name="Text 11"/>
          <p:cNvSpPr/>
          <p:nvPr/>
        </p:nvSpPr>
        <p:spPr>
          <a:xfrm>
            <a:off x="6458426" y="6261140"/>
            <a:ext cx="2700218" cy="337542"/>
          </a:xfrm>
          <a:prstGeom prst="rect">
            <a:avLst/>
          </a:prstGeom>
          <a:noFill/>
          <a:ln/>
        </p:spPr>
        <p:txBody>
          <a:bodyPr wrap="none" rtlCol="0" anchor="t"/>
          <a:lstStyle/>
          <a:p>
            <a:pPr marL="0" indent="0">
              <a:lnSpc>
                <a:spcPts val="2658"/>
              </a:lnSpc>
              <a:buNone/>
            </a:pPr>
            <a:r>
              <a:rPr lang="en-US" sz="2126" kern="0" spc="-64" dirty="0">
                <a:solidFill>
                  <a:srgbClr val="FFFFFF"/>
                </a:solidFill>
                <a:latin typeface="Roboto Mono" pitchFamily="34" charset="0"/>
                <a:ea typeface="Roboto Mono" pitchFamily="34" charset="-122"/>
                <a:cs typeface="Roboto Mono" pitchFamily="34" charset="-120"/>
              </a:rPr>
              <a:t>Analisis Resiko</a:t>
            </a:r>
            <a:endParaRPr lang="en-US" sz="2126" dirty="0"/>
          </a:p>
        </p:txBody>
      </p:sp>
      <p:sp>
        <p:nvSpPr>
          <p:cNvPr id="16" name="Text 12"/>
          <p:cNvSpPr/>
          <p:nvPr/>
        </p:nvSpPr>
        <p:spPr>
          <a:xfrm>
            <a:off x="6458426" y="6728222"/>
            <a:ext cx="7199948" cy="691039"/>
          </a:xfrm>
          <a:prstGeom prst="rect">
            <a:avLst/>
          </a:prstGeom>
          <a:noFill/>
          <a:ln/>
        </p:spPr>
        <p:txBody>
          <a:bodyPr wrap="square" rtlCol="0" anchor="t"/>
          <a:lstStyle/>
          <a:p>
            <a:pPr marL="0" indent="0">
              <a:lnSpc>
                <a:spcPts val="2722"/>
              </a:lnSpc>
              <a:buNone/>
            </a:pPr>
            <a:r>
              <a:rPr lang="en-US" sz="1701" kern="0" spc="-17" dirty="0">
                <a:solidFill>
                  <a:srgbClr val="E5E0DF"/>
                </a:solidFill>
                <a:latin typeface="Roboto" pitchFamily="34" charset="0"/>
                <a:ea typeface="Roboto" pitchFamily="34" charset="-122"/>
                <a:cs typeface="Roboto" pitchFamily="34" charset="-120"/>
              </a:rPr>
              <a:t>Matriks dapat digunakan untuk menganalisis risiko investasi, seperti tingkat pengembalian yang diharapkan dan volatilitas.</a:t>
            </a:r>
            <a:endParaRPr lang="en-US" sz="170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10303"/>
          </a:solidFill>
          <a:ln/>
        </p:spPr>
      </p:sp>
      <p:sp>
        <p:nvSpPr>
          <p:cNvPr id="3" name="Shape 1"/>
          <p:cNvSpPr/>
          <p:nvPr/>
        </p:nvSpPr>
        <p:spPr>
          <a:xfrm>
            <a:off x="0" y="0"/>
            <a:ext cx="14630400" cy="8229600"/>
          </a:xfrm>
          <a:prstGeom prst="rect">
            <a:avLst/>
          </a:prstGeom>
          <a:solidFill>
            <a:srgbClr val="212121"/>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374148" y="2232065"/>
            <a:ext cx="5025985" cy="3765352"/>
          </a:xfrm>
          <a:prstGeom prst="rect">
            <a:avLst/>
          </a:prstGeom>
        </p:spPr>
      </p:pic>
      <p:sp>
        <p:nvSpPr>
          <p:cNvPr id="6" name="Text 2"/>
          <p:cNvSpPr/>
          <p:nvPr/>
        </p:nvSpPr>
        <p:spPr>
          <a:xfrm>
            <a:off x="644604" y="799505"/>
            <a:ext cx="7854791" cy="1151334"/>
          </a:xfrm>
          <a:prstGeom prst="rect">
            <a:avLst/>
          </a:prstGeom>
          <a:noFill/>
          <a:ln/>
        </p:spPr>
        <p:txBody>
          <a:bodyPr wrap="square" rtlCol="0" anchor="t"/>
          <a:lstStyle/>
          <a:p>
            <a:pPr marL="0" indent="0">
              <a:lnSpc>
                <a:spcPts val="4532"/>
              </a:lnSpc>
              <a:buNone/>
            </a:pPr>
            <a:r>
              <a:rPr lang="en-US" sz="3626" kern="0" spc="-109" dirty="0">
                <a:solidFill>
                  <a:srgbClr val="FFFFFF"/>
                </a:solidFill>
                <a:latin typeface="Roboto Mono" pitchFamily="34" charset="0"/>
                <a:ea typeface="Roboto Mono" pitchFamily="34" charset="-122"/>
                <a:cs typeface="Roboto Mono" pitchFamily="34" charset="-120"/>
              </a:rPr>
              <a:t>Matriks Perdagangan Internasional</a:t>
            </a:r>
            <a:endParaRPr lang="en-US" sz="3626" dirty="0"/>
          </a:p>
        </p:txBody>
      </p:sp>
      <p:sp>
        <p:nvSpPr>
          <p:cNvPr id="7" name="Text 3"/>
          <p:cNvSpPr/>
          <p:nvPr/>
        </p:nvSpPr>
        <p:spPr>
          <a:xfrm>
            <a:off x="644604" y="2227064"/>
            <a:ext cx="7854791" cy="589359"/>
          </a:xfrm>
          <a:prstGeom prst="rect">
            <a:avLst/>
          </a:prstGeom>
          <a:noFill/>
          <a:ln/>
        </p:spPr>
        <p:txBody>
          <a:bodyPr wrap="square" rtlCol="0" anchor="t"/>
          <a:lstStyle/>
          <a:p>
            <a:pPr marL="0" indent="0">
              <a:lnSpc>
                <a:spcPts val="2321"/>
              </a:lnSpc>
              <a:buNone/>
            </a:pPr>
            <a:r>
              <a:rPr lang="en-US" sz="1450" kern="0" spc="-15" dirty="0">
                <a:solidFill>
                  <a:srgbClr val="E5E0DF"/>
                </a:solidFill>
                <a:latin typeface="Roboto" pitchFamily="34" charset="0"/>
                <a:ea typeface="Roboto" pitchFamily="34" charset="-122"/>
                <a:cs typeface="Roboto" pitchFamily="34" charset="-120"/>
              </a:rPr>
              <a:t>Matriks dapat digunakan untuk mewakili dan menganalisis aliran barang dan jasa antara berbagai negara, serta dampaknya pada perdagangan internasional.</a:t>
            </a:r>
            <a:endParaRPr lang="en-US" sz="1450" dirty="0"/>
          </a:p>
        </p:txBody>
      </p:sp>
      <p:pic>
        <p:nvPicPr>
          <p:cNvPr id="8" name="Image 2" descr="preencoded.png"/>
          <p:cNvPicPr>
            <a:picLocks noChangeAspect="1"/>
          </p:cNvPicPr>
          <p:nvPr/>
        </p:nvPicPr>
        <p:blipFill>
          <a:blip r:embed="rId5"/>
          <a:stretch>
            <a:fillRect/>
          </a:stretch>
        </p:blipFill>
        <p:spPr>
          <a:xfrm>
            <a:off x="644604" y="3023592"/>
            <a:ext cx="460415" cy="460415"/>
          </a:xfrm>
          <a:prstGeom prst="rect">
            <a:avLst/>
          </a:prstGeom>
        </p:spPr>
      </p:pic>
      <p:sp>
        <p:nvSpPr>
          <p:cNvPr id="9" name="Text 4"/>
          <p:cNvSpPr/>
          <p:nvPr/>
        </p:nvSpPr>
        <p:spPr>
          <a:xfrm>
            <a:off x="644604" y="3668197"/>
            <a:ext cx="2302312" cy="287774"/>
          </a:xfrm>
          <a:prstGeom prst="rect">
            <a:avLst/>
          </a:prstGeom>
          <a:noFill/>
          <a:ln/>
        </p:spPr>
        <p:txBody>
          <a:bodyPr wrap="none" rtlCol="0" anchor="t"/>
          <a:lstStyle/>
          <a:p>
            <a:pPr marL="0" indent="0" algn="l">
              <a:lnSpc>
                <a:spcPts val="2266"/>
              </a:lnSpc>
              <a:buNone/>
            </a:pPr>
            <a:r>
              <a:rPr lang="en-US" sz="1813" kern="0" spc="-54" dirty="0">
                <a:solidFill>
                  <a:srgbClr val="FFFFFF"/>
                </a:solidFill>
                <a:latin typeface="Roboto Mono" pitchFamily="34" charset="0"/>
                <a:ea typeface="Roboto Mono" pitchFamily="34" charset="-122"/>
                <a:cs typeface="Roboto Mono" pitchFamily="34" charset="-120"/>
              </a:rPr>
              <a:t>Ekspor</a:t>
            </a:r>
            <a:endParaRPr lang="en-US" sz="1813" dirty="0"/>
          </a:p>
        </p:txBody>
      </p:sp>
      <p:sp>
        <p:nvSpPr>
          <p:cNvPr id="10" name="Text 5"/>
          <p:cNvSpPr/>
          <p:nvPr/>
        </p:nvSpPr>
        <p:spPr>
          <a:xfrm>
            <a:off x="644604" y="4066461"/>
            <a:ext cx="3789283" cy="884039"/>
          </a:xfrm>
          <a:prstGeom prst="rect">
            <a:avLst/>
          </a:prstGeom>
          <a:noFill/>
          <a:ln/>
        </p:spPr>
        <p:txBody>
          <a:bodyPr wrap="square" rtlCol="0" anchor="t"/>
          <a:lstStyle/>
          <a:p>
            <a:pPr marL="0" indent="0" algn="l">
              <a:lnSpc>
                <a:spcPts val="2321"/>
              </a:lnSpc>
              <a:buNone/>
            </a:pPr>
            <a:r>
              <a:rPr lang="en-US" sz="1450" kern="0" spc="-15" dirty="0">
                <a:solidFill>
                  <a:srgbClr val="E5E0DF"/>
                </a:solidFill>
                <a:latin typeface="Roboto" pitchFamily="34" charset="0"/>
                <a:ea typeface="Roboto" pitchFamily="34" charset="-122"/>
                <a:cs typeface="Roboto" pitchFamily="34" charset="-120"/>
              </a:rPr>
              <a:t>Matriks dapat digunakan untuk melacak nilai ekspor berbagai barang dan jasa ke negara lain.</a:t>
            </a:r>
            <a:endParaRPr lang="en-US" sz="1450" dirty="0"/>
          </a:p>
        </p:txBody>
      </p:sp>
      <p:pic>
        <p:nvPicPr>
          <p:cNvPr id="11" name="Image 3" descr="preencoded.png"/>
          <p:cNvPicPr>
            <a:picLocks noChangeAspect="1"/>
          </p:cNvPicPr>
          <p:nvPr/>
        </p:nvPicPr>
        <p:blipFill>
          <a:blip r:embed="rId6"/>
          <a:stretch>
            <a:fillRect/>
          </a:stretch>
        </p:blipFill>
        <p:spPr>
          <a:xfrm>
            <a:off x="4710112" y="3023592"/>
            <a:ext cx="460415" cy="460415"/>
          </a:xfrm>
          <a:prstGeom prst="rect">
            <a:avLst/>
          </a:prstGeom>
        </p:spPr>
      </p:pic>
      <p:sp>
        <p:nvSpPr>
          <p:cNvPr id="12" name="Text 6"/>
          <p:cNvSpPr/>
          <p:nvPr/>
        </p:nvSpPr>
        <p:spPr>
          <a:xfrm>
            <a:off x="4710112" y="3668197"/>
            <a:ext cx="2302312" cy="287774"/>
          </a:xfrm>
          <a:prstGeom prst="rect">
            <a:avLst/>
          </a:prstGeom>
          <a:noFill/>
          <a:ln/>
        </p:spPr>
        <p:txBody>
          <a:bodyPr wrap="none" rtlCol="0" anchor="t"/>
          <a:lstStyle/>
          <a:p>
            <a:pPr marL="0" indent="0" algn="l">
              <a:lnSpc>
                <a:spcPts val="2266"/>
              </a:lnSpc>
              <a:buNone/>
            </a:pPr>
            <a:r>
              <a:rPr lang="en-US" sz="1813" kern="0" spc="-54" dirty="0">
                <a:solidFill>
                  <a:srgbClr val="FFFFFF"/>
                </a:solidFill>
                <a:latin typeface="Roboto Mono" pitchFamily="34" charset="0"/>
                <a:ea typeface="Roboto Mono" pitchFamily="34" charset="-122"/>
                <a:cs typeface="Roboto Mono" pitchFamily="34" charset="-120"/>
              </a:rPr>
              <a:t>Impor</a:t>
            </a:r>
            <a:endParaRPr lang="en-US" sz="1813" dirty="0"/>
          </a:p>
        </p:txBody>
      </p:sp>
      <p:sp>
        <p:nvSpPr>
          <p:cNvPr id="13" name="Text 7"/>
          <p:cNvSpPr/>
          <p:nvPr/>
        </p:nvSpPr>
        <p:spPr>
          <a:xfrm>
            <a:off x="4710112" y="4066461"/>
            <a:ext cx="3789283" cy="884039"/>
          </a:xfrm>
          <a:prstGeom prst="rect">
            <a:avLst/>
          </a:prstGeom>
          <a:noFill/>
          <a:ln/>
        </p:spPr>
        <p:txBody>
          <a:bodyPr wrap="square" rtlCol="0" anchor="t"/>
          <a:lstStyle/>
          <a:p>
            <a:pPr marL="0" indent="0" algn="l">
              <a:lnSpc>
                <a:spcPts val="2321"/>
              </a:lnSpc>
              <a:buNone/>
            </a:pPr>
            <a:r>
              <a:rPr lang="en-US" sz="1450" kern="0" spc="-15" dirty="0">
                <a:solidFill>
                  <a:srgbClr val="E5E0DF"/>
                </a:solidFill>
                <a:latin typeface="Roboto" pitchFamily="34" charset="0"/>
                <a:ea typeface="Roboto" pitchFamily="34" charset="-122"/>
                <a:cs typeface="Roboto" pitchFamily="34" charset="-120"/>
              </a:rPr>
              <a:t>Matriks dapat digunakan untuk melacak nilai impor berbagai barang dan jasa dari negara lain.</a:t>
            </a:r>
            <a:endParaRPr lang="en-US" sz="1450" dirty="0"/>
          </a:p>
        </p:txBody>
      </p:sp>
      <p:pic>
        <p:nvPicPr>
          <p:cNvPr id="14" name="Image 4" descr="preencoded.png"/>
          <p:cNvPicPr>
            <a:picLocks noChangeAspect="1"/>
          </p:cNvPicPr>
          <p:nvPr/>
        </p:nvPicPr>
        <p:blipFill>
          <a:blip r:embed="rId7"/>
          <a:stretch>
            <a:fillRect/>
          </a:stretch>
        </p:blipFill>
        <p:spPr>
          <a:xfrm>
            <a:off x="644604" y="5503069"/>
            <a:ext cx="460415" cy="460415"/>
          </a:xfrm>
          <a:prstGeom prst="rect">
            <a:avLst/>
          </a:prstGeom>
        </p:spPr>
      </p:pic>
      <p:sp>
        <p:nvSpPr>
          <p:cNvPr id="15" name="Text 8"/>
          <p:cNvSpPr/>
          <p:nvPr/>
        </p:nvSpPr>
        <p:spPr>
          <a:xfrm>
            <a:off x="644604" y="6147673"/>
            <a:ext cx="2361724" cy="287774"/>
          </a:xfrm>
          <a:prstGeom prst="rect">
            <a:avLst/>
          </a:prstGeom>
          <a:noFill/>
          <a:ln/>
        </p:spPr>
        <p:txBody>
          <a:bodyPr wrap="none" rtlCol="0" anchor="t"/>
          <a:lstStyle/>
          <a:p>
            <a:pPr marL="0" indent="0" algn="l">
              <a:lnSpc>
                <a:spcPts val="2266"/>
              </a:lnSpc>
              <a:buNone/>
            </a:pPr>
            <a:r>
              <a:rPr lang="en-US" sz="1813" kern="0" spc="-54" dirty="0">
                <a:solidFill>
                  <a:srgbClr val="FFFFFF"/>
                </a:solidFill>
                <a:latin typeface="Roboto Mono" pitchFamily="34" charset="0"/>
                <a:ea typeface="Roboto Mono" pitchFamily="34" charset="-122"/>
                <a:cs typeface="Roboto Mono" pitchFamily="34" charset="-120"/>
              </a:rPr>
              <a:t>Neraca Perdagangan</a:t>
            </a:r>
            <a:endParaRPr lang="en-US" sz="1813" dirty="0"/>
          </a:p>
        </p:txBody>
      </p:sp>
      <p:sp>
        <p:nvSpPr>
          <p:cNvPr id="16" name="Text 9"/>
          <p:cNvSpPr/>
          <p:nvPr/>
        </p:nvSpPr>
        <p:spPr>
          <a:xfrm>
            <a:off x="644604" y="6545937"/>
            <a:ext cx="3789283" cy="884039"/>
          </a:xfrm>
          <a:prstGeom prst="rect">
            <a:avLst/>
          </a:prstGeom>
          <a:noFill/>
          <a:ln/>
        </p:spPr>
        <p:txBody>
          <a:bodyPr wrap="square" rtlCol="0" anchor="t"/>
          <a:lstStyle/>
          <a:p>
            <a:pPr marL="0" indent="0" algn="l">
              <a:lnSpc>
                <a:spcPts val="2321"/>
              </a:lnSpc>
              <a:buNone/>
            </a:pPr>
            <a:r>
              <a:rPr lang="en-US" sz="1450" kern="0" spc="-15" dirty="0">
                <a:solidFill>
                  <a:srgbClr val="E5E0DF"/>
                </a:solidFill>
                <a:latin typeface="Roboto" pitchFamily="34" charset="0"/>
                <a:ea typeface="Roboto" pitchFamily="34" charset="-122"/>
                <a:cs typeface="Roboto" pitchFamily="34" charset="-120"/>
              </a:rPr>
              <a:t>Matriks dapat digunakan untuk menghitung neraca perdagangan suatu negara, yaitu selisih antara ekspor dan impor.</a:t>
            </a:r>
            <a:endParaRPr lang="en-US" sz="1450" dirty="0"/>
          </a:p>
        </p:txBody>
      </p:sp>
      <p:pic>
        <p:nvPicPr>
          <p:cNvPr id="17" name="Image 5" descr="preencoded.png"/>
          <p:cNvPicPr>
            <a:picLocks noChangeAspect="1"/>
          </p:cNvPicPr>
          <p:nvPr/>
        </p:nvPicPr>
        <p:blipFill>
          <a:blip r:embed="rId8"/>
          <a:stretch>
            <a:fillRect/>
          </a:stretch>
        </p:blipFill>
        <p:spPr>
          <a:xfrm>
            <a:off x="4710112" y="5503069"/>
            <a:ext cx="460415" cy="460415"/>
          </a:xfrm>
          <a:prstGeom prst="rect">
            <a:avLst/>
          </a:prstGeom>
        </p:spPr>
      </p:pic>
      <p:sp>
        <p:nvSpPr>
          <p:cNvPr id="18" name="Text 10"/>
          <p:cNvSpPr/>
          <p:nvPr/>
        </p:nvSpPr>
        <p:spPr>
          <a:xfrm>
            <a:off x="4710112" y="6147673"/>
            <a:ext cx="2302312" cy="287774"/>
          </a:xfrm>
          <a:prstGeom prst="rect">
            <a:avLst/>
          </a:prstGeom>
          <a:noFill/>
          <a:ln/>
        </p:spPr>
        <p:txBody>
          <a:bodyPr wrap="none" rtlCol="0" anchor="t"/>
          <a:lstStyle/>
          <a:p>
            <a:pPr marL="0" indent="0" algn="l">
              <a:lnSpc>
                <a:spcPts val="2266"/>
              </a:lnSpc>
              <a:buNone/>
            </a:pPr>
            <a:r>
              <a:rPr lang="en-US" sz="1813" kern="0" spc="-54" dirty="0">
                <a:solidFill>
                  <a:srgbClr val="FFFFFF"/>
                </a:solidFill>
                <a:latin typeface="Roboto Mono" pitchFamily="34" charset="0"/>
                <a:ea typeface="Roboto Mono" pitchFamily="34" charset="-122"/>
                <a:cs typeface="Roboto Mono" pitchFamily="34" charset="-120"/>
              </a:rPr>
              <a:t>Kurs Valuta</a:t>
            </a:r>
            <a:endParaRPr lang="en-US" sz="1813" dirty="0"/>
          </a:p>
        </p:txBody>
      </p:sp>
      <p:sp>
        <p:nvSpPr>
          <p:cNvPr id="19" name="Text 11"/>
          <p:cNvSpPr/>
          <p:nvPr/>
        </p:nvSpPr>
        <p:spPr>
          <a:xfrm>
            <a:off x="4710112" y="6545937"/>
            <a:ext cx="3789283" cy="884039"/>
          </a:xfrm>
          <a:prstGeom prst="rect">
            <a:avLst/>
          </a:prstGeom>
          <a:noFill/>
          <a:ln/>
        </p:spPr>
        <p:txBody>
          <a:bodyPr wrap="square" rtlCol="0" anchor="t"/>
          <a:lstStyle/>
          <a:p>
            <a:pPr marL="0" indent="0" algn="l">
              <a:lnSpc>
                <a:spcPts val="2321"/>
              </a:lnSpc>
              <a:buNone/>
            </a:pPr>
            <a:r>
              <a:rPr lang="en-US" sz="1450" kern="0" spc="-15" dirty="0">
                <a:solidFill>
                  <a:srgbClr val="E5E0DF"/>
                </a:solidFill>
                <a:latin typeface="Roboto" pitchFamily="34" charset="0"/>
                <a:ea typeface="Roboto" pitchFamily="34" charset="-122"/>
                <a:cs typeface="Roboto" pitchFamily="34" charset="-120"/>
              </a:rPr>
              <a:t>Matriks dapat digunakan untuk menganalisis dampak kurs valuta pada perdagangan internasional.</a:t>
            </a:r>
            <a:endParaRPr lang="en-US" sz="14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10303"/>
          </a:solidFill>
          <a:ln/>
        </p:spPr>
      </p:sp>
      <p:sp>
        <p:nvSpPr>
          <p:cNvPr id="3" name="Shape 1"/>
          <p:cNvSpPr/>
          <p:nvPr/>
        </p:nvSpPr>
        <p:spPr>
          <a:xfrm>
            <a:off x="0" y="0"/>
            <a:ext cx="14630400" cy="8229600"/>
          </a:xfrm>
          <a:prstGeom prst="rect">
            <a:avLst/>
          </a:prstGeom>
          <a:solidFill>
            <a:srgbClr val="212121"/>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342358" y="2418278"/>
            <a:ext cx="5089565" cy="3393043"/>
          </a:xfrm>
          <a:prstGeom prst="rect">
            <a:avLst/>
          </a:prstGeom>
        </p:spPr>
      </p:pic>
      <p:sp>
        <p:nvSpPr>
          <p:cNvPr id="6" name="Text 2"/>
          <p:cNvSpPr/>
          <p:nvPr/>
        </p:nvSpPr>
        <p:spPr>
          <a:xfrm>
            <a:off x="555665" y="1244203"/>
            <a:ext cx="8032671" cy="992267"/>
          </a:xfrm>
          <a:prstGeom prst="rect">
            <a:avLst/>
          </a:prstGeom>
          <a:noFill/>
          <a:ln/>
        </p:spPr>
        <p:txBody>
          <a:bodyPr wrap="square" rtlCol="0" anchor="t"/>
          <a:lstStyle/>
          <a:p>
            <a:pPr marL="0" indent="0">
              <a:lnSpc>
                <a:spcPts val="3907"/>
              </a:lnSpc>
              <a:buNone/>
            </a:pPr>
            <a:r>
              <a:rPr lang="en-US" sz="3126" kern="0" spc="-94" dirty="0">
                <a:solidFill>
                  <a:srgbClr val="FFFFFF"/>
                </a:solidFill>
                <a:latin typeface="Roboto Mono" pitchFamily="34" charset="0"/>
                <a:ea typeface="Roboto Mono" pitchFamily="34" charset="-122"/>
                <a:cs typeface="Roboto Mono" pitchFamily="34" charset="-120"/>
              </a:rPr>
              <a:t>Kesimpulan: Peran Matriks dalam Pengambilan Keputusan Ekonomi</a:t>
            </a:r>
            <a:endParaRPr lang="en-US" sz="3126" dirty="0"/>
          </a:p>
        </p:txBody>
      </p:sp>
      <p:sp>
        <p:nvSpPr>
          <p:cNvPr id="7" name="Text 3"/>
          <p:cNvSpPr/>
          <p:nvPr/>
        </p:nvSpPr>
        <p:spPr>
          <a:xfrm>
            <a:off x="555665" y="2474595"/>
            <a:ext cx="8032671" cy="508159"/>
          </a:xfrm>
          <a:prstGeom prst="rect">
            <a:avLst/>
          </a:prstGeom>
          <a:noFill/>
          <a:ln/>
        </p:spPr>
        <p:txBody>
          <a:bodyPr wrap="square" rtlCol="0" anchor="t"/>
          <a:lstStyle/>
          <a:p>
            <a:pPr marL="0" indent="0">
              <a:lnSpc>
                <a:spcPts val="2000"/>
              </a:lnSpc>
              <a:buNone/>
            </a:pPr>
            <a:r>
              <a:rPr lang="en-US" sz="1250" kern="0" spc="-13" dirty="0">
                <a:solidFill>
                  <a:srgbClr val="E5E0DF"/>
                </a:solidFill>
                <a:latin typeface="Roboto" pitchFamily="34" charset="0"/>
                <a:ea typeface="Roboto" pitchFamily="34" charset="-122"/>
                <a:cs typeface="Roboto" pitchFamily="34" charset="-120"/>
              </a:rPr>
              <a:t>Matriks merupakan alat yang sangat berguna dalam memahami dan menganalisis berbagai aspek ekonomi, mulai dari produksi dan konsumsi hingga perdagangan internasional dan pertumbuhan ekonomi.</a:t>
            </a:r>
            <a:endParaRPr lang="en-US" sz="1250" dirty="0"/>
          </a:p>
        </p:txBody>
      </p:sp>
      <p:sp>
        <p:nvSpPr>
          <p:cNvPr id="8" name="Shape 4"/>
          <p:cNvSpPr/>
          <p:nvPr/>
        </p:nvSpPr>
        <p:spPr>
          <a:xfrm>
            <a:off x="777954" y="3161348"/>
            <a:ext cx="31671" cy="3823930"/>
          </a:xfrm>
          <a:prstGeom prst="rect">
            <a:avLst/>
          </a:prstGeom>
          <a:solidFill>
            <a:srgbClr val="7F9919"/>
          </a:solidFill>
          <a:ln/>
        </p:spPr>
      </p:sp>
      <p:sp>
        <p:nvSpPr>
          <p:cNvPr id="9" name="Shape 5"/>
          <p:cNvSpPr/>
          <p:nvPr/>
        </p:nvSpPr>
        <p:spPr>
          <a:xfrm>
            <a:off x="972383" y="3502700"/>
            <a:ext cx="555665" cy="31671"/>
          </a:xfrm>
          <a:prstGeom prst="rect">
            <a:avLst/>
          </a:prstGeom>
          <a:solidFill>
            <a:srgbClr val="7F9919"/>
          </a:solidFill>
          <a:ln/>
        </p:spPr>
      </p:sp>
      <p:sp>
        <p:nvSpPr>
          <p:cNvPr id="10" name="Shape 6"/>
          <p:cNvSpPr/>
          <p:nvPr/>
        </p:nvSpPr>
        <p:spPr>
          <a:xfrm>
            <a:off x="615196" y="3339941"/>
            <a:ext cx="357188" cy="357188"/>
          </a:xfrm>
          <a:prstGeom prst="roundRect">
            <a:avLst>
              <a:gd name="adj" fmla="val 26672"/>
            </a:avLst>
          </a:prstGeom>
          <a:solidFill>
            <a:srgbClr val="0F0F0F"/>
          </a:solidFill>
          <a:ln/>
        </p:spPr>
      </p:sp>
      <p:sp>
        <p:nvSpPr>
          <p:cNvPr id="11" name="Text 7"/>
          <p:cNvSpPr/>
          <p:nvPr/>
        </p:nvSpPr>
        <p:spPr>
          <a:xfrm>
            <a:off x="725805" y="3399473"/>
            <a:ext cx="135850" cy="238125"/>
          </a:xfrm>
          <a:prstGeom prst="rect">
            <a:avLst/>
          </a:prstGeom>
          <a:noFill/>
          <a:ln/>
        </p:spPr>
        <p:txBody>
          <a:bodyPr wrap="none" rtlCol="0" anchor="t"/>
          <a:lstStyle/>
          <a:p>
            <a:pPr marL="0" indent="0" algn="ctr">
              <a:lnSpc>
                <a:spcPts val="1875"/>
              </a:lnSpc>
              <a:buNone/>
            </a:pPr>
            <a:r>
              <a:rPr lang="en-US" sz="1875" kern="0" spc="-56" dirty="0">
                <a:solidFill>
                  <a:srgbClr val="FFFFFF"/>
                </a:solidFill>
                <a:latin typeface="Roboto Mono" pitchFamily="34" charset="0"/>
                <a:ea typeface="Roboto Mono" pitchFamily="34" charset="-122"/>
                <a:cs typeface="Roboto Mono" pitchFamily="34" charset="-120"/>
              </a:rPr>
              <a:t>1</a:t>
            </a:r>
            <a:endParaRPr lang="en-US" sz="1875" dirty="0"/>
          </a:p>
        </p:txBody>
      </p:sp>
      <p:sp>
        <p:nvSpPr>
          <p:cNvPr id="12" name="Text 8"/>
          <p:cNvSpPr/>
          <p:nvPr/>
        </p:nvSpPr>
        <p:spPr>
          <a:xfrm>
            <a:off x="1666994" y="3320058"/>
            <a:ext cx="1984653" cy="248007"/>
          </a:xfrm>
          <a:prstGeom prst="rect">
            <a:avLst/>
          </a:prstGeom>
          <a:noFill/>
          <a:ln/>
        </p:spPr>
        <p:txBody>
          <a:bodyPr wrap="none" rtlCol="0" anchor="t"/>
          <a:lstStyle/>
          <a:p>
            <a:pPr marL="0" indent="0" algn="l">
              <a:lnSpc>
                <a:spcPts val="1953"/>
              </a:lnSpc>
              <a:buNone/>
            </a:pPr>
            <a:r>
              <a:rPr lang="en-US" sz="1563" kern="0" spc="-47" dirty="0">
                <a:solidFill>
                  <a:srgbClr val="FFFFFF"/>
                </a:solidFill>
                <a:latin typeface="Roboto Mono" pitchFamily="34" charset="0"/>
                <a:ea typeface="Roboto Mono" pitchFamily="34" charset="-122"/>
                <a:cs typeface="Roboto Mono" pitchFamily="34" charset="-120"/>
              </a:rPr>
              <a:t>Perencanaan</a:t>
            </a:r>
            <a:endParaRPr lang="en-US" sz="1563" dirty="0"/>
          </a:p>
        </p:txBody>
      </p:sp>
      <p:sp>
        <p:nvSpPr>
          <p:cNvPr id="13" name="Text 9"/>
          <p:cNvSpPr/>
          <p:nvPr/>
        </p:nvSpPr>
        <p:spPr>
          <a:xfrm>
            <a:off x="1666994" y="3663315"/>
            <a:ext cx="6921341" cy="508159"/>
          </a:xfrm>
          <a:prstGeom prst="rect">
            <a:avLst/>
          </a:prstGeom>
          <a:noFill/>
          <a:ln/>
        </p:spPr>
        <p:txBody>
          <a:bodyPr wrap="square" rtlCol="0" anchor="t"/>
          <a:lstStyle/>
          <a:p>
            <a:pPr marL="0" indent="0" algn="l">
              <a:lnSpc>
                <a:spcPts val="2000"/>
              </a:lnSpc>
              <a:buNone/>
            </a:pPr>
            <a:r>
              <a:rPr lang="en-US" sz="1250" kern="0" spc="-13" dirty="0">
                <a:solidFill>
                  <a:srgbClr val="E5E0DF"/>
                </a:solidFill>
                <a:latin typeface="Roboto" pitchFamily="34" charset="0"/>
                <a:ea typeface="Roboto" pitchFamily="34" charset="-122"/>
                <a:cs typeface="Roboto" pitchFamily="34" charset="-120"/>
              </a:rPr>
              <a:t>Matriks membantu pemerintah dan bisnis dalam merencanakan kebijakan ekonomi yang efektif dan mengalokasikan sumber daya dengan efisien.</a:t>
            </a:r>
            <a:endParaRPr lang="en-US" sz="1250" dirty="0"/>
          </a:p>
        </p:txBody>
      </p:sp>
      <p:sp>
        <p:nvSpPr>
          <p:cNvPr id="14" name="Shape 10"/>
          <p:cNvSpPr/>
          <p:nvPr/>
        </p:nvSpPr>
        <p:spPr>
          <a:xfrm>
            <a:off x="972383" y="4830247"/>
            <a:ext cx="555665" cy="31671"/>
          </a:xfrm>
          <a:prstGeom prst="rect">
            <a:avLst/>
          </a:prstGeom>
          <a:solidFill>
            <a:srgbClr val="7F9919"/>
          </a:solidFill>
          <a:ln/>
        </p:spPr>
      </p:sp>
      <p:sp>
        <p:nvSpPr>
          <p:cNvPr id="15" name="Shape 11"/>
          <p:cNvSpPr/>
          <p:nvPr/>
        </p:nvSpPr>
        <p:spPr>
          <a:xfrm>
            <a:off x="615196" y="4667488"/>
            <a:ext cx="357188" cy="357188"/>
          </a:xfrm>
          <a:prstGeom prst="roundRect">
            <a:avLst>
              <a:gd name="adj" fmla="val 26672"/>
            </a:avLst>
          </a:prstGeom>
          <a:solidFill>
            <a:srgbClr val="0F0F0F"/>
          </a:solidFill>
          <a:ln/>
        </p:spPr>
      </p:sp>
      <p:sp>
        <p:nvSpPr>
          <p:cNvPr id="16" name="Text 12"/>
          <p:cNvSpPr/>
          <p:nvPr/>
        </p:nvSpPr>
        <p:spPr>
          <a:xfrm>
            <a:off x="725805" y="4727019"/>
            <a:ext cx="135850" cy="238125"/>
          </a:xfrm>
          <a:prstGeom prst="rect">
            <a:avLst/>
          </a:prstGeom>
          <a:noFill/>
          <a:ln/>
        </p:spPr>
        <p:txBody>
          <a:bodyPr wrap="none" rtlCol="0" anchor="t"/>
          <a:lstStyle/>
          <a:p>
            <a:pPr marL="0" indent="0" algn="ctr">
              <a:lnSpc>
                <a:spcPts val="1875"/>
              </a:lnSpc>
              <a:buNone/>
            </a:pPr>
            <a:r>
              <a:rPr lang="en-US" sz="1875" kern="0" spc="-56" dirty="0">
                <a:solidFill>
                  <a:srgbClr val="FFFFFF"/>
                </a:solidFill>
                <a:latin typeface="Roboto Mono" pitchFamily="34" charset="0"/>
                <a:ea typeface="Roboto Mono" pitchFamily="34" charset="-122"/>
                <a:cs typeface="Roboto Mono" pitchFamily="34" charset="-120"/>
              </a:rPr>
              <a:t>2</a:t>
            </a:r>
            <a:endParaRPr lang="en-US" sz="1875" dirty="0"/>
          </a:p>
        </p:txBody>
      </p:sp>
      <p:sp>
        <p:nvSpPr>
          <p:cNvPr id="17" name="Text 13"/>
          <p:cNvSpPr/>
          <p:nvPr/>
        </p:nvSpPr>
        <p:spPr>
          <a:xfrm>
            <a:off x="1666994" y="4647605"/>
            <a:ext cx="2374702" cy="248007"/>
          </a:xfrm>
          <a:prstGeom prst="rect">
            <a:avLst/>
          </a:prstGeom>
          <a:noFill/>
          <a:ln/>
        </p:spPr>
        <p:txBody>
          <a:bodyPr wrap="none" rtlCol="0" anchor="t"/>
          <a:lstStyle/>
          <a:p>
            <a:pPr marL="0" indent="0" algn="l">
              <a:lnSpc>
                <a:spcPts val="1953"/>
              </a:lnSpc>
              <a:buNone/>
            </a:pPr>
            <a:r>
              <a:rPr lang="en-US" sz="1563" kern="0" spc="-47" dirty="0">
                <a:solidFill>
                  <a:srgbClr val="FFFFFF"/>
                </a:solidFill>
                <a:latin typeface="Roboto Mono" pitchFamily="34" charset="0"/>
                <a:ea typeface="Roboto Mono" pitchFamily="34" charset="-122"/>
                <a:cs typeface="Roboto Mono" pitchFamily="34" charset="-120"/>
              </a:rPr>
              <a:t>Pengambilan Keputusan</a:t>
            </a:r>
            <a:endParaRPr lang="en-US" sz="1563" dirty="0"/>
          </a:p>
        </p:txBody>
      </p:sp>
      <p:sp>
        <p:nvSpPr>
          <p:cNvPr id="18" name="Text 14"/>
          <p:cNvSpPr/>
          <p:nvPr/>
        </p:nvSpPr>
        <p:spPr>
          <a:xfrm>
            <a:off x="1666994" y="4990862"/>
            <a:ext cx="6921341" cy="508159"/>
          </a:xfrm>
          <a:prstGeom prst="rect">
            <a:avLst/>
          </a:prstGeom>
          <a:noFill/>
          <a:ln/>
        </p:spPr>
        <p:txBody>
          <a:bodyPr wrap="square" rtlCol="0" anchor="t"/>
          <a:lstStyle/>
          <a:p>
            <a:pPr marL="0" indent="0" algn="l">
              <a:lnSpc>
                <a:spcPts val="2000"/>
              </a:lnSpc>
              <a:buNone/>
            </a:pPr>
            <a:r>
              <a:rPr lang="en-US" sz="1250" kern="0" spc="-13" dirty="0">
                <a:solidFill>
                  <a:srgbClr val="E5E0DF"/>
                </a:solidFill>
                <a:latin typeface="Roboto" pitchFamily="34" charset="0"/>
                <a:ea typeface="Roboto" pitchFamily="34" charset="-122"/>
                <a:cs typeface="Roboto" pitchFamily="34" charset="-120"/>
              </a:rPr>
              <a:t>Matriks memberikan wawasan yang mendalam tentang hubungan dan tren ekonomi, mendukung pengambilan keputusan yang lebih tepat dan strategis.</a:t>
            </a:r>
            <a:endParaRPr lang="en-US" sz="1250" dirty="0"/>
          </a:p>
        </p:txBody>
      </p:sp>
      <p:sp>
        <p:nvSpPr>
          <p:cNvPr id="19" name="Shape 15"/>
          <p:cNvSpPr/>
          <p:nvPr/>
        </p:nvSpPr>
        <p:spPr>
          <a:xfrm>
            <a:off x="972383" y="6157793"/>
            <a:ext cx="555665" cy="31671"/>
          </a:xfrm>
          <a:prstGeom prst="rect">
            <a:avLst/>
          </a:prstGeom>
          <a:solidFill>
            <a:srgbClr val="7F9919"/>
          </a:solidFill>
          <a:ln/>
        </p:spPr>
      </p:sp>
      <p:sp>
        <p:nvSpPr>
          <p:cNvPr id="20" name="Shape 16"/>
          <p:cNvSpPr/>
          <p:nvPr/>
        </p:nvSpPr>
        <p:spPr>
          <a:xfrm>
            <a:off x="615196" y="5995035"/>
            <a:ext cx="357188" cy="357188"/>
          </a:xfrm>
          <a:prstGeom prst="roundRect">
            <a:avLst>
              <a:gd name="adj" fmla="val 26672"/>
            </a:avLst>
          </a:prstGeom>
          <a:solidFill>
            <a:srgbClr val="0F0F0F"/>
          </a:solidFill>
          <a:ln/>
        </p:spPr>
      </p:sp>
      <p:sp>
        <p:nvSpPr>
          <p:cNvPr id="21" name="Text 17"/>
          <p:cNvSpPr/>
          <p:nvPr/>
        </p:nvSpPr>
        <p:spPr>
          <a:xfrm>
            <a:off x="725805" y="6054566"/>
            <a:ext cx="135850" cy="238125"/>
          </a:xfrm>
          <a:prstGeom prst="rect">
            <a:avLst/>
          </a:prstGeom>
          <a:noFill/>
          <a:ln/>
        </p:spPr>
        <p:txBody>
          <a:bodyPr wrap="none" rtlCol="0" anchor="t"/>
          <a:lstStyle/>
          <a:p>
            <a:pPr marL="0" indent="0" algn="ctr">
              <a:lnSpc>
                <a:spcPts val="1875"/>
              </a:lnSpc>
              <a:buNone/>
            </a:pPr>
            <a:r>
              <a:rPr lang="en-US" sz="1875" kern="0" spc="-56" dirty="0">
                <a:solidFill>
                  <a:srgbClr val="FFFFFF"/>
                </a:solidFill>
                <a:latin typeface="Roboto Mono" pitchFamily="34" charset="0"/>
                <a:ea typeface="Roboto Mono" pitchFamily="34" charset="-122"/>
                <a:cs typeface="Roboto Mono" pitchFamily="34" charset="-120"/>
              </a:rPr>
              <a:t>3</a:t>
            </a:r>
            <a:endParaRPr lang="en-US" sz="1875" dirty="0"/>
          </a:p>
        </p:txBody>
      </p:sp>
      <p:sp>
        <p:nvSpPr>
          <p:cNvPr id="22" name="Text 18"/>
          <p:cNvSpPr/>
          <p:nvPr/>
        </p:nvSpPr>
        <p:spPr>
          <a:xfrm>
            <a:off x="1666994" y="5975152"/>
            <a:ext cx="1984653" cy="248007"/>
          </a:xfrm>
          <a:prstGeom prst="rect">
            <a:avLst/>
          </a:prstGeom>
          <a:noFill/>
          <a:ln/>
        </p:spPr>
        <p:txBody>
          <a:bodyPr wrap="none" rtlCol="0" anchor="t"/>
          <a:lstStyle/>
          <a:p>
            <a:pPr marL="0" indent="0" algn="l">
              <a:lnSpc>
                <a:spcPts val="1953"/>
              </a:lnSpc>
              <a:buNone/>
            </a:pPr>
            <a:r>
              <a:rPr lang="en-US" sz="1563" kern="0" spc="-47" dirty="0">
                <a:solidFill>
                  <a:srgbClr val="FFFFFF"/>
                </a:solidFill>
                <a:latin typeface="Roboto Mono" pitchFamily="34" charset="0"/>
                <a:ea typeface="Roboto Mono" pitchFamily="34" charset="-122"/>
                <a:cs typeface="Roboto Mono" pitchFamily="34" charset="-120"/>
              </a:rPr>
              <a:t>Pemodelan Ekonomi</a:t>
            </a:r>
            <a:endParaRPr lang="en-US" sz="1563" dirty="0"/>
          </a:p>
        </p:txBody>
      </p:sp>
      <p:sp>
        <p:nvSpPr>
          <p:cNvPr id="23" name="Text 19"/>
          <p:cNvSpPr/>
          <p:nvPr/>
        </p:nvSpPr>
        <p:spPr>
          <a:xfrm>
            <a:off x="1666994" y="6318409"/>
            <a:ext cx="6921341" cy="508159"/>
          </a:xfrm>
          <a:prstGeom prst="rect">
            <a:avLst/>
          </a:prstGeom>
          <a:noFill/>
          <a:ln/>
        </p:spPr>
        <p:txBody>
          <a:bodyPr wrap="square" rtlCol="0" anchor="t"/>
          <a:lstStyle/>
          <a:p>
            <a:pPr marL="0" indent="0" algn="l">
              <a:lnSpc>
                <a:spcPts val="2000"/>
              </a:lnSpc>
              <a:buNone/>
            </a:pPr>
            <a:r>
              <a:rPr lang="en-US" sz="1250" kern="0" spc="-13" dirty="0">
                <a:solidFill>
                  <a:srgbClr val="E5E0DF"/>
                </a:solidFill>
                <a:latin typeface="Roboto" pitchFamily="34" charset="0"/>
                <a:ea typeface="Roboto" pitchFamily="34" charset="-122"/>
                <a:cs typeface="Roboto" pitchFamily="34" charset="-120"/>
              </a:rPr>
              <a:t>Matriks merupakan dasar untuk membangun model ekonomi yang kompleks yang dapat digunakan untuk memprediksi dan menganalisis tren ekonomi.</a:t>
            </a:r>
            <a:endParaRPr lang="en-US" sz="12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694</Words>
  <Application>Microsoft Office PowerPoint</Application>
  <PresentationFormat>Custom</PresentationFormat>
  <Paragraphs>85</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Roboto</vt:lpstr>
      <vt:lpstr>Roboto Mono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alija zaki</cp:lastModifiedBy>
  <cp:revision>2</cp:revision>
  <dcterms:created xsi:type="dcterms:W3CDTF">2024-07-03T09:45:31Z</dcterms:created>
  <dcterms:modified xsi:type="dcterms:W3CDTF">2024-07-03T09:52:12Z</dcterms:modified>
</cp:coreProperties>
</file>