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15"/>
  </p:notesMasterIdLst>
  <p:sldIdLst>
    <p:sldId id="578" r:id="rId5"/>
    <p:sldId id="307" r:id="rId6"/>
    <p:sldId id="590" r:id="rId7"/>
    <p:sldId id="593" r:id="rId8"/>
    <p:sldId id="592" r:id="rId9"/>
    <p:sldId id="591" r:id="rId10"/>
    <p:sldId id="594" r:id="rId11"/>
    <p:sldId id="595" r:id="rId12"/>
    <p:sldId id="596" r:id="rId13"/>
    <p:sldId id="32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428" autoAdjust="0"/>
    <p:restoredTop sz="94660"/>
  </p:normalViewPr>
  <p:slideViewPr>
    <p:cSldViewPr snapToGrid="0">
      <p:cViewPr varScale="1">
        <p:scale>
          <a:sx n="73" d="100"/>
          <a:sy n="73" d="100"/>
        </p:scale>
        <p:origin x="-40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extLst>
      <p:ext uri="{BB962C8B-B14F-4D97-AF65-F5344CB8AC3E}">
        <p14:creationId xmlns:p14="http://schemas.microsoft.com/office/powerpoint/2010/main" xmlns="" val="3359025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23/12/2021</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xmlns=""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xmlns=""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solidFill>
                <a:latin typeface="+mn-lt"/>
              </a:defRPr>
            </a:lvl1pPr>
            <a:lvl2pPr>
              <a:defRPr sz="2000">
                <a:solidFill>
                  <a:schemeClr val="tx1"/>
                </a:solidFill>
                <a:latin typeface="+mn-lt"/>
              </a:defRPr>
            </a:lvl2pPr>
            <a:lvl3pPr>
              <a:defRPr sz="2000">
                <a:solidFill>
                  <a:schemeClr val="tx1"/>
                </a:solidFill>
                <a:latin typeface="+mn-lt"/>
              </a:defRPr>
            </a:lvl3pPr>
            <a:lvl4pPr>
              <a:defRPr sz="2000">
                <a:solidFill>
                  <a:schemeClr val="tx1"/>
                </a:solidFill>
                <a:latin typeface="+mn-lt"/>
              </a:defRPr>
            </a:lvl4pPr>
            <a:lvl5pPr>
              <a:defRPr sz="20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 y="6640326"/>
            <a:ext cx="2411506" cy="27146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xmlns=""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xmlns=""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708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543451" y="123317"/>
            <a:ext cx="2289396" cy="75541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585207"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6347" y="1487128"/>
            <a:ext cx="10515600" cy="1736428"/>
          </a:xfrm>
        </p:spPr>
        <p:txBody>
          <a:bodyPr/>
          <a:lstStyle/>
          <a:p>
            <a:r>
              <a:rPr lang="en-US" sz="5400" dirty="0">
                <a:solidFill>
                  <a:schemeClr val="bg1"/>
                </a:solidFill>
                <a:latin typeface="Corbel" pitchFamily="34" charset="0"/>
                <a:cs typeface="Arial" charset="0"/>
              </a:rPr>
              <a:t/>
            </a:r>
            <a:br>
              <a:rPr lang="en-US" sz="5400" dirty="0">
                <a:solidFill>
                  <a:schemeClr val="bg1"/>
                </a:solidFill>
                <a:latin typeface="Corbel" pitchFamily="34" charset="0"/>
                <a:cs typeface="Arial" charset="0"/>
              </a:rPr>
            </a:br>
            <a:r>
              <a:rPr lang="en-US" sz="5400" dirty="0" smtClean="0">
                <a:solidFill>
                  <a:schemeClr val="tx1"/>
                </a:solidFill>
                <a:latin typeface="Corbel" pitchFamily="34" charset="0"/>
                <a:cs typeface="Arial" charset="0"/>
              </a:rPr>
              <a:t> </a:t>
            </a:r>
            <a:r>
              <a:rPr lang="en-US" sz="5400" dirty="0" smtClean="0"/>
              <a:t>FAKTOR PRODUKSI</a:t>
            </a:r>
            <a:endParaRPr lang="en-US" sz="5400" dirty="0">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en-ID" sz="1600" dirty="0">
                <a:solidFill>
                  <a:schemeClr val="tx1"/>
                </a:solidFill>
                <a:latin typeface="Bahnschrift" panose="020B0502040204020203" pitchFamily="34" charset="0"/>
              </a:rPr>
              <a:t>NAMA </a:t>
            </a:r>
            <a:r>
              <a:rPr lang="en-ID" sz="1600" dirty="0" smtClean="0">
                <a:solidFill>
                  <a:schemeClr val="tx1"/>
                </a:solidFill>
                <a:latin typeface="Bahnschrift" panose="020B0502040204020203" pitchFamily="34" charset="0"/>
              </a:rPr>
              <a:t>DOSEN</a:t>
            </a:r>
          </a:p>
          <a:p>
            <a:r>
              <a:rPr lang="en-US" sz="1600" dirty="0" smtClean="0">
                <a:solidFill>
                  <a:schemeClr val="tx1"/>
                </a:solidFill>
                <a:latin typeface="Bahnschrift" panose="020B0502040204020203" pitchFamily="34" charset="0"/>
              </a:rPr>
              <a:t>Dian </a:t>
            </a:r>
            <a:r>
              <a:rPr lang="en-US" sz="1600" dirty="0" err="1" smtClean="0">
                <a:solidFill>
                  <a:schemeClr val="tx1"/>
                </a:solidFill>
                <a:latin typeface="Bahnschrift" panose="020B0502040204020203" pitchFamily="34" charset="0"/>
              </a:rPr>
              <a:t>Retnaningdiah</a:t>
            </a:r>
            <a:r>
              <a:rPr lang="en-US" sz="1600" dirty="0" smtClean="0">
                <a:solidFill>
                  <a:schemeClr val="tx1"/>
                </a:solidFill>
                <a:latin typeface="Bahnschrift" panose="020B0502040204020203" pitchFamily="34" charset="0"/>
              </a:rPr>
              <a:t>, S.E., </a:t>
            </a:r>
            <a:r>
              <a:rPr lang="en-US" sz="1600" dirty="0" err="1" smtClean="0">
                <a:solidFill>
                  <a:schemeClr val="tx1"/>
                </a:solidFill>
                <a:latin typeface="Bahnschrift" panose="020B0502040204020203" pitchFamily="34" charset="0"/>
              </a:rPr>
              <a:t>M.Si</a:t>
            </a:r>
            <a:endParaRPr lang="en-US" sz="1600" dirty="0">
              <a:solidFill>
                <a:schemeClr val="tx1"/>
              </a:solidFill>
              <a:latin typeface="Bahnschrift" panose="020B0502040204020203" pitchFamily="34" charset="0"/>
            </a:endParaRPr>
          </a:p>
          <a:p>
            <a:r>
              <a:rPr lang="en-US" sz="1600" dirty="0" err="1">
                <a:solidFill>
                  <a:schemeClr val="tx1"/>
                </a:solidFill>
                <a:latin typeface="Bahnschrift" panose="020B0502040204020203" pitchFamily="34" charset="0"/>
              </a:rPr>
              <a:t>Disampaikan</a:t>
            </a:r>
            <a:r>
              <a:rPr lang="en-US" sz="1600" dirty="0">
                <a:solidFill>
                  <a:schemeClr val="tx1"/>
                </a:solidFill>
                <a:latin typeface="Bahnschrift" panose="020B0502040204020203" pitchFamily="34" charset="0"/>
              </a:rPr>
              <a:t> </a:t>
            </a:r>
            <a:r>
              <a:rPr lang="en-US" sz="1600" dirty="0" err="1">
                <a:solidFill>
                  <a:schemeClr val="tx1"/>
                </a:solidFill>
                <a:latin typeface="Bahnschrift" panose="020B0502040204020203" pitchFamily="34" charset="0"/>
              </a:rPr>
              <a:t>pada</a:t>
            </a:r>
            <a:r>
              <a:rPr lang="en-US" sz="1600" dirty="0">
                <a:solidFill>
                  <a:schemeClr val="tx1"/>
                </a:solidFill>
                <a:latin typeface="Bahnschrift" panose="020B0502040204020203" pitchFamily="34" charset="0"/>
              </a:rPr>
              <a:t> </a:t>
            </a:r>
            <a:r>
              <a:rPr lang="en-US" sz="1600" dirty="0" err="1">
                <a:solidFill>
                  <a:schemeClr val="tx1"/>
                </a:solidFill>
                <a:latin typeface="Bahnschrift" panose="020B0502040204020203" pitchFamily="34" charset="0"/>
              </a:rPr>
              <a:t>Kuliah</a:t>
            </a:r>
            <a:r>
              <a:rPr lang="en-US" sz="1600" dirty="0">
                <a:solidFill>
                  <a:schemeClr val="tx1"/>
                </a:solidFill>
                <a:latin typeface="Bahnschrift" panose="020B0502040204020203" pitchFamily="34" charset="0"/>
              </a:rPr>
              <a:t> MK </a:t>
            </a:r>
            <a:r>
              <a:rPr lang="en-US" sz="1600" dirty="0" err="1" smtClean="0">
                <a:solidFill>
                  <a:schemeClr val="tx1"/>
                </a:solidFill>
                <a:latin typeface="Bahnschrift" panose="020B0502040204020203" pitchFamily="34" charset="0"/>
              </a:rPr>
              <a:t>Ekonomi</a:t>
            </a:r>
            <a:r>
              <a:rPr lang="en-US" sz="1600" dirty="0" smtClean="0">
                <a:solidFill>
                  <a:schemeClr val="tx1"/>
                </a:solidFill>
                <a:latin typeface="Bahnschrift" panose="020B0502040204020203" pitchFamily="34" charset="0"/>
              </a:rPr>
              <a:t> </a:t>
            </a:r>
            <a:r>
              <a:rPr lang="en-US" sz="1600" dirty="0" err="1" smtClean="0">
                <a:solidFill>
                  <a:schemeClr val="tx1"/>
                </a:solidFill>
                <a:latin typeface="Bahnschrift" panose="020B0502040204020203" pitchFamily="34" charset="0"/>
              </a:rPr>
              <a:t>Pengantar</a:t>
            </a:r>
            <a:r>
              <a:rPr lang="en-US" sz="1600" dirty="0" smtClean="0">
                <a:solidFill>
                  <a:schemeClr val="tx1"/>
                </a:solidFill>
                <a:latin typeface="Bahnschrift" panose="020B0502040204020203" pitchFamily="34" charset="0"/>
              </a:rPr>
              <a:t> </a:t>
            </a:r>
            <a:endParaRPr lang="en-US" sz="1600" dirty="0">
              <a:solidFill>
                <a:schemeClr val="tx1"/>
              </a:solidFill>
              <a:latin typeface="Bahnschrift" panose="020B0502040204020203" pitchFamily="34" charset="0"/>
            </a:endParaRPr>
          </a:p>
          <a:p>
            <a:endParaRPr lang="en-US" sz="1600" dirty="0">
              <a:solidFill>
                <a:schemeClr val="tx1"/>
              </a:solidFill>
              <a:latin typeface="Bahnschrift" panose="020B0502040204020203" pitchFamily="34" charset="0"/>
            </a:endParaRPr>
          </a:p>
        </p:txBody>
      </p:sp>
    </p:spTree>
    <p:extLst>
      <p:ext uri="{BB962C8B-B14F-4D97-AF65-F5344CB8AC3E}">
        <p14:creationId xmlns:p14="http://schemas.microsoft.com/office/powerpoint/2010/main" xmlns=""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a16="http://schemas.microsoft.com/office/drawing/2014/main" xmlns="" id="{3964974B-A837-4070-80FC-101C3AC6E448}"/>
              </a:ext>
            </a:extLst>
          </p:cNvPr>
          <p:cNvSpPr>
            <a:spLocks noGrp="1"/>
          </p:cNvSpPr>
          <p:nvPr>
            <p:ph type="title"/>
          </p:nvPr>
        </p:nvSpPr>
        <p:spPr>
          <a:xfrm>
            <a:off x="1216441" y="1435142"/>
            <a:ext cx="10515600" cy="1325563"/>
          </a:xfrm>
        </p:spPr>
        <p:txBody>
          <a:bodyPr/>
          <a:lstStyle/>
          <a:p>
            <a:pPr lvl="0" algn="l"/>
            <a:r>
              <a:rPr lang="en-US" dirty="0" err="1" smtClean="0">
                <a:solidFill>
                  <a:schemeClr val="tx1"/>
                </a:solidFill>
              </a:rPr>
              <a:t>Macam-Macam</a:t>
            </a:r>
            <a:r>
              <a:rPr lang="en-US" dirty="0" smtClean="0">
                <a:solidFill>
                  <a:schemeClr val="tx1"/>
                </a:solidFill>
              </a:rPr>
              <a:t> </a:t>
            </a:r>
            <a:r>
              <a:rPr lang="en-US" dirty="0" err="1" smtClean="0">
                <a:solidFill>
                  <a:schemeClr val="tx1"/>
                </a:solidFill>
              </a:rPr>
              <a:t>Faktor</a:t>
            </a:r>
            <a:r>
              <a:rPr lang="en-US" dirty="0" smtClean="0">
                <a:solidFill>
                  <a:schemeClr val="tx1"/>
                </a:solidFill>
              </a:rPr>
              <a:t> </a:t>
            </a:r>
            <a:r>
              <a:rPr lang="en-US" dirty="0" err="1" smtClean="0">
                <a:solidFill>
                  <a:schemeClr val="tx1"/>
                </a:solidFill>
              </a:rPr>
              <a:t>Produksi</a:t>
            </a:r>
            <a:r>
              <a:rPr lang="en-US" dirty="0" smtClean="0"/>
              <a:t/>
            </a:r>
            <a:br>
              <a:rPr lang="en-US" dirty="0" smtClean="0"/>
            </a:br>
            <a:r>
              <a:rPr lang="en-US" dirty="0" smtClean="0"/>
              <a:t>  </a:t>
            </a:r>
            <a:r>
              <a:rPr lang="en-US" dirty="0" smtClean="0"/>
              <a:t/>
            </a:r>
            <a:br>
              <a:rPr lang="en-US" dirty="0" smtClean="0"/>
            </a:br>
            <a:r>
              <a:rPr lang="en-US" dirty="0" smtClean="0"/>
              <a:t> </a:t>
            </a:r>
            <a:r>
              <a:rPr lang="en-US" dirty="0" smtClean="0"/>
              <a:t/>
            </a:r>
            <a:br>
              <a:rPr lang="en-US" dirty="0" smtClean="0"/>
            </a:br>
            <a:endParaRPr lang="en-ID" dirty="0"/>
          </a:p>
        </p:txBody>
      </p:sp>
      <p:sp>
        <p:nvSpPr>
          <p:cNvPr id="4" name="TextBox 3"/>
          <p:cNvSpPr txBox="1"/>
          <p:nvPr/>
        </p:nvSpPr>
        <p:spPr>
          <a:xfrm>
            <a:off x="1548332" y="3005993"/>
            <a:ext cx="11155680" cy="923330"/>
          </a:xfrm>
          <a:prstGeom prst="rect">
            <a:avLst/>
          </a:prstGeom>
          <a:noFill/>
        </p:spPr>
        <p:txBody>
          <a:bodyPr wrap="square" rtlCol="0">
            <a:spAutoFit/>
          </a:bodyPr>
          <a:lstStyle/>
          <a:p>
            <a:pPr>
              <a:buFont typeface="Courier New" pitchFamily="49" charset="0"/>
              <a:buChar char="o"/>
            </a:pPr>
            <a:r>
              <a:rPr lang="en-US" b="1" dirty="0" smtClean="0"/>
              <a:t> </a:t>
            </a:r>
            <a:r>
              <a:rPr lang="en-US" b="1" dirty="0" err="1" smtClean="0"/>
              <a:t>Asli</a:t>
            </a:r>
            <a:r>
              <a:rPr lang="en-US" dirty="0" smtClean="0"/>
              <a:t/>
            </a:r>
            <a:br>
              <a:rPr lang="en-US" dirty="0" smtClean="0"/>
            </a:br>
            <a:r>
              <a:rPr lang="en-US" dirty="0" err="1" smtClean="0"/>
              <a:t>Alam</a:t>
            </a:r>
            <a:r>
              <a:rPr lang="en-US" dirty="0" smtClean="0"/>
              <a:t>: </a:t>
            </a:r>
            <a:r>
              <a:rPr lang="en-US" dirty="0" err="1" smtClean="0"/>
              <a:t>lahanproduksi</a:t>
            </a:r>
            <a:r>
              <a:rPr lang="en-US" dirty="0" smtClean="0"/>
              <a:t>, material (</a:t>
            </a:r>
            <a:r>
              <a:rPr lang="en-US" dirty="0" err="1" smtClean="0"/>
              <a:t>bahanbaku</a:t>
            </a:r>
            <a:r>
              <a:rPr lang="en-US" dirty="0" smtClean="0"/>
              <a:t>)</a:t>
            </a:r>
            <a:br>
              <a:rPr lang="en-US" dirty="0" smtClean="0"/>
            </a:br>
            <a:r>
              <a:rPr lang="en-US" dirty="0" err="1" smtClean="0"/>
              <a:t>Tenaga</a:t>
            </a:r>
            <a:r>
              <a:rPr lang="en-US" dirty="0" smtClean="0"/>
              <a:t> </a:t>
            </a:r>
            <a:r>
              <a:rPr lang="en-US" dirty="0" err="1" smtClean="0"/>
              <a:t>Kerja</a:t>
            </a:r>
            <a:r>
              <a:rPr lang="en-US" dirty="0" smtClean="0"/>
              <a:t>: </a:t>
            </a:r>
            <a:r>
              <a:rPr lang="en-US" dirty="0" err="1" smtClean="0"/>
              <a:t>buruh</a:t>
            </a:r>
            <a:r>
              <a:rPr lang="en-US" dirty="0" smtClean="0"/>
              <a:t>, </a:t>
            </a:r>
            <a:r>
              <a:rPr lang="en-US" dirty="0" err="1" smtClean="0"/>
              <a:t>karyawan</a:t>
            </a:r>
            <a:r>
              <a:rPr lang="en-US" dirty="0" smtClean="0"/>
              <a:t>, </a:t>
            </a:r>
            <a:r>
              <a:rPr lang="en-US" dirty="0" err="1" smtClean="0"/>
              <a:t>manajer</a:t>
            </a:r>
            <a:endParaRPr lang="en-US" dirty="0"/>
          </a:p>
        </p:txBody>
      </p:sp>
      <p:sp>
        <p:nvSpPr>
          <p:cNvPr id="5" name="TextBox 4"/>
          <p:cNvSpPr txBox="1"/>
          <p:nvPr/>
        </p:nvSpPr>
        <p:spPr>
          <a:xfrm>
            <a:off x="1494928" y="2005150"/>
            <a:ext cx="11991703" cy="923330"/>
          </a:xfrm>
          <a:prstGeom prst="rect">
            <a:avLst/>
          </a:prstGeom>
          <a:noFill/>
        </p:spPr>
        <p:txBody>
          <a:bodyPr wrap="square" rtlCol="0">
            <a:spAutoFit/>
          </a:bodyPr>
          <a:lstStyle/>
          <a:p>
            <a:pPr>
              <a:buFont typeface="Courier New" pitchFamily="49" charset="0"/>
              <a:buChar char="o"/>
            </a:pPr>
            <a:r>
              <a:rPr lang="en-US" b="1" dirty="0" smtClean="0"/>
              <a:t> </a:t>
            </a:r>
            <a:r>
              <a:rPr lang="en-US" b="1" dirty="0" err="1" smtClean="0"/>
              <a:t>Turunan</a:t>
            </a:r>
            <a:r>
              <a:rPr lang="en-US" dirty="0" smtClean="0"/>
              <a:t/>
            </a:r>
            <a:br>
              <a:rPr lang="en-US" dirty="0" smtClean="0"/>
            </a:br>
            <a:r>
              <a:rPr lang="en-US" dirty="0" smtClean="0"/>
              <a:t>Modal: </a:t>
            </a:r>
            <a:r>
              <a:rPr lang="en-US" dirty="0" err="1" smtClean="0"/>
              <a:t>uang</a:t>
            </a:r>
            <a:r>
              <a:rPr lang="en-US" dirty="0" smtClean="0"/>
              <a:t>, </a:t>
            </a:r>
            <a:r>
              <a:rPr lang="en-US" dirty="0" err="1" smtClean="0"/>
              <a:t>mesin</a:t>
            </a:r>
            <a:r>
              <a:rPr lang="en-US" dirty="0" smtClean="0"/>
              <a:t>, </a:t>
            </a:r>
            <a:r>
              <a:rPr lang="en-US" dirty="0" err="1" smtClean="0"/>
              <a:t>alat-alatproduksi</a:t>
            </a:r>
            <a:r>
              <a:rPr lang="en-US" dirty="0" smtClean="0"/>
              <a:t>, </a:t>
            </a:r>
            <a:r>
              <a:rPr lang="en-US" dirty="0" err="1" smtClean="0"/>
              <a:t>kendaraan</a:t>
            </a:r>
            <a:r>
              <a:rPr lang="en-US" dirty="0" smtClean="0"/>
              <a:t/>
            </a:r>
            <a:br>
              <a:rPr lang="en-US" dirty="0" smtClean="0"/>
            </a:br>
            <a:r>
              <a:rPr lang="en-US" dirty="0" err="1" smtClean="0"/>
              <a:t>Kewirausahaan</a:t>
            </a:r>
            <a:r>
              <a:rPr lang="en-US" dirty="0" smtClean="0"/>
              <a:t>: </a:t>
            </a:r>
            <a:r>
              <a:rPr lang="en-US" dirty="0" err="1" smtClean="0"/>
              <a:t>siakpkreatif</a:t>
            </a:r>
            <a:r>
              <a:rPr lang="en-US" dirty="0" smtClean="0"/>
              <a:t>, </a:t>
            </a:r>
            <a:r>
              <a:rPr lang="en-US" dirty="0" err="1" smtClean="0"/>
              <a:t>sikapinovatif</a:t>
            </a:r>
            <a:r>
              <a:rPr lang="en-US" dirty="0" smtClean="0"/>
              <a:t>, </a:t>
            </a:r>
            <a:r>
              <a:rPr lang="en-US" dirty="0" err="1" smtClean="0"/>
              <a:t>sikapberaniambilrisiko</a:t>
            </a:r>
            <a:endParaRPr lang="en-US" dirty="0"/>
          </a:p>
        </p:txBody>
      </p:sp>
      <p:sp>
        <p:nvSpPr>
          <p:cNvPr id="7" name="Explosion 1 6"/>
          <p:cNvSpPr/>
          <p:nvPr/>
        </p:nvSpPr>
        <p:spPr>
          <a:xfrm>
            <a:off x="605118" y="1479176"/>
            <a:ext cx="632012" cy="510989"/>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ular Callout 8"/>
          <p:cNvSpPr/>
          <p:nvPr/>
        </p:nvSpPr>
        <p:spPr>
          <a:xfrm>
            <a:off x="7785846" y="1922930"/>
            <a:ext cx="4222377" cy="231289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t>Faktor</a:t>
            </a:r>
            <a:r>
              <a:rPr lang="en-US" dirty="0" smtClean="0"/>
              <a:t> </a:t>
            </a:r>
            <a:r>
              <a:rPr lang="en-US" dirty="0" err="1" smtClean="0"/>
              <a:t>produksi</a:t>
            </a:r>
            <a:r>
              <a:rPr lang="en-US" dirty="0" smtClean="0"/>
              <a:t> </a:t>
            </a:r>
            <a:r>
              <a:rPr lang="en-US" dirty="0" err="1" smtClean="0"/>
              <a:t>dalam</a:t>
            </a:r>
            <a:r>
              <a:rPr lang="en-US" dirty="0" smtClean="0"/>
              <a:t> </a:t>
            </a:r>
            <a:r>
              <a:rPr lang="en-US" dirty="0" err="1" smtClean="0"/>
              <a:t>Ilmu</a:t>
            </a:r>
            <a:r>
              <a:rPr lang="en-US" dirty="0" smtClean="0"/>
              <a:t> </a:t>
            </a:r>
            <a:r>
              <a:rPr lang="en-US" dirty="0" err="1" smtClean="0"/>
              <a:t>Ekonomi</a:t>
            </a:r>
            <a:r>
              <a:rPr lang="en-US" dirty="0" smtClean="0"/>
              <a:t> </a:t>
            </a:r>
            <a:r>
              <a:rPr lang="en-US" dirty="0" err="1" smtClean="0"/>
              <a:t>diartikan</a:t>
            </a:r>
            <a:r>
              <a:rPr lang="en-US" dirty="0" smtClean="0"/>
              <a:t> </a:t>
            </a:r>
            <a:r>
              <a:rPr lang="en-US" dirty="0" err="1" smtClean="0"/>
              <a:t>keseluruhan</a:t>
            </a:r>
            <a:r>
              <a:rPr lang="en-US" dirty="0" smtClean="0"/>
              <a:t> </a:t>
            </a:r>
            <a:r>
              <a:rPr lang="en-US" dirty="0" err="1" smtClean="0"/>
              <a:t>penawaran</a:t>
            </a:r>
            <a:r>
              <a:rPr lang="en-US" dirty="0" smtClean="0"/>
              <a:t> </a:t>
            </a:r>
            <a:r>
              <a:rPr lang="en-US" dirty="0" err="1" smtClean="0"/>
              <a:t>dan</a:t>
            </a:r>
            <a:r>
              <a:rPr lang="en-US" dirty="0" smtClean="0"/>
              <a:t> </a:t>
            </a:r>
            <a:r>
              <a:rPr lang="en-US" dirty="0" err="1" smtClean="0"/>
              <a:t>permintaan</a:t>
            </a:r>
            <a:r>
              <a:rPr lang="en-US" dirty="0" smtClean="0"/>
              <a:t> </a:t>
            </a:r>
            <a:r>
              <a:rPr lang="en-US" dirty="0" err="1" smtClean="0"/>
              <a:t>faktor-faktor</a:t>
            </a:r>
            <a:r>
              <a:rPr lang="en-US" dirty="0" smtClean="0"/>
              <a:t> </a:t>
            </a:r>
            <a:r>
              <a:rPr lang="en-US" dirty="0" err="1" smtClean="0"/>
              <a:t>produksi</a:t>
            </a:r>
            <a:r>
              <a:rPr lang="en-US" dirty="0" smtClean="0"/>
              <a:t> </a:t>
            </a:r>
            <a:r>
              <a:rPr lang="en-US" dirty="0" smtClean="0"/>
              <a:t>yang </a:t>
            </a:r>
            <a:r>
              <a:rPr lang="en-US" dirty="0" err="1" smtClean="0"/>
              <a:t>terdapat</a:t>
            </a:r>
            <a:r>
              <a:rPr lang="en-US" dirty="0" smtClean="0"/>
              <a:t> </a:t>
            </a:r>
            <a:r>
              <a:rPr lang="en-US" dirty="0" err="1" smtClean="0"/>
              <a:t>dalam</a:t>
            </a:r>
            <a:r>
              <a:rPr lang="en-US" dirty="0" smtClean="0"/>
              <a:t> </a:t>
            </a:r>
            <a:r>
              <a:rPr lang="en-US" dirty="0" err="1" smtClean="0"/>
              <a:t>suatu</a:t>
            </a:r>
            <a:r>
              <a:rPr lang="en-US" dirty="0" smtClean="0"/>
              <a:t> </a:t>
            </a:r>
            <a:r>
              <a:rPr lang="en-US" dirty="0" err="1" smtClean="0"/>
              <a:t>daerah</a:t>
            </a:r>
            <a:r>
              <a:rPr lang="en-US" dirty="0" smtClean="0"/>
              <a:t>/</a:t>
            </a:r>
            <a:r>
              <a:rPr lang="en-US" dirty="0" err="1" smtClean="0"/>
              <a:t>wilayah</a:t>
            </a:r>
            <a:r>
              <a:rPr lang="en-US" dirty="0" smtClean="0"/>
              <a:t> </a:t>
            </a:r>
            <a:r>
              <a:rPr lang="en-US" dirty="0" err="1" smtClean="0"/>
              <a:t>tertentu</a:t>
            </a:r>
            <a:r>
              <a:rPr lang="en-US" dirty="0" smtClean="0"/>
              <a:t>. </a:t>
            </a:r>
            <a:r>
              <a:rPr lang="en-US" dirty="0" err="1" smtClean="0"/>
              <a:t>Dalam</a:t>
            </a:r>
            <a:r>
              <a:rPr lang="en-US" dirty="0" smtClean="0"/>
              <a:t> </a:t>
            </a:r>
            <a:r>
              <a:rPr lang="en-US" dirty="0" err="1" smtClean="0"/>
              <a:t>pasar</a:t>
            </a:r>
            <a:r>
              <a:rPr lang="en-US" dirty="0" smtClean="0"/>
              <a:t> </a:t>
            </a:r>
            <a:r>
              <a:rPr lang="en-US" dirty="0" err="1" smtClean="0"/>
              <a:t>faktor</a:t>
            </a:r>
            <a:r>
              <a:rPr lang="en-US" dirty="0" smtClean="0"/>
              <a:t> </a:t>
            </a:r>
            <a:r>
              <a:rPr lang="en-US" dirty="0" err="1" smtClean="0"/>
              <a:t>produksi</a:t>
            </a:r>
            <a:r>
              <a:rPr lang="en-US" dirty="0" smtClean="0"/>
              <a:t> </a:t>
            </a:r>
            <a:r>
              <a:rPr lang="en-US" dirty="0" err="1" smtClean="0"/>
              <a:t>adabe</a:t>
            </a:r>
            <a:r>
              <a:rPr lang="en-US" dirty="0" smtClean="0"/>
              <a:t> </a:t>
            </a:r>
            <a:r>
              <a:rPr lang="en-US" dirty="0" err="1" smtClean="0"/>
              <a:t>berapahal</a:t>
            </a:r>
            <a:r>
              <a:rPr lang="en-US" dirty="0" smtClean="0"/>
              <a:t> </a:t>
            </a:r>
            <a:r>
              <a:rPr lang="en-US" dirty="0" smtClean="0"/>
              <a:t>yang </a:t>
            </a:r>
            <a:r>
              <a:rPr lang="en-US" dirty="0" err="1" smtClean="0"/>
              <a:t>membedakan</a:t>
            </a:r>
            <a:r>
              <a:rPr lang="en-US" dirty="0" smtClean="0"/>
              <a:t> </a:t>
            </a:r>
            <a:r>
              <a:rPr lang="en-US" dirty="0" err="1" smtClean="0"/>
              <a:t>dengan</a:t>
            </a:r>
            <a:r>
              <a:rPr lang="en-US" dirty="0" smtClean="0"/>
              <a:t> </a:t>
            </a:r>
            <a:r>
              <a:rPr lang="en-US" dirty="0" err="1" smtClean="0"/>
              <a:t>pasar</a:t>
            </a:r>
            <a:r>
              <a:rPr lang="en-US" dirty="0" smtClean="0"/>
              <a:t> </a:t>
            </a:r>
            <a:r>
              <a:rPr lang="en-US" dirty="0" err="1" smtClean="0"/>
              <a:t>barang</a:t>
            </a:r>
            <a:r>
              <a:rPr lang="en-US" dirty="0" smtClean="0"/>
              <a:t>. </a:t>
            </a:r>
            <a:r>
              <a:rPr lang="en-US" dirty="0" err="1" smtClean="0"/>
              <a:t>Perbedaan</a:t>
            </a:r>
            <a:r>
              <a:rPr lang="en-US" dirty="0" smtClean="0"/>
              <a:t> </a:t>
            </a:r>
            <a:r>
              <a:rPr lang="en-US" dirty="0" err="1" smtClean="0"/>
              <a:t>tersebut</a:t>
            </a:r>
            <a:r>
              <a:rPr lang="en-US" dirty="0" smtClean="0"/>
              <a:t> </a:t>
            </a:r>
            <a:r>
              <a:rPr lang="en-US" dirty="0" err="1" smtClean="0"/>
              <a:t>di</a:t>
            </a:r>
            <a:r>
              <a:rPr lang="en-US" dirty="0" smtClean="0"/>
              <a:t> </a:t>
            </a:r>
            <a:r>
              <a:rPr lang="en-US" dirty="0" err="1" smtClean="0"/>
              <a:t>antaranya</a:t>
            </a:r>
            <a:r>
              <a:rPr lang="en-US" dirty="0" smtClean="0"/>
              <a:t>: </a:t>
            </a:r>
            <a:endParaRPr lang="en-US" dirty="0"/>
          </a:p>
        </p:txBody>
      </p:sp>
      <p:sp>
        <p:nvSpPr>
          <p:cNvPr id="10" name="Left-Up Arrow 9"/>
          <p:cNvSpPr/>
          <p:nvPr/>
        </p:nvSpPr>
        <p:spPr>
          <a:xfrm>
            <a:off x="9964270" y="4397188"/>
            <a:ext cx="1411941" cy="127747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385047" y="4128248"/>
            <a:ext cx="8633011" cy="2062103"/>
          </a:xfrm>
          <a:prstGeom prst="rect">
            <a:avLst/>
          </a:prstGeom>
          <a:noFill/>
        </p:spPr>
        <p:txBody>
          <a:bodyPr wrap="square" rtlCol="0">
            <a:spAutoFit/>
          </a:bodyPr>
          <a:lstStyle/>
          <a:p>
            <a:pPr>
              <a:buFont typeface="Wingdings" pitchFamily="2" charset="2"/>
              <a:buChar char="q"/>
            </a:pPr>
            <a:r>
              <a:rPr lang="en-US" sz="1600" dirty="0" smtClean="0"/>
              <a:t> </a:t>
            </a:r>
            <a:r>
              <a:rPr lang="en-US" sz="1600" b="1" dirty="0" err="1" smtClean="0"/>
              <a:t>Perbedaanya</a:t>
            </a:r>
            <a:r>
              <a:rPr lang="en-US" sz="1600" b="1" dirty="0" smtClean="0"/>
              <a:t> :</a:t>
            </a:r>
          </a:p>
          <a:p>
            <a:r>
              <a:rPr lang="en-US" sz="1600" dirty="0" smtClean="0"/>
              <a:t> 1</a:t>
            </a:r>
            <a:r>
              <a:rPr lang="en-US" sz="1600" dirty="0" smtClean="0"/>
              <a:t>. </a:t>
            </a:r>
            <a:r>
              <a:rPr lang="en-US" sz="1600" dirty="0" err="1" smtClean="0"/>
              <a:t>Pihak</a:t>
            </a:r>
            <a:r>
              <a:rPr lang="en-US" sz="1600" dirty="0" smtClean="0"/>
              <a:t> yang </a:t>
            </a:r>
            <a:r>
              <a:rPr lang="en-US" sz="1600" dirty="0" err="1" smtClean="0"/>
              <a:t>melakukan</a:t>
            </a:r>
            <a:r>
              <a:rPr lang="en-US" sz="1600" dirty="0" smtClean="0"/>
              <a:t> </a:t>
            </a:r>
            <a:r>
              <a:rPr lang="en-US" sz="1600" dirty="0" err="1" smtClean="0"/>
              <a:t>penawaran</a:t>
            </a:r>
            <a:r>
              <a:rPr lang="en-US" sz="1600" dirty="0" smtClean="0"/>
              <a:t> </a:t>
            </a:r>
            <a:r>
              <a:rPr lang="en-US" sz="1600" dirty="0" err="1" smtClean="0"/>
              <a:t>adalah</a:t>
            </a:r>
            <a:r>
              <a:rPr lang="en-US" sz="1600" dirty="0" smtClean="0"/>
              <a:t> </a:t>
            </a:r>
            <a:r>
              <a:rPr lang="en-US" sz="1600" dirty="0" err="1" smtClean="0"/>
              <a:t>pihak</a:t>
            </a:r>
            <a:r>
              <a:rPr lang="en-US" sz="1600" dirty="0" smtClean="0"/>
              <a:t> </a:t>
            </a:r>
            <a:r>
              <a:rPr lang="en-US" sz="1600" dirty="0" err="1" smtClean="0"/>
              <a:t>rumah</a:t>
            </a:r>
            <a:r>
              <a:rPr lang="en-US" sz="1600" dirty="0" smtClean="0"/>
              <a:t> </a:t>
            </a:r>
            <a:r>
              <a:rPr lang="en-US" sz="1600" dirty="0" err="1" smtClean="0"/>
              <a:t>tangga</a:t>
            </a:r>
            <a:r>
              <a:rPr lang="en-US" sz="1600" dirty="0" smtClean="0"/>
              <a:t> </a:t>
            </a:r>
            <a:r>
              <a:rPr lang="en-US" sz="1600" dirty="0" err="1" smtClean="0"/>
              <a:t>konsumen</a:t>
            </a:r>
            <a:r>
              <a:rPr lang="en-US" sz="1600" dirty="0" smtClean="0"/>
              <a:t>.</a:t>
            </a:r>
          </a:p>
          <a:p>
            <a:r>
              <a:rPr lang="en-US" sz="1600" dirty="0" smtClean="0"/>
              <a:t> 2. </a:t>
            </a:r>
            <a:r>
              <a:rPr lang="en-US" sz="1600" dirty="0" err="1" smtClean="0"/>
              <a:t>Pihak</a:t>
            </a:r>
            <a:r>
              <a:rPr lang="en-US" sz="1600" dirty="0" smtClean="0"/>
              <a:t> yang </a:t>
            </a:r>
            <a:r>
              <a:rPr lang="en-US" sz="1600" dirty="0" err="1" smtClean="0"/>
              <a:t>melakukan</a:t>
            </a:r>
            <a:r>
              <a:rPr lang="en-US" sz="1600" dirty="0" smtClean="0"/>
              <a:t> </a:t>
            </a:r>
            <a:r>
              <a:rPr lang="en-US" sz="1600" dirty="0" err="1" smtClean="0"/>
              <a:t>permintaan</a:t>
            </a:r>
            <a:r>
              <a:rPr lang="en-US" sz="1600" dirty="0" smtClean="0"/>
              <a:t> </a:t>
            </a:r>
            <a:r>
              <a:rPr lang="en-US" sz="1600" dirty="0" err="1" smtClean="0"/>
              <a:t>adalah</a:t>
            </a:r>
            <a:r>
              <a:rPr lang="en-US" sz="1600" dirty="0" smtClean="0"/>
              <a:t> </a:t>
            </a:r>
            <a:r>
              <a:rPr lang="en-US" sz="1600" dirty="0" err="1" smtClean="0"/>
              <a:t>pihak</a:t>
            </a:r>
            <a:r>
              <a:rPr lang="en-US" sz="1600" dirty="0" smtClean="0"/>
              <a:t> </a:t>
            </a:r>
            <a:r>
              <a:rPr lang="en-US" sz="1600" dirty="0" err="1" smtClean="0"/>
              <a:t>rumah</a:t>
            </a:r>
            <a:r>
              <a:rPr lang="en-US" sz="1600" dirty="0" smtClean="0"/>
              <a:t> </a:t>
            </a:r>
            <a:r>
              <a:rPr lang="en-US" sz="1600" dirty="0" err="1" smtClean="0"/>
              <a:t>tangga</a:t>
            </a:r>
            <a:r>
              <a:rPr lang="en-US" sz="1600" dirty="0" smtClean="0"/>
              <a:t> </a:t>
            </a:r>
            <a:r>
              <a:rPr lang="en-US" sz="1600" dirty="0" err="1" smtClean="0"/>
              <a:t>produsen</a:t>
            </a:r>
            <a:r>
              <a:rPr lang="en-US" sz="1600" dirty="0" smtClean="0"/>
              <a:t>. </a:t>
            </a:r>
          </a:p>
          <a:p>
            <a:r>
              <a:rPr lang="en-US" sz="1600" dirty="0" smtClean="0"/>
              <a:t> 3</a:t>
            </a:r>
            <a:r>
              <a:rPr lang="en-US" sz="1600" dirty="0" smtClean="0"/>
              <a:t>. </a:t>
            </a:r>
            <a:r>
              <a:rPr lang="en-US" sz="1600" dirty="0" err="1" smtClean="0"/>
              <a:t>Bagi</a:t>
            </a:r>
            <a:r>
              <a:rPr lang="en-US" sz="1600" dirty="0" smtClean="0"/>
              <a:t> </a:t>
            </a:r>
            <a:r>
              <a:rPr lang="en-US" sz="1600" dirty="0" err="1" smtClean="0"/>
              <a:t>rumah</a:t>
            </a:r>
            <a:r>
              <a:rPr lang="en-US" sz="1600" dirty="0" smtClean="0"/>
              <a:t> </a:t>
            </a:r>
            <a:r>
              <a:rPr lang="en-US" sz="1600" dirty="0" err="1" smtClean="0"/>
              <a:t>tangga</a:t>
            </a:r>
            <a:r>
              <a:rPr lang="en-US" sz="1600" dirty="0" smtClean="0"/>
              <a:t> </a:t>
            </a:r>
            <a:r>
              <a:rPr lang="en-US" sz="1600" dirty="0" err="1" smtClean="0"/>
              <a:t>konsumen</a:t>
            </a:r>
            <a:r>
              <a:rPr lang="en-US" sz="1600" dirty="0" smtClean="0"/>
              <a:t> </a:t>
            </a:r>
            <a:r>
              <a:rPr lang="en-US" sz="1600" dirty="0" smtClean="0"/>
              <a:t>(</a:t>
            </a:r>
            <a:r>
              <a:rPr lang="en-US" sz="1600" dirty="0" err="1" smtClean="0"/>
              <a:t>pemilik</a:t>
            </a:r>
            <a:r>
              <a:rPr lang="en-US" sz="1600" dirty="0" smtClean="0"/>
              <a:t> </a:t>
            </a:r>
            <a:r>
              <a:rPr lang="en-US" sz="1600" dirty="0" err="1" smtClean="0"/>
              <a:t>faktor</a:t>
            </a:r>
            <a:r>
              <a:rPr lang="en-US" sz="1600" dirty="0" smtClean="0"/>
              <a:t> </a:t>
            </a:r>
            <a:r>
              <a:rPr lang="en-US" sz="1600" dirty="0" err="1" smtClean="0"/>
              <a:t>produksi</a:t>
            </a:r>
            <a:r>
              <a:rPr lang="en-US" sz="1600" dirty="0" smtClean="0"/>
              <a:t>), </a:t>
            </a:r>
            <a:r>
              <a:rPr lang="en-US" sz="1600" dirty="0" err="1" smtClean="0"/>
              <a:t>harga</a:t>
            </a:r>
            <a:r>
              <a:rPr lang="en-US" sz="1600" dirty="0" smtClean="0"/>
              <a:t> </a:t>
            </a:r>
            <a:r>
              <a:rPr lang="en-US" sz="1600" dirty="0" err="1" smtClean="0"/>
              <a:t>faktor</a:t>
            </a:r>
            <a:r>
              <a:rPr lang="en-US" sz="1600" dirty="0" smtClean="0"/>
              <a:t> </a:t>
            </a:r>
            <a:r>
              <a:rPr lang="en-US" sz="1600" dirty="0" err="1" smtClean="0"/>
              <a:t>produksi</a:t>
            </a:r>
            <a:r>
              <a:rPr lang="en-US" sz="1600" dirty="0" smtClean="0"/>
              <a:t> </a:t>
            </a:r>
            <a:r>
              <a:rPr lang="en-US" sz="1600" dirty="0" err="1" smtClean="0"/>
              <a:t>adalah</a:t>
            </a:r>
            <a:r>
              <a:rPr lang="en-US" sz="1600" dirty="0" smtClean="0"/>
              <a:t>    </a:t>
            </a:r>
            <a:r>
              <a:rPr lang="en-US" sz="1600" dirty="0" err="1" smtClean="0"/>
              <a:t>merupakan</a:t>
            </a:r>
            <a:r>
              <a:rPr lang="en-US" sz="1600" dirty="0" smtClean="0"/>
              <a:t>   	</a:t>
            </a:r>
            <a:r>
              <a:rPr lang="en-US" sz="1600" dirty="0" err="1" smtClean="0"/>
              <a:t>pendapatan</a:t>
            </a:r>
            <a:r>
              <a:rPr lang="en-US" sz="1600" dirty="0" smtClean="0"/>
              <a:t> </a:t>
            </a:r>
            <a:r>
              <a:rPr lang="en-US" sz="1600" dirty="0" smtClean="0"/>
              <a:t>yang </a:t>
            </a:r>
            <a:r>
              <a:rPr lang="en-US" sz="1600" dirty="0" err="1" smtClean="0"/>
              <a:t>disebut</a:t>
            </a:r>
            <a:r>
              <a:rPr lang="en-US" sz="1600" dirty="0" smtClean="0"/>
              <a:t> </a:t>
            </a:r>
            <a:r>
              <a:rPr lang="en-US" sz="1600" dirty="0" err="1" smtClean="0"/>
              <a:t>dengan</a:t>
            </a:r>
            <a:r>
              <a:rPr lang="en-US" sz="1600" dirty="0" smtClean="0"/>
              <a:t> </a:t>
            </a:r>
            <a:r>
              <a:rPr lang="en-US" sz="1600" dirty="0" err="1" smtClean="0"/>
              <a:t>istilah</a:t>
            </a:r>
            <a:r>
              <a:rPr lang="en-US" sz="1600" dirty="0" smtClean="0"/>
              <a:t> </a:t>
            </a:r>
            <a:r>
              <a:rPr lang="en-US" sz="1600" dirty="0" err="1" smtClean="0"/>
              <a:t>sewa</a:t>
            </a:r>
            <a:r>
              <a:rPr lang="en-US" sz="1600" dirty="0" smtClean="0"/>
              <a:t>, </a:t>
            </a:r>
            <a:r>
              <a:rPr lang="en-US" sz="1600" dirty="0" err="1" smtClean="0"/>
              <a:t>upah</a:t>
            </a:r>
            <a:r>
              <a:rPr lang="en-US" sz="1600" dirty="0" smtClean="0"/>
              <a:t>, </a:t>
            </a:r>
            <a:r>
              <a:rPr lang="en-US" sz="1600" dirty="0" err="1" smtClean="0"/>
              <a:t>bunga</a:t>
            </a:r>
            <a:r>
              <a:rPr lang="en-US" sz="1600" dirty="0" smtClean="0"/>
              <a:t> </a:t>
            </a:r>
            <a:r>
              <a:rPr lang="en-US" sz="1600" dirty="0" err="1" smtClean="0"/>
              <a:t>dan</a:t>
            </a:r>
            <a:r>
              <a:rPr lang="en-US" sz="1600" dirty="0" smtClean="0"/>
              <a:t> </a:t>
            </a:r>
            <a:r>
              <a:rPr lang="en-US" sz="1600" dirty="0" err="1" smtClean="0"/>
              <a:t>keuntungan</a:t>
            </a:r>
            <a:r>
              <a:rPr lang="en-US" sz="1600" dirty="0" smtClean="0"/>
              <a:t>. </a:t>
            </a:r>
          </a:p>
          <a:p>
            <a:r>
              <a:rPr lang="en-US" sz="1600" dirty="0" smtClean="0"/>
              <a:t> 4</a:t>
            </a:r>
            <a:r>
              <a:rPr lang="en-US" sz="1600" dirty="0" smtClean="0"/>
              <a:t>. </a:t>
            </a:r>
            <a:r>
              <a:rPr lang="en-US" sz="1600" dirty="0" err="1" smtClean="0"/>
              <a:t>Bagi</a:t>
            </a:r>
            <a:r>
              <a:rPr lang="en-US" sz="1600" dirty="0" smtClean="0"/>
              <a:t> </a:t>
            </a:r>
            <a:r>
              <a:rPr lang="en-US" sz="1600" dirty="0" err="1" smtClean="0"/>
              <a:t>rumah</a:t>
            </a:r>
            <a:r>
              <a:rPr lang="en-US" sz="1600" dirty="0" smtClean="0"/>
              <a:t> </a:t>
            </a:r>
            <a:r>
              <a:rPr lang="en-US" sz="1600" dirty="0" err="1" smtClean="0"/>
              <a:t>tangga</a:t>
            </a:r>
            <a:r>
              <a:rPr lang="en-US" sz="1600" dirty="0" smtClean="0"/>
              <a:t> </a:t>
            </a:r>
            <a:r>
              <a:rPr lang="en-US" sz="1600" dirty="0" err="1" smtClean="0"/>
              <a:t>produsen</a:t>
            </a:r>
            <a:r>
              <a:rPr lang="en-US" sz="1600" dirty="0" smtClean="0"/>
              <a:t> </a:t>
            </a:r>
            <a:r>
              <a:rPr lang="en-US" sz="1600" dirty="0" err="1" smtClean="0"/>
              <a:t>pengeluaran</a:t>
            </a:r>
            <a:r>
              <a:rPr lang="en-US" sz="1600" dirty="0" smtClean="0"/>
              <a:t> </a:t>
            </a:r>
            <a:r>
              <a:rPr lang="en-US" sz="1600" dirty="0" err="1" smtClean="0"/>
              <a:t>untuk</a:t>
            </a:r>
            <a:r>
              <a:rPr lang="en-US" sz="1600" dirty="0" smtClean="0"/>
              <a:t> </a:t>
            </a:r>
            <a:r>
              <a:rPr lang="en-US" sz="1600" dirty="0" err="1" smtClean="0"/>
              <a:t>mendapatkan</a:t>
            </a:r>
            <a:r>
              <a:rPr lang="en-US" sz="1600" dirty="0" smtClean="0"/>
              <a:t> </a:t>
            </a:r>
            <a:r>
              <a:rPr lang="en-US" sz="1600" dirty="0" err="1" smtClean="0"/>
              <a:t>faktor</a:t>
            </a:r>
            <a:r>
              <a:rPr lang="en-US" sz="1600" dirty="0" smtClean="0"/>
              <a:t> </a:t>
            </a:r>
            <a:r>
              <a:rPr lang="en-US" sz="1600" dirty="0" err="1" smtClean="0"/>
              <a:t>produksi</a:t>
            </a:r>
            <a:r>
              <a:rPr lang="en-US" sz="1600" dirty="0" smtClean="0"/>
              <a:t> </a:t>
            </a:r>
            <a:r>
              <a:rPr lang="en-US" sz="1600" dirty="0" err="1" smtClean="0"/>
              <a:t>disebut</a:t>
            </a:r>
            <a:r>
              <a:rPr lang="en-US" sz="1600" dirty="0" smtClean="0"/>
              <a:t> </a:t>
            </a:r>
            <a:r>
              <a:rPr lang="en-US" sz="1600" dirty="0" err="1" smtClean="0"/>
              <a:t>biaya</a:t>
            </a:r>
            <a:r>
              <a:rPr lang="en-US" sz="1600" dirty="0" smtClean="0"/>
              <a:t>.</a:t>
            </a:r>
          </a:p>
          <a:p>
            <a:r>
              <a:rPr lang="en-US" sz="1600" dirty="0" smtClean="0"/>
              <a:t> 5. </a:t>
            </a:r>
            <a:r>
              <a:rPr lang="en-US" sz="1600" dirty="0" err="1" smtClean="0"/>
              <a:t>Barang</a:t>
            </a:r>
            <a:r>
              <a:rPr lang="en-US" sz="1600" dirty="0" smtClean="0"/>
              <a:t> </a:t>
            </a:r>
            <a:r>
              <a:rPr lang="en-US" sz="1600" dirty="0" err="1" smtClean="0"/>
              <a:t>atau</a:t>
            </a:r>
            <a:r>
              <a:rPr lang="en-US" sz="1600" dirty="0" smtClean="0"/>
              <a:t> </a:t>
            </a:r>
            <a:r>
              <a:rPr lang="en-US" sz="1600" dirty="0" err="1" smtClean="0"/>
              <a:t>komoditi</a:t>
            </a:r>
            <a:r>
              <a:rPr lang="en-US" sz="1600" dirty="0" smtClean="0"/>
              <a:t> </a:t>
            </a:r>
            <a:r>
              <a:rPr lang="en-US" sz="1600" dirty="0" smtClean="0"/>
              <a:t>yang </a:t>
            </a:r>
            <a:r>
              <a:rPr lang="en-US" sz="1600" dirty="0" err="1" smtClean="0"/>
              <a:t>duperjual</a:t>
            </a:r>
            <a:r>
              <a:rPr lang="en-US" sz="1600" dirty="0" smtClean="0"/>
              <a:t> </a:t>
            </a:r>
            <a:r>
              <a:rPr lang="en-US" sz="1600" dirty="0" err="1" smtClean="0"/>
              <a:t>belikan</a:t>
            </a:r>
            <a:r>
              <a:rPr lang="en-US" sz="1600" dirty="0" smtClean="0"/>
              <a:t> </a:t>
            </a:r>
            <a:r>
              <a:rPr lang="en-US" sz="1600" dirty="0" err="1" smtClean="0"/>
              <a:t>adalah</a:t>
            </a:r>
            <a:r>
              <a:rPr lang="en-US" sz="1600" dirty="0" smtClean="0"/>
              <a:t> </a:t>
            </a:r>
            <a:r>
              <a:rPr lang="en-US" sz="1600" dirty="0" err="1" smtClean="0"/>
              <a:t>faktor</a:t>
            </a:r>
            <a:r>
              <a:rPr lang="en-US" sz="1600" dirty="0" smtClean="0"/>
              <a:t> </a:t>
            </a:r>
            <a:r>
              <a:rPr lang="en-US" sz="1600" dirty="0" err="1" smtClean="0"/>
              <a:t>produksi</a:t>
            </a:r>
            <a:r>
              <a:rPr lang="en-US" sz="1600" dirty="0" smtClean="0"/>
              <a:t>. </a:t>
            </a:r>
            <a:r>
              <a:rPr lang="en-US" sz="1600" dirty="0" err="1" smtClean="0"/>
              <a:t>Jadi</a:t>
            </a:r>
            <a:r>
              <a:rPr lang="en-US" sz="1600" dirty="0" smtClean="0"/>
              <a:t> </a:t>
            </a:r>
            <a:r>
              <a:rPr lang="en-US" sz="1600" dirty="0" err="1" smtClean="0"/>
              <a:t>dengan</a:t>
            </a:r>
            <a:r>
              <a:rPr lang="en-US" sz="1600" dirty="0" smtClean="0"/>
              <a:t> </a:t>
            </a:r>
            <a:r>
              <a:rPr lang="en-US" sz="1600" dirty="0" err="1" smtClean="0"/>
              <a:t>demikian</a:t>
            </a:r>
            <a:r>
              <a:rPr lang="en-US" sz="1600" dirty="0" smtClean="0"/>
              <a:t> </a:t>
            </a:r>
            <a:r>
              <a:rPr lang="en-US" sz="1600" dirty="0" err="1" smtClean="0"/>
              <a:t>pasar</a:t>
            </a:r>
            <a:r>
              <a:rPr lang="en-US" sz="1600" dirty="0" smtClean="0"/>
              <a:t> </a:t>
            </a:r>
            <a:r>
              <a:rPr lang="en-US" sz="1600" dirty="0" err="1" smtClean="0"/>
              <a:t>ini</a:t>
            </a:r>
            <a:r>
              <a:rPr lang="en-US" sz="1600" dirty="0" smtClean="0"/>
              <a:t> 	</a:t>
            </a:r>
            <a:r>
              <a:rPr lang="en-US" sz="1600" dirty="0" err="1" smtClean="0"/>
              <a:t>memiliki</a:t>
            </a:r>
            <a:r>
              <a:rPr lang="en-US" sz="1600" dirty="0" smtClean="0"/>
              <a:t> </a:t>
            </a:r>
            <a:r>
              <a:rPr lang="en-US" sz="1600" dirty="0" err="1" smtClean="0"/>
              <a:t>ciri</a:t>
            </a:r>
            <a:r>
              <a:rPr lang="en-US" sz="1600" dirty="0" smtClean="0"/>
              <a:t> </a:t>
            </a:r>
            <a:r>
              <a:rPr lang="en-US" sz="1600" dirty="0" smtClean="0"/>
              <a:t>yang </a:t>
            </a:r>
            <a:r>
              <a:rPr lang="en-US" sz="1600" dirty="0" err="1" smtClean="0"/>
              <a:t>berbeda</a:t>
            </a:r>
            <a:r>
              <a:rPr lang="en-US" sz="1600" dirty="0" smtClean="0"/>
              <a:t> </a:t>
            </a:r>
            <a:r>
              <a:rPr lang="en-US" sz="1600" dirty="0" err="1" smtClean="0"/>
              <a:t>dengan</a:t>
            </a:r>
            <a:r>
              <a:rPr lang="en-US" sz="1600" dirty="0" smtClean="0"/>
              <a:t> </a:t>
            </a:r>
            <a:r>
              <a:rPr lang="en-US" sz="1600" dirty="0" err="1" smtClean="0"/>
              <a:t>pasar</a:t>
            </a:r>
            <a:r>
              <a:rPr lang="en-US" sz="1600" dirty="0" smtClean="0"/>
              <a:t> </a:t>
            </a:r>
            <a:r>
              <a:rPr lang="en-US" sz="1600" dirty="0" err="1" smtClean="0"/>
              <a:t>barang</a:t>
            </a:r>
            <a:r>
              <a:rPr lang="en-US" sz="1600" dirty="0" smtClean="0"/>
              <a:t> </a:t>
            </a:r>
            <a:r>
              <a:rPr lang="en-US" sz="1600" dirty="0" err="1" smtClean="0"/>
              <a:t>secara</a:t>
            </a:r>
            <a:r>
              <a:rPr lang="en-US" sz="1600" dirty="0" smtClean="0"/>
              <a:t> </a:t>
            </a:r>
            <a:r>
              <a:rPr lang="en-US" sz="1600" dirty="0" err="1" smtClean="0"/>
              <a:t>umum</a:t>
            </a:r>
            <a:r>
              <a:rPr lang="en-US" sz="1600" dirty="0" smtClean="0"/>
              <a:t>.</a:t>
            </a:r>
            <a:endParaRPr lang="en-US" sz="1600" dirty="0"/>
          </a:p>
        </p:txBody>
      </p:sp>
    </p:spTree>
    <p:extLst>
      <p:ext uri="{BB962C8B-B14F-4D97-AF65-F5344CB8AC3E}">
        <p14:creationId xmlns:p14="http://schemas.microsoft.com/office/powerpoint/2010/main" xmlns="" val="113167595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a16="http://schemas.microsoft.com/office/drawing/2014/main" xmlns="" id="{3964974B-A837-4070-80FC-101C3AC6E448}"/>
              </a:ext>
            </a:extLst>
          </p:cNvPr>
          <p:cNvSpPr>
            <a:spLocks noGrp="1"/>
          </p:cNvSpPr>
          <p:nvPr>
            <p:ph type="title"/>
          </p:nvPr>
        </p:nvSpPr>
        <p:spPr>
          <a:xfrm>
            <a:off x="-981636" y="1767861"/>
            <a:ext cx="10515600" cy="1325563"/>
          </a:xfrm>
        </p:spPr>
        <p:txBody>
          <a:bodyPr/>
          <a:lstStyle/>
          <a:p>
            <a:pPr lvl="0">
              <a:buFont typeface="Courier New" pitchFamily="49" charset="0"/>
              <a:buChar char="o"/>
            </a:pPr>
            <a:r>
              <a:rPr lang="en-US" sz="2600" dirty="0" smtClean="0">
                <a:solidFill>
                  <a:schemeClr val="tx1"/>
                </a:solidFill>
              </a:rPr>
              <a:t> </a:t>
            </a:r>
            <a:r>
              <a:rPr lang="en-US" sz="2400" dirty="0" err="1" smtClean="0">
                <a:solidFill>
                  <a:schemeClr val="tx1"/>
                </a:solidFill>
              </a:rPr>
              <a:t>Sumberdaya</a:t>
            </a:r>
            <a:r>
              <a:rPr lang="en-US" sz="2400" dirty="0" smtClean="0">
                <a:solidFill>
                  <a:schemeClr val="tx1"/>
                </a:solidFill>
              </a:rPr>
              <a:t> </a:t>
            </a:r>
            <a:r>
              <a:rPr lang="en-US" sz="2400" dirty="0" smtClean="0">
                <a:solidFill>
                  <a:schemeClr val="tx1"/>
                </a:solidFill>
              </a:rPr>
              <a:t>modal </a:t>
            </a:r>
            <a:r>
              <a:rPr lang="en-US" sz="2400" dirty="0" err="1" smtClean="0">
                <a:solidFill>
                  <a:schemeClr val="tx1"/>
                </a:solidFill>
              </a:rPr>
              <a:t>dapat</a:t>
            </a:r>
            <a:r>
              <a:rPr lang="en-US" sz="2400" dirty="0" smtClean="0">
                <a:solidFill>
                  <a:schemeClr val="tx1"/>
                </a:solidFill>
              </a:rPr>
              <a:t> </a:t>
            </a:r>
            <a:r>
              <a:rPr lang="en-US" sz="2400" dirty="0" err="1" smtClean="0">
                <a:solidFill>
                  <a:schemeClr val="tx1"/>
                </a:solidFill>
              </a:rPr>
              <a:t>diklasifikasikan</a:t>
            </a:r>
            <a:r>
              <a:rPr lang="en-US" sz="2400" dirty="0" smtClean="0">
                <a:solidFill>
                  <a:schemeClr val="tx1"/>
                </a:solidFill>
              </a:rPr>
              <a:t> </a:t>
            </a:r>
            <a:r>
              <a:rPr lang="en-US" sz="2400" dirty="0" err="1" smtClean="0">
                <a:solidFill>
                  <a:schemeClr val="tx1"/>
                </a:solidFill>
              </a:rPr>
              <a:t>sebagai</a:t>
            </a:r>
            <a:r>
              <a:rPr lang="en-US" sz="2400" dirty="0" smtClean="0">
                <a:solidFill>
                  <a:schemeClr val="tx1"/>
                </a:solidFill>
              </a:rPr>
              <a:t> </a:t>
            </a:r>
            <a:r>
              <a:rPr lang="en-US" sz="2400" dirty="0" err="1" smtClean="0">
                <a:solidFill>
                  <a:schemeClr val="tx1"/>
                </a:solidFill>
              </a:rPr>
              <a:t>berikut</a:t>
            </a:r>
            <a:r>
              <a:rPr lang="en-US" sz="2400" dirty="0" smtClean="0">
                <a:solidFill>
                  <a:schemeClr val="tx1"/>
                </a:solidFill>
              </a:rPr>
              <a:t>:</a:t>
            </a:r>
            <a:r>
              <a:rPr lang="en-US" dirty="0" smtClean="0"/>
              <a:t/>
            </a:r>
            <a:br>
              <a:rPr lang="en-US" dirty="0" smtClean="0"/>
            </a:br>
            <a:endParaRPr lang="en-ID" dirty="0"/>
          </a:p>
        </p:txBody>
      </p:sp>
      <p:sp>
        <p:nvSpPr>
          <p:cNvPr id="4" name="TextBox 3"/>
          <p:cNvSpPr txBox="1"/>
          <p:nvPr/>
        </p:nvSpPr>
        <p:spPr>
          <a:xfrm>
            <a:off x="904923" y="1950592"/>
            <a:ext cx="10995723" cy="1477328"/>
          </a:xfrm>
          <a:prstGeom prst="rect">
            <a:avLst/>
          </a:prstGeom>
          <a:noFill/>
        </p:spPr>
        <p:txBody>
          <a:bodyPr wrap="square" rtlCol="0">
            <a:spAutoFit/>
          </a:bodyPr>
          <a:lstStyle/>
          <a:p>
            <a:pPr lvl="0"/>
            <a:r>
              <a:rPr lang="en-US" dirty="0" smtClean="0"/>
              <a:t> </a:t>
            </a:r>
            <a:endParaRPr lang="en-US" dirty="0" smtClean="0"/>
          </a:p>
          <a:p>
            <a:pPr lvl="0">
              <a:buFont typeface="Wingdings" pitchFamily="2" charset="2"/>
              <a:buChar char="q"/>
            </a:pPr>
            <a:r>
              <a:rPr lang="en-US" b="1" dirty="0" smtClean="0"/>
              <a:t> </a:t>
            </a:r>
            <a:r>
              <a:rPr lang="en-US" b="1" dirty="0" err="1" smtClean="0"/>
              <a:t>Menurut</a:t>
            </a:r>
            <a:r>
              <a:rPr lang="en-US" b="1" dirty="0" smtClean="0"/>
              <a:t> </a:t>
            </a:r>
            <a:r>
              <a:rPr lang="en-US" b="1" dirty="0" err="1" smtClean="0"/>
              <a:t>Sifatnya</a:t>
            </a:r>
            <a:endParaRPr lang="en-US" dirty="0" smtClean="0"/>
          </a:p>
          <a:p>
            <a:r>
              <a:rPr lang="en-US" dirty="0" smtClean="0"/>
              <a:t>Modal </a:t>
            </a:r>
            <a:r>
              <a:rPr lang="en-US" dirty="0" err="1" smtClean="0"/>
              <a:t>Lancar</a:t>
            </a:r>
            <a:r>
              <a:rPr lang="en-US" dirty="0" smtClean="0"/>
              <a:t>, </a:t>
            </a:r>
            <a:r>
              <a:rPr lang="en-US" dirty="0" err="1" smtClean="0"/>
              <a:t>yaitu</a:t>
            </a:r>
            <a:r>
              <a:rPr lang="en-US" dirty="0" smtClean="0"/>
              <a:t> modal yang </a:t>
            </a:r>
            <a:r>
              <a:rPr lang="en-US" dirty="0" err="1" smtClean="0"/>
              <a:t>hanya</a:t>
            </a:r>
            <a:r>
              <a:rPr lang="en-US" dirty="0" smtClean="0"/>
              <a:t> </a:t>
            </a:r>
            <a:r>
              <a:rPr lang="en-US" dirty="0" err="1" smtClean="0"/>
              <a:t>dapat</a:t>
            </a:r>
            <a:r>
              <a:rPr lang="en-US" dirty="0" smtClean="0"/>
              <a:t> </a:t>
            </a:r>
            <a:r>
              <a:rPr lang="en-US" dirty="0" err="1" smtClean="0"/>
              <a:t>digunakan</a:t>
            </a:r>
            <a:r>
              <a:rPr lang="en-US" dirty="0" smtClean="0"/>
              <a:t> </a:t>
            </a:r>
            <a:r>
              <a:rPr lang="en-US" dirty="0" err="1" smtClean="0"/>
              <a:t>satu</a:t>
            </a:r>
            <a:r>
              <a:rPr lang="en-US" dirty="0" smtClean="0"/>
              <a:t> </a:t>
            </a:r>
            <a:r>
              <a:rPr lang="en-US" dirty="0" smtClean="0"/>
              <a:t>kali </a:t>
            </a:r>
            <a:r>
              <a:rPr lang="en-US" dirty="0" err="1" smtClean="0"/>
              <a:t>dalam</a:t>
            </a:r>
            <a:r>
              <a:rPr lang="en-US" dirty="0" smtClean="0"/>
              <a:t> </a:t>
            </a:r>
            <a:r>
              <a:rPr lang="en-US" dirty="0" err="1" smtClean="0"/>
              <a:t>proses</a:t>
            </a:r>
            <a:r>
              <a:rPr lang="en-US" dirty="0" smtClean="0"/>
              <a:t> </a:t>
            </a:r>
            <a:r>
              <a:rPr lang="en-US" dirty="0" err="1" smtClean="0"/>
              <a:t>produksi</a:t>
            </a:r>
            <a:r>
              <a:rPr lang="en-US" dirty="0" smtClean="0"/>
              <a:t> </a:t>
            </a:r>
            <a:r>
              <a:rPr lang="en-US" dirty="0" err="1" smtClean="0"/>
              <a:t>seperti</a:t>
            </a:r>
            <a:r>
              <a:rPr lang="en-US" dirty="0" smtClean="0"/>
              <a:t> </a:t>
            </a:r>
            <a:r>
              <a:rPr lang="en-US" dirty="0" err="1" smtClean="0"/>
              <a:t>bahan</a:t>
            </a:r>
            <a:r>
              <a:rPr lang="en-US" dirty="0" smtClean="0"/>
              <a:t> </a:t>
            </a:r>
            <a:r>
              <a:rPr lang="en-US" dirty="0" err="1" smtClean="0"/>
              <a:t>baku</a:t>
            </a:r>
            <a:r>
              <a:rPr lang="en-US" dirty="0" smtClean="0"/>
              <a:t> </a:t>
            </a:r>
            <a:r>
              <a:rPr lang="en-US" dirty="0" err="1" smtClean="0"/>
              <a:t>dan</a:t>
            </a:r>
            <a:r>
              <a:rPr lang="en-US" dirty="0" smtClean="0"/>
              <a:t> </a:t>
            </a:r>
            <a:r>
              <a:rPr lang="en-US" dirty="0" err="1" smtClean="0"/>
              <a:t>bahan</a:t>
            </a:r>
            <a:r>
              <a:rPr lang="en-US" dirty="0" smtClean="0"/>
              <a:t> </a:t>
            </a:r>
            <a:r>
              <a:rPr lang="en-US" dirty="0" err="1" smtClean="0"/>
              <a:t>mentah</a:t>
            </a:r>
            <a:r>
              <a:rPr lang="en-US" dirty="0" smtClean="0"/>
              <a:t>. Modal </a:t>
            </a:r>
            <a:r>
              <a:rPr lang="en-US" dirty="0" err="1" smtClean="0"/>
              <a:t>Tetap</a:t>
            </a:r>
            <a:r>
              <a:rPr lang="en-US" dirty="0" smtClean="0"/>
              <a:t>, </a:t>
            </a:r>
            <a:r>
              <a:rPr lang="en-US" dirty="0" err="1" smtClean="0"/>
              <a:t>yaitu</a:t>
            </a:r>
            <a:r>
              <a:rPr lang="en-US" dirty="0" smtClean="0"/>
              <a:t> modal yang </a:t>
            </a:r>
            <a:r>
              <a:rPr lang="en-US" dirty="0" err="1" smtClean="0"/>
              <a:t>dapat</a:t>
            </a:r>
            <a:r>
              <a:rPr lang="en-US" dirty="0" smtClean="0"/>
              <a:t> </a:t>
            </a:r>
            <a:r>
              <a:rPr lang="en-US" dirty="0" err="1" smtClean="0"/>
              <a:t>digunakan</a:t>
            </a:r>
            <a:r>
              <a:rPr lang="en-US" dirty="0" smtClean="0"/>
              <a:t> </a:t>
            </a:r>
            <a:r>
              <a:rPr lang="en-US" dirty="0" err="1" smtClean="0"/>
              <a:t>lebih</a:t>
            </a:r>
            <a:r>
              <a:rPr lang="en-US" dirty="0" smtClean="0"/>
              <a:t> </a:t>
            </a:r>
            <a:r>
              <a:rPr lang="en-US" dirty="0" err="1" smtClean="0"/>
              <a:t>dari</a:t>
            </a:r>
            <a:r>
              <a:rPr lang="en-US" dirty="0" smtClean="0"/>
              <a:t> </a:t>
            </a:r>
            <a:r>
              <a:rPr lang="en-US" dirty="0" err="1" smtClean="0"/>
              <a:t>satu</a:t>
            </a:r>
            <a:r>
              <a:rPr lang="en-US" dirty="0" smtClean="0"/>
              <a:t> </a:t>
            </a:r>
            <a:r>
              <a:rPr lang="en-US" dirty="0" smtClean="0"/>
              <a:t>kali </a:t>
            </a:r>
            <a:r>
              <a:rPr lang="en-US" dirty="0" err="1" smtClean="0"/>
              <a:t>dalam</a:t>
            </a:r>
            <a:r>
              <a:rPr lang="en-US" dirty="0" smtClean="0"/>
              <a:t> </a:t>
            </a:r>
            <a:r>
              <a:rPr lang="en-US" dirty="0" err="1" smtClean="0"/>
              <a:t>proses</a:t>
            </a:r>
            <a:r>
              <a:rPr lang="en-US" dirty="0" smtClean="0"/>
              <a:t> </a:t>
            </a:r>
            <a:r>
              <a:rPr lang="en-US" dirty="0" err="1" smtClean="0"/>
              <a:t>produksi</a:t>
            </a:r>
            <a:r>
              <a:rPr lang="en-US" dirty="0" smtClean="0"/>
              <a:t>, </a:t>
            </a:r>
            <a:r>
              <a:rPr lang="en-US" dirty="0" err="1" smtClean="0"/>
              <a:t>seperti</a:t>
            </a:r>
            <a:r>
              <a:rPr lang="en-US" dirty="0" smtClean="0"/>
              <a:t> </a:t>
            </a:r>
            <a:r>
              <a:rPr lang="en-US" dirty="0" err="1" smtClean="0"/>
              <a:t>mesin-mesin</a:t>
            </a:r>
            <a:r>
              <a:rPr lang="en-US" dirty="0" smtClean="0"/>
              <a:t> </a:t>
            </a:r>
            <a:r>
              <a:rPr lang="en-US" dirty="0" err="1" smtClean="0"/>
              <a:t>atau</a:t>
            </a:r>
            <a:r>
              <a:rPr lang="en-US" dirty="0" smtClean="0"/>
              <a:t> </a:t>
            </a:r>
            <a:r>
              <a:rPr lang="en-US" dirty="0" err="1" smtClean="0"/>
              <a:t>peralatan</a:t>
            </a:r>
            <a:r>
              <a:rPr lang="en-US" dirty="0" smtClean="0"/>
              <a:t>.</a:t>
            </a:r>
            <a:endParaRPr lang="en-US" dirty="0"/>
          </a:p>
        </p:txBody>
      </p:sp>
      <p:sp>
        <p:nvSpPr>
          <p:cNvPr id="5" name="TextBox 4"/>
          <p:cNvSpPr txBox="1"/>
          <p:nvPr/>
        </p:nvSpPr>
        <p:spPr>
          <a:xfrm>
            <a:off x="1008529" y="3966882"/>
            <a:ext cx="11183471" cy="369332"/>
          </a:xfrm>
          <a:prstGeom prst="rect">
            <a:avLst/>
          </a:prstGeom>
          <a:noFill/>
        </p:spPr>
        <p:txBody>
          <a:bodyPr wrap="square" rtlCol="0">
            <a:spAutoFit/>
          </a:bodyPr>
          <a:lstStyle/>
          <a:p>
            <a:endParaRPr lang="en-US" dirty="0"/>
          </a:p>
        </p:txBody>
      </p:sp>
      <p:sp>
        <p:nvSpPr>
          <p:cNvPr id="9" name="TextBox 8"/>
          <p:cNvSpPr txBox="1"/>
          <p:nvPr/>
        </p:nvSpPr>
        <p:spPr>
          <a:xfrm>
            <a:off x="847164" y="3388659"/>
            <a:ext cx="4074459" cy="646331"/>
          </a:xfrm>
          <a:prstGeom prst="rect">
            <a:avLst/>
          </a:prstGeom>
          <a:noFill/>
        </p:spPr>
        <p:txBody>
          <a:bodyPr wrap="square" rtlCol="0">
            <a:spAutoFit/>
          </a:bodyPr>
          <a:lstStyle/>
          <a:p>
            <a:pPr lvl="0">
              <a:buFont typeface="Wingdings" pitchFamily="2" charset="2"/>
              <a:buChar char="q"/>
            </a:pPr>
            <a:r>
              <a:rPr lang="en-US" b="1" dirty="0" smtClean="0"/>
              <a:t> </a:t>
            </a:r>
            <a:r>
              <a:rPr lang="en-US" b="1" dirty="0" err="1" smtClean="0"/>
              <a:t>MenurutFungsinya</a:t>
            </a:r>
            <a:endParaRPr lang="en-US" dirty="0" smtClean="0"/>
          </a:p>
          <a:p>
            <a:endParaRPr lang="en-US" dirty="0"/>
          </a:p>
        </p:txBody>
      </p:sp>
      <p:sp>
        <p:nvSpPr>
          <p:cNvPr id="10" name="TextBox 9"/>
          <p:cNvSpPr txBox="1"/>
          <p:nvPr/>
        </p:nvSpPr>
        <p:spPr>
          <a:xfrm>
            <a:off x="995083" y="3778624"/>
            <a:ext cx="9816353" cy="646331"/>
          </a:xfrm>
          <a:prstGeom prst="rect">
            <a:avLst/>
          </a:prstGeom>
          <a:noFill/>
        </p:spPr>
        <p:txBody>
          <a:bodyPr wrap="square" rtlCol="0">
            <a:spAutoFit/>
          </a:bodyPr>
          <a:lstStyle/>
          <a:p>
            <a:pPr>
              <a:buFont typeface="Wingdings" pitchFamily="2" charset="2"/>
              <a:buChar char="§"/>
            </a:pPr>
            <a:r>
              <a:rPr lang="en-US" b="1" dirty="0" smtClean="0"/>
              <a:t> Modal </a:t>
            </a:r>
            <a:r>
              <a:rPr lang="en-US" b="1" dirty="0" err="1" smtClean="0"/>
              <a:t>individu</a:t>
            </a:r>
            <a:r>
              <a:rPr lang="en-US" dirty="0" smtClean="0"/>
              <a:t>, </a:t>
            </a:r>
            <a:r>
              <a:rPr lang="en-US" dirty="0" err="1" smtClean="0"/>
              <a:t>yaitu</a:t>
            </a:r>
            <a:r>
              <a:rPr lang="en-US" dirty="0" smtClean="0"/>
              <a:t> modal yang </a:t>
            </a:r>
            <a:r>
              <a:rPr lang="en-US" dirty="0" err="1" smtClean="0"/>
              <a:t>digunakan</a:t>
            </a:r>
            <a:r>
              <a:rPr lang="en-US" dirty="0" smtClean="0"/>
              <a:t> </a:t>
            </a:r>
            <a:r>
              <a:rPr lang="en-US" dirty="0" err="1" smtClean="0"/>
              <a:t>oleh</a:t>
            </a:r>
            <a:r>
              <a:rPr lang="en-US" dirty="0" smtClean="0"/>
              <a:t> </a:t>
            </a:r>
            <a:r>
              <a:rPr lang="en-US" dirty="0" err="1" smtClean="0"/>
              <a:t>individu</a:t>
            </a:r>
            <a:r>
              <a:rPr lang="en-US" dirty="0" smtClean="0"/>
              <a:t> </a:t>
            </a:r>
            <a:r>
              <a:rPr lang="en-US" dirty="0" err="1" smtClean="0"/>
              <a:t>sebagai</a:t>
            </a:r>
            <a:r>
              <a:rPr lang="en-US" dirty="0" smtClean="0"/>
              <a:t> </a:t>
            </a:r>
            <a:r>
              <a:rPr lang="en-US" dirty="0" err="1" smtClean="0"/>
              <a:t>sumber</a:t>
            </a:r>
            <a:r>
              <a:rPr lang="en-US" dirty="0" smtClean="0"/>
              <a:t> </a:t>
            </a:r>
            <a:r>
              <a:rPr lang="en-US" dirty="0" err="1" smtClean="0"/>
              <a:t>pendapatan</a:t>
            </a:r>
            <a:r>
              <a:rPr lang="en-US" dirty="0" smtClean="0"/>
              <a:t> </a:t>
            </a:r>
            <a:r>
              <a:rPr lang="en-US" dirty="0" err="1" smtClean="0"/>
              <a:t>sekalipun</a:t>
            </a:r>
            <a:r>
              <a:rPr lang="en-US" dirty="0" smtClean="0"/>
              <a:t> </a:t>
            </a:r>
            <a:r>
              <a:rPr lang="en-US" dirty="0" err="1" smtClean="0"/>
              <a:t>pemiliknya</a:t>
            </a:r>
            <a:r>
              <a:rPr lang="en-US" dirty="0" smtClean="0"/>
              <a:t> </a:t>
            </a:r>
            <a:r>
              <a:rPr lang="en-US" dirty="0" err="1" smtClean="0"/>
              <a:t>tidak</a:t>
            </a:r>
            <a:r>
              <a:rPr lang="en-US" dirty="0" smtClean="0"/>
              <a:t> </a:t>
            </a:r>
            <a:r>
              <a:rPr lang="en-US" dirty="0" err="1" smtClean="0"/>
              <a:t>ikut</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produksi</a:t>
            </a:r>
            <a:r>
              <a:rPr lang="en-US" dirty="0" smtClean="0"/>
              <a:t>, </a:t>
            </a:r>
            <a:r>
              <a:rPr lang="en-US" dirty="0" err="1" smtClean="0"/>
              <a:t>seperti</a:t>
            </a:r>
            <a:r>
              <a:rPr lang="en-US" dirty="0" smtClean="0"/>
              <a:t> </a:t>
            </a:r>
            <a:r>
              <a:rPr lang="en-US" dirty="0" err="1" smtClean="0"/>
              <a:t>pemilik</a:t>
            </a:r>
            <a:r>
              <a:rPr lang="en-US" dirty="0" smtClean="0"/>
              <a:t> </a:t>
            </a:r>
            <a:r>
              <a:rPr lang="en-US" dirty="0" smtClean="0"/>
              <a:t>taxi.</a:t>
            </a:r>
            <a:endParaRPr lang="en-US" dirty="0"/>
          </a:p>
        </p:txBody>
      </p:sp>
      <p:sp>
        <p:nvSpPr>
          <p:cNvPr id="11" name="TextBox 10"/>
          <p:cNvSpPr txBox="1"/>
          <p:nvPr/>
        </p:nvSpPr>
        <p:spPr>
          <a:xfrm>
            <a:off x="1017493" y="4397189"/>
            <a:ext cx="10905565" cy="646331"/>
          </a:xfrm>
          <a:prstGeom prst="rect">
            <a:avLst/>
          </a:prstGeom>
          <a:noFill/>
        </p:spPr>
        <p:txBody>
          <a:bodyPr wrap="square" rtlCol="0">
            <a:spAutoFit/>
          </a:bodyPr>
          <a:lstStyle/>
          <a:p>
            <a:pPr>
              <a:buFont typeface="Wingdings" pitchFamily="2" charset="2"/>
              <a:buChar char="§"/>
            </a:pPr>
            <a:r>
              <a:rPr lang="en-US" b="1" dirty="0" smtClean="0"/>
              <a:t> Modal </a:t>
            </a:r>
            <a:r>
              <a:rPr lang="en-US" b="1" dirty="0" err="1" smtClean="0"/>
              <a:t>Masyarakat</a:t>
            </a:r>
            <a:r>
              <a:rPr lang="en-US" dirty="0" smtClean="0"/>
              <a:t>, </a:t>
            </a:r>
            <a:r>
              <a:rPr lang="en-US" dirty="0" err="1" smtClean="0"/>
              <a:t>yaitu</a:t>
            </a:r>
            <a:r>
              <a:rPr lang="en-US" dirty="0" smtClean="0"/>
              <a:t> modal yang </a:t>
            </a:r>
            <a:r>
              <a:rPr lang="en-US" dirty="0" err="1" smtClean="0"/>
              <a:t>digunakan</a:t>
            </a:r>
            <a:r>
              <a:rPr lang="en-US" dirty="0" smtClean="0"/>
              <a:t> </a:t>
            </a:r>
            <a:r>
              <a:rPr lang="en-US" dirty="0" err="1" smtClean="0"/>
              <a:t>oleh</a:t>
            </a:r>
            <a:r>
              <a:rPr lang="en-US" dirty="0" smtClean="0"/>
              <a:t> </a:t>
            </a:r>
            <a:r>
              <a:rPr lang="en-US" dirty="0" err="1" smtClean="0"/>
              <a:t>masyarakatdalammenghasilkanbarang</a:t>
            </a:r>
            <a:r>
              <a:rPr lang="en-US" dirty="0" smtClean="0"/>
              <a:t> </a:t>
            </a:r>
            <a:r>
              <a:rPr lang="en-US" dirty="0" err="1" smtClean="0"/>
              <a:t>dan</a:t>
            </a:r>
            <a:r>
              <a:rPr lang="en-US" dirty="0" smtClean="0"/>
              <a:t> </a:t>
            </a:r>
            <a:r>
              <a:rPr lang="en-US" dirty="0" err="1" smtClean="0"/>
              <a:t>jasa</a:t>
            </a:r>
            <a:r>
              <a:rPr lang="en-US" dirty="0" smtClean="0"/>
              <a:t>, </a:t>
            </a:r>
            <a:r>
              <a:rPr lang="en-US" dirty="0" err="1" smtClean="0"/>
              <a:t>sepertikendaraanumum</a:t>
            </a:r>
            <a:endParaRPr lang="en-US" dirty="0"/>
          </a:p>
        </p:txBody>
      </p:sp>
      <p:sp>
        <p:nvSpPr>
          <p:cNvPr id="12" name="TextBox 11"/>
          <p:cNvSpPr txBox="1"/>
          <p:nvPr/>
        </p:nvSpPr>
        <p:spPr>
          <a:xfrm>
            <a:off x="914398" y="5015755"/>
            <a:ext cx="2635624" cy="646331"/>
          </a:xfrm>
          <a:prstGeom prst="rect">
            <a:avLst/>
          </a:prstGeom>
          <a:noFill/>
        </p:spPr>
        <p:txBody>
          <a:bodyPr wrap="square" rtlCol="0">
            <a:spAutoFit/>
          </a:bodyPr>
          <a:lstStyle/>
          <a:p>
            <a:pPr lvl="0">
              <a:buFont typeface="Wingdings" pitchFamily="2" charset="2"/>
              <a:buChar char="q"/>
            </a:pPr>
            <a:r>
              <a:rPr lang="en-US" b="1" dirty="0" smtClean="0"/>
              <a:t> </a:t>
            </a:r>
            <a:r>
              <a:rPr lang="en-US" b="1" dirty="0" err="1" smtClean="0"/>
              <a:t>MenurutBentuknya</a:t>
            </a:r>
            <a:endParaRPr lang="en-US" dirty="0" smtClean="0"/>
          </a:p>
          <a:p>
            <a:endParaRPr lang="en-US" dirty="0"/>
          </a:p>
        </p:txBody>
      </p:sp>
      <p:sp>
        <p:nvSpPr>
          <p:cNvPr id="13" name="TextBox 12"/>
          <p:cNvSpPr txBox="1"/>
          <p:nvPr/>
        </p:nvSpPr>
        <p:spPr>
          <a:xfrm>
            <a:off x="1035424" y="5378824"/>
            <a:ext cx="10475259" cy="923330"/>
          </a:xfrm>
          <a:prstGeom prst="rect">
            <a:avLst/>
          </a:prstGeom>
          <a:noFill/>
        </p:spPr>
        <p:txBody>
          <a:bodyPr wrap="square" rtlCol="0">
            <a:spAutoFit/>
          </a:bodyPr>
          <a:lstStyle/>
          <a:p>
            <a:pPr lvl="0">
              <a:buFont typeface="Wingdings" pitchFamily="2" charset="2"/>
              <a:buChar char="§"/>
            </a:pPr>
            <a:r>
              <a:rPr lang="en-US" b="1" dirty="0" smtClean="0"/>
              <a:t> Modal </a:t>
            </a:r>
            <a:r>
              <a:rPr lang="en-US" b="1" dirty="0" err="1" smtClean="0"/>
              <a:t>Abstrak</a:t>
            </a:r>
            <a:r>
              <a:rPr lang="en-US" dirty="0" smtClean="0"/>
              <a:t>, </a:t>
            </a:r>
            <a:r>
              <a:rPr lang="en-US" dirty="0" err="1" smtClean="0"/>
              <a:t>yaitu</a:t>
            </a:r>
            <a:r>
              <a:rPr lang="en-US" dirty="0" smtClean="0"/>
              <a:t> modal yang </a:t>
            </a:r>
            <a:r>
              <a:rPr lang="en-US" dirty="0" err="1" smtClean="0"/>
              <a:t>tidakberbentukfisik</a:t>
            </a:r>
            <a:r>
              <a:rPr lang="en-US" dirty="0" smtClean="0"/>
              <a:t> (</a:t>
            </a:r>
            <a:r>
              <a:rPr lang="en-US" dirty="0" err="1" smtClean="0"/>
              <a:t>tidakberwujud</a:t>
            </a:r>
            <a:r>
              <a:rPr lang="en-US" dirty="0" smtClean="0"/>
              <a:t>) </a:t>
            </a:r>
            <a:r>
              <a:rPr lang="en-US" dirty="0" err="1" smtClean="0"/>
              <a:t>tapi</a:t>
            </a:r>
            <a:r>
              <a:rPr lang="en-US" dirty="0" smtClean="0"/>
              <a:t> </a:t>
            </a:r>
            <a:r>
              <a:rPr lang="en-US" dirty="0" err="1" smtClean="0"/>
              <a:t>sangat</a:t>
            </a:r>
            <a:r>
              <a:rPr lang="en-US" dirty="0" smtClean="0"/>
              <a:t> </a:t>
            </a:r>
            <a:r>
              <a:rPr lang="en-US" dirty="0" err="1" smtClean="0"/>
              <a:t>menentukanhasilproduksisepertikeahlianseseorang</a:t>
            </a:r>
            <a:r>
              <a:rPr lang="en-US" dirty="0" smtClean="0"/>
              <a:t>. </a:t>
            </a:r>
          </a:p>
          <a:p>
            <a:endParaRPr lang="en-US" dirty="0"/>
          </a:p>
        </p:txBody>
      </p:sp>
      <p:sp>
        <p:nvSpPr>
          <p:cNvPr id="14" name="TextBox 13"/>
          <p:cNvSpPr txBox="1"/>
          <p:nvPr/>
        </p:nvSpPr>
        <p:spPr>
          <a:xfrm>
            <a:off x="1062318" y="5970494"/>
            <a:ext cx="11519647" cy="369332"/>
          </a:xfrm>
          <a:prstGeom prst="rect">
            <a:avLst/>
          </a:prstGeom>
          <a:noFill/>
        </p:spPr>
        <p:txBody>
          <a:bodyPr wrap="square" rtlCol="0">
            <a:spAutoFit/>
          </a:bodyPr>
          <a:lstStyle/>
          <a:p>
            <a:pPr>
              <a:buFont typeface="Wingdings" pitchFamily="2" charset="2"/>
              <a:buChar char="§"/>
            </a:pPr>
            <a:r>
              <a:rPr lang="en-US" b="1" dirty="0" smtClean="0"/>
              <a:t> Modal </a:t>
            </a:r>
            <a:r>
              <a:rPr lang="en-US" b="1" dirty="0" err="1" smtClean="0"/>
              <a:t>Konkrit</a:t>
            </a:r>
            <a:r>
              <a:rPr lang="en-US" dirty="0" smtClean="0"/>
              <a:t>, </a:t>
            </a:r>
            <a:r>
              <a:rPr lang="en-US" dirty="0" err="1" smtClean="0"/>
              <a:t>yaitu</a:t>
            </a:r>
            <a:r>
              <a:rPr lang="en-US" dirty="0" smtClean="0"/>
              <a:t> modal yang </a:t>
            </a:r>
            <a:r>
              <a:rPr lang="en-US" dirty="0" err="1" smtClean="0"/>
              <a:t>wujudfisiknyadapatdilihat</a:t>
            </a:r>
            <a:r>
              <a:rPr lang="en-US" dirty="0" smtClean="0"/>
              <a:t> (</a:t>
            </a:r>
            <a:r>
              <a:rPr lang="en-US" dirty="0" err="1" smtClean="0"/>
              <a:t>berwujud</a:t>
            </a:r>
            <a:r>
              <a:rPr lang="en-US" dirty="0" smtClean="0"/>
              <a:t>) </a:t>
            </a:r>
            <a:r>
              <a:rPr lang="en-US" dirty="0" err="1" smtClean="0"/>
              <a:t>sepertimesin-mesin</a:t>
            </a:r>
            <a:endParaRPr lang="en-US" dirty="0"/>
          </a:p>
        </p:txBody>
      </p:sp>
      <p:sp>
        <p:nvSpPr>
          <p:cNvPr id="15" name="TextBox 14"/>
          <p:cNvSpPr txBox="1"/>
          <p:nvPr/>
        </p:nvSpPr>
        <p:spPr>
          <a:xfrm>
            <a:off x="551329" y="1075765"/>
            <a:ext cx="8821270" cy="523220"/>
          </a:xfrm>
          <a:prstGeom prst="rect">
            <a:avLst/>
          </a:prstGeom>
          <a:noFill/>
        </p:spPr>
        <p:txBody>
          <a:bodyPr wrap="square" rtlCol="0">
            <a:spAutoFit/>
          </a:bodyPr>
          <a:lstStyle/>
          <a:p>
            <a:pPr>
              <a:buFont typeface="Wingdings" pitchFamily="2" charset="2"/>
              <a:buChar char="v"/>
            </a:pPr>
            <a:r>
              <a:rPr lang="en-US" sz="2800" b="1" dirty="0" smtClean="0"/>
              <a:t> FAKTOR </a:t>
            </a:r>
            <a:r>
              <a:rPr lang="en-US" sz="2800" b="1" dirty="0" smtClean="0"/>
              <a:t>PRODUKSI SUMBER DAYA MODAL</a:t>
            </a:r>
            <a:endParaRPr lang="en-US" sz="2800" dirty="0"/>
          </a:p>
        </p:txBody>
      </p:sp>
      <p:sp>
        <p:nvSpPr>
          <p:cNvPr id="16" name="Rectangle 15"/>
          <p:cNvSpPr/>
          <p:nvPr/>
        </p:nvSpPr>
        <p:spPr>
          <a:xfrm>
            <a:off x="1559859" y="1653988"/>
            <a:ext cx="5365376" cy="6723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08718088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a16="http://schemas.microsoft.com/office/drawing/2014/main" xmlns="" id="{3964974B-A837-4070-80FC-101C3AC6E448}"/>
              </a:ext>
            </a:extLst>
          </p:cNvPr>
          <p:cNvSpPr>
            <a:spLocks noGrp="1"/>
          </p:cNvSpPr>
          <p:nvPr>
            <p:ph type="title"/>
          </p:nvPr>
        </p:nvSpPr>
        <p:spPr>
          <a:xfrm>
            <a:off x="156754" y="1827027"/>
            <a:ext cx="10905891" cy="1325563"/>
          </a:xfrm>
        </p:spPr>
        <p:txBody>
          <a:bodyPr/>
          <a:lstStyle/>
          <a:p>
            <a:pPr algn="l">
              <a:buFont typeface="Wingdings" pitchFamily="2" charset="2"/>
              <a:buChar char="ü"/>
            </a:pPr>
            <a:r>
              <a:rPr lang="en-US" sz="1400" b="0" dirty="0" err="1" smtClean="0">
                <a:solidFill>
                  <a:schemeClr val="tx1"/>
                </a:solidFill>
              </a:rPr>
              <a:t>Sehubung</a:t>
            </a:r>
            <a:r>
              <a:rPr lang="en-US" sz="1400" b="0" dirty="0" smtClean="0">
                <a:solidFill>
                  <a:schemeClr val="tx1"/>
                </a:solidFill>
              </a:rPr>
              <a:t> </a:t>
            </a:r>
            <a:r>
              <a:rPr lang="en-US" sz="1400" b="0" dirty="0" err="1" smtClean="0">
                <a:solidFill>
                  <a:schemeClr val="tx1"/>
                </a:solidFill>
              </a:rPr>
              <a:t>dengan</a:t>
            </a:r>
            <a:r>
              <a:rPr lang="en-US" sz="1400" b="0" dirty="0" smtClean="0">
                <a:solidFill>
                  <a:schemeClr val="tx1"/>
                </a:solidFill>
              </a:rPr>
              <a:t> </a:t>
            </a:r>
            <a:r>
              <a:rPr lang="en-US" sz="1400" b="0" dirty="0" err="1" smtClean="0">
                <a:solidFill>
                  <a:schemeClr val="tx1"/>
                </a:solidFill>
              </a:rPr>
              <a:t>meningkatnya</a:t>
            </a:r>
            <a:r>
              <a:rPr lang="en-US" sz="1400" b="0" dirty="0" smtClean="0">
                <a:solidFill>
                  <a:schemeClr val="tx1"/>
                </a:solidFill>
              </a:rPr>
              <a:t> </a:t>
            </a:r>
            <a:r>
              <a:rPr lang="en-US" sz="1400" b="0" dirty="0" err="1" smtClean="0">
                <a:solidFill>
                  <a:schemeClr val="tx1"/>
                </a:solidFill>
              </a:rPr>
              <a:t>kegiatan</a:t>
            </a:r>
            <a:r>
              <a:rPr lang="en-US" sz="1400" b="0" dirty="0" smtClean="0">
                <a:solidFill>
                  <a:schemeClr val="tx1"/>
                </a:solidFill>
              </a:rPr>
              <a:t> </a:t>
            </a:r>
            <a:r>
              <a:rPr lang="en-US" sz="1400" b="0" dirty="0" err="1" smtClean="0">
                <a:solidFill>
                  <a:schemeClr val="tx1"/>
                </a:solidFill>
              </a:rPr>
              <a:t>produksi</a:t>
            </a:r>
            <a:r>
              <a:rPr lang="en-US" sz="1400" b="0" dirty="0" smtClean="0">
                <a:solidFill>
                  <a:schemeClr val="tx1"/>
                </a:solidFill>
              </a:rPr>
              <a:t> </a:t>
            </a:r>
            <a:r>
              <a:rPr lang="en-US" sz="1400" b="0" dirty="0" err="1" smtClean="0">
                <a:solidFill>
                  <a:schemeClr val="tx1"/>
                </a:solidFill>
              </a:rPr>
              <a:t>tentunya</a:t>
            </a:r>
            <a:r>
              <a:rPr lang="en-US" sz="1400" b="0" dirty="0" smtClean="0">
                <a:solidFill>
                  <a:schemeClr val="tx1"/>
                </a:solidFill>
              </a:rPr>
              <a:t> </a:t>
            </a:r>
            <a:r>
              <a:rPr lang="en-US" sz="1400" b="0" dirty="0" err="1" smtClean="0">
                <a:solidFill>
                  <a:schemeClr val="tx1"/>
                </a:solidFill>
              </a:rPr>
              <a:t>akan</a:t>
            </a:r>
            <a:r>
              <a:rPr lang="en-US" sz="1400" b="0" dirty="0" smtClean="0">
                <a:solidFill>
                  <a:schemeClr val="tx1"/>
                </a:solidFill>
              </a:rPr>
              <a:t> </a:t>
            </a:r>
            <a:r>
              <a:rPr lang="en-US" sz="1400" b="0" dirty="0" err="1" smtClean="0">
                <a:solidFill>
                  <a:schemeClr val="tx1"/>
                </a:solidFill>
              </a:rPr>
              <a:t>mengakibatkan</a:t>
            </a:r>
            <a:r>
              <a:rPr lang="en-US" sz="1400" b="0" dirty="0" smtClean="0">
                <a:solidFill>
                  <a:schemeClr val="tx1"/>
                </a:solidFill>
              </a:rPr>
              <a:t> </a:t>
            </a:r>
            <a:r>
              <a:rPr lang="en-US" sz="1400" b="0" dirty="0" err="1" smtClean="0">
                <a:solidFill>
                  <a:schemeClr val="tx1"/>
                </a:solidFill>
              </a:rPr>
              <a:t>kebutuhan</a:t>
            </a:r>
            <a:r>
              <a:rPr lang="en-US" sz="1400" b="0" dirty="0" smtClean="0">
                <a:solidFill>
                  <a:schemeClr val="tx1"/>
                </a:solidFill>
              </a:rPr>
              <a:t> </a:t>
            </a:r>
            <a:r>
              <a:rPr lang="en-US" sz="1400" b="0" dirty="0" err="1" smtClean="0">
                <a:solidFill>
                  <a:schemeClr val="tx1"/>
                </a:solidFill>
              </a:rPr>
              <a:t>akan</a:t>
            </a:r>
            <a:r>
              <a:rPr lang="en-US" sz="1400" b="0" dirty="0" smtClean="0">
                <a:solidFill>
                  <a:schemeClr val="tx1"/>
                </a:solidFill>
              </a:rPr>
              <a:t> </a:t>
            </a:r>
            <a:r>
              <a:rPr lang="en-US" sz="1400" b="0" dirty="0" err="1" smtClean="0">
                <a:solidFill>
                  <a:schemeClr val="tx1"/>
                </a:solidFill>
              </a:rPr>
              <a:t>tanah</a:t>
            </a:r>
            <a:r>
              <a:rPr lang="en-US" sz="1400" b="0" dirty="0" smtClean="0">
                <a:solidFill>
                  <a:schemeClr val="tx1"/>
                </a:solidFill>
              </a:rPr>
              <a:t> </a:t>
            </a:r>
            <a:r>
              <a:rPr lang="en-US" sz="1400" b="0" dirty="0" err="1" smtClean="0">
                <a:solidFill>
                  <a:schemeClr val="tx1"/>
                </a:solidFill>
              </a:rPr>
              <a:t>semakin</a:t>
            </a:r>
            <a:r>
              <a:rPr lang="en-US" sz="1400" b="0" dirty="0" smtClean="0">
                <a:solidFill>
                  <a:schemeClr val="tx1"/>
                </a:solidFill>
              </a:rPr>
              <a:t> </a:t>
            </a:r>
            <a:r>
              <a:rPr lang="en-US" sz="1400" b="0" dirty="0" err="1" smtClean="0">
                <a:solidFill>
                  <a:schemeClr val="tx1"/>
                </a:solidFill>
              </a:rPr>
              <a:t>meningkat</a:t>
            </a:r>
            <a:r>
              <a:rPr lang="en-US" sz="1400" b="0" dirty="0" smtClean="0">
                <a:solidFill>
                  <a:schemeClr val="tx1"/>
                </a:solidFill>
              </a:rPr>
              <a:t>. </a:t>
            </a:r>
            <a:r>
              <a:rPr lang="en-US" sz="1400" b="0" dirty="0" err="1" smtClean="0">
                <a:solidFill>
                  <a:schemeClr val="tx1"/>
                </a:solidFill>
              </a:rPr>
              <a:t>Sementara</a:t>
            </a:r>
            <a:r>
              <a:rPr lang="en-US" sz="1400" b="0" dirty="0" smtClean="0">
                <a:solidFill>
                  <a:schemeClr val="tx1"/>
                </a:solidFill>
              </a:rPr>
              <a:t> </a:t>
            </a:r>
            <a:r>
              <a:rPr lang="en-US" sz="1400" b="0" dirty="0" err="1" smtClean="0">
                <a:solidFill>
                  <a:schemeClr val="tx1"/>
                </a:solidFill>
              </a:rPr>
              <a:t>di</a:t>
            </a:r>
            <a:r>
              <a:rPr lang="en-US" sz="1400" b="0" dirty="0" smtClean="0">
                <a:solidFill>
                  <a:schemeClr val="tx1"/>
                </a:solidFill>
              </a:rPr>
              <a:t> </a:t>
            </a:r>
            <a:r>
              <a:rPr lang="en-US" sz="1400" b="0" dirty="0" err="1" smtClean="0">
                <a:solidFill>
                  <a:schemeClr val="tx1"/>
                </a:solidFill>
              </a:rPr>
              <a:t>sisi</a:t>
            </a:r>
            <a:r>
              <a:rPr lang="en-US" sz="1400" b="0" dirty="0" smtClean="0">
                <a:solidFill>
                  <a:schemeClr val="tx1"/>
                </a:solidFill>
              </a:rPr>
              <a:t> yang lain </a:t>
            </a:r>
            <a:r>
              <a:rPr lang="en-US" sz="1400" b="0" dirty="0" err="1" smtClean="0">
                <a:solidFill>
                  <a:schemeClr val="tx1"/>
                </a:solidFill>
              </a:rPr>
              <a:t>jumlah</a:t>
            </a:r>
            <a:r>
              <a:rPr lang="en-US" sz="1400" b="0" dirty="0" smtClean="0">
                <a:solidFill>
                  <a:schemeClr val="tx1"/>
                </a:solidFill>
              </a:rPr>
              <a:t> </a:t>
            </a:r>
            <a:r>
              <a:rPr lang="en-US" sz="1400" b="0" dirty="0" err="1" smtClean="0">
                <a:solidFill>
                  <a:schemeClr val="tx1"/>
                </a:solidFill>
              </a:rPr>
              <a:t>tanah</a:t>
            </a:r>
            <a:r>
              <a:rPr lang="en-US" sz="1400" b="0" dirty="0" smtClean="0">
                <a:solidFill>
                  <a:schemeClr val="tx1"/>
                </a:solidFill>
              </a:rPr>
              <a:t> yang </a:t>
            </a:r>
            <a:r>
              <a:rPr lang="en-US" sz="1400" b="0" dirty="0" err="1" smtClean="0">
                <a:solidFill>
                  <a:schemeClr val="tx1"/>
                </a:solidFill>
              </a:rPr>
              <a:t>tersedia</a:t>
            </a:r>
            <a:r>
              <a:rPr lang="en-US" sz="1400" b="0" dirty="0" smtClean="0">
                <a:solidFill>
                  <a:schemeClr val="tx1"/>
                </a:solidFill>
              </a:rPr>
              <a:t> </a:t>
            </a:r>
            <a:r>
              <a:rPr lang="en-US" sz="1400" b="0" dirty="0" err="1" smtClean="0">
                <a:solidFill>
                  <a:schemeClr val="tx1"/>
                </a:solidFill>
              </a:rPr>
              <a:t>jumlahnya</a:t>
            </a:r>
            <a:r>
              <a:rPr lang="en-US" sz="1400" b="0" dirty="0" smtClean="0">
                <a:solidFill>
                  <a:schemeClr val="tx1"/>
                </a:solidFill>
              </a:rPr>
              <a:t> </a:t>
            </a:r>
            <a:r>
              <a:rPr lang="en-US" sz="1400" b="0" dirty="0" err="1" smtClean="0">
                <a:solidFill>
                  <a:schemeClr val="tx1"/>
                </a:solidFill>
              </a:rPr>
              <a:t>tidak</a:t>
            </a:r>
            <a:r>
              <a:rPr lang="en-US" sz="1400" b="0" dirty="0" smtClean="0">
                <a:solidFill>
                  <a:schemeClr val="tx1"/>
                </a:solidFill>
              </a:rPr>
              <a:t> </a:t>
            </a:r>
            <a:r>
              <a:rPr lang="en-US" sz="1400" b="0" dirty="0" err="1" smtClean="0">
                <a:solidFill>
                  <a:schemeClr val="tx1"/>
                </a:solidFill>
              </a:rPr>
              <a:t>dapat</a:t>
            </a:r>
            <a:r>
              <a:rPr lang="en-US" sz="1400" b="0" dirty="0" smtClean="0">
                <a:solidFill>
                  <a:schemeClr val="tx1"/>
                </a:solidFill>
              </a:rPr>
              <a:t> </a:t>
            </a:r>
            <a:r>
              <a:rPr lang="en-US" sz="1400" b="0" dirty="0" err="1" smtClean="0">
                <a:solidFill>
                  <a:schemeClr val="tx1"/>
                </a:solidFill>
              </a:rPr>
              <a:t>berubah</a:t>
            </a:r>
            <a:r>
              <a:rPr lang="en-US" sz="1400" b="0" dirty="0" smtClean="0">
                <a:solidFill>
                  <a:schemeClr val="tx1"/>
                </a:solidFill>
              </a:rPr>
              <a:t>, </a:t>
            </a:r>
            <a:r>
              <a:rPr lang="en-US" sz="1400" b="0" dirty="0" err="1" smtClean="0">
                <a:solidFill>
                  <a:schemeClr val="tx1"/>
                </a:solidFill>
              </a:rPr>
              <a:t>karena</a:t>
            </a:r>
            <a:r>
              <a:rPr lang="en-US" sz="1400" b="0" dirty="0" smtClean="0">
                <a:solidFill>
                  <a:schemeClr val="tx1"/>
                </a:solidFill>
              </a:rPr>
              <a:t> </a:t>
            </a:r>
            <a:r>
              <a:rPr lang="en-US" sz="1400" b="0" dirty="0" err="1" smtClean="0">
                <a:solidFill>
                  <a:schemeClr val="tx1"/>
                </a:solidFill>
              </a:rPr>
              <a:t>keadaan</a:t>
            </a:r>
            <a:r>
              <a:rPr lang="en-US" sz="1400" b="0" dirty="0" smtClean="0">
                <a:solidFill>
                  <a:schemeClr val="tx1"/>
                </a:solidFill>
              </a:rPr>
              <a:t> </a:t>
            </a:r>
            <a:r>
              <a:rPr lang="en-US" sz="1400" b="0" dirty="0" err="1" smtClean="0">
                <a:solidFill>
                  <a:schemeClr val="tx1"/>
                </a:solidFill>
              </a:rPr>
              <a:t>seperti</a:t>
            </a:r>
            <a:r>
              <a:rPr lang="en-US" sz="1400" b="0" dirty="0" smtClean="0">
                <a:solidFill>
                  <a:schemeClr val="tx1"/>
                </a:solidFill>
              </a:rPr>
              <a:t> </a:t>
            </a:r>
            <a:r>
              <a:rPr lang="en-US" sz="1400" b="0" dirty="0" err="1" smtClean="0">
                <a:solidFill>
                  <a:schemeClr val="tx1"/>
                </a:solidFill>
              </a:rPr>
              <a:t>itu</a:t>
            </a:r>
            <a:r>
              <a:rPr lang="en-US" sz="1400" b="0" dirty="0" smtClean="0">
                <a:solidFill>
                  <a:schemeClr val="tx1"/>
                </a:solidFill>
              </a:rPr>
              <a:t> </a:t>
            </a:r>
            <a:r>
              <a:rPr lang="en-US" sz="1400" b="0" dirty="0" err="1" smtClean="0">
                <a:solidFill>
                  <a:schemeClr val="tx1"/>
                </a:solidFill>
              </a:rPr>
              <a:t>maka</a:t>
            </a:r>
            <a:r>
              <a:rPr lang="en-US" sz="1400" b="0" dirty="0" smtClean="0">
                <a:solidFill>
                  <a:schemeClr val="tx1"/>
                </a:solidFill>
              </a:rPr>
              <a:t> </a:t>
            </a:r>
            <a:r>
              <a:rPr lang="en-US" sz="1400" b="0" dirty="0" err="1" smtClean="0">
                <a:solidFill>
                  <a:schemeClr val="tx1"/>
                </a:solidFill>
              </a:rPr>
              <a:t>penawaran</a:t>
            </a:r>
            <a:r>
              <a:rPr lang="en-US" sz="1400" b="0" dirty="0" smtClean="0">
                <a:solidFill>
                  <a:schemeClr val="tx1"/>
                </a:solidFill>
              </a:rPr>
              <a:t> </a:t>
            </a:r>
            <a:r>
              <a:rPr lang="en-US" sz="1400" b="0" dirty="0" err="1" smtClean="0">
                <a:solidFill>
                  <a:schemeClr val="tx1"/>
                </a:solidFill>
              </a:rPr>
              <a:t>tidak</a:t>
            </a:r>
            <a:r>
              <a:rPr lang="en-US" sz="1400" b="0" dirty="0" smtClean="0">
                <a:solidFill>
                  <a:schemeClr val="tx1"/>
                </a:solidFill>
              </a:rPr>
              <a:t> </a:t>
            </a:r>
            <a:r>
              <a:rPr lang="en-US" sz="1400" b="0" dirty="0" err="1" smtClean="0">
                <a:solidFill>
                  <a:schemeClr val="tx1"/>
                </a:solidFill>
              </a:rPr>
              <a:t>elastis</a:t>
            </a:r>
            <a:r>
              <a:rPr lang="en-US" sz="1400" b="0" dirty="0" smtClean="0">
                <a:solidFill>
                  <a:schemeClr val="tx1"/>
                </a:solidFill>
              </a:rPr>
              <a:t> </a:t>
            </a:r>
            <a:r>
              <a:rPr lang="en-US" sz="1400" b="0" dirty="0" err="1" smtClean="0">
                <a:solidFill>
                  <a:schemeClr val="tx1"/>
                </a:solidFill>
              </a:rPr>
              <a:t>sempurna</a:t>
            </a:r>
            <a:r>
              <a:rPr lang="en-US" sz="1400" b="0" dirty="0" smtClean="0">
                <a:solidFill>
                  <a:schemeClr val="tx1"/>
                </a:solidFill>
              </a:rPr>
              <a:t>. </a:t>
            </a:r>
            <a:r>
              <a:rPr lang="en-US" sz="1400" b="0" dirty="0" err="1" smtClean="0">
                <a:solidFill>
                  <a:schemeClr val="tx1"/>
                </a:solidFill>
              </a:rPr>
              <a:t>Artinya</a:t>
            </a:r>
            <a:r>
              <a:rPr lang="en-US" sz="1400" b="0" dirty="0" smtClean="0">
                <a:solidFill>
                  <a:schemeClr val="tx1"/>
                </a:solidFill>
              </a:rPr>
              <a:t> </a:t>
            </a:r>
            <a:r>
              <a:rPr lang="en-US" sz="1400" b="0" dirty="0" err="1" smtClean="0">
                <a:solidFill>
                  <a:schemeClr val="tx1"/>
                </a:solidFill>
              </a:rPr>
              <a:t>apabila</a:t>
            </a:r>
            <a:r>
              <a:rPr lang="en-US" sz="1400" b="0" dirty="0" smtClean="0">
                <a:solidFill>
                  <a:schemeClr val="tx1"/>
                </a:solidFill>
              </a:rPr>
              <a:t> </a:t>
            </a:r>
            <a:r>
              <a:rPr lang="en-US" sz="1400" b="0" dirty="0" err="1" smtClean="0">
                <a:solidFill>
                  <a:schemeClr val="tx1"/>
                </a:solidFill>
              </a:rPr>
              <a:t>harga</a:t>
            </a:r>
            <a:r>
              <a:rPr lang="en-US" sz="1400" b="0" dirty="0" smtClean="0">
                <a:solidFill>
                  <a:schemeClr val="tx1"/>
                </a:solidFill>
              </a:rPr>
              <a:t> </a:t>
            </a:r>
            <a:r>
              <a:rPr lang="en-US" sz="1400" b="0" dirty="0" err="1" smtClean="0">
                <a:solidFill>
                  <a:schemeClr val="tx1"/>
                </a:solidFill>
              </a:rPr>
              <a:t>tanah</a:t>
            </a:r>
            <a:r>
              <a:rPr lang="en-US" sz="1400" b="0" dirty="0" smtClean="0">
                <a:solidFill>
                  <a:schemeClr val="tx1"/>
                </a:solidFill>
              </a:rPr>
              <a:t> </a:t>
            </a:r>
            <a:r>
              <a:rPr lang="en-US" sz="1400" b="0" dirty="0" err="1" smtClean="0">
                <a:solidFill>
                  <a:schemeClr val="tx1"/>
                </a:solidFill>
              </a:rPr>
              <a:t>naik</a:t>
            </a:r>
            <a:r>
              <a:rPr lang="en-US" sz="1400" b="0" dirty="0" smtClean="0">
                <a:solidFill>
                  <a:schemeClr val="tx1"/>
                </a:solidFill>
              </a:rPr>
              <a:t> </a:t>
            </a:r>
            <a:r>
              <a:rPr lang="en-US" sz="1400" b="0" dirty="0" err="1" smtClean="0">
                <a:solidFill>
                  <a:schemeClr val="tx1"/>
                </a:solidFill>
              </a:rPr>
              <a:t>sebesar</a:t>
            </a:r>
            <a:r>
              <a:rPr lang="en-US" sz="1400" b="0" dirty="0" smtClean="0">
                <a:solidFill>
                  <a:schemeClr val="tx1"/>
                </a:solidFill>
              </a:rPr>
              <a:t> 100% </a:t>
            </a:r>
            <a:r>
              <a:rPr lang="en-US" sz="1400" b="0" dirty="0" err="1" smtClean="0">
                <a:solidFill>
                  <a:schemeClr val="tx1"/>
                </a:solidFill>
              </a:rPr>
              <a:t>maka</a:t>
            </a:r>
            <a:r>
              <a:rPr lang="en-US" sz="1400" b="0" dirty="0" smtClean="0">
                <a:solidFill>
                  <a:schemeClr val="tx1"/>
                </a:solidFill>
              </a:rPr>
              <a:t> </a:t>
            </a:r>
            <a:r>
              <a:rPr lang="en-US" sz="1400" b="0" dirty="0" err="1" smtClean="0">
                <a:solidFill>
                  <a:schemeClr val="tx1"/>
                </a:solidFill>
              </a:rPr>
              <a:t>jumlah</a:t>
            </a:r>
            <a:r>
              <a:rPr lang="en-US" sz="1400" b="0" dirty="0" smtClean="0">
                <a:solidFill>
                  <a:schemeClr val="tx1"/>
                </a:solidFill>
              </a:rPr>
              <a:t> </a:t>
            </a:r>
            <a:r>
              <a:rPr lang="en-US" sz="1400" b="0" dirty="0" err="1" smtClean="0">
                <a:solidFill>
                  <a:schemeClr val="tx1"/>
                </a:solidFill>
              </a:rPr>
              <a:t>penawaran</a:t>
            </a:r>
            <a:r>
              <a:rPr lang="en-US" sz="1400" b="0" dirty="0" smtClean="0">
                <a:solidFill>
                  <a:schemeClr val="tx1"/>
                </a:solidFill>
              </a:rPr>
              <a:t> </a:t>
            </a:r>
            <a:r>
              <a:rPr lang="en-US" sz="1400" b="0" dirty="0" err="1" smtClean="0">
                <a:solidFill>
                  <a:schemeClr val="tx1"/>
                </a:solidFill>
              </a:rPr>
              <a:t>tidak</a:t>
            </a:r>
            <a:r>
              <a:rPr lang="en-US" sz="1400" b="0" dirty="0" smtClean="0">
                <a:solidFill>
                  <a:schemeClr val="tx1"/>
                </a:solidFill>
              </a:rPr>
              <a:t> </a:t>
            </a:r>
            <a:r>
              <a:rPr lang="en-US" sz="1400" b="0" dirty="0" err="1" smtClean="0">
                <a:solidFill>
                  <a:schemeClr val="tx1"/>
                </a:solidFill>
              </a:rPr>
              <a:t>akan</a:t>
            </a:r>
            <a:r>
              <a:rPr lang="en-US" sz="1400" b="0" dirty="0" smtClean="0">
                <a:solidFill>
                  <a:schemeClr val="tx1"/>
                </a:solidFill>
              </a:rPr>
              <a:t> </a:t>
            </a:r>
            <a:r>
              <a:rPr lang="en-US" sz="1400" b="0" dirty="0" err="1" smtClean="0">
                <a:solidFill>
                  <a:schemeClr val="tx1"/>
                </a:solidFill>
              </a:rPr>
              <a:t>berubah</a:t>
            </a:r>
            <a:r>
              <a:rPr lang="en-US" sz="1400" b="0" dirty="0" smtClean="0">
                <a:solidFill>
                  <a:schemeClr val="tx1"/>
                </a:solidFill>
              </a:rPr>
              <a:t> </a:t>
            </a:r>
            <a:r>
              <a:rPr lang="en-US" sz="1400" b="0" dirty="0" err="1" smtClean="0">
                <a:solidFill>
                  <a:schemeClr val="tx1"/>
                </a:solidFill>
              </a:rPr>
              <a:t>karena</a:t>
            </a:r>
            <a:r>
              <a:rPr lang="en-US" sz="1400" b="0" dirty="0" smtClean="0">
                <a:solidFill>
                  <a:schemeClr val="tx1"/>
                </a:solidFill>
              </a:rPr>
              <a:t> </a:t>
            </a:r>
            <a:r>
              <a:rPr lang="en-US" sz="1400" b="0" dirty="0" err="1" smtClean="0">
                <a:solidFill>
                  <a:schemeClr val="tx1"/>
                </a:solidFill>
              </a:rPr>
              <a:t>jumlah</a:t>
            </a:r>
            <a:r>
              <a:rPr lang="en-US" sz="1400" b="0" dirty="0" smtClean="0">
                <a:solidFill>
                  <a:schemeClr val="tx1"/>
                </a:solidFill>
              </a:rPr>
              <a:t> </a:t>
            </a:r>
            <a:r>
              <a:rPr lang="en-US" sz="1400" b="0" dirty="0" err="1" smtClean="0">
                <a:solidFill>
                  <a:schemeClr val="tx1"/>
                </a:solidFill>
              </a:rPr>
              <a:t>tanah</a:t>
            </a:r>
            <a:r>
              <a:rPr lang="en-US" sz="1400" b="0" dirty="0" smtClean="0">
                <a:solidFill>
                  <a:schemeClr val="tx1"/>
                </a:solidFill>
              </a:rPr>
              <a:t> relative </a:t>
            </a:r>
            <a:r>
              <a:rPr lang="en-US" sz="1400" b="0" dirty="0" err="1" smtClean="0">
                <a:solidFill>
                  <a:schemeClr val="tx1"/>
                </a:solidFill>
              </a:rPr>
              <a:t>tetap</a:t>
            </a:r>
            <a:r>
              <a:rPr lang="en-US" sz="1400" b="0" dirty="0" smtClean="0">
                <a:solidFill>
                  <a:schemeClr val="tx1"/>
                </a:solidFill>
              </a:rPr>
              <a:t>.</a:t>
            </a:r>
            <a:br>
              <a:rPr lang="en-US" sz="1400" b="0" dirty="0" smtClean="0">
                <a:solidFill>
                  <a:schemeClr val="tx1"/>
                </a:solidFill>
              </a:rPr>
            </a:br>
            <a:r>
              <a:rPr lang="en-US" sz="1400" b="0" dirty="0" err="1" smtClean="0">
                <a:solidFill>
                  <a:schemeClr val="tx1"/>
                </a:solidFill>
              </a:rPr>
              <a:t>Berikut</a:t>
            </a:r>
            <a:r>
              <a:rPr lang="en-US" sz="1400" b="0" dirty="0" smtClean="0">
                <a:solidFill>
                  <a:schemeClr val="tx1"/>
                </a:solidFill>
              </a:rPr>
              <a:t> </a:t>
            </a:r>
            <a:r>
              <a:rPr lang="en-US" sz="1400" b="0" dirty="0" err="1" smtClean="0">
                <a:solidFill>
                  <a:schemeClr val="tx1"/>
                </a:solidFill>
              </a:rPr>
              <a:t>beberapa</a:t>
            </a:r>
            <a:r>
              <a:rPr lang="en-US" sz="1400" b="0" dirty="0" smtClean="0">
                <a:solidFill>
                  <a:schemeClr val="tx1"/>
                </a:solidFill>
              </a:rPr>
              <a:t> </a:t>
            </a:r>
            <a:r>
              <a:rPr lang="en-US" sz="1400" b="0" dirty="0" err="1" smtClean="0">
                <a:solidFill>
                  <a:schemeClr val="tx1"/>
                </a:solidFill>
              </a:rPr>
              <a:t>teori</a:t>
            </a:r>
            <a:r>
              <a:rPr lang="en-US" sz="1400" b="0" dirty="0" smtClean="0">
                <a:solidFill>
                  <a:schemeClr val="tx1"/>
                </a:solidFill>
              </a:rPr>
              <a:t> yang </a:t>
            </a:r>
            <a:r>
              <a:rPr lang="en-US" sz="1400" b="0" dirty="0" err="1" smtClean="0">
                <a:solidFill>
                  <a:schemeClr val="tx1"/>
                </a:solidFill>
              </a:rPr>
              <a:t>berkenaan</a:t>
            </a:r>
            <a:r>
              <a:rPr lang="en-US" sz="1400" b="0" dirty="0" smtClean="0">
                <a:solidFill>
                  <a:schemeClr val="tx1"/>
                </a:solidFill>
              </a:rPr>
              <a:t> </a:t>
            </a:r>
            <a:r>
              <a:rPr lang="en-US" sz="1400" b="0" dirty="0" err="1" smtClean="0">
                <a:solidFill>
                  <a:schemeClr val="tx1"/>
                </a:solidFill>
              </a:rPr>
              <a:t>dengan</a:t>
            </a:r>
            <a:r>
              <a:rPr lang="en-US" sz="1400" b="0" dirty="0" smtClean="0">
                <a:solidFill>
                  <a:schemeClr val="tx1"/>
                </a:solidFill>
              </a:rPr>
              <a:t> </a:t>
            </a:r>
            <a:r>
              <a:rPr lang="en-US" sz="1400" b="0" dirty="0" err="1" smtClean="0">
                <a:solidFill>
                  <a:schemeClr val="tx1"/>
                </a:solidFill>
              </a:rPr>
              <a:t>sewatanah</a:t>
            </a:r>
            <a:r>
              <a:rPr lang="en-US" sz="1400" b="0" dirty="0" smtClean="0">
                <a:solidFill>
                  <a:schemeClr val="tx1"/>
                </a:solidFill>
              </a:rPr>
              <a:t>:</a:t>
            </a:r>
            <a:r>
              <a:rPr lang="en-US" dirty="0" smtClean="0"/>
              <a:t/>
            </a:r>
            <a:br>
              <a:rPr lang="en-US" dirty="0" smtClean="0"/>
            </a:br>
            <a:endParaRPr lang="en-ID" dirty="0"/>
          </a:p>
        </p:txBody>
      </p:sp>
      <p:sp>
        <p:nvSpPr>
          <p:cNvPr id="4" name="TextBox 3"/>
          <p:cNvSpPr txBox="1"/>
          <p:nvPr/>
        </p:nvSpPr>
        <p:spPr>
          <a:xfrm>
            <a:off x="300446" y="2847703"/>
            <a:ext cx="10959737" cy="1138773"/>
          </a:xfrm>
          <a:prstGeom prst="rect">
            <a:avLst/>
          </a:prstGeom>
          <a:noFill/>
        </p:spPr>
        <p:txBody>
          <a:bodyPr wrap="square" rtlCol="0">
            <a:spAutoFit/>
          </a:bodyPr>
          <a:lstStyle/>
          <a:p>
            <a:pPr lvl="0">
              <a:buFont typeface="Wingdings" pitchFamily="2" charset="2"/>
              <a:buChar char="q"/>
            </a:pPr>
            <a:r>
              <a:rPr lang="en-US" b="1" dirty="0" smtClean="0"/>
              <a:t> </a:t>
            </a:r>
            <a:r>
              <a:rPr lang="en-US" sz="1600" b="1" dirty="0" err="1" smtClean="0"/>
              <a:t>Teori</a:t>
            </a:r>
            <a:r>
              <a:rPr lang="en-US" sz="1600" b="1" dirty="0" smtClean="0"/>
              <a:t> </a:t>
            </a:r>
            <a:r>
              <a:rPr lang="en-US" sz="1600" b="1" dirty="0" err="1" smtClean="0"/>
              <a:t>Sewa</a:t>
            </a:r>
            <a:r>
              <a:rPr lang="en-US" sz="1600" b="1" dirty="0" smtClean="0"/>
              <a:t> Tanah </a:t>
            </a:r>
            <a:r>
              <a:rPr lang="en-US" sz="1600" b="1" dirty="0" err="1" smtClean="0"/>
              <a:t>Kaum</a:t>
            </a:r>
            <a:r>
              <a:rPr lang="en-US" sz="1600" b="1" dirty="0" smtClean="0"/>
              <a:t> </a:t>
            </a:r>
            <a:r>
              <a:rPr lang="en-US" sz="1600" b="1" dirty="0" err="1" smtClean="0"/>
              <a:t>Physiokrat</a:t>
            </a:r>
            <a:r>
              <a:rPr lang="en-US" sz="1600" b="1" dirty="0" smtClean="0"/>
              <a:t>.</a:t>
            </a:r>
            <a:endParaRPr lang="en-US" sz="1600" dirty="0" smtClean="0"/>
          </a:p>
          <a:p>
            <a:r>
              <a:rPr lang="en-US" sz="1600" dirty="0" err="1" smtClean="0"/>
              <a:t>Menurut</a:t>
            </a:r>
            <a:r>
              <a:rPr lang="en-US" sz="1600" dirty="0" smtClean="0"/>
              <a:t> </a:t>
            </a:r>
            <a:r>
              <a:rPr lang="en-US" sz="1600" dirty="0" err="1" smtClean="0"/>
              <a:t>Kaum</a:t>
            </a:r>
            <a:r>
              <a:rPr lang="en-US" sz="1600" dirty="0" smtClean="0"/>
              <a:t> </a:t>
            </a:r>
            <a:r>
              <a:rPr lang="en-US" sz="1600" dirty="0" err="1" smtClean="0"/>
              <a:t>Physiokrat</a:t>
            </a:r>
            <a:r>
              <a:rPr lang="en-US" sz="1600" dirty="0" smtClean="0"/>
              <a:t> </a:t>
            </a:r>
            <a:r>
              <a:rPr lang="en-US" sz="1600" dirty="0" err="1" smtClean="0"/>
              <a:t>adanya</a:t>
            </a:r>
            <a:r>
              <a:rPr lang="en-US" sz="1600" dirty="0" smtClean="0"/>
              <a:t> </a:t>
            </a:r>
            <a:r>
              <a:rPr lang="en-US" sz="1600" dirty="0" err="1" smtClean="0"/>
              <a:t>sewa</a:t>
            </a:r>
            <a:r>
              <a:rPr lang="en-US" sz="1600" dirty="0" smtClean="0"/>
              <a:t> </a:t>
            </a:r>
            <a:r>
              <a:rPr lang="en-US" sz="1600" dirty="0" err="1" smtClean="0"/>
              <a:t>tanah</a:t>
            </a:r>
            <a:r>
              <a:rPr lang="en-US" sz="1600" dirty="0" smtClean="0"/>
              <a:t> </a:t>
            </a:r>
            <a:r>
              <a:rPr lang="en-US" sz="1600" dirty="0" err="1" smtClean="0"/>
              <a:t>disebabkan</a:t>
            </a:r>
            <a:r>
              <a:rPr lang="en-US" sz="1600" dirty="0" smtClean="0"/>
              <a:t> </a:t>
            </a:r>
            <a:r>
              <a:rPr lang="en-US" sz="1600" dirty="0" err="1" smtClean="0"/>
              <a:t>kesuburan</a:t>
            </a:r>
            <a:r>
              <a:rPr lang="en-US" sz="1600" dirty="0" smtClean="0"/>
              <a:t> </a:t>
            </a:r>
            <a:r>
              <a:rPr lang="en-US" sz="1600" dirty="0" err="1" smtClean="0"/>
              <a:t>tanah</a:t>
            </a:r>
            <a:r>
              <a:rPr lang="en-US" sz="1600" dirty="0" smtClean="0"/>
              <a:t> </a:t>
            </a:r>
            <a:r>
              <a:rPr lang="en-US" sz="1600" dirty="0" smtClean="0"/>
              <a:t>yang </a:t>
            </a:r>
            <a:r>
              <a:rPr lang="en-US" sz="1600" dirty="0" err="1" smtClean="0"/>
              <a:t>asli</a:t>
            </a:r>
            <a:r>
              <a:rPr lang="en-US" sz="1600" dirty="0" smtClean="0"/>
              <a:t>, </a:t>
            </a:r>
            <a:r>
              <a:rPr lang="en-US" sz="1600" dirty="0" err="1" smtClean="0"/>
              <a:t>karena</a:t>
            </a:r>
            <a:r>
              <a:rPr lang="en-US" sz="1600" dirty="0" smtClean="0"/>
              <a:t> </a:t>
            </a:r>
            <a:r>
              <a:rPr lang="en-US" sz="1600" dirty="0" err="1" smtClean="0"/>
              <a:t>dengan</a:t>
            </a:r>
            <a:r>
              <a:rPr lang="en-US" sz="1600" dirty="0" smtClean="0"/>
              <a:t> </a:t>
            </a:r>
            <a:r>
              <a:rPr lang="en-US" sz="1600" dirty="0" err="1" smtClean="0"/>
              <a:t>kesuburan</a:t>
            </a:r>
            <a:r>
              <a:rPr lang="en-US" sz="1600" dirty="0" smtClean="0"/>
              <a:t> </a:t>
            </a:r>
            <a:r>
              <a:rPr lang="en-US" sz="1600" dirty="0" err="1" smtClean="0"/>
              <a:t>tanah</a:t>
            </a:r>
            <a:r>
              <a:rPr lang="en-US" sz="1600" dirty="0" smtClean="0"/>
              <a:t> </a:t>
            </a:r>
            <a:r>
              <a:rPr lang="en-US" sz="1600" dirty="0" smtClean="0"/>
              <a:t>yang </a:t>
            </a:r>
            <a:r>
              <a:rPr lang="en-US" sz="1600" dirty="0" err="1" smtClean="0"/>
              <a:t>asli</a:t>
            </a:r>
            <a:r>
              <a:rPr lang="en-US" sz="1600" dirty="0" smtClean="0"/>
              <a:t> </a:t>
            </a:r>
            <a:r>
              <a:rPr lang="en-US" sz="1600" dirty="0" err="1" smtClean="0"/>
              <a:t>itu</a:t>
            </a:r>
            <a:r>
              <a:rPr lang="en-US" sz="1600" dirty="0" smtClean="0"/>
              <a:t> </a:t>
            </a:r>
            <a:r>
              <a:rPr lang="en-US" sz="1600" dirty="0" err="1" smtClean="0"/>
              <a:t>dapat</a:t>
            </a:r>
            <a:r>
              <a:rPr lang="en-US" sz="1600" dirty="0" smtClean="0"/>
              <a:t> </a:t>
            </a:r>
            <a:r>
              <a:rPr lang="en-US" sz="1600" dirty="0" err="1" smtClean="0"/>
              <a:t>menghasilkan</a:t>
            </a:r>
            <a:r>
              <a:rPr lang="en-US" sz="1600" dirty="0" smtClean="0"/>
              <a:t> product net </a:t>
            </a:r>
            <a:r>
              <a:rPr lang="en-US" sz="1600" dirty="0" smtClean="0"/>
              <a:t>(</a:t>
            </a:r>
            <a:r>
              <a:rPr lang="en-US" sz="1600" dirty="0" err="1" smtClean="0"/>
              <a:t>hasil</a:t>
            </a:r>
            <a:r>
              <a:rPr lang="en-US" sz="1600" dirty="0" smtClean="0"/>
              <a:t> </a:t>
            </a:r>
            <a:r>
              <a:rPr lang="en-US" sz="1600" dirty="0" err="1" smtClean="0"/>
              <a:t>berlebih</a:t>
            </a:r>
            <a:r>
              <a:rPr lang="en-US" sz="1600" dirty="0" smtClean="0"/>
              <a:t>)</a:t>
            </a:r>
          </a:p>
          <a:p>
            <a:endParaRPr lang="en-US" dirty="0"/>
          </a:p>
        </p:txBody>
      </p:sp>
      <p:sp>
        <p:nvSpPr>
          <p:cNvPr id="5" name="TextBox 4"/>
          <p:cNvSpPr txBox="1"/>
          <p:nvPr/>
        </p:nvSpPr>
        <p:spPr>
          <a:xfrm>
            <a:off x="313508" y="3670663"/>
            <a:ext cx="11691257" cy="1354217"/>
          </a:xfrm>
          <a:prstGeom prst="rect">
            <a:avLst/>
          </a:prstGeom>
          <a:noFill/>
        </p:spPr>
        <p:txBody>
          <a:bodyPr wrap="square" rtlCol="0">
            <a:spAutoFit/>
          </a:bodyPr>
          <a:lstStyle/>
          <a:p>
            <a:pPr lvl="0">
              <a:buFont typeface="Wingdings" pitchFamily="2" charset="2"/>
              <a:buChar char="q"/>
            </a:pPr>
            <a:r>
              <a:rPr lang="en-US" b="1" dirty="0" smtClean="0"/>
              <a:t> </a:t>
            </a:r>
            <a:r>
              <a:rPr lang="en-US" sz="1600" b="1" dirty="0" err="1" smtClean="0"/>
              <a:t>Teori</a:t>
            </a:r>
            <a:r>
              <a:rPr lang="en-US" sz="1600" b="1" dirty="0" smtClean="0"/>
              <a:t> </a:t>
            </a:r>
            <a:r>
              <a:rPr lang="en-US" sz="1600" b="1" dirty="0" err="1" smtClean="0"/>
              <a:t>Sewa</a:t>
            </a:r>
            <a:r>
              <a:rPr lang="en-US" sz="1600" b="1" dirty="0" smtClean="0"/>
              <a:t> </a:t>
            </a:r>
            <a:r>
              <a:rPr lang="en-US" sz="1600" b="1" dirty="0" smtClean="0"/>
              <a:t>Tanah Dari David Ricardo.</a:t>
            </a:r>
            <a:endParaRPr lang="en-US" sz="1600" dirty="0" smtClean="0"/>
          </a:p>
          <a:p>
            <a:r>
              <a:rPr lang="en-US" sz="1600" dirty="0" smtClean="0"/>
              <a:t>David Ricardo </a:t>
            </a:r>
            <a:r>
              <a:rPr lang="en-US" sz="1600" dirty="0" err="1" smtClean="0"/>
              <a:t>sewa</a:t>
            </a:r>
            <a:r>
              <a:rPr lang="en-US" sz="1600" dirty="0" smtClean="0"/>
              <a:t> </a:t>
            </a:r>
            <a:r>
              <a:rPr lang="en-US" sz="1600" dirty="0" err="1" smtClean="0"/>
              <a:t>tanah</a:t>
            </a:r>
            <a:r>
              <a:rPr lang="en-US" sz="1600" dirty="0" smtClean="0"/>
              <a:t> </a:t>
            </a:r>
            <a:r>
              <a:rPr lang="en-US" sz="1600" dirty="0" err="1" smtClean="0"/>
              <a:t>disebabkan</a:t>
            </a:r>
            <a:r>
              <a:rPr lang="en-US" sz="1600" dirty="0" smtClean="0"/>
              <a:t> </a:t>
            </a:r>
            <a:r>
              <a:rPr lang="en-US" sz="1600" dirty="0" err="1" smtClean="0"/>
              <a:t>terbatasnya</a:t>
            </a:r>
            <a:r>
              <a:rPr lang="en-US" sz="1600" dirty="0" smtClean="0"/>
              <a:t> </a:t>
            </a:r>
            <a:r>
              <a:rPr lang="en-US" sz="1600" dirty="0" err="1" smtClean="0"/>
              <a:t>tanah</a:t>
            </a:r>
            <a:r>
              <a:rPr lang="en-US" sz="1600" dirty="0" smtClean="0"/>
              <a:t> yang </a:t>
            </a:r>
            <a:r>
              <a:rPr lang="en-US" sz="1600" dirty="0" err="1" smtClean="0"/>
              <a:t>subur</a:t>
            </a:r>
            <a:r>
              <a:rPr lang="en-US" sz="1600" dirty="0" smtClean="0"/>
              <a:t>, </a:t>
            </a:r>
            <a:r>
              <a:rPr lang="en-US" sz="1600" dirty="0" err="1" smtClean="0"/>
              <a:t>sehingga</a:t>
            </a:r>
            <a:r>
              <a:rPr lang="en-US" sz="1600" dirty="0" smtClean="0"/>
              <a:t> </a:t>
            </a:r>
            <a:r>
              <a:rPr lang="en-US" sz="1600" dirty="0" err="1" smtClean="0"/>
              <a:t>karena</a:t>
            </a:r>
            <a:r>
              <a:rPr lang="en-US" sz="1600" dirty="0" smtClean="0"/>
              <a:t> </a:t>
            </a:r>
            <a:r>
              <a:rPr lang="en-US" sz="1600" dirty="0" err="1" smtClean="0"/>
              <a:t>perbedaan</a:t>
            </a:r>
            <a:r>
              <a:rPr lang="en-US" sz="1600" dirty="0" smtClean="0"/>
              <a:t> </a:t>
            </a:r>
            <a:r>
              <a:rPr lang="en-US" sz="1600" dirty="0" err="1" smtClean="0"/>
              <a:t>kesuburan</a:t>
            </a:r>
            <a:r>
              <a:rPr lang="en-US" sz="1600" dirty="0" smtClean="0"/>
              <a:t> </a:t>
            </a:r>
            <a:r>
              <a:rPr lang="en-US" sz="1600" dirty="0" err="1" smtClean="0"/>
              <a:t>menyebabkan</a:t>
            </a:r>
            <a:r>
              <a:rPr lang="en-US" sz="1600" dirty="0" smtClean="0"/>
              <a:t> </a:t>
            </a:r>
            <a:r>
              <a:rPr lang="en-US" sz="1600" dirty="0" err="1" smtClean="0"/>
              <a:t>adanya</a:t>
            </a:r>
            <a:r>
              <a:rPr lang="en-US" sz="1600" dirty="0" smtClean="0"/>
              <a:t> </a:t>
            </a:r>
            <a:r>
              <a:rPr lang="en-US" sz="1600" dirty="0" err="1" smtClean="0"/>
              <a:t>sewatanah</a:t>
            </a:r>
            <a:r>
              <a:rPr lang="en-US" sz="1600" dirty="0" smtClean="0"/>
              <a:t>. Tanah yang </a:t>
            </a:r>
            <a:r>
              <a:rPr lang="en-US" sz="1600" dirty="0" err="1" smtClean="0"/>
              <a:t>subur</a:t>
            </a:r>
            <a:r>
              <a:rPr lang="en-US" sz="1600" dirty="0" smtClean="0"/>
              <a:t> </a:t>
            </a:r>
            <a:r>
              <a:rPr lang="en-US" sz="1600" dirty="0" err="1" smtClean="0"/>
              <a:t>akan</a:t>
            </a:r>
            <a:r>
              <a:rPr lang="en-US" sz="1600" dirty="0" smtClean="0"/>
              <a:t> </a:t>
            </a:r>
            <a:r>
              <a:rPr lang="en-US" sz="1600" dirty="0" err="1" smtClean="0"/>
              <a:t>mengurangi</a:t>
            </a:r>
            <a:r>
              <a:rPr lang="en-US" sz="1600" dirty="0" smtClean="0"/>
              <a:t> </a:t>
            </a:r>
            <a:r>
              <a:rPr lang="en-US" sz="1600" dirty="0" err="1" smtClean="0"/>
              <a:t>biaya</a:t>
            </a:r>
            <a:r>
              <a:rPr lang="en-US" sz="1600" dirty="0" smtClean="0"/>
              <a:t> </a:t>
            </a:r>
            <a:r>
              <a:rPr lang="en-US" sz="1600" dirty="0" err="1" smtClean="0"/>
              <a:t>pengolahan</a:t>
            </a:r>
            <a:r>
              <a:rPr lang="en-US" sz="1600" dirty="0" smtClean="0"/>
              <a:t> </a:t>
            </a:r>
            <a:r>
              <a:rPr lang="en-US" sz="1600" dirty="0" err="1" smtClean="0"/>
              <a:t>tanah</a:t>
            </a:r>
            <a:r>
              <a:rPr lang="en-US" sz="1600" dirty="0" smtClean="0"/>
              <a:t> </a:t>
            </a:r>
            <a:r>
              <a:rPr lang="en-US" sz="1600" dirty="0" err="1" smtClean="0"/>
              <a:t>sehingga</a:t>
            </a:r>
            <a:r>
              <a:rPr lang="en-US" sz="1600" dirty="0" smtClean="0"/>
              <a:t> </a:t>
            </a:r>
            <a:r>
              <a:rPr lang="en-US" sz="1600" dirty="0" err="1" smtClean="0"/>
              <a:t>berpengaruh</a:t>
            </a:r>
            <a:r>
              <a:rPr lang="en-US" sz="1600" dirty="0" smtClean="0"/>
              <a:t> </a:t>
            </a:r>
            <a:r>
              <a:rPr lang="en-US" sz="1600" dirty="0" err="1" smtClean="0"/>
              <a:t>terhadap</a:t>
            </a:r>
            <a:r>
              <a:rPr lang="en-US" sz="1600" dirty="0" smtClean="0"/>
              <a:t> </a:t>
            </a:r>
            <a:r>
              <a:rPr lang="en-US" sz="1600" dirty="0" err="1" smtClean="0"/>
              <a:t>perolehan</a:t>
            </a:r>
            <a:r>
              <a:rPr lang="en-US" sz="1600" dirty="0" smtClean="0"/>
              <a:t> </a:t>
            </a:r>
            <a:r>
              <a:rPr lang="en-US" sz="1600" dirty="0" err="1" smtClean="0"/>
              <a:t>keuntungan</a:t>
            </a:r>
            <a:r>
              <a:rPr lang="en-US" sz="1600" dirty="0" smtClean="0"/>
              <a:t>. </a:t>
            </a:r>
            <a:r>
              <a:rPr lang="en-US" sz="1600" dirty="0" err="1" smtClean="0"/>
              <a:t>Jadi</a:t>
            </a:r>
            <a:r>
              <a:rPr lang="en-US" sz="1600" dirty="0" smtClean="0"/>
              <a:t> </a:t>
            </a:r>
            <a:r>
              <a:rPr lang="en-US" sz="1600" dirty="0" err="1" smtClean="0"/>
              <a:t>sewa</a:t>
            </a:r>
            <a:r>
              <a:rPr lang="en-US" sz="1600" dirty="0" smtClean="0"/>
              <a:t> </a:t>
            </a:r>
            <a:r>
              <a:rPr lang="en-US" sz="1600" dirty="0" err="1" smtClean="0"/>
              <a:t>tanah</a:t>
            </a:r>
            <a:r>
              <a:rPr lang="en-US" sz="1600" dirty="0" smtClean="0"/>
              <a:t> </a:t>
            </a:r>
            <a:r>
              <a:rPr lang="en-US" sz="1600" dirty="0" err="1" smtClean="0"/>
              <a:t>itu</a:t>
            </a:r>
            <a:r>
              <a:rPr lang="en-US" sz="1600" dirty="0" smtClean="0"/>
              <a:t> </a:t>
            </a:r>
            <a:r>
              <a:rPr lang="en-US" sz="1600" dirty="0" err="1" smtClean="0"/>
              <a:t>merupakan</a:t>
            </a:r>
            <a:r>
              <a:rPr lang="en-US" sz="1600" dirty="0" smtClean="0"/>
              <a:t> </a:t>
            </a:r>
            <a:r>
              <a:rPr lang="en-US" sz="1600" dirty="0" err="1" smtClean="0"/>
              <a:t>sewa</a:t>
            </a:r>
            <a:r>
              <a:rPr lang="en-US" sz="1600" dirty="0" smtClean="0"/>
              <a:t> yang </a:t>
            </a:r>
            <a:r>
              <a:rPr lang="en-US" sz="1600" dirty="0" err="1" smtClean="0"/>
              <a:t>differensiil</a:t>
            </a:r>
            <a:r>
              <a:rPr lang="en-US" sz="1600" dirty="0" smtClean="0"/>
              <a:t> yang </a:t>
            </a:r>
            <a:r>
              <a:rPr lang="en-US" sz="1600" dirty="0" err="1" smtClean="0"/>
              <a:t>artinya</a:t>
            </a:r>
            <a:r>
              <a:rPr lang="en-US" sz="1600" dirty="0" smtClean="0"/>
              <a:t> </a:t>
            </a:r>
            <a:r>
              <a:rPr lang="en-US" sz="1600" dirty="0" err="1" smtClean="0"/>
              <a:t>sewa</a:t>
            </a:r>
            <a:r>
              <a:rPr lang="en-US" sz="1600" dirty="0" smtClean="0"/>
              <a:t> </a:t>
            </a:r>
            <a:r>
              <a:rPr lang="en-US" sz="1600" dirty="0" smtClean="0"/>
              <a:t>yang </a:t>
            </a:r>
            <a:r>
              <a:rPr lang="en-US" sz="1600" dirty="0" err="1" smtClean="0"/>
              <a:t>disebabkan</a:t>
            </a:r>
            <a:r>
              <a:rPr lang="en-US" sz="1600" dirty="0" smtClean="0"/>
              <a:t> </a:t>
            </a:r>
            <a:r>
              <a:rPr lang="en-US" sz="1600" dirty="0" err="1" smtClean="0"/>
              <a:t>oleh</a:t>
            </a:r>
            <a:r>
              <a:rPr lang="en-US" sz="1600" dirty="0" smtClean="0"/>
              <a:t> </a:t>
            </a:r>
            <a:r>
              <a:rPr lang="en-US" sz="1600" dirty="0" err="1" smtClean="0"/>
              <a:t>perbedaan</a:t>
            </a:r>
            <a:r>
              <a:rPr lang="en-US" sz="1600" dirty="0" smtClean="0"/>
              <a:t> </a:t>
            </a:r>
            <a:r>
              <a:rPr lang="en-US" sz="1600" dirty="0" err="1" smtClean="0"/>
              <a:t>kesuburan</a:t>
            </a:r>
            <a:r>
              <a:rPr lang="en-US" sz="1600" dirty="0" smtClean="0"/>
              <a:t> </a:t>
            </a:r>
            <a:r>
              <a:rPr lang="en-US" sz="1600" dirty="0" err="1" smtClean="0"/>
              <a:t>dan</a:t>
            </a:r>
            <a:r>
              <a:rPr lang="en-US" sz="1600" dirty="0" smtClean="0"/>
              <a:t> </a:t>
            </a:r>
            <a:r>
              <a:rPr lang="en-US" sz="1600" dirty="0" err="1" smtClean="0"/>
              <a:t>letak</a:t>
            </a:r>
            <a:r>
              <a:rPr lang="en-US" sz="1600" dirty="0" smtClean="0"/>
              <a:t> </a:t>
            </a:r>
            <a:r>
              <a:rPr lang="en-US" sz="1600" dirty="0" err="1" smtClean="0"/>
              <a:t>tanah</a:t>
            </a:r>
            <a:r>
              <a:rPr lang="en-US" sz="1600" dirty="0" smtClean="0"/>
              <a:t> </a:t>
            </a:r>
            <a:r>
              <a:rPr lang="en-US" sz="1600" dirty="0" smtClean="0"/>
              <a:t>yang </a:t>
            </a:r>
            <a:r>
              <a:rPr lang="en-US" sz="1600" dirty="0" err="1" smtClean="0"/>
              <a:t>dipakai</a:t>
            </a:r>
            <a:r>
              <a:rPr lang="en-US" sz="1600" dirty="0" smtClean="0"/>
              <a:t> </a:t>
            </a:r>
            <a:r>
              <a:rPr lang="en-US" sz="1600" dirty="0" err="1" smtClean="0"/>
              <a:t>untuk</a:t>
            </a:r>
            <a:r>
              <a:rPr lang="en-US" sz="1600" dirty="0" smtClean="0"/>
              <a:t> </a:t>
            </a:r>
            <a:r>
              <a:rPr lang="en-US" sz="1600" dirty="0" err="1" smtClean="0"/>
              <a:t>produksi</a:t>
            </a:r>
            <a:r>
              <a:rPr lang="en-US" sz="1600" dirty="0" smtClean="0"/>
              <a:t>.</a:t>
            </a:r>
            <a:endParaRPr lang="en-US" sz="1600" dirty="0"/>
          </a:p>
        </p:txBody>
      </p:sp>
      <p:sp>
        <p:nvSpPr>
          <p:cNvPr id="7" name="TextBox 6"/>
          <p:cNvSpPr txBox="1"/>
          <p:nvPr/>
        </p:nvSpPr>
        <p:spPr>
          <a:xfrm>
            <a:off x="313509" y="5016138"/>
            <a:ext cx="11077303" cy="1569660"/>
          </a:xfrm>
          <a:prstGeom prst="rect">
            <a:avLst/>
          </a:prstGeom>
          <a:noFill/>
        </p:spPr>
        <p:txBody>
          <a:bodyPr wrap="square" rtlCol="0">
            <a:spAutoFit/>
          </a:bodyPr>
          <a:lstStyle/>
          <a:p>
            <a:pPr lvl="0">
              <a:buFont typeface="Wingdings" pitchFamily="2" charset="2"/>
              <a:buChar char="q"/>
            </a:pPr>
            <a:r>
              <a:rPr lang="en-US" sz="1600" b="1" dirty="0" smtClean="0"/>
              <a:t> </a:t>
            </a:r>
            <a:r>
              <a:rPr lang="en-US" sz="1600" b="1" dirty="0" err="1" smtClean="0"/>
              <a:t>TeoriSewa</a:t>
            </a:r>
            <a:r>
              <a:rPr lang="en-US" sz="1600" b="1" dirty="0" smtClean="0"/>
              <a:t> </a:t>
            </a:r>
            <a:r>
              <a:rPr lang="en-US" sz="1600" b="1" dirty="0" smtClean="0"/>
              <a:t>Tanah Dari </a:t>
            </a:r>
            <a:r>
              <a:rPr lang="en-US" sz="1600" b="1" dirty="0" err="1" smtClean="0"/>
              <a:t>VonThunen</a:t>
            </a:r>
            <a:r>
              <a:rPr lang="en-US" sz="1600" dirty="0" smtClean="0"/>
              <a:t>.</a:t>
            </a:r>
          </a:p>
          <a:p>
            <a:r>
              <a:rPr lang="en-US" sz="1600" dirty="0" err="1" smtClean="0"/>
              <a:t>Yaitu</a:t>
            </a:r>
            <a:r>
              <a:rPr lang="en-US" sz="1600" dirty="0" smtClean="0"/>
              <a:t> </a:t>
            </a:r>
            <a:r>
              <a:rPr lang="en-US" sz="1600" dirty="0" err="1" smtClean="0"/>
              <a:t>mengenai</a:t>
            </a:r>
            <a:r>
              <a:rPr lang="en-US" sz="1600" dirty="0" smtClean="0"/>
              <a:t> </a:t>
            </a:r>
            <a:r>
              <a:rPr lang="en-US" sz="1600" dirty="0" err="1" smtClean="0"/>
              <a:t>jarak</a:t>
            </a:r>
            <a:r>
              <a:rPr lang="en-US" sz="1600" dirty="0" smtClean="0"/>
              <a:t> </a:t>
            </a:r>
            <a:r>
              <a:rPr lang="en-US" sz="1600" dirty="0" err="1" smtClean="0"/>
              <a:t>tanah</a:t>
            </a:r>
            <a:r>
              <a:rPr lang="en-US" sz="1600" dirty="0" smtClean="0"/>
              <a:t> </a:t>
            </a:r>
            <a:r>
              <a:rPr lang="en-US" sz="1600" dirty="0" err="1" smtClean="0"/>
              <a:t>dari</a:t>
            </a:r>
            <a:r>
              <a:rPr lang="en-US" sz="1600" dirty="0" smtClean="0"/>
              <a:t> </a:t>
            </a:r>
            <a:r>
              <a:rPr lang="en-US" sz="1600" dirty="0" err="1" smtClean="0"/>
              <a:t>pasar</a:t>
            </a:r>
            <a:r>
              <a:rPr lang="en-US" sz="1600" dirty="0" smtClean="0"/>
              <a:t> </a:t>
            </a:r>
            <a:r>
              <a:rPr lang="en-US" sz="1600" dirty="0" err="1" smtClean="0"/>
              <a:t>apakah</a:t>
            </a:r>
            <a:r>
              <a:rPr lang="en-US" sz="1600" dirty="0" smtClean="0"/>
              <a:t> </a:t>
            </a:r>
            <a:r>
              <a:rPr lang="en-US" sz="1600" dirty="0" err="1" smtClean="0"/>
              <a:t>tanah</a:t>
            </a:r>
            <a:r>
              <a:rPr lang="en-US" sz="1600" dirty="0" smtClean="0"/>
              <a:t> </a:t>
            </a:r>
            <a:r>
              <a:rPr lang="en-US" sz="1600" dirty="0" err="1" smtClean="0"/>
              <a:t>subur</a:t>
            </a:r>
            <a:r>
              <a:rPr lang="en-US" sz="1600" dirty="0" smtClean="0"/>
              <a:t> </a:t>
            </a:r>
            <a:r>
              <a:rPr lang="en-US" sz="1600" dirty="0" smtClean="0"/>
              <a:t>yang </a:t>
            </a:r>
            <a:r>
              <a:rPr lang="en-US" sz="1600" dirty="0" err="1" smtClean="0"/>
              <a:t>jaraknya</a:t>
            </a:r>
            <a:r>
              <a:rPr lang="en-US" sz="1600" dirty="0" smtClean="0"/>
              <a:t> </a:t>
            </a:r>
            <a:r>
              <a:rPr lang="en-US" sz="1600" dirty="0" err="1" smtClean="0"/>
              <a:t>dekat</a:t>
            </a:r>
            <a:r>
              <a:rPr lang="en-US" sz="1600" dirty="0" smtClean="0"/>
              <a:t> </a:t>
            </a:r>
            <a:r>
              <a:rPr lang="en-US" sz="1600" dirty="0" err="1" smtClean="0"/>
              <a:t>dengan</a:t>
            </a:r>
            <a:r>
              <a:rPr lang="en-US" sz="1600" dirty="0" smtClean="0"/>
              <a:t> </a:t>
            </a:r>
            <a:r>
              <a:rPr lang="en-US" sz="1600" dirty="0" err="1" smtClean="0"/>
              <a:t>pasar</a:t>
            </a:r>
            <a:r>
              <a:rPr lang="en-US" sz="1600" dirty="0" smtClean="0"/>
              <a:t> </a:t>
            </a:r>
            <a:r>
              <a:rPr lang="en-US" sz="1600" dirty="0" err="1" smtClean="0"/>
              <a:t>dan</a:t>
            </a:r>
            <a:r>
              <a:rPr lang="en-US" sz="1600" dirty="0" smtClean="0"/>
              <a:t> yang </a:t>
            </a:r>
            <a:r>
              <a:rPr lang="en-US" sz="1600" dirty="0" err="1" smtClean="0"/>
              <a:t>jauh</a:t>
            </a:r>
            <a:r>
              <a:rPr lang="en-US" sz="1600" dirty="0" smtClean="0"/>
              <a:t> </a:t>
            </a:r>
            <a:r>
              <a:rPr lang="en-US" sz="1600" dirty="0" err="1" smtClean="0"/>
              <a:t>dari</a:t>
            </a:r>
            <a:r>
              <a:rPr lang="en-US" sz="1600" dirty="0" smtClean="0"/>
              <a:t> </a:t>
            </a:r>
            <a:r>
              <a:rPr lang="en-US" sz="1600" dirty="0" err="1" smtClean="0"/>
              <a:t>pasar</a:t>
            </a:r>
            <a:r>
              <a:rPr lang="en-US" sz="1600" dirty="0" smtClean="0"/>
              <a:t> </a:t>
            </a:r>
            <a:r>
              <a:rPr lang="en-US" sz="1600" dirty="0" err="1" smtClean="0"/>
              <a:t>akan</a:t>
            </a:r>
            <a:r>
              <a:rPr lang="en-US" sz="1600" dirty="0" smtClean="0"/>
              <a:t> </a:t>
            </a:r>
            <a:r>
              <a:rPr lang="en-US" sz="1600" dirty="0" err="1" smtClean="0"/>
              <a:t>di</a:t>
            </a:r>
            <a:r>
              <a:rPr lang="en-US" sz="1600" dirty="0" smtClean="0"/>
              <a:t> </a:t>
            </a:r>
            <a:r>
              <a:rPr lang="en-US" sz="1600" dirty="0" err="1" smtClean="0"/>
              <a:t>sewa</a:t>
            </a:r>
            <a:r>
              <a:rPr lang="en-US" sz="1600" dirty="0" smtClean="0"/>
              <a:t>. </a:t>
            </a:r>
            <a:r>
              <a:rPr lang="en-US" sz="1600" dirty="0" err="1" smtClean="0"/>
              <a:t>Ada</a:t>
            </a:r>
            <a:r>
              <a:rPr lang="en-US" sz="1600" dirty="0" smtClean="0"/>
              <a:t> </a:t>
            </a:r>
            <a:r>
              <a:rPr lang="en-US" sz="1600" dirty="0" err="1" smtClean="0"/>
              <a:t>beberapa</a:t>
            </a:r>
            <a:r>
              <a:rPr lang="en-US" sz="1600" dirty="0" smtClean="0"/>
              <a:t> </a:t>
            </a:r>
            <a:r>
              <a:rPr lang="en-US" sz="1600" dirty="0" err="1" smtClean="0"/>
              <a:t>hal</a:t>
            </a:r>
            <a:r>
              <a:rPr lang="en-US" sz="1600" dirty="0" smtClean="0"/>
              <a:t> </a:t>
            </a:r>
            <a:r>
              <a:rPr lang="en-US" sz="1600" dirty="0" smtClean="0"/>
              <a:t>yang </a:t>
            </a:r>
            <a:r>
              <a:rPr lang="en-US" sz="1600" dirty="0" err="1" smtClean="0"/>
              <a:t>mempengaruhi</a:t>
            </a:r>
            <a:r>
              <a:rPr lang="en-US" sz="1600" dirty="0" smtClean="0"/>
              <a:t> </a:t>
            </a:r>
            <a:r>
              <a:rPr lang="en-US" sz="1600" dirty="0" err="1" smtClean="0"/>
              <a:t>sewa</a:t>
            </a:r>
            <a:r>
              <a:rPr lang="en-US" sz="1600" dirty="0" smtClean="0"/>
              <a:t> </a:t>
            </a:r>
            <a:r>
              <a:rPr lang="en-US" sz="1600" dirty="0" err="1" smtClean="0"/>
              <a:t>tanah</a:t>
            </a:r>
            <a:r>
              <a:rPr lang="en-US" sz="1600" dirty="0" smtClean="0"/>
              <a:t>:</a:t>
            </a:r>
          </a:p>
          <a:p>
            <a:pPr lvl="0"/>
            <a:r>
              <a:rPr lang="en-US" sz="1600" dirty="0" smtClean="0"/>
              <a:t>1. </a:t>
            </a:r>
            <a:r>
              <a:rPr lang="en-US" sz="1600" dirty="0" err="1" smtClean="0"/>
              <a:t>Kualitas</a:t>
            </a:r>
            <a:r>
              <a:rPr lang="en-US" sz="1600" dirty="0" smtClean="0"/>
              <a:t> </a:t>
            </a:r>
            <a:r>
              <a:rPr lang="en-US" sz="1600" dirty="0" err="1" smtClean="0"/>
              <a:t>tanah</a:t>
            </a:r>
            <a:r>
              <a:rPr lang="en-US" sz="1600" dirty="0" smtClean="0"/>
              <a:t> </a:t>
            </a:r>
            <a:r>
              <a:rPr lang="en-US" sz="1600" dirty="0" smtClean="0"/>
              <a:t>yang </a:t>
            </a:r>
            <a:r>
              <a:rPr lang="en-US" sz="1600" dirty="0" err="1" smtClean="0"/>
              <a:t>disebabkan</a:t>
            </a:r>
            <a:r>
              <a:rPr lang="en-US" sz="1600" dirty="0" smtClean="0"/>
              <a:t> </a:t>
            </a:r>
            <a:r>
              <a:rPr lang="en-US" sz="1600" dirty="0" err="1" smtClean="0"/>
              <a:t>oleh</a:t>
            </a:r>
            <a:r>
              <a:rPr lang="en-US" sz="1600" dirty="0" smtClean="0"/>
              <a:t> </a:t>
            </a:r>
            <a:r>
              <a:rPr lang="en-US" sz="1600" dirty="0" err="1" smtClean="0"/>
              <a:t>kesuburan</a:t>
            </a:r>
            <a:r>
              <a:rPr lang="en-US" sz="1600" dirty="0" smtClean="0"/>
              <a:t> </a:t>
            </a:r>
            <a:r>
              <a:rPr lang="en-US" sz="1600" dirty="0" err="1" smtClean="0"/>
              <a:t>tanah</a:t>
            </a:r>
            <a:r>
              <a:rPr lang="en-US" sz="1600" dirty="0" smtClean="0"/>
              <a:t>, </a:t>
            </a:r>
            <a:r>
              <a:rPr lang="en-US" sz="1600" dirty="0" err="1" smtClean="0"/>
              <a:t>pengairan</a:t>
            </a:r>
            <a:r>
              <a:rPr lang="en-US" sz="1600" dirty="0" smtClean="0"/>
              <a:t>, </a:t>
            </a:r>
            <a:r>
              <a:rPr lang="en-US" sz="1600" dirty="0" err="1" smtClean="0"/>
              <a:t>adanya</a:t>
            </a:r>
            <a:r>
              <a:rPr lang="en-US" sz="1600" dirty="0" smtClean="0"/>
              <a:t> </a:t>
            </a:r>
            <a:r>
              <a:rPr lang="en-US" sz="1600" dirty="0" err="1" smtClean="0"/>
              <a:t>fasilitas</a:t>
            </a:r>
            <a:r>
              <a:rPr lang="en-US" sz="1600" dirty="0" smtClean="0"/>
              <a:t> </a:t>
            </a:r>
            <a:r>
              <a:rPr lang="en-US" sz="1600" dirty="0" err="1" smtClean="0"/>
              <a:t>listrik</a:t>
            </a:r>
            <a:r>
              <a:rPr lang="en-US" sz="1600" dirty="0" smtClean="0"/>
              <a:t>, </a:t>
            </a:r>
            <a:r>
              <a:rPr lang="en-US" sz="1600" dirty="0" err="1" smtClean="0"/>
              <a:t>jalan</a:t>
            </a:r>
            <a:r>
              <a:rPr lang="en-US" sz="1600" dirty="0" smtClean="0"/>
              <a:t> </a:t>
            </a:r>
            <a:r>
              <a:rPr lang="en-US" sz="1600" dirty="0" err="1" smtClean="0"/>
              <a:t>dan</a:t>
            </a:r>
            <a:r>
              <a:rPr lang="en-US" sz="1600" dirty="0" smtClean="0"/>
              <a:t> </a:t>
            </a:r>
            <a:r>
              <a:rPr lang="en-US" sz="1600" dirty="0" err="1" smtClean="0"/>
              <a:t>sarana</a:t>
            </a:r>
            <a:r>
              <a:rPr lang="en-US" sz="1600" dirty="0" smtClean="0"/>
              <a:t> </a:t>
            </a:r>
            <a:r>
              <a:rPr lang="en-US" sz="1600" dirty="0" err="1" smtClean="0"/>
              <a:t>lainnya</a:t>
            </a:r>
            <a:r>
              <a:rPr lang="en-US" sz="1600" dirty="0" smtClean="0"/>
              <a:t>.</a:t>
            </a:r>
          </a:p>
          <a:p>
            <a:pPr lvl="0"/>
            <a:r>
              <a:rPr lang="en-US" sz="1600" dirty="0" smtClean="0"/>
              <a:t>2. </a:t>
            </a:r>
            <a:r>
              <a:rPr lang="en-US" sz="1600" dirty="0" err="1" smtClean="0"/>
              <a:t>Letak</a:t>
            </a:r>
            <a:r>
              <a:rPr lang="en-US" sz="1600" dirty="0" smtClean="0"/>
              <a:t> </a:t>
            </a:r>
            <a:r>
              <a:rPr lang="en-US" sz="1600" dirty="0" err="1" smtClean="0"/>
              <a:t>strategis</a:t>
            </a:r>
            <a:r>
              <a:rPr lang="en-US" sz="1600" dirty="0" smtClean="0"/>
              <a:t> </a:t>
            </a:r>
            <a:r>
              <a:rPr lang="en-US" sz="1600" dirty="0" err="1" smtClean="0"/>
              <a:t>untuk</a:t>
            </a:r>
            <a:r>
              <a:rPr lang="en-US" sz="1600" dirty="0" smtClean="0"/>
              <a:t> </a:t>
            </a:r>
            <a:r>
              <a:rPr lang="en-US" sz="1600" dirty="0" err="1" smtClean="0"/>
              <a:t>perusahaan</a:t>
            </a:r>
            <a:r>
              <a:rPr lang="en-US" sz="1600" dirty="0" smtClean="0"/>
              <a:t>/</a:t>
            </a:r>
            <a:r>
              <a:rPr lang="en-US" sz="1600" dirty="0" err="1" smtClean="0"/>
              <a:t>industri</a:t>
            </a:r>
            <a:r>
              <a:rPr lang="en-US" sz="1600" dirty="0" smtClean="0"/>
              <a:t>.</a:t>
            </a:r>
          </a:p>
          <a:p>
            <a:r>
              <a:rPr lang="en-US" sz="1600" dirty="0" smtClean="0"/>
              <a:t>3. </a:t>
            </a:r>
            <a:r>
              <a:rPr lang="en-US" sz="1600" dirty="0" err="1" smtClean="0"/>
              <a:t>Benyaknyapermintaantanah</a:t>
            </a:r>
            <a:r>
              <a:rPr lang="en-US" sz="1600" dirty="0" smtClean="0"/>
              <a:t> </a:t>
            </a:r>
            <a:r>
              <a:rPr lang="en-US" sz="1600" dirty="0" smtClean="0"/>
              <a:t>yang </a:t>
            </a:r>
            <a:r>
              <a:rPr lang="en-US" sz="1600" dirty="0" err="1" smtClean="0"/>
              <a:t>ditujukanuntukpabrik</a:t>
            </a:r>
            <a:r>
              <a:rPr lang="en-US" sz="1600" dirty="0" smtClean="0"/>
              <a:t>, </a:t>
            </a:r>
            <a:r>
              <a:rPr lang="en-US" sz="1600" dirty="0" err="1" smtClean="0"/>
              <a:t>bangunanrumah</a:t>
            </a:r>
            <a:r>
              <a:rPr lang="en-US" sz="1600" dirty="0" smtClean="0"/>
              <a:t>, </a:t>
            </a:r>
            <a:r>
              <a:rPr lang="en-US" sz="1600" dirty="0" err="1" smtClean="0"/>
              <a:t>perkebunan</a:t>
            </a:r>
            <a:r>
              <a:rPr lang="en-US" sz="1600" dirty="0" smtClean="0"/>
              <a:t>.</a:t>
            </a:r>
            <a:endParaRPr lang="en-US" sz="1600" dirty="0"/>
          </a:p>
        </p:txBody>
      </p:sp>
      <p:sp>
        <p:nvSpPr>
          <p:cNvPr id="8" name="TextBox 7"/>
          <p:cNvSpPr txBox="1"/>
          <p:nvPr/>
        </p:nvSpPr>
        <p:spPr>
          <a:xfrm>
            <a:off x="509451" y="1097281"/>
            <a:ext cx="6230983" cy="800219"/>
          </a:xfrm>
          <a:prstGeom prst="rect">
            <a:avLst/>
          </a:prstGeom>
          <a:noFill/>
        </p:spPr>
        <p:txBody>
          <a:bodyPr wrap="square" rtlCol="0">
            <a:spAutoFit/>
          </a:bodyPr>
          <a:lstStyle/>
          <a:p>
            <a:pPr lvl="0">
              <a:buFont typeface="Wingdings" pitchFamily="2" charset="2"/>
              <a:buChar char="v"/>
            </a:pPr>
            <a:r>
              <a:rPr lang="en-US" sz="2800" b="1" dirty="0" smtClean="0"/>
              <a:t> FAKTOR </a:t>
            </a:r>
            <a:r>
              <a:rPr lang="en-US" sz="2800" b="1" dirty="0" smtClean="0"/>
              <a:t>PRODUKSI TANAH</a:t>
            </a:r>
            <a:endParaRPr lang="en-US" sz="2800" dirty="0" smtClean="0"/>
          </a:p>
          <a:p>
            <a:endParaRPr lang="en-US" dirty="0"/>
          </a:p>
        </p:txBody>
      </p:sp>
      <p:sp>
        <p:nvSpPr>
          <p:cNvPr id="9" name="Rectangle 8"/>
          <p:cNvSpPr/>
          <p:nvPr/>
        </p:nvSpPr>
        <p:spPr>
          <a:xfrm>
            <a:off x="1311665" y="1667051"/>
            <a:ext cx="5365376" cy="6723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1776792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a:t>
            </a:r>
          </a:p>
        </p:txBody>
      </p:sp>
      <p:sp>
        <p:nvSpPr>
          <p:cNvPr id="3" name="Title 2">
            <a:extLst>
              <a:ext uri="{FF2B5EF4-FFF2-40B4-BE49-F238E27FC236}">
                <a16:creationId xmlns:a16="http://schemas.microsoft.com/office/drawing/2014/main" xmlns="" id="{3964974B-A837-4070-80FC-101C3AC6E448}"/>
              </a:ext>
            </a:extLst>
          </p:cNvPr>
          <p:cNvSpPr>
            <a:spLocks noGrp="1"/>
          </p:cNvSpPr>
          <p:nvPr>
            <p:ph type="title"/>
          </p:nvPr>
        </p:nvSpPr>
        <p:spPr>
          <a:xfrm>
            <a:off x="511046" y="2231975"/>
            <a:ext cx="10515600" cy="1325563"/>
          </a:xfrm>
        </p:spPr>
        <p:txBody>
          <a:bodyPr/>
          <a:lstStyle/>
          <a:p>
            <a:pPr algn="l"/>
            <a:r>
              <a:rPr lang="en-US" sz="1800" b="0" dirty="0" err="1" smtClean="0">
                <a:solidFill>
                  <a:schemeClr val="tx1"/>
                </a:solidFill>
              </a:rPr>
              <a:t>Pendapatan</a:t>
            </a:r>
            <a:r>
              <a:rPr lang="en-US" sz="1800" b="0" dirty="0" smtClean="0">
                <a:solidFill>
                  <a:schemeClr val="tx1"/>
                </a:solidFill>
              </a:rPr>
              <a:t> yang </a:t>
            </a:r>
            <a:r>
              <a:rPr lang="en-US" sz="1800" b="0" dirty="0" err="1" smtClean="0">
                <a:solidFill>
                  <a:schemeClr val="tx1"/>
                </a:solidFill>
              </a:rPr>
              <a:t>diperoleh</a:t>
            </a:r>
            <a:r>
              <a:rPr lang="en-US" sz="1800" b="0" dirty="0" smtClean="0">
                <a:solidFill>
                  <a:schemeClr val="tx1"/>
                </a:solidFill>
              </a:rPr>
              <a:t> </a:t>
            </a:r>
            <a:r>
              <a:rPr lang="en-US" sz="1800" b="0" dirty="0" err="1" smtClean="0">
                <a:solidFill>
                  <a:schemeClr val="tx1"/>
                </a:solidFill>
              </a:rPr>
              <a:t>masing-masing</a:t>
            </a:r>
            <a:r>
              <a:rPr lang="en-US" sz="1800" b="0" dirty="0" smtClean="0">
                <a:solidFill>
                  <a:schemeClr val="tx1"/>
                </a:solidFill>
              </a:rPr>
              <a:t> </a:t>
            </a:r>
            <a:r>
              <a:rPr lang="en-US" sz="1800" b="0" dirty="0" err="1" smtClean="0">
                <a:solidFill>
                  <a:schemeClr val="tx1"/>
                </a:solidFill>
              </a:rPr>
              <a:t>jenisfaktorproduksitersebuttergantungharga</a:t>
            </a:r>
            <a:r>
              <a:rPr lang="en-US" sz="1800" b="0" dirty="0" smtClean="0">
                <a:solidFill>
                  <a:schemeClr val="tx1"/>
                </a:solidFill>
              </a:rPr>
              <a:t> </a:t>
            </a:r>
            <a:r>
              <a:rPr lang="en-US" sz="1800" b="0" dirty="0" err="1" smtClean="0">
                <a:solidFill>
                  <a:schemeClr val="tx1"/>
                </a:solidFill>
              </a:rPr>
              <a:t>dan</a:t>
            </a:r>
            <a:r>
              <a:rPr lang="en-US" sz="1800" b="0" dirty="0" smtClean="0">
                <a:solidFill>
                  <a:schemeClr val="tx1"/>
                </a:solidFill>
              </a:rPr>
              <a:t> </a:t>
            </a:r>
            <a:r>
              <a:rPr lang="en-US" sz="1800" b="0" dirty="0" err="1" smtClean="0">
                <a:solidFill>
                  <a:schemeClr val="tx1"/>
                </a:solidFill>
              </a:rPr>
              <a:t>jumlah</a:t>
            </a:r>
            <a:r>
              <a:rPr lang="en-US" sz="1800" b="0" dirty="0" smtClean="0">
                <a:solidFill>
                  <a:schemeClr val="tx1"/>
                </a:solidFill>
              </a:rPr>
              <a:t> </a:t>
            </a:r>
            <a:r>
              <a:rPr lang="en-US" sz="1800" b="0" dirty="0" err="1" smtClean="0">
                <a:solidFill>
                  <a:schemeClr val="tx1"/>
                </a:solidFill>
              </a:rPr>
              <a:t>masing-masing</a:t>
            </a:r>
            <a:r>
              <a:rPr lang="en-US" sz="1800" b="0" dirty="0" smtClean="0">
                <a:solidFill>
                  <a:schemeClr val="tx1"/>
                </a:solidFill>
              </a:rPr>
              <a:t> </a:t>
            </a:r>
            <a:r>
              <a:rPr lang="en-US" sz="1800" b="0" dirty="0" err="1" smtClean="0">
                <a:solidFill>
                  <a:schemeClr val="tx1"/>
                </a:solidFill>
              </a:rPr>
              <a:t>faktorproduksi</a:t>
            </a:r>
            <a:r>
              <a:rPr lang="en-US" sz="1800" b="0" dirty="0" smtClean="0">
                <a:solidFill>
                  <a:schemeClr val="tx1"/>
                </a:solidFill>
              </a:rPr>
              <a:t> yang </a:t>
            </a:r>
            <a:r>
              <a:rPr lang="en-US" sz="1800" b="0" dirty="0" err="1" smtClean="0">
                <a:solidFill>
                  <a:schemeClr val="tx1"/>
                </a:solidFill>
              </a:rPr>
              <a:t>digunakan</a:t>
            </a:r>
            <a:r>
              <a:rPr lang="en-US" sz="1800" b="0" dirty="0" smtClean="0">
                <a:solidFill>
                  <a:schemeClr val="tx1"/>
                </a:solidFill>
              </a:rPr>
              <a:t>.</a:t>
            </a:r>
            <a:endParaRPr lang="en-ID" sz="1800" b="0" dirty="0">
              <a:solidFill>
                <a:schemeClr val="tx1"/>
              </a:solidFill>
            </a:endParaRPr>
          </a:p>
        </p:txBody>
      </p:sp>
      <p:sp>
        <p:nvSpPr>
          <p:cNvPr id="4" name="TextBox 3"/>
          <p:cNvSpPr txBox="1"/>
          <p:nvPr/>
        </p:nvSpPr>
        <p:spPr>
          <a:xfrm>
            <a:off x="966651" y="3017520"/>
            <a:ext cx="10371909" cy="2585323"/>
          </a:xfrm>
          <a:prstGeom prst="rect">
            <a:avLst/>
          </a:prstGeom>
          <a:noFill/>
        </p:spPr>
        <p:txBody>
          <a:bodyPr wrap="square" rtlCol="0">
            <a:spAutoFit/>
          </a:bodyPr>
          <a:lstStyle/>
          <a:p>
            <a:pPr>
              <a:buFont typeface="Wingdings" pitchFamily="2" charset="2"/>
              <a:buChar char="q"/>
            </a:pPr>
            <a:r>
              <a:rPr lang="en-US" b="1" dirty="0" smtClean="0"/>
              <a:t> </a:t>
            </a:r>
            <a:r>
              <a:rPr lang="en-US" b="1" dirty="0" err="1" smtClean="0"/>
              <a:t>Contoh</a:t>
            </a:r>
            <a:r>
              <a:rPr lang="en-US" b="1" dirty="0" smtClean="0"/>
              <a:t>: </a:t>
            </a:r>
            <a:endParaRPr lang="en-US" b="1" dirty="0" smtClean="0"/>
          </a:p>
          <a:p>
            <a:r>
              <a:rPr lang="en-US" dirty="0" err="1" smtClean="0"/>
              <a:t>Besarnya</a:t>
            </a:r>
            <a:r>
              <a:rPr lang="en-US" dirty="0" smtClean="0"/>
              <a:t> </a:t>
            </a:r>
            <a:r>
              <a:rPr lang="en-US" dirty="0" err="1" smtClean="0"/>
              <a:t>tanggungan</a:t>
            </a:r>
            <a:r>
              <a:rPr lang="en-US" dirty="0" smtClean="0"/>
              <a:t> </a:t>
            </a:r>
            <a:r>
              <a:rPr lang="en-US" dirty="0" err="1" smtClean="0"/>
              <a:t>dari</a:t>
            </a:r>
            <a:r>
              <a:rPr lang="en-US" dirty="0" smtClean="0"/>
              <a:t> </a:t>
            </a:r>
            <a:r>
              <a:rPr lang="en-US" dirty="0" err="1" smtClean="0"/>
              <a:t>sewa</a:t>
            </a:r>
            <a:r>
              <a:rPr lang="en-US" dirty="0" smtClean="0"/>
              <a:t> </a:t>
            </a:r>
            <a:r>
              <a:rPr lang="en-US" dirty="0" err="1" smtClean="0"/>
              <a:t>pendapatan</a:t>
            </a:r>
            <a:r>
              <a:rPr lang="en-US" dirty="0" smtClean="0"/>
              <a:t> </a:t>
            </a:r>
            <a:r>
              <a:rPr lang="en-US" dirty="0" err="1" smtClean="0"/>
              <a:t>dari</a:t>
            </a:r>
            <a:r>
              <a:rPr lang="en-US" dirty="0" smtClean="0"/>
              <a:t> </a:t>
            </a:r>
            <a:r>
              <a:rPr lang="en-US" dirty="0" err="1" smtClean="0"/>
              <a:t>sewa</a:t>
            </a:r>
            <a:r>
              <a:rPr lang="en-US" dirty="0" smtClean="0"/>
              <a:t> </a:t>
            </a:r>
            <a:r>
              <a:rPr lang="en-US" dirty="0" err="1" smtClean="0"/>
              <a:t>tergantung</a:t>
            </a:r>
            <a:r>
              <a:rPr lang="en-US" dirty="0" smtClean="0"/>
              <a:t> </a:t>
            </a:r>
            <a:r>
              <a:rPr lang="en-US" dirty="0" err="1" smtClean="0"/>
              <a:t>pada</a:t>
            </a:r>
            <a:r>
              <a:rPr lang="en-US" dirty="0" smtClean="0"/>
              <a:t> </a:t>
            </a:r>
            <a:r>
              <a:rPr lang="en-US" dirty="0" err="1" smtClean="0"/>
              <a:t>luas</a:t>
            </a:r>
            <a:r>
              <a:rPr lang="en-US" dirty="0" smtClean="0"/>
              <a:t> </a:t>
            </a:r>
            <a:r>
              <a:rPr lang="en-US" dirty="0" err="1" smtClean="0"/>
              <a:t>nya</a:t>
            </a:r>
            <a:r>
              <a:rPr lang="en-US" dirty="0" smtClean="0"/>
              <a:t> </a:t>
            </a:r>
            <a:r>
              <a:rPr lang="en-US" dirty="0" err="1" smtClean="0"/>
              <a:t>luasnya</a:t>
            </a:r>
            <a:r>
              <a:rPr lang="en-US" dirty="0" smtClean="0"/>
              <a:t> </a:t>
            </a:r>
            <a:r>
              <a:rPr lang="en-US" dirty="0" err="1" smtClean="0"/>
              <a:t>tanah</a:t>
            </a:r>
            <a:r>
              <a:rPr lang="en-US" dirty="0" smtClean="0"/>
              <a:t> </a:t>
            </a:r>
            <a:r>
              <a:rPr lang="en-US" dirty="0" err="1" smtClean="0"/>
              <a:t>dan</a:t>
            </a:r>
            <a:r>
              <a:rPr lang="en-US" dirty="0" smtClean="0"/>
              <a:t> </a:t>
            </a:r>
            <a:r>
              <a:rPr lang="en-US" dirty="0" err="1" smtClean="0"/>
              <a:t>bangunan</a:t>
            </a:r>
            <a:r>
              <a:rPr lang="en-US" dirty="0" smtClean="0"/>
              <a:t> yang </a:t>
            </a:r>
            <a:r>
              <a:rPr lang="en-US" dirty="0" err="1" smtClean="0"/>
              <a:t>disewakan</a:t>
            </a:r>
            <a:r>
              <a:rPr lang="en-US" dirty="0" smtClean="0"/>
              <a:t> </a:t>
            </a:r>
            <a:r>
              <a:rPr lang="en-US" dirty="0" err="1" smtClean="0"/>
              <a:t>dan</a:t>
            </a:r>
            <a:r>
              <a:rPr lang="en-US" dirty="0" smtClean="0"/>
              <a:t> </a:t>
            </a:r>
            <a:r>
              <a:rPr lang="en-US" dirty="0" err="1" smtClean="0"/>
              <a:t>besarnya</a:t>
            </a:r>
            <a:r>
              <a:rPr lang="en-US" dirty="0" smtClean="0"/>
              <a:t> </a:t>
            </a:r>
            <a:r>
              <a:rPr lang="en-US" dirty="0" err="1" smtClean="0"/>
              <a:t>sewa</a:t>
            </a:r>
            <a:r>
              <a:rPr lang="en-US" dirty="0" smtClean="0"/>
              <a:t> </a:t>
            </a:r>
            <a:r>
              <a:rPr lang="en-US" dirty="0" smtClean="0"/>
              <a:t>yang </a:t>
            </a:r>
            <a:r>
              <a:rPr lang="en-US" dirty="0" err="1" smtClean="0"/>
              <a:t>diterima</a:t>
            </a:r>
            <a:r>
              <a:rPr lang="en-US" dirty="0" smtClean="0"/>
              <a:t> </a:t>
            </a:r>
            <a:r>
              <a:rPr lang="en-US" dirty="0" err="1" smtClean="0"/>
              <a:t>dari</a:t>
            </a:r>
            <a:r>
              <a:rPr lang="en-US" dirty="0" smtClean="0"/>
              <a:t> </a:t>
            </a:r>
            <a:r>
              <a:rPr lang="en-US" dirty="0" smtClean="0"/>
              <a:t>per unit </a:t>
            </a:r>
            <a:r>
              <a:rPr lang="en-US" dirty="0" err="1" smtClean="0"/>
              <a:t>tanah</a:t>
            </a:r>
            <a:r>
              <a:rPr lang="en-US" dirty="0" smtClean="0"/>
              <a:t> </a:t>
            </a:r>
            <a:r>
              <a:rPr lang="en-US" dirty="0" err="1" smtClean="0"/>
              <a:t>dan</a:t>
            </a:r>
            <a:r>
              <a:rPr lang="en-US" dirty="0" smtClean="0"/>
              <a:t> </a:t>
            </a:r>
            <a:r>
              <a:rPr lang="en-US" dirty="0" err="1" smtClean="0"/>
              <a:t>bangunan</a:t>
            </a:r>
            <a:r>
              <a:rPr lang="en-US" dirty="0" smtClean="0"/>
              <a:t>. </a:t>
            </a:r>
            <a:r>
              <a:rPr lang="en-US" dirty="0" err="1" smtClean="0"/>
              <a:t>Sebaliknya</a:t>
            </a:r>
            <a:r>
              <a:rPr lang="en-US" dirty="0" smtClean="0"/>
              <a:t> </a:t>
            </a:r>
            <a:r>
              <a:rPr lang="en-US" dirty="0" err="1" smtClean="0"/>
              <a:t>apabila</a:t>
            </a:r>
            <a:r>
              <a:rPr lang="en-US" dirty="0" smtClean="0"/>
              <a:t> </a:t>
            </a:r>
            <a:r>
              <a:rPr lang="en-US" dirty="0" err="1" smtClean="0"/>
              <a:t>ia</a:t>
            </a:r>
            <a:r>
              <a:rPr lang="en-US" dirty="0" smtClean="0"/>
              <a:t> </a:t>
            </a:r>
            <a:r>
              <a:rPr lang="en-US" dirty="0" err="1" smtClean="0"/>
              <a:t>memperoleh</a:t>
            </a:r>
            <a:r>
              <a:rPr lang="en-US" dirty="0" smtClean="0"/>
              <a:t> </a:t>
            </a:r>
            <a:r>
              <a:rPr lang="en-US" dirty="0" err="1" smtClean="0"/>
              <a:t>Rp</a:t>
            </a:r>
            <a:r>
              <a:rPr lang="en-US" dirty="0" smtClean="0"/>
              <a:t> 14.000 </a:t>
            </a:r>
            <a:r>
              <a:rPr lang="en-US" dirty="0" err="1" smtClean="0"/>
              <a:t>keuntungan</a:t>
            </a:r>
            <a:r>
              <a:rPr lang="en-US" dirty="0" smtClean="0"/>
              <a:t> </a:t>
            </a:r>
            <a:r>
              <a:rPr lang="en-US" dirty="0" err="1" smtClean="0"/>
              <a:t>produsen</a:t>
            </a:r>
            <a:r>
              <a:rPr lang="en-US" dirty="0" smtClean="0"/>
              <a:t> </a:t>
            </a:r>
            <a:r>
              <a:rPr lang="en-US" dirty="0" err="1" smtClean="0"/>
              <a:t>itu</a:t>
            </a:r>
            <a:r>
              <a:rPr lang="en-US" dirty="0" smtClean="0"/>
              <a:t> </a:t>
            </a:r>
            <a:r>
              <a:rPr lang="en-US" dirty="0" err="1" smtClean="0"/>
              <a:t>bertambah</a:t>
            </a:r>
            <a:r>
              <a:rPr lang="en-US" dirty="0" smtClean="0"/>
              <a:t> </a:t>
            </a:r>
            <a:r>
              <a:rPr lang="en-US" dirty="0" err="1" smtClean="0"/>
              <a:t>sebanyak</a:t>
            </a:r>
            <a:r>
              <a:rPr lang="en-US" dirty="0" smtClean="0"/>
              <a:t> </a:t>
            </a:r>
            <a:r>
              <a:rPr lang="en-US" dirty="0" err="1" smtClean="0"/>
              <a:t>Rp</a:t>
            </a:r>
            <a:r>
              <a:rPr lang="en-US" dirty="0" smtClean="0"/>
              <a:t> 4.000 </a:t>
            </a:r>
            <a:r>
              <a:rPr lang="en-US" dirty="0" err="1" smtClean="0"/>
              <a:t>dan</a:t>
            </a:r>
            <a:r>
              <a:rPr lang="en-US" dirty="0" smtClean="0"/>
              <a:t> </a:t>
            </a:r>
            <a:r>
              <a:rPr lang="en-US" dirty="0" err="1" smtClean="0"/>
              <a:t>menyebabkannya</a:t>
            </a:r>
            <a:r>
              <a:rPr lang="en-US" dirty="0" smtClean="0"/>
              <a:t> </a:t>
            </a:r>
            <a:r>
              <a:rPr lang="en-US" dirty="0" err="1" smtClean="0"/>
              <a:t>menggunakan</a:t>
            </a:r>
            <a:r>
              <a:rPr lang="en-US" dirty="0" smtClean="0"/>
              <a:t> </a:t>
            </a:r>
            <a:r>
              <a:rPr lang="en-US" dirty="0" err="1" smtClean="0"/>
              <a:t>tambahan</a:t>
            </a:r>
            <a:r>
              <a:rPr lang="en-US" dirty="0" smtClean="0"/>
              <a:t> </a:t>
            </a:r>
            <a:r>
              <a:rPr lang="en-US" dirty="0" err="1" smtClean="0"/>
              <a:t>faktor</a:t>
            </a:r>
            <a:r>
              <a:rPr lang="en-US" dirty="0" smtClean="0"/>
              <a:t> </a:t>
            </a:r>
            <a:r>
              <a:rPr lang="en-US" dirty="0" err="1" smtClean="0"/>
              <a:t>produksi</a:t>
            </a:r>
            <a:r>
              <a:rPr lang="en-US" dirty="0" smtClean="0"/>
              <a:t> </a:t>
            </a:r>
            <a:r>
              <a:rPr lang="en-US" dirty="0" err="1" smtClean="0"/>
              <a:t>tersebut</a:t>
            </a:r>
            <a:r>
              <a:rPr lang="en-US" dirty="0" smtClean="0"/>
              <a:t>, </a:t>
            </a:r>
            <a:r>
              <a:rPr lang="en-US" dirty="0" err="1" smtClean="0"/>
              <a:t>sekirannya</a:t>
            </a:r>
            <a:r>
              <a:rPr lang="en-US" dirty="0" smtClean="0"/>
              <a:t> </a:t>
            </a:r>
            <a:r>
              <a:rPr lang="en-US" dirty="0" err="1" smtClean="0"/>
              <a:t>ia</a:t>
            </a:r>
            <a:r>
              <a:rPr lang="en-US" dirty="0" smtClean="0"/>
              <a:t> </a:t>
            </a:r>
            <a:r>
              <a:rPr lang="en-US" dirty="0" err="1" smtClean="0"/>
              <a:t>akan</a:t>
            </a:r>
            <a:r>
              <a:rPr lang="en-US" dirty="0" smtClean="0"/>
              <a:t> </a:t>
            </a:r>
            <a:r>
              <a:rPr lang="en-US" dirty="0" err="1" smtClean="0"/>
              <a:t>menerima</a:t>
            </a:r>
            <a:r>
              <a:rPr lang="en-US" dirty="0" smtClean="0"/>
              <a:t> </a:t>
            </a:r>
            <a:r>
              <a:rPr lang="en-US" dirty="0" err="1" smtClean="0"/>
              <a:t>hasil</a:t>
            </a:r>
            <a:r>
              <a:rPr lang="en-US" dirty="0" smtClean="0"/>
              <a:t> </a:t>
            </a:r>
            <a:r>
              <a:rPr lang="en-US" dirty="0" err="1" smtClean="0"/>
              <a:t>penjualan</a:t>
            </a:r>
            <a:r>
              <a:rPr lang="en-US" dirty="0" smtClean="0"/>
              <a:t> </a:t>
            </a:r>
            <a:r>
              <a:rPr lang="en-US" dirty="0" err="1" smtClean="0"/>
              <a:t>sebanyak</a:t>
            </a:r>
            <a:r>
              <a:rPr lang="en-US" dirty="0" smtClean="0"/>
              <a:t> </a:t>
            </a:r>
          </a:p>
          <a:p>
            <a:r>
              <a:rPr lang="en-US" dirty="0" err="1" smtClean="0"/>
              <a:t>Rp</a:t>
            </a:r>
            <a:r>
              <a:rPr lang="en-US" dirty="0" smtClean="0"/>
              <a:t> </a:t>
            </a:r>
            <a:r>
              <a:rPr lang="en-US" dirty="0" smtClean="0"/>
              <a:t>10.000. </a:t>
            </a:r>
            <a:r>
              <a:rPr lang="en-US" dirty="0" err="1" smtClean="0"/>
              <a:t>pengusaha</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memilih</a:t>
            </a:r>
            <a:r>
              <a:rPr lang="en-US" dirty="0" smtClean="0"/>
              <a:t> </a:t>
            </a:r>
            <a:r>
              <a:rPr lang="en-US" dirty="0" smtClean="0"/>
              <a:t>1 </a:t>
            </a:r>
            <a:r>
              <a:rPr lang="en-US" dirty="0" err="1" smtClean="0"/>
              <a:t>dari</a:t>
            </a:r>
            <a:r>
              <a:rPr lang="en-US" dirty="0" smtClean="0"/>
              <a:t> 2 </a:t>
            </a:r>
            <a:r>
              <a:rPr lang="en-US" dirty="0" err="1" smtClean="0"/>
              <a:t>keputusanya</a:t>
            </a:r>
            <a:r>
              <a:rPr lang="en-US" dirty="0" smtClean="0"/>
              <a:t> </a:t>
            </a:r>
            <a:r>
              <a:rPr lang="en-US" dirty="0" err="1" smtClean="0"/>
              <a:t>itu</a:t>
            </a:r>
            <a:r>
              <a:rPr lang="en-US" dirty="0" smtClean="0"/>
              <a:t> </a:t>
            </a:r>
            <a:r>
              <a:rPr lang="en-US" dirty="0" err="1" smtClean="0"/>
              <a:t>membatalkan</a:t>
            </a:r>
            <a:r>
              <a:rPr lang="en-US" dirty="0" smtClean="0"/>
              <a:t> </a:t>
            </a:r>
            <a:r>
              <a:rPr lang="en-US" dirty="0" err="1" smtClean="0"/>
              <a:t>rencana</a:t>
            </a:r>
            <a:r>
              <a:rPr lang="en-US" dirty="0" smtClean="0"/>
              <a:t> </a:t>
            </a:r>
            <a:r>
              <a:rPr lang="en-US" dirty="0" err="1" smtClean="0"/>
              <a:t>atau</a:t>
            </a:r>
            <a:r>
              <a:rPr lang="en-US" dirty="0" smtClean="0"/>
              <a:t> </a:t>
            </a:r>
            <a:r>
              <a:rPr lang="en-US" dirty="0" err="1" smtClean="0"/>
              <a:t>meneruskannya</a:t>
            </a:r>
            <a:r>
              <a:rPr lang="en-US" dirty="0" smtClean="0"/>
              <a:t>. </a:t>
            </a:r>
            <a:r>
              <a:rPr lang="en-US" dirty="0" err="1" smtClean="0"/>
              <a:t>Tetapi</a:t>
            </a:r>
            <a:r>
              <a:rPr lang="en-US" dirty="0" smtClean="0"/>
              <a:t> </a:t>
            </a:r>
            <a:r>
              <a:rPr lang="en-US" dirty="0" err="1" smtClean="0"/>
              <a:t>kedua</a:t>
            </a:r>
            <a:r>
              <a:rPr lang="en-US" dirty="0" smtClean="0"/>
              <a:t> </a:t>
            </a:r>
            <a:r>
              <a:rPr lang="en-US" dirty="0" err="1" smtClean="0"/>
              <a:t>keputusan</a:t>
            </a:r>
            <a:r>
              <a:rPr lang="en-US" dirty="0" smtClean="0"/>
              <a:t> </a:t>
            </a:r>
            <a:r>
              <a:rPr lang="en-US" dirty="0" err="1" smtClean="0"/>
              <a:t>ini</a:t>
            </a:r>
            <a:r>
              <a:rPr lang="en-US" dirty="0" smtClean="0"/>
              <a:t> </a:t>
            </a:r>
            <a:r>
              <a:rPr lang="en-US" dirty="0" err="1" smtClean="0"/>
              <a:t>tidak</a:t>
            </a:r>
            <a:r>
              <a:rPr lang="en-US" dirty="0" smtClean="0"/>
              <a:t> </a:t>
            </a:r>
            <a:r>
              <a:rPr lang="en-US" dirty="0" err="1" smtClean="0"/>
              <a:t>mempengaruhi</a:t>
            </a:r>
            <a:r>
              <a:rPr lang="en-US" dirty="0" smtClean="0"/>
              <a:t> </a:t>
            </a:r>
            <a:r>
              <a:rPr lang="en-US" dirty="0" err="1" smtClean="0"/>
              <a:t>keuntungannya</a:t>
            </a:r>
            <a:r>
              <a:rPr lang="en-US" dirty="0" smtClean="0"/>
              <a:t> </a:t>
            </a:r>
            <a:r>
              <a:rPr lang="en-US" dirty="0" err="1" smtClean="0"/>
              <a:t>tidak</a:t>
            </a:r>
            <a:r>
              <a:rPr lang="en-US" dirty="0" smtClean="0"/>
              <a:t> </a:t>
            </a:r>
            <a:r>
              <a:rPr lang="en-US" dirty="0" err="1" smtClean="0"/>
              <a:t>bertambah</a:t>
            </a:r>
            <a:r>
              <a:rPr lang="en-US" dirty="0" smtClean="0"/>
              <a:t> </a:t>
            </a:r>
            <a:r>
              <a:rPr lang="en-US" dirty="0" err="1" smtClean="0"/>
              <a:t>atau</a:t>
            </a:r>
            <a:r>
              <a:rPr lang="en-US" dirty="0" smtClean="0"/>
              <a:t> </a:t>
            </a:r>
            <a:r>
              <a:rPr lang="en-US" dirty="0" err="1" smtClean="0"/>
              <a:t>berkurang</a:t>
            </a:r>
            <a:r>
              <a:rPr lang="en-US" dirty="0" smtClean="0"/>
              <a:t>.</a:t>
            </a:r>
          </a:p>
          <a:p>
            <a:endParaRPr lang="en-US" dirty="0"/>
          </a:p>
        </p:txBody>
      </p:sp>
      <p:sp>
        <p:nvSpPr>
          <p:cNvPr id="12" name="TextBox 11"/>
          <p:cNvSpPr txBox="1"/>
          <p:nvPr/>
        </p:nvSpPr>
        <p:spPr>
          <a:xfrm>
            <a:off x="431075" y="1123405"/>
            <a:ext cx="9718765" cy="800219"/>
          </a:xfrm>
          <a:prstGeom prst="rect">
            <a:avLst/>
          </a:prstGeom>
          <a:noFill/>
        </p:spPr>
        <p:txBody>
          <a:bodyPr wrap="square" rtlCol="0">
            <a:spAutoFit/>
          </a:bodyPr>
          <a:lstStyle/>
          <a:p>
            <a:pPr lvl="0">
              <a:buFont typeface="Wingdings" pitchFamily="2" charset="2"/>
              <a:buChar char="v"/>
            </a:pPr>
            <a:r>
              <a:rPr lang="en-US" sz="2800" b="1" dirty="0" smtClean="0"/>
              <a:t> PENENTUAN </a:t>
            </a:r>
            <a:r>
              <a:rPr lang="en-US" sz="2800" b="1" dirty="0" smtClean="0"/>
              <a:t>PENDAPATAN DAN DISTRIBUSI PENDAPATAN</a:t>
            </a:r>
            <a:endParaRPr lang="en-US" sz="2800" dirty="0" smtClean="0"/>
          </a:p>
          <a:p>
            <a:endParaRPr lang="en-US" dirty="0"/>
          </a:p>
        </p:txBody>
      </p:sp>
      <p:sp>
        <p:nvSpPr>
          <p:cNvPr id="13" name="Rectangle 12"/>
          <p:cNvSpPr/>
          <p:nvPr/>
        </p:nvSpPr>
        <p:spPr>
          <a:xfrm>
            <a:off x="1546796" y="1915246"/>
            <a:ext cx="5365376" cy="6723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747567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858" y="1866216"/>
            <a:ext cx="10515600" cy="1325563"/>
          </a:xfrm>
        </p:spPr>
        <p:txBody>
          <a:bodyPr/>
          <a:lstStyle/>
          <a:p>
            <a:pPr lvl="0" algn="l">
              <a:buFont typeface="Wingdings" pitchFamily="2" charset="2"/>
              <a:buChar char="q"/>
            </a:pPr>
            <a:r>
              <a:rPr lang="en-US" sz="1800" dirty="0" smtClean="0">
                <a:solidFill>
                  <a:schemeClr val="tx1"/>
                </a:solidFill>
              </a:rPr>
              <a:t> </a:t>
            </a:r>
            <a:r>
              <a:rPr lang="en-US" sz="1800" dirty="0" err="1" smtClean="0">
                <a:solidFill>
                  <a:schemeClr val="tx1"/>
                </a:solidFill>
              </a:rPr>
              <a:t>Upah</a:t>
            </a:r>
            <a:r>
              <a:rPr lang="en-US" sz="1800" dirty="0" smtClean="0">
                <a:solidFill>
                  <a:schemeClr val="tx1"/>
                </a:solidFill>
              </a:rPr>
              <a:t> </a:t>
            </a:r>
            <a:r>
              <a:rPr lang="en-US" sz="1800" dirty="0" err="1" smtClean="0">
                <a:solidFill>
                  <a:schemeClr val="tx1"/>
                </a:solidFill>
              </a:rPr>
              <a:t>Tenaga</a:t>
            </a:r>
            <a:r>
              <a:rPr lang="en-US" sz="1800" dirty="0" smtClean="0">
                <a:solidFill>
                  <a:schemeClr val="tx1"/>
                </a:solidFill>
              </a:rPr>
              <a:t> </a:t>
            </a:r>
            <a:r>
              <a:rPr lang="en-US" sz="1800" dirty="0" err="1" smtClean="0">
                <a:solidFill>
                  <a:schemeClr val="tx1"/>
                </a:solidFill>
              </a:rPr>
              <a:t>Kerja</a:t>
            </a:r>
            <a:r>
              <a:rPr lang="en-US" dirty="0" smtClean="0"/>
              <a:t/>
            </a:r>
            <a:br>
              <a:rPr lang="en-US" dirty="0" smtClean="0"/>
            </a:br>
            <a:endParaRPr lang="en-US" dirty="0"/>
          </a:p>
        </p:txBody>
      </p:sp>
      <p:sp>
        <p:nvSpPr>
          <p:cNvPr id="3" name="TextBox 2"/>
          <p:cNvSpPr txBox="1"/>
          <p:nvPr/>
        </p:nvSpPr>
        <p:spPr>
          <a:xfrm>
            <a:off x="679270" y="2286000"/>
            <a:ext cx="9548948" cy="923330"/>
          </a:xfrm>
          <a:prstGeom prst="rect">
            <a:avLst/>
          </a:prstGeom>
          <a:noFill/>
        </p:spPr>
        <p:txBody>
          <a:bodyPr wrap="square" rtlCol="0">
            <a:spAutoFit/>
          </a:bodyPr>
          <a:lstStyle/>
          <a:p>
            <a:pPr lvl="0">
              <a:buFont typeface="Wingdings" pitchFamily="2" charset="2"/>
              <a:buChar char="§"/>
            </a:pPr>
            <a:r>
              <a:rPr lang="en-US" b="1" dirty="0" smtClean="0"/>
              <a:t> </a:t>
            </a:r>
            <a:r>
              <a:rPr lang="en-US" b="1" dirty="0" err="1" smtClean="0"/>
              <a:t>Upah</a:t>
            </a:r>
            <a:r>
              <a:rPr lang="en-US" b="1" dirty="0" smtClean="0"/>
              <a:t> </a:t>
            </a:r>
            <a:r>
              <a:rPr lang="en-US" b="1" dirty="0" smtClean="0"/>
              <a:t>Nominal</a:t>
            </a:r>
            <a:r>
              <a:rPr lang="en-US" dirty="0" smtClean="0"/>
              <a:t>, </a:t>
            </a:r>
            <a:r>
              <a:rPr lang="en-US" dirty="0" err="1" smtClean="0"/>
              <a:t>yaitu</a:t>
            </a:r>
            <a:r>
              <a:rPr lang="en-US" dirty="0" smtClean="0"/>
              <a:t> </a:t>
            </a:r>
            <a:r>
              <a:rPr lang="en-US" dirty="0" err="1" smtClean="0"/>
              <a:t>sejumlah</a:t>
            </a:r>
            <a:r>
              <a:rPr lang="en-US" dirty="0" smtClean="0"/>
              <a:t> </a:t>
            </a:r>
            <a:r>
              <a:rPr lang="en-US" dirty="0" err="1" smtClean="0"/>
              <a:t>upah</a:t>
            </a:r>
            <a:r>
              <a:rPr lang="en-US" dirty="0" smtClean="0"/>
              <a:t> </a:t>
            </a:r>
            <a:r>
              <a:rPr lang="en-US" dirty="0" smtClean="0"/>
              <a:t>yang </a:t>
            </a:r>
            <a:r>
              <a:rPr lang="en-US" dirty="0" err="1" smtClean="0"/>
              <a:t>dinyatakan</a:t>
            </a:r>
            <a:r>
              <a:rPr lang="en-US" dirty="0" smtClean="0"/>
              <a:t> </a:t>
            </a:r>
            <a:r>
              <a:rPr lang="en-US" dirty="0" err="1" smtClean="0"/>
              <a:t>dalambentuk</a:t>
            </a:r>
            <a:r>
              <a:rPr lang="en-US" dirty="0" smtClean="0"/>
              <a:t> </a:t>
            </a:r>
            <a:r>
              <a:rPr lang="en-US" dirty="0" err="1" smtClean="0"/>
              <a:t>uang</a:t>
            </a:r>
            <a:r>
              <a:rPr lang="en-US" dirty="0" smtClean="0"/>
              <a:t> yang </a:t>
            </a:r>
            <a:r>
              <a:rPr lang="en-US" dirty="0" err="1" smtClean="0"/>
              <a:t>diterima</a:t>
            </a:r>
            <a:r>
              <a:rPr lang="en-US" dirty="0" smtClean="0"/>
              <a:t> </a:t>
            </a:r>
            <a:r>
              <a:rPr lang="en-US" dirty="0" err="1" smtClean="0"/>
              <a:t>secara</a:t>
            </a:r>
            <a:r>
              <a:rPr lang="en-US" dirty="0" smtClean="0"/>
              <a:t> </a:t>
            </a:r>
            <a:r>
              <a:rPr lang="en-US" dirty="0" err="1" smtClean="0"/>
              <a:t>rutin</a:t>
            </a:r>
            <a:r>
              <a:rPr lang="en-US" dirty="0" smtClean="0"/>
              <a:t> </a:t>
            </a:r>
            <a:r>
              <a:rPr lang="en-US" dirty="0" err="1" smtClean="0"/>
              <a:t>oleh</a:t>
            </a:r>
            <a:r>
              <a:rPr lang="en-US" dirty="0" smtClean="0"/>
              <a:t> </a:t>
            </a:r>
            <a:r>
              <a:rPr lang="en-US" dirty="0" err="1" smtClean="0"/>
              <a:t>para</a:t>
            </a:r>
            <a:r>
              <a:rPr lang="en-US" dirty="0" smtClean="0"/>
              <a:t> </a:t>
            </a:r>
            <a:r>
              <a:rPr lang="en-US" dirty="0" err="1" smtClean="0"/>
              <a:t>pekerja</a:t>
            </a:r>
            <a:r>
              <a:rPr lang="en-US" dirty="0" smtClean="0"/>
              <a:t>.</a:t>
            </a:r>
          </a:p>
          <a:p>
            <a:endParaRPr lang="en-US" dirty="0"/>
          </a:p>
        </p:txBody>
      </p:sp>
      <p:sp>
        <p:nvSpPr>
          <p:cNvPr id="4" name="TextBox 3"/>
          <p:cNvSpPr txBox="1"/>
          <p:nvPr/>
        </p:nvSpPr>
        <p:spPr>
          <a:xfrm>
            <a:off x="679268" y="2926080"/>
            <a:ext cx="10829109" cy="646331"/>
          </a:xfrm>
          <a:prstGeom prst="rect">
            <a:avLst/>
          </a:prstGeom>
          <a:noFill/>
        </p:spPr>
        <p:txBody>
          <a:bodyPr wrap="square" rtlCol="0">
            <a:spAutoFit/>
          </a:bodyPr>
          <a:lstStyle/>
          <a:p>
            <a:pPr>
              <a:buFont typeface="Wingdings" pitchFamily="2" charset="2"/>
              <a:buChar char="§"/>
            </a:pPr>
            <a:r>
              <a:rPr lang="en-US" b="1" dirty="0" smtClean="0"/>
              <a:t> </a:t>
            </a:r>
            <a:r>
              <a:rPr lang="en-US" b="1" dirty="0" err="1" smtClean="0"/>
              <a:t>Upah</a:t>
            </a:r>
            <a:r>
              <a:rPr lang="en-US" b="1" dirty="0" smtClean="0"/>
              <a:t> </a:t>
            </a:r>
            <a:r>
              <a:rPr lang="en-US" b="1" dirty="0" err="1" smtClean="0"/>
              <a:t>Riil</a:t>
            </a:r>
            <a:r>
              <a:rPr lang="en-US" dirty="0" smtClean="0"/>
              <a:t>, </a:t>
            </a:r>
            <a:r>
              <a:rPr lang="en-US" dirty="0" err="1" smtClean="0"/>
              <a:t>adalah</a:t>
            </a:r>
            <a:r>
              <a:rPr lang="en-US" dirty="0" smtClean="0"/>
              <a:t> </a:t>
            </a:r>
            <a:r>
              <a:rPr lang="en-US" dirty="0" err="1" smtClean="0"/>
              <a:t>kemampuan</a:t>
            </a:r>
            <a:r>
              <a:rPr lang="en-US" dirty="0" smtClean="0"/>
              <a:t> </a:t>
            </a:r>
            <a:r>
              <a:rPr lang="en-US" dirty="0" err="1" smtClean="0"/>
              <a:t>upah</a:t>
            </a:r>
            <a:r>
              <a:rPr lang="en-US" dirty="0" smtClean="0"/>
              <a:t> </a:t>
            </a:r>
            <a:r>
              <a:rPr lang="en-US" dirty="0" smtClean="0"/>
              <a:t>nominal yang </a:t>
            </a:r>
            <a:r>
              <a:rPr lang="en-US" dirty="0" err="1" smtClean="0"/>
              <a:t>diterima</a:t>
            </a:r>
            <a:r>
              <a:rPr lang="en-US" dirty="0" smtClean="0"/>
              <a:t> </a:t>
            </a:r>
            <a:r>
              <a:rPr lang="en-US" dirty="0" err="1" smtClean="0"/>
              <a:t>oleh</a:t>
            </a:r>
            <a:r>
              <a:rPr lang="en-US" dirty="0" smtClean="0"/>
              <a:t> </a:t>
            </a:r>
            <a:r>
              <a:rPr lang="en-US" dirty="0" err="1" smtClean="0"/>
              <a:t>para</a:t>
            </a:r>
            <a:r>
              <a:rPr lang="en-US" dirty="0" smtClean="0"/>
              <a:t> </a:t>
            </a:r>
            <a:r>
              <a:rPr lang="en-US" dirty="0" err="1" smtClean="0"/>
              <a:t>pekerja</a:t>
            </a:r>
            <a:r>
              <a:rPr lang="en-US" dirty="0" smtClean="0"/>
              <a:t> </a:t>
            </a:r>
            <a:r>
              <a:rPr lang="en-US" dirty="0" err="1" smtClean="0"/>
              <a:t>jika</a:t>
            </a:r>
            <a:r>
              <a:rPr lang="en-US" dirty="0" smtClean="0"/>
              <a:t> </a:t>
            </a:r>
            <a:r>
              <a:rPr lang="en-US" dirty="0" err="1" smtClean="0"/>
              <a:t>ditukarkan</a:t>
            </a:r>
            <a:r>
              <a:rPr lang="en-US" dirty="0" smtClean="0"/>
              <a:t> </a:t>
            </a:r>
            <a:r>
              <a:rPr lang="en-US" dirty="0" err="1" smtClean="0"/>
              <a:t>dengan</a:t>
            </a:r>
            <a:r>
              <a:rPr lang="en-US" dirty="0" smtClean="0"/>
              <a:t> </a:t>
            </a:r>
            <a:r>
              <a:rPr lang="en-US" dirty="0" err="1" smtClean="0"/>
              <a:t>barang</a:t>
            </a:r>
            <a:r>
              <a:rPr lang="en-US" dirty="0" smtClean="0"/>
              <a:t> </a:t>
            </a:r>
            <a:r>
              <a:rPr lang="en-US" dirty="0" err="1" smtClean="0"/>
              <a:t>dan</a:t>
            </a:r>
            <a:r>
              <a:rPr lang="en-US" dirty="0" smtClean="0"/>
              <a:t> </a:t>
            </a:r>
            <a:r>
              <a:rPr lang="en-US" dirty="0" err="1" smtClean="0"/>
              <a:t>jasa</a:t>
            </a:r>
            <a:r>
              <a:rPr lang="en-US" dirty="0" smtClean="0"/>
              <a:t>, yang </a:t>
            </a:r>
            <a:r>
              <a:rPr lang="en-US" dirty="0" err="1" smtClean="0"/>
              <a:t>diukur</a:t>
            </a:r>
            <a:r>
              <a:rPr lang="en-US" dirty="0" smtClean="0"/>
              <a:t> </a:t>
            </a:r>
            <a:r>
              <a:rPr lang="en-US" dirty="0" err="1" smtClean="0"/>
              <a:t>berdasarkan</a:t>
            </a:r>
            <a:r>
              <a:rPr lang="en-US" dirty="0" smtClean="0"/>
              <a:t> </a:t>
            </a:r>
            <a:r>
              <a:rPr lang="en-US" dirty="0" err="1" smtClean="0"/>
              <a:t>banyaknya</a:t>
            </a:r>
            <a:r>
              <a:rPr lang="en-US" dirty="0" smtClean="0"/>
              <a:t> </a:t>
            </a:r>
            <a:r>
              <a:rPr lang="en-US" dirty="0" err="1" smtClean="0"/>
              <a:t>barang</a:t>
            </a:r>
            <a:r>
              <a:rPr lang="en-US" dirty="0" smtClean="0"/>
              <a:t> </a:t>
            </a:r>
            <a:r>
              <a:rPr lang="en-US" dirty="0" err="1" smtClean="0"/>
              <a:t>dan</a:t>
            </a:r>
            <a:r>
              <a:rPr lang="en-US" dirty="0" smtClean="0"/>
              <a:t> </a:t>
            </a:r>
            <a:r>
              <a:rPr lang="en-US" dirty="0" err="1" smtClean="0"/>
              <a:t>jasa</a:t>
            </a:r>
            <a:r>
              <a:rPr lang="en-US" dirty="0" smtClean="0"/>
              <a:t> yang </a:t>
            </a:r>
            <a:r>
              <a:rPr lang="en-US" dirty="0" err="1" smtClean="0"/>
              <a:t>bisa</a:t>
            </a:r>
            <a:r>
              <a:rPr lang="en-US" dirty="0" smtClean="0"/>
              <a:t> </a:t>
            </a:r>
            <a:r>
              <a:rPr lang="en-US" dirty="0" err="1" smtClean="0"/>
              <a:t>didapatkan</a:t>
            </a:r>
            <a:r>
              <a:rPr lang="en-US" dirty="0" smtClean="0"/>
              <a:t> </a:t>
            </a:r>
            <a:r>
              <a:rPr lang="en-US" dirty="0" err="1" smtClean="0"/>
              <a:t>dari</a:t>
            </a:r>
            <a:r>
              <a:rPr lang="en-US" dirty="0" smtClean="0"/>
              <a:t> </a:t>
            </a:r>
            <a:r>
              <a:rPr lang="en-US" dirty="0" err="1" smtClean="0"/>
              <a:t>pertukaran</a:t>
            </a:r>
            <a:r>
              <a:rPr lang="en-US" dirty="0" smtClean="0"/>
              <a:t> </a:t>
            </a:r>
            <a:r>
              <a:rPr lang="en-US" dirty="0" err="1" smtClean="0"/>
              <a:t>tersebut</a:t>
            </a:r>
            <a:endParaRPr lang="en-US" dirty="0"/>
          </a:p>
        </p:txBody>
      </p:sp>
      <p:sp>
        <p:nvSpPr>
          <p:cNvPr id="5" name="TextBox 4"/>
          <p:cNvSpPr txBox="1"/>
          <p:nvPr/>
        </p:nvSpPr>
        <p:spPr>
          <a:xfrm>
            <a:off x="483326" y="3670664"/>
            <a:ext cx="3383280" cy="646331"/>
          </a:xfrm>
          <a:prstGeom prst="rect">
            <a:avLst/>
          </a:prstGeom>
          <a:noFill/>
        </p:spPr>
        <p:txBody>
          <a:bodyPr wrap="square" rtlCol="0">
            <a:spAutoFit/>
          </a:bodyPr>
          <a:lstStyle/>
          <a:p>
            <a:pPr lvl="0">
              <a:buFont typeface="Wingdings" pitchFamily="2" charset="2"/>
              <a:buChar char="q"/>
            </a:pPr>
            <a:r>
              <a:rPr lang="en-US" b="1" dirty="0" smtClean="0"/>
              <a:t> </a:t>
            </a:r>
            <a:r>
              <a:rPr lang="en-US" b="1" dirty="0" err="1" smtClean="0"/>
              <a:t>TeoriUpah</a:t>
            </a:r>
            <a:r>
              <a:rPr lang="en-US" b="1" dirty="0" smtClean="0"/>
              <a:t> </a:t>
            </a:r>
            <a:r>
              <a:rPr lang="en-US" b="1" dirty="0" err="1" smtClean="0"/>
              <a:t>Tenaga</a:t>
            </a:r>
            <a:r>
              <a:rPr lang="en-US" b="1" dirty="0" smtClean="0"/>
              <a:t> </a:t>
            </a:r>
            <a:r>
              <a:rPr lang="en-US" b="1" dirty="0" err="1" smtClean="0"/>
              <a:t>Kerja</a:t>
            </a:r>
            <a:endParaRPr lang="en-US" dirty="0" smtClean="0"/>
          </a:p>
          <a:p>
            <a:endParaRPr lang="en-US" dirty="0"/>
          </a:p>
        </p:txBody>
      </p:sp>
      <p:sp>
        <p:nvSpPr>
          <p:cNvPr id="6" name="TextBox 5"/>
          <p:cNvSpPr txBox="1"/>
          <p:nvPr/>
        </p:nvSpPr>
        <p:spPr>
          <a:xfrm>
            <a:off x="692329" y="4075611"/>
            <a:ext cx="11342915" cy="1200329"/>
          </a:xfrm>
          <a:prstGeom prst="rect">
            <a:avLst/>
          </a:prstGeom>
          <a:noFill/>
        </p:spPr>
        <p:txBody>
          <a:bodyPr wrap="square" rtlCol="0">
            <a:spAutoFit/>
          </a:bodyPr>
          <a:lstStyle/>
          <a:p>
            <a:pPr lvl="0">
              <a:buFont typeface="Wingdings" pitchFamily="2" charset="2"/>
              <a:buChar char="§"/>
            </a:pPr>
            <a:r>
              <a:rPr lang="en-US" b="1" dirty="0" smtClean="0"/>
              <a:t> </a:t>
            </a:r>
            <a:r>
              <a:rPr lang="en-US" b="1" dirty="0" err="1" smtClean="0"/>
              <a:t>Teori</a:t>
            </a:r>
            <a:r>
              <a:rPr lang="en-US" b="1" dirty="0" smtClean="0"/>
              <a:t> </a:t>
            </a:r>
            <a:r>
              <a:rPr lang="en-US" b="1" dirty="0" err="1" smtClean="0"/>
              <a:t>Upah</a:t>
            </a:r>
            <a:r>
              <a:rPr lang="en-US" b="1" dirty="0" smtClean="0"/>
              <a:t> </a:t>
            </a:r>
            <a:r>
              <a:rPr lang="en-US" b="1" dirty="0" err="1" smtClean="0"/>
              <a:t>Wajar</a:t>
            </a:r>
            <a:r>
              <a:rPr lang="en-US" dirty="0" smtClean="0"/>
              <a:t> </a:t>
            </a:r>
            <a:r>
              <a:rPr lang="en-US" dirty="0" smtClean="0"/>
              <a:t>(</a:t>
            </a:r>
            <a:r>
              <a:rPr lang="en-US" dirty="0" err="1" smtClean="0"/>
              <a:t>alami</a:t>
            </a:r>
            <a:r>
              <a:rPr lang="en-US" dirty="0" smtClean="0"/>
              <a:t>) </a:t>
            </a:r>
            <a:r>
              <a:rPr lang="en-US" dirty="0" err="1" smtClean="0"/>
              <a:t>dari</a:t>
            </a:r>
            <a:r>
              <a:rPr lang="en-US" dirty="0" smtClean="0"/>
              <a:t> David </a:t>
            </a:r>
            <a:r>
              <a:rPr lang="en-US" dirty="0" err="1" smtClean="0"/>
              <a:t>Ricardo.Teoriinimenerangkan</a:t>
            </a:r>
            <a:r>
              <a:rPr lang="en-US" dirty="0" smtClean="0"/>
              <a:t>: </a:t>
            </a:r>
          </a:p>
          <a:p>
            <a:pPr lvl="0"/>
            <a:r>
              <a:rPr lang="en-US" b="1" dirty="0" smtClean="0"/>
              <a:t>1. </a:t>
            </a:r>
            <a:r>
              <a:rPr lang="en-US" b="1" dirty="0" err="1" smtClean="0"/>
              <a:t>Upah</a:t>
            </a:r>
            <a:r>
              <a:rPr lang="en-US" b="1" dirty="0" smtClean="0"/>
              <a:t> </a:t>
            </a:r>
            <a:r>
              <a:rPr lang="en-US" b="1" dirty="0" err="1" smtClean="0"/>
              <a:t>menurut</a:t>
            </a:r>
            <a:r>
              <a:rPr lang="en-US" b="1" dirty="0" smtClean="0"/>
              <a:t> </a:t>
            </a:r>
            <a:r>
              <a:rPr lang="en-US" b="1" dirty="0" err="1" smtClean="0"/>
              <a:t>kodrat</a:t>
            </a:r>
            <a:r>
              <a:rPr lang="en-US" b="1" dirty="0" smtClean="0"/>
              <a:t> </a:t>
            </a:r>
            <a:r>
              <a:rPr lang="en-US" dirty="0" err="1" smtClean="0"/>
              <a:t>adalah</a:t>
            </a:r>
            <a:r>
              <a:rPr lang="en-US" dirty="0" smtClean="0"/>
              <a:t> </a:t>
            </a:r>
            <a:r>
              <a:rPr lang="en-US" dirty="0" err="1" smtClean="0"/>
              <a:t>upah</a:t>
            </a:r>
            <a:r>
              <a:rPr lang="en-US" dirty="0" smtClean="0"/>
              <a:t> </a:t>
            </a:r>
            <a:r>
              <a:rPr lang="en-US" dirty="0" smtClean="0"/>
              <a:t>yang </a:t>
            </a:r>
            <a:r>
              <a:rPr lang="en-US" dirty="0" err="1" smtClean="0"/>
              <a:t>cukup</a:t>
            </a:r>
            <a:r>
              <a:rPr lang="en-US" dirty="0" smtClean="0"/>
              <a:t> </a:t>
            </a:r>
            <a:r>
              <a:rPr lang="en-US" dirty="0" err="1" smtClean="0"/>
              <a:t>untuk</a:t>
            </a:r>
            <a:r>
              <a:rPr lang="en-US" dirty="0" smtClean="0"/>
              <a:t> </a:t>
            </a:r>
            <a:r>
              <a:rPr lang="en-US" dirty="0" err="1" smtClean="0"/>
              <a:t>pemeliharaan</a:t>
            </a:r>
            <a:r>
              <a:rPr lang="en-US" dirty="0" smtClean="0"/>
              <a:t> </a:t>
            </a:r>
            <a:r>
              <a:rPr lang="en-US" dirty="0" err="1" smtClean="0"/>
              <a:t>hidup</a:t>
            </a:r>
            <a:r>
              <a:rPr lang="en-US" dirty="0" smtClean="0"/>
              <a:t> </a:t>
            </a:r>
            <a:r>
              <a:rPr lang="en-US" dirty="0" err="1" smtClean="0"/>
              <a:t>pekerja</a:t>
            </a:r>
            <a:r>
              <a:rPr lang="en-US" dirty="0" smtClean="0"/>
              <a:t> </a:t>
            </a:r>
            <a:r>
              <a:rPr lang="en-US" dirty="0" err="1" smtClean="0"/>
              <a:t>dengan</a:t>
            </a:r>
            <a:r>
              <a:rPr lang="en-US" dirty="0" smtClean="0"/>
              <a:t> </a:t>
            </a:r>
            <a:r>
              <a:rPr lang="en-US" dirty="0" err="1" smtClean="0"/>
              <a:t>keluarganya</a:t>
            </a:r>
            <a:r>
              <a:rPr lang="en-US" dirty="0" smtClean="0"/>
              <a:t>.</a:t>
            </a:r>
          </a:p>
          <a:p>
            <a:pPr lvl="0"/>
            <a:r>
              <a:rPr lang="en-US" b="1" dirty="0" smtClean="0"/>
              <a:t>2. </a:t>
            </a:r>
            <a:r>
              <a:rPr lang="en-US" b="1" dirty="0" err="1" smtClean="0"/>
              <a:t>Upah</a:t>
            </a:r>
            <a:r>
              <a:rPr lang="en-US" b="1" dirty="0" smtClean="0"/>
              <a:t> </a:t>
            </a:r>
            <a:r>
              <a:rPr lang="en-US" b="1" dirty="0" err="1" smtClean="0"/>
              <a:t>menurut</a:t>
            </a:r>
            <a:r>
              <a:rPr lang="en-US" b="1" dirty="0" smtClean="0"/>
              <a:t> </a:t>
            </a:r>
            <a:r>
              <a:rPr lang="en-US" b="1" dirty="0" err="1" smtClean="0"/>
              <a:t>harga</a:t>
            </a:r>
            <a:r>
              <a:rPr lang="en-US" b="1" dirty="0" smtClean="0"/>
              <a:t> </a:t>
            </a:r>
            <a:r>
              <a:rPr lang="en-US" b="1" dirty="0" err="1" smtClean="0"/>
              <a:t>pasar</a:t>
            </a:r>
            <a:r>
              <a:rPr lang="en-US" b="1" dirty="0" smtClean="0"/>
              <a:t> </a:t>
            </a:r>
            <a:r>
              <a:rPr lang="en-US" dirty="0" err="1" smtClean="0"/>
              <a:t>adalah</a:t>
            </a:r>
            <a:r>
              <a:rPr lang="en-US" dirty="0" smtClean="0"/>
              <a:t> </a:t>
            </a:r>
            <a:r>
              <a:rPr lang="en-US" dirty="0" err="1" smtClean="0"/>
              <a:t>upah</a:t>
            </a:r>
            <a:r>
              <a:rPr lang="en-US" dirty="0" smtClean="0"/>
              <a:t> </a:t>
            </a:r>
            <a:r>
              <a:rPr lang="en-US" dirty="0" smtClean="0"/>
              <a:t>yang </a:t>
            </a:r>
            <a:r>
              <a:rPr lang="en-US" dirty="0" err="1" smtClean="0"/>
              <a:t>terjadi</a:t>
            </a:r>
            <a:r>
              <a:rPr lang="en-US" dirty="0" smtClean="0"/>
              <a:t> </a:t>
            </a:r>
            <a:r>
              <a:rPr lang="en-US" dirty="0" err="1" smtClean="0"/>
              <a:t>di</a:t>
            </a:r>
            <a:r>
              <a:rPr lang="en-US" dirty="0" smtClean="0"/>
              <a:t> </a:t>
            </a:r>
            <a:r>
              <a:rPr lang="en-US" dirty="0" err="1" smtClean="0"/>
              <a:t>pasar</a:t>
            </a:r>
            <a:r>
              <a:rPr lang="en-US" dirty="0" smtClean="0"/>
              <a:t> </a:t>
            </a:r>
            <a:r>
              <a:rPr lang="en-US" dirty="0" err="1" smtClean="0"/>
              <a:t>dan</a:t>
            </a:r>
            <a:r>
              <a:rPr lang="en-US" dirty="0" smtClean="0"/>
              <a:t> </a:t>
            </a:r>
            <a:r>
              <a:rPr lang="en-US" dirty="0" err="1" smtClean="0"/>
              <a:t>ditentukan</a:t>
            </a:r>
            <a:r>
              <a:rPr lang="en-US" dirty="0" smtClean="0"/>
              <a:t> </a:t>
            </a:r>
            <a:r>
              <a:rPr lang="en-US" dirty="0" err="1" smtClean="0"/>
              <a:t>oleh</a:t>
            </a:r>
            <a:r>
              <a:rPr lang="en-US" dirty="0" smtClean="0"/>
              <a:t> </a:t>
            </a:r>
            <a:r>
              <a:rPr lang="en-US" dirty="0" err="1" smtClean="0"/>
              <a:t>permintaan</a:t>
            </a:r>
            <a:r>
              <a:rPr lang="en-US" dirty="0" smtClean="0"/>
              <a:t> </a:t>
            </a:r>
            <a:r>
              <a:rPr lang="en-US" dirty="0" err="1" smtClean="0"/>
              <a:t>dan</a:t>
            </a:r>
            <a:r>
              <a:rPr lang="en-US" dirty="0" smtClean="0"/>
              <a:t> </a:t>
            </a:r>
            <a:r>
              <a:rPr lang="en-US" dirty="0" err="1" smtClean="0"/>
              <a:t>penawaran</a:t>
            </a:r>
            <a:r>
              <a:rPr lang="en-US" dirty="0" smtClean="0"/>
              <a:t>.</a:t>
            </a:r>
          </a:p>
          <a:p>
            <a:endParaRPr lang="en-US" dirty="0"/>
          </a:p>
        </p:txBody>
      </p:sp>
      <p:sp>
        <p:nvSpPr>
          <p:cNvPr id="7" name="TextBox 6"/>
          <p:cNvSpPr txBox="1"/>
          <p:nvPr/>
        </p:nvSpPr>
        <p:spPr>
          <a:xfrm>
            <a:off x="709749" y="5042262"/>
            <a:ext cx="11286309" cy="1200329"/>
          </a:xfrm>
          <a:prstGeom prst="rect">
            <a:avLst/>
          </a:prstGeom>
          <a:noFill/>
        </p:spPr>
        <p:txBody>
          <a:bodyPr wrap="square" rtlCol="0">
            <a:spAutoFit/>
          </a:bodyPr>
          <a:lstStyle/>
          <a:p>
            <a:pPr lvl="0">
              <a:buFont typeface="Wingdings" pitchFamily="2" charset="2"/>
              <a:buChar char="§"/>
            </a:pPr>
            <a:r>
              <a:rPr lang="en-US" b="1" dirty="0" smtClean="0"/>
              <a:t> </a:t>
            </a:r>
            <a:r>
              <a:rPr lang="en-US" b="1" dirty="0" err="1" smtClean="0"/>
              <a:t>Teori</a:t>
            </a:r>
            <a:r>
              <a:rPr lang="en-US" b="1" dirty="0" smtClean="0"/>
              <a:t> </a:t>
            </a:r>
            <a:r>
              <a:rPr lang="en-US" b="1" dirty="0" err="1" smtClean="0"/>
              <a:t>Upah</a:t>
            </a:r>
            <a:r>
              <a:rPr lang="en-US" b="1" dirty="0" smtClean="0"/>
              <a:t> </a:t>
            </a:r>
            <a:r>
              <a:rPr lang="en-US" b="1" dirty="0" err="1" smtClean="0"/>
              <a:t>Besi</a:t>
            </a:r>
            <a:r>
              <a:rPr lang="en-US" dirty="0" smtClean="0"/>
              <a:t>. </a:t>
            </a:r>
            <a:r>
              <a:rPr lang="en-US" dirty="0" err="1" smtClean="0"/>
              <a:t>Teori</a:t>
            </a:r>
            <a:r>
              <a:rPr lang="en-US" dirty="0" smtClean="0"/>
              <a:t> </a:t>
            </a:r>
            <a:r>
              <a:rPr lang="en-US" dirty="0" err="1" smtClean="0"/>
              <a:t>upah</a:t>
            </a:r>
            <a:r>
              <a:rPr lang="en-US" dirty="0" smtClean="0"/>
              <a:t> </a:t>
            </a:r>
            <a:r>
              <a:rPr lang="en-US" dirty="0" err="1" smtClean="0"/>
              <a:t>ini</a:t>
            </a:r>
            <a:r>
              <a:rPr lang="en-US" dirty="0" smtClean="0"/>
              <a:t> </a:t>
            </a:r>
            <a:r>
              <a:rPr lang="en-US" dirty="0" err="1" smtClean="0"/>
              <a:t>dikemukakan</a:t>
            </a:r>
            <a:r>
              <a:rPr lang="en-US" dirty="0" smtClean="0"/>
              <a:t> </a:t>
            </a:r>
            <a:r>
              <a:rPr lang="en-US" dirty="0" err="1" smtClean="0"/>
              <a:t>oleh</a:t>
            </a:r>
            <a:r>
              <a:rPr lang="en-US" dirty="0" smtClean="0"/>
              <a:t> Ferdinand Lassalle. </a:t>
            </a:r>
            <a:r>
              <a:rPr lang="en-US" dirty="0" err="1" smtClean="0"/>
              <a:t>Teori</a:t>
            </a:r>
            <a:r>
              <a:rPr lang="en-US" dirty="0" smtClean="0"/>
              <a:t> </a:t>
            </a:r>
            <a:r>
              <a:rPr lang="en-US" dirty="0" err="1" smtClean="0"/>
              <a:t>ini</a:t>
            </a:r>
            <a:r>
              <a:rPr lang="en-US" dirty="0" smtClean="0"/>
              <a:t> </a:t>
            </a:r>
            <a:r>
              <a:rPr lang="en-US" dirty="0" err="1" smtClean="0"/>
              <a:t>dibentuk</a:t>
            </a:r>
            <a:r>
              <a:rPr lang="en-US" dirty="0" smtClean="0"/>
              <a:t> </a:t>
            </a:r>
            <a:r>
              <a:rPr lang="en-US" dirty="0" err="1" smtClean="0"/>
              <a:t>karena</a:t>
            </a:r>
            <a:r>
              <a:rPr lang="en-US" dirty="0" smtClean="0"/>
              <a:t> </a:t>
            </a:r>
            <a:r>
              <a:rPr lang="en-US" dirty="0" err="1" smtClean="0"/>
              <a:t>sistem</a:t>
            </a:r>
            <a:r>
              <a:rPr lang="en-US" dirty="0" smtClean="0"/>
              <a:t> </a:t>
            </a:r>
            <a:r>
              <a:rPr lang="en-US" dirty="0" err="1" smtClean="0"/>
              <a:t>upah</a:t>
            </a:r>
            <a:r>
              <a:rPr lang="en-US" dirty="0" smtClean="0"/>
              <a:t> </a:t>
            </a:r>
            <a:r>
              <a:rPr lang="en-US" dirty="0" err="1" smtClean="0"/>
              <a:t>kodrat</a:t>
            </a:r>
            <a:r>
              <a:rPr lang="en-US" dirty="0" smtClean="0"/>
              <a:t> </a:t>
            </a:r>
            <a:r>
              <a:rPr lang="en-US" dirty="0" err="1" smtClean="0"/>
              <a:t>menimbulkan</a:t>
            </a:r>
            <a:r>
              <a:rPr lang="en-US" dirty="0" smtClean="0"/>
              <a:t> </a:t>
            </a:r>
            <a:r>
              <a:rPr lang="en-US" dirty="0" err="1" smtClean="0"/>
              <a:t>tekanan</a:t>
            </a:r>
            <a:r>
              <a:rPr lang="en-US" dirty="0" smtClean="0"/>
              <a:t> </a:t>
            </a:r>
            <a:r>
              <a:rPr lang="en-US" dirty="0" err="1" smtClean="0"/>
              <a:t>terhadap</a:t>
            </a:r>
            <a:r>
              <a:rPr lang="en-US" dirty="0" smtClean="0"/>
              <a:t> </a:t>
            </a:r>
            <a:r>
              <a:rPr lang="en-US" dirty="0" err="1" smtClean="0"/>
              <a:t>kaum</a:t>
            </a:r>
            <a:r>
              <a:rPr lang="en-US" dirty="0" smtClean="0"/>
              <a:t> </a:t>
            </a:r>
            <a:r>
              <a:rPr lang="en-US" dirty="0" err="1" smtClean="0"/>
              <a:t>buruh</a:t>
            </a:r>
            <a:r>
              <a:rPr lang="en-US" dirty="0" smtClean="0"/>
              <a:t>. </a:t>
            </a:r>
            <a:r>
              <a:rPr lang="en-US" dirty="0" err="1" smtClean="0"/>
              <a:t>Untuk</a:t>
            </a:r>
            <a:r>
              <a:rPr lang="en-US" dirty="0" smtClean="0"/>
              <a:t> </a:t>
            </a:r>
            <a:r>
              <a:rPr lang="en-US" dirty="0" err="1" smtClean="0"/>
              <a:t>itulah</a:t>
            </a:r>
            <a:r>
              <a:rPr lang="en-US" dirty="0" smtClean="0"/>
              <a:t> </a:t>
            </a:r>
            <a:r>
              <a:rPr lang="en-US" dirty="0" smtClean="0"/>
              <a:t>Lassalle </a:t>
            </a:r>
            <a:r>
              <a:rPr lang="en-US" dirty="0" err="1" smtClean="0"/>
              <a:t>menganjurkan</a:t>
            </a:r>
            <a:r>
              <a:rPr lang="en-US" dirty="0" smtClean="0"/>
              <a:t> </a:t>
            </a:r>
            <a:r>
              <a:rPr lang="en-US" dirty="0" err="1" smtClean="0"/>
              <a:t>untuk</a:t>
            </a:r>
            <a:r>
              <a:rPr lang="en-US" dirty="0" smtClean="0"/>
              <a:t> </a:t>
            </a:r>
            <a:r>
              <a:rPr lang="en-US" dirty="0" err="1" smtClean="0"/>
              <a:t>menghadapi</a:t>
            </a:r>
            <a:r>
              <a:rPr lang="en-US" dirty="0" smtClean="0"/>
              <a:t> </a:t>
            </a:r>
            <a:r>
              <a:rPr lang="en-US" dirty="0" err="1" smtClean="0"/>
              <a:t>kebijakan</a:t>
            </a:r>
            <a:r>
              <a:rPr lang="en-US" dirty="0" smtClean="0"/>
              <a:t> </a:t>
            </a:r>
            <a:r>
              <a:rPr lang="en-US" dirty="0" err="1" smtClean="0"/>
              <a:t>para</a:t>
            </a:r>
            <a:r>
              <a:rPr lang="en-US" dirty="0" smtClean="0"/>
              <a:t> </a:t>
            </a:r>
            <a:r>
              <a:rPr lang="en-US" dirty="0" err="1" smtClean="0"/>
              <a:t>produsen</a:t>
            </a:r>
            <a:r>
              <a:rPr lang="en-US" dirty="0" smtClean="0"/>
              <a:t> </a:t>
            </a:r>
            <a:r>
              <a:rPr lang="en-US" dirty="0" err="1" smtClean="0"/>
              <a:t>terhadap</a:t>
            </a:r>
            <a:r>
              <a:rPr lang="en-US" dirty="0" smtClean="0"/>
              <a:t> </a:t>
            </a:r>
            <a:r>
              <a:rPr lang="en-US" dirty="0" err="1" smtClean="0"/>
              <a:t>upah</a:t>
            </a:r>
            <a:r>
              <a:rPr lang="en-US" dirty="0" smtClean="0"/>
              <a:t> </a:t>
            </a:r>
            <a:r>
              <a:rPr lang="en-US" dirty="0" smtClean="0"/>
              <a:t>agar </a:t>
            </a:r>
            <a:r>
              <a:rPr lang="en-US" dirty="0" err="1" smtClean="0"/>
              <a:t>dibentuk</a:t>
            </a:r>
            <a:r>
              <a:rPr lang="en-US" dirty="0" smtClean="0"/>
              <a:t> </a:t>
            </a:r>
            <a:r>
              <a:rPr lang="en-US" dirty="0" err="1" smtClean="0"/>
              <a:t>serikat</a:t>
            </a:r>
            <a:r>
              <a:rPr lang="en-US" dirty="0" smtClean="0"/>
              <a:t> </a:t>
            </a:r>
            <a:r>
              <a:rPr lang="en-US" dirty="0" err="1" smtClean="0"/>
              <a:t>pekerja</a:t>
            </a:r>
            <a:r>
              <a:rPr lang="en-US" dirty="0" smtClean="0"/>
              <a:t>.</a:t>
            </a:r>
          </a:p>
          <a:p>
            <a:endParaRPr lang="en-US" dirty="0"/>
          </a:p>
        </p:txBody>
      </p:sp>
      <p:sp>
        <p:nvSpPr>
          <p:cNvPr id="8" name="TextBox 7"/>
          <p:cNvSpPr txBox="1"/>
          <p:nvPr/>
        </p:nvSpPr>
        <p:spPr>
          <a:xfrm>
            <a:off x="718457" y="5934670"/>
            <a:ext cx="10868297" cy="923330"/>
          </a:xfrm>
          <a:prstGeom prst="rect">
            <a:avLst/>
          </a:prstGeom>
          <a:noFill/>
        </p:spPr>
        <p:txBody>
          <a:bodyPr wrap="square" rtlCol="0">
            <a:spAutoFit/>
          </a:bodyPr>
          <a:lstStyle/>
          <a:p>
            <a:pPr lvl="0">
              <a:buFont typeface="Wingdings" pitchFamily="2" charset="2"/>
              <a:buChar char="§"/>
            </a:pPr>
            <a:r>
              <a:rPr lang="en-US" b="1" dirty="0" smtClean="0"/>
              <a:t> </a:t>
            </a:r>
            <a:r>
              <a:rPr lang="en-US" b="1" dirty="0" err="1" smtClean="0"/>
              <a:t>Teori</a:t>
            </a:r>
            <a:r>
              <a:rPr lang="en-US" b="1" dirty="0" smtClean="0"/>
              <a:t> </a:t>
            </a:r>
            <a:r>
              <a:rPr lang="en-US" b="1" dirty="0" smtClean="0"/>
              <a:t>Dana </a:t>
            </a:r>
            <a:r>
              <a:rPr lang="en-US" b="1" dirty="0" err="1" smtClean="0"/>
              <a:t>Upah</a:t>
            </a:r>
            <a:r>
              <a:rPr lang="en-US" dirty="0" smtClean="0"/>
              <a:t>. </a:t>
            </a:r>
            <a:r>
              <a:rPr lang="en-US" dirty="0" err="1" smtClean="0"/>
              <a:t>Teori</a:t>
            </a:r>
            <a:r>
              <a:rPr lang="en-US" dirty="0" smtClean="0"/>
              <a:t> </a:t>
            </a:r>
            <a:r>
              <a:rPr lang="en-US" dirty="0" err="1" smtClean="0"/>
              <a:t>upah</a:t>
            </a:r>
            <a:r>
              <a:rPr lang="en-US" dirty="0" smtClean="0"/>
              <a:t> </a:t>
            </a:r>
            <a:r>
              <a:rPr lang="en-US" dirty="0" err="1" smtClean="0"/>
              <a:t>ini</a:t>
            </a:r>
            <a:r>
              <a:rPr lang="en-US" dirty="0" smtClean="0"/>
              <a:t> </a:t>
            </a:r>
            <a:r>
              <a:rPr lang="en-US" dirty="0" err="1" smtClean="0"/>
              <a:t>dikemukakan</a:t>
            </a:r>
            <a:r>
              <a:rPr lang="en-US" dirty="0" smtClean="0"/>
              <a:t> </a:t>
            </a:r>
            <a:r>
              <a:rPr lang="en-US" dirty="0" err="1" smtClean="0"/>
              <a:t>oleh</a:t>
            </a:r>
            <a:r>
              <a:rPr lang="en-US" dirty="0" smtClean="0"/>
              <a:t> John Stuart Mill. </a:t>
            </a:r>
            <a:r>
              <a:rPr lang="en-US" dirty="0" err="1" smtClean="0"/>
              <a:t>Menurut</a:t>
            </a:r>
            <a:r>
              <a:rPr lang="en-US" dirty="0" smtClean="0"/>
              <a:t> </a:t>
            </a:r>
            <a:r>
              <a:rPr lang="en-US" dirty="0" err="1" smtClean="0"/>
              <a:t>teori</a:t>
            </a:r>
            <a:r>
              <a:rPr lang="en-US" dirty="0" smtClean="0"/>
              <a:t> </a:t>
            </a:r>
            <a:r>
              <a:rPr lang="en-US" dirty="0" err="1" smtClean="0"/>
              <a:t>ini</a:t>
            </a:r>
            <a:r>
              <a:rPr lang="en-US" dirty="0" smtClean="0"/>
              <a:t> </a:t>
            </a:r>
            <a:r>
              <a:rPr lang="en-US" dirty="0" err="1" smtClean="0"/>
              <a:t>tinggi</a:t>
            </a:r>
            <a:r>
              <a:rPr lang="en-US" dirty="0" smtClean="0"/>
              <a:t> </a:t>
            </a:r>
            <a:r>
              <a:rPr lang="en-US" dirty="0" err="1" smtClean="0"/>
              <a:t>upah</a:t>
            </a:r>
            <a:r>
              <a:rPr lang="en-US" dirty="0" smtClean="0"/>
              <a:t> </a:t>
            </a:r>
            <a:r>
              <a:rPr lang="en-US" dirty="0" err="1" smtClean="0"/>
              <a:t>tergantung</a:t>
            </a:r>
            <a:r>
              <a:rPr lang="en-US" dirty="0" smtClean="0"/>
              <a:t> </a:t>
            </a:r>
            <a:r>
              <a:rPr lang="en-US" dirty="0" err="1" smtClean="0"/>
              <a:t>kepada</a:t>
            </a:r>
            <a:r>
              <a:rPr lang="en-US" dirty="0" smtClean="0"/>
              <a:t> </a:t>
            </a:r>
            <a:r>
              <a:rPr lang="en-US" dirty="0" err="1" smtClean="0"/>
              <a:t>permintaan</a:t>
            </a:r>
            <a:r>
              <a:rPr lang="en-US" dirty="0" smtClean="0"/>
              <a:t> </a:t>
            </a:r>
            <a:r>
              <a:rPr lang="en-US" dirty="0" err="1" smtClean="0"/>
              <a:t>dan</a:t>
            </a:r>
            <a:r>
              <a:rPr lang="en-US" dirty="0" smtClean="0"/>
              <a:t> </a:t>
            </a:r>
            <a:r>
              <a:rPr lang="en-US" dirty="0" err="1" smtClean="0"/>
              <a:t>penawaran</a:t>
            </a:r>
            <a:r>
              <a:rPr lang="en-US" dirty="0" smtClean="0"/>
              <a:t> </a:t>
            </a:r>
            <a:r>
              <a:rPr lang="en-US" dirty="0" err="1" smtClean="0"/>
              <a:t>tenagakerja</a:t>
            </a:r>
            <a:r>
              <a:rPr lang="en-US" dirty="0" smtClean="0"/>
              <a:t>.</a:t>
            </a:r>
          </a:p>
          <a:p>
            <a:endParaRPr lang="en-US" dirty="0"/>
          </a:p>
        </p:txBody>
      </p:sp>
      <p:sp>
        <p:nvSpPr>
          <p:cNvPr id="9" name="TextBox 8"/>
          <p:cNvSpPr txBox="1"/>
          <p:nvPr/>
        </p:nvSpPr>
        <p:spPr>
          <a:xfrm>
            <a:off x="535576" y="1110343"/>
            <a:ext cx="5630092" cy="800219"/>
          </a:xfrm>
          <a:prstGeom prst="rect">
            <a:avLst/>
          </a:prstGeom>
          <a:noFill/>
        </p:spPr>
        <p:txBody>
          <a:bodyPr wrap="square" rtlCol="0">
            <a:spAutoFit/>
          </a:bodyPr>
          <a:lstStyle/>
          <a:p>
            <a:pPr lvl="0">
              <a:buFont typeface="Wingdings" pitchFamily="2" charset="2"/>
              <a:buChar char="v"/>
            </a:pPr>
            <a:r>
              <a:rPr lang="en-US" sz="2800" b="1" dirty="0" smtClean="0"/>
              <a:t> PENGUPAHAN</a:t>
            </a:r>
            <a:endParaRPr lang="en-US" sz="2800" dirty="0" smtClean="0"/>
          </a:p>
          <a:p>
            <a:endParaRPr lang="en-US" dirty="0"/>
          </a:p>
        </p:txBody>
      </p:sp>
      <p:sp>
        <p:nvSpPr>
          <p:cNvPr id="10" name="Rectangle 9"/>
          <p:cNvSpPr/>
          <p:nvPr/>
        </p:nvSpPr>
        <p:spPr>
          <a:xfrm>
            <a:off x="1181036" y="1719303"/>
            <a:ext cx="5365376" cy="6723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733" y="1683337"/>
            <a:ext cx="10515600" cy="1325563"/>
          </a:xfrm>
        </p:spPr>
        <p:txBody>
          <a:bodyPr/>
          <a:lstStyle/>
          <a:p>
            <a:pPr lvl="0" algn="l">
              <a:buFont typeface="Wingdings" pitchFamily="2" charset="2"/>
              <a:buChar char="q"/>
            </a:pPr>
            <a:r>
              <a:rPr lang="en-US" sz="1800" dirty="0" smtClean="0">
                <a:solidFill>
                  <a:schemeClr val="tx1"/>
                </a:solidFill>
              </a:rPr>
              <a:t> Cara </a:t>
            </a:r>
            <a:r>
              <a:rPr lang="en-US" sz="1800" dirty="0" err="1" smtClean="0">
                <a:solidFill>
                  <a:schemeClr val="tx1"/>
                </a:solidFill>
              </a:rPr>
              <a:t>Pemberian</a:t>
            </a:r>
            <a:r>
              <a:rPr lang="en-US" sz="1800" dirty="0" smtClean="0">
                <a:solidFill>
                  <a:schemeClr val="tx1"/>
                </a:solidFill>
              </a:rPr>
              <a:t> </a:t>
            </a:r>
            <a:r>
              <a:rPr lang="en-US" sz="1800" dirty="0" err="1" smtClean="0">
                <a:solidFill>
                  <a:schemeClr val="tx1"/>
                </a:solidFill>
              </a:rPr>
              <a:t>Upah</a:t>
            </a:r>
            <a:r>
              <a:rPr lang="en-US" dirty="0" smtClean="0"/>
              <a:t/>
            </a:r>
            <a:br>
              <a:rPr lang="en-US" dirty="0" smtClean="0"/>
            </a:br>
            <a:endParaRPr lang="en-US" dirty="0"/>
          </a:p>
        </p:txBody>
      </p:sp>
      <p:sp>
        <p:nvSpPr>
          <p:cNvPr id="3" name="TextBox 2"/>
          <p:cNvSpPr txBox="1"/>
          <p:nvPr/>
        </p:nvSpPr>
        <p:spPr>
          <a:xfrm>
            <a:off x="692331" y="2129247"/>
            <a:ext cx="11338560" cy="646331"/>
          </a:xfrm>
          <a:prstGeom prst="rect">
            <a:avLst/>
          </a:prstGeom>
          <a:noFill/>
        </p:spPr>
        <p:txBody>
          <a:bodyPr wrap="square" rtlCol="0">
            <a:spAutoFit/>
          </a:bodyPr>
          <a:lstStyle/>
          <a:p>
            <a:pPr>
              <a:buFont typeface="Wingdings" pitchFamily="2" charset="2"/>
              <a:buChar char="§"/>
            </a:pPr>
            <a:r>
              <a:rPr lang="en-US" b="1" dirty="0" smtClean="0"/>
              <a:t> </a:t>
            </a:r>
            <a:r>
              <a:rPr lang="en-US" b="1" dirty="0" err="1" smtClean="0"/>
              <a:t>Upah</a:t>
            </a:r>
            <a:r>
              <a:rPr lang="en-US" b="1" dirty="0" smtClean="0"/>
              <a:t> </a:t>
            </a:r>
            <a:r>
              <a:rPr lang="en-US" b="1" dirty="0" err="1" smtClean="0"/>
              <a:t>menurut</a:t>
            </a:r>
            <a:r>
              <a:rPr lang="en-US" b="1" dirty="0" smtClean="0"/>
              <a:t> </a:t>
            </a:r>
            <a:r>
              <a:rPr lang="en-US" b="1" dirty="0" err="1" smtClean="0"/>
              <a:t>waktu</a:t>
            </a:r>
            <a:r>
              <a:rPr lang="en-US" dirty="0" smtClean="0"/>
              <a:t>, </a:t>
            </a:r>
            <a:r>
              <a:rPr lang="en-US" dirty="0" err="1" smtClean="0"/>
              <a:t>adalah</a:t>
            </a:r>
            <a:r>
              <a:rPr lang="en-US" dirty="0" smtClean="0"/>
              <a:t> </a:t>
            </a:r>
            <a:r>
              <a:rPr lang="en-US" dirty="0" err="1" smtClean="0"/>
              <a:t>upah</a:t>
            </a:r>
            <a:r>
              <a:rPr lang="en-US" dirty="0" smtClean="0"/>
              <a:t> </a:t>
            </a:r>
            <a:r>
              <a:rPr lang="en-US" dirty="0" smtClean="0"/>
              <a:t>yang </a:t>
            </a:r>
            <a:r>
              <a:rPr lang="en-US" dirty="0" err="1" smtClean="0"/>
              <a:t>jumlahnya</a:t>
            </a:r>
            <a:r>
              <a:rPr lang="en-US" dirty="0" smtClean="0"/>
              <a:t> </a:t>
            </a:r>
            <a:r>
              <a:rPr lang="en-US" dirty="0" err="1" smtClean="0"/>
              <a:t>dihitung</a:t>
            </a:r>
            <a:r>
              <a:rPr lang="en-US" dirty="0" smtClean="0"/>
              <a:t> </a:t>
            </a:r>
            <a:r>
              <a:rPr lang="en-US" dirty="0" err="1" smtClean="0"/>
              <a:t>berdasarkan</a:t>
            </a:r>
            <a:r>
              <a:rPr lang="en-US" dirty="0" smtClean="0"/>
              <a:t> </a:t>
            </a:r>
            <a:r>
              <a:rPr lang="en-US" dirty="0" err="1" smtClean="0"/>
              <a:t>lamanya</a:t>
            </a:r>
            <a:r>
              <a:rPr lang="en-US" dirty="0" smtClean="0"/>
              <a:t> </a:t>
            </a:r>
            <a:r>
              <a:rPr lang="en-US" dirty="0" err="1" smtClean="0"/>
              <a:t>pekerjaan</a:t>
            </a:r>
            <a:r>
              <a:rPr lang="en-US" dirty="0" smtClean="0"/>
              <a:t>. </a:t>
            </a:r>
            <a:r>
              <a:rPr lang="en-US" dirty="0" err="1" smtClean="0"/>
              <a:t>Dalam</a:t>
            </a:r>
            <a:r>
              <a:rPr lang="en-US" dirty="0" smtClean="0"/>
              <a:t> </a:t>
            </a:r>
            <a:r>
              <a:rPr lang="en-US" dirty="0" err="1" smtClean="0"/>
              <a:t>hal</a:t>
            </a:r>
            <a:r>
              <a:rPr lang="en-US" dirty="0" smtClean="0"/>
              <a:t> </a:t>
            </a:r>
            <a:r>
              <a:rPr lang="en-US" dirty="0" err="1" smtClean="0"/>
              <a:t>ini</a:t>
            </a:r>
            <a:r>
              <a:rPr lang="en-US" dirty="0" smtClean="0"/>
              <a:t> </a:t>
            </a:r>
            <a:r>
              <a:rPr lang="en-US" dirty="0" err="1" smtClean="0"/>
              <a:t>perhitungan</a:t>
            </a:r>
            <a:r>
              <a:rPr lang="en-US" dirty="0" smtClean="0"/>
              <a:t> </a:t>
            </a:r>
            <a:r>
              <a:rPr lang="en-US" dirty="0" err="1" smtClean="0"/>
              <a:t>waktu</a:t>
            </a:r>
            <a:r>
              <a:rPr lang="en-US" dirty="0" smtClean="0"/>
              <a:t> </a:t>
            </a:r>
            <a:r>
              <a:rPr lang="en-US" dirty="0" err="1" smtClean="0"/>
              <a:t>bisa</a:t>
            </a:r>
            <a:r>
              <a:rPr lang="en-US" dirty="0" smtClean="0"/>
              <a:t> </a:t>
            </a:r>
            <a:r>
              <a:rPr lang="en-US" dirty="0" smtClean="0"/>
              <a:t>jam, </a:t>
            </a:r>
            <a:r>
              <a:rPr lang="en-US" dirty="0" err="1" smtClean="0"/>
              <a:t>hari</a:t>
            </a:r>
            <a:r>
              <a:rPr lang="en-US" dirty="0" smtClean="0"/>
              <a:t> </a:t>
            </a:r>
            <a:r>
              <a:rPr lang="en-US" dirty="0" err="1" smtClean="0"/>
              <a:t>atau</a:t>
            </a:r>
            <a:r>
              <a:rPr lang="en-US" dirty="0" smtClean="0"/>
              <a:t> </a:t>
            </a:r>
            <a:r>
              <a:rPr lang="en-US" dirty="0" err="1" smtClean="0"/>
              <a:t>bulan</a:t>
            </a:r>
            <a:endParaRPr lang="en-US" dirty="0"/>
          </a:p>
        </p:txBody>
      </p:sp>
      <p:sp>
        <p:nvSpPr>
          <p:cNvPr id="4" name="TextBox 3"/>
          <p:cNvSpPr txBox="1"/>
          <p:nvPr/>
        </p:nvSpPr>
        <p:spPr>
          <a:xfrm>
            <a:off x="692332" y="2769324"/>
            <a:ext cx="11273246" cy="646331"/>
          </a:xfrm>
          <a:prstGeom prst="rect">
            <a:avLst/>
          </a:prstGeom>
          <a:noFill/>
        </p:spPr>
        <p:txBody>
          <a:bodyPr wrap="square" rtlCol="0">
            <a:spAutoFit/>
          </a:bodyPr>
          <a:lstStyle/>
          <a:p>
            <a:pPr>
              <a:buFont typeface="Wingdings" pitchFamily="2" charset="2"/>
              <a:buChar char="§"/>
            </a:pPr>
            <a:r>
              <a:rPr lang="en-US" b="1" dirty="0" smtClean="0"/>
              <a:t> </a:t>
            </a:r>
            <a:r>
              <a:rPr lang="en-US" b="1" dirty="0" err="1" smtClean="0"/>
              <a:t>Upah</a:t>
            </a:r>
            <a:r>
              <a:rPr lang="en-US" b="1" dirty="0" smtClean="0"/>
              <a:t> </a:t>
            </a:r>
            <a:r>
              <a:rPr lang="en-US" b="1" dirty="0" err="1" smtClean="0"/>
              <a:t>menurut</a:t>
            </a:r>
            <a:r>
              <a:rPr lang="en-US" b="1" dirty="0" smtClean="0"/>
              <a:t> </a:t>
            </a:r>
            <a:r>
              <a:rPr lang="en-US" b="1" dirty="0" err="1" smtClean="0"/>
              <a:t>hasil</a:t>
            </a:r>
            <a:r>
              <a:rPr lang="en-US" b="1" dirty="0" smtClean="0"/>
              <a:t> </a:t>
            </a:r>
            <a:r>
              <a:rPr lang="en-US" b="1" dirty="0" err="1" smtClean="0"/>
              <a:t>atau</a:t>
            </a:r>
            <a:r>
              <a:rPr lang="en-US" b="1" dirty="0" smtClean="0"/>
              <a:t> </a:t>
            </a:r>
            <a:r>
              <a:rPr lang="en-US" b="1" dirty="0" err="1" smtClean="0"/>
              <a:t>upah</a:t>
            </a:r>
            <a:r>
              <a:rPr lang="en-US" b="1" dirty="0" smtClean="0"/>
              <a:t> </a:t>
            </a:r>
            <a:r>
              <a:rPr lang="en-US" b="1" dirty="0" err="1" smtClean="0"/>
              <a:t>satuan</a:t>
            </a:r>
            <a:r>
              <a:rPr lang="en-US" b="1" dirty="0" smtClean="0"/>
              <a:t>/</a:t>
            </a:r>
            <a:r>
              <a:rPr lang="en-US" b="1" dirty="0" err="1" smtClean="0"/>
              <a:t>potongan</a:t>
            </a:r>
            <a:r>
              <a:rPr lang="en-US" dirty="0" smtClean="0"/>
              <a:t>. </a:t>
            </a:r>
            <a:r>
              <a:rPr lang="en-US" dirty="0" err="1" smtClean="0"/>
              <a:t>Dalam</a:t>
            </a:r>
            <a:r>
              <a:rPr lang="en-US" dirty="0" smtClean="0"/>
              <a:t> </a:t>
            </a:r>
            <a:r>
              <a:rPr lang="en-US" dirty="0" err="1" smtClean="0"/>
              <a:t>cara</a:t>
            </a:r>
            <a:r>
              <a:rPr lang="en-US" dirty="0" smtClean="0"/>
              <a:t> </a:t>
            </a:r>
            <a:r>
              <a:rPr lang="en-US" dirty="0" err="1" smtClean="0"/>
              <a:t>pembayaran</a:t>
            </a:r>
            <a:r>
              <a:rPr lang="en-US" dirty="0" smtClean="0"/>
              <a:t> </a:t>
            </a:r>
            <a:r>
              <a:rPr lang="en-US" dirty="0" err="1" smtClean="0"/>
              <a:t>upah</a:t>
            </a:r>
            <a:r>
              <a:rPr lang="en-US" dirty="0" smtClean="0"/>
              <a:t> </a:t>
            </a:r>
            <a:r>
              <a:rPr lang="en-US" dirty="0" err="1" smtClean="0"/>
              <a:t>ini</a:t>
            </a:r>
            <a:r>
              <a:rPr lang="en-US" dirty="0" smtClean="0"/>
              <a:t>, </a:t>
            </a:r>
            <a:r>
              <a:rPr lang="en-US" dirty="0" err="1" smtClean="0"/>
              <a:t>besar</a:t>
            </a:r>
            <a:r>
              <a:rPr lang="en-US" dirty="0" smtClean="0"/>
              <a:t> </a:t>
            </a:r>
            <a:r>
              <a:rPr lang="en-US" dirty="0" err="1" smtClean="0"/>
              <a:t>upah</a:t>
            </a:r>
            <a:r>
              <a:rPr lang="en-US" dirty="0" smtClean="0"/>
              <a:t> </a:t>
            </a:r>
            <a:r>
              <a:rPr lang="en-US" dirty="0" err="1" smtClean="0"/>
              <a:t>akan</a:t>
            </a:r>
            <a:r>
              <a:rPr lang="en-US" dirty="0" smtClean="0"/>
              <a:t> </a:t>
            </a:r>
            <a:r>
              <a:rPr lang="en-US" dirty="0" err="1" smtClean="0"/>
              <a:t>ditentukan</a:t>
            </a:r>
            <a:r>
              <a:rPr lang="en-US" dirty="0" smtClean="0"/>
              <a:t> </a:t>
            </a:r>
            <a:r>
              <a:rPr lang="en-US" dirty="0" err="1" smtClean="0"/>
              <a:t>oleh</a:t>
            </a:r>
            <a:r>
              <a:rPr lang="en-US" dirty="0" smtClean="0"/>
              <a:t> </a:t>
            </a:r>
            <a:r>
              <a:rPr lang="en-US" dirty="0" err="1" smtClean="0"/>
              <a:t>banyaknya</a:t>
            </a:r>
            <a:r>
              <a:rPr lang="en-US" dirty="0" smtClean="0"/>
              <a:t> </a:t>
            </a:r>
            <a:r>
              <a:rPr lang="en-US" dirty="0" err="1" smtClean="0"/>
              <a:t>hasil</a:t>
            </a:r>
            <a:r>
              <a:rPr lang="en-US" dirty="0" smtClean="0"/>
              <a:t> </a:t>
            </a:r>
            <a:r>
              <a:rPr lang="en-US" dirty="0" err="1" smtClean="0"/>
              <a:t>produksi</a:t>
            </a:r>
            <a:r>
              <a:rPr lang="en-US" dirty="0" smtClean="0"/>
              <a:t> </a:t>
            </a:r>
            <a:r>
              <a:rPr lang="en-US" dirty="0" smtClean="0"/>
              <a:t>yang </a:t>
            </a:r>
            <a:r>
              <a:rPr lang="en-US" dirty="0" err="1" smtClean="0"/>
              <a:t>dicapai</a:t>
            </a:r>
            <a:r>
              <a:rPr lang="en-US" dirty="0" smtClean="0"/>
              <a:t> </a:t>
            </a:r>
            <a:r>
              <a:rPr lang="en-US" dirty="0" err="1" smtClean="0"/>
              <a:t>oleh</a:t>
            </a:r>
            <a:r>
              <a:rPr lang="en-US" dirty="0" smtClean="0"/>
              <a:t> </a:t>
            </a:r>
            <a:r>
              <a:rPr lang="en-US" dirty="0" err="1" smtClean="0"/>
              <a:t>pekerja</a:t>
            </a:r>
            <a:r>
              <a:rPr lang="en-US" dirty="0" smtClean="0"/>
              <a:t> </a:t>
            </a:r>
            <a:r>
              <a:rPr lang="en-US" dirty="0" err="1" smtClean="0"/>
              <a:t>tersebut</a:t>
            </a:r>
            <a:r>
              <a:rPr lang="en-US" dirty="0" smtClean="0"/>
              <a:t> </a:t>
            </a:r>
            <a:r>
              <a:rPr lang="en-US" dirty="0" err="1" smtClean="0"/>
              <a:t>dalam</a:t>
            </a:r>
            <a:r>
              <a:rPr lang="en-US" dirty="0" smtClean="0"/>
              <a:t> </a:t>
            </a:r>
            <a:r>
              <a:rPr lang="en-US" dirty="0" err="1" smtClean="0"/>
              <a:t>waktu</a:t>
            </a:r>
            <a:r>
              <a:rPr lang="en-US" dirty="0" smtClean="0"/>
              <a:t> </a:t>
            </a:r>
            <a:r>
              <a:rPr lang="en-US" dirty="0" err="1" smtClean="0"/>
              <a:t>tertentu</a:t>
            </a:r>
            <a:endParaRPr lang="en-US" dirty="0"/>
          </a:p>
        </p:txBody>
      </p:sp>
      <p:sp>
        <p:nvSpPr>
          <p:cNvPr id="5" name="TextBox 4"/>
          <p:cNvSpPr txBox="1"/>
          <p:nvPr/>
        </p:nvSpPr>
        <p:spPr>
          <a:xfrm>
            <a:off x="718458" y="3435531"/>
            <a:ext cx="10476411" cy="923330"/>
          </a:xfrm>
          <a:prstGeom prst="rect">
            <a:avLst/>
          </a:prstGeom>
          <a:noFill/>
        </p:spPr>
        <p:txBody>
          <a:bodyPr wrap="square" rtlCol="0">
            <a:spAutoFit/>
          </a:bodyPr>
          <a:lstStyle/>
          <a:p>
            <a:pPr lvl="0">
              <a:buFont typeface="Wingdings" pitchFamily="2" charset="2"/>
              <a:buChar char="§"/>
            </a:pPr>
            <a:r>
              <a:rPr lang="en-US" b="1" dirty="0" smtClean="0"/>
              <a:t> </a:t>
            </a:r>
            <a:r>
              <a:rPr lang="en-US" b="1" dirty="0" err="1" smtClean="0"/>
              <a:t>Upah</a:t>
            </a:r>
            <a:r>
              <a:rPr lang="en-US" b="1" dirty="0" smtClean="0"/>
              <a:t> </a:t>
            </a:r>
            <a:r>
              <a:rPr lang="en-US" b="1" dirty="0" err="1" smtClean="0"/>
              <a:t>Borongan</a:t>
            </a:r>
            <a:r>
              <a:rPr lang="en-US" dirty="0" smtClean="0"/>
              <a:t>, </a:t>
            </a:r>
            <a:r>
              <a:rPr lang="en-US" dirty="0" err="1" smtClean="0"/>
              <a:t>yaitu</a:t>
            </a:r>
            <a:r>
              <a:rPr lang="en-US" dirty="0" smtClean="0"/>
              <a:t> </a:t>
            </a:r>
            <a:r>
              <a:rPr lang="en-US" dirty="0" err="1" smtClean="0"/>
              <a:t>cara</a:t>
            </a:r>
            <a:r>
              <a:rPr lang="en-US" dirty="0" smtClean="0"/>
              <a:t> </a:t>
            </a:r>
            <a:r>
              <a:rPr lang="en-US" dirty="0" err="1" smtClean="0"/>
              <a:t>pembayaran</a:t>
            </a:r>
            <a:r>
              <a:rPr lang="en-US" dirty="0" smtClean="0"/>
              <a:t> </a:t>
            </a:r>
            <a:r>
              <a:rPr lang="en-US" dirty="0" err="1" smtClean="0"/>
              <a:t>upah</a:t>
            </a:r>
            <a:r>
              <a:rPr lang="en-US" dirty="0" smtClean="0"/>
              <a:t> </a:t>
            </a:r>
            <a:r>
              <a:rPr lang="en-US" dirty="0" smtClean="0"/>
              <a:t>yang </a:t>
            </a:r>
            <a:r>
              <a:rPr lang="en-US" dirty="0" err="1" smtClean="0"/>
              <a:t>akan</a:t>
            </a:r>
            <a:r>
              <a:rPr lang="en-US" dirty="0" smtClean="0"/>
              <a:t> </a:t>
            </a:r>
            <a:r>
              <a:rPr lang="en-US" dirty="0" err="1" smtClean="0"/>
              <a:t>dibayarkan</a:t>
            </a:r>
            <a:r>
              <a:rPr lang="en-US" dirty="0" smtClean="0"/>
              <a:t> </a:t>
            </a:r>
            <a:r>
              <a:rPr lang="en-US" dirty="0" err="1" smtClean="0"/>
              <a:t>kepada</a:t>
            </a:r>
            <a:r>
              <a:rPr lang="en-US" dirty="0" smtClean="0"/>
              <a:t> </a:t>
            </a:r>
            <a:r>
              <a:rPr lang="en-US" dirty="0" err="1" smtClean="0"/>
              <a:t>pekerja</a:t>
            </a:r>
            <a:r>
              <a:rPr lang="en-US" dirty="0" smtClean="0"/>
              <a:t> </a:t>
            </a:r>
            <a:r>
              <a:rPr lang="en-US" dirty="0" err="1" smtClean="0"/>
              <a:t>ditentukan</a:t>
            </a:r>
            <a:r>
              <a:rPr lang="en-US" dirty="0" smtClean="0"/>
              <a:t> </a:t>
            </a:r>
            <a:r>
              <a:rPr lang="en-US" dirty="0" err="1" smtClean="0"/>
              <a:t>berdasarkan</a:t>
            </a:r>
            <a:r>
              <a:rPr lang="en-US" dirty="0" smtClean="0"/>
              <a:t> </a:t>
            </a:r>
            <a:r>
              <a:rPr lang="en-US" dirty="0" err="1" smtClean="0"/>
              <a:t>kesepakatan</a:t>
            </a:r>
            <a:r>
              <a:rPr lang="en-US" dirty="0" smtClean="0"/>
              <a:t> </a:t>
            </a:r>
            <a:r>
              <a:rPr lang="en-US" dirty="0" err="1" smtClean="0"/>
              <a:t>antara</a:t>
            </a:r>
            <a:r>
              <a:rPr lang="en-US" dirty="0" smtClean="0"/>
              <a:t> </a:t>
            </a:r>
            <a:r>
              <a:rPr lang="en-US" dirty="0" err="1" smtClean="0"/>
              <a:t>pekerjadengan</a:t>
            </a:r>
            <a:r>
              <a:rPr lang="en-US" dirty="0" smtClean="0"/>
              <a:t> </a:t>
            </a:r>
            <a:r>
              <a:rPr lang="en-US" dirty="0" smtClean="0"/>
              <a:t>yang </a:t>
            </a:r>
            <a:r>
              <a:rPr lang="en-US" dirty="0" err="1" smtClean="0"/>
              <a:t>memberikan</a:t>
            </a:r>
            <a:r>
              <a:rPr lang="en-US" dirty="0" smtClean="0"/>
              <a:t> </a:t>
            </a:r>
            <a:r>
              <a:rPr lang="en-US" dirty="0" err="1" smtClean="0"/>
              <a:t>pekerjaan</a:t>
            </a:r>
            <a:r>
              <a:rPr lang="en-US" dirty="0" smtClean="0"/>
              <a:t> </a:t>
            </a:r>
            <a:r>
              <a:rPr lang="en-US" dirty="0" err="1" smtClean="0"/>
              <a:t>pada</a:t>
            </a:r>
            <a:r>
              <a:rPr lang="en-US" dirty="0" smtClean="0"/>
              <a:t> </a:t>
            </a:r>
            <a:r>
              <a:rPr lang="en-US" dirty="0" err="1" smtClean="0"/>
              <a:t>saat</a:t>
            </a:r>
            <a:r>
              <a:rPr lang="en-US" dirty="0" smtClean="0"/>
              <a:t> </a:t>
            </a:r>
            <a:r>
              <a:rPr lang="en-US" dirty="0" err="1" smtClean="0"/>
              <a:t>pekerjaan</a:t>
            </a:r>
            <a:r>
              <a:rPr lang="en-US" dirty="0" smtClean="0"/>
              <a:t> </a:t>
            </a:r>
            <a:r>
              <a:rPr lang="en-US" dirty="0" err="1" smtClean="0"/>
              <a:t>belum</a:t>
            </a:r>
            <a:r>
              <a:rPr lang="en-US" dirty="0" smtClean="0"/>
              <a:t> </a:t>
            </a:r>
            <a:r>
              <a:rPr lang="en-US" dirty="0" err="1" smtClean="0"/>
              <a:t>dimulai</a:t>
            </a:r>
            <a:r>
              <a:rPr lang="en-US" dirty="0" smtClean="0"/>
              <a:t>.</a:t>
            </a:r>
          </a:p>
          <a:p>
            <a:endParaRPr lang="en-US" dirty="0"/>
          </a:p>
        </p:txBody>
      </p:sp>
      <p:sp>
        <p:nvSpPr>
          <p:cNvPr id="6" name="TextBox 5"/>
          <p:cNvSpPr txBox="1"/>
          <p:nvPr/>
        </p:nvSpPr>
        <p:spPr>
          <a:xfrm>
            <a:off x="705394" y="4114800"/>
            <a:ext cx="10411097" cy="923330"/>
          </a:xfrm>
          <a:prstGeom prst="rect">
            <a:avLst/>
          </a:prstGeom>
          <a:noFill/>
        </p:spPr>
        <p:txBody>
          <a:bodyPr wrap="square" rtlCol="0">
            <a:spAutoFit/>
          </a:bodyPr>
          <a:lstStyle/>
          <a:p>
            <a:pPr>
              <a:buFont typeface="Wingdings" pitchFamily="2" charset="2"/>
              <a:buChar char="§"/>
            </a:pPr>
            <a:r>
              <a:rPr lang="en-US" b="1" dirty="0" smtClean="0"/>
              <a:t> Cara </a:t>
            </a:r>
            <a:r>
              <a:rPr lang="en-US" b="1" dirty="0" err="1" smtClean="0"/>
              <a:t>Pembayaran</a:t>
            </a:r>
            <a:r>
              <a:rPr lang="en-US" b="1" dirty="0" smtClean="0"/>
              <a:t> </a:t>
            </a:r>
            <a:r>
              <a:rPr lang="en-US" b="1" dirty="0" err="1" smtClean="0"/>
              <a:t>dengan</a:t>
            </a:r>
            <a:r>
              <a:rPr lang="en-US" b="1" dirty="0" smtClean="0"/>
              <a:t> </a:t>
            </a:r>
            <a:r>
              <a:rPr lang="en-US" b="1" dirty="0" err="1" smtClean="0"/>
              <a:t>Sistem</a:t>
            </a:r>
            <a:r>
              <a:rPr lang="en-US" b="1" dirty="0" smtClean="0"/>
              <a:t> Bonus, </a:t>
            </a:r>
            <a:r>
              <a:rPr lang="en-US" dirty="0" err="1" smtClean="0"/>
              <a:t>Pembayaran</a:t>
            </a:r>
            <a:r>
              <a:rPr lang="en-US" dirty="0" smtClean="0"/>
              <a:t> </a:t>
            </a:r>
            <a:r>
              <a:rPr lang="en-US" dirty="0" err="1" smtClean="0"/>
              <a:t>upah</a:t>
            </a:r>
            <a:r>
              <a:rPr lang="en-US" dirty="0" smtClean="0"/>
              <a:t> </a:t>
            </a:r>
            <a:r>
              <a:rPr lang="en-US" dirty="0" err="1" smtClean="0"/>
              <a:t>dengan</a:t>
            </a:r>
            <a:r>
              <a:rPr lang="en-US" dirty="0" smtClean="0"/>
              <a:t> </a:t>
            </a:r>
            <a:r>
              <a:rPr lang="en-US" dirty="0" err="1" smtClean="0"/>
              <a:t>sistem</a:t>
            </a:r>
            <a:r>
              <a:rPr lang="en-US" dirty="0" smtClean="0"/>
              <a:t> </a:t>
            </a:r>
            <a:r>
              <a:rPr lang="en-US" dirty="0" smtClean="0"/>
              <a:t>bonus </a:t>
            </a:r>
            <a:r>
              <a:rPr lang="en-US" dirty="0" err="1" smtClean="0"/>
              <a:t>adalah</a:t>
            </a:r>
            <a:r>
              <a:rPr lang="en-US" dirty="0" smtClean="0"/>
              <a:t> </a:t>
            </a:r>
            <a:r>
              <a:rPr lang="en-US" dirty="0" err="1" smtClean="0"/>
              <a:t>upah</a:t>
            </a:r>
            <a:r>
              <a:rPr lang="en-US" dirty="0" smtClean="0"/>
              <a:t> </a:t>
            </a:r>
            <a:r>
              <a:rPr lang="en-US" dirty="0" err="1" smtClean="0"/>
              <a:t>tambahan</a:t>
            </a:r>
            <a:r>
              <a:rPr lang="en-US" dirty="0" smtClean="0"/>
              <a:t> </a:t>
            </a:r>
            <a:r>
              <a:rPr lang="en-US" dirty="0" smtClean="0"/>
              <a:t>yang </a:t>
            </a:r>
            <a:r>
              <a:rPr lang="en-US" dirty="0" err="1" smtClean="0"/>
              <a:t>diterima</a:t>
            </a:r>
            <a:r>
              <a:rPr lang="en-US" dirty="0" smtClean="0"/>
              <a:t> </a:t>
            </a:r>
            <a:r>
              <a:rPr lang="en-US" dirty="0" err="1" smtClean="0"/>
              <a:t>oleh</a:t>
            </a:r>
            <a:r>
              <a:rPr lang="en-US" dirty="0" smtClean="0"/>
              <a:t> </a:t>
            </a:r>
            <a:r>
              <a:rPr lang="en-US" dirty="0" err="1" smtClean="0"/>
              <a:t>para</a:t>
            </a:r>
            <a:r>
              <a:rPr lang="en-US" dirty="0" smtClean="0"/>
              <a:t> </a:t>
            </a:r>
            <a:r>
              <a:rPr lang="en-US" dirty="0" err="1" smtClean="0"/>
              <a:t>pekerja</a:t>
            </a:r>
            <a:r>
              <a:rPr lang="en-US" dirty="0" smtClean="0"/>
              <a:t> </a:t>
            </a:r>
            <a:r>
              <a:rPr lang="en-US" dirty="0" err="1" smtClean="0"/>
              <a:t>di</a:t>
            </a:r>
            <a:r>
              <a:rPr lang="en-US" dirty="0" smtClean="0"/>
              <a:t> </a:t>
            </a:r>
            <a:r>
              <a:rPr lang="en-US" dirty="0" err="1" smtClean="0"/>
              <a:t>samping</a:t>
            </a:r>
            <a:r>
              <a:rPr lang="en-US" dirty="0" smtClean="0"/>
              <a:t> </a:t>
            </a:r>
            <a:r>
              <a:rPr lang="en-US" dirty="0" err="1" smtClean="0"/>
              <a:t>upah</a:t>
            </a:r>
            <a:r>
              <a:rPr lang="en-US" dirty="0" smtClean="0"/>
              <a:t> </a:t>
            </a:r>
            <a:r>
              <a:rPr lang="en-US" dirty="0" err="1" smtClean="0"/>
              <a:t>tetap</a:t>
            </a:r>
            <a:r>
              <a:rPr lang="en-US" dirty="0" smtClean="0"/>
              <a:t>, </a:t>
            </a:r>
            <a:r>
              <a:rPr lang="en-US" dirty="0" err="1" smtClean="0"/>
              <a:t>untuk</a:t>
            </a:r>
            <a:r>
              <a:rPr lang="en-US" dirty="0" smtClean="0"/>
              <a:t> </a:t>
            </a:r>
            <a:r>
              <a:rPr lang="en-US" dirty="0" err="1" smtClean="0"/>
              <a:t>merangsang</a:t>
            </a:r>
            <a:r>
              <a:rPr lang="en-US" dirty="0" smtClean="0"/>
              <a:t> </a:t>
            </a:r>
            <a:r>
              <a:rPr lang="en-US" dirty="0" err="1" smtClean="0"/>
              <a:t>pekerja</a:t>
            </a:r>
            <a:r>
              <a:rPr lang="en-US" dirty="0" smtClean="0"/>
              <a:t> </a:t>
            </a:r>
            <a:r>
              <a:rPr lang="en-US" dirty="0" err="1" smtClean="0"/>
              <a:t>supaya</a:t>
            </a:r>
            <a:r>
              <a:rPr lang="en-US" dirty="0" smtClean="0"/>
              <a:t> </a:t>
            </a:r>
            <a:r>
              <a:rPr lang="en-US" dirty="0" err="1" smtClean="0"/>
              <a:t>lebih</a:t>
            </a:r>
            <a:r>
              <a:rPr lang="en-US" dirty="0" smtClean="0"/>
              <a:t> </a:t>
            </a:r>
            <a:r>
              <a:rPr lang="en-US" dirty="0" err="1" smtClean="0"/>
              <a:t>baik</a:t>
            </a:r>
            <a:r>
              <a:rPr lang="en-US" dirty="0" smtClean="0"/>
              <a:t> </a:t>
            </a:r>
            <a:r>
              <a:rPr lang="en-US" dirty="0" err="1" smtClean="0"/>
              <a:t>dan</a:t>
            </a:r>
            <a:r>
              <a:rPr lang="en-US" dirty="0" smtClean="0"/>
              <a:t> </a:t>
            </a:r>
            <a:r>
              <a:rPr lang="en-US" dirty="0" err="1" smtClean="0"/>
              <a:t>sesuai</a:t>
            </a:r>
            <a:r>
              <a:rPr lang="en-US" dirty="0" smtClean="0"/>
              <a:t> </a:t>
            </a:r>
            <a:r>
              <a:rPr lang="en-US" dirty="0" err="1" smtClean="0"/>
              <a:t>dengan</a:t>
            </a:r>
            <a:r>
              <a:rPr lang="en-US" dirty="0" smtClean="0"/>
              <a:t> </a:t>
            </a:r>
            <a:r>
              <a:rPr lang="en-US" dirty="0" smtClean="0"/>
              <a:t>yang </a:t>
            </a:r>
            <a:r>
              <a:rPr lang="en-US" dirty="0" err="1" smtClean="0"/>
              <a:t>diharapkan</a:t>
            </a:r>
            <a:r>
              <a:rPr lang="en-US" dirty="0" smtClean="0"/>
              <a:t>.</a:t>
            </a:r>
            <a:endParaRPr lang="en-US" dirty="0"/>
          </a:p>
        </p:txBody>
      </p:sp>
      <p:sp>
        <p:nvSpPr>
          <p:cNvPr id="8" name="TextBox 7"/>
          <p:cNvSpPr txBox="1"/>
          <p:nvPr/>
        </p:nvSpPr>
        <p:spPr>
          <a:xfrm>
            <a:off x="718458" y="5042263"/>
            <a:ext cx="8490857" cy="1200329"/>
          </a:xfrm>
          <a:prstGeom prst="rect">
            <a:avLst/>
          </a:prstGeom>
          <a:noFill/>
        </p:spPr>
        <p:txBody>
          <a:bodyPr wrap="square" rtlCol="0">
            <a:spAutoFit/>
          </a:bodyPr>
          <a:lstStyle/>
          <a:p>
            <a:pPr lvl="0">
              <a:buFont typeface="Wingdings" pitchFamily="2" charset="2"/>
              <a:buChar char="§"/>
            </a:pPr>
            <a:r>
              <a:rPr lang="en-US" b="1" dirty="0" smtClean="0"/>
              <a:t> </a:t>
            </a:r>
            <a:r>
              <a:rPr lang="en-US" b="1" dirty="0" err="1" smtClean="0"/>
              <a:t>Sistem</a:t>
            </a:r>
            <a:r>
              <a:rPr lang="en-US" b="1" dirty="0" smtClean="0"/>
              <a:t> </a:t>
            </a:r>
            <a:r>
              <a:rPr lang="en-US" b="1" dirty="0" err="1" smtClean="0"/>
              <a:t>Mitra</a:t>
            </a:r>
            <a:r>
              <a:rPr lang="en-US" b="1" dirty="0" smtClean="0"/>
              <a:t> Usaha</a:t>
            </a:r>
            <a:r>
              <a:rPr lang="en-US" dirty="0" smtClean="0"/>
              <a:t>. </a:t>
            </a:r>
            <a:r>
              <a:rPr lang="en-US" dirty="0" err="1" smtClean="0"/>
              <a:t>Pada</a:t>
            </a:r>
            <a:r>
              <a:rPr lang="en-US" dirty="0" smtClean="0"/>
              <a:t> </a:t>
            </a:r>
            <a:r>
              <a:rPr lang="en-US" dirty="0" err="1" smtClean="0"/>
              <a:t>sistem</a:t>
            </a:r>
            <a:r>
              <a:rPr lang="en-US" dirty="0" smtClean="0"/>
              <a:t> </a:t>
            </a:r>
            <a:r>
              <a:rPr lang="en-US" dirty="0" err="1" smtClean="0"/>
              <a:t>mitra</a:t>
            </a:r>
            <a:r>
              <a:rPr lang="en-US" dirty="0" smtClean="0"/>
              <a:t> </a:t>
            </a:r>
            <a:r>
              <a:rPr lang="en-US" dirty="0" err="1" smtClean="0"/>
              <a:t>usaha</a:t>
            </a:r>
            <a:r>
              <a:rPr lang="en-US" dirty="0" smtClean="0"/>
              <a:t> </a:t>
            </a:r>
            <a:r>
              <a:rPr lang="en-US" dirty="0" err="1" smtClean="0"/>
              <a:t>para</a:t>
            </a:r>
            <a:r>
              <a:rPr lang="en-US" dirty="0" smtClean="0"/>
              <a:t> </a:t>
            </a:r>
            <a:r>
              <a:rPr lang="en-US" dirty="0" err="1" smtClean="0"/>
              <a:t>pekerja</a:t>
            </a:r>
            <a:r>
              <a:rPr lang="en-US" dirty="0" smtClean="0"/>
              <a:t> </a:t>
            </a:r>
            <a:r>
              <a:rPr lang="en-US" dirty="0" err="1" smtClean="0"/>
              <a:t>selain</a:t>
            </a:r>
            <a:r>
              <a:rPr lang="en-US" dirty="0" smtClean="0"/>
              <a:t> </a:t>
            </a:r>
            <a:r>
              <a:rPr lang="en-US" dirty="0" err="1" smtClean="0"/>
              <a:t>mendapat</a:t>
            </a:r>
            <a:r>
              <a:rPr lang="en-US" dirty="0" smtClean="0"/>
              <a:t> </a:t>
            </a:r>
            <a:r>
              <a:rPr lang="en-US" dirty="0" err="1" smtClean="0"/>
              <a:t>upah</a:t>
            </a:r>
            <a:r>
              <a:rPr lang="en-US" dirty="0" smtClean="0"/>
              <a:t> </a:t>
            </a:r>
            <a:r>
              <a:rPr lang="en-US" dirty="0" err="1" smtClean="0"/>
              <a:t>tetap</a:t>
            </a:r>
            <a:r>
              <a:rPr lang="en-US" dirty="0" smtClean="0"/>
              <a:t>, </a:t>
            </a:r>
            <a:r>
              <a:rPr lang="en-US" dirty="0" err="1" smtClean="0"/>
              <a:t>mereka</a:t>
            </a:r>
            <a:r>
              <a:rPr lang="en-US" dirty="0" smtClean="0"/>
              <a:t> </a:t>
            </a:r>
            <a:r>
              <a:rPr lang="en-US" dirty="0" err="1" smtClean="0"/>
              <a:t>juga</a:t>
            </a:r>
            <a:r>
              <a:rPr lang="en-US" dirty="0" smtClean="0"/>
              <a:t> </a:t>
            </a:r>
            <a:r>
              <a:rPr lang="en-US" dirty="0" err="1" smtClean="0"/>
              <a:t>secara</a:t>
            </a:r>
            <a:r>
              <a:rPr lang="en-US" dirty="0" smtClean="0"/>
              <a:t> </a:t>
            </a:r>
            <a:r>
              <a:rPr lang="en-US" dirty="0" err="1" smtClean="0"/>
              <a:t>bersama-sama</a:t>
            </a:r>
            <a:r>
              <a:rPr lang="en-US" dirty="0" smtClean="0"/>
              <a:t> </a:t>
            </a:r>
            <a:r>
              <a:rPr lang="en-US" dirty="0" err="1" smtClean="0"/>
              <a:t>melalui</a:t>
            </a:r>
            <a:r>
              <a:rPr lang="en-US" dirty="0" smtClean="0"/>
              <a:t> </a:t>
            </a:r>
            <a:r>
              <a:rPr lang="en-US" dirty="0" err="1" smtClean="0"/>
              <a:t>organisasi</a:t>
            </a:r>
            <a:r>
              <a:rPr lang="en-US" dirty="0" smtClean="0"/>
              <a:t> </a:t>
            </a:r>
            <a:r>
              <a:rPr lang="en-US" dirty="0" err="1" smtClean="0"/>
              <a:t>pekerjaannya</a:t>
            </a:r>
            <a:r>
              <a:rPr lang="en-US" dirty="0" smtClean="0"/>
              <a:t> </a:t>
            </a:r>
            <a:r>
              <a:rPr lang="en-US" dirty="0" err="1" smtClean="0"/>
              <a:t>mendapatkan</a:t>
            </a:r>
            <a:r>
              <a:rPr lang="en-US" dirty="0" smtClean="0"/>
              <a:t> </a:t>
            </a:r>
            <a:r>
              <a:rPr lang="en-US" dirty="0" smtClean="0"/>
              <a:t>bonus </a:t>
            </a:r>
            <a:r>
              <a:rPr lang="en-US" dirty="0" err="1" smtClean="0"/>
              <a:t>dari</a:t>
            </a:r>
            <a:r>
              <a:rPr lang="en-US" dirty="0" smtClean="0"/>
              <a:t> </a:t>
            </a:r>
            <a:r>
              <a:rPr lang="en-US" dirty="0" err="1" smtClean="0"/>
              <a:t>perusahaan</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saham</a:t>
            </a:r>
            <a:r>
              <a:rPr lang="en-US" dirty="0" smtClean="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246" y="1565770"/>
            <a:ext cx="10515600" cy="1325563"/>
          </a:xfrm>
        </p:spPr>
        <p:txBody>
          <a:bodyPr/>
          <a:lstStyle/>
          <a:p>
            <a:r>
              <a:rPr lang="ar-AE" dirty="0" smtClean="0">
                <a:solidFill>
                  <a:prstClr val="black"/>
                </a:solidFill>
                <a:latin typeface="Gill Sans MT Condensed" pitchFamily="34" charset="0"/>
                <a:ea typeface="Arial Unicode MS" pitchFamily="34" charset="-128"/>
                <a:cs typeface="Tahoma" pitchFamily="34" charset="0"/>
              </a:rPr>
              <a:t>بِسْمِ اللَّهِ الرَّحْمَنِ الرَّحِيمِ</a:t>
            </a:r>
            <a:r>
              <a:rPr lang="en-US" dirty="0" smtClean="0">
                <a:solidFill>
                  <a:prstClr val="black"/>
                </a:solidFill>
                <a:latin typeface="Gill Sans MT Condensed" pitchFamily="34" charset="0"/>
                <a:ea typeface="Arial Unicode MS" pitchFamily="34" charset="-128"/>
                <a:cs typeface="Tahoma" pitchFamily="34" charset="0"/>
              </a:rPr>
              <a:t/>
            </a:r>
            <a:br>
              <a:rPr lang="en-US" dirty="0" smtClean="0">
                <a:solidFill>
                  <a:prstClr val="black"/>
                </a:solidFill>
                <a:latin typeface="Gill Sans MT Condensed" pitchFamily="34" charset="0"/>
                <a:ea typeface="Arial Unicode MS" pitchFamily="34" charset="-128"/>
                <a:cs typeface="Tahoma" pitchFamily="34" charset="0"/>
              </a:rPr>
            </a:br>
            <a:r>
              <a:rPr lang="ar-AE" dirty="0" smtClean="0">
                <a:solidFill>
                  <a:prstClr val="black"/>
                </a:solidFill>
                <a:latin typeface="Gill Sans MT Condensed" pitchFamily="34" charset="0"/>
                <a:ea typeface="Arial Unicode MS" pitchFamily="34" charset="-128"/>
                <a:cs typeface="Tahoma" pitchFamily="34" charset="0"/>
              </a:rPr>
              <a:t/>
            </a:r>
            <a:br>
              <a:rPr lang="ar-AE" dirty="0" smtClean="0">
                <a:solidFill>
                  <a:prstClr val="black"/>
                </a:solidFill>
                <a:latin typeface="Gill Sans MT Condensed" pitchFamily="34" charset="0"/>
                <a:ea typeface="Arial Unicode MS" pitchFamily="34" charset="-128"/>
                <a:cs typeface="Tahoma" pitchFamily="34" charset="0"/>
              </a:rPr>
            </a:br>
            <a:r>
              <a:rPr lang="ar-AE" dirty="0" smtClean="0">
                <a:solidFill>
                  <a:prstClr val="black"/>
                </a:solidFill>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r>
              <a:rPr lang="en-US" dirty="0" smtClean="0">
                <a:solidFill>
                  <a:prstClr val="black"/>
                </a:solidFill>
                <a:latin typeface="Gill Sans MT Condensed" pitchFamily="34" charset="0"/>
                <a:ea typeface="Arial Unicode MS" pitchFamily="34" charset="-128"/>
                <a:cs typeface="Tahoma" pitchFamily="34" charset="0"/>
              </a:rPr>
              <a:t/>
            </a:r>
            <a:br>
              <a:rPr lang="en-US" dirty="0" smtClean="0">
                <a:solidFill>
                  <a:prstClr val="black"/>
                </a:solidFill>
                <a:latin typeface="Gill Sans MT Condensed" pitchFamily="34" charset="0"/>
                <a:ea typeface="Arial Unicode MS" pitchFamily="34" charset="-128"/>
                <a:cs typeface="Tahoma" pitchFamily="34" charset="0"/>
              </a:rPr>
            </a:br>
            <a:r>
              <a:rPr lang="en-US" dirty="0" smtClean="0">
                <a:solidFill>
                  <a:prstClr val="black"/>
                </a:solidFill>
                <a:latin typeface="Gill Sans MT Condensed" pitchFamily="34" charset="0"/>
                <a:ea typeface="Arial Unicode MS" pitchFamily="34" charset="-128"/>
                <a:cs typeface="Tahoma" pitchFamily="34" charset="0"/>
              </a:rPr>
              <a:t> </a:t>
            </a:r>
            <a:r>
              <a:rPr lang="ar-AE" dirty="0" smtClean="0">
                <a:solidFill>
                  <a:prstClr val="black"/>
                </a:solidFill>
                <a:latin typeface="Gill Sans MT Condensed" pitchFamily="34" charset="0"/>
                <a:ea typeface="Arial Unicode MS" pitchFamily="34" charset="-128"/>
                <a:cs typeface="Tahoma" pitchFamily="34" charset="0"/>
              </a:rPr>
              <a:t/>
            </a:r>
            <a:br>
              <a:rPr lang="ar-AE" dirty="0" smtClean="0">
                <a:solidFill>
                  <a:prstClr val="black"/>
                </a:solidFill>
                <a:latin typeface="Gill Sans MT Condensed" pitchFamily="34" charset="0"/>
                <a:ea typeface="Arial Unicode MS" pitchFamily="34" charset="-128"/>
                <a:cs typeface="Tahoma" pitchFamily="34" charset="0"/>
              </a:rPr>
            </a:br>
            <a:r>
              <a:rPr lang="en-US" sz="4000" b="0" dirty="0" err="1" smtClean="0">
                <a:solidFill>
                  <a:prstClr val="black"/>
                </a:solidFill>
                <a:latin typeface="Gill Sans MT Condensed" pitchFamily="34" charset="0"/>
                <a:ea typeface="Arial Unicode MS" pitchFamily="34" charset="-128"/>
                <a:cs typeface="Tahoma" pitchFamily="34" charset="0"/>
              </a:rPr>
              <a:t>Ya</a:t>
            </a:r>
            <a:r>
              <a:rPr lang="en-US" sz="4000" b="0" dirty="0" smtClean="0">
                <a:solidFill>
                  <a:prstClr val="black"/>
                </a:solidFill>
                <a:latin typeface="Gill Sans MT Condensed" pitchFamily="34" charset="0"/>
                <a:ea typeface="Arial Unicode MS" pitchFamily="34" charset="-128"/>
                <a:cs typeface="Tahoma" pitchFamily="34" charset="0"/>
              </a:rPr>
              <a:t> Allah </a:t>
            </a:r>
            <a:r>
              <a:rPr lang="en-US" sz="4000" b="0" dirty="0" err="1" smtClean="0">
                <a:solidFill>
                  <a:prstClr val="black"/>
                </a:solidFill>
                <a:latin typeface="Gill Sans MT Condensed" pitchFamily="34" charset="0"/>
                <a:ea typeface="Arial Unicode MS" pitchFamily="34" charset="-128"/>
                <a:cs typeface="Tahoma" pitchFamily="34" charset="0"/>
              </a:rPr>
              <a:t>Tunjukkanlah</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kepada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kebenaran</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sehinggga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dapat</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mengikutinya</a:t>
            </a:r>
            <a:r>
              <a:rPr lang="en-US" sz="4000" b="0" dirty="0" smtClean="0">
                <a:solidFill>
                  <a:prstClr val="black"/>
                </a:solidFill>
                <a:latin typeface="Gill Sans MT Condensed" pitchFamily="34" charset="0"/>
                <a:ea typeface="Arial Unicode MS" pitchFamily="34" charset="-128"/>
                <a:cs typeface="Tahoma" pitchFamily="34" charset="0"/>
              </a:rPr>
              <a:t>, </a:t>
            </a:r>
            <a:br>
              <a:rPr lang="en-US" sz="4000" b="0" dirty="0" smtClean="0">
                <a:solidFill>
                  <a:prstClr val="black"/>
                </a:solidFill>
                <a:latin typeface="Gill Sans MT Condensed" pitchFamily="34" charset="0"/>
                <a:ea typeface="Arial Unicode MS" pitchFamily="34" charset="-128"/>
                <a:cs typeface="Tahoma" pitchFamily="34" charset="0"/>
              </a:rPr>
            </a:br>
            <a:r>
              <a:rPr lang="en-US" sz="4000" b="0" dirty="0" smtClean="0">
                <a:solidFill>
                  <a:prstClr val="black"/>
                </a:solidFill>
                <a:latin typeface="Gill Sans MT Condensed" pitchFamily="34" charset="0"/>
                <a:ea typeface="Arial Unicode MS" pitchFamily="34" charset="-128"/>
                <a:cs typeface="Tahoma" pitchFamily="34" charset="0"/>
              </a:rPr>
              <a:t>Dan </a:t>
            </a:r>
            <a:r>
              <a:rPr lang="en-US" sz="4000" b="0" dirty="0" err="1" smtClean="0">
                <a:solidFill>
                  <a:prstClr val="black"/>
                </a:solidFill>
                <a:latin typeface="Gill Sans MT Condensed" pitchFamily="34" charset="0"/>
                <a:ea typeface="Arial Unicode MS" pitchFamily="34" charset="-128"/>
                <a:cs typeface="Tahoma" pitchFamily="34" charset="0"/>
              </a:rPr>
              <a:t>tunjukkanlah</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kepada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keburukan</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sehingga</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kami</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dapat</a:t>
            </a:r>
            <a:r>
              <a:rPr lang="en-US" sz="4000" b="0" dirty="0" smtClean="0">
                <a:solidFill>
                  <a:prstClr val="black"/>
                </a:solidFill>
                <a:latin typeface="Gill Sans MT Condensed" pitchFamily="34" charset="0"/>
                <a:ea typeface="Arial Unicode MS" pitchFamily="34" charset="-128"/>
                <a:cs typeface="Tahoma" pitchFamily="34" charset="0"/>
              </a:rPr>
              <a:t> </a:t>
            </a:r>
            <a:r>
              <a:rPr lang="en-US" sz="4000" b="0" dirty="0" err="1" smtClean="0">
                <a:solidFill>
                  <a:prstClr val="black"/>
                </a:solidFill>
                <a:latin typeface="Gill Sans MT Condensed" pitchFamily="34" charset="0"/>
                <a:ea typeface="Arial Unicode MS" pitchFamily="34" charset="-128"/>
                <a:cs typeface="Tahoma" pitchFamily="34" charset="0"/>
              </a:rPr>
              <a:t>menjauhinya</a:t>
            </a:r>
            <a:r>
              <a:rPr lang="en-US" sz="4000" b="0" dirty="0" smtClean="0">
                <a:solidFill>
                  <a:prstClr val="black"/>
                </a:solidFill>
                <a:latin typeface="Gill Sans MT Condensed" pitchFamily="34" charset="0"/>
                <a:ea typeface="Arial Unicode MS" pitchFamily="34" charset="-128"/>
                <a:cs typeface="Tahoma" pitchFamily="34" charset="0"/>
              </a:rPr>
              <a:t>.</a:t>
            </a:r>
            <a:endParaRPr lang="en-US" dirty="0"/>
          </a:p>
        </p:txBody>
      </p:sp>
      <p:sp>
        <p:nvSpPr>
          <p:cNvPr id="3" name="TextBox 2"/>
          <p:cNvSpPr txBox="1"/>
          <p:nvPr/>
        </p:nvSpPr>
        <p:spPr>
          <a:xfrm>
            <a:off x="3971109" y="209005"/>
            <a:ext cx="5760720" cy="707886"/>
          </a:xfrm>
          <a:prstGeom prst="rect">
            <a:avLst/>
          </a:prstGeom>
          <a:noFill/>
        </p:spPr>
        <p:txBody>
          <a:bodyPr wrap="square" rtlCol="0">
            <a:spAutoFit/>
          </a:bodyPr>
          <a:lstStyle/>
          <a:p>
            <a:r>
              <a:rPr lang="en-US" sz="4000" b="1" dirty="0" smtClean="0"/>
              <a:t>PENUTUP BELAJAR</a:t>
            </a:r>
            <a:endParaRPr lang="en-US" sz="4000" b="1" dirty="0"/>
          </a:p>
        </p:txBody>
      </p:sp>
    </p:spTree>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2880</TotalTime>
  <Words>951</Words>
  <Application>Microsoft Office PowerPoint</Application>
  <PresentationFormat>Custom</PresentationFormat>
  <Paragraphs>66</Paragraphs>
  <Slides>10</Slides>
  <Notes>0</Notes>
  <HiddenSlides>0</HiddenSlides>
  <MMClips>0</MMClips>
  <ScaleCrop>false</ScaleCrop>
  <HeadingPairs>
    <vt:vector size="4" baseType="variant">
      <vt:variant>
        <vt:lpstr>Theme</vt:lpstr>
      </vt:variant>
      <vt:variant>
        <vt:i4>4</vt:i4>
      </vt:variant>
      <vt:variant>
        <vt:lpstr>Slide Titles</vt:lpstr>
      </vt:variant>
      <vt:variant>
        <vt:i4>10</vt:i4>
      </vt:variant>
    </vt:vector>
  </HeadingPairs>
  <TitlesOfParts>
    <vt:vector size="14" baseType="lpstr">
      <vt:lpstr>Presentation UNISA_01</vt:lpstr>
      <vt:lpstr>1_Presentation UNISA_01</vt:lpstr>
      <vt:lpstr>1_Office Theme</vt:lpstr>
      <vt:lpstr>2_Office Theme</vt:lpstr>
      <vt:lpstr>PEMBUKA BELAJAR</vt:lpstr>
      <vt:lpstr>  FAKTOR PRODUKSI</vt:lpstr>
      <vt:lpstr>Macam-Macam Faktor Produksi      </vt:lpstr>
      <vt:lpstr> Sumberdaya modal dapat diklasifikasikan sebagai berikut: </vt:lpstr>
      <vt:lpstr>Sehubung dengan meningkatnya kegiatan produksi tentunya akan mengakibatkan kebutuhan akan tanah semakin meningkat. Sementara di sisi yang lain jumlah tanah yang tersedia jumlahnya tidak dapat berubah, karena keadaan seperti itu maka penawaran tidak elastis sempurna. Artinya apabila harga tanah naik sebesar 100% maka jumlah penawaran tidak akan berubah karena jumlah tanah relative tetap. Berikut beberapa teori yang berkenaan dengan sewatanah: </vt:lpstr>
      <vt:lpstr>Pendapatan yang diperoleh masing-masing jenisfaktorproduksitersebuttergantungharga dan jumlah masing-masing faktorproduksi yang digunakan.</vt:lpstr>
      <vt:lpstr> Upah Tenaga Kerja </vt:lpstr>
      <vt:lpstr> Cara Pemberian Upah </vt:lpstr>
      <vt:lpstr>بِسْمِ اللَّهِ الرَّحْمَنِ الرَّحِيمِ  اَللَّهُمَّ أَرِنَا الْحَقَّ حَقًّا وَارْزُقْنَا اتِّـبَاعَه ُ وَأَرِنَا الْبَاطِلَ بَاطِلاً وَارْزُقْنَا اجْتِنَابَهُ   Ya Allah Tunjukkanlah kepada kami kebenaran sehinggga kami dapat mengikutinya,  Dan tunjukkanlah kepada kami keburukan sehingga kami dapat menjauhinya.</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ASUS</cp:lastModifiedBy>
  <cp:revision>131</cp:revision>
  <dcterms:created xsi:type="dcterms:W3CDTF">2017-11-21T07:01:38Z</dcterms:created>
  <dcterms:modified xsi:type="dcterms:W3CDTF">2021-12-23T15:54:02Z</dcterms:modified>
</cp:coreProperties>
</file>