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598" r:id="rId3"/>
    <p:sldId id="599" r:id="rId4"/>
    <p:sldId id="600" r:id="rId5"/>
    <p:sldId id="606" r:id="rId6"/>
    <p:sldId id="607" r:id="rId7"/>
    <p:sldId id="608" r:id="rId8"/>
    <p:sldId id="634" r:id="rId9"/>
    <p:sldId id="635" r:id="rId10"/>
    <p:sldId id="636" r:id="rId11"/>
    <p:sldId id="637" r:id="rId12"/>
    <p:sldId id="622" r:id="rId13"/>
    <p:sldId id="623" r:id="rId14"/>
    <p:sldId id="616" r:id="rId15"/>
    <p:sldId id="620" r:id="rId16"/>
    <p:sldId id="609" r:id="rId17"/>
    <p:sldId id="610" r:id="rId18"/>
    <p:sldId id="617" r:id="rId19"/>
    <p:sldId id="618" r:id="rId20"/>
    <p:sldId id="619" r:id="rId21"/>
    <p:sldId id="624" r:id="rId22"/>
    <p:sldId id="597" r:id="rId23"/>
    <p:sldId id="561" r:id="rId24"/>
  </p:sldIdLst>
  <p:sldSz cx="9144000" cy="6858000" type="screen4x3"/>
  <p:notesSz cx="6858000" cy="9144000"/>
  <p:defaultTextStyle>
    <a:defPPr>
      <a:defRPr lang="id-ID"/>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FFFF66"/>
    <a:srgbClr val="87ED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showGuides="1">
      <p:cViewPr>
        <p:scale>
          <a:sx n="77" d="100"/>
          <a:sy n="77" d="100"/>
        </p:scale>
        <p:origin x="-972" y="-72"/>
      </p:cViewPr>
      <p:guideLst>
        <p:guide orient="horz" pos="215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notesMaster" Target="notesMasters/notesMaster1.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2290" name="Rectangle 1"/>
          <p:cNvSpPr>
            <a:spLocks noChangeArrowheads="1"/>
          </p:cNvSpPr>
          <p:nvPr/>
        </p:nvSpPr>
        <p:spPr bwMode="auto">
          <a:xfrm>
            <a:off x="0" y="0"/>
            <a:ext cx="6858000" cy="9144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5000" rIns="90000" bIns="45000" anchor="ctr" anchorCtr="1"/>
          <a:lstStyle>
            <a:lvl1pPr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pPr>
            <a:endParaRPr kumimoji="0" lang="en-US" altLang="id-ID" sz="24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8"/>
              <a:cs typeface="Arial Unicode MS" pitchFamily="34" charset="-128"/>
            </a:endParaRPr>
          </a:p>
        </p:txBody>
      </p:sp>
      <p:sp>
        <p:nvSpPr>
          <p:cNvPr id="2051" name="Header Placeholder 2"/>
          <p:cNvSpPr txBox="1">
            <a:spLocks noGrp="1" noChangeArrowheads="1"/>
          </p:cNvSpPr>
          <p:nvPr>
            <p:ph type="hdr" sz="quarter"/>
          </p:nvPr>
        </p:nvSpPr>
        <p:spPr bwMode="auto">
          <a:xfrm>
            <a:off x="0" y="0"/>
            <a:ext cx="2971800" cy="457200"/>
          </a:xfrm>
          <a:prstGeom prst="rect">
            <a:avLst/>
          </a:prstGeom>
          <a:noFill/>
          <a:ln>
            <a:noFill/>
          </a:ln>
        </p:spPr>
        <p:txBody>
          <a:bodyPr vert="horz" wrap="square" lIns="90000" tIns="46800" rIns="90000" bIns="46800" numCol="1" anchor="t" anchorCtr="0" compatLnSpc="1"/>
          <a:lstStyle>
            <a:lvl1pPr eaLnBrk="1" hangingPunct="1">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a:solidFill>
                  <a:srgbClr val="000000"/>
                </a:solidFill>
                <a:latin typeface="Times New Roman" panose="02020603050405020304" pitchFamily="18" charset="0"/>
                <a:ea typeface="Arial Unicode MS" pitchFamily="34" charset="-128"/>
                <a:cs typeface="Arial Unicode MS" pitchFamily="34" charset="-128"/>
              </a:defRPr>
            </a:lvl1pPr>
            <a:lvl2pPr marL="742950" indent="-28575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pPr>
            <a:endParaRPr kumimoji="0" lang="de-DE"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8"/>
              <a:cs typeface="Arial Unicode MS" pitchFamily="34" charset="-128"/>
            </a:endParaRPr>
          </a:p>
        </p:txBody>
      </p:sp>
      <p:sp>
        <p:nvSpPr>
          <p:cNvPr id="2052" name="Date Placeholder 3"/>
          <p:cNvSpPr txBox="1">
            <a:spLocks noGrp="1" noChangeArrowheads="1"/>
          </p:cNvSpPr>
          <p:nvPr>
            <p:ph type="dt" idx="1"/>
          </p:nvPr>
        </p:nvSpPr>
        <p:spPr bwMode="auto">
          <a:xfrm>
            <a:off x="3886200" y="0"/>
            <a:ext cx="2971800" cy="457200"/>
          </a:xfrm>
          <a:prstGeom prst="rect">
            <a:avLst/>
          </a:prstGeom>
          <a:noFill/>
          <a:ln>
            <a:noFill/>
          </a:ln>
        </p:spPr>
        <p:txBody>
          <a:bodyPr vert="horz" wrap="square" lIns="90000" tIns="46800" rIns="90000" bIns="46800" numCol="1" anchor="t" anchorCtr="0" compatLnSpc="1"/>
          <a:lstStyle>
            <a:lvl1pPr algn="r" eaLnBrk="1" hangingPunct="1">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a:solidFill>
                  <a:srgbClr val="000000"/>
                </a:solidFill>
                <a:latin typeface="Times New Roman" panose="02020603050405020304" pitchFamily="18" charset="0"/>
                <a:ea typeface="Arial Unicode MS" pitchFamily="34" charset="-128"/>
                <a:cs typeface="Arial Unicode MS" pitchFamily="34" charset="-128"/>
              </a:defRPr>
            </a:lvl1pPr>
            <a:lvl2pPr marL="742950" indent="-28575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pPr>
            <a:endParaRPr kumimoji="0" lang="de-DE"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8"/>
              <a:cs typeface="Arial Unicode MS" pitchFamily="34" charset="-128"/>
            </a:endParaRPr>
          </a:p>
        </p:txBody>
      </p:sp>
      <p:sp>
        <p:nvSpPr>
          <p:cNvPr id="22533" name="Slide Image Placeholder 4"/>
          <p:cNvSpPr>
            <a:spLocks noGrp="1"/>
          </p:cNvSpPr>
          <p:nvPr>
            <p:ph type="sldImg" idx="2"/>
          </p:nvPr>
        </p:nvSpPr>
        <p:spPr>
          <a:xfrm>
            <a:off x="1143000" y="685800"/>
            <a:ext cx="4572000" cy="3429000"/>
          </a:xfrm>
          <a:prstGeom prst="rect">
            <a:avLst/>
          </a:prstGeom>
          <a:noFill/>
          <a:ln w="9525">
            <a:noFill/>
          </a:ln>
        </p:spPr>
      </p:sp>
      <p:sp>
        <p:nvSpPr>
          <p:cNvPr id="2054" name="Notes Placeholder 5"/>
          <p:cNvSpPr txBox="1">
            <a:spLocks noGrp="1" noChangeArrowheads="1"/>
          </p:cNvSpPr>
          <p:nvPr>
            <p:ph type="body" sz="quarter" idx="3"/>
          </p:nvPr>
        </p:nvSpPr>
        <p:spPr bwMode="auto">
          <a:xfrm>
            <a:off x="914400" y="4343400"/>
            <a:ext cx="5029200" cy="4114800"/>
          </a:xfrm>
          <a:prstGeom prst="rect">
            <a:avLst/>
          </a:prstGeom>
          <a:noFill/>
          <a:ln>
            <a:noFill/>
          </a:ln>
        </p:spPr>
        <p:txBody>
          <a:bodyPr vert="horz" wrap="square" lIns="0" tIns="0" rIns="0" bIns="0" numCol="1" anchor="t" anchorCtr="0" compatLnSpc="1"/>
          <a:lstStyle/>
          <a:p>
            <a:pPr marL="0" marR="0" lvl="0" indent="0" algn="l" defTabSz="914400" rtl="0" eaLnBrk="0" fontAlgn="base" latinLnBrk="0" hangingPunct="0">
              <a:lnSpc>
                <a:spcPct val="100000"/>
              </a:lnSpc>
              <a:spcBef>
                <a:spcPts val="450"/>
              </a:spcBef>
              <a:spcAft>
                <a:spcPct val="0"/>
              </a:spcAft>
              <a:buClrTx/>
              <a:buSzTx/>
              <a:buFontTx/>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pPr>
            <a:endPar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8"/>
              <a:cs typeface="Arial Unicode MS" pitchFamily="34" charset="-128"/>
            </a:endParaRPr>
          </a:p>
        </p:txBody>
      </p:sp>
      <p:sp>
        <p:nvSpPr>
          <p:cNvPr id="2055" name="Footer Placeholder 6"/>
          <p:cNvSpPr txBox="1">
            <a:spLocks noGrp="1" noChangeArrowheads="1"/>
          </p:cNvSpPr>
          <p:nvPr>
            <p:ph type="ftr" sz="quarter" idx="4"/>
          </p:nvPr>
        </p:nvSpPr>
        <p:spPr bwMode="auto">
          <a:xfrm>
            <a:off x="0" y="8686800"/>
            <a:ext cx="2971800" cy="457200"/>
          </a:xfrm>
          <a:prstGeom prst="rect">
            <a:avLst/>
          </a:prstGeom>
          <a:noFill/>
          <a:ln>
            <a:noFill/>
          </a:ln>
        </p:spPr>
        <p:txBody>
          <a:bodyPr vert="horz" wrap="square" lIns="90000" tIns="46800" rIns="90000" bIns="46800" numCol="1" anchor="b" anchorCtr="0" compatLnSpc="1"/>
          <a:lstStyle>
            <a:lvl1pPr eaLnBrk="1" hangingPunct="1">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a:solidFill>
                  <a:srgbClr val="000000"/>
                </a:solidFill>
                <a:latin typeface="Times New Roman" panose="02020603050405020304" pitchFamily="18" charset="0"/>
                <a:ea typeface="Arial Unicode MS" pitchFamily="34" charset="-128"/>
                <a:cs typeface="Arial Unicode MS" pitchFamily="34" charset="-128"/>
              </a:defRPr>
            </a:lvl1pPr>
            <a:lvl2pPr marL="742950" indent="-28575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a:pPr>
            <a:endParaRPr kumimoji="0" lang="de-DE"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8"/>
              <a:cs typeface="Arial Unicode MS" pitchFamily="34" charset="-128"/>
            </a:endParaRPr>
          </a:p>
        </p:txBody>
      </p:sp>
      <p:sp>
        <p:nvSpPr>
          <p:cNvPr id="2056" name="Slide Number Placeholder 7"/>
          <p:cNvSpPr txBox="1">
            <a:spLocks noGrp="1" noChangeArrowheads="1"/>
          </p:cNvSpPr>
          <p:nvPr>
            <p:ph type="sldNum" sz="quarter" idx="5"/>
          </p:nvPr>
        </p:nvSpPr>
        <p:spPr bwMode="auto">
          <a:xfrm>
            <a:off x="3886200" y="8686800"/>
            <a:ext cx="2971800" cy="457200"/>
          </a:xfrm>
          <a:prstGeom prst="rect">
            <a:avLst/>
          </a:prstGeom>
          <a:noFill/>
          <a:ln>
            <a:noFill/>
          </a:ln>
        </p:spPr>
        <p:txBody>
          <a:bodyPr vert="horz" wrap="square" lIns="90000" tIns="46800" rIns="90000" bIns="46800" numCol="1" anchor="b" anchorCtr="0" compatLnSpc="1"/>
          <a:p>
            <a:pPr lvl="0" algn="r" defTabSz="914400" eaLnBrk="1" hangingPunct="1">
              <a:buNone/>
              <a:tabLst>
                <a:tab pos="0" algn="l"/>
                <a:tab pos="914400" algn="l"/>
                <a:tab pos="1828800" algn="l"/>
                <a:tab pos="2741930" algn="l"/>
                <a:tab pos="3657600" algn="l"/>
                <a:tab pos="4572000" algn="l"/>
                <a:tab pos="5485130" algn="l"/>
                <a:tab pos="6399530" algn="l"/>
                <a:tab pos="7315200" algn="l"/>
                <a:tab pos="8229600" algn="l"/>
                <a:tab pos="9144000" algn="l"/>
                <a:tab pos="10058400" algn="l"/>
              </a:tabLst>
            </a:pPr>
            <a:fld id="{9A0DB2DC-4C9A-4742-B13C-FB6460FD3503}" type="slidenum">
              <a:rPr lang="de-DE" altLang="en-US" sz="1200" dirty="0">
                <a:solidFill>
                  <a:srgbClr val="000000"/>
                </a:solidFill>
                <a:latin typeface="Times New Roman" panose="02020603050405020304" pitchFamily="18" charset="0"/>
                <a:ea typeface="Arial Unicode MS" pitchFamily="34" charset="-128"/>
              </a:rPr>
            </a:fld>
            <a:endParaRPr lang="de-DE" altLang="en-US" sz="1200" dirty="0">
              <a:solidFill>
                <a:srgbClr val="000000"/>
              </a:solidFill>
              <a:latin typeface="Times New Roman" panose="02020603050405020304" pitchFamily="18" charset="0"/>
              <a:ea typeface="Arial Unicode MS" pitchFamily="34" charset="-128"/>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ts val="450"/>
      </a:spcBef>
      <a:spcAft>
        <a:spcPct val="0"/>
      </a:spcAft>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kern="1200">
        <a:solidFill>
          <a:srgbClr val="000000"/>
        </a:solidFill>
        <a:latin typeface="Times New Roman" panose="02020603050405020304" pitchFamily="18" charset="0"/>
        <a:ea typeface="Arial Unicode MS" pitchFamily="34" charset="-128"/>
        <a:cs typeface="Arial Unicode MS" pitchFamily="34" charset="-128"/>
      </a:defRPr>
    </a:lvl1pPr>
    <a:lvl2pPr marL="742950" indent="-285750" algn="l" rtl="0" eaLnBrk="0" fontAlgn="base" hangingPunct="0">
      <a:spcBef>
        <a:spcPct val="30000"/>
      </a:spcBef>
      <a:spcAft>
        <a:spcPct val="0"/>
      </a:spcAft>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kern="1200">
        <a:solidFill>
          <a:schemeClr val="tx1"/>
        </a:solidFill>
        <a:latin typeface="Calibri" panose="020F0502020204030204" pitchFamily="34" charset="0"/>
        <a:ea typeface="Arial Unicode MS" pitchFamily="34" charset="-128"/>
        <a:cs typeface="Arial Unicode MS" pitchFamily="34" charset="-128"/>
      </a:defRPr>
    </a:lvl2pPr>
    <a:lvl3pPr marL="1143000" indent="-228600" algn="l" rtl="0" eaLnBrk="0" fontAlgn="base" hangingPunct="0">
      <a:spcBef>
        <a:spcPct val="30000"/>
      </a:spcBef>
      <a:spcAft>
        <a:spcPct val="0"/>
      </a:spcAft>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kern="1200">
        <a:solidFill>
          <a:schemeClr val="tx1"/>
        </a:solidFill>
        <a:latin typeface="Calibri" panose="020F0502020204030204" pitchFamily="34" charset="0"/>
        <a:ea typeface="Arial Unicode MS" pitchFamily="34" charset="-128"/>
        <a:cs typeface="Arial Unicode MS" pitchFamily="34" charset="-128"/>
      </a:defRPr>
    </a:lvl3pPr>
    <a:lvl4pPr marL="1600200" indent="-228600" algn="l" rtl="0" eaLnBrk="0" fontAlgn="base" hangingPunct="0">
      <a:spcBef>
        <a:spcPct val="30000"/>
      </a:spcBef>
      <a:spcAft>
        <a:spcPct val="0"/>
      </a:spcAft>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kern="1200">
        <a:solidFill>
          <a:schemeClr val="tx1"/>
        </a:solidFill>
        <a:latin typeface="Calibri" panose="020F0502020204030204" pitchFamily="34" charset="0"/>
        <a:ea typeface="Arial Unicode MS" pitchFamily="34" charset="-128"/>
        <a:cs typeface="Arial Unicode MS" pitchFamily="34" charset="-128"/>
      </a:defRPr>
    </a:lvl4pPr>
    <a:lvl5pPr marL="2057400" indent="-228600" algn="l" rtl="0" eaLnBrk="0" fontAlgn="base" hangingPunct="0">
      <a:spcBef>
        <a:spcPct val="30000"/>
      </a:spcBef>
      <a:spcAft>
        <a:spcPct val="0"/>
      </a:spcAft>
      <a:tabLst>
        <a:tab pos="0" algn="l"/>
        <a:tab pos="914400" algn="l"/>
        <a:tab pos="1828800" algn="l"/>
        <a:tab pos="2741295" algn="l"/>
        <a:tab pos="3657600" algn="l"/>
        <a:tab pos="4572000" algn="l"/>
        <a:tab pos="5484495" algn="l"/>
        <a:tab pos="6398895" algn="l"/>
        <a:tab pos="7315200" algn="l"/>
        <a:tab pos="8229600" algn="l"/>
        <a:tab pos="9144000" algn="l"/>
        <a:tab pos="10058400" algn="l"/>
      </a:tabLst>
      <a:defRPr sz="1200" kern="1200">
        <a:solidFill>
          <a:schemeClr val="tx1"/>
        </a:solidFill>
        <a:latin typeface="Calibri" panose="020F0502020204030204" pitchFamily="34" charset="0"/>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id-ID"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7" name="Date Placeholder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id-ID"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p:sp>
        <p:nvSpPr>
          <p:cNvPr id="1026" name="Rectangle 2"/>
          <p:cNvSpPr/>
          <p:nvPr>
            <p:ph type="title"/>
          </p:nvPr>
        </p:nvSpPr>
        <p:spPr>
          <a:xfrm>
            <a:off x="457200" y="274638"/>
            <a:ext cx="8229600" cy="1143000"/>
          </a:xfrm>
          <a:prstGeom prst="rect">
            <a:avLst/>
          </a:prstGeom>
          <a:noFill/>
          <a:ln w="9525">
            <a:noFill/>
          </a:ln>
        </p:spPr>
        <p:txBody>
          <a:bodyPr anchor="ctr" anchorCtr="0"/>
          <a:p>
            <a:pPr lvl="0"/>
            <a:r>
              <a:rPr lang="id-ID" altLang="id-ID" dirty="0"/>
              <a:t>Click to edit Master title style</a:t>
            </a:r>
            <a:endParaRPr lang="id-ID" altLang="id-ID" dirty="0"/>
          </a:p>
        </p:txBody>
      </p:sp>
      <p:sp>
        <p:nvSpPr>
          <p:cNvPr id="1027" name="Rectangle 3"/>
          <p:cNvSpPr/>
          <p:nvPr>
            <p:ph type="body" idx="1"/>
          </p:nvPr>
        </p:nvSpPr>
        <p:spPr>
          <a:xfrm>
            <a:off x="457200" y="1600200"/>
            <a:ext cx="8229600" cy="4525963"/>
          </a:xfrm>
          <a:prstGeom prst="rect">
            <a:avLst/>
          </a:prstGeom>
          <a:noFill/>
          <a:ln w="9525">
            <a:noFill/>
          </a:ln>
        </p:spPr>
        <p:txBody>
          <a:bodyPr/>
          <a:p>
            <a:pPr lvl="0"/>
            <a:r>
              <a:rPr lang="id-ID" altLang="id-ID" dirty="0"/>
              <a:t>Click to edit Master text styles</a:t>
            </a:r>
            <a:endParaRPr lang="id-ID" altLang="id-ID" dirty="0"/>
          </a:p>
          <a:p>
            <a:pPr lvl="1"/>
            <a:r>
              <a:rPr lang="id-ID" altLang="id-ID" dirty="0"/>
              <a:t>Second level</a:t>
            </a:r>
            <a:endParaRPr lang="id-ID" altLang="id-ID" dirty="0"/>
          </a:p>
          <a:p>
            <a:pPr lvl="2"/>
            <a:r>
              <a:rPr lang="id-ID" altLang="id-ID" dirty="0"/>
              <a:t>Third level</a:t>
            </a:r>
            <a:endParaRPr lang="id-ID" altLang="id-ID" dirty="0"/>
          </a:p>
          <a:p>
            <a:pPr lvl="3"/>
            <a:r>
              <a:rPr lang="id-ID" altLang="id-ID" dirty="0"/>
              <a:t>Fourth level</a:t>
            </a:r>
            <a:endParaRPr lang="id-ID" altLang="id-ID" dirty="0"/>
          </a:p>
          <a:p>
            <a:pPr lvl="4"/>
            <a:r>
              <a:rPr lang="id-ID" altLang="id-ID" dirty="0"/>
              <a:t>Fifth level</a:t>
            </a:r>
            <a:endParaRPr lang="id-ID" altLang="id-ID"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0" hangingPunct="0">
              <a:buFont typeface="Arial" panose="020B0604020202020204" pitchFamily="34" charset="0"/>
              <a:buNone/>
              <a:defRPr sz="1400">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defRPr/>
            </a:pPr>
            <a:fld id="{21BAF2D6-917D-4C15-8CEB-6805484240C6}" type="datetimeFigureOut">
              <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0" hangingPunct="0">
              <a:buFont typeface="Arial" panose="020B0604020202020204" pitchFamily="34" charset="0"/>
              <a:buNone/>
              <a:defRPr sz="1400">
                <a:latin typeface="Arial" panose="020B0604020202020204" pitchFamily="34" charset="0"/>
                <a:cs typeface="Arial" panose="020B0604020202020204" pitchFamily="34" charset="0"/>
              </a:defRPr>
            </a:lvl1pPr>
          </a:lstStyle>
          <a:p>
            <a:pPr marL="0" marR="0" lvl="0" indent="0" algn="ctr" defTabSz="914400" rtl="0" eaLnBrk="0" fontAlgn="base" latinLnBrk="0" hangingPunct="0">
              <a:lnSpc>
                <a:spcPct val="100000"/>
              </a:lnSpc>
              <a:spcBef>
                <a:spcPct val="0"/>
              </a:spcBef>
              <a:spcAft>
                <a:spcPct val="0"/>
              </a:spcAft>
              <a:buClrTx/>
              <a:buSzTx/>
              <a:buFont typeface="Arial" panose="020B0604020202020204" pitchFamily="34" charset="0"/>
              <a:buNone/>
              <a:defRPr/>
            </a:pPr>
            <a:endParaRPr kumimoji="0" lang="id-ID"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lvl1pPr>
          </a:lstStyle>
          <a:p>
            <a:pPr lvl="0" eaLnBrk="0" hangingPunct="0">
              <a:buNone/>
            </a:pPr>
            <a:fld id="{9A0DB2DC-4C9A-4742-B13C-FB6460FD3503}" type="slidenum">
              <a:rPr lang="id-ID" dirty="0">
                <a:latin typeface="Arial" panose="020B0604020202020204" pitchFamily="34" charset="0"/>
              </a:rPr>
            </a:fld>
            <a:endParaRPr lang="id-ID"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4.emf"/></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emf"/></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Title 1"/>
          <p:cNvSpPr>
            <a:spLocks noGrp="1"/>
          </p:cNvSpPr>
          <p:nvPr>
            <p:ph type="title"/>
          </p:nvPr>
        </p:nvSpPr>
        <p:spPr>
          <a:xfrm>
            <a:off x="857250" y="571500"/>
            <a:ext cx="7391400" cy="431800"/>
          </a:xfrm>
          <a:ln/>
        </p:spPr>
        <p:txBody>
          <a:bodyPr vert="horz" wrap="square" lIns="91440" tIns="45720" rIns="91440" bIns="45720" anchor="ctr" anchorCtr="0"/>
          <a:p>
            <a:pPr eaLnBrk="1" hangingPunct="1">
              <a:buNone/>
            </a:pPr>
            <a:r>
              <a:rPr lang="id-ID" altLang="id-ID" dirty="0">
                <a:latin typeface="Verdana" panose="020B0604030504040204" pitchFamily="34" charset="0"/>
                <a:ea typeface="Arial Unicode MS" pitchFamily="34" charset="-128"/>
              </a:rPr>
              <a:t> DOA BELAJAR</a:t>
            </a:r>
            <a:endParaRPr lang="id-ID" altLang="id-ID" dirty="0">
              <a:latin typeface="Verdana" panose="020B0604030504040204" pitchFamily="34" charset="0"/>
              <a:ea typeface="Arial Unicode MS" pitchFamily="34" charset="-128"/>
            </a:endParaRPr>
          </a:p>
        </p:txBody>
      </p:sp>
      <p:sp>
        <p:nvSpPr>
          <p:cNvPr id="5" name="Rectangle 4"/>
          <p:cNvSpPr/>
          <p:nvPr/>
        </p:nvSpPr>
        <p:spPr>
          <a:xfrm>
            <a:off x="857250" y="3500438"/>
            <a:ext cx="7858125" cy="22145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t>
            </a:r>
            <a:r>
              <a:rPr kumimoji="0" lang="en-US" sz="2800" b="0" i="0" u="none" strike="noStrike" kern="1200" cap="none" spc="0" normalizeH="0" baseline="0" noProof="0" dirty="0" err="1">
                <a:ln>
                  <a:noFill/>
                </a:ln>
                <a:solidFill>
                  <a:schemeClr val="tx1"/>
                </a:solidFill>
                <a:effectLst/>
                <a:uLnTx/>
                <a:uFillTx/>
                <a:latin typeface="+mn-lt"/>
                <a:ea typeface="+mn-ea"/>
                <a:cs typeface="+mn-cs"/>
              </a:rPr>
              <a:t>Kami</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ridho</a:t>
            </a:r>
            <a:r>
              <a:rPr kumimoji="0" lang="en-US" sz="2800" b="0" i="0" u="none" strike="noStrike" kern="1200" cap="none" spc="0" normalizeH="0" baseline="0" noProof="0" dirty="0">
                <a:ln>
                  <a:noFill/>
                </a:ln>
                <a:solidFill>
                  <a:schemeClr val="tx1"/>
                </a:solidFill>
                <a:effectLst/>
                <a:uLnTx/>
                <a:uFillTx/>
                <a:latin typeface="+mn-lt"/>
                <a:ea typeface="+mn-ea"/>
                <a:cs typeface="+mn-cs"/>
              </a:rPr>
              <a:t> Allah SWT </a:t>
            </a:r>
            <a:r>
              <a:rPr kumimoji="0" lang="en-US" sz="2800" b="0" i="0" u="none" strike="noStrike" kern="1200" cap="none" spc="0" normalizeH="0" baseline="0" noProof="0" dirty="0" err="1">
                <a:ln>
                  <a:noFill/>
                </a:ln>
                <a:solidFill>
                  <a:schemeClr val="tx1"/>
                </a:solidFill>
                <a:effectLst/>
                <a:uLnTx/>
                <a:uFillTx/>
                <a:latin typeface="+mn-lt"/>
                <a:ea typeface="+mn-ea"/>
                <a:cs typeface="+mn-cs"/>
              </a:rPr>
              <a:t>sebagai</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Tuhanku</a:t>
            </a:r>
            <a:r>
              <a:rPr kumimoji="0" lang="en-US" sz="2800" b="0" i="0" u="none" strike="noStrike" kern="1200" cap="none" spc="0" normalizeH="0" baseline="0" noProof="0" dirty="0">
                <a:ln>
                  <a:noFill/>
                </a:ln>
                <a:solidFill>
                  <a:schemeClr val="tx1"/>
                </a:solidFill>
                <a:effectLst/>
                <a:uLnTx/>
                <a:uFillTx/>
                <a:latin typeface="+mn-lt"/>
                <a:ea typeface="+mn-ea"/>
                <a:cs typeface="+mn-cs"/>
              </a:rPr>
              <a:t>, Islam </a:t>
            </a:r>
            <a:r>
              <a:rPr kumimoji="0" lang="en-US" sz="2800" b="0" i="0" u="none" strike="noStrike" kern="1200" cap="none" spc="0" normalizeH="0" baseline="0" noProof="0" dirty="0" err="1">
                <a:ln>
                  <a:noFill/>
                </a:ln>
                <a:solidFill>
                  <a:schemeClr val="tx1"/>
                </a:solidFill>
                <a:effectLst/>
                <a:uLnTx/>
                <a:uFillTx/>
                <a:latin typeface="+mn-lt"/>
                <a:ea typeface="+mn-ea"/>
                <a:cs typeface="+mn-cs"/>
              </a:rPr>
              <a:t>sebagai</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agamaku</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dan</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Nabi</a:t>
            </a:r>
            <a:r>
              <a:rPr kumimoji="0" lang="en-US" sz="2800" b="0" i="0" u="none" strike="noStrike" kern="1200" cap="none" spc="0" normalizeH="0" baseline="0" noProof="0" dirty="0">
                <a:ln>
                  <a:noFill/>
                </a:ln>
                <a:solidFill>
                  <a:schemeClr val="tx1"/>
                </a:solidFill>
                <a:effectLst/>
                <a:uLnTx/>
                <a:uFillTx/>
                <a:latin typeface="+mn-lt"/>
                <a:ea typeface="+mn-ea"/>
                <a:cs typeface="+mn-cs"/>
              </a:rPr>
              <a:t> Muhammad </a:t>
            </a:r>
            <a:r>
              <a:rPr kumimoji="0" lang="en-US" sz="2800" b="0" i="0" u="none" strike="noStrike" kern="1200" cap="none" spc="0" normalizeH="0" baseline="0" noProof="0" dirty="0" err="1">
                <a:ln>
                  <a:noFill/>
                </a:ln>
                <a:solidFill>
                  <a:schemeClr val="tx1"/>
                </a:solidFill>
                <a:effectLst/>
                <a:uLnTx/>
                <a:uFillTx/>
                <a:latin typeface="+mn-lt"/>
                <a:ea typeface="+mn-ea"/>
                <a:cs typeface="+mn-cs"/>
              </a:rPr>
              <a:t>sebagai</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Nabi</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dan</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Rasul</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Ya</a:t>
            </a:r>
            <a:r>
              <a:rPr kumimoji="0" lang="en-US" sz="2800" b="0" i="0" u="none" strike="noStrike" kern="1200" cap="none" spc="0" normalizeH="0" baseline="0" noProof="0" dirty="0">
                <a:ln>
                  <a:noFill/>
                </a:ln>
                <a:solidFill>
                  <a:schemeClr val="tx1"/>
                </a:solidFill>
                <a:effectLst/>
                <a:uLnTx/>
                <a:uFillTx/>
                <a:latin typeface="+mn-lt"/>
                <a:ea typeface="+mn-ea"/>
                <a:cs typeface="+mn-cs"/>
              </a:rPr>
              <a:t> Allah, </a:t>
            </a:r>
            <a:r>
              <a:rPr kumimoji="0" lang="en-US" sz="2800" b="0" i="0" u="none" strike="noStrike" kern="1200" cap="none" spc="0" normalizeH="0" baseline="0" noProof="0" dirty="0" err="1">
                <a:ln>
                  <a:noFill/>
                </a:ln>
                <a:solidFill>
                  <a:schemeClr val="tx1"/>
                </a:solidFill>
                <a:effectLst/>
                <a:uLnTx/>
                <a:uFillTx/>
                <a:latin typeface="+mn-lt"/>
                <a:ea typeface="+mn-ea"/>
                <a:cs typeface="+mn-cs"/>
              </a:rPr>
              <a:t>tambahkanlah</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kepadaku</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ilmu</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dan</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berikanlah</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aku</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kefahaman</a:t>
            </a:r>
            <a:r>
              <a:rPr kumimoji="0" lang="en-US" sz="2800" b="0" i="0" u="none" strike="noStrike" kern="1200" cap="none" spc="0" normalizeH="0" baseline="0" noProof="0" dirty="0">
                <a:ln>
                  <a:noFill/>
                </a:ln>
                <a:solidFill>
                  <a:schemeClr val="tx1"/>
                </a:solidFill>
                <a:effectLst/>
                <a:uLnTx/>
                <a:uFillTx/>
                <a:latin typeface="+mn-lt"/>
                <a:ea typeface="+mn-ea"/>
                <a:cs typeface="+mn-cs"/>
              </a:rPr>
              <a:t>”</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2052" name="Picture 5" descr="C:\Users\Suryani\Pictures\doa-belajar.jpg"/>
          <p:cNvPicPr>
            <a:picLocks noChangeAspect="1"/>
          </p:cNvPicPr>
          <p:nvPr/>
        </p:nvPicPr>
        <p:blipFill>
          <a:blip r:embed="rId1"/>
          <a:stretch>
            <a:fillRect/>
          </a:stretch>
        </p:blipFill>
        <p:spPr>
          <a:xfrm>
            <a:off x="1928813" y="1341438"/>
            <a:ext cx="5715000" cy="1857375"/>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id-ID" altLang="en-US"/>
              <a:t>Pedoman Wawancara</a:t>
            </a:r>
            <a:endParaRPr lang="id-ID" altLang="en-US"/>
          </a:p>
        </p:txBody>
      </p:sp>
      <p:pic>
        <p:nvPicPr>
          <p:cNvPr id="4" name="Content Placeholder 3"/>
          <p:cNvPicPr>
            <a:picLocks noChangeAspect="1"/>
          </p:cNvPicPr>
          <p:nvPr>
            <p:ph idx="1"/>
          </p:nvPr>
        </p:nvPicPr>
        <p:blipFill>
          <a:blip r:embed="rId1"/>
          <a:stretch>
            <a:fillRect/>
          </a:stretch>
        </p:blipFill>
        <p:spPr>
          <a:xfrm>
            <a:off x="683260" y="1340485"/>
            <a:ext cx="5615305" cy="533273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Title 1"/>
          <p:cNvSpPr>
            <a:spLocks noGrp="1"/>
          </p:cNvSpPr>
          <p:nvPr>
            <p:ph type="title"/>
          </p:nvPr>
        </p:nvSpPr>
        <p:spPr>
          <a:ln/>
        </p:spPr>
        <p:txBody>
          <a:bodyPr vert="horz" wrap="square" lIns="91440" tIns="45720" rIns="91440" bIns="45720" anchor="ctr" anchorCtr="0"/>
          <a:p>
            <a:pPr algn="l">
              <a:buNone/>
            </a:pPr>
            <a:r>
              <a:rPr sz="3200" dirty="0"/>
              <a:t>Tahapan dalam wawancara</a:t>
            </a:r>
            <a:endParaRPr sz="3200" dirty="0"/>
          </a:p>
        </p:txBody>
      </p:sp>
      <p:sp>
        <p:nvSpPr>
          <p:cNvPr id="10243" name="Content Placeholder 2"/>
          <p:cNvSpPr>
            <a:spLocks noGrp="1"/>
          </p:cNvSpPr>
          <p:nvPr>
            <p:ph idx="1"/>
          </p:nvPr>
        </p:nvSpPr>
        <p:spPr>
          <a:xfrm>
            <a:off x="395288" y="1268413"/>
            <a:ext cx="8229600" cy="4525962"/>
          </a:xfrm>
          <a:ln/>
        </p:spPr>
        <p:txBody>
          <a:bodyPr vert="horz" wrap="square" lIns="91440" tIns="45720" rIns="91440" bIns="45720" anchor="t" anchorCtr="0"/>
          <a:p>
            <a:pPr algn="just"/>
            <a:r>
              <a:rPr sz="2800" dirty="0"/>
              <a:t>Pengantar wawancara, pada umumnya merupakan tahap pembuka antar pewawancara dengan yang diwawancarai. Dalam tahap ini selain untuk tahap perkenalan juga disampaikan maksud serta tujuan dari wawancara, agar tidak menimbulkan kecurigaan bagi yang diwawancarai.</a:t>
            </a:r>
            <a:endParaRPr sz="2800" dirty="0"/>
          </a:p>
          <a:p>
            <a:pPr algn="just"/>
            <a:r>
              <a:rPr sz="2800" dirty="0"/>
              <a:t>Inti wawancara, adalah merupakan tahapan wawancara yang sebenarnya. Bagi pewawancara tahapan ini merupakan tahapan untuk memperoleh data penelitian.</a:t>
            </a:r>
            <a:endParaRPr sz="2800" dirty="0"/>
          </a:p>
          <a:p>
            <a:pPr algn="just"/>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Title 1"/>
          <p:cNvSpPr>
            <a:spLocks noGrp="1"/>
          </p:cNvSpPr>
          <p:nvPr>
            <p:ph type="title"/>
          </p:nvPr>
        </p:nvSpPr>
        <p:spPr>
          <a:ln/>
        </p:spPr>
        <p:txBody>
          <a:bodyPr vert="horz" wrap="square" lIns="91440" tIns="45720" rIns="91440" bIns="45720" anchor="ctr" anchorCtr="0"/>
          <a:p>
            <a:pPr>
              <a:buNone/>
            </a:pPr>
            <a:endParaRPr dirty="0"/>
          </a:p>
        </p:txBody>
      </p:sp>
      <p:sp>
        <p:nvSpPr>
          <p:cNvPr id="11267" name="Content Placeholder 2"/>
          <p:cNvSpPr>
            <a:spLocks noGrp="1"/>
          </p:cNvSpPr>
          <p:nvPr>
            <p:ph idx="1"/>
          </p:nvPr>
        </p:nvSpPr>
        <p:spPr>
          <a:xfrm>
            <a:off x="539750" y="1557338"/>
            <a:ext cx="8229600" cy="4525962"/>
          </a:xfrm>
          <a:ln/>
        </p:spPr>
        <p:txBody>
          <a:bodyPr vert="horz" wrap="square" lIns="91440" tIns="45720" rIns="91440" bIns="45720" anchor="t" anchorCtr="0"/>
          <a:p>
            <a:pPr algn="just"/>
            <a:r>
              <a:rPr dirty="0"/>
              <a:t>Penutup wawancara, merupakan tahapan untuk mengakhiri proses wawancara. Pada tahap ini umumnya digunakan untuk merangkum dan untuk melihat kembali hal-hal yang mungkin terlewat, untuk dapat ditanyakan kembali. Pada tahapan ini pula pewawancara mengucapkan terima kasih atas kerjasama responden.</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95288" y="1052513"/>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3200" b="0" i="0" u="none" strike="noStrike" kern="0" cap="none" spc="0" normalizeH="0" baseline="0" noProof="0" dirty="0">
                <a:ln>
                  <a:noFill/>
                </a:ln>
                <a:solidFill>
                  <a:schemeClr val="tx1"/>
                </a:solidFill>
                <a:effectLst/>
                <a:uLnTx/>
                <a:uFillTx/>
                <a:latin typeface="+mn-lt"/>
                <a:ea typeface="+mn-ea"/>
                <a:cs typeface="+mn-cs"/>
              </a:rPr>
              <a:t>O</a:t>
            </a:r>
            <a:r>
              <a:rPr kumimoji="0" lang="id-ID" sz="3200" b="0" i="0" u="none" strike="noStrike" kern="0" cap="none" spc="0" normalizeH="0" baseline="0" noProof="0" dirty="0" smtClean="0">
                <a:ln>
                  <a:noFill/>
                </a:ln>
                <a:solidFill>
                  <a:schemeClr val="tx1"/>
                </a:solidFill>
                <a:effectLst/>
                <a:uLnTx/>
                <a:uFillTx/>
                <a:latin typeface="+mn-lt"/>
                <a:ea typeface="+mn-ea"/>
                <a:cs typeface="+mn-cs"/>
              </a:rPr>
              <a:t>bservasi langsung</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3200" b="0" i="0" u="none" strike="noStrike" kern="0" cap="none" spc="0" normalizeH="0" baseline="0" noProof="0" dirty="0" smtClean="0">
                <a:ln>
                  <a:noFill/>
                </a:ln>
                <a:solidFill>
                  <a:schemeClr val="tx1"/>
                </a:solidFill>
                <a:effectLst/>
                <a:uLnTx/>
                <a:uFillTx/>
                <a:latin typeface="+mn-lt"/>
                <a:ea typeface="+mn-ea"/>
                <a:cs typeface="+mn-cs"/>
              </a:rPr>
              <a:t>Observasi</a:t>
            </a: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partisipan dan non partisipan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smtClean="0">
                <a:ln>
                  <a:noFill/>
                </a:ln>
                <a:solidFill>
                  <a:schemeClr val="tx1"/>
                </a:solidFill>
                <a:effectLst/>
                <a:uLnTx/>
                <a:uFillTx/>
                <a:latin typeface="+mn-lt"/>
                <a:ea typeface="+mn-ea"/>
                <a:cs typeface="+mn-cs"/>
              </a:rPr>
              <a:t>   (observer </a:t>
            </a:r>
            <a:r>
              <a:rPr kumimoji="0" lang="id-ID" sz="3200" b="0" i="0" u="none" strike="noStrike" kern="0" cap="none" spc="0" normalizeH="0" baseline="0" noProof="0" dirty="0">
                <a:ln>
                  <a:noFill/>
                </a:ln>
                <a:solidFill>
                  <a:schemeClr val="tx1"/>
                </a:solidFill>
                <a:effectLst/>
                <a:uLnTx/>
                <a:uFillTx/>
                <a:latin typeface="+mn-lt"/>
                <a:ea typeface="+mn-ea"/>
                <a:cs typeface="+mn-cs"/>
              </a:rPr>
              <a:t>atau peneliti ikut ambil bagian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  dalam </a:t>
            </a:r>
            <a:r>
              <a:rPr kumimoji="0" lang="id-ID" sz="3200" b="0" i="0" u="none" strike="noStrike" kern="0" cap="none" spc="0" normalizeH="0" baseline="0" noProof="0" dirty="0">
                <a:ln>
                  <a:noFill/>
                </a:ln>
                <a:solidFill>
                  <a:schemeClr val="tx1"/>
                </a:solidFill>
                <a:effectLst/>
                <a:uLnTx/>
                <a:uFillTx/>
                <a:latin typeface="+mn-lt"/>
                <a:ea typeface="+mn-ea"/>
                <a:cs typeface="+mn-cs"/>
              </a:rPr>
              <a:t>situasi atau keadaan yang akan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  diobservasinya</a:t>
            </a:r>
            <a:r>
              <a:rPr kumimoji="0" lang="id-ID" sz="3200" b="0" i="0" u="none" strike="noStrike" kern="0" cap="none" spc="0" normalizeH="0" baseline="0" noProof="0" dirty="0">
                <a:ln>
                  <a:noFill/>
                </a:ln>
                <a:solidFill>
                  <a:schemeClr val="tx1"/>
                </a:solidFill>
                <a:effectLst/>
                <a:uLnTx/>
                <a:uFillTx/>
                <a:latin typeface="+mn-lt"/>
                <a:ea typeface="+mn-ea"/>
                <a:cs typeface="+mn-cs"/>
              </a:rPr>
              <a:t>. Sedangkan observasi non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  partisipasi</a:t>
            </a:r>
            <a:r>
              <a:rPr kumimoji="0" lang="id-ID" sz="3200" b="0" i="0" u="none" strike="noStrike" kern="0" cap="none" spc="0" normalizeH="0" baseline="0" noProof="0" dirty="0">
                <a:ln>
                  <a:noFill/>
                </a:ln>
                <a:solidFill>
                  <a:schemeClr val="tx1"/>
                </a:solidFill>
                <a:effectLst/>
                <a:uLnTx/>
                <a:uFillTx/>
                <a:latin typeface="+mn-lt"/>
                <a:ea typeface="+mn-ea"/>
                <a:cs typeface="+mn-cs"/>
              </a:rPr>
              <a:t>, yaitu observer atau peneliti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  tidak </a:t>
            </a:r>
            <a:r>
              <a:rPr kumimoji="0" lang="id-ID" sz="3200" b="0" i="0" u="none" strike="noStrike" kern="0" cap="none" spc="0" normalizeH="0" baseline="0" noProof="0" dirty="0">
                <a:ln>
                  <a:noFill/>
                </a:ln>
                <a:solidFill>
                  <a:schemeClr val="tx1"/>
                </a:solidFill>
                <a:effectLst/>
                <a:uLnTx/>
                <a:uFillTx/>
                <a:latin typeface="+mn-lt"/>
                <a:ea typeface="+mn-ea"/>
                <a:cs typeface="+mn-cs"/>
              </a:rPr>
              <a:t>ikut secara langsung dalam situasi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3200" b="0" i="0" u="none" strike="noStrike" kern="0" cap="none" spc="0" normalizeH="0" baseline="0" noProof="0" dirty="0">
                <a:ln>
                  <a:noFill/>
                </a:ln>
                <a:solidFill>
                  <a:schemeClr val="tx1"/>
                </a:solidFill>
                <a:effectLst/>
                <a:uLnTx/>
                <a:uFillTx/>
                <a:latin typeface="+mn-lt"/>
                <a:ea typeface="+mn-ea"/>
                <a:cs typeface="+mn-cs"/>
              </a:rPr>
              <a:t> </a:t>
            </a:r>
            <a:r>
              <a:rPr kumimoji="0" lang="id-ID" sz="3200" b="0" i="0" u="none" strike="noStrike" kern="0" cap="none" spc="0" normalizeH="0" baseline="0" noProof="0" dirty="0" smtClean="0">
                <a:ln>
                  <a:noFill/>
                </a:ln>
                <a:solidFill>
                  <a:schemeClr val="tx1"/>
                </a:solidFill>
                <a:effectLst/>
                <a:uLnTx/>
                <a:uFillTx/>
                <a:latin typeface="+mn-lt"/>
                <a:ea typeface="+mn-ea"/>
                <a:cs typeface="+mn-cs"/>
              </a:rPr>
              <a:t>  yang </a:t>
            </a:r>
            <a:r>
              <a:rPr kumimoji="0" lang="id-ID" sz="3200" b="0" i="0" u="none" strike="noStrike" kern="0" cap="none" spc="0" normalizeH="0" baseline="0" noProof="0" dirty="0">
                <a:ln>
                  <a:noFill/>
                </a:ln>
                <a:solidFill>
                  <a:schemeClr val="tx1"/>
                </a:solidFill>
                <a:effectLst/>
                <a:uLnTx/>
                <a:uFillTx/>
                <a:latin typeface="+mn-lt"/>
                <a:ea typeface="+mn-ea"/>
                <a:cs typeface="+mn-cs"/>
              </a:rPr>
              <a:t>ditelitinya. </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23850" y="1125538"/>
            <a:ext cx="8229600" cy="4525963"/>
          </a:xfrm>
        </p:spPr>
        <p:txBody>
          <a:bodyPr vert="horz" wrap="square" lIns="91440" tIns="45720" rIns="91440" bIns="45720" numCol="1" anchor="t" anchorCtr="0" compatLnSpc="1"/>
          <a:lstStyle/>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Alat observasi. Beberapa macam alat observasi yang dapat digunakan dalam situasi berbeda-beda</a:t>
            </a:r>
            <a:r>
              <a:rPr kumimoji="0" lang="id-ID" sz="2800" b="0" i="0" u="none" strike="noStrike" kern="0" cap="none" spc="0" normalizeH="0" baseline="0" noProof="0" dirty="0">
                <a:ln>
                  <a:noFill/>
                </a:ln>
                <a:solidFill>
                  <a:schemeClr val="tx1"/>
                </a:solidFill>
                <a:effectLst/>
                <a:uLnTx/>
                <a:uFillTx/>
                <a:latin typeface="+mn-lt"/>
                <a:ea typeface="+mn-ea"/>
                <a:cs typeface="+mn-cs"/>
              </a:rPr>
              <a:t> </a:t>
            </a:r>
            <a:r>
              <a:rPr kumimoji="0" lang="id-ID" sz="2800" b="0" i="0" u="none" strike="noStrike" kern="0" cap="none" spc="0" normalizeH="0" baseline="0" noProof="0" dirty="0" smtClean="0">
                <a:ln>
                  <a:noFill/>
                </a:ln>
                <a:solidFill>
                  <a:schemeClr val="tx1"/>
                </a:solidFill>
                <a:effectLst/>
                <a:uLnTx/>
                <a:uFillTx/>
                <a:latin typeface="+mn-lt"/>
                <a:ea typeface="+mn-ea"/>
                <a:cs typeface="+mn-cs"/>
              </a:rPr>
              <a:t>yaitu:</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anecdotalrecords (daftar riwayat kelakuan), </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catatan berkala, </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check list, </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rating scale, </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sv-SE" sz="2800" b="0" i="0" u="none" strike="noStrike" kern="0" cap="none" spc="0" normalizeH="0" baseline="0" noProof="0" dirty="0" smtClean="0">
                <a:ln>
                  <a:noFill/>
                </a:ln>
                <a:solidFill>
                  <a:schemeClr val="tx1"/>
                </a:solidFill>
                <a:effectLst/>
                <a:uLnTx/>
                <a:uFillTx/>
                <a:latin typeface="+mn-lt"/>
                <a:ea typeface="+mn-ea"/>
                <a:cs typeface="+mn-cs"/>
              </a:rPr>
              <a:t>Perangkat fisik atau kultural yaitu peralatan teknologi, alat atau instrumen</a:t>
            </a:r>
            <a:endParaRPr kumimoji="0" lang="id-ID"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Content Placeholder 2"/>
          <p:cNvSpPr>
            <a:spLocks noGrp="1"/>
          </p:cNvSpPr>
          <p:nvPr>
            <p:ph idx="1"/>
          </p:nvPr>
        </p:nvSpPr>
        <p:spPr>
          <a:xfrm>
            <a:off x="107950" y="836613"/>
            <a:ext cx="8712200" cy="5256212"/>
          </a:xfrm>
          <a:ln/>
        </p:spPr>
        <p:txBody>
          <a:bodyPr vert="horz" wrap="square" lIns="91440" tIns="45720" rIns="91440" bIns="45720" anchor="t" anchorCtr="0"/>
          <a:p>
            <a:pPr algn="just"/>
            <a:r>
              <a:rPr sz="2400" dirty="0"/>
              <a:t>Asmussen &amp; Creswell menampilkan pengumpulan data melalui matriks sumber informasi untuk pembacanya. Matriks ini mengandung empat tipe data yaitu: wawancara, observasi, dokumen dan materi audio-visual. Penyampaian data melalui matriks ini ditujukan untuk melihat kedalaman dan banyaknya bentuk dari pengumpulan data, sehingga menunjukkan kekompleksan dari kasus tersebut.  Penggunaan suatu matriks akan bermanfaat apabila diterapkan dalam suatu studi kasus yang kaya informasi. Creswell mengungkapkan bahwa wawancara dan observasi merupakan alat pengumpul data yang banyak digunakan oleh berbagai penelitian. Hal ini menunjukkan bahwa kedua alat itu merupakan pusat dari semua proses dalam menarik data. </a:t>
            </a:r>
            <a:endParaRPr sz="2400" dirty="0"/>
          </a:p>
          <a:p>
            <a:pPr algn="just"/>
            <a:endParaRP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itle 1"/>
          <p:cNvSpPr>
            <a:spLocks noGrp="1"/>
          </p:cNvSpPr>
          <p:nvPr>
            <p:ph type="title"/>
          </p:nvPr>
        </p:nvSpPr>
        <p:spPr>
          <a:xfrm>
            <a:off x="457200" y="274638"/>
            <a:ext cx="6491288" cy="1143000"/>
          </a:xfrm>
          <a:ln/>
        </p:spPr>
        <p:txBody>
          <a:bodyPr vert="horz" wrap="square" lIns="91440" tIns="45720" rIns="91440" bIns="45720" anchor="ctr" anchorCtr="0"/>
          <a:p>
            <a:pPr>
              <a:buNone/>
            </a:pPr>
            <a:r>
              <a:rPr sz="3200" b="1" dirty="0"/>
              <a:t>Analisis Data pada Studi Kasus</a:t>
            </a:r>
            <a:endParaRPr sz="3200" b="1" dirty="0"/>
          </a:p>
        </p:txBody>
      </p:sp>
      <p:sp>
        <p:nvSpPr>
          <p:cNvPr id="15363" name="Content Placeholder 2"/>
          <p:cNvSpPr>
            <a:spLocks noGrp="1"/>
          </p:cNvSpPr>
          <p:nvPr>
            <p:ph idx="1"/>
          </p:nvPr>
        </p:nvSpPr>
        <p:spPr>
          <a:xfrm>
            <a:off x="395288" y="1268413"/>
            <a:ext cx="8229600" cy="4525962"/>
          </a:xfrm>
          <a:ln/>
        </p:spPr>
        <p:txBody>
          <a:bodyPr vert="horz" wrap="square" lIns="91440" tIns="45720" rIns="91440" bIns="45720" anchor="t" anchorCtr="0"/>
          <a:p>
            <a:pPr algn="just"/>
            <a:r>
              <a:rPr dirty="0"/>
              <a:t>Menganalisis data studi kasus adalah suatu hal yang sulit karena strategi dan tekniknya belum teridentifikasikan secara baik. Tetapi setiap penelitian hendaknya dimulai dengan strategi analisis yang umum yang mengandung prioritas tentang apa yang akan dianalisis.</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23850" y="981075"/>
            <a:ext cx="8229600" cy="4525963"/>
          </a:xfrm>
        </p:spPr>
        <p:txBody>
          <a:bodyPr vert="horz" wrap="square" lIns="91440" tIns="45720" rIns="91440" bIns="45720" numCol="1" anchor="t" anchorCtr="0" compatLnSpc="1"/>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Analisis data pada studi kasus ini dilakukan secara deskriptif yang menggunakan tujuh langkah varney dan akan didokumentasikan dengan SOAP yaitu meliputi pengkajian data subjektif dan objektif, menetukan diagnosis dari hasil pengkajian data sehingga dapat melakukan penatalaksanaaan sesuai dengan masalah yang ditemukan.</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800" b="0" i="0" u="none" strike="noStrike" kern="0" cap="none" spc="0" normalizeH="0" baseline="0" noProof="0" dirty="0" smtClean="0">
                <a:ln>
                  <a:noFill/>
                </a:ln>
                <a:solidFill>
                  <a:schemeClr val="tx1"/>
                </a:solidFill>
                <a:effectLst/>
                <a:uLnTx/>
                <a:uFillTx/>
                <a:latin typeface="+mn-lt"/>
                <a:ea typeface="+mn-ea"/>
                <a:cs typeface="+mn-cs"/>
              </a:rPr>
              <a:t>	.</a:t>
            </a:r>
            <a:endParaRPr kumimoji="0" lang="id-ID"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endParaRPr kumimoji="0" lang="id-ID"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95288" y="981075"/>
            <a:ext cx="8229600" cy="4525963"/>
          </a:xfrm>
        </p:spPr>
        <p:txBody>
          <a:bodyPr vert="horz" wrap="square" lIns="91440" tIns="45720" rIns="91440" bIns="45720" numCol="1" anchor="t" anchorCtr="0" compatLnSpc="1"/>
          <a:lstStyle/>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Dalam menganalisa penelitian melakukan beberapa tahapan – tahapan yang perlu dilakukan diantaranya adalah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Reduksi Data</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    Dalam tahap reduksi data peneliti mulai mengumpulkan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data. Data tersebut berupa materi asuhan yang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diberikan, meliputi pengertian,penyebab, tanda dan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gejala komplikasi, dan evaluasi yang diberikan kepada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ibu hamil.(</a:t>
            </a:r>
            <a:r>
              <a:rPr kumimoji="0" lang="id-ID" sz="2400" b="1" i="0" u="none" strike="noStrike" kern="0" cap="none" spc="0" normalizeH="0" baseline="0" noProof="0" dirty="0" smtClean="0">
                <a:ln>
                  <a:noFill/>
                </a:ln>
                <a:solidFill>
                  <a:schemeClr val="tx1"/>
                </a:solidFill>
                <a:effectLst/>
                <a:uLnTx/>
                <a:uFillTx/>
                <a:latin typeface="+mn-lt"/>
                <a:ea typeface="+mn-ea"/>
                <a:cs typeface="+mn-cs"/>
              </a:rPr>
              <a:t>contoh CSR pada Ibu Hamil)</a:t>
            </a:r>
            <a:endParaRPr kumimoji="0" lang="id-ID" sz="24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23850" y="981075"/>
            <a:ext cx="8229600"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Penyajian Data</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    Penyajian data disajikan berupa uraian atau laporan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dengan hasil penelitian.</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Penarikan Kesimpulan</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smtClean="0">
                <a:ln>
                  <a:noFill/>
                </a:ln>
                <a:solidFill>
                  <a:schemeClr val="tx1"/>
                </a:solidFill>
                <a:effectLst/>
                <a:uLnTx/>
                <a:uFillTx/>
                <a:latin typeface="+mn-lt"/>
                <a:ea typeface="+mn-ea"/>
                <a:cs typeface="+mn-cs"/>
              </a:rPr>
              <a:t>    Penarikan kesimpulan merupakan tahap akhir dalam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proses penyusunan sebuah penarikan makna dari data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yang telah diperoleh. Data awal yang diperoleh (data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mentah) diolah sehingga menjadi sebuah kategori data.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Dimana dalam tahap ini garis besar permasalahan akan  </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just" defTabSz="914400" rtl="0" eaLnBrk="0" fontAlgn="base" latinLnBrk="0" hangingPunct="0">
              <a:lnSpc>
                <a:spcPct val="100000"/>
              </a:lnSpc>
              <a:spcBef>
                <a:spcPct val="20000"/>
              </a:spcBef>
              <a:spcAft>
                <a:spcPct val="0"/>
              </a:spcAft>
              <a:buClrTx/>
              <a:buSzTx/>
              <a:buFontTx/>
              <a:buNone/>
              <a:defRPr/>
            </a:pPr>
            <a:r>
              <a:rPr kumimoji="0" lang="id-ID" sz="2400" b="0" i="0" u="none" strike="noStrike" kern="0" cap="none" spc="0" normalizeH="0" baseline="0" noProof="0" dirty="0">
                <a:ln>
                  <a:noFill/>
                </a:ln>
                <a:solidFill>
                  <a:schemeClr val="tx1"/>
                </a:solidFill>
                <a:effectLst/>
                <a:uLnTx/>
                <a:uFillTx/>
                <a:latin typeface="+mn-lt"/>
                <a:ea typeface="+mn-ea"/>
                <a:cs typeface="+mn-cs"/>
              </a:rPr>
              <a:t> </a:t>
            </a:r>
            <a:r>
              <a:rPr kumimoji="0" lang="id-ID" sz="2400" b="0" i="0" u="none" strike="noStrike" kern="0" cap="none" spc="0" normalizeH="0" baseline="0" noProof="0" dirty="0" smtClean="0">
                <a:ln>
                  <a:noFill/>
                </a:ln>
                <a:solidFill>
                  <a:schemeClr val="tx1"/>
                </a:solidFill>
                <a:effectLst/>
                <a:uLnTx/>
                <a:uFillTx/>
                <a:latin typeface="+mn-lt"/>
                <a:ea typeface="+mn-ea"/>
                <a:cs typeface="+mn-cs"/>
              </a:rPr>
              <a:t>   terlihat dan langsung diberikan solusinya</a:t>
            </a:r>
            <a:endParaRPr kumimoji="0" lang="id-ID"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id-ID"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itle 1"/>
          <p:cNvSpPr>
            <a:spLocks noGrp="1"/>
          </p:cNvSpPr>
          <p:nvPr>
            <p:ph type="title"/>
          </p:nvPr>
        </p:nvSpPr>
        <p:spPr>
          <a:xfrm>
            <a:off x="179388" y="115888"/>
            <a:ext cx="8470900" cy="3313112"/>
          </a:xfrm>
          <a:ln/>
        </p:spPr>
        <p:txBody>
          <a:bodyPr vert="horz" wrap="square" lIns="91440" tIns="45720" rIns="91440" bIns="45720" anchor="ctr" anchorCtr="0"/>
          <a:p>
            <a:pPr eaLnBrk="1" hangingPunct="1">
              <a:buNone/>
            </a:pPr>
            <a:r>
              <a:rPr lang="id-ID" altLang="id-ID" sz="3200" b="1" dirty="0">
                <a:latin typeface="Verdana" panose="020B0604030504040204" pitchFamily="34" charset="0"/>
                <a:ea typeface="Arial Unicode MS" pitchFamily="34" charset="-128"/>
              </a:rPr>
              <a:t>Menyusun Langkah Pengumpulan Data dan Analisis D</a:t>
            </a:r>
            <a:r>
              <a:rPr lang="id-ID" altLang="id-ID" sz="3200" b="1" dirty="0">
                <a:latin typeface="Verdana" panose="020B0604030504040204" pitchFamily="34" charset="0"/>
                <a:ea typeface="Arial Unicode MS" pitchFamily="34" charset="-128"/>
              </a:rPr>
              <a:t>ata </a:t>
            </a:r>
            <a:br>
              <a:rPr lang="id-ID" altLang="id-ID" sz="3200" b="1" dirty="0">
                <a:latin typeface="Verdana" panose="020B0604030504040204" pitchFamily="34" charset="0"/>
                <a:ea typeface="Arial Unicode MS" pitchFamily="34" charset="-128"/>
              </a:rPr>
            </a:br>
            <a:r>
              <a:rPr lang="id-ID" altLang="id-ID" sz="3200" b="1" dirty="0">
                <a:latin typeface="Verdana" panose="020B0604030504040204" pitchFamily="34" charset="0"/>
                <a:ea typeface="Arial Unicode MS" pitchFamily="34" charset="-128"/>
              </a:rPr>
              <a:t>pada Studi Kasus</a:t>
            </a:r>
            <a:endParaRPr lang="id-ID" altLang="id-ID" sz="3200" b="1" dirty="0">
              <a:latin typeface="Verdana" panose="020B0604030504040204" pitchFamily="34" charset="0"/>
              <a:ea typeface="Arial Unicode MS" pitchFamily="34" charset="-128"/>
            </a:endParaRPr>
          </a:p>
        </p:txBody>
      </p:sp>
      <p:sp>
        <p:nvSpPr>
          <p:cNvPr id="4099" name="Content Placeholder 2"/>
          <p:cNvSpPr txBox="1">
            <a:spLocks noGrp="1"/>
          </p:cNvSpPr>
          <p:nvPr>
            <p:ph idx="1"/>
          </p:nvPr>
        </p:nvSpPr>
        <p:spPr>
          <a:xfrm>
            <a:off x="468313" y="2852738"/>
            <a:ext cx="7943850" cy="2859088"/>
          </a:xfrm>
        </p:spPr>
        <p:txBody>
          <a:bodyPr vert="horz" wrap="square" lIns="91440" tIns="45720" rIns="91440" bIns="45720" numCol="1" rtlCol="0" anchor="t" anchorCtr="0" compatLnSpc="1"/>
          <a:p>
            <a:pPr marL="0" indent="0" algn="ctr" eaLnBrk="1" hangingPunct="1">
              <a:lnSpc>
                <a:spcPct val="80000"/>
              </a:lnSpc>
              <a:buNone/>
            </a:pPr>
            <a:endParaRPr lang="zh-CN" altLang="x-none" sz="1000">
              <a:ea typeface="Arial Unicode MS" pitchFamily="34" charset="-128"/>
            </a:endParaRPr>
          </a:p>
          <a:p>
            <a:pPr marL="0" indent="0" algn="ctr" eaLnBrk="1" hangingPunct="1">
              <a:lnSpc>
                <a:spcPct val="80000"/>
              </a:lnSpc>
              <a:buNone/>
            </a:pPr>
            <a:endParaRPr lang="zh-CN" altLang="x-none" sz="1700">
              <a:ea typeface="Arial Unicode MS" pitchFamily="34" charset="-128"/>
            </a:endParaRPr>
          </a:p>
          <a:p>
            <a:pPr marL="0" indent="0" algn="ctr" eaLnBrk="1" hangingPunct="1">
              <a:lnSpc>
                <a:spcPct val="80000"/>
              </a:lnSpc>
              <a:buNone/>
            </a:pPr>
            <a:r>
              <a:rPr lang="zh-CN" altLang="x-none" sz="2400" b="1" err="1">
                <a:ea typeface="Arial Unicode MS" pitchFamily="34" charset="-128"/>
              </a:rPr>
              <a:t>Esitra</a:t>
            </a:r>
            <a:r>
              <a:rPr lang="zh-CN" altLang="x-none" sz="2400" b="1">
                <a:ea typeface="Arial Unicode MS" pitchFamily="34" charset="-128"/>
              </a:rPr>
              <a:t> </a:t>
            </a:r>
            <a:r>
              <a:rPr lang="zh-CN" altLang="x-none" sz="2400" b="1" err="1">
                <a:ea typeface="Arial Unicode MS" pitchFamily="34" charset="-128"/>
              </a:rPr>
              <a:t>Herfanda</a:t>
            </a:r>
            <a:r>
              <a:rPr lang="zh-CN" altLang="x-none" sz="2400" b="1">
                <a:ea typeface="Arial Unicode MS" pitchFamily="34" charset="-128"/>
              </a:rPr>
              <a:t>, </a:t>
            </a:r>
            <a:r>
              <a:rPr lang="zh-CN" altLang="x-none" sz="2400" b="1" err="1">
                <a:ea typeface="Arial Unicode MS" pitchFamily="34" charset="-128"/>
              </a:rPr>
              <a:t>M.Keb</a:t>
            </a:r>
            <a:endParaRPr lang="zh-CN" altLang="x-none" sz="2400" b="1">
              <a:ea typeface="Arial Unicode MS" pitchFamily="34" charset="-128"/>
            </a:endParaRPr>
          </a:p>
          <a:p>
            <a:pPr marL="0" indent="0" algn="ctr" eaLnBrk="1" hangingPunct="1">
              <a:lnSpc>
                <a:spcPct val="80000"/>
              </a:lnSpc>
              <a:buNone/>
            </a:pPr>
            <a:r>
              <a:rPr lang="zh-CN" altLang="x-none" sz="2400" b="1" dirty="0">
                <a:ea typeface="Arial Unicode MS" pitchFamily="34" charset="-128"/>
              </a:rPr>
              <a:t>Metodologi Penelitian </a:t>
            </a:r>
            <a:endParaRPr lang="zh-CN" altLang="x-none" sz="2400" b="1" dirty="0">
              <a:ea typeface="Arial Unicode MS" pitchFamily="34" charset="-128"/>
            </a:endParaRPr>
          </a:p>
          <a:p>
            <a:pPr marL="0" indent="0" algn="ctr" eaLnBrk="1" hangingPunct="1">
              <a:lnSpc>
                <a:spcPct val="80000"/>
              </a:lnSpc>
              <a:buNone/>
            </a:pPr>
            <a:endParaRPr lang="zh-CN" altLang="x-none" sz="2400" b="1" dirty="0">
              <a:ea typeface="Arial Unicode MS" pitchFamily="34" charset="-128"/>
            </a:endParaRPr>
          </a:p>
          <a:p>
            <a:pPr marL="0" indent="0" algn="ctr" eaLnBrk="1" hangingPunct="1">
              <a:lnSpc>
                <a:spcPct val="80000"/>
              </a:lnSpc>
              <a:buNone/>
            </a:pPr>
            <a:endParaRPr lang="zh-CN" altLang="x-none" sz="1000" b="1" dirty="0">
              <a:ea typeface="Arial Unicode MS" pitchFamily="34" charset="-128"/>
            </a:endParaRPr>
          </a:p>
          <a:p>
            <a:pPr marL="0" indent="0" algn="ctr" eaLnBrk="1" hangingPunct="1">
              <a:lnSpc>
                <a:spcPct val="80000"/>
              </a:lnSpc>
              <a:buNone/>
            </a:pPr>
            <a:endParaRPr lang="zh-CN" altLang="x-none" sz="1000" b="1" dirty="0">
              <a:ea typeface="Arial Unicode MS" pitchFamily="34" charset="-128"/>
            </a:endParaRPr>
          </a:p>
          <a:p>
            <a:pPr marL="0" indent="0" algn="ctr" eaLnBrk="1" hangingPunct="1">
              <a:lnSpc>
                <a:spcPct val="80000"/>
              </a:lnSpc>
              <a:buNone/>
            </a:pPr>
            <a:r>
              <a:rPr lang="zh-CN" altLang="x-none" sz="2000" b="1" dirty="0">
                <a:ea typeface="Arial Unicode MS" pitchFamily="34" charset="-128"/>
              </a:rPr>
              <a:t>Program Studi Kebidanan Jenjang Diploma III</a:t>
            </a:r>
            <a:endParaRPr lang="zh-CN" altLang="x-none" sz="2000" b="1" dirty="0">
              <a:ea typeface="Arial Unicode MS" pitchFamily="34" charset="-128"/>
            </a:endParaRPr>
          </a:p>
          <a:p>
            <a:pPr marL="0" indent="0" algn="ctr" eaLnBrk="1" hangingPunct="1">
              <a:lnSpc>
                <a:spcPct val="80000"/>
              </a:lnSpc>
              <a:buNone/>
            </a:pPr>
            <a:r>
              <a:rPr lang="zh-CN" altLang="x-none" sz="2000" b="1" dirty="0">
                <a:ea typeface="Arial Unicode MS" pitchFamily="34" charset="-128"/>
              </a:rPr>
              <a:t>Fakultas I</a:t>
            </a:r>
            <a:r>
              <a:rPr sz="2000" b="1" dirty="0">
                <a:ea typeface="Arial Unicode MS" pitchFamily="34" charset="-128"/>
              </a:rPr>
              <a:t>l</a:t>
            </a:r>
            <a:r>
              <a:rPr lang="zh-CN" altLang="x-none" sz="2000" b="1" dirty="0">
                <a:ea typeface="Arial Unicode MS" pitchFamily="34" charset="-128"/>
              </a:rPr>
              <a:t>mu Kesehatan Universitas ‘Aisyiyah Y</a:t>
            </a:r>
            <a:r>
              <a:rPr sz="2000" b="1" dirty="0">
                <a:ea typeface="Arial Unicode MS" pitchFamily="34" charset="-128"/>
              </a:rPr>
              <a:t>o</a:t>
            </a:r>
            <a:r>
              <a:rPr lang="zh-CN" altLang="x-none" sz="2000" b="1" dirty="0">
                <a:ea typeface="Arial Unicode MS" pitchFamily="34" charset="-128"/>
              </a:rPr>
              <a:t>gyakarta</a:t>
            </a:r>
            <a:endParaRPr lang="zh-CN" altLang="x-none" sz="2000" b="1" dirty="0">
              <a:ea typeface="Arial Unicode MS" pitchFamily="34" charset="-128"/>
            </a:endParaRPr>
          </a:p>
          <a:p>
            <a:pPr marL="0" indent="0" algn="ctr" eaLnBrk="1" hangingPunct="1">
              <a:lnSpc>
                <a:spcPct val="80000"/>
              </a:lnSpc>
              <a:buNone/>
            </a:pPr>
            <a:r>
              <a:rPr lang="zh-CN" altLang="x-none" sz="2000" b="1" dirty="0">
                <a:ea typeface="Arial Unicode MS" pitchFamily="34" charset="-128"/>
              </a:rPr>
              <a:t>202</a:t>
            </a:r>
            <a:r>
              <a:rPr lang="id-ID" altLang="zh-CN" sz="2000" b="1" dirty="0">
                <a:ea typeface="Arial Unicode MS" pitchFamily="34" charset="-128"/>
              </a:rPr>
              <a:t>1</a:t>
            </a:r>
            <a:endParaRPr lang="id-ID" altLang="zh-CN" sz="2000" b="1" dirty="0">
              <a:ea typeface="Arial Unicode MS" pitchFamily="34" charset="-128"/>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itle 1"/>
          <p:cNvSpPr>
            <a:spLocks noGrp="1"/>
          </p:cNvSpPr>
          <p:nvPr>
            <p:ph type="title"/>
          </p:nvPr>
        </p:nvSpPr>
        <p:spPr>
          <a:ln/>
        </p:spPr>
        <p:txBody>
          <a:bodyPr vert="horz" wrap="square" lIns="91440" tIns="45720" rIns="91440" bIns="45720" anchor="ctr" anchorCtr="0"/>
          <a:p>
            <a:pPr>
              <a:buNone/>
            </a:pPr>
            <a:r>
              <a:rPr sz="2800" dirty="0"/>
              <a:t>Jenis Penelitian Studi Kasus</a:t>
            </a:r>
            <a:endParaRPr sz="2800" dirty="0"/>
          </a:p>
        </p:txBody>
      </p:sp>
      <p:sp>
        <p:nvSpPr>
          <p:cNvPr id="3" name="Content Placeholder 2"/>
          <p:cNvSpPr>
            <a:spLocks noGrp="1"/>
          </p:cNvSpPr>
          <p:nvPr>
            <p:ph idx="1"/>
          </p:nvPr>
        </p:nvSpPr>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3200" b="0" i="0" u="none" strike="noStrike" kern="0" cap="none" spc="0" normalizeH="0" baseline="0" noProof="0" dirty="0">
                <a:ln>
                  <a:noFill/>
                </a:ln>
                <a:solidFill>
                  <a:schemeClr val="tx1"/>
                </a:solidFill>
                <a:effectLst/>
                <a:uLnTx/>
                <a:uFillTx/>
                <a:latin typeface="+mn-lt"/>
                <a:ea typeface="+mn-ea"/>
                <a:cs typeface="+mn-cs"/>
              </a:rPr>
              <a:t>Penelitian studi kasus </a:t>
            </a:r>
            <a:r>
              <a:rPr kumimoji="0" lang="id-ID" sz="3200" b="0" i="0" u="none" strike="noStrike" kern="0" cap="none" spc="0" normalizeH="0" baseline="0" noProof="0" dirty="0" smtClean="0">
                <a:ln>
                  <a:noFill/>
                </a:ln>
                <a:solidFill>
                  <a:schemeClr val="tx1"/>
                </a:solidFill>
                <a:effectLst/>
                <a:uLnTx/>
                <a:uFillTx/>
                <a:latin typeface="+mn-lt"/>
                <a:ea typeface="+mn-ea"/>
                <a:cs typeface="+mn-cs"/>
              </a:rPr>
              <a:t>mendalam</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3200" b="0" i="0" u="none" strike="noStrike" kern="0" cap="none" spc="0" normalizeH="0" baseline="0" noProof="0" dirty="0">
                <a:ln>
                  <a:noFill/>
                </a:ln>
                <a:solidFill>
                  <a:schemeClr val="tx1"/>
                </a:solidFill>
                <a:effectLst/>
                <a:uLnTx/>
                <a:uFillTx/>
                <a:latin typeface="+mn-lt"/>
                <a:ea typeface="+mn-ea"/>
                <a:cs typeface="+mn-cs"/>
              </a:rPr>
              <a:t>Penelitian studi kasus </a:t>
            </a:r>
            <a:r>
              <a:rPr kumimoji="0" lang="id-ID" sz="3200" b="0" i="0" u="none" strike="noStrike" kern="0" cap="none" spc="0" normalizeH="0" baseline="0" noProof="0" dirty="0" smtClean="0">
                <a:ln>
                  <a:noFill/>
                </a:ln>
                <a:solidFill>
                  <a:schemeClr val="tx1"/>
                </a:solidFill>
                <a:effectLst/>
                <a:uLnTx/>
                <a:uFillTx/>
                <a:latin typeface="+mn-lt"/>
                <a:ea typeface="+mn-ea"/>
                <a:cs typeface="+mn-cs"/>
              </a:rPr>
              <a:t>intrumental</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3200" b="0" i="0" u="none" strike="noStrike" kern="0" cap="none" spc="0" normalizeH="0" baseline="0" noProof="0" dirty="0">
                <a:ln>
                  <a:noFill/>
                </a:ln>
                <a:solidFill>
                  <a:schemeClr val="tx1"/>
                </a:solidFill>
                <a:effectLst/>
                <a:uLnTx/>
                <a:uFillTx/>
                <a:latin typeface="+mn-lt"/>
                <a:ea typeface="+mn-ea"/>
                <a:cs typeface="+mn-cs"/>
              </a:rPr>
              <a:t>Penelitian studi </a:t>
            </a:r>
            <a:r>
              <a:rPr kumimoji="0" lang="id-ID" sz="3200" b="0" i="0" u="none" strike="noStrike" kern="0" cap="none" spc="0" normalizeH="0" baseline="0" noProof="0" dirty="0" smtClean="0">
                <a:ln>
                  <a:noFill/>
                </a:ln>
                <a:solidFill>
                  <a:schemeClr val="tx1"/>
                </a:solidFill>
                <a:effectLst/>
                <a:uLnTx/>
                <a:uFillTx/>
                <a:latin typeface="+mn-lt"/>
                <a:ea typeface="+mn-ea"/>
                <a:cs typeface="+mn-cs"/>
              </a:rPr>
              <a:t>kasus jamak</a:t>
            </a:r>
            <a:endParaRPr kumimoji="0" lang="id-ID" sz="32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id-ID"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Title 1"/>
          <p:cNvSpPr>
            <a:spLocks noGrp="1"/>
          </p:cNvSpPr>
          <p:nvPr>
            <p:ph type="title"/>
          </p:nvPr>
        </p:nvSpPr>
        <p:spPr>
          <a:xfrm>
            <a:off x="1071563" y="1000125"/>
            <a:ext cx="7391400" cy="431800"/>
          </a:xfrm>
          <a:ln/>
        </p:spPr>
        <p:txBody>
          <a:bodyPr vert="horz" wrap="square" lIns="91440" tIns="45720" rIns="91440" bIns="45720" anchor="ctr" anchorCtr="0"/>
          <a:p>
            <a:pPr eaLnBrk="1" hangingPunct="1">
              <a:buNone/>
            </a:pPr>
            <a:r>
              <a:rPr lang="id-ID" altLang="id-ID" dirty="0">
                <a:latin typeface="Verdana" panose="020B0604030504040204" pitchFamily="34" charset="0"/>
                <a:ea typeface="Arial Unicode MS" pitchFamily="34" charset="-128"/>
              </a:rPr>
              <a:t>DOA SESUDAH BELAJAR</a:t>
            </a:r>
            <a:br>
              <a:rPr lang="id-ID" altLang="id-ID" dirty="0">
                <a:latin typeface="Verdana" panose="020B0604030504040204" pitchFamily="34" charset="0"/>
                <a:ea typeface="Arial Unicode MS" pitchFamily="34" charset="-128"/>
              </a:rPr>
            </a:br>
            <a:endParaRPr lang="id-ID" altLang="id-ID" dirty="0">
              <a:latin typeface="Verdana" panose="020B0604030504040204" pitchFamily="34" charset="0"/>
              <a:ea typeface="Arial Unicode MS" pitchFamily="34" charset="-128"/>
            </a:endParaRPr>
          </a:p>
        </p:txBody>
      </p:sp>
      <p:sp>
        <p:nvSpPr>
          <p:cNvPr id="20483" name="Content Placeholder 2"/>
          <p:cNvSpPr>
            <a:spLocks noGrp="1"/>
          </p:cNvSpPr>
          <p:nvPr>
            <p:ph idx="1"/>
          </p:nvPr>
        </p:nvSpPr>
        <p:spPr>
          <a:xfrm>
            <a:off x="914400" y="2143125"/>
            <a:ext cx="7086600" cy="3571875"/>
          </a:xfrm>
          <a:ln/>
        </p:spPr>
        <p:txBody>
          <a:bodyPr vert="horz" wrap="square" lIns="91440" tIns="45720" rIns="91440" bIns="45720" anchor="t" anchorCtr="0"/>
          <a:p>
            <a:pPr algn="ctr" eaLnBrk="1" hangingPunct="1">
              <a:buNone/>
            </a:pPr>
            <a:r>
              <a:rPr lang="ar-AE" altLang="id-ID" sz="2000" b="1" dirty="0">
                <a:cs typeface="Tahoma" panose="020B0604030504040204" pitchFamily="34" charset="0"/>
              </a:rPr>
              <a:t>بِسْمِ اللَّهِ الرَّحْمَنِ الرَّحِيمِ</a:t>
            </a:r>
            <a:endParaRPr lang="id-ID" altLang="id-ID" sz="2000" b="1" dirty="0">
              <a:cs typeface="Tahoma" panose="020B0604030504040204" pitchFamily="34" charset="0"/>
            </a:endParaRPr>
          </a:p>
          <a:p>
            <a:pPr algn="ctr" eaLnBrk="1" hangingPunct="1"/>
            <a:endParaRPr lang="ar-AE" altLang="id-ID" sz="2000" b="1" dirty="0">
              <a:cs typeface="Tahoma" panose="020B0604030504040204" pitchFamily="34" charset="0"/>
            </a:endParaRPr>
          </a:p>
          <a:p>
            <a:pPr algn="ctr" eaLnBrk="1" hangingPunct="1">
              <a:buNone/>
            </a:pPr>
            <a:r>
              <a:rPr lang="ar-AE" altLang="id-ID" sz="2000" b="1" dirty="0">
                <a:cs typeface="Tahoma" panose="020B0604030504040204" pitchFamily="34" charset="0"/>
              </a:rPr>
              <a:t>اَللَّهُمَّ أَرِنَا الْحَقَّ حَقًّا وَارْزُقْنَا اتِّـبَاعَه ُ وَأَرِنَا الْبَاطِلَ بَاطِلاً وَارْزُقْنَا اجْتِنَابَهُ</a:t>
            </a:r>
            <a:endParaRPr lang="id-ID" altLang="id-ID" sz="2000" b="1" dirty="0">
              <a:cs typeface="Tahoma" panose="020B0604030504040204" pitchFamily="34" charset="0"/>
            </a:endParaRPr>
          </a:p>
          <a:p>
            <a:pPr algn="ctr" eaLnBrk="1" hangingPunct="1"/>
            <a:endParaRPr lang="id-ID" altLang="id-ID" sz="2000" b="1" dirty="0">
              <a:cs typeface="Tahoma" panose="020B0604030504040204" pitchFamily="34" charset="0"/>
            </a:endParaRPr>
          </a:p>
          <a:p>
            <a:pPr algn="ctr" eaLnBrk="1" hangingPunct="1"/>
            <a:endParaRPr lang="ar-AE" altLang="id-ID" sz="2000" b="1" dirty="0">
              <a:cs typeface="Tahoma" panose="020B0604030504040204" pitchFamily="34" charset="0"/>
            </a:endParaRPr>
          </a:p>
          <a:p>
            <a:pPr algn="ctr" eaLnBrk="1" hangingPunct="1">
              <a:buNone/>
            </a:pPr>
            <a:r>
              <a:rPr lang="id-ID" altLang="id-ID" sz="2000" b="1" dirty="0">
                <a:cs typeface="Tahoma" panose="020B0604030504040204" pitchFamily="34" charset="0"/>
              </a:rPr>
              <a:t>Ya Alloh Tunjukkanlah kepada kami kebenaran sehinggga kami dapat mengikutinya Dan tunjukkanlah kepada kami kejelekan sehingga kami dapat menjauhinya</a:t>
            </a:r>
            <a:endParaRPr lang="id-ID" altLang="id-ID" sz="2000" dirty="0">
              <a:cs typeface="Tahoma" panose="020B0604030504040204" pitchFamily="34" charset="0"/>
            </a:endParaRPr>
          </a:p>
          <a:p>
            <a:pPr eaLnBrk="1" hangingPunct="1"/>
            <a:endParaRPr lang="id-ID" altLang="id-ID" dirty="0">
              <a:ea typeface="Tahoma" panose="020B0604030504040204"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p:nvPr>
            <p:ph type="title"/>
          </p:nvPr>
        </p:nvSpPr>
        <p:spPr>
          <a:xfrm>
            <a:off x="396875" y="2420938"/>
            <a:ext cx="8229600" cy="1143000"/>
          </a:xfrm>
          <a:ln/>
        </p:spPr>
        <p:txBody>
          <a:bodyPr vert="horz" wrap="square" lIns="91440" tIns="45720" rIns="91440" bIns="45720" anchor="ctr" anchorCtr="0"/>
          <a:p>
            <a:pPr eaLnBrk="1" hangingPunct="1"/>
            <a:r>
              <a:rPr lang="en-US" altLang="id-ID" dirty="0"/>
              <a:t>TERIMAKASIH</a:t>
            </a:r>
            <a:endParaRPr lang="id-ID" altLang="en-US" dirty="0"/>
          </a:p>
        </p:txBody>
      </p:sp>
      <p:sp>
        <p:nvSpPr>
          <p:cNvPr id="21507" name="Rectangle 3"/>
          <p:cNvSpPr/>
          <p:nvPr>
            <p:ph idx="1"/>
          </p:nvPr>
        </p:nvSpPr>
        <p:spPr>
          <a:ln/>
        </p:spPr>
        <p:txBody>
          <a:bodyPr vert="horz" wrap="square" lIns="91440" tIns="45720" rIns="91440" bIns="45720" anchor="t" anchorCtr="0"/>
          <a:p>
            <a:pPr eaLnBrk="1" hangingPunct="1"/>
            <a:endParaRPr lang="en-US" alt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Content Placeholder 2"/>
          <p:cNvSpPr>
            <a:spLocks noGrp="1"/>
          </p:cNvSpPr>
          <p:nvPr>
            <p:ph idx="1"/>
          </p:nvPr>
        </p:nvSpPr>
        <p:spPr>
          <a:xfrm>
            <a:off x="250825" y="836613"/>
            <a:ext cx="7943850" cy="4786313"/>
          </a:xfrm>
        </p:spPr>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id-ID" altLang="id-ID" sz="2800" b="1" i="0" u="none" strike="noStrike" kern="0" cap="none" spc="0" normalizeH="0" baseline="0" noProof="0" dirty="0" smtClean="0">
                <a:ln>
                  <a:noFill/>
                </a:ln>
                <a:solidFill>
                  <a:schemeClr val="tx1"/>
                </a:solidFill>
                <a:effectLst/>
                <a:uLnTx/>
                <a:uFillTx/>
                <a:latin typeface="+mn-lt"/>
                <a:ea typeface="Arial Unicode MS" pitchFamily="34" charset="-128"/>
                <a:cs typeface="Tahoma" panose="020B0604030504040204" pitchFamily="34" charset="0"/>
              </a:rPr>
              <a:t>TUJUAN PEMBELAJARAN/ LO/ CAPAIAN PEMBELAJARAN:</a:t>
            </a:r>
            <a:endParaRPr kumimoji="0" lang="id-ID" altLang="id-ID" sz="2800" b="1" i="0" u="none" strike="noStrike" kern="0" cap="none" spc="0" normalizeH="0" baseline="0" noProof="0" dirty="0" smtClean="0">
              <a:ln>
                <a:noFill/>
              </a:ln>
              <a:solidFill>
                <a:schemeClr val="tx1"/>
              </a:solidFill>
              <a:effectLst/>
              <a:uLnTx/>
              <a:uFillTx/>
              <a:latin typeface="+mn-lt"/>
              <a:ea typeface="Arial Unicode MS" pitchFamily="34" charset="-128"/>
              <a:cs typeface="Tahoma" panose="020B0604030504040204" pitchFamily="34" charset="0"/>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sz="2800" b="0" i="0" u="none" strike="noStrike" kern="0" cap="none" spc="0" normalizeH="0" baseline="0" noProof="0" dirty="0" err="1" smtClean="0">
                <a:ln>
                  <a:noFill/>
                </a:ln>
                <a:solidFill>
                  <a:schemeClr val="tx1"/>
                </a:solidFill>
                <a:effectLst/>
                <a:uLnTx/>
                <a:uFillTx/>
                <a:latin typeface="+mn-lt"/>
                <a:ea typeface="+mn-ea"/>
                <a:cs typeface="+mn-cs"/>
              </a:rPr>
              <a:t>Mampu</a:t>
            </a:r>
            <a:r>
              <a:rPr kumimoji="0" lang="en-US" sz="2800" b="0" i="0" u="none" strike="noStrike" kern="0" cap="none" spc="0" normalizeH="0" baseline="0" noProof="0" dirty="0" smtClean="0">
                <a:ln>
                  <a:noFill/>
                </a:ln>
                <a:solidFill>
                  <a:schemeClr val="tx1"/>
                </a:solidFill>
                <a:effectLst/>
                <a:uLnTx/>
                <a:uFillTx/>
                <a:latin typeface="+mn-lt"/>
                <a:ea typeface="+mn-ea"/>
                <a:cs typeface="+mn-cs"/>
              </a:rPr>
              <a:t> </a:t>
            </a:r>
            <a:r>
              <a:rPr kumimoji="0" lang="id-ID" sz="2800" b="0" i="0" u="none" strike="noStrike" kern="0" cap="none" spc="0" normalizeH="0" baseline="0" noProof="0" dirty="0">
                <a:ln>
                  <a:noFill/>
                </a:ln>
                <a:solidFill>
                  <a:schemeClr val="tx1"/>
                </a:solidFill>
                <a:effectLst/>
                <a:uLnTx/>
                <a:uFillTx/>
                <a:latin typeface="+mn-lt"/>
                <a:ea typeface="+mn-ea"/>
                <a:cs typeface="+mn-cs"/>
              </a:rPr>
              <a:t>M</a:t>
            </a:r>
            <a:r>
              <a:rPr kumimoji="0" lang="id-ID" sz="2800" b="0" i="0" u="none" strike="noStrike" kern="0" cap="none" spc="0" normalizeH="0" baseline="0" noProof="0" dirty="0" smtClean="0">
                <a:ln>
                  <a:noFill/>
                </a:ln>
                <a:solidFill>
                  <a:schemeClr val="tx1"/>
                </a:solidFill>
                <a:effectLst/>
                <a:uLnTx/>
                <a:uFillTx/>
                <a:latin typeface="+mn-lt"/>
                <a:ea typeface="+mn-ea"/>
                <a:cs typeface="+mn-cs"/>
              </a:rPr>
              <a:t>emahami dan Menyusun </a:t>
            </a:r>
            <a:r>
              <a:rPr kumimoji="0" lang="id-ID" sz="2800" b="0" i="0" u="none" strike="noStrike" kern="0" cap="none" spc="0" normalizeH="0" baseline="0" noProof="0" dirty="0">
                <a:ln>
                  <a:noFill/>
                </a:ln>
                <a:solidFill>
                  <a:schemeClr val="tx1"/>
                </a:solidFill>
                <a:effectLst/>
                <a:uLnTx/>
                <a:uFillTx/>
                <a:latin typeface="+mn-lt"/>
                <a:ea typeface="+mn-ea"/>
                <a:cs typeface="+mn-cs"/>
              </a:rPr>
              <a:t>Langkah Pengumpulan Data dan Analisis Data </a:t>
            </a:r>
            <a:br>
              <a:rPr kumimoji="0" lang="id-ID" sz="2800" b="0" i="0" u="none" strike="noStrike" kern="0" cap="none" spc="0" normalizeH="0" baseline="0" noProof="0" dirty="0">
                <a:ln>
                  <a:noFill/>
                </a:ln>
                <a:solidFill>
                  <a:schemeClr val="tx1"/>
                </a:solidFill>
                <a:effectLst/>
                <a:uLnTx/>
                <a:uFillTx/>
                <a:latin typeface="+mn-lt"/>
                <a:ea typeface="+mn-ea"/>
                <a:cs typeface="+mn-cs"/>
              </a:rPr>
            </a:br>
            <a:r>
              <a:rPr kumimoji="0" lang="id-ID" sz="2800" b="0" i="0" u="none" strike="noStrike" kern="0" cap="none" spc="0" normalizeH="0" baseline="0" noProof="0" dirty="0">
                <a:ln>
                  <a:noFill/>
                </a:ln>
                <a:solidFill>
                  <a:schemeClr val="tx1"/>
                </a:solidFill>
                <a:effectLst/>
                <a:uLnTx/>
                <a:uFillTx/>
                <a:latin typeface="+mn-lt"/>
                <a:ea typeface="+mn-ea"/>
                <a:cs typeface="+mn-cs"/>
              </a:rPr>
              <a:t>pada Studi Kasus</a:t>
            </a:r>
            <a:endParaRPr kumimoji="0" lang="id-ID" sz="18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defRPr/>
            </a:pPr>
            <a:r>
              <a:rPr kumimoji="0" lang="id-ID" sz="1800" b="0" i="0" u="none" strike="noStrike" kern="0" cap="none" spc="0" normalizeH="0" baseline="0" noProof="0" dirty="0" smtClean="0">
                <a:ln>
                  <a:noFill/>
                </a:ln>
                <a:solidFill>
                  <a:schemeClr val="tx1"/>
                </a:solidFill>
                <a:effectLst/>
                <a:uLnTx/>
                <a:uFillTx/>
                <a:latin typeface="+mn-lt"/>
                <a:ea typeface="+mn-ea"/>
                <a:cs typeface="+mn-cs"/>
              </a:rPr>
              <a:t>Bahan Kajian : </a:t>
            </a:r>
            <a:endParaRPr kumimoji="0" lang="id-ID"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2000" b="0" i="0" u="none" strike="noStrike" kern="0" cap="none" spc="0" normalizeH="0" baseline="0" noProof="0" dirty="0" smtClean="0">
                <a:ln>
                  <a:noFill/>
                </a:ln>
                <a:solidFill>
                  <a:schemeClr val="tx1"/>
                </a:solidFill>
                <a:effectLst/>
                <a:uLnTx/>
                <a:uFillTx/>
                <a:latin typeface="+mn-lt"/>
                <a:ea typeface="+mn-ea"/>
                <a:cs typeface="+mn-cs"/>
              </a:rPr>
              <a:t>Langkah Menyusun Pengumpulan Data pada CSR</a:t>
            </a:r>
            <a:endParaRPr kumimoji="0" lang="id-ID"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id-ID" sz="2000" b="0" i="0" u="none" strike="noStrike" kern="0" cap="none" spc="0" normalizeH="0" baseline="0" noProof="0" dirty="0" smtClean="0">
                <a:ln>
                  <a:noFill/>
                </a:ln>
                <a:solidFill>
                  <a:schemeClr val="tx1"/>
                </a:solidFill>
                <a:effectLst/>
                <a:uLnTx/>
                <a:uFillTx/>
                <a:latin typeface="+mn-lt"/>
                <a:ea typeface="+mn-ea"/>
                <a:cs typeface="+mn-cs"/>
              </a:rPr>
              <a:t>Analisa data </a:t>
            </a:r>
            <a:r>
              <a:rPr kumimoji="0" lang="id-ID" sz="2000" b="0" i="0" u="none" strike="noStrike" kern="0" cap="none" spc="0" normalizeH="0" baseline="0" noProof="0" dirty="0">
                <a:ln>
                  <a:noFill/>
                </a:ln>
                <a:solidFill>
                  <a:schemeClr val="tx1"/>
                </a:solidFill>
                <a:effectLst/>
                <a:uLnTx/>
                <a:uFillTx/>
                <a:latin typeface="+mn-lt"/>
                <a:ea typeface="+mn-ea"/>
                <a:cs typeface="+mn-cs"/>
              </a:rPr>
              <a:t>pada CSR</a:t>
            </a:r>
            <a:endParaRPr kumimoji="0" lang="id-ID"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id-ID" sz="20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Title 1"/>
          <p:cNvSpPr>
            <a:spLocks noGrp="1"/>
          </p:cNvSpPr>
          <p:nvPr>
            <p:ph type="title"/>
          </p:nvPr>
        </p:nvSpPr>
        <p:spPr>
          <a:xfrm>
            <a:off x="323850" y="549275"/>
            <a:ext cx="8362950" cy="1143000"/>
          </a:xfrm>
          <a:ln/>
        </p:spPr>
        <p:txBody>
          <a:bodyPr vert="horz" wrap="square" lIns="91440" tIns="45720" rIns="91440" bIns="45720" anchor="ctr" anchorCtr="0"/>
          <a:p>
            <a:r>
              <a:rPr lang="id-ID" altLang="id-ID" sz="3600" b="1" dirty="0">
                <a:cs typeface="Times New Roman" panose="02020603050405020304" pitchFamily="18" charset="0"/>
              </a:rPr>
              <a:t>STUDI KASUS</a:t>
            </a:r>
            <a:endParaRPr lang="id-ID" altLang="id-ID" sz="3600" b="1" dirty="0"/>
          </a:p>
        </p:txBody>
      </p:sp>
      <p:sp>
        <p:nvSpPr>
          <p:cNvPr id="5123" name="Content Placeholder 2"/>
          <p:cNvSpPr>
            <a:spLocks noGrp="1"/>
          </p:cNvSpPr>
          <p:nvPr>
            <p:ph idx="1"/>
          </p:nvPr>
        </p:nvSpPr>
        <p:spPr>
          <a:ln/>
        </p:spPr>
        <p:txBody>
          <a:bodyPr vert="horz" wrap="square" lIns="91440" tIns="45720" rIns="91440" bIns="45720" anchor="t" anchorCtr="0"/>
          <a:p>
            <a:pPr marL="0" indent="0" algn="just" eaLnBrk="1" hangingPunct="1">
              <a:buNone/>
            </a:pPr>
            <a:r>
              <a:rPr lang="id-ID" altLang="id-ID" sz="2800" dirty="0">
                <a:cs typeface="Times New Roman" panose="02020603050405020304" pitchFamily="18" charset="0"/>
              </a:rPr>
              <a:t>Sebuah eksplorasi dari “suatu sistem yang terikat” atau “suatu kasus/beragam kasus” yang dari waktu ke waktu melalui pengumpulan data yang mendalam serta melibatkan berbagai sumber informasi yang “kaya” dalam suatu konteks.</a:t>
            </a:r>
            <a:endParaRPr lang="en-US" altLang="id-ID" sz="2800" dirty="0">
              <a:cs typeface="Times New Roman" panose="02020603050405020304" pitchFamily="18" charset="0"/>
            </a:endParaRPr>
          </a:p>
          <a:p>
            <a:pPr marL="0" indent="0" algn="just">
              <a:buNone/>
            </a:pPr>
            <a:endParaRPr sz="2400" dirty="0"/>
          </a:p>
        </p:txBody>
      </p:sp>
      <p:pic>
        <p:nvPicPr>
          <p:cNvPr id="5124" name="Picture 4"/>
          <p:cNvPicPr>
            <a:picLocks noChangeAspect="1"/>
          </p:cNvPicPr>
          <p:nvPr/>
        </p:nvPicPr>
        <p:blipFill>
          <a:blip r:embed="rId1"/>
          <a:stretch>
            <a:fillRect/>
          </a:stretch>
        </p:blipFill>
        <p:spPr>
          <a:xfrm>
            <a:off x="3482975" y="4005263"/>
            <a:ext cx="5618163" cy="2817812"/>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2"/>
          <p:cNvSpPr>
            <a:spLocks noGrp="1"/>
          </p:cNvSpPr>
          <p:nvPr>
            <p:ph idx="1"/>
          </p:nvPr>
        </p:nvSpPr>
        <p:spPr>
          <a:xfrm>
            <a:off x="250825" y="908050"/>
            <a:ext cx="8229600" cy="4310063"/>
          </a:xfrm>
          <a:ln/>
        </p:spPr>
        <p:txBody>
          <a:bodyPr vert="horz" wrap="square" lIns="91440" tIns="45720" rIns="91440" bIns="45720" anchor="t" anchorCtr="0"/>
          <a:p>
            <a:pPr algn="just"/>
            <a:r>
              <a:rPr sz="2800" dirty="0"/>
              <a:t>Creswell mengungkapkan bahwa apabila kita akan memilih studi untuk suatu kasus, dapat dipilih dari beberapa program studi atau sebuah program studi dengan menggunakan berbagai sumber informasi yang meliputi: observasi, wawancara, materi audio-visual, dokumentasi dan laporan. Konteks kasus dapat “mensituasikan” kasus di dalam settingnya yang terdiri dari setting fisik maupun setting sosial, sejarah atau setting ekonomi. </a:t>
            </a:r>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Content Placeholder 2"/>
          <p:cNvSpPr>
            <a:spLocks noGrp="1"/>
          </p:cNvSpPr>
          <p:nvPr>
            <p:ph idx="1"/>
          </p:nvPr>
        </p:nvSpPr>
        <p:spPr>
          <a:xfrm>
            <a:off x="395288" y="1052513"/>
            <a:ext cx="8229600" cy="4525962"/>
          </a:xfrm>
          <a:ln/>
        </p:spPr>
        <p:txBody>
          <a:bodyPr vert="horz" wrap="square" lIns="91440" tIns="45720" rIns="91440" bIns="45720" anchor="t" anchorCtr="0"/>
          <a:p>
            <a:pPr algn="just"/>
            <a:r>
              <a:rPr dirty="0"/>
              <a:t>Pengumpulan data dalam studi kasus dapat diambil dari berbagai sumber informasi, karena studi kasus melibatkan pengumpulan data yang “kaya” untuk membangun gambaran yang mendalam dari suatu kasus.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619885" y="980440"/>
            <a:ext cx="7093585" cy="1143000"/>
          </a:xfrm>
        </p:spPr>
        <p:txBody>
          <a:bodyPr/>
          <a:p>
            <a:r>
              <a:rPr lang="id-ID" altLang="en-US" sz="2800" b="1"/>
              <a:t>ASUHAN KEBIDANAN PADA IBU HAMIL NORMAL TRIMESTER II DI PUSKESMAS SENTOLO I YOGYAKARTA</a:t>
            </a:r>
            <a:endParaRPr lang="id-ID" altLang="en-US" sz="2800" b="1"/>
          </a:p>
        </p:txBody>
      </p:sp>
      <p:sp>
        <p:nvSpPr>
          <p:cNvPr id="4" name="Flowchart: Sequential Access Storage 3"/>
          <p:cNvSpPr/>
          <p:nvPr/>
        </p:nvSpPr>
        <p:spPr>
          <a:xfrm>
            <a:off x="179705" y="116205"/>
            <a:ext cx="2254250" cy="736600"/>
          </a:xfrm>
          <a:prstGeom prst="flowChartMagneticTape">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Contoh CSR</a:t>
            </a:r>
            <a:endPara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0" name="Text Box 99"/>
          <p:cNvSpPr txBox="1"/>
          <p:nvPr/>
        </p:nvSpPr>
        <p:spPr>
          <a:xfrm>
            <a:off x="395605" y="2132330"/>
            <a:ext cx="4094480" cy="3138170"/>
          </a:xfrm>
          <a:prstGeom prst="rect">
            <a:avLst/>
          </a:prstGeom>
          <a:noFill/>
          <a:ln w="9525">
            <a:noFill/>
          </a:ln>
        </p:spPr>
        <p:txBody>
          <a:bodyPr wrap="square">
            <a:spAutoFit/>
          </a:bodyPr>
          <a:p>
            <a:pPr algn="just"/>
            <a:r>
              <a:rPr lang="en-US">
                <a:latin typeface="Times New Roman" panose="02020603050405020304" pitchFamily="18" charset="0"/>
                <a:cs typeface="Calibri" panose="020F0502020204030204" pitchFamily="34" charset="0"/>
              </a:rPr>
              <a:t>Dalam pengambilan studi kasus, peneliti menggnakan alat – alat berupa:1. Alat yang digunakan untk pengumpulan dataa. Format pengkajian asuhan kebidanan kehamilan (SOAP)b. Alat perekam dengan menggunakan </a:t>
            </a:r>
            <a:r>
              <a:rPr lang="en-US" i="1">
                <a:latin typeface="Times New Roman" panose="02020603050405020304" pitchFamily="18" charset="0"/>
                <a:cs typeface="Calibri" panose="020F0502020204030204" pitchFamily="34" charset="0"/>
              </a:rPr>
              <a:t>handphone</a:t>
            </a:r>
            <a:r>
              <a:rPr lang="en-US">
                <a:latin typeface="Times New Roman" panose="02020603050405020304" pitchFamily="18" charset="0"/>
                <a:cs typeface="Calibri" panose="020F0502020204030204" pitchFamily="34" charset="0"/>
              </a:rPr>
              <a:t>c. Buku tulisd. Alat tulise. Pedoman wawancara</a:t>
            </a:r>
            <a:endParaRPr lang="en-US"/>
          </a:p>
        </p:txBody>
      </p:sp>
      <p:pic>
        <p:nvPicPr>
          <p:cNvPr id="5" name="Table Placeholder 4"/>
          <p:cNvPicPr>
            <a:picLocks noChangeAspect="1"/>
          </p:cNvPicPr>
          <p:nvPr>
            <p:ph type="tbl" idx="1"/>
          </p:nvPr>
        </p:nvPicPr>
        <p:blipFill>
          <a:blip r:embed="rId1"/>
          <a:stretch>
            <a:fillRect/>
          </a:stretch>
        </p:blipFill>
        <p:spPr>
          <a:xfrm>
            <a:off x="4572000" y="2204720"/>
            <a:ext cx="5286375" cy="31623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467360" y="692785"/>
            <a:ext cx="8152765" cy="518350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79705" y="836295"/>
            <a:ext cx="8244205" cy="4932045"/>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id-ID"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5715</Words>
  <Application>WPS Presentation</Application>
  <PresentationFormat>On-screen Show (4:3)</PresentationFormat>
  <Paragraphs>120</Paragraphs>
  <Slides>22</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22</vt:i4>
      </vt:variant>
    </vt:vector>
  </HeadingPairs>
  <TitlesOfParts>
    <vt:vector size="33" baseType="lpstr">
      <vt:lpstr>Arial</vt:lpstr>
      <vt:lpstr>SimSun</vt:lpstr>
      <vt:lpstr>Wingdings</vt:lpstr>
      <vt:lpstr>Times New Roman</vt:lpstr>
      <vt:lpstr>Arial Unicode MS</vt:lpstr>
      <vt:lpstr>Calibri</vt:lpstr>
      <vt:lpstr>Verdana</vt:lpstr>
      <vt:lpstr>Tahoma</vt:lpstr>
      <vt:lpstr>Microsoft YaHei</vt:lpstr>
      <vt:lpstr>Arial Unicode MS</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Health Management Tools</dc:title>
  <dc:creator>Unknown User</dc:creator>
  <cp:lastModifiedBy>USER</cp:lastModifiedBy>
  <cp:revision>2006</cp:revision>
  <cp:lastPrinted>2011-07-18T11:17:17Z</cp:lastPrinted>
  <dcterms:created xsi:type="dcterms:W3CDTF">2003-01-23T21:51:06Z</dcterms:created>
  <dcterms:modified xsi:type="dcterms:W3CDTF">2021-05-07T22:28:31Z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