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57" r:id="rId3"/>
    <p:sldId id="261" r:id="rId4"/>
    <p:sldId id="263" r:id="rId5"/>
    <p:sldId id="348" r:id="rId6"/>
    <p:sldId id="367" r:id="rId7"/>
    <p:sldId id="349" r:id="rId8"/>
    <p:sldId id="350" r:id="rId9"/>
    <p:sldId id="351" r:id="rId10"/>
    <p:sldId id="352" r:id="rId11"/>
    <p:sldId id="353" r:id="rId12"/>
    <p:sldId id="268" r:id="rId13"/>
    <p:sldId id="360" r:id="rId14"/>
    <p:sldId id="264" r:id="rId15"/>
    <p:sldId id="265" r:id="rId16"/>
    <p:sldId id="266" r:id="rId17"/>
    <p:sldId id="269" r:id="rId18"/>
    <p:sldId id="270" r:id="rId19"/>
    <p:sldId id="271" r:id="rId20"/>
    <p:sldId id="364" r:id="rId21"/>
    <p:sldId id="365" r:id="rId22"/>
    <p:sldId id="366" r:id="rId23"/>
    <p:sldId id="273" r:id="rId24"/>
    <p:sldId id="274" r:id="rId25"/>
    <p:sldId id="275" r:id="rId26"/>
    <p:sldId id="276" r:id="rId27"/>
    <p:sldId id="277" r:id="rId28"/>
    <p:sldId id="279" r:id="rId29"/>
    <p:sldId id="280" r:id="rId30"/>
    <p:sldId id="281" r:id="rId31"/>
    <p:sldId id="282" r:id="rId32"/>
    <p:sldId id="283" r:id="rId33"/>
    <p:sldId id="285" r:id="rId34"/>
    <p:sldId id="286" r:id="rId35"/>
    <p:sldId id="287" r:id="rId36"/>
    <p:sldId id="288" r:id="rId37"/>
    <p:sldId id="289" r:id="rId38"/>
    <p:sldId id="290" r:id="rId39"/>
    <p:sldId id="299" r:id="rId40"/>
    <p:sldId id="304" r:id="rId41"/>
    <p:sldId id="319" r:id="rId42"/>
    <p:sldId id="332" r:id="rId43"/>
    <p:sldId id="33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128" autoAdjust="0"/>
  </p:normalViewPr>
  <p:slideViewPr>
    <p:cSldViewPr>
      <p:cViewPr varScale="1">
        <p:scale>
          <a:sx n="65" d="100"/>
          <a:sy n="65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9CC8C-4F58-4EE1-ACB5-645FB35FF9A6}" type="doc">
      <dgm:prSet loTypeId="urn:microsoft.com/office/officeart/2005/8/layout/vList3#1" loCatId="list" qsTypeId="urn:microsoft.com/office/officeart/2005/8/quickstyle/simple2" qsCatId="simple" csTypeId="urn:microsoft.com/office/officeart/2005/8/colors/colorful5" csCatId="colorful" phldr="1"/>
      <dgm:spPr/>
    </dgm:pt>
    <dgm:pt modelId="{42365AFD-BD1F-4334-AD54-3E5CED81AEDC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+mj-lt"/>
            </a:rPr>
            <a:t>Vascular phase</a:t>
          </a:r>
        </a:p>
      </dgm:t>
    </dgm:pt>
    <dgm:pt modelId="{875C5E63-300F-4FAC-A1C1-054917D8FAAB}" type="parTrans" cxnId="{1354BC40-0B2D-4AEB-945D-BF3C79489B45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6E8D0D6-35AB-41FB-A638-A72D71BB37B4}" type="sibTrans" cxnId="{1354BC40-0B2D-4AEB-945D-BF3C79489B45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2CB94A6-068F-4B8F-A4D7-721BF1FB01CC}">
      <dgm:prSet/>
      <dgm:spPr/>
      <dgm:t>
        <a:bodyPr/>
        <a:lstStyle/>
        <a:p>
          <a:r>
            <a:rPr lang="en-US">
              <a:solidFill>
                <a:sysClr val="windowText" lastClr="000000"/>
              </a:solidFill>
              <a:latin typeface="+mj-lt"/>
            </a:rPr>
            <a:t>Platelet phase</a:t>
          </a:r>
          <a:endParaRPr lang="en-US" dirty="0">
            <a:solidFill>
              <a:sysClr val="windowText" lastClr="000000"/>
            </a:solidFill>
            <a:latin typeface="+mj-lt"/>
          </a:endParaRPr>
        </a:p>
      </dgm:t>
    </dgm:pt>
    <dgm:pt modelId="{A5D8C893-2889-4127-9A46-F700DCD87685}" type="parTrans" cxnId="{744102A1-C787-498F-AB61-8973165FFE0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6371B21-003E-4A18-9BB1-5413851CF302}" type="sibTrans" cxnId="{744102A1-C787-498F-AB61-8973165FFE0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147C936-AE4E-4CED-8CE9-ED2161BBD2D5}">
      <dgm:prSet/>
      <dgm:spPr/>
      <dgm:t>
        <a:bodyPr/>
        <a:lstStyle/>
        <a:p>
          <a:r>
            <a:rPr lang="en-US">
              <a:solidFill>
                <a:sysClr val="windowText" lastClr="000000"/>
              </a:solidFill>
              <a:latin typeface="+mj-lt"/>
            </a:rPr>
            <a:t>Coagulation phase</a:t>
          </a:r>
          <a:endParaRPr lang="en-US" dirty="0">
            <a:solidFill>
              <a:sysClr val="windowText" lastClr="000000"/>
            </a:solidFill>
            <a:latin typeface="+mj-lt"/>
          </a:endParaRPr>
        </a:p>
      </dgm:t>
    </dgm:pt>
    <dgm:pt modelId="{D6204195-93A8-40F2-8A4E-C62AD2D5F89F}" type="parTrans" cxnId="{82BE6FB6-9C1F-4D62-8C4F-533AB040CC1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03B84D0-3D69-4D74-A178-E487CC805677}" type="sibTrans" cxnId="{82BE6FB6-9C1F-4D62-8C4F-533AB040CC1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18E1C73-2A3B-492F-BA7E-39714F6AAFC9}">
      <dgm:prSet/>
      <dgm:spPr/>
      <dgm:t>
        <a:bodyPr/>
        <a:lstStyle/>
        <a:p>
          <a:r>
            <a:rPr lang="en-US" dirty="0" err="1">
              <a:solidFill>
                <a:sysClr val="windowText" lastClr="000000"/>
              </a:solidFill>
              <a:latin typeface="+mj-lt"/>
            </a:rPr>
            <a:t>Fibrinolytic</a:t>
          </a:r>
          <a:r>
            <a:rPr lang="en-US" dirty="0">
              <a:solidFill>
                <a:sysClr val="windowText" lastClr="000000"/>
              </a:solidFill>
              <a:latin typeface="+mj-lt"/>
            </a:rPr>
            <a:t> phase</a:t>
          </a:r>
        </a:p>
      </dgm:t>
    </dgm:pt>
    <dgm:pt modelId="{33592A4D-60BD-4E1D-9E1D-520427A6587A}" type="parTrans" cxnId="{2C5A2829-78DF-4B27-B479-E43034D87BF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C618B97-D78E-40FB-8EFE-6F7DF8AB53D4}" type="sibTrans" cxnId="{2C5A2829-78DF-4B27-B479-E43034D87BF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784E859-1F95-4A3B-950B-A3EB963E6048}" type="pres">
      <dgm:prSet presAssocID="{0009CC8C-4F58-4EE1-ACB5-645FB35FF9A6}" presName="linearFlow" presStyleCnt="0">
        <dgm:presLayoutVars>
          <dgm:dir/>
          <dgm:resizeHandles val="exact"/>
        </dgm:presLayoutVars>
      </dgm:prSet>
      <dgm:spPr/>
    </dgm:pt>
    <dgm:pt modelId="{B9CDB93A-88E3-434A-ABD0-3B112F266B24}" type="pres">
      <dgm:prSet presAssocID="{42365AFD-BD1F-4334-AD54-3E5CED81AEDC}" presName="composite" presStyleCnt="0"/>
      <dgm:spPr/>
    </dgm:pt>
    <dgm:pt modelId="{375BD2D7-780A-4A94-BF44-55ED3CDC10E2}" type="pres">
      <dgm:prSet presAssocID="{42365AFD-BD1F-4334-AD54-3E5CED81AEDC}" presName="imgShp" presStyleLbl="fgImgPlace1" presStyleIdx="0" presStyleCnt="4"/>
      <dgm:spPr/>
    </dgm:pt>
    <dgm:pt modelId="{B21C6D68-6E9D-4DF7-8E30-301CCB8601A3}" type="pres">
      <dgm:prSet presAssocID="{42365AFD-BD1F-4334-AD54-3E5CED81AEDC}" presName="txShp" presStyleLbl="node1" presStyleIdx="0" presStyleCnt="4">
        <dgm:presLayoutVars>
          <dgm:bulletEnabled val="1"/>
        </dgm:presLayoutVars>
      </dgm:prSet>
      <dgm:spPr/>
    </dgm:pt>
    <dgm:pt modelId="{824DBC2B-4134-4650-BB42-D9955EDF6D8F}" type="pres">
      <dgm:prSet presAssocID="{46E8D0D6-35AB-41FB-A638-A72D71BB37B4}" presName="spacing" presStyleCnt="0"/>
      <dgm:spPr/>
    </dgm:pt>
    <dgm:pt modelId="{3074DDE0-BDFE-4999-8C7B-BA0E97E0D6B8}" type="pres">
      <dgm:prSet presAssocID="{22CB94A6-068F-4B8F-A4D7-721BF1FB01CC}" presName="composite" presStyleCnt="0"/>
      <dgm:spPr/>
    </dgm:pt>
    <dgm:pt modelId="{3407801D-681E-43EC-825D-5C30AED38C2B}" type="pres">
      <dgm:prSet presAssocID="{22CB94A6-068F-4B8F-A4D7-721BF1FB01CC}" presName="imgShp" presStyleLbl="fgImgPlace1" presStyleIdx="1" presStyleCnt="4"/>
      <dgm:spPr/>
    </dgm:pt>
    <dgm:pt modelId="{B2408C8B-7096-4E46-B369-6ECEC3998F04}" type="pres">
      <dgm:prSet presAssocID="{22CB94A6-068F-4B8F-A4D7-721BF1FB01CC}" presName="txShp" presStyleLbl="node1" presStyleIdx="1" presStyleCnt="4">
        <dgm:presLayoutVars>
          <dgm:bulletEnabled val="1"/>
        </dgm:presLayoutVars>
      </dgm:prSet>
      <dgm:spPr/>
    </dgm:pt>
    <dgm:pt modelId="{1EA58337-7E12-4B2A-9AEE-78254A5A4304}" type="pres">
      <dgm:prSet presAssocID="{A6371B21-003E-4A18-9BB1-5413851CF302}" presName="spacing" presStyleCnt="0"/>
      <dgm:spPr/>
    </dgm:pt>
    <dgm:pt modelId="{18E2917C-D4F7-4B06-8C18-6E0A89A0A072}" type="pres">
      <dgm:prSet presAssocID="{2147C936-AE4E-4CED-8CE9-ED2161BBD2D5}" presName="composite" presStyleCnt="0"/>
      <dgm:spPr/>
    </dgm:pt>
    <dgm:pt modelId="{F26386D4-E4BC-492B-9D40-F5EF3E4098FE}" type="pres">
      <dgm:prSet presAssocID="{2147C936-AE4E-4CED-8CE9-ED2161BBD2D5}" presName="imgShp" presStyleLbl="fgImgPlace1" presStyleIdx="2" presStyleCnt="4"/>
      <dgm:spPr/>
    </dgm:pt>
    <dgm:pt modelId="{E1B0FF21-CC05-465F-8185-DEDAE8B74C58}" type="pres">
      <dgm:prSet presAssocID="{2147C936-AE4E-4CED-8CE9-ED2161BBD2D5}" presName="txShp" presStyleLbl="node1" presStyleIdx="2" presStyleCnt="4">
        <dgm:presLayoutVars>
          <dgm:bulletEnabled val="1"/>
        </dgm:presLayoutVars>
      </dgm:prSet>
      <dgm:spPr/>
    </dgm:pt>
    <dgm:pt modelId="{88CEA765-9BA2-449B-AA7F-027A938A2344}" type="pres">
      <dgm:prSet presAssocID="{903B84D0-3D69-4D74-A178-E487CC805677}" presName="spacing" presStyleCnt="0"/>
      <dgm:spPr/>
    </dgm:pt>
    <dgm:pt modelId="{5476315E-39D0-43B2-81E3-B6B0CF178977}" type="pres">
      <dgm:prSet presAssocID="{418E1C73-2A3B-492F-BA7E-39714F6AAFC9}" presName="composite" presStyleCnt="0"/>
      <dgm:spPr/>
    </dgm:pt>
    <dgm:pt modelId="{4354F6C0-728F-40F0-8694-51EEE206C41D}" type="pres">
      <dgm:prSet presAssocID="{418E1C73-2A3B-492F-BA7E-39714F6AAFC9}" presName="imgShp" presStyleLbl="fgImgPlace1" presStyleIdx="3" presStyleCnt="4"/>
      <dgm:spPr/>
    </dgm:pt>
    <dgm:pt modelId="{CB04A338-8E62-471E-8C8F-6A872B08D82E}" type="pres">
      <dgm:prSet presAssocID="{418E1C73-2A3B-492F-BA7E-39714F6AAFC9}" presName="txShp" presStyleLbl="node1" presStyleIdx="3" presStyleCnt="4">
        <dgm:presLayoutVars>
          <dgm:bulletEnabled val="1"/>
        </dgm:presLayoutVars>
      </dgm:prSet>
      <dgm:spPr/>
    </dgm:pt>
  </dgm:ptLst>
  <dgm:cxnLst>
    <dgm:cxn modelId="{DC859416-C2B2-489C-A865-40C7BC43D5A7}" type="presOf" srcId="{42365AFD-BD1F-4334-AD54-3E5CED81AEDC}" destId="{B21C6D68-6E9D-4DF7-8E30-301CCB8601A3}" srcOrd="0" destOrd="0" presId="urn:microsoft.com/office/officeart/2005/8/layout/vList3#1"/>
    <dgm:cxn modelId="{2C5A2829-78DF-4B27-B479-E43034D87BF7}" srcId="{0009CC8C-4F58-4EE1-ACB5-645FB35FF9A6}" destId="{418E1C73-2A3B-492F-BA7E-39714F6AAFC9}" srcOrd="3" destOrd="0" parTransId="{33592A4D-60BD-4E1D-9E1D-520427A6587A}" sibTransId="{CC618B97-D78E-40FB-8EFE-6F7DF8AB53D4}"/>
    <dgm:cxn modelId="{1354BC40-0B2D-4AEB-945D-BF3C79489B45}" srcId="{0009CC8C-4F58-4EE1-ACB5-645FB35FF9A6}" destId="{42365AFD-BD1F-4334-AD54-3E5CED81AEDC}" srcOrd="0" destOrd="0" parTransId="{875C5E63-300F-4FAC-A1C1-054917D8FAAB}" sibTransId="{46E8D0D6-35AB-41FB-A638-A72D71BB37B4}"/>
    <dgm:cxn modelId="{92308B8A-186C-4C97-9A45-A5C8B2FDF238}" type="presOf" srcId="{418E1C73-2A3B-492F-BA7E-39714F6AAFC9}" destId="{CB04A338-8E62-471E-8C8F-6A872B08D82E}" srcOrd="0" destOrd="0" presId="urn:microsoft.com/office/officeart/2005/8/layout/vList3#1"/>
    <dgm:cxn modelId="{744102A1-C787-498F-AB61-8973165FFE0D}" srcId="{0009CC8C-4F58-4EE1-ACB5-645FB35FF9A6}" destId="{22CB94A6-068F-4B8F-A4D7-721BF1FB01CC}" srcOrd="1" destOrd="0" parTransId="{A5D8C893-2889-4127-9A46-F700DCD87685}" sibTransId="{A6371B21-003E-4A18-9BB1-5413851CF302}"/>
    <dgm:cxn modelId="{055C2FB0-4E03-489D-A40D-3DABE441CA58}" type="presOf" srcId="{0009CC8C-4F58-4EE1-ACB5-645FB35FF9A6}" destId="{B784E859-1F95-4A3B-950B-A3EB963E6048}" srcOrd="0" destOrd="0" presId="urn:microsoft.com/office/officeart/2005/8/layout/vList3#1"/>
    <dgm:cxn modelId="{82BE6FB6-9C1F-4D62-8C4F-533AB040CC12}" srcId="{0009CC8C-4F58-4EE1-ACB5-645FB35FF9A6}" destId="{2147C936-AE4E-4CED-8CE9-ED2161BBD2D5}" srcOrd="2" destOrd="0" parTransId="{D6204195-93A8-40F2-8A4E-C62AD2D5F89F}" sibTransId="{903B84D0-3D69-4D74-A178-E487CC805677}"/>
    <dgm:cxn modelId="{EF981EE6-5B7E-40B3-967C-C8CA810B5A81}" type="presOf" srcId="{22CB94A6-068F-4B8F-A4D7-721BF1FB01CC}" destId="{B2408C8B-7096-4E46-B369-6ECEC3998F04}" srcOrd="0" destOrd="0" presId="urn:microsoft.com/office/officeart/2005/8/layout/vList3#1"/>
    <dgm:cxn modelId="{498CA3EE-7B69-487E-B527-FB52EF18ED9B}" type="presOf" srcId="{2147C936-AE4E-4CED-8CE9-ED2161BBD2D5}" destId="{E1B0FF21-CC05-465F-8185-DEDAE8B74C58}" srcOrd="0" destOrd="0" presId="urn:microsoft.com/office/officeart/2005/8/layout/vList3#1"/>
    <dgm:cxn modelId="{9245375E-C72F-4301-9366-B74A41ECBD91}" type="presParOf" srcId="{B784E859-1F95-4A3B-950B-A3EB963E6048}" destId="{B9CDB93A-88E3-434A-ABD0-3B112F266B24}" srcOrd="0" destOrd="0" presId="urn:microsoft.com/office/officeart/2005/8/layout/vList3#1"/>
    <dgm:cxn modelId="{741F5F18-8A1C-4B20-A2A7-F50E3F58E32B}" type="presParOf" srcId="{B9CDB93A-88E3-434A-ABD0-3B112F266B24}" destId="{375BD2D7-780A-4A94-BF44-55ED3CDC10E2}" srcOrd="0" destOrd="0" presId="urn:microsoft.com/office/officeart/2005/8/layout/vList3#1"/>
    <dgm:cxn modelId="{D199EB29-6D6B-4F6E-876A-0029F6BABC2D}" type="presParOf" srcId="{B9CDB93A-88E3-434A-ABD0-3B112F266B24}" destId="{B21C6D68-6E9D-4DF7-8E30-301CCB8601A3}" srcOrd="1" destOrd="0" presId="urn:microsoft.com/office/officeart/2005/8/layout/vList3#1"/>
    <dgm:cxn modelId="{CD4D0BED-6DD2-46AE-AEE8-B3000DDB4E82}" type="presParOf" srcId="{B784E859-1F95-4A3B-950B-A3EB963E6048}" destId="{824DBC2B-4134-4650-BB42-D9955EDF6D8F}" srcOrd="1" destOrd="0" presId="urn:microsoft.com/office/officeart/2005/8/layout/vList3#1"/>
    <dgm:cxn modelId="{1E666C4D-E83C-4B16-8BCE-312146AD6501}" type="presParOf" srcId="{B784E859-1F95-4A3B-950B-A3EB963E6048}" destId="{3074DDE0-BDFE-4999-8C7B-BA0E97E0D6B8}" srcOrd="2" destOrd="0" presId="urn:microsoft.com/office/officeart/2005/8/layout/vList3#1"/>
    <dgm:cxn modelId="{FDF1A64B-676E-4691-868F-CF5D739BEEDB}" type="presParOf" srcId="{3074DDE0-BDFE-4999-8C7B-BA0E97E0D6B8}" destId="{3407801D-681E-43EC-825D-5C30AED38C2B}" srcOrd="0" destOrd="0" presId="urn:microsoft.com/office/officeart/2005/8/layout/vList3#1"/>
    <dgm:cxn modelId="{99998A73-087C-4A76-9C6B-ADB3255242F7}" type="presParOf" srcId="{3074DDE0-BDFE-4999-8C7B-BA0E97E0D6B8}" destId="{B2408C8B-7096-4E46-B369-6ECEC3998F04}" srcOrd="1" destOrd="0" presId="urn:microsoft.com/office/officeart/2005/8/layout/vList3#1"/>
    <dgm:cxn modelId="{9F731D96-AECB-453D-B4F7-D8AC636F91F8}" type="presParOf" srcId="{B784E859-1F95-4A3B-950B-A3EB963E6048}" destId="{1EA58337-7E12-4B2A-9AEE-78254A5A4304}" srcOrd="3" destOrd="0" presId="urn:microsoft.com/office/officeart/2005/8/layout/vList3#1"/>
    <dgm:cxn modelId="{71AABEA8-3B64-4862-898E-FC3606A6CC79}" type="presParOf" srcId="{B784E859-1F95-4A3B-950B-A3EB963E6048}" destId="{18E2917C-D4F7-4B06-8C18-6E0A89A0A072}" srcOrd="4" destOrd="0" presId="urn:microsoft.com/office/officeart/2005/8/layout/vList3#1"/>
    <dgm:cxn modelId="{5ED32186-8FCE-4BA8-8CC9-6CEA9F09D280}" type="presParOf" srcId="{18E2917C-D4F7-4B06-8C18-6E0A89A0A072}" destId="{F26386D4-E4BC-492B-9D40-F5EF3E4098FE}" srcOrd="0" destOrd="0" presId="urn:microsoft.com/office/officeart/2005/8/layout/vList3#1"/>
    <dgm:cxn modelId="{AC758695-5F5A-48EF-A22C-EC214387785A}" type="presParOf" srcId="{18E2917C-D4F7-4B06-8C18-6E0A89A0A072}" destId="{E1B0FF21-CC05-465F-8185-DEDAE8B74C58}" srcOrd="1" destOrd="0" presId="urn:microsoft.com/office/officeart/2005/8/layout/vList3#1"/>
    <dgm:cxn modelId="{0388D942-A3B4-4928-BFF7-957E337BCA56}" type="presParOf" srcId="{B784E859-1F95-4A3B-950B-A3EB963E6048}" destId="{88CEA765-9BA2-449B-AA7F-027A938A2344}" srcOrd="5" destOrd="0" presId="urn:microsoft.com/office/officeart/2005/8/layout/vList3#1"/>
    <dgm:cxn modelId="{710D658C-63B4-480E-8A72-4ED72E4BFC26}" type="presParOf" srcId="{B784E859-1F95-4A3B-950B-A3EB963E6048}" destId="{5476315E-39D0-43B2-81E3-B6B0CF178977}" srcOrd="6" destOrd="0" presId="urn:microsoft.com/office/officeart/2005/8/layout/vList3#1"/>
    <dgm:cxn modelId="{5746231C-92DB-4065-A420-6D968B39DB97}" type="presParOf" srcId="{5476315E-39D0-43B2-81E3-B6B0CF178977}" destId="{4354F6C0-728F-40F0-8694-51EEE206C41D}" srcOrd="0" destOrd="0" presId="urn:microsoft.com/office/officeart/2005/8/layout/vList3#1"/>
    <dgm:cxn modelId="{81D5EC79-1CBF-4F4A-B9F7-B2C8FEB116DC}" type="presParOf" srcId="{5476315E-39D0-43B2-81E3-B6B0CF178977}" destId="{CB04A338-8E62-471E-8C8F-6A872B08D82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C8B1B-8EA8-4268-A92A-53DD3462ABF1}" type="doc">
      <dgm:prSet loTypeId="urn:microsoft.com/office/officeart/2005/8/layout/vList3#2" loCatId="list" qsTypeId="urn:microsoft.com/office/officeart/2005/8/quickstyle/simple1" qsCatId="simple" csTypeId="urn:microsoft.com/office/officeart/2005/8/colors/colorful2" csCatId="colorful" phldr="1"/>
      <dgm:spPr/>
    </dgm:pt>
    <dgm:pt modelId="{5629EC15-470C-4D7C-AC61-EB216D272EB0}">
      <dgm:prSet phldrT="[Text]"/>
      <dgm:spPr/>
      <dgm:t>
        <a:bodyPr/>
        <a:lstStyle/>
        <a:p>
          <a:r>
            <a: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Vessel wall integrity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7744D33A-3539-42A9-B41E-9C7241162CB0}" type="parTrans" cxnId="{F598A52D-DA97-431A-886D-E9A36D2D85E0}">
      <dgm:prSet/>
      <dgm:spPr/>
      <dgm:t>
        <a:bodyPr/>
        <a:lstStyle/>
        <a:p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47FA657E-369C-4403-9482-650855248CF1}" type="sibTrans" cxnId="{F598A52D-DA97-431A-886D-E9A36D2D85E0}">
      <dgm:prSet/>
      <dgm:spPr/>
      <dgm:t>
        <a:bodyPr/>
        <a:lstStyle/>
        <a:p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93BF90BA-D1BA-4251-B43D-D008AB80266B}">
      <dgm:prSet/>
      <dgm:spPr/>
      <dgm:t>
        <a:bodyPr/>
        <a:lstStyle/>
        <a:p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Adequate numbers of platelets</a:t>
          </a:r>
        </a:p>
      </dgm:t>
    </dgm:pt>
    <dgm:pt modelId="{0ED3D1FC-5B64-4C7A-9D13-E73CEA03EB7C}" type="parTrans" cxnId="{BF3292AE-8290-4412-9D06-2CFC1305A908}">
      <dgm:prSet/>
      <dgm:spPr/>
      <dgm:t>
        <a:bodyPr/>
        <a:lstStyle/>
        <a:p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C07F1781-4F32-4FBD-A328-C56A30B48E2D}" type="sibTrans" cxnId="{BF3292AE-8290-4412-9D06-2CFC1305A908}">
      <dgm:prSet/>
      <dgm:spPr/>
      <dgm:t>
        <a:bodyPr/>
        <a:lstStyle/>
        <a:p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0492DA64-8301-40CC-9F6C-10BD2224F337}">
      <dgm:prSet/>
      <dgm:spPr/>
      <dgm:t>
        <a:bodyPr/>
        <a:lstStyle/>
        <a:p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Proper functioning platelets</a:t>
          </a:r>
        </a:p>
      </dgm:t>
    </dgm:pt>
    <dgm:pt modelId="{CD9CEDB5-28DF-4744-B25C-2A130E212C75}" type="parTrans" cxnId="{1FA3FF05-6F79-4659-9E9E-54ED7F5F6966}">
      <dgm:prSet/>
      <dgm:spPr/>
      <dgm:t>
        <a:bodyPr/>
        <a:lstStyle/>
        <a:p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9159DF82-AD87-46CE-83F4-332D431AC764}" type="sibTrans" cxnId="{1FA3FF05-6F79-4659-9E9E-54ED7F5F6966}">
      <dgm:prSet/>
      <dgm:spPr/>
      <dgm:t>
        <a:bodyPr/>
        <a:lstStyle/>
        <a:p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499CA5C3-047C-47CF-82B0-9387D0F908CA}">
      <dgm:prSet/>
      <dgm:spPr/>
      <dgm:t>
        <a:bodyPr/>
        <a:lstStyle/>
        <a:p>
          <a:r>
            <a: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Adequate levels of clotting factors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3D83AC8C-253C-4452-B554-6E3A372191C3}" type="parTrans" cxnId="{21983269-A9A4-4E07-9284-F12F2523116D}">
      <dgm:prSet/>
      <dgm:spPr/>
      <dgm:t>
        <a:bodyPr/>
        <a:lstStyle/>
        <a:p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4002773E-25BE-4DCF-B918-0B3B079CACD5}" type="sibTrans" cxnId="{21983269-A9A4-4E07-9284-F12F2523116D}">
      <dgm:prSet/>
      <dgm:spPr/>
      <dgm:t>
        <a:bodyPr/>
        <a:lstStyle/>
        <a:p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1E259575-A93F-4BC0-846E-165E858B7666}">
      <dgm:prSet/>
      <dgm:spPr/>
      <dgm:t>
        <a:bodyPr/>
        <a:lstStyle/>
        <a:p>
          <a:r>
            <a: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Proper function of fibrinolytic pathway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F1E32964-AB10-437C-89A5-031066C94943}" type="parTrans" cxnId="{97968AEA-A212-4C80-B851-ACD333565E71}">
      <dgm:prSet/>
      <dgm:spPr/>
      <dgm:t>
        <a:bodyPr/>
        <a:lstStyle/>
        <a:p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30FEF5E2-D377-4B5C-8F7C-E2C52D2B648E}" type="sibTrans" cxnId="{97968AEA-A212-4C80-B851-ACD333565E71}">
      <dgm:prSet/>
      <dgm:spPr/>
      <dgm:t>
        <a:bodyPr/>
        <a:lstStyle/>
        <a:p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0D4F7DBE-721D-481C-A1E1-E95E08DC0C64}" type="pres">
      <dgm:prSet presAssocID="{3EFC8B1B-8EA8-4268-A92A-53DD3462ABF1}" presName="linearFlow" presStyleCnt="0">
        <dgm:presLayoutVars>
          <dgm:dir/>
          <dgm:resizeHandles val="exact"/>
        </dgm:presLayoutVars>
      </dgm:prSet>
      <dgm:spPr/>
    </dgm:pt>
    <dgm:pt modelId="{E5B2DCA3-82E1-45DA-A148-9924B44A658C}" type="pres">
      <dgm:prSet presAssocID="{5629EC15-470C-4D7C-AC61-EB216D272EB0}" presName="composite" presStyleCnt="0"/>
      <dgm:spPr/>
    </dgm:pt>
    <dgm:pt modelId="{D29442DD-5579-4436-B878-D9A72729971C}" type="pres">
      <dgm:prSet presAssocID="{5629EC15-470C-4D7C-AC61-EB216D272EB0}" presName="imgShp" presStyleLbl="fgImgPlace1" presStyleIdx="0" presStyleCnt="5"/>
      <dgm:spPr/>
    </dgm:pt>
    <dgm:pt modelId="{70703829-48A0-476B-9B18-EA46789313BB}" type="pres">
      <dgm:prSet presAssocID="{5629EC15-470C-4D7C-AC61-EB216D272EB0}" presName="txShp" presStyleLbl="node1" presStyleIdx="0" presStyleCnt="5">
        <dgm:presLayoutVars>
          <dgm:bulletEnabled val="1"/>
        </dgm:presLayoutVars>
      </dgm:prSet>
      <dgm:spPr/>
    </dgm:pt>
    <dgm:pt modelId="{F2D4B103-89B9-4ADF-A81F-E7D71CE1B0C5}" type="pres">
      <dgm:prSet presAssocID="{47FA657E-369C-4403-9482-650855248CF1}" presName="spacing" presStyleCnt="0"/>
      <dgm:spPr/>
    </dgm:pt>
    <dgm:pt modelId="{B3F89D30-37BB-4083-A5CF-4114DC85AC30}" type="pres">
      <dgm:prSet presAssocID="{93BF90BA-D1BA-4251-B43D-D008AB80266B}" presName="composite" presStyleCnt="0"/>
      <dgm:spPr/>
    </dgm:pt>
    <dgm:pt modelId="{329E39DB-8CE1-4E8A-9AEA-CBED9EC9B7B5}" type="pres">
      <dgm:prSet presAssocID="{93BF90BA-D1BA-4251-B43D-D008AB80266B}" presName="imgShp" presStyleLbl="fgImgPlace1" presStyleIdx="1" presStyleCnt="5"/>
      <dgm:spPr/>
    </dgm:pt>
    <dgm:pt modelId="{22EA0FB1-C3D2-4621-87A1-3B41B94BDE83}" type="pres">
      <dgm:prSet presAssocID="{93BF90BA-D1BA-4251-B43D-D008AB80266B}" presName="txShp" presStyleLbl="node1" presStyleIdx="1" presStyleCnt="5">
        <dgm:presLayoutVars>
          <dgm:bulletEnabled val="1"/>
        </dgm:presLayoutVars>
      </dgm:prSet>
      <dgm:spPr/>
    </dgm:pt>
    <dgm:pt modelId="{5BE424BF-7C03-4854-BFBE-B049D3170614}" type="pres">
      <dgm:prSet presAssocID="{C07F1781-4F32-4FBD-A328-C56A30B48E2D}" presName="spacing" presStyleCnt="0"/>
      <dgm:spPr/>
    </dgm:pt>
    <dgm:pt modelId="{30183FD4-0B9E-4436-870E-66D853DA84FA}" type="pres">
      <dgm:prSet presAssocID="{0492DA64-8301-40CC-9F6C-10BD2224F337}" presName="composite" presStyleCnt="0"/>
      <dgm:spPr/>
    </dgm:pt>
    <dgm:pt modelId="{D7CCE394-EF6C-4281-B2B4-1E32F0101640}" type="pres">
      <dgm:prSet presAssocID="{0492DA64-8301-40CC-9F6C-10BD2224F337}" presName="imgShp" presStyleLbl="fgImgPlace1" presStyleIdx="2" presStyleCnt="5"/>
      <dgm:spPr/>
    </dgm:pt>
    <dgm:pt modelId="{9BAB55BE-53FD-476B-9CB6-FE59908C8937}" type="pres">
      <dgm:prSet presAssocID="{0492DA64-8301-40CC-9F6C-10BD2224F337}" presName="txShp" presStyleLbl="node1" presStyleIdx="2" presStyleCnt="5">
        <dgm:presLayoutVars>
          <dgm:bulletEnabled val="1"/>
        </dgm:presLayoutVars>
      </dgm:prSet>
      <dgm:spPr/>
    </dgm:pt>
    <dgm:pt modelId="{B83E9BFA-42C1-4A1F-B463-BB00DFB0C4AE}" type="pres">
      <dgm:prSet presAssocID="{9159DF82-AD87-46CE-83F4-332D431AC764}" presName="spacing" presStyleCnt="0"/>
      <dgm:spPr/>
    </dgm:pt>
    <dgm:pt modelId="{4E6E9B65-979A-4065-BCD9-75C786319968}" type="pres">
      <dgm:prSet presAssocID="{499CA5C3-047C-47CF-82B0-9387D0F908CA}" presName="composite" presStyleCnt="0"/>
      <dgm:spPr/>
    </dgm:pt>
    <dgm:pt modelId="{04FA6713-5106-4928-BB27-68E265CBC441}" type="pres">
      <dgm:prSet presAssocID="{499CA5C3-047C-47CF-82B0-9387D0F908CA}" presName="imgShp" presStyleLbl="fgImgPlace1" presStyleIdx="3" presStyleCnt="5"/>
      <dgm:spPr/>
    </dgm:pt>
    <dgm:pt modelId="{6C7BA874-8AEE-47DF-ABBE-D54B86E2CDFD}" type="pres">
      <dgm:prSet presAssocID="{499CA5C3-047C-47CF-82B0-9387D0F908CA}" presName="txShp" presStyleLbl="node1" presStyleIdx="3" presStyleCnt="5">
        <dgm:presLayoutVars>
          <dgm:bulletEnabled val="1"/>
        </dgm:presLayoutVars>
      </dgm:prSet>
      <dgm:spPr/>
    </dgm:pt>
    <dgm:pt modelId="{50046BB3-380E-484C-9FC0-061B8BB84DD5}" type="pres">
      <dgm:prSet presAssocID="{4002773E-25BE-4DCF-B918-0B3B079CACD5}" presName="spacing" presStyleCnt="0"/>
      <dgm:spPr/>
    </dgm:pt>
    <dgm:pt modelId="{E98D5C3F-4A30-4148-822F-2238C88C3DAB}" type="pres">
      <dgm:prSet presAssocID="{1E259575-A93F-4BC0-846E-165E858B7666}" presName="composite" presStyleCnt="0"/>
      <dgm:spPr/>
    </dgm:pt>
    <dgm:pt modelId="{242E53ED-D318-441B-9C61-D18E411192FB}" type="pres">
      <dgm:prSet presAssocID="{1E259575-A93F-4BC0-846E-165E858B7666}" presName="imgShp" presStyleLbl="fgImgPlace1" presStyleIdx="4" presStyleCnt="5"/>
      <dgm:spPr/>
    </dgm:pt>
    <dgm:pt modelId="{CB0EA111-8B6A-472B-8285-C8D6CCBDCA64}" type="pres">
      <dgm:prSet presAssocID="{1E259575-A93F-4BC0-846E-165E858B7666}" presName="txShp" presStyleLbl="node1" presStyleIdx="4" presStyleCnt="5">
        <dgm:presLayoutVars>
          <dgm:bulletEnabled val="1"/>
        </dgm:presLayoutVars>
      </dgm:prSet>
      <dgm:spPr/>
    </dgm:pt>
  </dgm:ptLst>
  <dgm:cxnLst>
    <dgm:cxn modelId="{1FA3FF05-6F79-4659-9E9E-54ED7F5F6966}" srcId="{3EFC8B1B-8EA8-4268-A92A-53DD3462ABF1}" destId="{0492DA64-8301-40CC-9F6C-10BD2224F337}" srcOrd="2" destOrd="0" parTransId="{CD9CEDB5-28DF-4744-B25C-2A130E212C75}" sibTransId="{9159DF82-AD87-46CE-83F4-332D431AC764}"/>
    <dgm:cxn modelId="{6AE9430C-8C6B-4D96-90FD-65AEE05AF0B5}" type="presOf" srcId="{1E259575-A93F-4BC0-846E-165E858B7666}" destId="{CB0EA111-8B6A-472B-8285-C8D6CCBDCA64}" srcOrd="0" destOrd="0" presId="urn:microsoft.com/office/officeart/2005/8/layout/vList3#2"/>
    <dgm:cxn modelId="{9985F21B-119A-455D-B980-FAE34383D7B5}" type="presOf" srcId="{499CA5C3-047C-47CF-82B0-9387D0F908CA}" destId="{6C7BA874-8AEE-47DF-ABBE-D54B86E2CDFD}" srcOrd="0" destOrd="0" presId="urn:microsoft.com/office/officeart/2005/8/layout/vList3#2"/>
    <dgm:cxn modelId="{F598A52D-DA97-431A-886D-E9A36D2D85E0}" srcId="{3EFC8B1B-8EA8-4268-A92A-53DD3462ABF1}" destId="{5629EC15-470C-4D7C-AC61-EB216D272EB0}" srcOrd="0" destOrd="0" parTransId="{7744D33A-3539-42A9-B41E-9C7241162CB0}" sibTransId="{47FA657E-369C-4403-9482-650855248CF1}"/>
    <dgm:cxn modelId="{3D58A047-FAAC-4C0D-AB74-7BB16136CBF4}" type="presOf" srcId="{0492DA64-8301-40CC-9F6C-10BD2224F337}" destId="{9BAB55BE-53FD-476B-9CB6-FE59908C8937}" srcOrd="0" destOrd="0" presId="urn:microsoft.com/office/officeart/2005/8/layout/vList3#2"/>
    <dgm:cxn modelId="{21983269-A9A4-4E07-9284-F12F2523116D}" srcId="{3EFC8B1B-8EA8-4268-A92A-53DD3462ABF1}" destId="{499CA5C3-047C-47CF-82B0-9387D0F908CA}" srcOrd="3" destOrd="0" parTransId="{3D83AC8C-253C-4452-B554-6E3A372191C3}" sibTransId="{4002773E-25BE-4DCF-B918-0B3B079CACD5}"/>
    <dgm:cxn modelId="{BF3292AE-8290-4412-9D06-2CFC1305A908}" srcId="{3EFC8B1B-8EA8-4268-A92A-53DD3462ABF1}" destId="{93BF90BA-D1BA-4251-B43D-D008AB80266B}" srcOrd="1" destOrd="0" parTransId="{0ED3D1FC-5B64-4C7A-9D13-E73CEA03EB7C}" sibTransId="{C07F1781-4F32-4FBD-A328-C56A30B48E2D}"/>
    <dgm:cxn modelId="{D92891B1-4FA1-4815-AF49-D1EEFF8E6E19}" type="presOf" srcId="{93BF90BA-D1BA-4251-B43D-D008AB80266B}" destId="{22EA0FB1-C3D2-4621-87A1-3B41B94BDE83}" srcOrd="0" destOrd="0" presId="urn:microsoft.com/office/officeart/2005/8/layout/vList3#2"/>
    <dgm:cxn modelId="{AA06A1C8-D1EC-49B8-B1FA-F993F8344587}" type="presOf" srcId="{5629EC15-470C-4D7C-AC61-EB216D272EB0}" destId="{70703829-48A0-476B-9B18-EA46789313BB}" srcOrd="0" destOrd="0" presId="urn:microsoft.com/office/officeart/2005/8/layout/vList3#2"/>
    <dgm:cxn modelId="{B2A2A3C8-8DC0-4D5F-9866-1F71EFA39D38}" type="presOf" srcId="{3EFC8B1B-8EA8-4268-A92A-53DD3462ABF1}" destId="{0D4F7DBE-721D-481C-A1E1-E95E08DC0C64}" srcOrd="0" destOrd="0" presId="urn:microsoft.com/office/officeart/2005/8/layout/vList3#2"/>
    <dgm:cxn modelId="{97968AEA-A212-4C80-B851-ACD333565E71}" srcId="{3EFC8B1B-8EA8-4268-A92A-53DD3462ABF1}" destId="{1E259575-A93F-4BC0-846E-165E858B7666}" srcOrd="4" destOrd="0" parTransId="{F1E32964-AB10-437C-89A5-031066C94943}" sibTransId="{30FEF5E2-D377-4B5C-8F7C-E2C52D2B648E}"/>
    <dgm:cxn modelId="{FAB775F7-3E9D-40E4-8E61-E0F6BD268398}" type="presParOf" srcId="{0D4F7DBE-721D-481C-A1E1-E95E08DC0C64}" destId="{E5B2DCA3-82E1-45DA-A148-9924B44A658C}" srcOrd="0" destOrd="0" presId="urn:microsoft.com/office/officeart/2005/8/layout/vList3#2"/>
    <dgm:cxn modelId="{5D45293A-F8C8-4BE5-9C88-797138883108}" type="presParOf" srcId="{E5B2DCA3-82E1-45DA-A148-9924B44A658C}" destId="{D29442DD-5579-4436-B878-D9A72729971C}" srcOrd="0" destOrd="0" presId="urn:microsoft.com/office/officeart/2005/8/layout/vList3#2"/>
    <dgm:cxn modelId="{5ED73DCE-9463-463F-AE96-E80D49C4535B}" type="presParOf" srcId="{E5B2DCA3-82E1-45DA-A148-9924B44A658C}" destId="{70703829-48A0-476B-9B18-EA46789313BB}" srcOrd="1" destOrd="0" presId="urn:microsoft.com/office/officeart/2005/8/layout/vList3#2"/>
    <dgm:cxn modelId="{53DC29CA-A865-43A3-8DB5-18CB1BC66629}" type="presParOf" srcId="{0D4F7DBE-721D-481C-A1E1-E95E08DC0C64}" destId="{F2D4B103-89B9-4ADF-A81F-E7D71CE1B0C5}" srcOrd="1" destOrd="0" presId="urn:microsoft.com/office/officeart/2005/8/layout/vList3#2"/>
    <dgm:cxn modelId="{5377A68C-361E-4B17-A6AC-2C1E8526F96D}" type="presParOf" srcId="{0D4F7DBE-721D-481C-A1E1-E95E08DC0C64}" destId="{B3F89D30-37BB-4083-A5CF-4114DC85AC30}" srcOrd="2" destOrd="0" presId="urn:microsoft.com/office/officeart/2005/8/layout/vList3#2"/>
    <dgm:cxn modelId="{D9B5C8FB-ED5D-4DBD-A55F-EE6A21047EBE}" type="presParOf" srcId="{B3F89D30-37BB-4083-A5CF-4114DC85AC30}" destId="{329E39DB-8CE1-4E8A-9AEA-CBED9EC9B7B5}" srcOrd="0" destOrd="0" presId="urn:microsoft.com/office/officeart/2005/8/layout/vList3#2"/>
    <dgm:cxn modelId="{05952320-90BE-426F-8163-556EC56E1130}" type="presParOf" srcId="{B3F89D30-37BB-4083-A5CF-4114DC85AC30}" destId="{22EA0FB1-C3D2-4621-87A1-3B41B94BDE83}" srcOrd="1" destOrd="0" presId="urn:microsoft.com/office/officeart/2005/8/layout/vList3#2"/>
    <dgm:cxn modelId="{49786710-2EB2-435B-9B83-0F5FA48D3AA3}" type="presParOf" srcId="{0D4F7DBE-721D-481C-A1E1-E95E08DC0C64}" destId="{5BE424BF-7C03-4854-BFBE-B049D3170614}" srcOrd="3" destOrd="0" presId="urn:microsoft.com/office/officeart/2005/8/layout/vList3#2"/>
    <dgm:cxn modelId="{076E894E-67C0-43D9-BE6D-1B24438A1BFF}" type="presParOf" srcId="{0D4F7DBE-721D-481C-A1E1-E95E08DC0C64}" destId="{30183FD4-0B9E-4436-870E-66D853DA84FA}" srcOrd="4" destOrd="0" presId="urn:microsoft.com/office/officeart/2005/8/layout/vList3#2"/>
    <dgm:cxn modelId="{605A4E58-C007-4970-B621-74495B54F697}" type="presParOf" srcId="{30183FD4-0B9E-4436-870E-66D853DA84FA}" destId="{D7CCE394-EF6C-4281-B2B4-1E32F0101640}" srcOrd="0" destOrd="0" presId="urn:microsoft.com/office/officeart/2005/8/layout/vList3#2"/>
    <dgm:cxn modelId="{060C7A90-83EB-4D57-8A5F-C58040B8D8D6}" type="presParOf" srcId="{30183FD4-0B9E-4436-870E-66D853DA84FA}" destId="{9BAB55BE-53FD-476B-9CB6-FE59908C8937}" srcOrd="1" destOrd="0" presId="urn:microsoft.com/office/officeart/2005/8/layout/vList3#2"/>
    <dgm:cxn modelId="{8B54384D-E617-4CAD-B972-CAB933CDB25F}" type="presParOf" srcId="{0D4F7DBE-721D-481C-A1E1-E95E08DC0C64}" destId="{B83E9BFA-42C1-4A1F-B463-BB00DFB0C4AE}" srcOrd="5" destOrd="0" presId="urn:microsoft.com/office/officeart/2005/8/layout/vList3#2"/>
    <dgm:cxn modelId="{A00AB042-ECA6-4630-9E82-CA9B3C342AC4}" type="presParOf" srcId="{0D4F7DBE-721D-481C-A1E1-E95E08DC0C64}" destId="{4E6E9B65-979A-4065-BCD9-75C786319968}" srcOrd="6" destOrd="0" presId="urn:microsoft.com/office/officeart/2005/8/layout/vList3#2"/>
    <dgm:cxn modelId="{E56D11A2-E3C7-4828-A7D1-182099A3E7CC}" type="presParOf" srcId="{4E6E9B65-979A-4065-BCD9-75C786319968}" destId="{04FA6713-5106-4928-BB27-68E265CBC441}" srcOrd="0" destOrd="0" presId="urn:microsoft.com/office/officeart/2005/8/layout/vList3#2"/>
    <dgm:cxn modelId="{F0197323-EBD7-42AE-8AB9-716A9F486010}" type="presParOf" srcId="{4E6E9B65-979A-4065-BCD9-75C786319968}" destId="{6C7BA874-8AEE-47DF-ABBE-D54B86E2CDFD}" srcOrd="1" destOrd="0" presId="urn:microsoft.com/office/officeart/2005/8/layout/vList3#2"/>
    <dgm:cxn modelId="{6B204EC2-3C7F-4984-857E-8AEDDC3F1909}" type="presParOf" srcId="{0D4F7DBE-721D-481C-A1E1-E95E08DC0C64}" destId="{50046BB3-380E-484C-9FC0-061B8BB84DD5}" srcOrd="7" destOrd="0" presId="urn:microsoft.com/office/officeart/2005/8/layout/vList3#2"/>
    <dgm:cxn modelId="{CBD17C58-EC1E-4579-87B9-5ED77673732A}" type="presParOf" srcId="{0D4F7DBE-721D-481C-A1E1-E95E08DC0C64}" destId="{E98D5C3F-4A30-4148-822F-2238C88C3DAB}" srcOrd="8" destOrd="0" presId="urn:microsoft.com/office/officeart/2005/8/layout/vList3#2"/>
    <dgm:cxn modelId="{1FB63ACC-2521-4032-BA86-86CEC033B4AF}" type="presParOf" srcId="{E98D5C3F-4A30-4148-822F-2238C88C3DAB}" destId="{242E53ED-D318-441B-9C61-D18E411192FB}" srcOrd="0" destOrd="0" presId="urn:microsoft.com/office/officeart/2005/8/layout/vList3#2"/>
    <dgm:cxn modelId="{01921749-AB41-46EA-84C6-5A92E24A3722}" type="presParOf" srcId="{E98D5C3F-4A30-4148-822F-2238C88C3DAB}" destId="{CB0EA111-8B6A-472B-8285-C8D6CCBDCA6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A078BD-EB12-41A5-85D5-AA68A07ACBD0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</dgm:pt>
    <dgm:pt modelId="{54E32731-DB37-418F-9E50-27665B0EB3B4}">
      <dgm:prSet phldrT="[Text]"/>
      <dgm:spPr/>
      <dgm:t>
        <a:bodyPr/>
        <a:lstStyle/>
        <a:p>
          <a:r>
            <a: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Platelet count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90DDD6C5-F2BA-4D6C-A1DF-C38BB90B307C}" type="parTrans" cxnId="{D1330EE1-ED8E-4457-B75B-C7091CE8F601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A4F78F8A-ED07-43BC-9277-EB07242DDD5D}" type="sibTrans" cxnId="{D1330EE1-ED8E-4457-B75B-C7091CE8F601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E36AC124-C330-43DB-83F9-2EF90268BC10}">
      <dgm:prSet/>
      <dgm:spPr/>
      <dgm:t>
        <a:bodyPr/>
        <a:lstStyle/>
        <a:p>
          <a:r>
            <a: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Bleeding time (BT)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D77F06BC-EB47-4366-BDE0-6A54AB7A7C79}" type="parTrans" cxnId="{6D4C3A31-5CA0-4461-8569-A25F33D9C7C9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786AD598-47F2-4234-99A9-DE4ECB93B680}" type="sibTrans" cxnId="{6D4C3A31-5CA0-4461-8569-A25F33D9C7C9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2B96644F-B4C1-4074-B100-87BF806530A4}">
      <dgm:prSet/>
      <dgm:spPr/>
      <dgm:t>
        <a:bodyPr/>
        <a:lstStyle/>
        <a:p>
          <a:r>
            <a: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Prothrombin time (PT)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A9407F4E-0558-4BE3-BE08-E3BD6C307B11}" type="parTrans" cxnId="{05E2757F-DB43-48B0-900B-A41D4281B91E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E4979E46-3E0F-45F7-B063-425F090CEE69}" type="sibTrans" cxnId="{05E2757F-DB43-48B0-900B-A41D4281B91E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9DBA0943-A163-4AF7-9931-9370233BA68B}">
      <dgm:prSet/>
      <dgm:spPr/>
      <dgm:t>
        <a:bodyPr/>
        <a:lstStyle/>
        <a:p>
          <a:r>
            <a: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Partial thromboplastin time (PTT)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EC6C7DB8-1047-4A1A-84BD-A06483846030}" type="parTrans" cxnId="{C8F68532-785F-40D6-A9FA-42BF44382043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BD1D939E-E367-43D3-99C9-D837BBD7799A}" type="sibTrans" cxnId="{C8F68532-785F-40D6-A9FA-42BF44382043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76A60405-E2AC-4641-9448-C86F9F3B7BC4}">
      <dgm:prSet/>
      <dgm:spPr/>
      <dgm:t>
        <a:bodyPr/>
        <a:lstStyle/>
        <a:p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Thrombin time (TT)</a:t>
          </a:r>
        </a:p>
      </dgm:t>
    </dgm:pt>
    <dgm:pt modelId="{16502ECA-ADDA-4EA2-89D3-223AAC9D134D}" type="parTrans" cxnId="{C4A34B5D-952F-4EA8-8942-D31A67422CFA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C622A4A1-F1E0-4B20-B4EB-1584ABA4B0C7}" type="sibTrans" cxnId="{C4A34B5D-952F-4EA8-8942-D31A67422CFA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gm:t>
    </dgm:pt>
    <dgm:pt modelId="{2E406BA0-7552-42AA-B2D6-A79E0BCAB121}" type="pres">
      <dgm:prSet presAssocID="{2AA078BD-EB12-41A5-85D5-AA68A07ACBD0}" presName="diagram" presStyleCnt="0">
        <dgm:presLayoutVars>
          <dgm:dir/>
          <dgm:resizeHandles val="exact"/>
        </dgm:presLayoutVars>
      </dgm:prSet>
      <dgm:spPr/>
    </dgm:pt>
    <dgm:pt modelId="{4F2BAB92-3FC2-4C9B-8D87-5865BC8379A2}" type="pres">
      <dgm:prSet presAssocID="{54E32731-DB37-418F-9E50-27665B0EB3B4}" presName="node" presStyleLbl="node1" presStyleIdx="0" presStyleCnt="5">
        <dgm:presLayoutVars>
          <dgm:bulletEnabled val="1"/>
        </dgm:presLayoutVars>
      </dgm:prSet>
      <dgm:spPr/>
    </dgm:pt>
    <dgm:pt modelId="{FB38C4EC-0F9F-43F0-A51E-E7566B7D6B99}" type="pres">
      <dgm:prSet presAssocID="{A4F78F8A-ED07-43BC-9277-EB07242DDD5D}" presName="sibTrans" presStyleCnt="0"/>
      <dgm:spPr/>
    </dgm:pt>
    <dgm:pt modelId="{8C3BAF47-D897-4BA9-9DD5-518D7446F5BC}" type="pres">
      <dgm:prSet presAssocID="{E36AC124-C330-43DB-83F9-2EF90268BC10}" presName="node" presStyleLbl="node1" presStyleIdx="1" presStyleCnt="5">
        <dgm:presLayoutVars>
          <dgm:bulletEnabled val="1"/>
        </dgm:presLayoutVars>
      </dgm:prSet>
      <dgm:spPr/>
    </dgm:pt>
    <dgm:pt modelId="{D1BEC1BB-ACC5-428A-8C54-66E2A802AC9E}" type="pres">
      <dgm:prSet presAssocID="{786AD598-47F2-4234-99A9-DE4ECB93B680}" presName="sibTrans" presStyleCnt="0"/>
      <dgm:spPr/>
    </dgm:pt>
    <dgm:pt modelId="{B0B5BBDF-6DA1-4FA7-A362-88281FBC69B1}" type="pres">
      <dgm:prSet presAssocID="{2B96644F-B4C1-4074-B100-87BF806530A4}" presName="node" presStyleLbl="node1" presStyleIdx="2" presStyleCnt="5">
        <dgm:presLayoutVars>
          <dgm:bulletEnabled val="1"/>
        </dgm:presLayoutVars>
      </dgm:prSet>
      <dgm:spPr/>
    </dgm:pt>
    <dgm:pt modelId="{280648BA-5CB4-401A-959D-0CCE3F07030A}" type="pres">
      <dgm:prSet presAssocID="{E4979E46-3E0F-45F7-B063-425F090CEE69}" presName="sibTrans" presStyleCnt="0"/>
      <dgm:spPr/>
    </dgm:pt>
    <dgm:pt modelId="{0CA9160A-91E9-4F7F-8891-B0062494AC77}" type="pres">
      <dgm:prSet presAssocID="{9DBA0943-A163-4AF7-9931-9370233BA68B}" presName="node" presStyleLbl="node1" presStyleIdx="3" presStyleCnt="5">
        <dgm:presLayoutVars>
          <dgm:bulletEnabled val="1"/>
        </dgm:presLayoutVars>
      </dgm:prSet>
      <dgm:spPr/>
    </dgm:pt>
    <dgm:pt modelId="{0AED26A2-C59E-4C5F-8A65-5C0C158518DC}" type="pres">
      <dgm:prSet presAssocID="{BD1D939E-E367-43D3-99C9-D837BBD7799A}" presName="sibTrans" presStyleCnt="0"/>
      <dgm:spPr/>
    </dgm:pt>
    <dgm:pt modelId="{CBDB016E-42D8-439D-B61F-130D3F62D336}" type="pres">
      <dgm:prSet presAssocID="{76A60405-E2AC-4641-9448-C86F9F3B7BC4}" presName="node" presStyleLbl="node1" presStyleIdx="4" presStyleCnt="5">
        <dgm:presLayoutVars>
          <dgm:bulletEnabled val="1"/>
        </dgm:presLayoutVars>
      </dgm:prSet>
      <dgm:spPr/>
    </dgm:pt>
  </dgm:ptLst>
  <dgm:cxnLst>
    <dgm:cxn modelId="{6D4C3A31-5CA0-4461-8569-A25F33D9C7C9}" srcId="{2AA078BD-EB12-41A5-85D5-AA68A07ACBD0}" destId="{E36AC124-C330-43DB-83F9-2EF90268BC10}" srcOrd="1" destOrd="0" parTransId="{D77F06BC-EB47-4366-BDE0-6A54AB7A7C79}" sibTransId="{786AD598-47F2-4234-99A9-DE4ECB93B680}"/>
    <dgm:cxn modelId="{C8F68532-785F-40D6-A9FA-42BF44382043}" srcId="{2AA078BD-EB12-41A5-85D5-AA68A07ACBD0}" destId="{9DBA0943-A163-4AF7-9931-9370233BA68B}" srcOrd="3" destOrd="0" parTransId="{EC6C7DB8-1047-4A1A-84BD-A06483846030}" sibTransId="{BD1D939E-E367-43D3-99C9-D837BBD7799A}"/>
    <dgm:cxn modelId="{C4A34B5D-952F-4EA8-8942-D31A67422CFA}" srcId="{2AA078BD-EB12-41A5-85D5-AA68A07ACBD0}" destId="{76A60405-E2AC-4641-9448-C86F9F3B7BC4}" srcOrd="4" destOrd="0" parTransId="{16502ECA-ADDA-4EA2-89D3-223AAC9D134D}" sibTransId="{C622A4A1-F1E0-4B20-B4EB-1584ABA4B0C7}"/>
    <dgm:cxn modelId="{4205146C-9925-4F10-B8EA-7F76490E3F6A}" type="presOf" srcId="{E36AC124-C330-43DB-83F9-2EF90268BC10}" destId="{8C3BAF47-D897-4BA9-9DD5-518D7446F5BC}" srcOrd="0" destOrd="0" presId="urn:microsoft.com/office/officeart/2005/8/layout/default#1"/>
    <dgm:cxn modelId="{5661456C-C1EE-45CC-B61C-84B6FFFCB430}" type="presOf" srcId="{2AA078BD-EB12-41A5-85D5-AA68A07ACBD0}" destId="{2E406BA0-7552-42AA-B2D6-A79E0BCAB121}" srcOrd="0" destOrd="0" presId="urn:microsoft.com/office/officeart/2005/8/layout/default#1"/>
    <dgm:cxn modelId="{05E2757F-DB43-48B0-900B-A41D4281B91E}" srcId="{2AA078BD-EB12-41A5-85D5-AA68A07ACBD0}" destId="{2B96644F-B4C1-4074-B100-87BF806530A4}" srcOrd="2" destOrd="0" parTransId="{A9407F4E-0558-4BE3-BE08-E3BD6C307B11}" sibTransId="{E4979E46-3E0F-45F7-B063-425F090CEE69}"/>
    <dgm:cxn modelId="{A2F28E8D-D400-4780-8AD0-82EADB986EF9}" type="presOf" srcId="{76A60405-E2AC-4641-9448-C86F9F3B7BC4}" destId="{CBDB016E-42D8-439D-B61F-130D3F62D336}" srcOrd="0" destOrd="0" presId="urn:microsoft.com/office/officeart/2005/8/layout/default#1"/>
    <dgm:cxn modelId="{AD74F8A1-A3FE-43A8-86C2-0BE8EE0DDD62}" type="presOf" srcId="{54E32731-DB37-418F-9E50-27665B0EB3B4}" destId="{4F2BAB92-3FC2-4C9B-8D87-5865BC8379A2}" srcOrd="0" destOrd="0" presId="urn:microsoft.com/office/officeart/2005/8/layout/default#1"/>
    <dgm:cxn modelId="{DA19CCCE-39E7-42B4-A1A5-EF8768E60DD7}" type="presOf" srcId="{2B96644F-B4C1-4074-B100-87BF806530A4}" destId="{B0B5BBDF-6DA1-4FA7-A362-88281FBC69B1}" srcOrd="0" destOrd="0" presId="urn:microsoft.com/office/officeart/2005/8/layout/default#1"/>
    <dgm:cxn modelId="{2DEC72D7-9BC3-402B-99A2-A476DA76FB3A}" type="presOf" srcId="{9DBA0943-A163-4AF7-9931-9370233BA68B}" destId="{0CA9160A-91E9-4F7F-8891-B0062494AC77}" srcOrd="0" destOrd="0" presId="urn:microsoft.com/office/officeart/2005/8/layout/default#1"/>
    <dgm:cxn modelId="{D1330EE1-ED8E-4457-B75B-C7091CE8F601}" srcId="{2AA078BD-EB12-41A5-85D5-AA68A07ACBD0}" destId="{54E32731-DB37-418F-9E50-27665B0EB3B4}" srcOrd="0" destOrd="0" parTransId="{90DDD6C5-F2BA-4D6C-A1DF-C38BB90B307C}" sibTransId="{A4F78F8A-ED07-43BC-9277-EB07242DDD5D}"/>
    <dgm:cxn modelId="{0D48B9F5-3908-474C-A62A-52334D229182}" type="presParOf" srcId="{2E406BA0-7552-42AA-B2D6-A79E0BCAB121}" destId="{4F2BAB92-3FC2-4C9B-8D87-5865BC8379A2}" srcOrd="0" destOrd="0" presId="urn:microsoft.com/office/officeart/2005/8/layout/default#1"/>
    <dgm:cxn modelId="{03EBF0F1-7231-4877-9B1C-F12550E65D3F}" type="presParOf" srcId="{2E406BA0-7552-42AA-B2D6-A79E0BCAB121}" destId="{FB38C4EC-0F9F-43F0-A51E-E7566B7D6B99}" srcOrd="1" destOrd="0" presId="urn:microsoft.com/office/officeart/2005/8/layout/default#1"/>
    <dgm:cxn modelId="{ADA71A21-7ACB-41ED-8C7A-E9860666059C}" type="presParOf" srcId="{2E406BA0-7552-42AA-B2D6-A79E0BCAB121}" destId="{8C3BAF47-D897-4BA9-9DD5-518D7446F5BC}" srcOrd="2" destOrd="0" presId="urn:microsoft.com/office/officeart/2005/8/layout/default#1"/>
    <dgm:cxn modelId="{A75F1B26-4D0E-4E88-820C-2B70A345AAD8}" type="presParOf" srcId="{2E406BA0-7552-42AA-B2D6-A79E0BCAB121}" destId="{D1BEC1BB-ACC5-428A-8C54-66E2A802AC9E}" srcOrd="3" destOrd="0" presId="urn:microsoft.com/office/officeart/2005/8/layout/default#1"/>
    <dgm:cxn modelId="{4F5DBD68-A94B-4A1F-B15D-7E2E0021556B}" type="presParOf" srcId="{2E406BA0-7552-42AA-B2D6-A79E0BCAB121}" destId="{B0B5BBDF-6DA1-4FA7-A362-88281FBC69B1}" srcOrd="4" destOrd="0" presId="urn:microsoft.com/office/officeart/2005/8/layout/default#1"/>
    <dgm:cxn modelId="{3E83FE52-F7E7-4A8D-BA05-03B463324F77}" type="presParOf" srcId="{2E406BA0-7552-42AA-B2D6-A79E0BCAB121}" destId="{280648BA-5CB4-401A-959D-0CCE3F07030A}" srcOrd="5" destOrd="0" presId="urn:microsoft.com/office/officeart/2005/8/layout/default#1"/>
    <dgm:cxn modelId="{D8F3DC7F-A385-4CC2-AEDC-62F6747C3CA1}" type="presParOf" srcId="{2E406BA0-7552-42AA-B2D6-A79E0BCAB121}" destId="{0CA9160A-91E9-4F7F-8891-B0062494AC77}" srcOrd="6" destOrd="0" presId="urn:microsoft.com/office/officeart/2005/8/layout/default#1"/>
    <dgm:cxn modelId="{C16FAF84-5789-4080-8582-CD2319B8C954}" type="presParOf" srcId="{2E406BA0-7552-42AA-B2D6-A79E0BCAB121}" destId="{0AED26A2-C59E-4C5F-8A65-5C0C158518DC}" srcOrd="7" destOrd="0" presId="urn:microsoft.com/office/officeart/2005/8/layout/default#1"/>
    <dgm:cxn modelId="{0FC5AC98-A113-4228-8BB4-D57B8E4E7686}" type="presParOf" srcId="{2E406BA0-7552-42AA-B2D6-A79E0BCAB121}" destId="{CBDB016E-42D8-439D-B61F-130D3F62D33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3D3BA1-2A80-4FD7-AE21-37CF44A784E4}" type="doc">
      <dgm:prSet loTypeId="urn:microsoft.com/office/officeart/2005/8/layout/vList3#3" loCatId="list" qsTypeId="urn:microsoft.com/office/officeart/2005/8/quickstyle/3d3" qsCatId="3D" csTypeId="urn:microsoft.com/office/officeart/2005/8/colors/colorful5" csCatId="colorful" phldr="1"/>
      <dgm:spPr/>
    </dgm:pt>
    <dgm:pt modelId="{7CFB44B5-D4F2-4AAD-9457-5FCB24A36E71}">
      <dgm:prSet phldrT="[Text]"/>
      <dgm:spPr/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Vessels defects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FAC6B6BC-243A-49F9-B11D-253F94ABB85C}" type="parTrans" cxnId="{9520AD48-6E96-4D29-98C2-DE0B0A784024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745ED04-EA3D-450C-8C6D-175D23527DAC}" type="sibTrans" cxnId="{9520AD48-6E96-4D29-98C2-DE0B0A784024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D1628F30-D32F-43D1-964A-81625EE644B8}">
      <dgm:prSet/>
      <dgm:spPr/>
      <dgm:t>
        <a:bodyPr/>
        <a:lstStyle/>
        <a:p>
          <a:r>
            <a:rPr lang="id-ID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Platelets disorders</a:t>
          </a:r>
          <a:endParaRPr lang="id-ID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0180D9D-3261-4E9F-A658-8FCB51EB49B5}" type="parTrans" cxnId="{279242D4-2DEE-4F74-9A6E-B20429A68955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3B366519-DB90-4472-8B11-B95B7B71324D}" type="sibTrans" cxnId="{279242D4-2DEE-4F74-9A6E-B20429A68955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3505D59E-D909-4471-B3A2-FB96FB045F11}">
      <dgm:prSet/>
      <dgm:spPr/>
      <dgm:t>
        <a:bodyPr/>
        <a:lstStyle/>
        <a:p>
          <a:r>
            <a:rPr lang="id-ID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Factor deficiencies</a:t>
          </a:r>
          <a:endParaRPr lang="id-ID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E9F79E4-BA87-4C0F-811D-F31638A93CAE}" type="parTrans" cxnId="{1B28AD55-A2ED-428D-8D19-35E20B7B48A4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958765E3-1528-4B63-9D94-4FD6BE6CE9B2}" type="sibTrans" cxnId="{1B28AD55-A2ED-428D-8D19-35E20B7B48A4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D8F02E5F-0BE2-4F3D-9957-D5CD0583E463}">
      <dgm:prSet/>
      <dgm:spPr/>
      <dgm:t>
        <a:bodyPr/>
        <a:lstStyle/>
        <a:p>
          <a:r>
            <a:rPr lang="id-ID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Other disorders</a:t>
          </a:r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559E6BE1-9C0D-4F35-88D2-8A9C04A8719E}" type="parTrans" cxnId="{D5C01B6A-609D-4862-BF74-64BF1D87D983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B9032C70-5C47-4819-925C-B829EFEBFD1B}" type="sibTrans" cxnId="{D5C01B6A-609D-4862-BF74-64BF1D87D983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898A13EF-D644-4734-B142-1A018AD6D46B}" type="pres">
      <dgm:prSet presAssocID="{743D3BA1-2A80-4FD7-AE21-37CF44A784E4}" presName="linearFlow" presStyleCnt="0">
        <dgm:presLayoutVars>
          <dgm:dir/>
          <dgm:resizeHandles val="exact"/>
        </dgm:presLayoutVars>
      </dgm:prSet>
      <dgm:spPr/>
    </dgm:pt>
    <dgm:pt modelId="{22E414AF-7830-4670-91F7-A6001031731C}" type="pres">
      <dgm:prSet presAssocID="{7CFB44B5-D4F2-4AAD-9457-5FCB24A36E71}" presName="composite" presStyleCnt="0"/>
      <dgm:spPr/>
    </dgm:pt>
    <dgm:pt modelId="{5F665C3C-E397-4BBD-8E07-D75048CB3083}" type="pres">
      <dgm:prSet presAssocID="{7CFB44B5-D4F2-4AAD-9457-5FCB24A36E71}" presName="imgShp" presStyleLbl="fgImgPlace1" presStyleIdx="0" presStyleCnt="4"/>
      <dgm:spPr/>
    </dgm:pt>
    <dgm:pt modelId="{0A3290A5-AFB7-4F59-983B-FFED716A1A77}" type="pres">
      <dgm:prSet presAssocID="{7CFB44B5-D4F2-4AAD-9457-5FCB24A36E71}" presName="txShp" presStyleLbl="node1" presStyleIdx="0" presStyleCnt="4">
        <dgm:presLayoutVars>
          <dgm:bulletEnabled val="1"/>
        </dgm:presLayoutVars>
      </dgm:prSet>
      <dgm:spPr/>
    </dgm:pt>
    <dgm:pt modelId="{58DA6E38-9078-4471-8DE1-E0E3DAB53C1C}" type="pres">
      <dgm:prSet presAssocID="{C745ED04-EA3D-450C-8C6D-175D23527DAC}" presName="spacing" presStyleCnt="0"/>
      <dgm:spPr/>
    </dgm:pt>
    <dgm:pt modelId="{DCDC1127-7F6B-4362-8D80-CDE5D63432F5}" type="pres">
      <dgm:prSet presAssocID="{D1628F30-D32F-43D1-964A-81625EE644B8}" presName="composite" presStyleCnt="0"/>
      <dgm:spPr/>
    </dgm:pt>
    <dgm:pt modelId="{484B02A1-8DBF-4210-9DBF-DC313BFC75C3}" type="pres">
      <dgm:prSet presAssocID="{D1628F30-D32F-43D1-964A-81625EE644B8}" presName="imgShp" presStyleLbl="fgImgPlace1" presStyleIdx="1" presStyleCnt="4"/>
      <dgm:spPr/>
    </dgm:pt>
    <dgm:pt modelId="{BC649B29-8A53-4F3C-BA83-3C65F1B13A47}" type="pres">
      <dgm:prSet presAssocID="{D1628F30-D32F-43D1-964A-81625EE644B8}" presName="txShp" presStyleLbl="node1" presStyleIdx="1" presStyleCnt="4">
        <dgm:presLayoutVars>
          <dgm:bulletEnabled val="1"/>
        </dgm:presLayoutVars>
      </dgm:prSet>
      <dgm:spPr/>
    </dgm:pt>
    <dgm:pt modelId="{16C44AF3-DC7A-489E-A324-E181DC2DA648}" type="pres">
      <dgm:prSet presAssocID="{3B366519-DB90-4472-8B11-B95B7B71324D}" presName="spacing" presStyleCnt="0"/>
      <dgm:spPr/>
    </dgm:pt>
    <dgm:pt modelId="{8AAB7738-899F-4402-A3A7-80D1250BE01B}" type="pres">
      <dgm:prSet presAssocID="{3505D59E-D909-4471-B3A2-FB96FB045F11}" presName="composite" presStyleCnt="0"/>
      <dgm:spPr/>
    </dgm:pt>
    <dgm:pt modelId="{9215DF32-7458-4F7C-992D-88ACAC010013}" type="pres">
      <dgm:prSet presAssocID="{3505D59E-D909-4471-B3A2-FB96FB045F11}" presName="imgShp" presStyleLbl="fgImgPlace1" presStyleIdx="2" presStyleCnt="4"/>
      <dgm:spPr/>
    </dgm:pt>
    <dgm:pt modelId="{1CA1E7CD-80E6-426F-A2C7-C994688B8BF8}" type="pres">
      <dgm:prSet presAssocID="{3505D59E-D909-4471-B3A2-FB96FB045F11}" presName="txShp" presStyleLbl="node1" presStyleIdx="2" presStyleCnt="4">
        <dgm:presLayoutVars>
          <dgm:bulletEnabled val="1"/>
        </dgm:presLayoutVars>
      </dgm:prSet>
      <dgm:spPr/>
    </dgm:pt>
    <dgm:pt modelId="{B00DEDD6-7DDB-49F7-ADAD-8F92CE2F3527}" type="pres">
      <dgm:prSet presAssocID="{958765E3-1528-4B63-9D94-4FD6BE6CE9B2}" presName="spacing" presStyleCnt="0"/>
      <dgm:spPr/>
    </dgm:pt>
    <dgm:pt modelId="{38A4357C-F570-4E42-80DD-8991C91A1953}" type="pres">
      <dgm:prSet presAssocID="{D8F02E5F-0BE2-4F3D-9957-D5CD0583E463}" presName="composite" presStyleCnt="0"/>
      <dgm:spPr/>
    </dgm:pt>
    <dgm:pt modelId="{6A35DAF8-456C-403C-A20E-A0578A001ADE}" type="pres">
      <dgm:prSet presAssocID="{D8F02E5F-0BE2-4F3D-9957-D5CD0583E463}" presName="imgShp" presStyleLbl="fgImgPlace1" presStyleIdx="3" presStyleCnt="4"/>
      <dgm:spPr/>
    </dgm:pt>
    <dgm:pt modelId="{5B1B2F23-B3EA-48C2-98C7-1DDD6C069C73}" type="pres">
      <dgm:prSet presAssocID="{D8F02E5F-0BE2-4F3D-9957-D5CD0583E463}" presName="txShp" presStyleLbl="node1" presStyleIdx="3" presStyleCnt="4">
        <dgm:presLayoutVars>
          <dgm:bulletEnabled val="1"/>
        </dgm:presLayoutVars>
      </dgm:prSet>
      <dgm:spPr/>
    </dgm:pt>
  </dgm:ptLst>
  <dgm:cxnLst>
    <dgm:cxn modelId="{088E065F-C8F2-4F5B-809D-C5A5EFB51ED1}" type="presOf" srcId="{7CFB44B5-D4F2-4AAD-9457-5FCB24A36E71}" destId="{0A3290A5-AFB7-4F59-983B-FFED716A1A77}" srcOrd="0" destOrd="0" presId="urn:microsoft.com/office/officeart/2005/8/layout/vList3#3"/>
    <dgm:cxn modelId="{9520AD48-6E96-4D29-98C2-DE0B0A784024}" srcId="{743D3BA1-2A80-4FD7-AE21-37CF44A784E4}" destId="{7CFB44B5-D4F2-4AAD-9457-5FCB24A36E71}" srcOrd="0" destOrd="0" parTransId="{FAC6B6BC-243A-49F9-B11D-253F94ABB85C}" sibTransId="{C745ED04-EA3D-450C-8C6D-175D23527DAC}"/>
    <dgm:cxn modelId="{D5C01B6A-609D-4862-BF74-64BF1D87D983}" srcId="{743D3BA1-2A80-4FD7-AE21-37CF44A784E4}" destId="{D8F02E5F-0BE2-4F3D-9957-D5CD0583E463}" srcOrd="3" destOrd="0" parTransId="{559E6BE1-9C0D-4F35-88D2-8A9C04A8719E}" sibTransId="{B9032C70-5C47-4819-925C-B829EFEBFD1B}"/>
    <dgm:cxn modelId="{1B28AD55-A2ED-428D-8D19-35E20B7B48A4}" srcId="{743D3BA1-2A80-4FD7-AE21-37CF44A784E4}" destId="{3505D59E-D909-4471-B3A2-FB96FB045F11}" srcOrd="2" destOrd="0" parTransId="{0E9F79E4-BA87-4C0F-811D-F31638A93CAE}" sibTransId="{958765E3-1528-4B63-9D94-4FD6BE6CE9B2}"/>
    <dgm:cxn modelId="{86DADD59-3D60-4885-A9DA-3EF6D43C8776}" type="presOf" srcId="{D1628F30-D32F-43D1-964A-81625EE644B8}" destId="{BC649B29-8A53-4F3C-BA83-3C65F1B13A47}" srcOrd="0" destOrd="0" presId="urn:microsoft.com/office/officeart/2005/8/layout/vList3#3"/>
    <dgm:cxn modelId="{20D2C381-4651-43CC-93BA-DAEBCE5B5942}" type="presOf" srcId="{D8F02E5F-0BE2-4F3D-9957-D5CD0583E463}" destId="{5B1B2F23-B3EA-48C2-98C7-1DDD6C069C73}" srcOrd="0" destOrd="0" presId="urn:microsoft.com/office/officeart/2005/8/layout/vList3#3"/>
    <dgm:cxn modelId="{88BBF3AC-CA25-42C0-AE1F-4D97FECE94ED}" type="presOf" srcId="{743D3BA1-2A80-4FD7-AE21-37CF44A784E4}" destId="{898A13EF-D644-4734-B142-1A018AD6D46B}" srcOrd="0" destOrd="0" presId="urn:microsoft.com/office/officeart/2005/8/layout/vList3#3"/>
    <dgm:cxn modelId="{279242D4-2DEE-4F74-9A6E-B20429A68955}" srcId="{743D3BA1-2A80-4FD7-AE21-37CF44A784E4}" destId="{D1628F30-D32F-43D1-964A-81625EE644B8}" srcOrd="1" destOrd="0" parTransId="{00180D9D-3261-4E9F-A658-8FCB51EB49B5}" sibTransId="{3B366519-DB90-4472-8B11-B95B7B71324D}"/>
    <dgm:cxn modelId="{4D0C82FD-F357-40C5-91E8-5FB3840BDE39}" type="presOf" srcId="{3505D59E-D909-4471-B3A2-FB96FB045F11}" destId="{1CA1E7CD-80E6-426F-A2C7-C994688B8BF8}" srcOrd="0" destOrd="0" presId="urn:microsoft.com/office/officeart/2005/8/layout/vList3#3"/>
    <dgm:cxn modelId="{F7D88C78-F894-49AA-AB80-6B47BAB88B54}" type="presParOf" srcId="{898A13EF-D644-4734-B142-1A018AD6D46B}" destId="{22E414AF-7830-4670-91F7-A6001031731C}" srcOrd="0" destOrd="0" presId="urn:microsoft.com/office/officeart/2005/8/layout/vList3#3"/>
    <dgm:cxn modelId="{E8117776-BC9D-45DC-8C38-5150AA6A5602}" type="presParOf" srcId="{22E414AF-7830-4670-91F7-A6001031731C}" destId="{5F665C3C-E397-4BBD-8E07-D75048CB3083}" srcOrd="0" destOrd="0" presId="urn:microsoft.com/office/officeart/2005/8/layout/vList3#3"/>
    <dgm:cxn modelId="{BC374A6B-B06F-48FB-AFAC-76A4957BB8A8}" type="presParOf" srcId="{22E414AF-7830-4670-91F7-A6001031731C}" destId="{0A3290A5-AFB7-4F59-983B-FFED716A1A77}" srcOrd="1" destOrd="0" presId="urn:microsoft.com/office/officeart/2005/8/layout/vList3#3"/>
    <dgm:cxn modelId="{975CF5D9-2F95-46A2-B594-F2B99ADE25A8}" type="presParOf" srcId="{898A13EF-D644-4734-B142-1A018AD6D46B}" destId="{58DA6E38-9078-4471-8DE1-E0E3DAB53C1C}" srcOrd="1" destOrd="0" presId="urn:microsoft.com/office/officeart/2005/8/layout/vList3#3"/>
    <dgm:cxn modelId="{180016C8-B6D1-4074-B266-4C170544896B}" type="presParOf" srcId="{898A13EF-D644-4734-B142-1A018AD6D46B}" destId="{DCDC1127-7F6B-4362-8D80-CDE5D63432F5}" srcOrd="2" destOrd="0" presId="urn:microsoft.com/office/officeart/2005/8/layout/vList3#3"/>
    <dgm:cxn modelId="{AC88AB53-7A37-4457-B355-B8D1B3C17984}" type="presParOf" srcId="{DCDC1127-7F6B-4362-8D80-CDE5D63432F5}" destId="{484B02A1-8DBF-4210-9DBF-DC313BFC75C3}" srcOrd="0" destOrd="0" presId="urn:microsoft.com/office/officeart/2005/8/layout/vList3#3"/>
    <dgm:cxn modelId="{CF981108-C538-42AF-8DC2-06132D146FD0}" type="presParOf" srcId="{DCDC1127-7F6B-4362-8D80-CDE5D63432F5}" destId="{BC649B29-8A53-4F3C-BA83-3C65F1B13A47}" srcOrd="1" destOrd="0" presId="urn:microsoft.com/office/officeart/2005/8/layout/vList3#3"/>
    <dgm:cxn modelId="{DB83EE5B-39A8-4CDE-9433-461CF6060F7E}" type="presParOf" srcId="{898A13EF-D644-4734-B142-1A018AD6D46B}" destId="{16C44AF3-DC7A-489E-A324-E181DC2DA648}" srcOrd="3" destOrd="0" presId="urn:microsoft.com/office/officeart/2005/8/layout/vList3#3"/>
    <dgm:cxn modelId="{43E4E966-DF79-4F99-BC2B-4B779C2323BA}" type="presParOf" srcId="{898A13EF-D644-4734-B142-1A018AD6D46B}" destId="{8AAB7738-899F-4402-A3A7-80D1250BE01B}" srcOrd="4" destOrd="0" presId="urn:microsoft.com/office/officeart/2005/8/layout/vList3#3"/>
    <dgm:cxn modelId="{3FCF13D0-F530-4124-BEE9-7D18B0A15280}" type="presParOf" srcId="{8AAB7738-899F-4402-A3A7-80D1250BE01B}" destId="{9215DF32-7458-4F7C-992D-88ACAC010013}" srcOrd="0" destOrd="0" presId="urn:microsoft.com/office/officeart/2005/8/layout/vList3#3"/>
    <dgm:cxn modelId="{1B6AEF15-B6D8-4CFB-A8D0-05F6E6A5BF19}" type="presParOf" srcId="{8AAB7738-899F-4402-A3A7-80D1250BE01B}" destId="{1CA1E7CD-80E6-426F-A2C7-C994688B8BF8}" srcOrd="1" destOrd="0" presId="urn:microsoft.com/office/officeart/2005/8/layout/vList3#3"/>
    <dgm:cxn modelId="{2D8037B7-C765-4953-AA45-8C6BCB2B5F51}" type="presParOf" srcId="{898A13EF-D644-4734-B142-1A018AD6D46B}" destId="{B00DEDD6-7DDB-49F7-ADAD-8F92CE2F3527}" srcOrd="5" destOrd="0" presId="urn:microsoft.com/office/officeart/2005/8/layout/vList3#3"/>
    <dgm:cxn modelId="{B30E733C-C6FB-4C6A-A6DF-198E55851364}" type="presParOf" srcId="{898A13EF-D644-4734-B142-1A018AD6D46B}" destId="{38A4357C-F570-4E42-80DD-8991C91A1953}" srcOrd="6" destOrd="0" presId="urn:microsoft.com/office/officeart/2005/8/layout/vList3#3"/>
    <dgm:cxn modelId="{BBBD68DC-A859-44A6-B7F9-5AE9084E40E2}" type="presParOf" srcId="{38A4357C-F570-4E42-80DD-8991C91A1953}" destId="{6A35DAF8-456C-403C-A20E-A0578A001ADE}" srcOrd="0" destOrd="0" presId="urn:microsoft.com/office/officeart/2005/8/layout/vList3#3"/>
    <dgm:cxn modelId="{F96144C7-922C-414B-98AF-33A6863D75F8}" type="presParOf" srcId="{38A4357C-F570-4E42-80DD-8991C91A1953}" destId="{5B1B2F23-B3EA-48C2-98C7-1DDD6C069C73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0A46C7-87F8-439F-81DE-67C896350550}" type="doc">
      <dgm:prSet loTypeId="urn:microsoft.com/office/officeart/2005/8/layout/vList6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81ACE1A-D4B3-4293-97F4-17924165A964}">
      <dgm:prSet phldrT="[Text]"/>
      <dgm:spPr/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Hemophilia A</a:t>
          </a:r>
        </a:p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(Classic hemophilia)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E6CF3377-6337-4D9A-BB54-C6C71CEA2AFE}" type="parTrans" cxnId="{8A965FC3-1C39-4C2C-BA98-82F1B107371E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7869C646-C0D6-4347-B0ED-1383D597E358}" type="sibTrans" cxnId="{8A965FC3-1C39-4C2C-BA98-82F1B107371E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1EB3925-B1B0-49EE-8264-3E5C3DF5ED2E}">
      <dgm:prSet phldrT="[Text]"/>
      <dgm:spPr/>
      <dgm:t>
        <a:bodyPr/>
        <a:lstStyle/>
        <a:p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80-85% of all Hemophiliacs</a:t>
          </a:r>
        </a:p>
      </dgm:t>
    </dgm:pt>
    <dgm:pt modelId="{392CA7E6-D410-43C6-8A6E-2ADFEA59909C}" type="parTrans" cxnId="{EECC0D3F-EBED-486F-AE78-35B98E8E262F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84809C9C-0B81-47A9-817D-DD6B2F810386}" type="sibTrans" cxnId="{EECC0D3F-EBED-486F-AE78-35B98E8E262F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4A281B84-8816-462C-8BFE-6373A1993CF5}">
      <dgm:prSet phldrT="[Text]"/>
      <dgm:spPr/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Hemophilia B</a:t>
          </a:r>
        </a:p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(Christmas hemophilia) 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FB87A874-96C3-4B37-9AE1-DF0FAF8D6BA8}" type="parTrans" cxnId="{F24458A3-24A9-4F31-B8D5-36A0E32FACA4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588BFE0-6A72-4210-816C-641F7005FC30}" type="sibTrans" cxnId="{F24458A3-24A9-4F31-B8D5-36A0E32FACA4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D42ECFC-5802-4941-99FA-E8C5D8FA897D}">
      <dgm:prSet phldrT="[Text]"/>
      <dgm:spPr/>
      <dgm:t>
        <a:bodyPr/>
        <a:lstStyle/>
        <a:p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10-15% of all Hemophiliacs</a:t>
          </a:r>
        </a:p>
      </dgm:t>
    </dgm:pt>
    <dgm:pt modelId="{7BD01D67-7A3D-4D8C-A550-B5EF5E2F0344}" type="parTrans" cxnId="{A4ACB80B-A790-4320-B73E-503789D5236B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A1461C72-8504-47A6-A660-92761E84F95B}" type="sibTrans" cxnId="{A4ACB80B-A790-4320-B73E-503789D5236B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1DC82EF-B37B-4742-98DD-89010BCC4266}">
      <dgm:prSet phldrT="[Text]"/>
      <dgm:spPr/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Von Willwbrand’s disease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B40258FA-81DB-4FFE-A51D-B7D16BF22A1A}" type="parTrans" cxnId="{8E527359-DA10-447A-9954-963838058DDF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49162E60-0B79-4A04-8214-7E99ABB5BC9F}" type="sibTrans" cxnId="{8E527359-DA10-447A-9954-963838058DDF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FCE4DD7B-B7DD-42DA-BD78-9FCA8E18E5DC}">
      <dgm:prSet/>
      <dgm:spPr/>
      <dgm:t>
        <a:bodyPr/>
        <a:lstStyle/>
        <a:p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Deficiency of Factor VIII</a:t>
          </a:r>
        </a:p>
      </dgm:t>
    </dgm:pt>
    <dgm:pt modelId="{01763643-BA13-42B7-A90F-FBA519135B62}" type="parTrans" cxnId="{B0FC8007-377B-4EBC-B1E8-DA1E3802F22C}">
      <dgm:prSet/>
      <dgm:spPr/>
      <dgm:t>
        <a:bodyPr/>
        <a:lstStyle/>
        <a:p>
          <a:endParaRPr lang="en-US"/>
        </a:p>
      </dgm:t>
    </dgm:pt>
    <dgm:pt modelId="{45F1D370-D34F-4CD4-AE42-EFEB8EAD7B42}" type="sibTrans" cxnId="{B0FC8007-377B-4EBC-B1E8-DA1E3802F22C}">
      <dgm:prSet/>
      <dgm:spPr/>
      <dgm:t>
        <a:bodyPr/>
        <a:lstStyle/>
        <a:p>
          <a:endParaRPr lang="en-US"/>
        </a:p>
      </dgm:t>
    </dgm:pt>
    <dgm:pt modelId="{F8FA2EC0-F1BC-4735-99F0-11B5978BD6A0}">
      <dgm:prSet/>
      <dgm:spPr/>
      <dgm:t>
        <a:bodyPr/>
        <a:lstStyle/>
        <a:p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Lab Results - Prolonged PTT</a:t>
          </a:r>
        </a:p>
      </dgm:t>
    </dgm:pt>
    <dgm:pt modelId="{FA5A020E-2C37-48BF-B1BD-75E54248CD28}" type="parTrans" cxnId="{F0261214-1AF3-4226-ADB8-DC5C94FF899F}">
      <dgm:prSet/>
      <dgm:spPr/>
      <dgm:t>
        <a:bodyPr/>
        <a:lstStyle/>
        <a:p>
          <a:endParaRPr lang="en-US"/>
        </a:p>
      </dgm:t>
    </dgm:pt>
    <dgm:pt modelId="{98EEB8C4-F104-4AB2-9D54-DE96E2E4CE51}" type="sibTrans" cxnId="{F0261214-1AF3-4226-ADB8-DC5C94FF899F}">
      <dgm:prSet/>
      <dgm:spPr/>
      <dgm:t>
        <a:bodyPr/>
        <a:lstStyle/>
        <a:p>
          <a:endParaRPr lang="en-US"/>
        </a:p>
      </dgm:t>
    </dgm:pt>
    <dgm:pt modelId="{B82CDDB6-4DC1-4CFA-B895-67A19E3AE70A}">
      <dgm:prSet/>
      <dgm:spPr/>
      <dgm:t>
        <a:bodyPr/>
        <a:lstStyle/>
        <a:p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Deficiency of Factor IX</a:t>
          </a:r>
        </a:p>
      </dgm:t>
    </dgm:pt>
    <dgm:pt modelId="{F5D7E84E-EC31-4326-8869-C6D613547B9F}" type="parTrans" cxnId="{C9617B68-4139-438E-9266-4401526DB620}">
      <dgm:prSet/>
      <dgm:spPr/>
      <dgm:t>
        <a:bodyPr/>
        <a:lstStyle/>
        <a:p>
          <a:endParaRPr lang="en-US"/>
        </a:p>
      </dgm:t>
    </dgm:pt>
    <dgm:pt modelId="{65C681DA-3691-4A95-8A0A-9E0B7B8A65AA}" type="sibTrans" cxnId="{C9617B68-4139-438E-9266-4401526DB620}">
      <dgm:prSet/>
      <dgm:spPr/>
      <dgm:t>
        <a:bodyPr/>
        <a:lstStyle/>
        <a:p>
          <a:endParaRPr lang="en-US"/>
        </a:p>
      </dgm:t>
    </dgm:pt>
    <dgm:pt modelId="{52EFB6E4-260F-482D-A7BF-014211FBBBEF}">
      <dgm:prSet/>
      <dgm:spPr/>
      <dgm:t>
        <a:bodyPr/>
        <a:lstStyle/>
        <a:p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Lab Test - Prolonged PTT</a:t>
          </a:r>
        </a:p>
      </dgm:t>
    </dgm:pt>
    <dgm:pt modelId="{66E2D111-05B5-4257-8ED0-6440F1182F95}" type="parTrans" cxnId="{47ED2CA5-5501-43AB-847B-F49E10F8B05F}">
      <dgm:prSet/>
      <dgm:spPr/>
      <dgm:t>
        <a:bodyPr/>
        <a:lstStyle/>
        <a:p>
          <a:endParaRPr lang="en-US"/>
        </a:p>
      </dgm:t>
    </dgm:pt>
    <dgm:pt modelId="{CB7E3BE5-DBBD-4ECD-8AD6-4562639B0CDA}" type="sibTrans" cxnId="{47ED2CA5-5501-43AB-847B-F49E10F8B05F}">
      <dgm:prSet/>
      <dgm:spPr/>
      <dgm:t>
        <a:bodyPr/>
        <a:lstStyle/>
        <a:p>
          <a:endParaRPr lang="en-US"/>
        </a:p>
      </dgm:t>
    </dgm:pt>
    <dgm:pt modelId="{FE35613C-A15B-4523-9C2E-7C4FEE458804}">
      <dgm:prSet/>
      <dgm:spPr/>
      <dgm:t>
        <a:bodyPr/>
        <a:lstStyle/>
        <a:p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Deficiency of VWF &amp; amount of Factor VIII</a:t>
          </a:r>
        </a:p>
      </dgm:t>
    </dgm:pt>
    <dgm:pt modelId="{AB477128-6CBD-4336-A17A-1A2C47959869}" type="parTrans" cxnId="{BF9462CB-33DE-4318-8820-C5D088812F81}">
      <dgm:prSet/>
      <dgm:spPr/>
      <dgm:t>
        <a:bodyPr/>
        <a:lstStyle/>
        <a:p>
          <a:endParaRPr lang="en-US"/>
        </a:p>
      </dgm:t>
    </dgm:pt>
    <dgm:pt modelId="{E38AB4F2-F7A8-473F-B7A6-84ABC487F278}" type="sibTrans" cxnId="{BF9462CB-33DE-4318-8820-C5D088812F81}">
      <dgm:prSet/>
      <dgm:spPr/>
      <dgm:t>
        <a:bodyPr/>
        <a:lstStyle/>
        <a:p>
          <a:endParaRPr lang="en-US"/>
        </a:p>
      </dgm:t>
    </dgm:pt>
    <dgm:pt modelId="{A3EC3E9F-AC24-4893-99E0-1B022F6F62FC}">
      <dgm:prSet/>
      <dgm:spPr/>
      <dgm:t>
        <a:bodyPr/>
        <a:lstStyle/>
        <a:p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Lab Results - Prolonged BT, PTT</a:t>
          </a:r>
        </a:p>
      </dgm:t>
    </dgm:pt>
    <dgm:pt modelId="{B8EE17B2-D03D-4962-8182-86388073363C}" type="parTrans" cxnId="{F8DC44AC-CDB6-4CC6-AB2C-0F40D8EC4862}">
      <dgm:prSet/>
      <dgm:spPr/>
      <dgm:t>
        <a:bodyPr/>
        <a:lstStyle/>
        <a:p>
          <a:endParaRPr lang="en-US"/>
        </a:p>
      </dgm:t>
    </dgm:pt>
    <dgm:pt modelId="{1E82F44A-85B5-4EED-A521-3CD6F60C2791}" type="sibTrans" cxnId="{F8DC44AC-CDB6-4CC6-AB2C-0F40D8EC4862}">
      <dgm:prSet/>
      <dgm:spPr/>
      <dgm:t>
        <a:bodyPr/>
        <a:lstStyle/>
        <a:p>
          <a:endParaRPr lang="en-US"/>
        </a:p>
      </dgm:t>
    </dgm:pt>
    <dgm:pt modelId="{CAF2A918-8BCC-4D90-A695-EDE535A362AC}" type="pres">
      <dgm:prSet presAssocID="{080A46C7-87F8-439F-81DE-67C896350550}" presName="Name0" presStyleCnt="0">
        <dgm:presLayoutVars>
          <dgm:dir/>
          <dgm:animLvl val="lvl"/>
          <dgm:resizeHandles/>
        </dgm:presLayoutVars>
      </dgm:prSet>
      <dgm:spPr/>
    </dgm:pt>
    <dgm:pt modelId="{E498C313-F94A-45F2-88A0-02ABC7FB8255}" type="pres">
      <dgm:prSet presAssocID="{B81ACE1A-D4B3-4293-97F4-17924165A964}" presName="linNode" presStyleCnt="0"/>
      <dgm:spPr/>
    </dgm:pt>
    <dgm:pt modelId="{FD6890AD-ECC8-4729-ADF6-6F518F10E83C}" type="pres">
      <dgm:prSet presAssocID="{B81ACE1A-D4B3-4293-97F4-17924165A964}" presName="parentShp" presStyleLbl="node1" presStyleIdx="0" presStyleCnt="3">
        <dgm:presLayoutVars>
          <dgm:bulletEnabled val="1"/>
        </dgm:presLayoutVars>
      </dgm:prSet>
      <dgm:spPr/>
    </dgm:pt>
    <dgm:pt modelId="{56CD8AA3-1A0D-4B62-9099-5C58ED7FD63B}" type="pres">
      <dgm:prSet presAssocID="{B81ACE1A-D4B3-4293-97F4-17924165A964}" presName="childShp" presStyleLbl="bgAccFollowNode1" presStyleIdx="0" presStyleCnt="3">
        <dgm:presLayoutVars>
          <dgm:bulletEnabled val="1"/>
        </dgm:presLayoutVars>
      </dgm:prSet>
      <dgm:spPr/>
    </dgm:pt>
    <dgm:pt modelId="{74818DFB-861C-42C9-9FA0-6C1045B1238B}" type="pres">
      <dgm:prSet presAssocID="{7869C646-C0D6-4347-B0ED-1383D597E358}" presName="spacing" presStyleCnt="0"/>
      <dgm:spPr/>
    </dgm:pt>
    <dgm:pt modelId="{C95D1CD9-51BE-40C1-9BD5-167E4661AD06}" type="pres">
      <dgm:prSet presAssocID="{4A281B84-8816-462C-8BFE-6373A1993CF5}" presName="linNode" presStyleCnt="0"/>
      <dgm:spPr/>
    </dgm:pt>
    <dgm:pt modelId="{AD1AB150-6F38-4DFC-8696-7413B83CDF15}" type="pres">
      <dgm:prSet presAssocID="{4A281B84-8816-462C-8BFE-6373A1993CF5}" presName="parentShp" presStyleLbl="node1" presStyleIdx="1" presStyleCnt="3">
        <dgm:presLayoutVars>
          <dgm:bulletEnabled val="1"/>
        </dgm:presLayoutVars>
      </dgm:prSet>
      <dgm:spPr/>
    </dgm:pt>
    <dgm:pt modelId="{2FE9D9E3-7884-42F3-87BD-A89D8B1DC149}" type="pres">
      <dgm:prSet presAssocID="{4A281B84-8816-462C-8BFE-6373A1993CF5}" presName="childShp" presStyleLbl="bgAccFollowNode1" presStyleIdx="1" presStyleCnt="3">
        <dgm:presLayoutVars>
          <dgm:bulletEnabled val="1"/>
        </dgm:presLayoutVars>
      </dgm:prSet>
      <dgm:spPr/>
    </dgm:pt>
    <dgm:pt modelId="{200A4546-6C41-49F3-9068-2B85060AD79F}" type="pres">
      <dgm:prSet presAssocID="{0588BFE0-6A72-4210-816C-641F7005FC30}" presName="spacing" presStyleCnt="0"/>
      <dgm:spPr/>
    </dgm:pt>
    <dgm:pt modelId="{DC728060-69AF-47CD-8E83-CA7FB6DE32DB}" type="pres">
      <dgm:prSet presAssocID="{C1DC82EF-B37B-4742-98DD-89010BCC4266}" presName="linNode" presStyleCnt="0"/>
      <dgm:spPr/>
    </dgm:pt>
    <dgm:pt modelId="{08F778B0-65CB-4950-85D4-D211303E098C}" type="pres">
      <dgm:prSet presAssocID="{C1DC82EF-B37B-4742-98DD-89010BCC4266}" presName="parentShp" presStyleLbl="node1" presStyleIdx="2" presStyleCnt="3">
        <dgm:presLayoutVars>
          <dgm:bulletEnabled val="1"/>
        </dgm:presLayoutVars>
      </dgm:prSet>
      <dgm:spPr/>
    </dgm:pt>
    <dgm:pt modelId="{D5A1AABC-29D2-451D-9562-1818AF5AD4A8}" type="pres">
      <dgm:prSet presAssocID="{C1DC82EF-B37B-4742-98DD-89010BCC4266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0FC8007-377B-4EBC-B1E8-DA1E3802F22C}" srcId="{B81ACE1A-D4B3-4293-97F4-17924165A964}" destId="{FCE4DD7B-B7DD-42DA-BD78-9FCA8E18E5DC}" srcOrd="1" destOrd="0" parTransId="{01763643-BA13-42B7-A90F-FBA519135B62}" sibTransId="{45F1D370-D34F-4CD4-AE42-EFEB8EAD7B42}"/>
    <dgm:cxn modelId="{A4ACB80B-A790-4320-B73E-503789D5236B}" srcId="{4A281B84-8816-462C-8BFE-6373A1993CF5}" destId="{0D42ECFC-5802-4941-99FA-E8C5D8FA897D}" srcOrd="0" destOrd="0" parTransId="{7BD01D67-7A3D-4D8C-A550-B5EF5E2F0344}" sibTransId="{A1461C72-8504-47A6-A660-92761E84F95B}"/>
    <dgm:cxn modelId="{B444A90F-632F-4B52-B419-E4E362BD776E}" type="presOf" srcId="{A3EC3E9F-AC24-4893-99E0-1B022F6F62FC}" destId="{D5A1AABC-29D2-451D-9562-1818AF5AD4A8}" srcOrd="0" destOrd="1" presId="urn:microsoft.com/office/officeart/2005/8/layout/vList6"/>
    <dgm:cxn modelId="{1FA4E912-1A5F-4374-8946-AF88728EE352}" type="presOf" srcId="{F8FA2EC0-F1BC-4735-99F0-11B5978BD6A0}" destId="{56CD8AA3-1A0D-4B62-9099-5C58ED7FD63B}" srcOrd="0" destOrd="2" presId="urn:microsoft.com/office/officeart/2005/8/layout/vList6"/>
    <dgm:cxn modelId="{F0261214-1AF3-4226-ADB8-DC5C94FF899F}" srcId="{B81ACE1A-D4B3-4293-97F4-17924165A964}" destId="{F8FA2EC0-F1BC-4735-99F0-11B5978BD6A0}" srcOrd="2" destOrd="0" parTransId="{FA5A020E-2C37-48BF-B1BD-75E54248CD28}" sibTransId="{98EEB8C4-F104-4AB2-9D54-DE96E2E4CE51}"/>
    <dgm:cxn modelId="{EECC0D3F-EBED-486F-AE78-35B98E8E262F}" srcId="{B81ACE1A-D4B3-4293-97F4-17924165A964}" destId="{01EB3925-B1B0-49EE-8264-3E5C3DF5ED2E}" srcOrd="0" destOrd="0" parTransId="{392CA7E6-D410-43C6-8A6E-2ADFEA59909C}" sibTransId="{84809C9C-0B81-47A9-817D-DD6B2F810386}"/>
    <dgm:cxn modelId="{7190CF42-5B63-45C8-ADCC-C7E05EE74689}" type="presOf" srcId="{52EFB6E4-260F-482D-A7BF-014211FBBBEF}" destId="{2FE9D9E3-7884-42F3-87BD-A89D8B1DC149}" srcOrd="0" destOrd="2" presId="urn:microsoft.com/office/officeart/2005/8/layout/vList6"/>
    <dgm:cxn modelId="{C9617B68-4139-438E-9266-4401526DB620}" srcId="{4A281B84-8816-462C-8BFE-6373A1993CF5}" destId="{B82CDDB6-4DC1-4CFA-B895-67A19E3AE70A}" srcOrd="1" destOrd="0" parTransId="{F5D7E84E-EC31-4326-8869-C6D613547B9F}" sibTransId="{65C681DA-3691-4A95-8A0A-9E0B7B8A65AA}"/>
    <dgm:cxn modelId="{C76E7472-F095-4D2E-96F1-5121D4061556}" type="presOf" srcId="{FE35613C-A15B-4523-9C2E-7C4FEE458804}" destId="{D5A1AABC-29D2-451D-9562-1818AF5AD4A8}" srcOrd="0" destOrd="0" presId="urn:microsoft.com/office/officeart/2005/8/layout/vList6"/>
    <dgm:cxn modelId="{B8C58474-B451-4921-A29D-92CCD6011F27}" type="presOf" srcId="{080A46C7-87F8-439F-81DE-67C896350550}" destId="{CAF2A918-8BCC-4D90-A695-EDE535A362AC}" srcOrd="0" destOrd="0" presId="urn:microsoft.com/office/officeart/2005/8/layout/vList6"/>
    <dgm:cxn modelId="{8E527359-DA10-447A-9954-963838058DDF}" srcId="{080A46C7-87F8-439F-81DE-67C896350550}" destId="{C1DC82EF-B37B-4742-98DD-89010BCC4266}" srcOrd="2" destOrd="0" parTransId="{B40258FA-81DB-4FFE-A51D-B7D16BF22A1A}" sibTransId="{49162E60-0B79-4A04-8214-7E99ABB5BC9F}"/>
    <dgm:cxn modelId="{2C443081-0DEC-4419-8ABD-33727B10CA17}" type="presOf" srcId="{C1DC82EF-B37B-4742-98DD-89010BCC4266}" destId="{08F778B0-65CB-4950-85D4-D211303E098C}" srcOrd="0" destOrd="0" presId="urn:microsoft.com/office/officeart/2005/8/layout/vList6"/>
    <dgm:cxn modelId="{05DA9D85-288B-4B2B-BD3A-106D62E8619D}" type="presOf" srcId="{0D42ECFC-5802-4941-99FA-E8C5D8FA897D}" destId="{2FE9D9E3-7884-42F3-87BD-A89D8B1DC149}" srcOrd="0" destOrd="0" presId="urn:microsoft.com/office/officeart/2005/8/layout/vList6"/>
    <dgm:cxn modelId="{B6EF7497-6ED9-4EA7-922F-E5B8CCABCA5D}" type="presOf" srcId="{B82CDDB6-4DC1-4CFA-B895-67A19E3AE70A}" destId="{2FE9D9E3-7884-42F3-87BD-A89D8B1DC149}" srcOrd="0" destOrd="1" presId="urn:microsoft.com/office/officeart/2005/8/layout/vList6"/>
    <dgm:cxn modelId="{F24458A3-24A9-4F31-B8D5-36A0E32FACA4}" srcId="{080A46C7-87F8-439F-81DE-67C896350550}" destId="{4A281B84-8816-462C-8BFE-6373A1993CF5}" srcOrd="1" destOrd="0" parTransId="{FB87A874-96C3-4B37-9AE1-DF0FAF8D6BA8}" sibTransId="{0588BFE0-6A72-4210-816C-641F7005FC30}"/>
    <dgm:cxn modelId="{47ED2CA5-5501-43AB-847B-F49E10F8B05F}" srcId="{4A281B84-8816-462C-8BFE-6373A1993CF5}" destId="{52EFB6E4-260F-482D-A7BF-014211FBBBEF}" srcOrd="2" destOrd="0" parTransId="{66E2D111-05B5-4257-8ED0-6440F1182F95}" sibTransId="{CB7E3BE5-DBBD-4ECD-8AD6-4562639B0CDA}"/>
    <dgm:cxn modelId="{F8DC44AC-CDB6-4CC6-AB2C-0F40D8EC4862}" srcId="{C1DC82EF-B37B-4742-98DD-89010BCC4266}" destId="{A3EC3E9F-AC24-4893-99E0-1B022F6F62FC}" srcOrd="1" destOrd="0" parTransId="{B8EE17B2-D03D-4962-8182-86388073363C}" sibTransId="{1E82F44A-85B5-4EED-A521-3CD6F60C2791}"/>
    <dgm:cxn modelId="{FD1429B3-20E3-4EA1-97D3-0F4F05B1DF28}" type="presOf" srcId="{01EB3925-B1B0-49EE-8264-3E5C3DF5ED2E}" destId="{56CD8AA3-1A0D-4B62-9099-5C58ED7FD63B}" srcOrd="0" destOrd="0" presId="urn:microsoft.com/office/officeart/2005/8/layout/vList6"/>
    <dgm:cxn modelId="{12A0B7BE-648F-4EBF-8BD1-0335830465F7}" type="presOf" srcId="{B81ACE1A-D4B3-4293-97F4-17924165A964}" destId="{FD6890AD-ECC8-4729-ADF6-6F518F10E83C}" srcOrd="0" destOrd="0" presId="urn:microsoft.com/office/officeart/2005/8/layout/vList6"/>
    <dgm:cxn modelId="{8A965FC3-1C39-4C2C-BA98-82F1B107371E}" srcId="{080A46C7-87F8-439F-81DE-67C896350550}" destId="{B81ACE1A-D4B3-4293-97F4-17924165A964}" srcOrd="0" destOrd="0" parTransId="{E6CF3377-6337-4D9A-BB54-C6C71CEA2AFE}" sibTransId="{7869C646-C0D6-4347-B0ED-1383D597E358}"/>
    <dgm:cxn modelId="{BF9462CB-33DE-4318-8820-C5D088812F81}" srcId="{C1DC82EF-B37B-4742-98DD-89010BCC4266}" destId="{FE35613C-A15B-4523-9C2E-7C4FEE458804}" srcOrd="0" destOrd="0" parTransId="{AB477128-6CBD-4336-A17A-1A2C47959869}" sibTransId="{E38AB4F2-F7A8-473F-B7A6-84ABC487F278}"/>
    <dgm:cxn modelId="{5FE77BF1-4C84-4A36-A17E-37B490ADC021}" type="presOf" srcId="{4A281B84-8816-462C-8BFE-6373A1993CF5}" destId="{AD1AB150-6F38-4DFC-8696-7413B83CDF15}" srcOrd="0" destOrd="0" presId="urn:microsoft.com/office/officeart/2005/8/layout/vList6"/>
    <dgm:cxn modelId="{99CC85F2-22A9-4059-A0C7-A42CC018E5CA}" type="presOf" srcId="{FCE4DD7B-B7DD-42DA-BD78-9FCA8E18E5DC}" destId="{56CD8AA3-1A0D-4B62-9099-5C58ED7FD63B}" srcOrd="0" destOrd="1" presId="urn:microsoft.com/office/officeart/2005/8/layout/vList6"/>
    <dgm:cxn modelId="{2600CC91-34F8-4B09-8659-48AAA806A29F}" type="presParOf" srcId="{CAF2A918-8BCC-4D90-A695-EDE535A362AC}" destId="{E498C313-F94A-45F2-88A0-02ABC7FB8255}" srcOrd="0" destOrd="0" presId="urn:microsoft.com/office/officeart/2005/8/layout/vList6"/>
    <dgm:cxn modelId="{378560CC-4A5E-4064-B57B-A56F704B63BF}" type="presParOf" srcId="{E498C313-F94A-45F2-88A0-02ABC7FB8255}" destId="{FD6890AD-ECC8-4729-ADF6-6F518F10E83C}" srcOrd="0" destOrd="0" presId="urn:microsoft.com/office/officeart/2005/8/layout/vList6"/>
    <dgm:cxn modelId="{82003EE5-8E30-4B98-94D7-36119B09B713}" type="presParOf" srcId="{E498C313-F94A-45F2-88A0-02ABC7FB8255}" destId="{56CD8AA3-1A0D-4B62-9099-5C58ED7FD63B}" srcOrd="1" destOrd="0" presId="urn:microsoft.com/office/officeart/2005/8/layout/vList6"/>
    <dgm:cxn modelId="{919E1DB9-6B6F-4AB7-92D1-7BA5F9BC988B}" type="presParOf" srcId="{CAF2A918-8BCC-4D90-A695-EDE535A362AC}" destId="{74818DFB-861C-42C9-9FA0-6C1045B1238B}" srcOrd="1" destOrd="0" presId="urn:microsoft.com/office/officeart/2005/8/layout/vList6"/>
    <dgm:cxn modelId="{D7C95594-4E5A-40A8-BE52-34623C6A89D7}" type="presParOf" srcId="{CAF2A918-8BCC-4D90-A695-EDE535A362AC}" destId="{C95D1CD9-51BE-40C1-9BD5-167E4661AD06}" srcOrd="2" destOrd="0" presId="urn:microsoft.com/office/officeart/2005/8/layout/vList6"/>
    <dgm:cxn modelId="{BEEDE650-4C02-4B78-A045-DF0D309C6111}" type="presParOf" srcId="{C95D1CD9-51BE-40C1-9BD5-167E4661AD06}" destId="{AD1AB150-6F38-4DFC-8696-7413B83CDF15}" srcOrd="0" destOrd="0" presId="urn:microsoft.com/office/officeart/2005/8/layout/vList6"/>
    <dgm:cxn modelId="{7C18E0D7-0E3E-41FF-A93E-D740B4784087}" type="presParOf" srcId="{C95D1CD9-51BE-40C1-9BD5-167E4661AD06}" destId="{2FE9D9E3-7884-42F3-87BD-A89D8B1DC149}" srcOrd="1" destOrd="0" presId="urn:microsoft.com/office/officeart/2005/8/layout/vList6"/>
    <dgm:cxn modelId="{4A4DF080-E721-4C5D-89C5-5ED4BAA135C9}" type="presParOf" srcId="{CAF2A918-8BCC-4D90-A695-EDE535A362AC}" destId="{200A4546-6C41-49F3-9068-2B85060AD79F}" srcOrd="3" destOrd="0" presId="urn:microsoft.com/office/officeart/2005/8/layout/vList6"/>
    <dgm:cxn modelId="{EA1303FC-2237-4565-A56D-97DF279414DB}" type="presParOf" srcId="{CAF2A918-8BCC-4D90-A695-EDE535A362AC}" destId="{DC728060-69AF-47CD-8E83-CA7FB6DE32DB}" srcOrd="4" destOrd="0" presId="urn:microsoft.com/office/officeart/2005/8/layout/vList6"/>
    <dgm:cxn modelId="{16C0FEFC-51B2-4A5A-8786-4C85F556FF99}" type="presParOf" srcId="{DC728060-69AF-47CD-8E83-CA7FB6DE32DB}" destId="{08F778B0-65CB-4950-85D4-D211303E098C}" srcOrd="0" destOrd="0" presId="urn:microsoft.com/office/officeart/2005/8/layout/vList6"/>
    <dgm:cxn modelId="{533BBA99-BD9D-4B78-B6BE-5611BC4C1E9A}" type="presParOf" srcId="{DC728060-69AF-47CD-8E83-CA7FB6DE32DB}" destId="{D5A1AABC-29D2-451D-9562-1818AF5AD4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C6D68-6E9D-4DF7-8E30-301CCB8601A3}">
      <dsp:nvSpPr>
        <dsp:cNvPr id="0" name=""/>
        <dsp:cNvSpPr/>
      </dsp:nvSpPr>
      <dsp:spPr>
        <a:xfrm rot="10800000">
          <a:off x="962123" y="2727"/>
          <a:ext cx="3040380" cy="78525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627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Text" lastClr="000000"/>
              </a:solidFill>
              <a:latin typeface="+mj-lt"/>
            </a:rPr>
            <a:t>Vascular phase</a:t>
          </a:r>
        </a:p>
      </dsp:txBody>
      <dsp:txXfrm rot="10800000">
        <a:off x="1158436" y="2727"/>
        <a:ext cx="2844067" cy="785254"/>
      </dsp:txXfrm>
    </dsp:sp>
    <dsp:sp modelId="{375BD2D7-780A-4A94-BF44-55ED3CDC10E2}">
      <dsp:nvSpPr>
        <dsp:cNvPr id="0" name=""/>
        <dsp:cNvSpPr/>
      </dsp:nvSpPr>
      <dsp:spPr>
        <a:xfrm>
          <a:off x="569496" y="2727"/>
          <a:ext cx="785254" cy="78525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408C8B-7096-4E46-B369-6ECEC3998F04}">
      <dsp:nvSpPr>
        <dsp:cNvPr id="0" name=""/>
        <dsp:cNvSpPr/>
      </dsp:nvSpPr>
      <dsp:spPr>
        <a:xfrm rot="10800000">
          <a:off x="962123" y="1022386"/>
          <a:ext cx="3040380" cy="785254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627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ysClr val="windowText" lastClr="000000"/>
              </a:solidFill>
              <a:latin typeface="+mj-lt"/>
            </a:rPr>
            <a:t>Platelet phase</a:t>
          </a:r>
          <a:endParaRPr lang="en-US" sz="2300" kern="1200" dirty="0">
            <a:solidFill>
              <a:sysClr val="windowText" lastClr="000000"/>
            </a:solidFill>
            <a:latin typeface="+mj-lt"/>
          </a:endParaRPr>
        </a:p>
      </dsp:txBody>
      <dsp:txXfrm rot="10800000">
        <a:off x="1158436" y="1022386"/>
        <a:ext cx="2844067" cy="785254"/>
      </dsp:txXfrm>
    </dsp:sp>
    <dsp:sp modelId="{3407801D-681E-43EC-825D-5C30AED38C2B}">
      <dsp:nvSpPr>
        <dsp:cNvPr id="0" name=""/>
        <dsp:cNvSpPr/>
      </dsp:nvSpPr>
      <dsp:spPr>
        <a:xfrm>
          <a:off x="569496" y="1022386"/>
          <a:ext cx="785254" cy="785254"/>
        </a:xfrm>
        <a:prstGeom prst="ellipse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B0FF21-CC05-465F-8185-DEDAE8B74C58}">
      <dsp:nvSpPr>
        <dsp:cNvPr id="0" name=""/>
        <dsp:cNvSpPr/>
      </dsp:nvSpPr>
      <dsp:spPr>
        <a:xfrm rot="10800000">
          <a:off x="962123" y="2042045"/>
          <a:ext cx="3040380" cy="785254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627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ysClr val="windowText" lastClr="000000"/>
              </a:solidFill>
              <a:latin typeface="+mj-lt"/>
            </a:rPr>
            <a:t>Coagulation phase</a:t>
          </a:r>
          <a:endParaRPr lang="en-US" sz="2300" kern="1200" dirty="0">
            <a:solidFill>
              <a:sysClr val="windowText" lastClr="000000"/>
            </a:solidFill>
            <a:latin typeface="+mj-lt"/>
          </a:endParaRPr>
        </a:p>
      </dsp:txBody>
      <dsp:txXfrm rot="10800000">
        <a:off x="1158436" y="2042045"/>
        <a:ext cx="2844067" cy="785254"/>
      </dsp:txXfrm>
    </dsp:sp>
    <dsp:sp modelId="{F26386D4-E4BC-492B-9D40-F5EF3E4098FE}">
      <dsp:nvSpPr>
        <dsp:cNvPr id="0" name=""/>
        <dsp:cNvSpPr/>
      </dsp:nvSpPr>
      <dsp:spPr>
        <a:xfrm>
          <a:off x="569496" y="2042045"/>
          <a:ext cx="785254" cy="785254"/>
        </a:xfrm>
        <a:prstGeom prst="ellipse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04A338-8E62-471E-8C8F-6A872B08D82E}">
      <dsp:nvSpPr>
        <dsp:cNvPr id="0" name=""/>
        <dsp:cNvSpPr/>
      </dsp:nvSpPr>
      <dsp:spPr>
        <a:xfrm rot="10800000">
          <a:off x="962123" y="3061703"/>
          <a:ext cx="3040380" cy="78525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627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ysClr val="windowText" lastClr="000000"/>
              </a:solidFill>
              <a:latin typeface="+mj-lt"/>
            </a:rPr>
            <a:t>Fibrinolytic</a:t>
          </a:r>
          <a:r>
            <a:rPr lang="en-US" sz="2300" kern="1200" dirty="0">
              <a:solidFill>
                <a:sysClr val="windowText" lastClr="000000"/>
              </a:solidFill>
              <a:latin typeface="+mj-lt"/>
            </a:rPr>
            <a:t> phase</a:t>
          </a:r>
        </a:p>
      </dsp:txBody>
      <dsp:txXfrm rot="10800000">
        <a:off x="1158436" y="3061703"/>
        <a:ext cx="2844067" cy="785254"/>
      </dsp:txXfrm>
    </dsp:sp>
    <dsp:sp modelId="{4354F6C0-728F-40F0-8694-51EEE206C41D}">
      <dsp:nvSpPr>
        <dsp:cNvPr id="0" name=""/>
        <dsp:cNvSpPr/>
      </dsp:nvSpPr>
      <dsp:spPr>
        <a:xfrm>
          <a:off x="569496" y="3061703"/>
          <a:ext cx="785254" cy="785254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03829-48A0-476B-9B18-EA46789313BB}">
      <dsp:nvSpPr>
        <dsp:cNvPr id="0" name=""/>
        <dsp:cNvSpPr/>
      </dsp:nvSpPr>
      <dsp:spPr>
        <a:xfrm rot="10800000">
          <a:off x="1282006" y="2250"/>
          <a:ext cx="4370576" cy="72458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52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Vessel wall integrity</a:t>
          </a:r>
          <a:endParaRPr lang="en-US" sz="21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sp:txBody>
      <dsp:txXfrm rot="10800000">
        <a:off x="1463153" y="2250"/>
        <a:ext cx="4189429" cy="724589"/>
      </dsp:txXfrm>
    </dsp:sp>
    <dsp:sp modelId="{D29442DD-5579-4436-B878-D9A72729971C}">
      <dsp:nvSpPr>
        <dsp:cNvPr id="0" name=""/>
        <dsp:cNvSpPr/>
      </dsp:nvSpPr>
      <dsp:spPr>
        <a:xfrm>
          <a:off x="919712" y="2250"/>
          <a:ext cx="724589" cy="72458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A0FB1-C3D2-4621-87A1-3B41B94BDE83}">
      <dsp:nvSpPr>
        <dsp:cNvPr id="0" name=""/>
        <dsp:cNvSpPr/>
      </dsp:nvSpPr>
      <dsp:spPr>
        <a:xfrm rot="10800000">
          <a:off x="1282006" y="943134"/>
          <a:ext cx="4370576" cy="724589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52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Adequate numbers of platelets</a:t>
          </a:r>
        </a:p>
      </dsp:txBody>
      <dsp:txXfrm rot="10800000">
        <a:off x="1463153" y="943134"/>
        <a:ext cx="4189429" cy="724589"/>
      </dsp:txXfrm>
    </dsp:sp>
    <dsp:sp modelId="{329E39DB-8CE1-4E8A-9AEA-CBED9EC9B7B5}">
      <dsp:nvSpPr>
        <dsp:cNvPr id="0" name=""/>
        <dsp:cNvSpPr/>
      </dsp:nvSpPr>
      <dsp:spPr>
        <a:xfrm>
          <a:off x="919712" y="943134"/>
          <a:ext cx="724589" cy="724589"/>
        </a:xfrm>
        <a:prstGeom prst="ellipse">
          <a:avLst/>
        </a:prstGeom>
        <a:solidFill>
          <a:schemeClr val="accent2">
            <a:tint val="50000"/>
            <a:hueOff val="1250719"/>
            <a:satOff val="-1118"/>
            <a:lumOff val="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B55BE-53FD-476B-9CB6-FE59908C8937}">
      <dsp:nvSpPr>
        <dsp:cNvPr id="0" name=""/>
        <dsp:cNvSpPr/>
      </dsp:nvSpPr>
      <dsp:spPr>
        <a:xfrm rot="10800000">
          <a:off x="1282006" y="1884019"/>
          <a:ext cx="4370576" cy="724589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52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Proper functioning platelets</a:t>
          </a:r>
        </a:p>
      </dsp:txBody>
      <dsp:txXfrm rot="10800000">
        <a:off x="1463153" y="1884019"/>
        <a:ext cx="4189429" cy="724589"/>
      </dsp:txXfrm>
    </dsp:sp>
    <dsp:sp modelId="{D7CCE394-EF6C-4281-B2B4-1E32F0101640}">
      <dsp:nvSpPr>
        <dsp:cNvPr id="0" name=""/>
        <dsp:cNvSpPr/>
      </dsp:nvSpPr>
      <dsp:spPr>
        <a:xfrm>
          <a:off x="919712" y="1884019"/>
          <a:ext cx="724589" cy="724589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BA874-8AEE-47DF-ABBE-D54B86E2CDFD}">
      <dsp:nvSpPr>
        <dsp:cNvPr id="0" name=""/>
        <dsp:cNvSpPr/>
      </dsp:nvSpPr>
      <dsp:spPr>
        <a:xfrm rot="10800000">
          <a:off x="1282006" y="2824903"/>
          <a:ext cx="4370576" cy="724589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52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Adequate levels of clotting factors</a:t>
          </a:r>
          <a:endParaRPr lang="en-US" sz="21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sp:txBody>
      <dsp:txXfrm rot="10800000">
        <a:off x="1463153" y="2824903"/>
        <a:ext cx="4189429" cy="724589"/>
      </dsp:txXfrm>
    </dsp:sp>
    <dsp:sp modelId="{04FA6713-5106-4928-BB27-68E265CBC441}">
      <dsp:nvSpPr>
        <dsp:cNvPr id="0" name=""/>
        <dsp:cNvSpPr/>
      </dsp:nvSpPr>
      <dsp:spPr>
        <a:xfrm>
          <a:off x="919712" y="2824903"/>
          <a:ext cx="724589" cy="724589"/>
        </a:xfrm>
        <a:prstGeom prst="ellipse">
          <a:avLst/>
        </a:prstGeom>
        <a:solidFill>
          <a:schemeClr val="accent2">
            <a:tint val="50000"/>
            <a:hueOff val="3752156"/>
            <a:satOff val="-3355"/>
            <a:lumOff val="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EA111-8B6A-472B-8285-C8D6CCBDCA64}">
      <dsp:nvSpPr>
        <dsp:cNvPr id="0" name=""/>
        <dsp:cNvSpPr/>
      </dsp:nvSpPr>
      <dsp:spPr>
        <a:xfrm rot="10800000">
          <a:off x="1282006" y="3765788"/>
          <a:ext cx="4370576" cy="724589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52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Proper function of fibrinolytic pathway</a:t>
          </a:r>
          <a:endParaRPr lang="en-US" sz="21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sp:txBody>
      <dsp:txXfrm rot="10800000">
        <a:off x="1463153" y="3765788"/>
        <a:ext cx="4189429" cy="724589"/>
      </dsp:txXfrm>
    </dsp:sp>
    <dsp:sp modelId="{242E53ED-D318-441B-9C61-D18E411192FB}">
      <dsp:nvSpPr>
        <dsp:cNvPr id="0" name=""/>
        <dsp:cNvSpPr/>
      </dsp:nvSpPr>
      <dsp:spPr>
        <a:xfrm>
          <a:off x="919712" y="3765788"/>
          <a:ext cx="724589" cy="724589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BAB92-3FC2-4C9B-8D87-5865BC8379A2}">
      <dsp:nvSpPr>
        <dsp:cNvPr id="0" name=""/>
        <dsp:cNvSpPr/>
      </dsp:nvSpPr>
      <dsp:spPr>
        <a:xfrm>
          <a:off x="0" y="682624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Platelet count</a:t>
          </a:r>
          <a:endParaRPr lang="en-US" sz="2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sp:txBody>
      <dsp:txXfrm>
        <a:off x="0" y="682624"/>
        <a:ext cx="2571749" cy="1543050"/>
      </dsp:txXfrm>
    </dsp:sp>
    <dsp:sp modelId="{8C3BAF47-D897-4BA9-9DD5-518D7446F5BC}">
      <dsp:nvSpPr>
        <dsp:cNvPr id="0" name=""/>
        <dsp:cNvSpPr/>
      </dsp:nvSpPr>
      <dsp:spPr>
        <a:xfrm>
          <a:off x="2828925" y="682624"/>
          <a:ext cx="2571749" cy="1543050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Bleeding time (BT)</a:t>
          </a:r>
          <a:endParaRPr lang="en-US" sz="2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sp:txBody>
      <dsp:txXfrm>
        <a:off x="2828925" y="682624"/>
        <a:ext cx="2571749" cy="1543050"/>
      </dsp:txXfrm>
    </dsp:sp>
    <dsp:sp modelId="{B0B5BBDF-6DA1-4FA7-A362-88281FBC69B1}">
      <dsp:nvSpPr>
        <dsp:cNvPr id="0" name=""/>
        <dsp:cNvSpPr/>
      </dsp:nvSpPr>
      <dsp:spPr>
        <a:xfrm>
          <a:off x="5657849" y="682624"/>
          <a:ext cx="2571749" cy="154305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Prothrombin time (PT)</a:t>
          </a:r>
          <a:endParaRPr lang="en-US" sz="2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sp:txBody>
      <dsp:txXfrm>
        <a:off x="5657849" y="682624"/>
        <a:ext cx="2571749" cy="1543050"/>
      </dsp:txXfrm>
    </dsp:sp>
    <dsp:sp modelId="{0CA9160A-91E9-4F7F-8891-B0062494AC77}">
      <dsp:nvSpPr>
        <dsp:cNvPr id="0" name=""/>
        <dsp:cNvSpPr/>
      </dsp:nvSpPr>
      <dsp:spPr>
        <a:xfrm>
          <a:off x="1414462" y="2482850"/>
          <a:ext cx="2571749" cy="1543050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Partial thromboplastin time (PTT)</a:t>
          </a:r>
          <a:endParaRPr lang="en-US" sz="2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</a:endParaRPr>
        </a:p>
      </dsp:txBody>
      <dsp:txXfrm>
        <a:off x="1414462" y="2482850"/>
        <a:ext cx="2571749" cy="1543050"/>
      </dsp:txXfrm>
    </dsp:sp>
    <dsp:sp modelId="{CBDB016E-42D8-439D-B61F-130D3F62D336}">
      <dsp:nvSpPr>
        <dsp:cNvPr id="0" name=""/>
        <dsp:cNvSpPr/>
      </dsp:nvSpPr>
      <dsp:spPr>
        <a:xfrm>
          <a:off x="4243387" y="2482850"/>
          <a:ext cx="2571749" cy="154305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Thrombin time (TT)</a:t>
          </a:r>
        </a:p>
      </dsp:txBody>
      <dsp:txXfrm>
        <a:off x="4243387" y="2482850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290A5-AFB7-4F59-983B-FFED716A1A77}">
      <dsp:nvSpPr>
        <dsp:cNvPr id="0" name=""/>
        <dsp:cNvSpPr/>
      </dsp:nvSpPr>
      <dsp:spPr>
        <a:xfrm rot="10800000">
          <a:off x="1030373" y="1473"/>
          <a:ext cx="3135413" cy="96250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438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Vessels defects</a:t>
          </a:r>
          <a:endParaRPr lang="en-US" sz="2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 rot="10800000">
        <a:off x="1270999" y="1473"/>
        <a:ext cx="2894787" cy="962504"/>
      </dsp:txXfrm>
    </dsp:sp>
    <dsp:sp modelId="{5F665C3C-E397-4BBD-8E07-D75048CB3083}">
      <dsp:nvSpPr>
        <dsp:cNvPr id="0" name=""/>
        <dsp:cNvSpPr/>
      </dsp:nvSpPr>
      <dsp:spPr>
        <a:xfrm>
          <a:off x="549121" y="1473"/>
          <a:ext cx="962504" cy="96250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649B29-8A53-4F3C-BA83-3C65F1B13A47}">
      <dsp:nvSpPr>
        <dsp:cNvPr id="0" name=""/>
        <dsp:cNvSpPr/>
      </dsp:nvSpPr>
      <dsp:spPr>
        <a:xfrm rot="10800000">
          <a:off x="1030373" y="1251292"/>
          <a:ext cx="3135413" cy="962504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438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Platelets disorders</a:t>
          </a:r>
          <a:endParaRPr lang="id-ID" sz="2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 rot="10800000">
        <a:off x="1270999" y="1251292"/>
        <a:ext cx="2894787" cy="962504"/>
      </dsp:txXfrm>
    </dsp:sp>
    <dsp:sp modelId="{484B02A1-8DBF-4210-9DBF-DC313BFC75C3}">
      <dsp:nvSpPr>
        <dsp:cNvPr id="0" name=""/>
        <dsp:cNvSpPr/>
      </dsp:nvSpPr>
      <dsp:spPr>
        <a:xfrm>
          <a:off x="549121" y="1251292"/>
          <a:ext cx="962504" cy="962504"/>
        </a:xfrm>
        <a:prstGeom prst="ellipse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A1E7CD-80E6-426F-A2C7-C994688B8BF8}">
      <dsp:nvSpPr>
        <dsp:cNvPr id="0" name=""/>
        <dsp:cNvSpPr/>
      </dsp:nvSpPr>
      <dsp:spPr>
        <a:xfrm rot="10800000">
          <a:off x="1030373" y="2501111"/>
          <a:ext cx="3135413" cy="962504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438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Factor deficiencies</a:t>
          </a:r>
          <a:endParaRPr lang="id-ID" sz="2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 rot="10800000">
        <a:off x="1270999" y="2501111"/>
        <a:ext cx="2894787" cy="962504"/>
      </dsp:txXfrm>
    </dsp:sp>
    <dsp:sp modelId="{9215DF32-7458-4F7C-992D-88ACAC010013}">
      <dsp:nvSpPr>
        <dsp:cNvPr id="0" name=""/>
        <dsp:cNvSpPr/>
      </dsp:nvSpPr>
      <dsp:spPr>
        <a:xfrm>
          <a:off x="549121" y="2501111"/>
          <a:ext cx="962504" cy="962504"/>
        </a:xfrm>
        <a:prstGeom prst="ellipse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1B2F23-B3EA-48C2-98C7-1DDD6C069C73}">
      <dsp:nvSpPr>
        <dsp:cNvPr id="0" name=""/>
        <dsp:cNvSpPr/>
      </dsp:nvSpPr>
      <dsp:spPr>
        <a:xfrm rot="10800000">
          <a:off x="1030373" y="3750930"/>
          <a:ext cx="3135413" cy="96250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438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Other disorders</a:t>
          </a:r>
          <a:endParaRPr lang="en-US" sz="2500" b="1" kern="120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 rot="10800000">
        <a:off x="1270999" y="3750930"/>
        <a:ext cx="2894787" cy="962504"/>
      </dsp:txXfrm>
    </dsp:sp>
    <dsp:sp modelId="{6A35DAF8-456C-403C-A20E-A0578A001ADE}">
      <dsp:nvSpPr>
        <dsp:cNvPr id="0" name=""/>
        <dsp:cNvSpPr/>
      </dsp:nvSpPr>
      <dsp:spPr>
        <a:xfrm>
          <a:off x="549121" y="3750930"/>
          <a:ext cx="962504" cy="962504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D8AA3-1A0D-4B62-9099-5C58ED7FD63B}">
      <dsp:nvSpPr>
        <dsp:cNvPr id="0" name=""/>
        <dsp:cNvSpPr/>
      </dsp:nvSpPr>
      <dsp:spPr>
        <a:xfrm>
          <a:off x="3143271" y="0"/>
          <a:ext cx="4714908" cy="14734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80-85% of all Hemophiliacs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Deficiency of Factor VIII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Lab Results - Prolonged PTT</a:t>
          </a:r>
        </a:p>
      </dsp:txBody>
      <dsp:txXfrm>
        <a:off x="3143271" y="184176"/>
        <a:ext cx="4162380" cy="1105056"/>
      </dsp:txXfrm>
    </dsp:sp>
    <dsp:sp modelId="{FD6890AD-ECC8-4729-ADF6-6F518F10E83C}">
      <dsp:nvSpPr>
        <dsp:cNvPr id="0" name=""/>
        <dsp:cNvSpPr/>
      </dsp:nvSpPr>
      <dsp:spPr>
        <a:xfrm>
          <a:off x="0" y="0"/>
          <a:ext cx="3143272" cy="14734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Hemophilia A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(Classic hemophilia)</a:t>
          </a:r>
          <a:endParaRPr lang="en-US" sz="27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71926" y="71926"/>
        <a:ext cx="2999420" cy="1329556"/>
      </dsp:txXfrm>
    </dsp:sp>
    <dsp:sp modelId="{2FE9D9E3-7884-42F3-87BD-A89D8B1DC149}">
      <dsp:nvSpPr>
        <dsp:cNvPr id="0" name=""/>
        <dsp:cNvSpPr/>
      </dsp:nvSpPr>
      <dsp:spPr>
        <a:xfrm>
          <a:off x="3143271" y="1620749"/>
          <a:ext cx="4714908" cy="14734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10-15% of all Hemophiliacs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Deficiency of Factor IX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Lab Test - Prolonged PTT</a:t>
          </a:r>
        </a:p>
      </dsp:txBody>
      <dsp:txXfrm>
        <a:off x="3143271" y="1804925"/>
        <a:ext cx="4162380" cy="1105056"/>
      </dsp:txXfrm>
    </dsp:sp>
    <dsp:sp modelId="{AD1AB150-6F38-4DFC-8696-7413B83CDF15}">
      <dsp:nvSpPr>
        <dsp:cNvPr id="0" name=""/>
        <dsp:cNvSpPr/>
      </dsp:nvSpPr>
      <dsp:spPr>
        <a:xfrm>
          <a:off x="0" y="1620749"/>
          <a:ext cx="3143272" cy="147340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Hemophilia B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(Christmas hemophilia) </a:t>
          </a:r>
          <a:endParaRPr lang="en-US" sz="27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71926" y="1692675"/>
        <a:ext cx="2999420" cy="1329556"/>
      </dsp:txXfrm>
    </dsp:sp>
    <dsp:sp modelId="{D5A1AABC-29D2-451D-9562-1818AF5AD4A8}">
      <dsp:nvSpPr>
        <dsp:cNvPr id="0" name=""/>
        <dsp:cNvSpPr/>
      </dsp:nvSpPr>
      <dsp:spPr>
        <a:xfrm>
          <a:off x="3143271" y="3241499"/>
          <a:ext cx="4714908" cy="14734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Deficiency of VWF &amp; amount of Factor VIII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rPr>
            <a:t>Lab Results - Prolonged BT, PTT</a:t>
          </a:r>
        </a:p>
      </dsp:txBody>
      <dsp:txXfrm>
        <a:off x="3143271" y="3425675"/>
        <a:ext cx="4162380" cy="1105056"/>
      </dsp:txXfrm>
    </dsp:sp>
    <dsp:sp modelId="{08F778B0-65CB-4950-85D4-D211303E098C}">
      <dsp:nvSpPr>
        <dsp:cNvPr id="0" name=""/>
        <dsp:cNvSpPr/>
      </dsp:nvSpPr>
      <dsp:spPr>
        <a:xfrm>
          <a:off x="0" y="3241499"/>
          <a:ext cx="3143272" cy="147340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Von Willwbrand’s disease</a:t>
          </a:r>
          <a:endParaRPr lang="en-US" sz="27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71926" y="3313425"/>
        <a:ext cx="2999420" cy="1329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87264-0725-44FB-923A-2614219D494A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83AB-FF22-4D71-9694-993428339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5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583AB-FF22-4D71-9694-9934283397C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7AB4C-0270-4185-936F-4DE1EB475265}" type="slidenum">
              <a:rPr lang="en-US"/>
              <a:pPr/>
              <a:t>30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 cap="flat"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7" y="4342777"/>
            <a:ext cx="5028787" cy="4152536"/>
          </a:xfrm>
          <a:ln/>
        </p:spPr>
        <p:txBody>
          <a:bodyPr lIns="90474" tIns="44443" rIns="90474" bIns="444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583AB-FF22-4D71-9694-9934283397C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583AB-FF22-4D71-9694-9934283397C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1091-8813-42DF-B387-BADB4C296968}" type="datetime1">
              <a:rPr lang="en-US" smtClean="0"/>
              <a:t>6/22/2021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diyah.candra@yahoo.com; KD 2_2014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0504-0152-4F9F-8E13-CFEB7B78D0A6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diyah.candra@yahoo.com; KD 2_2014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905C-DC3F-4D73-B1E8-F46DEB0F6896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diyah.candra@yahoo.com; KD 2_2014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74B1-B739-4F5B-BBC6-AB1192336CDA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diyah.candra@yahoo.com; KD 2_2014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B6C1-3BE6-41E2-AD08-F35BEB444482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diyah.candra@yahoo.com; KD 2_2014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C46E330-3B6D-4300-AC60-4A269F780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5B01-DE53-4620-B160-382F10403481}" type="datetime1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diyah.candra@yahoo.com; KD 2_2014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8EB6-EA9B-4B29-AD5F-2BDE024BF2AA}" type="datetime1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diyah.candra@yahoo.com; KD 2_2014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8CDB-5E08-4FDD-AE4F-B9A7FDDC3936}" type="datetime1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diyah.candra@yahoo.com; KD 2_2014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AF36-7A1F-49C5-9676-11196D5DA6D0}" type="datetime1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diyah.candra@yahoo.com; KD 2_2014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EBB5-2BD9-45BA-B5A5-71E6A527644E}" type="datetime1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diyah.candra@yahoo.com; KD 2_2014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DF96-04A1-47F1-8E3F-E4336A83E5CE}" type="datetime1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diyah.candra@yahoo.com; KD 2_2014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2F08DB-C4BB-4441-898D-F5111729185B}" type="datetime1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/>
              <a:t>diyah.candra@yahoo.com; KD 2_2014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46E330-3B6D-4300-AC60-4A269F780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en.wikipedia.org/wiki/Bleed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112368"/>
            <a:ext cx="8229600" cy="1828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Physiology of Clot 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69010"/>
            <a:ext cx="6400800" cy="1240310"/>
          </a:xfrm>
        </p:spPr>
        <p:txBody>
          <a:bodyPr>
            <a:normAutofit/>
          </a:bodyPr>
          <a:lstStyle/>
          <a:p>
            <a:r>
              <a:rPr lang="id-ID" sz="2000" dirty="0"/>
              <a:t>Diyah Candra Anita K.</a:t>
            </a:r>
          </a:p>
          <a:p>
            <a:r>
              <a:rPr lang="id-ID" sz="2000" dirty="0"/>
              <a:t>diyah.candra@</a:t>
            </a:r>
            <a:r>
              <a:rPr lang="en-US" sz="2000" dirty="0"/>
              <a:t>unisayogya.ac.id</a:t>
            </a:r>
            <a:endParaRPr lang="id-ID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5362" name="Picture 2" descr="http://www.stjohn.org.nz/Global/Images/FirstAidLibrary/bleed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473115" cy="3159266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e/e6/Bleeding_finger.jpg/230px-Bleeding_fin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203180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3319" y="203200"/>
            <a:ext cx="8300593" cy="6044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51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8582" y="521142"/>
            <a:ext cx="338836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Co-factors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494231"/>
            <a:ext cx="728980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A63112"/>
              </a:buClr>
              <a:buSzPct val="93750"/>
              <a:buFont typeface="Wingdings"/>
              <a:buChar char=""/>
              <a:tabLst>
                <a:tab pos="241300" algn="l"/>
              </a:tabLst>
            </a:pP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Calcium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and Phospholipid: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required for 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formation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tenase and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Prothrombinase 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complexes</a:t>
            </a:r>
            <a:endParaRPr sz="3200" dirty="0">
              <a:latin typeface="Cambria"/>
              <a:cs typeface="Cambria"/>
            </a:endParaRPr>
          </a:p>
          <a:p>
            <a:pPr marL="241300" marR="259715" indent="-228600">
              <a:lnSpc>
                <a:spcPct val="100000"/>
              </a:lnSpc>
              <a:spcBef>
                <a:spcPts val="770"/>
              </a:spcBef>
              <a:buClr>
                <a:srgbClr val="A63112"/>
              </a:buClr>
              <a:buSzPct val="93750"/>
              <a:buFont typeface="Wingdings"/>
              <a:buChar char=""/>
              <a:tabLst>
                <a:tab pos="241300" algn="l"/>
              </a:tabLst>
            </a:pP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Vitamin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K: NB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for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maturation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factors 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II, VII,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IX,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X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as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well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as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Protein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S,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C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3200" spc="-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Z</a:t>
            </a:r>
            <a:endParaRPr sz="3200" dirty="0">
              <a:latin typeface="Cambria"/>
              <a:cs typeface="Cambria"/>
            </a:endParaRPr>
          </a:p>
          <a:p>
            <a:pPr marL="241300" marR="186690" indent="-228600">
              <a:lnSpc>
                <a:spcPct val="100000"/>
              </a:lnSpc>
              <a:spcBef>
                <a:spcPts val="770"/>
              </a:spcBef>
              <a:buClr>
                <a:srgbClr val="A63112"/>
              </a:buClr>
              <a:buSzPct val="93750"/>
              <a:buFont typeface="Wingdings"/>
              <a:buChar char=""/>
              <a:tabLst>
                <a:tab pos="241300" algn="l"/>
              </a:tabLst>
            </a:pP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Vitamin-K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Epoxide Reductase </a:t>
            </a:r>
            <a:r>
              <a:rPr sz="3200" spc="-30" dirty="0">
                <a:solidFill>
                  <a:srgbClr val="404040"/>
                </a:solidFill>
                <a:latin typeface="Cambria"/>
                <a:cs typeface="Cambria"/>
              </a:rPr>
              <a:t>(VKORC): 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NB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reduces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Vitamin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K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to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its </a:t>
            </a:r>
            <a:r>
              <a:rPr sz="3200" spc="-25" dirty="0">
                <a:solidFill>
                  <a:srgbClr val="404040"/>
                </a:solidFill>
                <a:latin typeface="Cambria"/>
                <a:cs typeface="Cambria"/>
              </a:rPr>
              <a:t>active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form</a:t>
            </a:r>
            <a:endParaRPr sz="3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1146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Vascular phase</a:t>
            </a:r>
            <a:endParaRPr lang="en-U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When a blood vessel is damaged,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vasoconstriction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results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4578" name="Picture 2" descr="http://o.quizlet.com/WvDNReuq176TZiBkVDtZ3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4291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3989" y="483042"/>
            <a:ext cx="371475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Vessel 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367408"/>
            <a:ext cx="6796405" cy="4331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A63112"/>
              </a:buClr>
              <a:buSzPct val="93750"/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Inner Lining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Endothelium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is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crucial 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for</a:t>
            </a:r>
            <a:r>
              <a:rPr sz="3200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Haemostasis</a:t>
            </a:r>
            <a:endParaRPr sz="32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Clr>
                <a:srgbClr val="A63112"/>
              </a:buClr>
              <a:buSzPct val="93750"/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Endothelial</a:t>
            </a:r>
            <a:r>
              <a:rPr sz="32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Thromboregulators:</a:t>
            </a:r>
            <a:endParaRPr sz="3200" dirty="0">
              <a:latin typeface="Cambria"/>
              <a:cs typeface="Cambria"/>
            </a:endParaRPr>
          </a:p>
          <a:p>
            <a:pPr marL="570230" lvl="1" indent="-229235">
              <a:lnSpc>
                <a:spcPct val="100000"/>
              </a:lnSpc>
              <a:spcBef>
                <a:spcPts val="725"/>
              </a:spcBef>
              <a:buClr>
                <a:srgbClr val="A63112"/>
              </a:buClr>
              <a:buSzPct val="95000"/>
              <a:buFont typeface="Arial"/>
              <a:buChar char="•"/>
              <a:tabLst>
                <a:tab pos="570865" algn="l"/>
              </a:tabLst>
            </a:pPr>
            <a:r>
              <a:rPr sz="3000" spc="-5" dirty="0">
                <a:solidFill>
                  <a:srgbClr val="404040"/>
                </a:solidFill>
                <a:latin typeface="Cambria"/>
                <a:cs typeface="Cambria"/>
              </a:rPr>
              <a:t>Nitric</a:t>
            </a:r>
            <a:r>
              <a:rPr sz="30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000" spc="-5" dirty="0">
                <a:solidFill>
                  <a:srgbClr val="404040"/>
                </a:solidFill>
                <a:latin typeface="Cambria"/>
                <a:cs typeface="Cambria"/>
              </a:rPr>
              <a:t>Oxide</a:t>
            </a:r>
            <a:endParaRPr sz="3000" dirty="0">
              <a:latin typeface="Cambria"/>
              <a:cs typeface="Cambria"/>
            </a:endParaRPr>
          </a:p>
          <a:p>
            <a:pPr marL="570230" lvl="1" indent="-229235">
              <a:lnSpc>
                <a:spcPct val="100000"/>
              </a:lnSpc>
              <a:spcBef>
                <a:spcPts val="720"/>
              </a:spcBef>
              <a:buClr>
                <a:srgbClr val="A63112"/>
              </a:buClr>
              <a:buSzPct val="95000"/>
              <a:buFont typeface="Arial"/>
              <a:buChar char="•"/>
              <a:tabLst>
                <a:tab pos="570865" algn="l"/>
              </a:tabLst>
            </a:pPr>
            <a:r>
              <a:rPr sz="3000" spc="-10" dirty="0">
                <a:solidFill>
                  <a:srgbClr val="404040"/>
                </a:solidFill>
                <a:latin typeface="Cambria"/>
                <a:cs typeface="Cambria"/>
              </a:rPr>
              <a:t>Prostacyclin</a:t>
            </a:r>
            <a:endParaRPr sz="3000" dirty="0">
              <a:latin typeface="Cambria"/>
              <a:cs typeface="Cambria"/>
            </a:endParaRPr>
          </a:p>
          <a:p>
            <a:pPr marL="570230" lvl="1" indent="-229235">
              <a:lnSpc>
                <a:spcPct val="100000"/>
              </a:lnSpc>
              <a:spcBef>
                <a:spcPts val="725"/>
              </a:spcBef>
              <a:buClr>
                <a:srgbClr val="A63112"/>
              </a:buClr>
              <a:buSzPct val="95000"/>
              <a:buFont typeface="Arial"/>
              <a:buChar char="•"/>
              <a:tabLst>
                <a:tab pos="570865" algn="l"/>
              </a:tabLst>
            </a:pPr>
            <a:r>
              <a:rPr sz="3000" spc="-5" dirty="0">
                <a:solidFill>
                  <a:srgbClr val="404040"/>
                </a:solidFill>
                <a:latin typeface="Cambria"/>
                <a:cs typeface="Cambria"/>
              </a:rPr>
              <a:t>Ectonucleotidase</a:t>
            </a:r>
            <a:r>
              <a:rPr sz="3000" spc="-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000" spc="-5" dirty="0">
                <a:solidFill>
                  <a:srgbClr val="404040"/>
                </a:solidFill>
                <a:latin typeface="Cambria"/>
                <a:cs typeface="Cambria"/>
              </a:rPr>
              <a:t>CD39</a:t>
            </a:r>
            <a:endParaRPr sz="3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250" dirty="0">
              <a:latin typeface="Cambria"/>
              <a:cs typeface="Cambria"/>
            </a:endParaRPr>
          </a:p>
          <a:p>
            <a:pPr marL="341630">
              <a:lnSpc>
                <a:spcPct val="100000"/>
              </a:lnSpc>
            </a:pPr>
            <a:r>
              <a:rPr sz="3000" spc="-10" dirty="0">
                <a:solidFill>
                  <a:srgbClr val="404040"/>
                </a:solidFill>
                <a:latin typeface="Cambria"/>
                <a:cs typeface="Cambria"/>
              </a:rPr>
              <a:t>*Defense against Thrombus</a:t>
            </a:r>
            <a:r>
              <a:rPr sz="30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000" spc="-15" dirty="0">
                <a:solidFill>
                  <a:srgbClr val="404040"/>
                </a:solidFill>
                <a:latin typeface="Cambria"/>
                <a:cs typeface="Cambria"/>
              </a:rPr>
              <a:t>Formation</a:t>
            </a:r>
            <a:endParaRPr sz="3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8623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Platelet phase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686700" cy="1114420"/>
          </a:xfrm>
        </p:spPr>
        <p:txBody>
          <a:bodyPr/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Platelets adhere to the damaged surface and form a temporary plug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486" name="Picture 6" descr="http://o.quizlet.com/P6oOnOZAV9qbU4cWzYtx6w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357562"/>
            <a:ext cx="4000528" cy="2808883"/>
          </a:xfrm>
          <a:prstGeom prst="rect">
            <a:avLst/>
          </a:prstGeom>
          <a:noFill/>
        </p:spPr>
      </p:pic>
      <p:pic>
        <p:nvPicPr>
          <p:cNvPr id="20490" name="Picture 10" descr="http://o.quizlet.com/xzM89u10dBMb0s8Zez2BL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4762500" cy="343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Coagulation phase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Through two separate pathways the conversion of fibrinogen to fibrin is complete.</a:t>
            </a:r>
          </a:p>
          <a:p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2532" name="Picture 4" descr="http://o.quizlet.com/U8c3.Nvna20E.P3P79c-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5214974" cy="3806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Fibrinolytic phase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Anticlotting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mechanisms are activated to allow clot disintegration and repair of the damaged vessel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3556" name="Picture 4" descr="http://intranet.tdmu.edu.ua/data/kafedra/internal/normal_phiz/classes_stud/en/stomat/2%20course/2%20Cycle%20Physiology%20of%20blood/02%20Hemostasis.files/image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33735"/>
            <a:ext cx="8039100" cy="375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Hemostasis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09160"/>
          </a:xfrm>
        </p:spPr>
        <p:txBody>
          <a:bodyPr/>
          <a:lstStyle/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Dependent upon: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500166" y="1857364"/>
          <a:ext cx="6572296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Laboratory evaluation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274638"/>
            <a:ext cx="3328982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d-ID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Platelet count</a:t>
            </a:r>
            <a:endParaRPr lang="en-US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3457588"/>
          <a:ext cx="8258204" cy="25160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2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357">
                <a:tc>
                  <a:txBody>
                    <a:bodyPr/>
                    <a:lstStyle/>
                    <a:p>
                      <a:r>
                        <a:rPr lang="id-ID" sz="24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Normal</a:t>
                      </a:r>
                      <a:endParaRPr lang="en-US" sz="2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100.000 –</a:t>
                      </a:r>
                      <a:r>
                        <a:rPr lang="id-ID" sz="2400" b="1" cap="none" spc="50" baseline="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400.000 cell/mm³</a:t>
                      </a:r>
                      <a:endParaRPr lang="en-US" sz="2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57">
                <a:tc>
                  <a:txBody>
                    <a:bodyPr/>
                    <a:lstStyle/>
                    <a:p>
                      <a:r>
                        <a:rPr lang="id-ID" sz="24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Trombocytopenia</a:t>
                      </a:r>
                      <a:endParaRPr lang="en-US" sz="2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&lt; 100.000 </a:t>
                      </a:r>
                      <a:r>
                        <a:rPr lang="id-ID" sz="2400" b="1" cap="none" spc="50" baseline="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cell/mm³</a:t>
                      </a:r>
                      <a:endParaRPr lang="en-US" sz="2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3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Mild Trombocytopenia</a:t>
                      </a:r>
                      <a:endParaRPr lang="en-US" sz="2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50.000 - 100.000 </a:t>
                      </a:r>
                      <a:r>
                        <a:rPr lang="id-ID" sz="2400" b="1" cap="none" spc="50" baseline="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cell/mm³</a:t>
                      </a:r>
                      <a:r>
                        <a:rPr lang="id-ID" sz="24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id-ID" sz="2400" b="1" cap="none" spc="50" baseline="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 </a:t>
                      </a:r>
                      <a:endParaRPr lang="en-US" sz="2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3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Severe Trombocytopenia </a:t>
                      </a:r>
                      <a:endParaRPr lang="en-US" sz="2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&lt; 50.000 </a:t>
                      </a:r>
                      <a:r>
                        <a:rPr lang="id-ID" sz="2400" b="1" cap="none" spc="50" baseline="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cell/mm³</a:t>
                      </a:r>
                      <a:r>
                        <a:rPr lang="id-ID" sz="24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</a:t>
                      </a:r>
                      <a:endParaRPr lang="en-US" sz="2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6628" name="Picture 4" descr="https://encrypted-tbn3.gstatic.com/images?q=tbn:ANd9GcT20FUXuwhiTF-e1rinL-I2NGTp3-XOrQdE6xobbFF2dN6RiUCiD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-1"/>
            <a:ext cx="4214810" cy="3285561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5000628" y="1714488"/>
            <a:ext cx="92869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Hemostasis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Hemostasis is a</a:t>
            </a:r>
            <a:r>
              <a:rPr lang="en-US" dirty="0"/>
              <a:t> process which causes bleeding to stop, meaning to keep blood within a damaged blood vessel</a:t>
            </a:r>
            <a:r>
              <a:rPr lang="id-ID" dirty="0"/>
              <a:t>.</a:t>
            </a:r>
          </a:p>
          <a:p>
            <a:r>
              <a:rPr lang="id-ID" dirty="0"/>
              <a:t>T</a:t>
            </a:r>
            <a:r>
              <a:rPr lang="en-US" dirty="0"/>
              <a:t>he opposite of hemostasis is </a:t>
            </a:r>
            <a:r>
              <a:rPr lang="en-US" dirty="0">
                <a:hlinkClick r:id="rId2" tooltip="Bleeding"/>
              </a:rPr>
              <a:t>hemorrhage</a:t>
            </a:r>
            <a:r>
              <a:rPr lang="id-ID" dirty="0"/>
              <a:t>.</a:t>
            </a:r>
          </a:p>
          <a:p>
            <a:endParaRPr lang="id-ID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dirty="0"/>
              <a:t>Hemostasis phase: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26309342"/>
              </p:ext>
            </p:extLst>
          </p:nvPr>
        </p:nvGraphicFramePr>
        <p:xfrm>
          <a:off x="4572000" y="2214554"/>
          <a:ext cx="4572000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Bleeding disorders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1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458" name="AutoShape 2" descr="https://www.haemophiliahealth.com.au/Global/Articles/Haemophilia_and_Treatment/Diagrams_and_in-article_images/clotting%20diag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https://www.haemophiliahealth.com.au/Global/Articles/Haemophilia_and_Treatment/Diagrams_and_in-article_images/clotting%20diag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https://www.haemophiliahealth.com.au/Global/Articles/Haemophilia_and_Treatment/Diagrams_and_in-article_images/clotting%20diag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Image comparing a how blood normally clots to a bleeding dis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44624"/>
            <a:ext cx="4896544" cy="674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497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-24"/>
            <a:ext cx="6324846" cy="349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357562"/>
            <a:ext cx="6312752" cy="351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39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So, what cause bleeding disorders?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9698" name="Picture 2" descr="http://iphone4wallpapershd.com/wp-content/uploads/2013/01/Question-mark-person-ipad-wallpaper-hd-1024x1024-ipad-o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03" y="1428736"/>
            <a:ext cx="5072097" cy="5072098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285720" y="1571612"/>
          <a:ext cx="47149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homePlat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Vessels defect</a:t>
            </a:r>
            <a:endParaRPr lang="en-US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09160"/>
          </a:xfrm>
        </p:spPr>
        <p:txBody>
          <a:bodyPr>
            <a:normAutofit/>
          </a:bodyPr>
          <a:lstStyle/>
          <a:p>
            <a:pPr>
              <a:buClrTx/>
              <a:buSzPct val="70000"/>
              <a:buFont typeface="Wingdings 2" pitchFamily="18" charset="2"/>
              <a:buChar char=""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Vitamin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C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deficiency</a:t>
            </a:r>
          </a:p>
          <a:p>
            <a:pPr>
              <a:buClrTx/>
              <a:buSzPct val="70000"/>
              <a:buFont typeface="Wingdings 2" pitchFamily="18" charset="2"/>
              <a:buChar char=""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Bacterial &amp; viral infections</a:t>
            </a:r>
          </a:p>
          <a:p>
            <a:pPr>
              <a:buClrTx/>
              <a:buSzPct val="70000"/>
              <a:buFont typeface="Wingdings 2" pitchFamily="18" charset="2"/>
              <a:buChar char=""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Acquired &amp;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h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ereditary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conditions</a:t>
            </a: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Pct val="70000"/>
              <a:buFont typeface="Wingdings 2" pitchFamily="18" charset="2"/>
              <a:buChar char=""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Infectious and hypersensitivity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vasculitides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Tx/>
              <a:buSzPct val="70000"/>
              <a:buFont typeface="Wingdings 2" pitchFamily="18" charset="2"/>
              <a:buChar char=""/>
            </a:pPr>
            <a:r>
              <a:rPr lang="en-US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Rickettsial</a:t>
            </a:r>
            <a:r>
              <a:rPr lang="en-US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and  meningococcal infections</a:t>
            </a:r>
            <a:endParaRPr lang="id-ID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ClrTx/>
              <a:buSzPct val="70000"/>
              <a:buFont typeface="Wingdings 2" pitchFamily="18" charset="2"/>
              <a:buChar char=""/>
            </a:pPr>
            <a:r>
              <a:rPr lang="en-US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Henoch-Schonlein</a:t>
            </a:r>
            <a:r>
              <a:rPr lang="en-US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  <a:r>
              <a:rPr lang="en-US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purpura</a:t>
            </a:r>
            <a:r>
              <a:rPr lang="en-US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(immune)</a:t>
            </a:r>
          </a:p>
          <a:p>
            <a:pPr>
              <a:buClrTx/>
              <a:buSzPct val="70000"/>
              <a:buFont typeface="Wingdings 2" pitchFamily="18" charset="2"/>
              <a:buChar char=""/>
            </a:pP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>
              <a:buClrTx/>
              <a:buSzPct val="70000"/>
              <a:buFont typeface="Wingdings 2" pitchFamily="18" charset="2"/>
              <a:buChar char=""/>
            </a:pP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3794" name="Picture 2" descr="http://d74bwl3dcueqd.cloudfront.net/images/guide/4a1ef74a2f0b422594fde34ee1c737eb/516x387_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6990"/>
            <a:ext cx="3214678" cy="2411009"/>
          </a:xfrm>
          <a:prstGeom prst="rect">
            <a:avLst/>
          </a:prstGeom>
          <a:noFill/>
        </p:spPr>
      </p:pic>
      <p:pic>
        <p:nvPicPr>
          <p:cNvPr id="33796" name="Picture 4" descr="http://getfit.jillianmichaels.com/DM-Resize/photos.demandstudios.com/getty/article/103/224/88015316.jpg?w=600&amp;h=600&amp;keep_ratio=1&amp;webp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429112"/>
            <a:ext cx="3643330" cy="2428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Platelet disorders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3600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Trombocytopenia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id-ID" sz="3600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Trombocytopathy</a:t>
            </a:r>
            <a:endParaRPr lang="en-US" sz="3600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Inadequate number of platelets</a:t>
            </a:r>
          </a:p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Etiology:</a:t>
            </a:r>
          </a:p>
          <a:p>
            <a:pPr lvl="1">
              <a:buSzPct val="84000"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Drug induced </a:t>
            </a:r>
            <a:endParaRPr lang="id-ID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Bone marrow failure</a:t>
            </a:r>
            <a:endParaRPr lang="id-ID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/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Hypersplenism</a:t>
            </a:r>
            <a:endParaRPr lang="id-ID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Other causes</a:t>
            </a:r>
            <a:r>
              <a:rPr lang="id-ID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</a:t>
            </a:r>
          </a:p>
          <a:p>
            <a:pPr lvl="2"/>
            <a:r>
              <a:rPr lang="id-ID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Lymfoma</a:t>
            </a:r>
          </a:p>
          <a:p>
            <a:pPr lvl="2"/>
            <a:r>
              <a:rPr lang="id-ID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HIV</a:t>
            </a:r>
          </a:p>
          <a:p>
            <a:pPr lvl="2"/>
            <a:r>
              <a:rPr lang="id-ID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Idiopatic trombocytopenia purpura (ITP)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Adequate number but abnormal function</a:t>
            </a: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Etiology:</a:t>
            </a:r>
          </a:p>
          <a:p>
            <a:pPr marL="812800" lvl="2" indent="-273050">
              <a:buClr>
                <a:schemeClr val="tx1">
                  <a:shade val="9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Uremia</a:t>
            </a:r>
            <a:endParaRPr lang="id-ID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812800" lvl="2" indent="-273050">
              <a:buClr>
                <a:schemeClr val="tx1">
                  <a:shade val="9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Inherited disorders</a:t>
            </a:r>
            <a:endParaRPr lang="id-ID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812800" lvl="2" indent="-273050">
              <a:buClr>
                <a:schemeClr val="tx1">
                  <a:shade val="9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Myeloproliferative</a:t>
            </a:r>
            <a:r>
              <a:rPr lang="en-US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disorders</a:t>
            </a:r>
            <a:endParaRPr lang="id-ID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812800" lvl="2" indent="-273050">
              <a:buClr>
                <a:schemeClr val="tx1">
                  <a:shade val="9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Drug induced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Factor deficiency (congenital)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714348" y="1571612"/>
          <a:ext cx="785818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Other disorders (acquired)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FF0000"/>
              </a:buClr>
              <a:buFont typeface="Wingdings 2" pitchFamily="18" charset="2"/>
              <a:buChar char="¨"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Oral anticoagulants</a:t>
            </a:r>
          </a:p>
          <a:p>
            <a:pPr marL="742950" lvl="1" indent="-285750">
              <a:buClr>
                <a:srgbClr val="FF0000"/>
              </a:buClr>
              <a:buSzPct val="75000"/>
              <a:buFont typeface="Wingdings 2" pitchFamily="18" charset="2"/>
              <a:buChar char="¨"/>
            </a:pP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Coumarin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marL="742950" lvl="1" indent="-285750">
              <a:buClr>
                <a:srgbClr val="FF0000"/>
              </a:buClr>
              <a:buSzPct val="75000"/>
              <a:buFont typeface="Wingdings 2" pitchFamily="18" charset="2"/>
              <a:buChar char="¨"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Heparin</a:t>
            </a:r>
          </a:p>
          <a:p>
            <a:pPr marL="342900" indent="-342900">
              <a:buClr>
                <a:srgbClr val="FF0000"/>
              </a:buClr>
              <a:buFont typeface="Wingdings 2" pitchFamily="18" charset="2"/>
              <a:buChar char="¨"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Liver disease</a:t>
            </a:r>
          </a:p>
          <a:p>
            <a:pPr marL="342900" indent="-342900">
              <a:buClr>
                <a:srgbClr val="FF0000"/>
              </a:buClr>
              <a:buFont typeface="Wingdings 2" pitchFamily="18" charset="2"/>
              <a:buChar char="¨"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Malabsorption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marL="342900" indent="-342900">
              <a:buClr>
                <a:srgbClr val="FF0000"/>
              </a:buClr>
              <a:buFont typeface="Wingdings 2" pitchFamily="18" charset="2"/>
              <a:buChar char="¨"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Broad-spectrum antibiotics</a:t>
            </a:r>
          </a:p>
          <a:p>
            <a:pPr>
              <a:buClr>
                <a:srgbClr val="FF0000"/>
              </a:buClr>
              <a:buFont typeface="Wingdings 2" pitchFamily="18" charset="2"/>
              <a:buChar char="¨"/>
            </a:pP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Clinical Features of Bleeding Disorders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501121" cy="51023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29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921">
                <a:tc>
                  <a:txBody>
                    <a:bodyPr/>
                    <a:lstStyle/>
                    <a:p>
                      <a:endParaRPr lang="en-US" sz="16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0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Platelet</a:t>
                      </a:r>
                      <a:r>
                        <a:rPr lang="id-ID" sz="2000" b="1" cap="none" spc="0" baseline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 disorders</a:t>
                      </a:r>
                      <a:endParaRPr lang="en-US" sz="20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0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Coagulation factor disorders</a:t>
                      </a:r>
                      <a:endParaRPr lang="en-US" sz="20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837">
                <a:tc>
                  <a:txBody>
                    <a:bodyPr/>
                    <a:lstStyle/>
                    <a:p>
                      <a:r>
                        <a:rPr lang="id-ID" sz="20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Site of bleeding </a:t>
                      </a:r>
                      <a:endParaRPr lang="en-US" sz="20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Skin</a:t>
                      </a:r>
                    </a:p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Mucous</a:t>
                      </a:r>
                      <a:r>
                        <a:rPr lang="id-ID" sz="1600" b="1" cap="none" spc="50" baseline="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membran</a:t>
                      </a:r>
                    </a:p>
                    <a:p>
                      <a:r>
                        <a:rPr lang="id-ID" sz="1600" b="1" cap="none" spc="50" baseline="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(epistaksis, gum, vaginal, GI tract)</a:t>
                      </a:r>
                      <a:endParaRPr lang="en-US" sz="16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Deep in soft tissues </a:t>
                      </a:r>
                    </a:p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(joints, muscles)</a:t>
                      </a:r>
                      <a:endParaRPr lang="en-US" sz="16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25">
                <a:tc>
                  <a:txBody>
                    <a:bodyPr/>
                    <a:lstStyle/>
                    <a:p>
                      <a:r>
                        <a:rPr lang="id-ID" sz="20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Petechiae</a:t>
                      </a:r>
                      <a:endParaRPr lang="en-US" sz="20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sz="16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No</a:t>
                      </a:r>
                      <a:endParaRPr lang="en-US" sz="16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695">
                <a:tc>
                  <a:txBody>
                    <a:bodyPr/>
                    <a:lstStyle/>
                    <a:p>
                      <a:r>
                        <a:rPr lang="id-ID" sz="20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Echymoses (bruises)</a:t>
                      </a:r>
                      <a:endParaRPr lang="en-US" sz="20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Small, superficial</a:t>
                      </a:r>
                      <a:endParaRPr lang="en-US" sz="16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Large, deep</a:t>
                      </a:r>
                      <a:endParaRPr lang="en-US" sz="16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101">
                <a:tc>
                  <a:txBody>
                    <a:bodyPr/>
                    <a:lstStyle/>
                    <a:p>
                      <a:r>
                        <a:rPr lang="id-ID" sz="20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Hemarthrosis</a:t>
                      </a:r>
                      <a:r>
                        <a:rPr lang="id-ID" sz="2000" b="1" cap="none" spc="0" baseline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 (muscle bleeding)</a:t>
                      </a:r>
                      <a:endParaRPr lang="en-US" sz="20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Extremely rare</a:t>
                      </a:r>
                      <a:endParaRPr lang="en-US" sz="16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Common</a:t>
                      </a:r>
                      <a:endParaRPr lang="en-US" sz="16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921">
                <a:tc>
                  <a:txBody>
                    <a:bodyPr/>
                    <a:lstStyle/>
                    <a:p>
                      <a:r>
                        <a:rPr lang="id-ID" sz="20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Bleeding after cuts and scratches</a:t>
                      </a:r>
                      <a:endParaRPr lang="en-US" sz="20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sz="16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No</a:t>
                      </a:r>
                      <a:endParaRPr lang="en-US" sz="16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21">
                <a:tc>
                  <a:txBody>
                    <a:bodyPr/>
                    <a:lstStyle/>
                    <a:p>
                      <a:r>
                        <a:rPr lang="id-ID" sz="20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Bleeding after surgery or trauma</a:t>
                      </a:r>
                      <a:endParaRPr lang="en-US" sz="20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Immadiate</a:t>
                      </a:r>
                    </a:p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Usually</a:t>
                      </a:r>
                      <a:r>
                        <a:rPr lang="id-ID" sz="1600" b="1" cap="none" spc="50" baseline="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mild</a:t>
                      </a:r>
                      <a:endParaRPr lang="en-US" sz="16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Delayed (1-2 days)</a:t>
                      </a:r>
                    </a:p>
                    <a:p>
                      <a:r>
                        <a:rPr lang="id-ID" sz="16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Often severe</a:t>
                      </a:r>
                      <a:endParaRPr lang="en-US" sz="16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239000" cy="762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Platelet			Coagulation</a:t>
            </a:r>
          </a:p>
        </p:txBody>
      </p:sp>
      <p:pic>
        <p:nvPicPr>
          <p:cNvPr id="221187" name="Picture 3" descr="Image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762000" y="1143000"/>
            <a:ext cx="3692878" cy="4724400"/>
          </a:xfrm>
          <a:prstGeom prst="rect">
            <a:avLst/>
          </a:prstGeom>
          <a:noFill/>
        </p:spPr>
      </p:pic>
      <p:pic>
        <p:nvPicPr>
          <p:cNvPr id="221188" name="Picture 4" descr="hemophilia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3000"/>
            <a:ext cx="3918656" cy="4724400"/>
          </a:xfrm>
          <a:prstGeom prst="rect">
            <a:avLst/>
          </a:prstGeom>
          <a:noFill/>
        </p:spPr>
      </p:pic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898879" y="5875398"/>
            <a:ext cx="7663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Petechiae</a:t>
            </a:r>
            <a:r>
              <a: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, </a:t>
            </a:r>
            <a:r>
              <a:rPr lang="en-US" sz="3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Purpura</a:t>
            </a:r>
            <a:r>
              <a: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	    Hematoma, Joint bl.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410" name="Picture 2" descr="http://www.sharinginhealth.ca/images/hemostasis_Kathryn_Dor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6" cy="624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3911" y="503239"/>
            <a:ext cx="3258256" cy="1144587"/>
          </a:xfrm>
          <a:noFill/>
          <a:ln/>
        </p:spPr>
        <p:txBody>
          <a:bodyPr lIns="92559" tIns="45468" rIns="92559" bIns="45468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3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Petechiae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334" y="912814"/>
            <a:ext cx="3699933" cy="494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4578" y="2000250"/>
            <a:ext cx="3591278" cy="2628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4572000" y="4643446"/>
            <a:ext cx="4109156" cy="168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559" tIns="45468" rIns="92559" bIns="45468" anchor="ctr"/>
          <a:lstStyle/>
          <a:p>
            <a:pPr defTabSz="935038"/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Do not blanch with pressure</a:t>
            </a:r>
            <a:b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</a:b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      (cf. </a:t>
            </a:r>
            <a:r>
              <a:rPr lang="en-US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angiomas</a:t>
            </a: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)</a:t>
            </a:r>
            <a:b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</a:b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Not palpable</a:t>
            </a:r>
            <a:b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</a:b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      (cf. </a:t>
            </a:r>
            <a:r>
              <a:rPr lang="en-US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vasculitis</a:t>
            </a: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)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4533901" y="1366839"/>
            <a:ext cx="3706988" cy="4022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3534" tIns="46767" rIns="93534" bIns="46767">
            <a:spAutoFit/>
          </a:bodyPr>
          <a:lstStyle/>
          <a:p>
            <a:pPr algn="ctr" defTabSz="935038"/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(typical of platelet disorders)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>
                <a:latin typeface="+mj-lt"/>
              </a:rPr>
              <a:pPr/>
              <a:t>30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Hemarthrosis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4259" name="Picture 3" descr="med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14554"/>
            <a:ext cx="4317334" cy="314327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6082" name="Picture 2" descr="http://classconnection.s3.amazonaws.com/887/flashcards/885887/png/hemarthrosis132621502179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929" y="1360822"/>
            <a:ext cx="4791103" cy="5140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609600"/>
            <a:ext cx="2895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Hematoma</a:t>
            </a:r>
          </a:p>
        </p:txBody>
      </p:sp>
      <p:pic>
        <p:nvPicPr>
          <p:cNvPr id="225283" name="Picture 3" descr="hemat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1"/>
            <a:ext cx="5715000" cy="59086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Purpura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7331" name="Picture 3" descr="HSPVasc04"/>
          <p:cNvPicPr>
            <a:picLocks noChangeAspect="1" noChangeArrowheads="1"/>
          </p:cNvPicPr>
          <p:nvPr/>
        </p:nvPicPr>
        <p:blipFill>
          <a:blip r:embed="rId2"/>
          <a:srcRect b="6812"/>
          <a:stretch>
            <a:fillRect/>
          </a:stretch>
        </p:blipFill>
        <p:spPr bwMode="auto">
          <a:xfrm>
            <a:off x="0" y="1785926"/>
            <a:ext cx="4857752" cy="371477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3018" name="Picture 10" descr="http://de.academic.ru/pictures/dewiki/50/220px-Purpu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151" y="1785926"/>
            <a:ext cx="446584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Ecchymosis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8355" name="Picture 3" descr="imag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5000628" cy="492919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1986" name="AutoShape 2" descr="data:image/jpeg;base64,/9j/4AAQSkZJRgABAQAAAQABAAD/2wCEAAkGBxQTEhQUExQUFhUXGBgYFxUYFxwVGBgXGBccFxgaGBcYHCggGB0lHBQUITEiJSkrLi4uFx8zODQsNygtLisBCgoKDg0OGxAQGiwcHCQsLCwsLCwsLCwsLCwsLCwsLCwsLCwsLCwsLCwsLCwsLCwsLCwsLCwsLCwsLDcsNywsLP/AABEIAPUAzQMBIgACEQEDEQH/xAAcAAACAgMBAQAAAAAAAAAAAAAFBgMEAQIHAAj/xABEEAABAgQDBQYEAggFAgcAAAABAAIDBBEhBTFBElFhcYEGEyKRofAHMrHB0eEUI0JSYnKC8RUzkqKyJGMlQ1Nzo8Li/8QAGQEAAwEBAQAAAAAAAAAAAAAAAQIDAAQF/8QAJBEAAgICAwACAgMBAAAAAAAAAAECEQMhEjFBIlEEEzIzYRT/2gAMAwEAAhEDEQA/ALVFssLNFhTIWVhaRYoAWMbOfRDcQxNrASTRUMXxgMBuuf4viroxp+zpxQCFMc7TPeS2GaN36lA4W27Wg3qaRkQ67jQbt/JX4rmt0uPlA/BENFVsMNFXHzNyq8Uk3yG8+7qaIw5uP4dN6qTMW9vM+7LBIXkfmVoVu2FvUzYXQLAK4attlTOaFGUA0arBas1XgsAwFZhi1yPqq9Fl1kTE8KYLXVaSCMiLIrA7SRwR+stxa13q4VQAOWwcgYesL7UEnxvez+UbTTzaa06BNcjOB4tsuGjm3rzBuSOF+C46x6M4PizoRFMtRoeoyPH6rGo6uIoIrmBmfeXvcvYYyrnIfhc+yMwOa7xUuDqL0Dt+SJdnvmcNf3deY3j3zIAo2Cs9yiTIKyYCwRSWwK8Qooz6BYU9FigJcxrFw0G6zi+KBoN0hYnPGI7NAJjEp4xXcFvh8qM3dOP5KCUhVPBEzGDQctrQZ868qBEKN4sUN3WHkqTXVOWfmeZWYQLzU3Ay5r0y79lvU+9FgkMd1eKihwb71dbAoPutXmlaef4LBoxDgAXPnoo40cfsivE3qp2Sz4lBQ0OQAz4015lFJbs9arjQ6AXr1SNoooN9C5suN6KSHKkmgFSm6XwCmvOytMwhrchlxKDmh1gYkPkyMwvGTKdnYYCcrct+5af4eBpRL+xB/wCcSnyxHko4sGic5jDxWwBQyYwr8vJMpoWWBoWdheRGPJkaFVnwCE9kXFogad6nYVAQstWAMGA4qYL2nNtfENaZGh36jiBxr1nsyRE2iCNoXDhcX14tPu4XD2FdR+E+J1JhON2iovctOflc9EAtHSpQ1FaUNaOb+67X7HqFYMJZdC2fHTc144fvU4V8iVaMMi10wpzdxQPGZ3ZBCMTD6BJeMzNSUGABYzOIMwe/srOIOq5QQysgluGaCtvz/IfVYY3aNONzn0CgDqkAIlLNDQToPfqUQoxNPDAAM/oFDCbYk5Uvz3fVRElxqb19/mvRH7R2BlW/FYJIHE3ORRHDZPbNaZZDTmdy0w2T7w1/Zb6+/wAk0YfI0FKKM50dWHE3tmslKhoJpc5mmmgG4K9Ag1671ZZLq1ClrcVz8ztUEiu2BRedB3q93fBamBZDkNRUMFROgq+Ye6/FY2ELNxBsSAFTiS9dEfEAHRV5iXomTA4itGl7kIRNyeaa48CjkMmIVynjMhPGhRmYFFWomDEJahQWIy66Iys4skKZ6C5GezuJfo8eHFFfC7xAatydblVA4ZoVdh0Pvd79EREfUWFzLYkNrgQ6ovuPHr91bgA0oc22zzGh8vUFc++EOL97L907OHZp4ZgHiMuS6K6DtAeIt6ZoJitHHsTjUakTEo1yUzY9M5hJWJRLIsUFzMSp+q1a6n3UTnErzUwS/KMtXf8A3PvipYsXwhu7Pnoq+3kFq5YJvkLa2/FT4bLl7w1ubjSu4anyqq5+WvQcgmjshJ/+Z0HShPqR5JJypWVxQ5SSGKSkmsYGgWCvwIVBU815jFdhtXC5HqxVGJeBXNXYcILSFmrsJ1EFsfohECorQ/ZamFb7++qIONbV92z1/stXMtQa6Op6VNtU9C2DyxaPhBXhCB1dXgAaeqhfCtW33z/L1QcQoqGEoIzVbdkq73JLGoETDL9ENjwro3GbqhsyxOmSkgFNw61sgU9ComSZCDz0KqvjZyZY6ANVYY63qq7s1LDy5XXQcSOg/COd2JssqfEK2NK0P/6r/SV34DT3dfLHZmd7qagPGj2gjgTQ+jiF9RNJ2Wlp0pXkh6ZnzljcerilTEX3ojuIRKuKW8Qd4yshSqVJCGqjW4KYxM1y3aL+9Vo1WJaFVwrkM0GMlZmbHia0aAW4m/vmuiYJKBkJjaXDRX+Y3KRcDlzGmBaty4+f9l0uEwDVc+Z+Hb+PHuTJ4Ssw1oxoOSsw4S5mmdsTVpNRTz3KVpKlhQCrkGRcch6V45JoxbGbSRDDcdK88vXr6qYCoAvyrXyAVp0ns50O6tB1UL4R3ethTh7zVHFoRSTIIvMV414aqKKSfZ/+ymMI7vLLrRbiVdmQPulqxig9iqxm6otFlyFTiQ0nENgp7EPmodUbitCGx6E2KKQraAE+xCIrc0wzzEBm7VVIHPkFic+YrEIradHiKjgmhXX4ea+yww0I59ei+ruzETvZOXifvwmO6uYCfWvmvleeY0POxXZIBbXSouL50NW/0r6Y+FsfbwuWO5rm9GxHNHoFjM+d5o3KXZw+I80wTGZS7E+Y13lBCkdFIxaVWzM0xidoyVqIdlp3nP7/AGVeAbq9BlzGithtyGfv0SspHoO9k4WxDLh8zqHk0ZfWqPjvc2+LhSv5fVWcKkmw2iwqEcgPUG9nbGPxoW2xo4vQAe80QksVePnbUb2nLmD9kxwYdc7rH+EQ3GooNCND+CGmN8kbYXONdQ5j1vuTNBnIdKAAHQ6Gu8gcj0SmzCiw+EkG4qLVBFw6me9WdstzJpvNXdDuyKaLroaS59ji2IHnwjrXXX8fNY/w5goabVcyTmKajLT1J0S3BnPdCffMq9MTjnNrc+g9Rz80yyIk8MlpPRLNRWNeQNDpRtc9NMuGYVV+INobff3dDo8Q3t73IfFca+/PnYqfO2X4KKLs5Ptpci1PdUvTWMip2Q88qAeZVwSpd7sBw/FWYeCtrV9XHyC2vReUvBZiz8R2myDlUj0oFl0CIb7JH0+ibYcuxlmtDeQ+q0jAIckZJoSZiJmHZoHiAsnbGZFr2nfvSbPw6BwRS3oSXQqTw8Sgh5q1OZqtDuulHny7CM235bgjZFKZXAJ1sa1J41X0V8HARhcEGtnPIruc7bFOFHA9VwCPKGw2XAgA0O4io5CpPmvoH4PwCzDIYIp44hHLa/GqJvD5+jped8x6o/HOaX35uQQpoFu0rQLLETFyWH9t5TV2flRCbtu+Y5+/NBez8vtOruy5o9iLthoCjN7pHTjjSsOSs1tckXl4vFIkHFQ1XIfaVooM3HIDWqV42VWVHQYU4ApWYhTXzXOZztO+GRWCSCKirqAipFQQDW4KxD7WujOa0QnNcaNAadoV00CThIossLOsSuIB2t1vFhg9ePuqRJDEnNcGPq1242P5pukHEj2Qhf2VVXomEO6ukHZUJbQ3V9rRs8EEM2Bo6rw21KtTmaqOdYncl9GN5qfZDFs0MfjmtWj+J5oK8P7qiJJ8xFIqWsGbt/Acb8lz3Fz/ANTEY95hsDnN2nBz6AVpUNBJrQZDXcqwxtrZzZMqi6R0R/aA1zhnkfuHFasxsHOx8x5pQ7AQmRYzoMWG17HMJuLtIIoQdM1dxzDnQHOMIl0IZscauaK08JNzmi8X0COa9UM0SaqEtYwy5W8hO7TRvU2Iwqtqki6Y01aOfzp8R4LSANVNNs8bhxWkCHW31suxHmtbH+WhQf0KFENe8a9kIeIEBgZ3hqNLxTT8l3TshGY+TgGGQW7AFt4s4eYK4TjsZj8Pk3t2A4Pise1gpmA5taUFQGnTWmi6z8Ho21hkK+T4o/8AkJ3cVqoZytUfPMzqgZOaPTtgUDLPDVKhCNrVI1l1clZWoB39dQPup5yVDXmnPd+0Rlpkty3Q6g6sKdmIdieKt4+00aQK0OS17Pto1EokHbUJP5HVFfGhXbh5cdyIS2AUNXE131ujDMNuKK7DgGgFAeaumFY4lFvZ18VopEDg35Wu8QH8u5UGQHy8Xaa1rXCwIaBS1KgZDnRPeESIGltVWxjB61RaNSuhTdiMd/hL6ioNCKgEAgEXsaE3XSuz0U91DLh4i2+6vv6pTwjs4XxBnQXKf4cmGgAaBRnoqkRTLxtKy2N4UMmXeJSsfbgoItRpMGpWsOCTDNBeq0c6pV6UoLIVsIoQIkzCJp3Yq6uROY4utWlTTXoEMxnAhNP70gQ3U8Ra6zjSx2Dkd5qn6cw65pqqQwwclVSZNwjJ2KeAyIlQ7YYXPOb3HTc0UyUGKQnvqTTkE2xpKirmQBSvIwqCXQqQJAihoiMdlWdEZMpQZIbMtpZIrs0uhJfI7UQtpc+9E09kOxojTUNryAwbRdTUAUzPFzeirycCsR1qi31Tr2QaGxgSBUsea8yD9ldSbaRyyglBsUviRhwlocNoZSriNoHMs2gNvf4XCnPgugfBKL/4a3/3In/M/l5JR+O7CP0dwrsuB1ttNFB6OKavghF/6DZI+V7tKVDiXD6rpkcZw/Fm0aUEfZoCN4w+xQKKkRg3gcRhhnazY8O5tJBp/scis5I1iRODa9AH1+rfVL2AP/WOZ++0t66fdNkvEs95/aZfPMw93NxSS7OnHuJTwU+GiZ5KWqlmRbsxCOP1TrhosFGZaHRs2U4KeHKBXmQ7KRkJNHJQ3BkTIG4qSHh5iHxE0VmExWYdUzymWN2XpKEyEKNA52qtZiPWu+9VWfEQybmtmu8qMp2VWOtmYrqusrUEWQqXfVEW1olsaivHNHKzBfqqc6FHKR70KDYwxw4vhvwG9aR4N7e9ViUcRT3qrkVlvev91VbQvTBj4Fc1EZcBXX2VV76JB0VosOgQHEmI5MOQTE8k1E5g/BCNqKSNAPPar9AmHBX0jtb/ANtteVan0BHVL2DNq1/8T6dAAfuUT7MTHeTcTW4aB5fdPH+Ry5f6yH45RB3Us0m427UztDvXSxPmUe+DUNwk4jWkCkZwPPZaT9UpfHGKO+gMFfDCvuqXGtRvqD/pT58J5TYkzUfM4G+de7YDWvFpXRLw4vD5/wATab3Q14RTEo4NkMiXKyMZgRCxwcNCCugYG0RHUA8PzO3e/ER0CQHQjRdB7GxmhkNwNnM2SP4h+YU8nVnRg7oq4tL91MGmTqOA5/2TLhb7BCe2LaOhv6HzqFbwiLYKHaOhaY1S5V1gBQ+Ver7BVKXiyeG2qsw4YUUG1Ap3m1lhmVpmgSvHiGI4nTII5jTyIbt5sqEpBaGVcQ0AZk0HmloLejMixMUjJF7SR+yKlK7MYgOcGQ4jHHQAi/Lei8Obo1Ml9iN60yKdZmhESEW+IZhWZzE4bD43htd5+y3bOwoo/VuDt/soUNYUwqa2mg77bqIzDNQa2t7HvilrBG1DhucjEKKR099U8XRpKz0yPz4KlGCtRIgO76qlEdXVYK0irMlL2LxrI1NOoClrFTWtNbDmbIojORNJbUODtDIja87j0op/hw4mK9+dyfv9lrjsy2FAI3N2RxtQKPsVMCHCjRCQAxu0SctfxHQFUxL05PyX0hd+Kkcunn32gIbQBuoSD1tX+pdv7JwDDlmN92t9QVwZsJ0xNPc6lS6HXddzYYzuagc9V9D4Rs9xDO1QkbRB0LvFT1VntnO+j5IDKarBcpO6NjosGGKrAPd66matYTiMSC8bBsT8pyJy6KCI5oG8qsXX5ZLVYVJp2htxHtaJhrYZhkGovUEV+qP4I+rQFzZz6PDuNfuug4K+wUZxSWjoxTcnscJF6MQHIBKuRaBFUGdaYVYVO0Ie2MtnzNkLKIjxRu20jRDIMrtDZiXARJrluIdUEMmvQScEgmtGgGhotWS8QCm7Uoo9gHNbOC1/RqTBgwllQXAOdvzWZiXFthtDRXqVNCt9lCw6RDIsMMUCJ94CK6oc5yx3qN0YuxX7lVjLURlBGjJrsVlSciZpfnH+NvOvlf7IvOPQGYfR9ToCfSn3VIK2c2R0gZjMYveBWu/oiOHTGzCLDSjiC4G9Wt8RFN1dkE6VCGFm0S46rxq7aa2lTswWncXuBcfPuwuijz7bey/2RlK0dWu3GhgEHOhbE5j5X5rtUs6jWjcAPILmnZWG39JY1vyNc92za2wxsOlv5ya61XRJSYAb1d/yKKM2fKpjEn36qQZX4qKC3VbRHXRAROKwSvUWFjGxuE99mI1YbeSRAmfspGLTskEaitrFJkVorhdSOhypsr8M0QuSfZE2XC5JHcmTiNkp9tD2uutZub2Ba5SFAqx6xEnAEquxp+VC0qE4jXN3qn4MaKvsZ/0mprVWBEFK7Vh5pWgzlQtnTTqG5p6I8CtBx80K60W0KdGpQL9JOp9FTixzuK3ADVjbGi2qou+CV2TUQnZabnfor8o14PiNd5HuyVqieww+LRavKhiZhbOcggMpzRQSaN3eX4/QIvORKApCxDGniK4NILQabJGut8/7Loxo5M70GdmgPAE9FrhrPFDO9znZ7hX0Ox5KnBxZsVuyLPNBsnWu480RhwwYvdjLZDP9TqHlYZ8Vc4xl7Lijy7L9U1x/me47/wCFrahMMKczvr9QEuSkWjozrgOcWjkwBtutVM2ZoiBnHGw60aOarxSpo8XxEhVXrBMVXlsGIx2XwzvYw2hVjTV3PQeaxkrDHZjs8Njvow0qARWgpWp468KIXHxfbmBEyb8oH8INieOv9k+49CLZWORX/Lf5bJXLDklWxn8ejp2FzVQEcgRlzvsziNgxxuMjvH4pwgTC5Zxo7ccrQbsV4QQbqnBjVVyC5SaOhMqT0teoCHMbvHpxTEQCo3ywOYTKTQ3IqSrG7vfuqtvgM46abm39QVp+iUyUZl3aEczUpv2UVUzz2sHv3x9ELm4lbAIg6UOpqsNlr2W/YBz0V8Nk71KKFgCkhMDVDHiDLUqbdkzV71XixFrGfQobPTgaDUporYkmbRAYrwwa5nc3X7Dqh+O9moLtohndvv4mWFamu03I881J2MxcRYkdooLNIdqWgkH1LT1RXGYmywkXBzOeWlcsq9F1QVHDNqWzlszLmG7ZJBvmNaJl7NYh+th947xOrsudq6lACTwPnxWJqWBhPJGtyfP8Sl2dhljmsIyp/wAj+FOick0dPkGvLGk/teLq7xE/VWxKuQfsXjPfN7t3+YwU/maCADzFgU1Ik2cBDqrDgt23WSzqiY1Y6y6T2Fw8CXa45xCXHlSjfQDzK5z3ByGZsOa7NIS4axjQMgB5AbuSVspBbNJqBVroZu1wc2udARQ13i65DHhFjnMdm0lp5g0P0XbCzL3oucdvsM7uOIoHhiZ00e0UPmKHzSxY81oHYHDDmluoNeI3FHpSccwhj89HaOH48Eq4XNd3EDjkbO5FOkWVa9tDlp+RUsun/hXDuOgrJTAReCkWHHfAcA+pbo/7HimfDJ8OGak4/RdSYchhWWBVYD1dglIURGISw+XKvwQM1P3QpxRqx7oCGGcllsKiKxWADiqMZyDQSq9VYxvVWY76INOzoaCshJOiHEZrZrdIXaTEnOdsZDM8U0TFXeJ3QbvzSX2g/wA3oujEvkcmdviGvhy8/pJA1hP6+Jn5p8xaCSzZ37VvTz06rn/w9dszQP8A23/VqeJ2a2nfNuH+4Hrv/p4q7WyEHoW4rS6HQ7xX319FFjWH7cFhF3Nc48/EajyoeiskirmjLvBSulb34iv1RSLBrAYRxNf6i7raqxvBDwyedBitiNza64BptNrRzbbx9l1rD8QZGhtiNsHCtCbjT6g+S5P2gke5jED5XDab1zHRwcOVEa7LdoocBjmRQCK1YSK2ObbNNgb/ANRRJNWKjQM8/sikh2djxaWDG73WP+nP6JywLsqyEKkbbs9o6chomGHKAcK268ShY6h9ihK9mmQqO8T3Ag7TtPEBYC2pTpCZYKGelaMcBoD5jL6BWYDkrKJUb7PvohXaLDRMQHw7B1KsO5wy5DQ8yjLcrqCI3P3yQC0cOc0gkEUINCDoRYhO3Zeb7yFsn5mWPLQ/bohPbiS7uZLgLRRt/wBQs/7H+pR9ko2zHpWgc0jmQagc81si5RFwy4zHCLADgQRUahB3ycSCdqFcfuVv0THSvNRFnBcidHc42a4RjrX2Jo4ZtNj5JhlpsFKs3hbX3Iv+8LEdQoYUKMz5IgcNzxQ+Y/BNpgVofoLwMlOYqSIOLxm2dDPMEH7q0Mfd/wCm/wAlqG5jRGmKIfHmQgcTE4jv2aczRU4r4jvmdTgPxQA5l+fxMZC53IW0Fx2nXOnDkswoO7zVxkMAcVrBVlKZFAkjHW+JO086gJSLikwHPNMhrvVsKdnP+Q9UUXGlEd7O4w5sRrIji5jiG1cSdknI1zpWgKAuusBdJyJ0Pwa79IeCMnMdvF2t+6aZuFSE2ugHrf70SL2LjF737RJvDub2GWfGifsVNGNGpLQPqfoUvpVPQo9r5Talw/8Aahuz/hcQ0/7i0+aTobrLq0xhpiQHsvVzSOpFvWi5RQioIoQbjdwWEao7w2GKZeysli8vJC5rHh1bXl6iv4qhJN8PKo6NcQPReXljFxuXr9fwWkYCi8vLGEP4iM8ELeHkA8C2pHmB5JEiry8nRCQawLtBFhua0kvYSGgON28Q7PoaroIvSq8vKOaKSs6fxpPoyRTisFgXl5cy6OpGTDos92vLywSKMKKuIdc15eRF9Jg1ecV5eWXZn0IvaLFnPe5gGy1poaHPml5xXl5d8VSPNm25EhsApBC/FeXkRA92HP6yJ/KP+QP2T887cwGnJtAOtyfQLy8kZWHQwQ2DZK5F21kxDnIgbk6j6bi4VPrU9V5eWiNP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8" name="Picture 4" descr="http://www.cmaj.ca/content/179/12/1351/F1.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1"/>
            <a:ext cx="4143372" cy="492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Coagulation factor disorder 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2800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Inherited bleeding disorders</a:t>
            </a:r>
            <a:endParaRPr lang="en-US" sz="2800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82231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2800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Acquired bleeding disorders</a:t>
            </a:r>
            <a:endParaRPr lang="en-US" sz="2800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2522557"/>
            <a:ext cx="4040188" cy="3763963"/>
          </a:xfrm>
        </p:spPr>
        <p:txBody>
          <a:bodyPr/>
          <a:lstStyle/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Hemophilia A and B</a:t>
            </a:r>
          </a:p>
          <a:p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vonWillebrands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disease</a:t>
            </a: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Other factor deficiencies</a:t>
            </a:r>
          </a:p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500306"/>
            <a:ext cx="4041775" cy="3763963"/>
          </a:xfrm>
        </p:spPr>
        <p:txBody>
          <a:bodyPr/>
          <a:lstStyle/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Liver disease</a:t>
            </a:r>
          </a:p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Vitamin K deficiency/warfarin overdose</a:t>
            </a:r>
          </a:p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DIC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Hemophilia A and B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839982"/>
              </p:ext>
            </p:extLst>
          </p:nvPr>
        </p:nvGraphicFramePr>
        <p:xfrm>
          <a:off x="457200" y="1600200"/>
          <a:ext cx="8229600" cy="46329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Hemophilia A</a:t>
                      </a:r>
                      <a:endParaRPr lang="en-US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Hemophilia B</a:t>
                      </a:r>
                      <a:endParaRPr lang="en-US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Coagulation factor deficiency</a:t>
                      </a:r>
                      <a:endParaRPr lang="en-US" sz="24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Factor VIII</a:t>
                      </a:r>
                      <a:endParaRPr lang="en-US" sz="20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Factor IX</a:t>
                      </a:r>
                      <a:endParaRPr lang="en-US" sz="20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Inheritance</a:t>
                      </a:r>
                      <a:endParaRPr lang="en-US" sz="24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X-linked recessive</a:t>
                      </a:r>
                      <a:endParaRPr lang="en-US" sz="20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X-linked recessive</a:t>
                      </a:r>
                      <a:endParaRPr lang="en-US" sz="20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Insidance</a:t>
                      </a:r>
                      <a:endParaRPr lang="en-US" sz="24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1/10.000 males</a:t>
                      </a:r>
                      <a:endParaRPr lang="en-US" sz="20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1/50.000 males</a:t>
                      </a:r>
                      <a:endParaRPr lang="en-US" sz="20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Severity</a:t>
                      </a:r>
                      <a:endParaRPr lang="en-US" sz="24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n-US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Related to factor level</a:t>
                      </a:r>
                    </a:p>
                    <a:p>
                      <a:r>
                        <a:rPr kumimoji="0" lang="en-US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&lt;1% </a:t>
                      </a:r>
                      <a:r>
                        <a:rPr kumimoji="0" lang="id-ID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	:</a:t>
                      </a:r>
                      <a:r>
                        <a:rPr kumimoji="0" lang="en-US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Severe</a:t>
                      </a:r>
                      <a:r>
                        <a:rPr kumimoji="0" lang="id-ID" sz="2000" b="1" kern="1200" cap="none" spc="50" baseline="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spontaneous bleeding</a:t>
                      </a:r>
                      <a:r>
                        <a:rPr kumimoji="0" lang="id-ID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2000" b="1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1-5% </a:t>
                      </a:r>
                      <a:r>
                        <a:rPr kumimoji="0" lang="id-ID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	: </a:t>
                      </a:r>
                      <a:r>
                        <a:rPr kumimoji="0" lang="en-US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Moderate </a:t>
                      </a:r>
                      <a:r>
                        <a:rPr kumimoji="0" lang="id-ID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bleeding with mild   injury</a:t>
                      </a:r>
                      <a:r>
                        <a:rPr kumimoji="0" lang="id-ID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2000" b="1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5-25% </a:t>
                      </a:r>
                      <a:r>
                        <a:rPr kumimoji="0" lang="id-ID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	: </a:t>
                      </a:r>
                      <a:r>
                        <a:rPr kumimoji="0" lang="en-US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Mild </a:t>
                      </a:r>
                      <a:r>
                        <a:rPr kumimoji="0" lang="id-ID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bleeding with surgery or </a:t>
                      </a:r>
                      <a:r>
                        <a:rPr kumimoji="0" lang="id-ID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kumimoji="0" lang="en-US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trauma</a:t>
                      </a:r>
                      <a:r>
                        <a:rPr kumimoji="0" lang="id-ID" sz="2000" b="1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2000" b="1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en-US" b="1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Complications</a:t>
                      </a:r>
                      <a:endParaRPr lang="en-US" sz="24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Soft</a:t>
                      </a:r>
                      <a:r>
                        <a:rPr lang="id-ID" sz="2000" b="1" cap="none" spc="50" baseline="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tissue bleeding</a:t>
                      </a:r>
                      <a:endParaRPr lang="en-US" sz="20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Soft</a:t>
                      </a:r>
                      <a:r>
                        <a:rPr lang="id-ID" sz="2000" b="1" cap="none" spc="50" baseline="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tissue bleeding</a:t>
                      </a:r>
                      <a:endParaRPr lang="en-US" sz="20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Clinical manifestation of hemophilia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3357586" cy="4829196"/>
          </a:xfrm>
        </p:spPr>
        <p:txBody>
          <a:bodyPr>
            <a:normAutofit fontScale="77500" lnSpcReduction="20000"/>
          </a:bodyPr>
          <a:lstStyle/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Hemarthrosis (most common)</a:t>
            </a:r>
          </a:p>
          <a:p>
            <a:pPr lvl="1"/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Fixed joints</a:t>
            </a:r>
          </a:p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Soft tissue hematomas (e.g: muscle)</a:t>
            </a:r>
          </a:p>
          <a:p>
            <a:pPr lvl="1"/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Muscle atrophy</a:t>
            </a:r>
          </a:p>
          <a:p>
            <a:pPr lvl="1"/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Shortened tendons</a:t>
            </a:r>
          </a:p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Other sites of bleeding</a:t>
            </a:r>
          </a:p>
          <a:p>
            <a:pPr lvl="1"/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Urinary tract</a:t>
            </a:r>
          </a:p>
          <a:p>
            <a:pPr lvl="1"/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CNS, neck (may be life-threatening)</a:t>
            </a:r>
          </a:p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Prolonged bleeding after surgery or dental extractions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5971" y="1857365"/>
            <a:ext cx="5541353" cy="37147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Treatment of hemophilia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3600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Hemophilia A</a:t>
            </a:r>
            <a:endParaRPr lang="en-US" sz="3600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id-ID" sz="3600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Hemophilia B</a:t>
            </a:r>
            <a:endParaRPr lang="en-US" sz="3600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Intermediate purity plasma products</a:t>
            </a:r>
          </a:p>
          <a:p>
            <a:pPr lvl="1">
              <a:lnSpc>
                <a:spcPct val="90000"/>
              </a:lnSpc>
            </a:pP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Virucidally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treated</a:t>
            </a:r>
          </a:p>
          <a:p>
            <a:pPr lvl="1">
              <a:lnSpc>
                <a:spcPct val="90000"/>
              </a:lnSpc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May contain von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Willebrand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factor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lvl="1">
              <a:lnSpc>
                <a:spcPct val="90000"/>
              </a:lnSpc>
            </a:pPr>
            <a:endParaRPr lang="en-US" sz="1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High purity (monoclonal) plasma products</a:t>
            </a:r>
          </a:p>
          <a:p>
            <a:pPr lvl="1">
              <a:lnSpc>
                <a:spcPct val="90000"/>
              </a:lnSpc>
            </a:pP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Virucidally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treated</a:t>
            </a:r>
          </a:p>
          <a:p>
            <a:pPr lvl="1">
              <a:lnSpc>
                <a:spcPct val="90000"/>
              </a:lnSpc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No functional von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Willebrand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factor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lvl="1">
              <a:lnSpc>
                <a:spcPct val="90000"/>
              </a:lnSpc>
            </a:pPr>
            <a:endParaRPr lang="en-US" sz="1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Recombinant factor VIII</a:t>
            </a:r>
          </a:p>
          <a:p>
            <a:pPr lvl="1">
              <a:lnSpc>
                <a:spcPct val="90000"/>
              </a:lnSpc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Virus free/No apparent risk</a:t>
            </a:r>
          </a:p>
          <a:p>
            <a:pPr lvl="1">
              <a:lnSpc>
                <a:spcPct val="90000"/>
              </a:lnSpc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No functional von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Willebrand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factor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Agent </a:t>
            </a:r>
          </a:p>
          <a:p>
            <a:pPr lvl="1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High purity factor IX</a:t>
            </a:r>
          </a:p>
          <a:p>
            <a:pPr lvl="1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Recombinant human factor IX</a:t>
            </a:r>
          </a:p>
          <a:p>
            <a:pPr lvl="1"/>
            <a:endParaRPr lang="en-US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Dose</a:t>
            </a:r>
          </a:p>
          <a:p>
            <a:pPr lvl="1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Initial dose: 100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sym typeface="Symbol"/>
              </a:rPr>
              <a:t>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/kg</a:t>
            </a:r>
          </a:p>
          <a:p>
            <a:pPr lvl="1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Subsequent: 50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/>
              </a:rPr>
              <a:t>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/kg every 24 hours</a:t>
            </a:r>
          </a:p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Vitamin K deficiency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76400"/>
            <a:ext cx="8380442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Source of vitamin K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		Green vegetables						Synthesized by 						intestinal flora</a:t>
            </a:r>
          </a:p>
          <a:p>
            <a:pPr lvl="1">
              <a:lnSpc>
                <a:spcPct val="90000"/>
              </a:lnSpc>
            </a:pPr>
            <a:endParaRPr lang="en-US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Required for synthesis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	Factors II, VII, IX ,X					Protein C and S</a:t>
            </a:r>
          </a:p>
          <a:p>
            <a:pPr lvl="1">
              <a:lnSpc>
                <a:spcPct val="90000"/>
              </a:lnSpc>
            </a:pPr>
            <a:endParaRPr lang="en-US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Causes of deficiency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		Malnutrition						Biliary obstruction					Malabsorption						Antibiotic therapy</a:t>
            </a:r>
          </a:p>
          <a:p>
            <a:pPr>
              <a:lnSpc>
                <a:spcPct val="90000"/>
              </a:lnSpc>
            </a:pPr>
            <a:endParaRPr lang="en-US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Treatment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		</a:t>
            </a:r>
            <a:r>
              <a:rPr lang="id-ID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	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Vitamin K							Fresh frozen plasma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>
                <a:latin typeface="+mj-lt"/>
              </a:rPr>
              <a:pPr/>
              <a:t>39</a:t>
            </a:fld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Clotting cascade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86106" cy="4525963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+mj-lt"/>
              </a:rPr>
              <a:t>Normally the ingredients, called </a:t>
            </a:r>
            <a:r>
              <a:rPr lang="en-GB" sz="2400" dirty="0">
                <a:highlight>
                  <a:srgbClr val="FFFF00"/>
                </a:highlight>
                <a:latin typeface="+mj-lt"/>
              </a:rPr>
              <a:t>factors</a:t>
            </a:r>
            <a:r>
              <a:rPr lang="en-GB" sz="2400" dirty="0">
                <a:latin typeface="+mj-lt"/>
              </a:rPr>
              <a:t>, act like a row of dominoes toppling against each other to create a </a:t>
            </a:r>
            <a:r>
              <a:rPr lang="en-GB" sz="2400" dirty="0">
                <a:highlight>
                  <a:srgbClr val="FFFF00"/>
                </a:highlight>
                <a:latin typeface="+mj-lt"/>
              </a:rPr>
              <a:t>chain reaction</a:t>
            </a:r>
            <a:r>
              <a:rPr lang="en-GB" sz="2400" dirty="0">
                <a:latin typeface="+mj-lt"/>
              </a:rPr>
              <a:t>. </a:t>
            </a:r>
            <a:endParaRPr lang="en-IE" sz="24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IE" sz="2400" dirty="0">
                <a:latin typeface="+mj-lt"/>
              </a:rPr>
              <a:t>I</a:t>
            </a:r>
            <a:r>
              <a:rPr lang="en-GB" sz="2400" dirty="0">
                <a:latin typeface="+mj-lt"/>
              </a:rPr>
              <a:t>f </a:t>
            </a:r>
            <a:r>
              <a:rPr lang="en-IE" sz="2400" dirty="0">
                <a:latin typeface="+mj-lt"/>
              </a:rPr>
              <a:t>one of the</a:t>
            </a:r>
            <a:r>
              <a:rPr lang="en-GB" sz="2400" dirty="0">
                <a:latin typeface="+mj-lt"/>
              </a:rPr>
              <a:t> factor</a:t>
            </a:r>
            <a:r>
              <a:rPr lang="en-IE" sz="2400" dirty="0">
                <a:latin typeface="+mj-lt"/>
              </a:rPr>
              <a:t>s</a:t>
            </a:r>
            <a:r>
              <a:rPr lang="en-GB" sz="2400" dirty="0">
                <a:latin typeface="+mj-lt"/>
              </a:rPr>
              <a:t> </a:t>
            </a:r>
            <a:r>
              <a:rPr lang="en-IE" sz="2400" dirty="0">
                <a:latin typeface="+mj-lt"/>
              </a:rPr>
              <a:t>is missing</a:t>
            </a:r>
            <a:r>
              <a:rPr lang="en-GB" sz="2400" dirty="0">
                <a:latin typeface="+mj-lt"/>
              </a:rPr>
              <a:t> this chain reaction cannot proceed. </a:t>
            </a:r>
            <a:endParaRPr lang="en-IE" sz="24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6" name="Picture 2" descr="http://sbi.imim.es/web/files/projects/master/2010/Coagulation_serine_proteases/img/clotting_cascade/Coagulation_casc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71632"/>
            <a:ext cx="546735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Classification of platelet disorders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795889" cy="4114800"/>
          </a:xfrm>
          <a:prstGeom prst="round2DiagRect">
            <a:avLst/>
          </a:prstGeom>
          <a:solidFill>
            <a:srgbClr val="FF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Quantitative disorders</a:t>
            </a:r>
          </a:p>
          <a:p>
            <a:endParaRPr lang="en-US" sz="1600" dirty="0">
              <a:latin typeface="+mj-lt"/>
            </a:endParaRPr>
          </a:p>
          <a:p>
            <a:pPr lvl="1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Abnormal distribution</a:t>
            </a:r>
          </a:p>
          <a:p>
            <a:pPr lvl="1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Dilution effect</a:t>
            </a:r>
          </a:p>
          <a:p>
            <a:pPr lvl="1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Decreased production	</a:t>
            </a:r>
          </a:p>
          <a:p>
            <a:pPr lvl="1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Increased destruction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1643050"/>
            <a:ext cx="3818467" cy="4114800"/>
          </a:xfrm>
          <a:prstGeom prst="round2Diag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3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Qualitative disorders</a:t>
            </a:r>
          </a:p>
          <a:p>
            <a:endParaRPr 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lvl="1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Inherited disorders (rare)</a:t>
            </a:r>
          </a:p>
          <a:p>
            <a:pPr lvl="1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Acquired disorders</a:t>
            </a:r>
          </a:p>
          <a:p>
            <a:pPr lvl="2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Medications</a:t>
            </a:r>
          </a:p>
          <a:p>
            <a:pPr lvl="2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Chronic renal failure</a:t>
            </a:r>
          </a:p>
          <a:p>
            <a:pPr lvl="2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Cardiopulmonary bypass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>
                <a:latin typeface="+mj-lt"/>
              </a:rPr>
              <a:pPr/>
              <a:t>40</a:t>
            </a:fld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Treatment Approaches to</a:t>
            </a:r>
            <a:b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Bleeding Patient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Red blood cells</a:t>
            </a:r>
          </a:p>
          <a:p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Platelet transfusions</a:t>
            </a:r>
          </a:p>
          <a:p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Fresh frozen plasma</a:t>
            </a:r>
          </a:p>
          <a:p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Cryoprecipitate</a:t>
            </a:r>
          </a:p>
          <a:p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Amicar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DDAVP</a:t>
            </a:r>
          </a:p>
          <a:p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Recombinant Human factor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VIIa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>
                <a:latin typeface="+mj-lt"/>
              </a:rPr>
              <a:pPr/>
              <a:t>41</a:t>
            </a:fld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Approach to bleeding disorders</a:t>
            </a:r>
            <a:b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800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Summary</a:t>
            </a:r>
            <a:endParaRPr lang="en-US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828800"/>
            <a:ext cx="7727244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Identify and correct any specific defect of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hemostasis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Laboratory testing is almost always needed to establish the cause of bleeding</a:t>
            </a:r>
          </a:p>
          <a:p>
            <a:pPr>
              <a:lnSpc>
                <a:spcPct val="90000"/>
              </a:lnSpc>
            </a:pPr>
            <a:endParaRPr lang="en-US" sz="9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Screening tests (PT,PTT, platelet count) will often allow placement into one of the broad categories</a:t>
            </a:r>
          </a:p>
          <a:p>
            <a:pPr>
              <a:lnSpc>
                <a:spcPct val="90000"/>
              </a:lnSpc>
            </a:pPr>
            <a:endParaRPr lang="en-US" sz="9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Specialized testing is usually necessary to establish a specific diagnosis</a:t>
            </a:r>
          </a:p>
          <a:p>
            <a:pPr>
              <a:lnSpc>
                <a:spcPct val="90000"/>
              </a:lnSpc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Use non-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transfusional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drugs whenever possible</a:t>
            </a:r>
          </a:p>
          <a:p>
            <a:pPr>
              <a:lnSpc>
                <a:spcPct val="90000"/>
              </a:lnSpc>
            </a:pPr>
            <a:endParaRPr lang="en-US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RBC transfusions for surgical procedures or large blood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>
                <a:latin typeface="+mj-lt"/>
              </a:rPr>
              <a:pPr/>
              <a:t>42</a:t>
            </a:fld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attention... </a:t>
            </a:r>
            <a:r>
              <a:rPr lang="id-ID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Coagulation Cascade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A63112"/>
              </a:buClr>
              <a:buSzPct val="95000"/>
              <a:buFont typeface="Wingdings"/>
              <a:buChar char=""/>
              <a:tabLst>
                <a:tab pos="241300" algn="l"/>
              </a:tabLst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Cambria"/>
              </a:rPr>
              <a:t>Has 2 Pathways which produce Fibrin</a:t>
            </a:r>
          </a:p>
          <a:p>
            <a:pPr marL="661670" lvl="1">
              <a:spcBef>
                <a:spcPts val="10"/>
              </a:spcBef>
            </a:pP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Cambria"/>
              </a:rPr>
              <a:t>Intrinsic (Contact Activation)</a:t>
            </a:r>
          </a:p>
          <a:p>
            <a:pPr marL="661670" lvl="1"/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Cambria"/>
              </a:rPr>
              <a:t>Extrinsic (Tissue Factor)</a:t>
            </a:r>
          </a:p>
          <a:p>
            <a:pPr marL="661670" lvl="1">
              <a:lnSpc>
                <a:spcPts val="3354"/>
              </a:lnSpc>
            </a:pP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Cambria"/>
              </a:rPr>
              <a:t>FINAL : COMMON PATHWAY</a:t>
            </a:r>
          </a:p>
          <a:p>
            <a:pPr marL="241300" marR="377190" indent="-228600">
              <a:lnSpc>
                <a:spcPct val="80000"/>
              </a:lnSpc>
              <a:spcBef>
                <a:spcPts val="720"/>
              </a:spcBef>
              <a:buClr>
                <a:srgbClr val="A63112"/>
              </a:buClr>
              <a:buSzPct val="95000"/>
              <a:buFont typeface="Wingdings"/>
              <a:buChar char=""/>
              <a:tabLst>
                <a:tab pos="241300" algn="l"/>
              </a:tabLst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Cambria"/>
              </a:rPr>
              <a:t>Previously: 2 Pathways of equal importance joined to a common pathway</a:t>
            </a:r>
          </a:p>
          <a:p>
            <a:pPr marL="241300" marR="5080" indent="-228600">
              <a:lnSpc>
                <a:spcPts val="2880"/>
              </a:lnSpc>
              <a:spcBef>
                <a:spcPts val="695"/>
              </a:spcBef>
              <a:buClr>
                <a:srgbClr val="A63112"/>
              </a:buClr>
              <a:buSzPct val="95000"/>
              <a:buFont typeface="Wingdings"/>
              <a:buChar char=""/>
              <a:tabLst>
                <a:tab pos="241300" algn="l"/>
              </a:tabLst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Cambria"/>
              </a:rPr>
              <a:t>Now: Primary pathway for thrombogenesis  is Tissue Factor Pathway</a:t>
            </a:r>
          </a:p>
          <a:p>
            <a:pPr marL="241300" marR="49530" indent="-228600">
              <a:lnSpc>
                <a:spcPct val="80000"/>
              </a:lnSpc>
              <a:spcBef>
                <a:spcPts val="745"/>
              </a:spcBef>
              <a:buClr>
                <a:srgbClr val="A63112"/>
              </a:buClr>
              <a:buSzPct val="95000"/>
              <a:buFont typeface="Wingdings"/>
              <a:buChar char=""/>
              <a:tabLst>
                <a:tab pos="241300" algn="l"/>
              </a:tabLst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Cambria"/>
              </a:rPr>
              <a:t>Pathways are a series of reactions whereby  inactive enzyme precursors are activated  by a co-enzyme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1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7A6B-F819-43BD-81F4-44244D8A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Production of Clotting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6B755-4821-4136-8E86-EAB89F06D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Fibrinogen </a:t>
            </a:r>
            <a:r>
              <a:rPr lang="en-US" altLang="en-US" dirty="0">
                <a:solidFill>
                  <a:schemeClr val="tx1"/>
                </a:solidFill>
                <a:sym typeface="Wingdings" panose="05000000000000000000" pitchFamily="2" charset="2"/>
              </a:rPr>
              <a:t>		</a:t>
            </a:r>
            <a:r>
              <a:rPr lang="en-US" altLang="en-US" dirty="0">
                <a:solidFill>
                  <a:schemeClr val="tx1"/>
                </a:solidFill>
              </a:rPr>
              <a:t>liver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II, VII, IX, X       </a:t>
            </a:r>
            <a:r>
              <a:rPr lang="en-US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chemeClr val="tx1"/>
                </a:solidFill>
              </a:rPr>
              <a:t>       liver with vit K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VIII, V, XII         </a:t>
            </a:r>
            <a:r>
              <a:rPr lang="en-US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chemeClr val="tx1"/>
                </a:solidFill>
              </a:rPr>
              <a:t>       endothelium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XIII                     </a:t>
            </a:r>
            <a:r>
              <a:rPr lang="en-US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chemeClr val="tx1"/>
                </a:solidFill>
              </a:rPr>
              <a:t>       platelets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933D8-2462-4F7B-A84B-7B69CC054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E330-3B6D-4300-AC60-4A269F780B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868" y="552892"/>
            <a:ext cx="770128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Tissue Factor (Extrinsic)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288160"/>
            <a:ext cx="7193280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A63112"/>
              </a:buClr>
              <a:buSzPct val="94444"/>
              <a:buFont typeface="Arial"/>
              <a:buChar char="•"/>
              <a:tabLst>
                <a:tab pos="241300" algn="l"/>
              </a:tabLst>
            </a:pPr>
            <a:r>
              <a:rPr sz="2700" spc="-10" dirty="0">
                <a:solidFill>
                  <a:srgbClr val="404040"/>
                </a:solidFill>
                <a:latin typeface="Cambria"/>
                <a:cs typeface="Cambria"/>
              </a:rPr>
              <a:t>Role: </a:t>
            </a:r>
            <a:r>
              <a:rPr sz="2700" spc="-114" dirty="0">
                <a:solidFill>
                  <a:srgbClr val="404040"/>
                </a:solidFill>
                <a:latin typeface="Cambria"/>
                <a:cs typeface="Cambria"/>
              </a:rPr>
              <a:t>To </a:t>
            </a:r>
            <a:r>
              <a:rPr sz="2700" spc="-15" dirty="0">
                <a:solidFill>
                  <a:srgbClr val="404040"/>
                </a:solidFill>
                <a:latin typeface="Cambria"/>
                <a:cs typeface="Cambria"/>
              </a:rPr>
              <a:t>generate </a:t>
            </a:r>
            <a:r>
              <a:rPr sz="2700" dirty="0">
                <a:solidFill>
                  <a:srgbClr val="404040"/>
                </a:solidFill>
                <a:latin typeface="Cambria"/>
                <a:cs typeface="Cambria"/>
              </a:rPr>
              <a:t>a </a:t>
            </a:r>
            <a:r>
              <a:rPr sz="2700" spc="-10" dirty="0">
                <a:solidFill>
                  <a:srgbClr val="404040"/>
                </a:solidFill>
                <a:latin typeface="Cambria"/>
                <a:cs typeface="Cambria"/>
              </a:rPr>
              <a:t>“Thrombin</a:t>
            </a:r>
            <a:r>
              <a:rPr sz="2700" spc="1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700" spc="-5" dirty="0">
                <a:solidFill>
                  <a:srgbClr val="404040"/>
                </a:solidFill>
                <a:latin typeface="Cambria"/>
                <a:cs typeface="Cambria"/>
              </a:rPr>
              <a:t>Burst”</a:t>
            </a:r>
            <a:endParaRPr sz="2700" dirty="0">
              <a:latin typeface="Cambria"/>
              <a:cs typeface="Cambria"/>
            </a:endParaRPr>
          </a:p>
          <a:p>
            <a:pPr marL="260985" indent="-248920">
              <a:lnSpc>
                <a:spcPct val="100000"/>
              </a:lnSpc>
              <a:buClr>
                <a:srgbClr val="A63112"/>
              </a:buClr>
              <a:buSzPct val="90740"/>
              <a:buAutoNum type="arabicPeriod"/>
              <a:tabLst>
                <a:tab pos="261620" algn="l"/>
              </a:tabLst>
            </a:pPr>
            <a:r>
              <a:rPr sz="2700" dirty="0">
                <a:solidFill>
                  <a:srgbClr val="404040"/>
                </a:solidFill>
                <a:latin typeface="Cambria"/>
                <a:cs typeface="Cambria"/>
              </a:rPr>
              <a:t>Damage </a:t>
            </a:r>
            <a:r>
              <a:rPr sz="2700" spc="-15" dirty="0">
                <a:solidFill>
                  <a:srgbClr val="404040"/>
                </a:solidFill>
                <a:latin typeface="Cambria"/>
                <a:cs typeface="Cambria"/>
              </a:rPr>
              <a:t>to </a:t>
            </a:r>
            <a:r>
              <a:rPr sz="2700" spc="-10" dirty="0">
                <a:solidFill>
                  <a:srgbClr val="404040"/>
                </a:solidFill>
                <a:latin typeface="Cambria"/>
                <a:cs typeface="Cambria"/>
              </a:rPr>
              <a:t>vessel</a:t>
            </a:r>
            <a:r>
              <a:rPr sz="2700" spc="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700" spc="-40" dirty="0">
                <a:solidFill>
                  <a:srgbClr val="404040"/>
                </a:solidFill>
                <a:latin typeface="Cambria"/>
                <a:cs typeface="Cambria"/>
              </a:rPr>
              <a:t>Wall</a:t>
            </a:r>
            <a:endParaRPr sz="2700" dirty="0">
              <a:latin typeface="Cambria"/>
              <a:cs typeface="Cambria"/>
            </a:endParaRPr>
          </a:p>
          <a:p>
            <a:pPr marL="241300" marR="118745" indent="-228600">
              <a:lnSpc>
                <a:spcPct val="80000"/>
              </a:lnSpc>
              <a:spcBef>
                <a:spcPts val="645"/>
              </a:spcBef>
              <a:buClr>
                <a:srgbClr val="A63112"/>
              </a:buClr>
              <a:buSzPct val="90740"/>
              <a:buAutoNum type="arabicPeriod"/>
              <a:tabLst>
                <a:tab pos="261620" algn="l"/>
              </a:tabLst>
            </a:pPr>
            <a:r>
              <a:rPr sz="2700" dirty="0">
                <a:solidFill>
                  <a:srgbClr val="404040"/>
                </a:solidFill>
                <a:latin typeface="Cambria"/>
                <a:cs typeface="Cambria"/>
              </a:rPr>
              <a:t>FVII (stable </a:t>
            </a:r>
            <a:r>
              <a:rPr sz="2700" spc="-15" dirty="0">
                <a:solidFill>
                  <a:srgbClr val="404040"/>
                </a:solidFill>
                <a:latin typeface="Cambria"/>
                <a:cs typeface="Cambria"/>
              </a:rPr>
              <a:t>factor) </a:t>
            </a:r>
            <a:r>
              <a:rPr sz="2700" spc="-20" dirty="0">
                <a:solidFill>
                  <a:srgbClr val="404040"/>
                </a:solidFill>
                <a:latin typeface="Cambria"/>
                <a:cs typeface="Cambria"/>
              </a:rPr>
              <a:t>leaves </a:t>
            </a:r>
            <a:r>
              <a:rPr sz="2700" spc="-5" dirty="0">
                <a:solidFill>
                  <a:srgbClr val="404040"/>
                </a:solidFill>
                <a:latin typeface="Cambria"/>
                <a:cs typeface="Cambria"/>
              </a:rPr>
              <a:t>the circulation and  </a:t>
            </a:r>
            <a:r>
              <a:rPr sz="2700" spc="-15" dirty="0">
                <a:solidFill>
                  <a:srgbClr val="404040"/>
                </a:solidFill>
                <a:latin typeface="Cambria"/>
                <a:cs typeface="Cambria"/>
              </a:rPr>
              <a:t>makes </a:t>
            </a:r>
            <a:r>
              <a:rPr sz="2700" spc="-5" dirty="0">
                <a:solidFill>
                  <a:srgbClr val="404040"/>
                </a:solidFill>
                <a:latin typeface="Cambria"/>
                <a:cs typeface="Cambria"/>
              </a:rPr>
              <a:t>contact with </a:t>
            </a:r>
            <a:r>
              <a:rPr sz="2700" dirty="0">
                <a:solidFill>
                  <a:srgbClr val="404040"/>
                </a:solidFill>
                <a:latin typeface="Cambria"/>
                <a:cs typeface="Cambria"/>
              </a:rPr>
              <a:t>Tissue </a:t>
            </a:r>
            <a:r>
              <a:rPr sz="2700" spc="-25" dirty="0">
                <a:solidFill>
                  <a:srgbClr val="404040"/>
                </a:solidFill>
                <a:latin typeface="Cambria"/>
                <a:cs typeface="Cambria"/>
              </a:rPr>
              <a:t>Factor </a:t>
            </a:r>
            <a:r>
              <a:rPr sz="2700" dirty="0">
                <a:solidFill>
                  <a:srgbClr val="404040"/>
                </a:solidFill>
                <a:latin typeface="Cambria"/>
                <a:cs typeface="Cambria"/>
              </a:rPr>
              <a:t>(TF) </a:t>
            </a:r>
            <a:r>
              <a:rPr sz="2700" spc="-15" dirty="0">
                <a:solidFill>
                  <a:srgbClr val="404040"/>
                </a:solidFill>
                <a:latin typeface="Cambria"/>
                <a:cs typeface="Cambria"/>
              </a:rPr>
              <a:t>forming  </a:t>
            </a:r>
            <a:r>
              <a:rPr sz="2700" spc="-5" dirty="0">
                <a:solidFill>
                  <a:srgbClr val="404040"/>
                </a:solidFill>
                <a:latin typeface="Cambria"/>
                <a:cs typeface="Cambria"/>
              </a:rPr>
              <a:t>TF-FVIIa</a:t>
            </a:r>
            <a:r>
              <a:rPr sz="27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700" spc="-10" dirty="0">
                <a:solidFill>
                  <a:srgbClr val="404040"/>
                </a:solidFill>
                <a:latin typeface="Cambria"/>
                <a:cs typeface="Cambria"/>
              </a:rPr>
              <a:t>complex</a:t>
            </a:r>
            <a:endParaRPr sz="2700" dirty="0">
              <a:latin typeface="Cambria"/>
              <a:cs typeface="Cambria"/>
            </a:endParaRPr>
          </a:p>
          <a:p>
            <a:pPr marL="260985" indent="-248920">
              <a:lnSpc>
                <a:spcPct val="100000"/>
              </a:lnSpc>
              <a:buClr>
                <a:srgbClr val="A63112"/>
              </a:buClr>
              <a:buSzPct val="90740"/>
              <a:buAutoNum type="arabicPeriod"/>
              <a:tabLst>
                <a:tab pos="261620" algn="l"/>
              </a:tabLst>
            </a:pPr>
            <a:r>
              <a:rPr sz="2700" spc="-5" dirty="0">
                <a:solidFill>
                  <a:srgbClr val="404040"/>
                </a:solidFill>
                <a:latin typeface="Cambria"/>
                <a:cs typeface="Cambria"/>
              </a:rPr>
              <a:t>TF-FVIIa </a:t>
            </a:r>
            <a:r>
              <a:rPr sz="2700" spc="-20" dirty="0">
                <a:solidFill>
                  <a:srgbClr val="404040"/>
                </a:solidFill>
                <a:latin typeface="Cambria"/>
                <a:cs typeface="Cambria"/>
              </a:rPr>
              <a:t>activates </a:t>
            </a:r>
            <a:r>
              <a:rPr sz="2700" dirty="0">
                <a:solidFill>
                  <a:srgbClr val="404040"/>
                </a:solidFill>
                <a:latin typeface="Cambria"/>
                <a:cs typeface="Cambria"/>
              </a:rPr>
              <a:t>FIX &amp;</a:t>
            </a:r>
            <a:r>
              <a:rPr sz="2700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700" dirty="0">
                <a:solidFill>
                  <a:srgbClr val="404040"/>
                </a:solidFill>
                <a:latin typeface="Cambria"/>
                <a:cs typeface="Cambria"/>
              </a:rPr>
              <a:t>FX</a:t>
            </a:r>
            <a:endParaRPr sz="2700" dirty="0">
              <a:latin typeface="Cambria"/>
              <a:cs typeface="Cambria"/>
            </a:endParaRPr>
          </a:p>
          <a:p>
            <a:pPr marL="241300" marR="285115" indent="-228600">
              <a:lnSpc>
                <a:spcPct val="80000"/>
              </a:lnSpc>
              <a:spcBef>
                <a:spcPts val="650"/>
              </a:spcBef>
              <a:buClr>
                <a:srgbClr val="A63112"/>
              </a:buClr>
              <a:buSzPct val="90740"/>
              <a:buAutoNum type="arabicPeriod"/>
              <a:tabLst>
                <a:tab pos="261620" algn="l"/>
              </a:tabLst>
            </a:pPr>
            <a:r>
              <a:rPr sz="2700" dirty="0">
                <a:solidFill>
                  <a:srgbClr val="404040"/>
                </a:solidFill>
                <a:latin typeface="Cambria"/>
                <a:cs typeface="Cambria"/>
              </a:rPr>
              <a:t>FXa </a:t>
            </a:r>
            <a:r>
              <a:rPr sz="2700" spc="-5" dirty="0">
                <a:solidFill>
                  <a:srgbClr val="404040"/>
                </a:solidFill>
                <a:latin typeface="Cambria"/>
                <a:cs typeface="Cambria"/>
              </a:rPr>
              <a:t>and </a:t>
            </a:r>
            <a:r>
              <a:rPr sz="2700" spc="-10" dirty="0">
                <a:solidFill>
                  <a:srgbClr val="404040"/>
                </a:solidFill>
                <a:latin typeface="Cambria"/>
                <a:cs typeface="Cambria"/>
              </a:rPr>
              <a:t>co-factor </a:t>
            </a:r>
            <a:r>
              <a:rPr sz="2700" spc="-55" dirty="0">
                <a:solidFill>
                  <a:srgbClr val="404040"/>
                </a:solidFill>
                <a:latin typeface="Cambria"/>
                <a:cs typeface="Cambria"/>
              </a:rPr>
              <a:t>FVa </a:t>
            </a:r>
            <a:r>
              <a:rPr sz="2700" spc="-10" dirty="0">
                <a:solidFill>
                  <a:srgbClr val="404040"/>
                </a:solidFill>
                <a:latin typeface="Cambria"/>
                <a:cs typeface="Cambria"/>
              </a:rPr>
              <a:t>form </a:t>
            </a:r>
            <a:r>
              <a:rPr sz="2700" dirty="0">
                <a:solidFill>
                  <a:srgbClr val="404040"/>
                </a:solidFill>
                <a:latin typeface="Cambria"/>
                <a:cs typeface="Cambria"/>
              </a:rPr>
              <a:t>a </a:t>
            </a:r>
            <a:r>
              <a:rPr sz="2700" spc="-10" dirty="0">
                <a:solidFill>
                  <a:srgbClr val="404040"/>
                </a:solidFill>
                <a:latin typeface="Cambria"/>
                <a:cs typeface="Cambria"/>
              </a:rPr>
              <a:t>prothrombinase  complex </a:t>
            </a:r>
            <a:r>
              <a:rPr sz="2700" spc="-5" dirty="0">
                <a:solidFill>
                  <a:srgbClr val="404040"/>
                </a:solidFill>
                <a:latin typeface="Cambria"/>
                <a:cs typeface="Cambria"/>
              </a:rPr>
              <a:t>which </a:t>
            </a:r>
            <a:r>
              <a:rPr sz="2700" spc="-20" dirty="0">
                <a:solidFill>
                  <a:srgbClr val="404040"/>
                </a:solidFill>
                <a:latin typeface="Cambria"/>
                <a:cs typeface="Cambria"/>
              </a:rPr>
              <a:t>activates </a:t>
            </a:r>
            <a:r>
              <a:rPr sz="2700" spc="-15" dirty="0">
                <a:solidFill>
                  <a:srgbClr val="404040"/>
                </a:solidFill>
                <a:latin typeface="Cambria"/>
                <a:cs typeface="Cambria"/>
              </a:rPr>
              <a:t>prothrombin to  </a:t>
            </a:r>
            <a:r>
              <a:rPr sz="2700" spc="-10" dirty="0">
                <a:solidFill>
                  <a:srgbClr val="404040"/>
                </a:solidFill>
                <a:latin typeface="Cambria"/>
                <a:cs typeface="Cambria"/>
              </a:rPr>
              <a:t>thrombin</a:t>
            </a:r>
            <a:endParaRPr sz="2700" dirty="0">
              <a:latin typeface="Cambria"/>
              <a:cs typeface="Cambria"/>
            </a:endParaRPr>
          </a:p>
          <a:p>
            <a:pPr marL="241300" marR="5080" indent="-228600">
              <a:lnSpc>
                <a:spcPct val="80000"/>
              </a:lnSpc>
              <a:spcBef>
                <a:spcPts val="650"/>
              </a:spcBef>
              <a:buClr>
                <a:srgbClr val="A63112"/>
              </a:buClr>
              <a:buSzPct val="90740"/>
              <a:buAutoNum type="arabicPeriod"/>
              <a:tabLst>
                <a:tab pos="261620" algn="l"/>
              </a:tabLst>
            </a:pPr>
            <a:r>
              <a:rPr sz="2700" spc="-10" dirty="0">
                <a:solidFill>
                  <a:srgbClr val="404040"/>
                </a:solidFill>
                <a:latin typeface="Cambria"/>
                <a:cs typeface="Cambria"/>
              </a:rPr>
              <a:t>Thrombin </a:t>
            </a:r>
            <a:r>
              <a:rPr sz="2700" spc="-5" dirty="0">
                <a:solidFill>
                  <a:srgbClr val="404040"/>
                </a:solidFill>
                <a:latin typeface="Cambria"/>
                <a:cs typeface="Cambria"/>
              </a:rPr>
              <a:t>then </a:t>
            </a:r>
            <a:r>
              <a:rPr sz="2700" spc="-20" dirty="0">
                <a:solidFill>
                  <a:srgbClr val="404040"/>
                </a:solidFill>
                <a:latin typeface="Cambria"/>
                <a:cs typeface="Cambria"/>
              </a:rPr>
              <a:t>activates </a:t>
            </a:r>
            <a:r>
              <a:rPr sz="2700" spc="-5" dirty="0">
                <a:solidFill>
                  <a:srgbClr val="404040"/>
                </a:solidFill>
                <a:latin typeface="Cambria"/>
                <a:cs typeface="Cambria"/>
              </a:rPr>
              <a:t>other components </a:t>
            </a:r>
            <a:r>
              <a:rPr sz="2700" dirty="0">
                <a:solidFill>
                  <a:srgbClr val="404040"/>
                </a:solidFill>
                <a:latin typeface="Cambria"/>
                <a:cs typeface="Cambria"/>
              </a:rPr>
              <a:t>(FV  </a:t>
            </a:r>
            <a:r>
              <a:rPr sz="2700" spc="-5" dirty="0">
                <a:solidFill>
                  <a:srgbClr val="404040"/>
                </a:solidFill>
                <a:latin typeface="Cambria"/>
                <a:cs typeface="Cambria"/>
              </a:rPr>
              <a:t>and </a:t>
            </a:r>
            <a:r>
              <a:rPr sz="2700" dirty="0">
                <a:solidFill>
                  <a:srgbClr val="404040"/>
                </a:solidFill>
                <a:latin typeface="Cambria"/>
                <a:cs typeface="Cambria"/>
              </a:rPr>
              <a:t>FVIII) </a:t>
            </a:r>
            <a:r>
              <a:rPr sz="2700" spc="-5" dirty="0">
                <a:solidFill>
                  <a:srgbClr val="404040"/>
                </a:solidFill>
                <a:latin typeface="Cambria"/>
                <a:cs typeface="Cambria"/>
              </a:rPr>
              <a:t>leading </a:t>
            </a:r>
            <a:r>
              <a:rPr sz="2700" spc="-20" dirty="0">
                <a:solidFill>
                  <a:srgbClr val="404040"/>
                </a:solidFill>
                <a:latin typeface="Cambria"/>
                <a:cs typeface="Cambria"/>
              </a:rPr>
              <a:t>to </a:t>
            </a:r>
            <a:r>
              <a:rPr sz="2700" spc="-15" dirty="0">
                <a:solidFill>
                  <a:srgbClr val="404040"/>
                </a:solidFill>
                <a:latin typeface="Cambria"/>
                <a:cs typeface="Cambria"/>
              </a:rPr>
              <a:t>activation </a:t>
            </a:r>
            <a:r>
              <a:rPr sz="2700" dirty="0">
                <a:solidFill>
                  <a:srgbClr val="404040"/>
                </a:solidFill>
                <a:latin typeface="Cambria"/>
                <a:cs typeface="Cambria"/>
              </a:rPr>
              <a:t>FX </a:t>
            </a:r>
            <a:r>
              <a:rPr sz="2700" spc="-5" dirty="0">
                <a:solidFill>
                  <a:srgbClr val="404040"/>
                </a:solidFill>
                <a:latin typeface="Cambria"/>
                <a:cs typeface="Cambria"/>
              </a:rPr>
              <a:t>(tenase  </a:t>
            </a:r>
            <a:r>
              <a:rPr sz="2700" spc="-10" dirty="0">
                <a:solidFill>
                  <a:srgbClr val="404040"/>
                </a:solidFill>
                <a:latin typeface="Cambria"/>
                <a:cs typeface="Cambria"/>
              </a:rPr>
              <a:t>complex)</a:t>
            </a:r>
            <a:endParaRPr sz="27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7171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365885" marR="5080" indent="-1353820">
              <a:lnSpc>
                <a:spcPct val="100000"/>
              </a:lnSpc>
              <a:spcBef>
                <a:spcPts val="100"/>
              </a:spcBef>
            </a:pP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Contact Activation  (Intrinsic)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577085"/>
            <a:ext cx="7142480" cy="41414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69265" marR="5080" indent="-457200">
              <a:lnSpc>
                <a:spcPct val="90000"/>
              </a:lnSpc>
              <a:spcBef>
                <a:spcPts val="459"/>
              </a:spcBef>
              <a:buClr>
                <a:srgbClr val="A63112"/>
              </a:buClr>
              <a:buSzPct val="95000"/>
              <a:buAutoNum type="arabicPeriod"/>
              <a:tabLst>
                <a:tab pos="469265" algn="l"/>
                <a:tab pos="469900" algn="l"/>
              </a:tabLst>
            </a:pPr>
            <a:r>
              <a:rPr sz="3000" spc="-15" dirty="0">
                <a:solidFill>
                  <a:srgbClr val="404040"/>
                </a:solidFill>
                <a:latin typeface="Cambria"/>
                <a:cs typeface="Cambria"/>
              </a:rPr>
              <a:t>Formation </a:t>
            </a:r>
            <a:r>
              <a:rPr sz="3000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3000" spc="-5" dirty="0">
                <a:solidFill>
                  <a:srgbClr val="404040"/>
                </a:solidFill>
                <a:latin typeface="Cambria"/>
                <a:cs typeface="Cambria"/>
              </a:rPr>
              <a:t>Primary </a:t>
            </a:r>
            <a:r>
              <a:rPr sz="3000" spc="-10" dirty="0">
                <a:solidFill>
                  <a:srgbClr val="404040"/>
                </a:solidFill>
                <a:latin typeface="Cambria"/>
                <a:cs typeface="Cambria"/>
              </a:rPr>
              <a:t>Complex </a:t>
            </a:r>
            <a:r>
              <a:rPr sz="3000" dirty="0">
                <a:solidFill>
                  <a:srgbClr val="404040"/>
                </a:solidFill>
                <a:latin typeface="Cambria"/>
                <a:cs typeface="Cambria"/>
              </a:rPr>
              <a:t>on  Collagen </a:t>
            </a:r>
            <a:r>
              <a:rPr sz="3000" spc="-25" dirty="0">
                <a:solidFill>
                  <a:srgbClr val="404040"/>
                </a:solidFill>
                <a:latin typeface="Cambria"/>
                <a:cs typeface="Cambria"/>
              </a:rPr>
              <a:t>by </a:t>
            </a:r>
            <a:r>
              <a:rPr sz="3000" dirty="0">
                <a:solidFill>
                  <a:srgbClr val="404040"/>
                </a:solidFill>
                <a:latin typeface="Cambria"/>
                <a:cs typeface="Cambria"/>
              </a:rPr>
              <a:t>(HMW </a:t>
            </a:r>
            <a:r>
              <a:rPr sz="3000" spc="-5" dirty="0">
                <a:solidFill>
                  <a:srgbClr val="404040"/>
                </a:solidFill>
                <a:latin typeface="Cambria"/>
                <a:cs typeface="Cambria"/>
              </a:rPr>
              <a:t>Kininogen,  </a:t>
            </a:r>
            <a:r>
              <a:rPr sz="3000" spc="-15" dirty="0">
                <a:solidFill>
                  <a:srgbClr val="404040"/>
                </a:solidFill>
                <a:latin typeface="Cambria"/>
                <a:cs typeface="Cambria"/>
              </a:rPr>
              <a:t>Prekallikrein, </a:t>
            </a:r>
            <a:r>
              <a:rPr sz="3000" spc="-5" dirty="0">
                <a:solidFill>
                  <a:srgbClr val="404040"/>
                </a:solidFill>
                <a:latin typeface="Cambria"/>
                <a:cs typeface="Cambria"/>
              </a:rPr>
              <a:t>and </a:t>
            </a:r>
            <a:r>
              <a:rPr sz="3000" dirty="0">
                <a:solidFill>
                  <a:srgbClr val="404040"/>
                </a:solidFill>
                <a:latin typeface="Cambria"/>
                <a:cs typeface="Cambria"/>
              </a:rPr>
              <a:t>FXII (Hageman</a:t>
            </a:r>
            <a:r>
              <a:rPr sz="3000" spc="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000" spc="-25" dirty="0">
                <a:solidFill>
                  <a:srgbClr val="404040"/>
                </a:solidFill>
                <a:latin typeface="Cambria"/>
                <a:cs typeface="Cambria"/>
              </a:rPr>
              <a:t>Factor)</a:t>
            </a:r>
            <a:endParaRPr sz="3000" dirty="0">
              <a:latin typeface="Cambria"/>
              <a:cs typeface="Cambria"/>
            </a:endParaRPr>
          </a:p>
          <a:p>
            <a:pPr marL="469265" indent="-457200">
              <a:lnSpc>
                <a:spcPts val="3420"/>
              </a:lnSpc>
              <a:spcBef>
                <a:spcPts val="359"/>
              </a:spcBef>
              <a:buClr>
                <a:srgbClr val="A63112"/>
              </a:buClr>
              <a:buSzPct val="95000"/>
              <a:buAutoNum type="arabicPeriod"/>
              <a:tabLst>
                <a:tab pos="469265" algn="l"/>
                <a:tab pos="469900" algn="l"/>
              </a:tabLst>
            </a:pPr>
            <a:r>
              <a:rPr sz="3000" spc="-15" dirty="0">
                <a:solidFill>
                  <a:srgbClr val="404040"/>
                </a:solidFill>
                <a:latin typeface="Cambria"/>
                <a:cs typeface="Cambria"/>
              </a:rPr>
              <a:t>Prekallikrein </a:t>
            </a:r>
            <a:r>
              <a:rPr sz="30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3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Cambria"/>
                <a:cs typeface="Cambria"/>
              </a:rPr>
              <a:t>Kallikrein </a:t>
            </a:r>
            <a:r>
              <a:rPr sz="3000" spc="-5" dirty="0">
                <a:solidFill>
                  <a:srgbClr val="404040"/>
                </a:solidFill>
                <a:latin typeface="Cambria"/>
                <a:cs typeface="Cambria"/>
              </a:rPr>
              <a:t>and </a:t>
            </a:r>
            <a:r>
              <a:rPr sz="3000" dirty="0">
                <a:solidFill>
                  <a:srgbClr val="404040"/>
                </a:solidFill>
                <a:latin typeface="Cambria"/>
                <a:cs typeface="Cambria"/>
              </a:rPr>
              <a:t>FXII</a:t>
            </a:r>
            <a:r>
              <a:rPr sz="3000" spc="-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endParaRPr sz="3000" dirty="0">
              <a:latin typeface="Wingdings"/>
              <a:cs typeface="Wingdings"/>
            </a:endParaRPr>
          </a:p>
          <a:p>
            <a:pPr marL="469265">
              <a:lnSpc>
                <a:spcPts val="3420"/>
              </a:lnSpc>
            </a:pPr>
            <a:r>
              <a:rPr sz="3000" dirty="0">
                <a:solidFill>
                  <a:srgbClr val="404040"/>
                </a:solidFill>
                <a:latin typeface="Cambria"/>
                <a:cs typeface="Cambria"/>
              </a:rPr>
              <a:t>FXIIa</a:t>
            </a:r>
            <a:endParaRPr sz="3000" dirty="0">
              <a:latin typeface="Cambria"/>
              <a:cs typeface="Cambria"/>
            </a:endParaRPr>
          </a:p>
          <a:p>
            <a:pPr marL="469265" indent="-457200">
              <a:lnSpc>
                <a:spcPct val="100000"/>
              </a:lnSpc>
              <a:spcBef>
                <a:spcPts val="360"/>
              </a:spcBef>
              <a:buClr>
                <a:srgbClr val="A63112"/>
              </a:buClr>
              <a:buSzPct val="95000"/>
              <a:buAutoNum type="arabicPeriod" startAt="3"/>
              <a:tabLst>
                <a:tab pos="469265" algn="l"/>
                <a:tab pos="469900" algn="l"/>
              </a:tabLst>
            </a:pPr>
            <a:r>
              <a:rPr sz="3000" dirty="0">
                <a:solidFill>
                  <a:srgbClr val="404040"/>
                </a:solidFill>
                <a:latin typeface="Cambria"/>
                <a:cs typeface="Cambria"/>
              </a:rPr>
              <a:t>FXIIa </a:t>
            </a:r>
            <a:r>
              <a:rPr sz="3000" spc="-20" dirty="0">
                <a:solidFill>
                  <a:srgbClr val="404040"/>
                </a:solidFill>
                <a:latin typeface="Cambria"/>
                <a:cs typeface="Cambria"/>
              </a:rPr>
              <a:t>activates</a:t>
            </a:r>
            <a:r>
              <a:rPr sz="3000" spc="-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404040"/>
                </a:solidFill>
                <a:latin typeface="Cambria"/>
                <a:cs typeface="Cambria"/>
              </a:rPr>
              <a:t>FXI</a:t>
            </a:r>
            <a:endParaRPr sz="3000" dirty="0">
              <a:latin typeface="Cambria"/>
              <a:cs typeface="Cambria"/>
            </a:endParaRPr>
          </a:p>
          <a:p>
            <a:pPr marL="469265" indent="-457200">
              <a:lnSpc>
                <a:spcPct val="100000"/>
              </a:lnSpc>
              <a:spcBef>
                <a:spcPts val="360"/>
              </a:spcBef>
              <a:buClr>
                <a:srgbClr val="A63112"/>
              </a:buClr>
              <a:buSzPct val="95000"/>
              <a:buAutoNum type="arabicPeriod" startAt="3"/>
              <a:tabLst>
                <a:tab pos="469265" algn="l"/>
                <a:tab pos="469900" algn="l"/>
              </a:tabLst>
            </a:pPr>
            <a:r>
              <a:rPr sz="3000" dirty="0">
                <a:solidFill>
                  <a:srgbClr val="404040"/>
                </a:solidFill>
                <a:latin typeface="Cambria"/>
                <a:cs typeface="Cambria"/>
              </a:rPr>
              <a:t>FXIa </a:t>
            </a:r>
            <a:r>
              <a:rPr sz="3000" spc="-20" dirty="0">
                <a:solidFill>
                  <a:srgbClr val="404040"/>
                </a:solidFill>
                <a:latin typeface="Cambria"/>
                <a:cs typeface="Cambria"/>
              </a:rPr>
              <a:t>activates </a:t>
            </a:r>
            <a:r>
              <a:rPr sz="3000" spc="-15" dirty="0">
                <a:solidFill>
                  <a:srgbClr val="404040"/>
                </a:solidFill>
                <a:latin typeface="Cambria"/>
                <a:cs typeface="Cambria"/>
              </a:rPr>
              <a:t>factor </a:t>
            </a:r>
            <a:r>
              <a:rPr sz="3000" spc="-5" dirty="0">
                <a:solidFill>
                  <a:srgbClr val="404040"/>
                </a:solidFill>
                <a:latin typeface="Cambria"/>
                <a:cs typeface="Cambria"/>
              </a:rPr>
              <a:t>IX</a:t>
            </a:r>
            <a:endParaRPr sz="3000" dirty="0">
              <a:latin typeface="Cambria"/>
              <a:cs typeface="Cambria"/>
            </a:endParaRPr>
          </a:p>
          <a:p>
            <a:pPr marL="469265" marR="514350" indent="-457200">
              <a:lnSpc>
                <a:spcPts val="3240"/>
              </a:lnSpc>
              <a:spcBef>
                <a:spcPts val="770"/>
              </a:spcBef>
              <a:buClr>
                <a:srgbClr val="A63112"/>
              </a:buClr>
              <a:buSzPct val="95000"/>
              <a:buAutoNum type="arabicPeriod" startAt="3"/>
              <a:tabLst>
                <a:tab pos="469265" algn="l"/>
                <a:tab pos="469900" algn="l"/>
              </a:tabLst>
            </a:pPr>
            <a:r>
              <a:rPr sz="3000" dirty="0">
                <a:solidFill>
                  <a:srgbClr val="404040"/>
                </a:solidFill>
                <a:latin typeface="Cambria"/>
                <a:cs typeface="Cambria"/>
              </a:rPr>
              <a:t>FIX and FVIIa </a:t>
            </a:r>
            <a:r>
              <a:rPr sz="3000" spc="-5" dirty="0">
                <a:solidFill>
                  <a:srgbClr val="404040"/>
                </a:solidFill>
                <a:latin typeface="Cambria"/>
                <a:cs typeface="Cambria"/>
              </a:rPr>
              <a:t>(tenase complex)</a:t>
            </a:r>
            <a:r>
              <a:rPr sz="3000" spc="-10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000" spc="-5" dirty="0">
                <a:solidFill>
                  <a:srgbClr val="404040"/>
                </a:solidFill>
                <a:latin typeface="Cambria"/>
                <a:cs typeface="Cambria"/>
              </a:rPr>
              <a:t>which  </a:t>
            </a:r>
            <a:r>
              <a:rPr sz="3000" spc="-20" dirty="0">
                <a:solidFill>
                  <a:srgbClr val="404040"/>
                </a:solidFill>
                <a:latin typeface="Cambria"/>
                <a:cs typeface="Cambria"/>
              </a:rPr>
              <a:t>activates</a:t>
            </a:r>
            <a:r>
              <a:rPr sz="30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404040"/>
                </a:solidFill>
                <a:latin typeface="Cambria"/>
                <a:cs typeface="Cambria"/>
              </a:rPr>
              <a:t>FX</a:t>
            </a:r>
            <a:endParaRPr sz="3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9752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0572" y="455369"/>
            <a:ext cx="710247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Final Common Pathway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232382"/>
            <a:ext cx="7047230" cy="38303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A63112"/>
              </a:buClr>
              <a:buSzPct val="93750"/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THE DIVISION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3200" spc="-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ARTIFICIAL</a:t>
            </a:r>
            <a:endParaRPr sz="3200" dirty="0">
              <a:latin typeface="Cambria"/>
              <a:cs typeface="Cambria"/>
            </a:endParaRPr>
          </a:p>
          <a:p>
            <a:pPr marL="241300" marR="1431290" indent="-228600">
              <a:lnSpc>
                <a:spcPct val="100000"/>
              </a:lnSpc>
              <a:spcBef>
                <a:spcPts val="770"/>
              </a:spcBef>
              <a:buClr>
                <a:srgbClr val="A63112"/>
              </a:buClr>
              <a:buSzPct val="93750"/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FXa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converting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prothrombin</a:t>
            </a:r>
            <a:r>
              <a:rPr sz="3200" spc="-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to 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thrombin</a:t>
            </a:r>
            <a:endParaRPr sz="3200" dirty="0">
              <a:latin typeface="Cambria"/>
              <a:cs typeface="Cambria"/>
            </a:endParaRPr>
          </a:p>
          <a:p>
            <a:pPr marL="241300" marR="771525" indent="-228600">
              <a:lnSpc>
                <a:spcPct val="100000"/>
              </a:lnSpc>
              <a:spcBef>
                <a:spcPts val="770"/>
              </a:spcBef>
              <a:buClr>
                <a:srgbClr val="A63112"/>
              </a:buClr>
              <a:buSzPct val="93750"/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Thrombin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converting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fibrinogen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to 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fibrin</a:t>
            </a:r>
            <a:endParaRPr sz="3200" dirty="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770"/>
              </a:spcBef>
              <a:buClr>
                <a:srgbClr val="A63112"/>
              </a:buClr>
              <a:buSzPct val="93750"/>
              <a:buFont typeface="Arial"/>
              <a:buChar char="•"/>
              <a:tabLst>
                <a:tab pos="241300" algn="l"/>
              </a:tabLst>
            </a:pP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Ultimately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leading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to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the formation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of a  stable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fibrin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clot</a:t>
            </a:r>
            <a:endParaRPr sz="3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79110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3706</TotalTime>
  <Words>1323</Words>
  <Application>Microsoft Office PowerPoint</Application>
  <PresentationFormat>On-screen Show (4:3)</PresentationFormat>
  <Paragraphs>319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Cambria</vt:lpstr>
      <vt:lpstr>Times New Roman</vt:lpstr>
      <vt:lpstr>Wingdings</vt:lpstr>
      <vt:lpstr>Wingdings 2</vt:lpstr>
      <vt:lpstr>Wingdings 3</vt:lpstr>
      <vt:lpstr>Apex</vt:lpstr>
      <vt:lpstr>Physiology of Clot Formation</vt:lpstr>
      <vt:lpstr>Hemostasis</vt:lpstr>
      <vt:lpstr>PowerPoint Presentation</vt:lpstr>
      <vt:lpstr>Clotting cascade</vt:lpstr>
      <vt:lpstr>Coagulation Cascade</vt:lpstr>
      <vt:lpstr>Production of Clotting Factors</vt:lpstr>
      <vt:lpstr>Tissue Factor (Extrinsic)</vt:lpstr>
      <vt:lpstr>Contact Activation  (Intrinsic)</vt:lpstr>
      <vt:lpstr>Final Common Pathway</vt:lpstr>
      <vt:lpstr>PowerPoint Presentation</vt:lpstr>
      <vt:lpstr>Co-factors</vt:lpstr>
      <vt:lpstr>1. Vascular phase</vt:lpstr>
      <vt:lpstr>Vessel Wall</vt:lpstr>
      <vt:lpstr>2. Platelet phase</vt:lpstr>
      <vt:lpstr>3. Coagulation phase</vt:lpstr>
      <vt:lpstr>4. Fibrinolytic phase</vt:lpstr>
      <vt:lpstr>Hemostasis</vt:lpstr>
      <vt:lpstr>Laboratory evaluation</vt:lpstr>
      <vt:lpstr>Platelet count</vt:lpstr>
      <vt:lpstr>Bleeding disorders</vt:lpstr>
      <vt:lpstr>PowerPoint Presentation</vt:lpstr>
      <vt:lpstr>PowerPoint Presentation</vt:lpstr>
      <vt:lpstr>So, what cause bleeding disorders?</vt:lpstr>
      <vt:lpstr>Vessels defect</vt:lpstr>
      <vt:lpstr>Platelet disorders</vt:lpstr>
      <vt:lpstr>Factor deficiency (congenital)</vt:lpstr>
      <vt:lpstr>Other disorders (acquired)</vt:lpstr>
      <vt:lpstr>Clinical Features of Bleeding Disorders</vt:lpstr>
      <vt:lpstr>Platelet   Coagulation</vt:lpstr>
      <vt:lpstr>Petechiae</vt:lpstr>
      <vt:lpstr>Hemarthrosis</vt:lpstr>
      <vt:lpstr>Hematoma</vt:lpstr>
      <vt:lpstr>Purpura</vt:lpstr>
      <vt:lpstr>Ecchymosis</vt:lpstr>
      <vt:lpstr>Coagulation factor disorder </vt:lpstr>
      <vt:lpstr>Hemophilia A and B</vt:lpstr>
      <vt:lpstr>Clinical manifestation of hemophilia</vt:lpstr>
      <vt:lpstr>Treatment of hemophilia</vt:lpstr>
      <vt:lpstr>Vitamin K deficiency</vt:lpstr>
      <vt:lpstr>Classification of platelet disorders</vt:lpstr>
      <vt:lpstr>Treatment Approaches to the Bleeding Patient</vt:lpstr>
      <vt:lpstr>Approach to bleeding disorders Summary</vt:lpstr>
      <vt:lpstr>Thank you for attention... </vt:lpstr>
    </vt:vector>
  </TitlesOfParts>
  <Company>DarkOS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Bleeding Disorders</dc:title>
  <dc:creator>DarkUser</dc:creator>
  <cp:lastModifiedBy>Diyah Candra</cp:lastModifiedBy>
  <cp:revision>32</cp:revision>
  <dcterms:created xsi:type="dcterms:W3CDTF">2014-05-06T03:58:17Z</dcterms:created>
  <dcterms:modified xsi:type="dcterms:W3CDTF">2021-06-23T09:48:37Z</dcterms:modified>
</cp:coreProperties>
</file>