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7" r:id="rId2"/>
    <p:sldId id="256" r:id="rId3"/>
    <p:sldId id="264" r:id="rId4"/>
    <p:sldId id="258" r:id="rId5"/>
    <p:sldId id="259" r:id="rId6"/>
    <p:sldId id="260" r:id="rId7"/>
    <p:sldId id="261" r:id="rId8"/>
    <p:sldId id="262" r:id="rId9"/>
    <p:sldId id="263" r:id="rId10"/>
    <p:sldId id="265" r:id="rId11"/>
    <p:sldId id="266" r:id="rId12"/>
    <p:sldId id="267"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53" d="100"/>
          <a:sy n="53" d="100"/>
        </p:scale>
        <p:origin x="99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176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96267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95621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2500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342213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4" name="Text 2"/>
          <p:cNvSpPr/>
          <p:nvPr/>
        </p:nvSpPr>
        <p:spPr>
          <a:xfrm>
            <a:off x="864037" y="2172533"/>
            <a:ext cx="6497003" cy="812125"/>
          </a:xfrm>
          <a:prstGeom prst="rect">
            <a:avLst/>
          </a:prstGeom>
          <a:noFill/>
          <a:ln/>
        </p:spPr>
        <p:txBody>
          <a:bodyPr wrap="none" rtlCol="0" anchor="t"/>
          <a:lstStyle/>
          <a:p>
            <a:pPr marL="0" indent="0">
              <a:lnSpc>
                <a:spcPts val="6395"/>
              </a:lnSpc>
              <a:buNone/>
            </a:pPr>
            <a:endParaRPr lang="en-US" sz="5116" dirty="0"/>
          </a:p>
        </p:txBody>
      </p:sp>
      <p:sp>
        <p:nvSpPr>
          <p:cNvPr id="5" name="Text 3"/>
          <p:cNvSpPr/>
          <p:nvPr/>
        </p:nvSpPr>
        <p:spPr>
          <a:xfrm>
            <a:off x="864037" y="3601760"/>
            <a:ext cx="3248501" cy="406003"/>
          </a:xfrm>
          <a:prstGeom prst="rect">
            <a:avLst/>
          </a:prstGeom>
          <a:noFill/>
          <a:ln/>
        </p:spPr>
        <p:txBody>
          <a:bodyPr wrap="none" rtlCol="0" anchor="t"/>
          <a:lstStyle/>
          <a:p>
            <a:pPr marL="0" indent="0">
              <a:lnSpc>
                <a:spcPts val="3197"/>
              </a:lnSpc>
              <a:buNone/>
            </a:pPr>
            <a:endParaRPr lang="en-US" sz="2558" dirty="0"/>
          </a:p>
        </p:txBody>
      </p:sp>
      <p:sp>
        <p:nvSpPr>
          <p:cNvPr id="6" name="Text 4"/>
          <p:cNvSpPr/>
          <p:nvPr/>
        </p:nvSpPr>
        <p:spPr>
          <a:xfrm>
            <a:off x="864037" y="4254579"/>
            <a:ext cx="3898821" cy="1580198"/>
          </a:xfrm>
          <a:prstGeom prst="rect">
            <a:avLst/>
          </a:prstGeom>
          <a:noFill/>
          <a:ln/>
        </p:spPr>
        <p:txBody>
          <a:bodyPr wrap="square" rtlCol="0" anchor="t"/>
          <a:lstStyle/>
          <a:p>
            <a:pPr marL="0" indent="0">
              <a:lnSpc>
                <a:spcPts val="3110"/>
              </a:lnSpc>
              <a:buNone/>
            </a:pPr>
            <a:endParaRPr lang="en-US" sz="1944" dirty="0"/>
          </a:p>
        </p:txBody>
      </p:sp>
      <p:sp>
        <p:nvSpPr>
          <p:cNvPr id="7" name="Text 5"/>
          <p:cNvSpPr/>
          <p:nvPr/>
        </p:nvSpPr>
        <p:spPr>
          <a:xfrm>
            <a:off x="5372695" y="3601760"/>
            <a:ext cx="3248501" cy="406003"/>
          </a:xfrm>
          <a:prstGeom prst="rect">
            <a:avLst/>
          </a:prstGeom>
          <a:noFill/>
          <a:ln/>
        </p:spPr>
        <p:txBody>
          <a:bodyPr wrap="none" rtlCol="0" anchor="t"/>
          <a:lstStyle/>
          <a:p>
            <a:pPr marL="0" indent="0">
              <a:lnSpc>
                <a:spcPts val="3197"/>
              </a:lnSpc>
              <a:buNone/>
            </a:pPr>
            <a:endParaRPr lang="en-US" sz="2558" dirty="0"/>
          </a:p>
        </p:txBody>
      </p:sp>
      <p:sp>
        <p:nvSpPr>
          <p:cNvPr id="8" name="Text 6"/>
          <p:cNvSpPr/>
          <p:nvPr/>
        </p:nvSpPr>
        <p:spPr>
          <a:xfrm>
            <a:off x="5372695" y="4254579"/>
            <a:ext cx="3898821" cy="1185148"/>
          </a:xfrm>
          <a:prstGeom prst="rect">
            <a:avLst/>
          </a:prstGeom>
          <a:noFill/>
          <a:ln/>
        </p:spPr>
        <p:txBody>
          <a:bodyPr wrap="square" rtlCol="0" anchor="t"/>
          <a:lstStyle/>
          <a:p>
            <a:pPr marL="0" indent="0">
              <a:lnSpc>
                <a:spcPts val="3110"/>
              </a:lnSpc>
              <a:buNone/>
            </a:pPr>
            <a:endParaRPr lang="en-US" sz="1944" dirty="0"/>
          </a:p>
        </p:txBody>
      </p:sp>
      <p:sp>
        <p:nvSpPr>
          <p:cNvPr id="9" name="Text 7"/>
          <p:cNvSpPr/>
          <p:nvPr/>
        </p:nvSpPr>
        <p:spPr>
          <a:xfrm>
            <a:off x="9881354" y="3601760"/>
            <a:ext cx="3248501" cy="406003"/>
          </a:xfrm>
          <a:prstGeom prst="rect">
            <a:avLst/>
          </a:prstGeom>
          <a:noFill/>
          <a:ln/>
        </p:spPr>
        <p:txBody>
          <a:bodyPr wrap="none" rtlCol="0" anchor="t"/>
          <a:lstStyle/>
          <a:p>
            <a:pPr marL="0" indent="0">
              <a:lnSpc>
                <a:spcPts val="3197"/>
              </a:lnSpc>
              <a:buNone/>
            </a:pPr>
            <a:endParaRPr lang="en-US" sz="2558" dirty="0"/>
          </a:p>
        </p:txBody>
      </p:sp>
      <p:sp>
        <p:nvSpPr>
          <p:cNvPr id="10" name="Text 8"/>
          <p:cNvSpPr/>
          <p:nvPr/>
        </p:nvSpPr>
        <p:spPr>
          <a:xfrm>
            <a:off x="9881354" y="4254579"/>
            <a:ext cx="3898821" cy="1185148"/>
          </a:xfrm>
          <a:prstGeom prst="rect">
            <a:avLst/>
          </a:prstGeom>
          <a:noFill/>
          <a:ln/>
        </p:spPr>
        <p:txBody>
          <a:bodyPr wrap="square" rtlCol="0" anchor="t"/>
          <a:lstStyle/>
          <a:p>
            <a:pPr marL="0" indent="0">
              <a:lnSpc>
                <a:spcPts val="3110"/>
              </a:lnSpc>
              <a:buNone/>
            </a:pPr>
            <a:endParaRPr lang="en-US" sz="1944" dirty="0"/>
          </a:p>
        </p:txBody>
      </p:sp>
      <p:pic>
        <p:nvPicPr>
          <p:cNvPr id="13" name="Picture 12">
            <a:extLst>
              <a:ext uri="{FF2B5EF4-FFF2-40B4-BE49-F238E27FC236}">
                <a16:creationId xmlns:a16="http://schemas.microsoft.com/office/drawing/2014/main" id="{742F2984-D6D7-00C3-6927-CB02C5B02F80}"/>
              </a:ext>
            </a:extLst>
          </p:cNvPr>
          <p:cNvPicPr>
            <a:picLocks noChangeAspect="1"/>
          </p:cNvPicPr>
          <p:nvPr/>
        </p:nvPicPr>
        <p:blipFill>
          <a:blip r:embed="rId3"/>
          <a:stretch>
            <a:fillRect/>
          </a:stretch>
        </p:blipFill>
        <p:spPr>
          <a:xfrm>
            <a:off x="2074837" y="154060"/>
            <a:ext cx="10480725" cy="79214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48086" y="2488763"/>
            <a:ext cx="4878110" cy="3252073"/>
          </a:xfrm>
          <a:prstGeom prst="rect">
            <a:avLst/>
          </a:prstGeom>
        </p:spPr>
      </p:pic>
      <p:sp>
        <p:nvSpPr>
          <p:cNvPr id="6" name="Text 2"/>
          <p:cNvSpPr/>
          <p:nvPr/>
        </p:nvSpPr>
        <p:spPr>
          <a:xfrm>
            <a:off x="839232" y="1544359"/>
            <a:ext cx="7441168" cy="1600438"/>
          </a:xfrm>
          <a:prstGeom prst="rect">
            <a:avLst/>
          </a:prstGeom>
          <a:noFill/>
          <a:ln/>
        </p:spPr>
        <p:txBody>
          <a:bodyPr wrap="square" rtlCol="0" anchor="t"/>
          <a:lstStyle/>
          <a:p>
            <a:pPr marL="0" indent="0">
              <a:lnSpc>
                <a:spcPts val="6301"/>
              </a:lnSpc>
              <a:buNone/>
            </a:pPr>
            <a:r>
              <a:rPr lang="id-ID" sz="5041" b="1" dirty="0">
                <a:solidFill>
                  <a:srgbClr val="1F1E1E"/>
                </a:solidFill>
                <a:latin typeface="Alexandria" pitchFamily="34" charset="0"/>
                <a:ea typeface="Alexandria" pitchFamily="34" charset="-122"/>
                <a:cs typeface="Alexandria" pitchFamily="34" charset="-120"/>
              </a:rPr>
              <a:t>Referensi</a:t>
            </a:r>
            <a:endParaRPr lang="en-US" sz="5041" dirty="0"/>
          </a:p>
        </p:txBody>
      </p:sp>
      <p:sp>
        <p:nvSpPr>
          <p:cNvPr id="7" name="Shape 3"/>
          <p:cNvSpPr/>
          <p:nvPr/>
        </p:nvSpPr>
        <p:spPr>
          <a:xfrm>
            <a:off x="851416" y="2642830"/>
            <a:ext cx="7441168" cy="4909185"/>
          </a:xfrm>
          <a:prstGeom prst="roundRect">
            <a:avLst>
              <a:gd name="adj" fmla="val 2230"/>
            </a:avLst>
          </a:prstGeom>
          <a:noFill/>
          <a:ln w="7620">
            <a:solidFill>
              <a:srgbClr val="000000">
                <a:alpha val="8000"/>
              </a:srgbClr>
            </a:solidFill>
            <a:prstDash val="solid"/>
          </a:ln>
        </p:spPr>
      </p:sp>
      <p:sp>
        <p:nvSpPr>
          <p:cNvPr id="9" name="Text 5"/>
          <p:cNvSpPr/>
          <p:nvPr/>
        </p:nvSpPr>
        <p:spPr>
          <a:xfrm>
            <a:off x="1102281" y="2803922"/>
            <a:ext cx="3222665" cy="389096"/>
          </a:xfrm>
          <a:prstGeom prst="rect">
            <a:avLst/>
          </a:prstGeom>
          <a:noFill/>
          <a:ln/>
        </p:spPr>
        <p:txBody>
          <a:bodyPr wrap="none" rtlCol="0" anchor="t"/>
          <a:lstStyle/>
          <a:p>
            <a:pPr marL="0" indent="0">
              <a:lnSpc>
                <a:spcPts val="3065"/>
              </a:lnSpc>
              <a:buNone/>
            </a:pPr>
            <a:endParaRPr lang="en-US" sz="1916" dirty="0"/>
          </a:p>
        </p:txBody>
      </p:sp>
      <p:sp>
        <p:nvSpPr>
          <p:cNvPr id="10" name="Text 6"/>
          <p:cNvSpPr/>
          <p:nvPr/>
        </p:nvSpPr>
        <p:spPr>
          <a:xfrm>
            <a:off x="851416" y="2764074"/>
            <a:ext cx="6635353" cy="2334578"/>
          </a:xfrm>
          <a:prstGeom prst="rect">
            <a:avLst/>
          </a:prstGeom>
          <a:noFill/>
          <a:ln/>
        </p:spPr>
        <p:txBody>
          <a:bodyPr wrap="square" rtlCol="0" anchor="t"/>
          <a:lstStyle/>
          <a:p>
            <a:r>
              <a:rPr lang="en-ID" sz="2000" b="1" dirty="0"/>
              <a:t>1. Robbins, Stephen P dan Coulter, Mary (2012), Management, </a:t>
            </a:r>
            <a:r>
              <a:rPr lang="en-ID" sz="2000" b="1" dirty="0" err="1"/>
              <a:t>edisi</a:t>
            </a:r>
            <a:r>
              <a:rPr lang="en-ID" sz="2000" b="1" dirty="0"/>
              <a:t> 10, </a:t>
            </a:r>
            <a:r>
              <a:rPr lang="en-ID" sz="2000" b="1" dirty="0" err="1"/>
              <a:t>buku</a:t>
            </a:r>
            <a:r>
              <a:rPr lang="en-ID" sz="2000" b="1" dirty="0"/>
              <a:t> 1, Jakarta : </a:t>
            </a:r>
            <a:r>
              <a:rPr lang="en-ID" sz="2000" b="1" dirty="0" err="1"/>
              <a:t>Penerbit</a:t>
            </a:r>
            <a:r>
              <a:rPr lang="en-ID" sz="2000" b="1" dirty="0"/>
              <a:t> </a:t>
            </a:r>
            <a:r>
              <a:rPr lang="en-ID" sz="2000" b="1" dirty="0" err="1"/>
              <a:t>Erlangga</a:t>
            </a:r>
            <a:r>
              <a:rPr lang="en-ID" sz="2000" b="1" dirty="0"/>
              <a:t> </a:t>
            </a:r>
            <a:br>
              <a:rPr lang="id-ID" sz="2000" b="1" dirty="0"/>
            </a:br>
            <a:r>
              <a:rPr lang="en-ID" sz="2000" b="1" dirty="0"/>
              <a:t>2. Robbins, Stephen P dan Coulter, Mary (2012), Management, </a:t>
            </a:r>
            <a:r>
              <a:rPr lang="en-ID" sz="2000" b="1" dirty="0" err="1"/>
              <a:t>edisi</a:t>
            </a:r>
            <a:r>
              <a:rPr lang="en-ID" sz="2000" b="1" dirty="0"/>
              <a:t> 10, </a:t>
            </a:r>
            <a:r>
              <a:rPr lang="en-ID" sz="2000" b="1" dirty="0" err="1"/>
              <a:t>buku</a:t>
            </a:r>
            <a:r>
              <a:rPr lang="en-ID" sz="2000" b="1" dirty="0"/>
              <a:t> 2, Jakarta : </a:t>
            </a:r>
            <a:r>
              <a:rPr lang="en-ID" sz="2000" b="1" dirty="0" err="1"/>
              <a:t>Penerbit</a:t>
            </a:r>
            <a:r>
              <a:rPr lang="en-ID" sz="2000" b="1" dirty="0"/>
              <a:t> </a:t>
            </a:r>
            <a:r>
              <a:rPr lang="en-ID" sz="2000" b="1" dirty="0" err="1"/>
              <a:t>Erlangga</a:t>
            </a:r>
            <a:r>
              <a:rPr lang="en-ID" sz="2000" b="1" dirty="0"/>
              <a:t> </a:t>
            </a:r>
            <a:br>
              <a:rPr lang="id-ID" sz="2000" b="1" dirty="0"/>
            </a:br>
            <a:r>
              <a:rPr lang="en-ID" sz="2000" b="1" dirty="0"/>
              <a:t>3. Gibson, Ivancevich, </a:t>
            </a:r>
            <a:r>
              <a:rPr lang="en-ID" sz="2000" b="1" dirty="0" err="1"/>
              <a:t>Donelly</a:t>
            </a:r>
            <a:r>
              <a:rPr lang="en-ID" sz="2000" b="1" dirty="0"/>
              <a:t>, (2013), Organizations, , Jakarta : </a:t>
            </a:r>
            <a:r>
              <a:rPr lang="en-ID" sz="2000" b="1" dirty="0" err="1"/>
              <a:t>Penerbit</a:t>
            </a:r>
            <a:r>
              <a:rPr lang="en-ID" sz="2000" b="1" dirty="0"/>
              <a:t> </a:t>
            </a:r>
            <a:r>
              <a:rPr lang="en-ID" sz="2000" b="1" dirty="0" err="1"/>
              <a:t>Salemba</a:t>
            </a:r>
            <a:r>
              <a:rPr lang="en-ID" sz="2000" b="1" dirty="0"/>
              <a:t> </a:t>
            </a:r>
            <a:r>
              <a:rPr lang="en-ID" sz="2000" b="1" dirty="0" err="1"/>
              <a:t>Empat</a:t>
            </a:r>
            <a:r>
              <a:rPr lang="en-ID" sz="2000" b="1" dirty="0"/>
              <a:t>. </a:t>
            </a:r>
            <a:br>
              <a:rPr lang="id-ID" sz="2000" b="1" dirty="0"/>
            </a:br>
            <a:r>
              <a:rPr lang="en-ID" sz="2000" b="1" dirty="0"/>
              <a:t>4. </a:t>
            </a:r>
            <a:r>
              <a:rPr lang="en-ID" sz="2000" b="1" dirty="0" err="1"/>
              <a:t>Handoko</a:t>
            </a:r>
            <a:r>
              <a:rPr lang="en-ID" sz="2000" b="1" dirty="0"/>
              <a:t>, T. Hani., 2010, </a:t>
            </a:r>
            <a:r>
              <a:rPr lang="en-ID" sz="2000" b="1" dirty="0" err="1"/>
              <a:t>Pengantar</a:t>
            </a:r>
            <a:r>
              <a:rPr lang="en-ID" sz="2000" b="1" dirty="0"/>
              <a:t> </a:t>
            </a:r>
            <a:r>
              <a:rPr lang="en-ID" sz="2000" b="1" dirty="0" err="1"/>
              <a:t>Manajemen</a:t>
            </a:r>
            <a:r>
              <a:rPr lang="en-ID" sz="2000" b="1" dirty="0"/>
              <a:t>, </a:t>
            </a:r>
            <a:r>
              <a:rPr lang="en-ID" sz="2000" b="1" dirty="0" err="1"/>
              <a:t>edisi</a:t>
            </a:r>
            <a:r>
              <a:rPr lang="en-ID" sz="2000" b="1" dirty="0"/>
              <a:t> 2, Yogyakarta : BPFE.</a:t>
            </a:r>
          </a:p>
        </p:txBody>
      </p:sp>
      <p:sp>
        <p:nvSpPr>
          <p:cNvPr id="12" name="Text 8"/>
          <p:cNvSpPr/>
          <p:nvPr/>
        </p:nvSpPr>
        <p:spPr>
          <a:xfrm>
            <a:off x="1102281" y="5445443"/>
            <a:ext cx="3222665" cy="389096"/>
          </a:xfrm>
          <a:prstGeom prst="rect">
            <a:avLst/>
          </a:prstGeom>
          <a:noFill/>
          <a:ln/>
        </p:spPr>
        <p:txBody>
          <a:bodyPr wrap="none" rtlCol="0" anchor="t"/>
          <a:lstStyle/>
          <a:p>
            <a:pPr marL="0" indent="0">
              <a:lnSpc>
                <a:spcPts val="3065"/>
              </a:lnSpc>
              <a:buNone/>
            </a:pPr>
            <a:endParaRPr lang="en-US" sz="1916" dirty="0"/>
          </a:p>
        </p:txBody>
      </p:sp>
      <p:sp>
        <p:nvSpPr>
          <p:cNvPr id="13" name="Text 9"/>
          <p:cNvSpPr/>
          <p:nvPr/>
        </p:nvSpPr>
        <p:spPr>
          <a:xfrm>
            <a:off x="4819055" y="5445443"/>
            <a:ext cx="3222665" cy="1945481"/>
          </a:xfrm>
          <a:prstGeom prst="rect">
            <a:avLst/>
          </a:prstGeom>
          <a:noFill/>
          <a:ln/>
        </p:spPr>
        <p:txBody>
          <a:bodyPr wrap="square" rtlCol="0" anchor="t"/>
          <a:lstStyle/>
          <a:p>
            <a:pPr marL="0" indent="0">
              <a:lnSpc>
                <a:spcPts val="3065"/>
              </a:lnSpc>
              <a:buNone/>
            </a:pPr>
            <a:endParaRPr lang="en-US" sz="1916" dirty="0"/>
          </a:p>
        </p:txBody>
      </p:sp>
      <p:pic>
        <p:nvPicPr>
          <p:cNvPr id="14" name="Picture 13">
            <a:extLst>
              <a:ext uri="{FF2B5EF4-FFF2-40B4-BE49-F238E27FC236}">
                <a16:creationId xmlns:a16="http://schemas.microsoft.com/office/drawing/2014/main" id="{A24E17C4-5728-D703-E9AC-B43C43D30C73}"/>
              </a:ext>
            </a:extLst>
          </p:cNvPr>
          <p:cNvPicPr>
            <a:picLocks noChangeAspect="1"/>
          </p:cNvPicPr>
          <p:nvPr/>
        </p:nvPicPr>
        <p:blipFill>
          <a:blip r:embed="rId5"/>
          <a:stretch>
            <a:fillRect/>
          </a:stretch>
        </p:blipFill>
        <p:spPr>
          <a:xfrm>
            <a:off x="-1016220" y="-1344426"/>
            <a:ext cx="7688344" cy="4324693"/>
          </a:xfrm>
          <a:prstGeom prst="rect">
            <a:avLst/>
          </a:prstGeom>
        </p:spPr>
      </p:pic>
    </p:spTree>
    <p:extLst>
      <p:ext uri="{BB962C8B-B14F-4D97-AF65-F5344CB8AC3E}">
        <p14:creationId xmlns:p14="http://schemas.microsoft.com/office/powerpoint/2010/main" val="97881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6" name="Text 2"/>
          <p:cNvSpPr/>
          <p:nvPr/>
        </p:nvSpPr>
        <p:spPr>
          <a:xfrm>
            <a:off x="839232" y="1544359"/>
            <a:ext cx="7441168" cy="1600438"/>
          </a:xfrm>
          <a:prstGeom prst="rect">
            <a:avLst/>
          </a:prstGeom>
          <a:noFill/>
          <a:ln/>
        </p:spPr>
        <p:txBody>
          <a:bodyPr wrap="square" rtlCol="0" anchor="t"/>
          <a:lstStyle/>
          <a:p>
            <a:pPr marL="0" indent="0">
              <a:lnSpc>
                <a:spcPts val="6301"/>
              </a:lnSpc>
              <a:buNone/>
            </a:pPr>
            <a:endParaRPr lang="en-US" sz="5041" dirty="0"/>
          </a:p>
        </p:txBody>
      </p:sp>
      <p:sp>
        <p:nvSpPr>
          <p:cNvPr id="7" name="Shape 3"/>
          <p:cNvSpPr/>
          <p:nvPr/>
        </p:nvSpPr>
        <p:spPr>
          <a:xfrm>
            <a:off x="851416" y="2642830"/>
            <a:ext cx="7441168" cy="4909185"/>
          </a:xfrm>
          <a:prstGeom prst="roundRect">
            <a:avLst>
              <a:gd name="adj" fmla="val 2230"/>
            </a:avLst>
          </a:prstGeom>
          <a:noFill/>
          <a:ln w="7620">
            <a:solidFill>
              <a:srgbClr val="000000">
                <a:alpha val="8000"/>
              </a:srgbClr>
            </a:solidFill>
            <a:prstDash val="solid"/>
          </a:ln>
        </p:spPr>
      </p:sp>
      <p:sp>
        <p:nvSpPr>
          <p:cNvPr id="9" name="Text 5"/>
          <p:cNvSpPr/>
          <p:nvPr/>
        </p:nvSpPr>
        <p:spPr>
          <a:xfrm>
            <a:off x="1102281" y="2803922"/>
            <a:ext cx="3222665" cy="389096"/>
          </a:xfrm>
          <a:prstGeom prst="rect">
            <a:avLst/>
          </a:prstGeom>
          <a:noFill/>
          <a:ln/>
        </p:spPr>
        <p:txBody>
          <a:bodyPr wrap="none" rtlCol="0" anchor="t"/>
          <a:lstStyle/>
          <a:p>
            <a:pPr marL="0" indent="0">
              <a:lnSpc>
                <a:spcPts val="3065"/>
              </a:lnSpc>
              <a:buNone/>
            </a:pPr>
            <a:endParaRPr lang="en-US" sz="1916" dirty="0"/>
          </a:p>
        </p:txBody>
      </p:sp>
      <p:sp>
        <p:nvSpPr>
          <p:cNvPr id="10" name="Text 6"/>
          <p:cNvSpPr/>
          <p:nvPr/>
        </p:nvSpPr>
        <p:spPr>
          <a:xfrm>
            <a:off x="851416" y="2764074"/>
            <a:ext cx="6635353" cy="2334578"/>
          </a:xfrm>
          <a:prstGeom prst="rect">
            <a:avLst/>
          </a:prstGeom>
          <a:noFill/>
          <a:ln/>
        </p:spPr>
        <p:txBody>
          <a:bodyPr wrap="square" rtlCol="0" anchor="t"/>
          <a:lstStyle/>
          <a:p>
            <a:endParaRPr lang="en-ID" sz="2000" b="1" dirty="0"/>
          </a:p>
        </p:txBody>
      </p:sp>
      <p:sp>
        <p:nvSpPr>
          <p:cNvPr id="12" name="Text 8"/>
          <p:cNvSpPr/>
          <p:nvPr/>
        </p:nvSpPr>
        <p:spPr>
          <a:xfrm>
            <a:off x="1102281" y="5445443"/>
            <a:ext cx="3222665" cy="389096"/>
          </a:xfrm>
          <a:prstGeom prst="rect">
            <a:avLst/>
          </a:prstGeom>
          <a:noFill/>
          <a:ln/>
        </p:spPr>
        <p:txBody>
          <a:bodyPr wrap="none" rtlCol="0" anchor="t"/>
          <a:lstStyle/>
          <a:p>
            <a:pPr marL="0" indent="0">
              <a:lnSpc>
                <a:spcPts val="3065"/>
              </a:lnSpc>
              <a:buNone/>
            </a:pPr>
            <a:endParaRPr lang="en-US" sz="1916" dirty="0"/>
          </a:p>
        </p:txBody>
      </p:sp>
      <p:sp>
        <p:nvSpPr>
          <p:cNvPr id="13" name="Text 9"/>
          <p:cNvSpPr/>
          <p:nvPr/>
        </p:nvSpPr>
        <p:spPr>
          <a:xfrm>
            <a:off x="4819055" y="5445443"/>
            <a:ext cx="3222665" cy="1945481"/>
          </a:xfrm>
          <a:prstGeom prst="rect">
            <a:avLst/>
          </a:prstGeom>
          <a:noFill/>
          <a:ln/>
        </p:spPr>
        <p:txBody>
          <a:bodyPr wrap="square" rtlCol="0" anchor="t"/>
          <a:lstStyle/>
          <a:p>
            <a:pPr marL="0" indent="0">
              <a:lnSpc>
                <a:spcPts val="3065"/>
              </a:lnSpc>
              <a:buNone/>
            </a:pPr>
            <a:endParaRPr lang="en-US" sz="1916" dirty="0"/>
          </a:p>
        </p:txBody>
      </p:sp>
      <p:sp>
        <p:nvSpPr>
          <p:cNvPr id="8" name="TextBox 7">
            <a:extLst>
              <a:ext uri="{FF2B5EF4-FFF2-40B4-BE49-F238E27FC236}">
                <a16:creationId xmlns:a16="http://schemas.microsoft.com/office/drawing/2014/main" id="{70FCC5D9-9936-26B6-9D29-7D585F65C2F0}"/>
              </a:ext>
            </a:extLst>
          </p:cNvPr>
          <p:cNvSpPr txBox="1"/>
          <p:nvPr/>
        </p:nvSpPr>
        <p:spPr>
          <a:xfrm rot="10800000" flipV="1">
            <a:off x="1824924" y="2696341"/>
            <a:ext cx="4080933" cy="3323987"/>
          </a:xfrm>
          <a:prstGeom prst="rect">
            <a:avLst/>
          </a:prstGeom>
          <a:noFill/>
        </p:spPr>
        <p:txBody>
          <a:bodyPr wrap="square" rtlCol="0">
            <a:spAutoFit/>
          </a:bodyPr>
          <a:lstStyle/>
          <a:p>
            <a:r>
              <a:rPr lang="en-ID" sz="3000" dirty="0"/>
              <a:t>"</a:t>
            </a:r>
            <a:r>
              <a:rPr lang="en-ID" sz="3000" dirty="0" err="1"/>
              <a:t>Keberhasilan</a:t>
            </a:r>
            <a:r>
              <a:rPr lang="en-ID" sz="3000" dirty="0"/>
              <a:t> </a:t>
            </a:r>
            <a:r>
              <a:rPr lang="en-ID" sz="3000" dirty="0" err="1"/>
              <a:t>dalam</a:t>
            </a:r>
            <a:r>
              <a:rPr lang="en-ID" sz="3000" dirty="0"/>
              <a:t> </a:t>
            </a:r>
            <a:r>
              <a:rPr lang="en-ID" sz="3000" dirty="0" err="1"/>
              <a:t>manajemen</a:t>
            </a:r>
            <a:r>
              <a:rPr lang="en-ID" sz="3000" dirty="0"/>
              <a:t> </a:t>
            </a:r>
            <a:r>
              <a:rPr lang="en-ID" sz="3000" dirty="0" err="1"/>
              <a:t>bukan</a:t>
            </a:r>
            <a:r>
              <a:rPr lang="en-ID" sz="3000" dirty="0"/>
              <a:t> </a:t>
            </a:r>
            <a:r>
              <a:rPr lang="en-ID" sz="3000" dirty="0" err="1"/>
              <a:t>hanya</a:t>
            </a:r>
            <a:r>
              <a:rPr lang="en-ID" sz="3000" dirty="0"/>
              <a:t> </a:t>
            </a:r>
            <a:r>
              <a:rPr lang="en-ID" sz="3000" dirty="0" err="1"/>
              <a:t>tentang</a:t>
            </a:r>
            <a:r>
              <a:rPr lang="en-ID" sz="3000" dirty="0"/>
              <a:t> </a:t>
            </a:r>
            <a:r>
              <a:rPr lang="en-ID" sz="3000" dirty="0" err="1"/>
              <a:t>merencanakan</a:t>
            </a:r>
            <a:r>
              <a:rPr lang="en-ID" sz="3000" dirty="0"/>
              <a:t> masa </a:t>
            </a:r>
            <a:r>
              <a:rPr lang="en-ID" sz="3000" dirty="0" err="1"/>
              <a:t>depan</a:t>
            </a:r>
            <a:r>
              <a:rPr lang="en-ID" sz="3000" dirty="0"/>
              <a:t>, </a:t>
            </a:r>
            <a:r>
              <a:rPr lang="en-ID" sz="3000" dirty="0" err="1"/>
              <a:t>tetapi</a:t>
            </a:r>
            <a:r>
              <a:rPr lang="en-ID" sz="3000" dirty="0"/>
              <a:t> juga </a:t>
            </a:r>
            <a:r>
              <a:rPr lang="en-ID" sz="3000" dirty="0" err="1"/>
              <a:t>tentang</a:t>
            </a:r>
            <a:r>
              <a:rPr lang="en-ID" sz="3000" dirty="0"/>
              <a:t> </a:t>
            </a:r>
            <a:r>
              <a:rPr lang="en-ID" sz="3000" dirty="0" err="1"/>
              <a:t>menciptakan</a:t>
            </a:r>
            <a:r>
              <a:rPr lang="en-ID" sz="3000" dirty="0"/>
              <a:t> masa </a:t>
            </a:r>
            <a:r>
              <a:rPr lang="en-ID" sz="3000" dirty="0" err="1"/>
              <a:t>depan</a:t>
            </a:r>
            <a:r>
              <a:rPr lang="en-ID" sz="3000" dirty="0"/>
              <a:t>." – Peter Drucker</a:t>
            </a:r>
          </a:p>
        </p:txBody>
      </p:sp>
      <p:pic>
        <p:nvPicPr>
          <p:cNvPr id="11" name="Picture 10">
            <a:extLst>
              <a:ext uri="{FF2B5EF4-FFF2-40B4-BE49-F238E27FC236}">
                <a16:creationId xmlns:a16="http://schemas.microsoft.com/office/drawing/2014/main" id="{1B409691-F46D-3947-524E-0494B0931EC2}"/>
              </a:ext>
            </a:extLst>
          </p:cNvPr>
          <p:cNvPicPr>
            <a:picLocks noChangeAspect="1"/>
          </p:cNvPicPr>
          <p:nvPr/>
        </p:nvPicPr>
        <p:blipFill>
          <a:blip r:embed="rId4"/>
          <a:stretch>
            <a:fillRect/>
          </a:stretch>
        </p:blipFill>
        <p:spPr>
          <a:xfrm>
            <a:off x="-1016220" y="-1131675"/>
            <a:ext cx="7688344" cy="4324693"/>
          </a:xfrm>
          <a:prstGeom prst="rect">
            <a:avLst/>
          </a:prstGeom>
        </p:spPr>
      </p:pic>
    </p:spTree>
    <p:extLst>
      <p:ext uri="{BB962C8B-B14F-4D97-AF65-F5344CB8AC3E}">
        <p14:creationId xmlns:p14="http://schemas.microsoft.com/office/powerpoint/2010/main" val="376059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17725" y="2725698"/>
            <a:ext cx="4938951" cy="2778204"/>
          </a:xfrm>
          <a:prstGeom prst="rect">
            <a:avLst/>
          </a:prstGeom>
        </p:spPr>
      </p:pic>
      <p:sp>
        <p:nvSpPr>
          <p:cNvPr id="6" name="Text 2"/>
          <p:cNvSpPr/>
          <p:nvPr/>
        </p:nvSpPr>
        <p:spPr>
          <a:xfrm>
            <a:off x="766167" y="603647"/>
            <a:ext cx="7611666" cy="1440180"/>
          </a:xfrm>
          <a:prstGeom prst="rect">
            <a:avLst/>
          </a:prstGeom>
          <a:noFill/>
          <a:ln/>
        </p:spPr>
        <p:txBody>
          <a:bodyPr wrap="square" rtlCol="0" anchor="t"/>
          <a:lstStyle/>
          <a:p>
            <a:pPr marL="0" indent="0">
              <a:lnSpc>
                <a:spcPts val="5670"/>
              </a:lnSpc>
              <a:buNone/>
            </a:pPr>
            <a:r>
              <a:rPr lang="en-US" sz="4536" b="1" dirty="0">
                <a:solidFill>
                  <a:srgbClr val="1F1E1E"/>
                </a:solidFill>
                <a:latin typeface="Alexandria" pitchFamily="34" charset="0"/>
                <a:ea typeface="Alexandria" pitchFamily="34" charset="-122"/>
                <a:cs typeface="Alexandria" pitchFamily="34" charset="-120"/>
              </a:rPr>
              <a:t>Tantangan dalam Mengelola Strategi</a:t>
            </a:r>
            <a:endParaRPr lang="en-US" sz="4536" dirty="0"/>
          </a:p>
        </p:txBody>
      </p:sp>
      <p:pic>
        <p:nvPicPr>
          <p:cNvPr id="7" name="Image 2" descr="preencoded.png"/>
          <p:cNvPicPr>
            <a:picLocks noChangeAspect="1"/>
          </p:cNvPicPr>
          <p:nvPr/>
        </p:nvPicPr>
        <p:blipFill>
          <a:blip r:embed="rId5"/>
          <a:stretch>
            <a:fillRect/>
          </a:stretch>
        </p:blipFill>
        <p:spPr>
          <a:xfrm>
            <a:off x="766167" y="2372082"/>
            <a:ext cx="1094542" cy="1751290"/>
          </a:xfrm>
          <a:prstGeom prst="rect">
            <a:avLst/>
          </a:prstGeom>
        </p:spPr>
      </p:pic>
      <p:sp>
        <p:nvSpPr>
          <p:cNvPr id="8" name="Text 3"/>
          <p:cNvSpPr/>
          <p:nvPr/>
        </p:nvSpPr>
        <p:spPr>
          <a:xfrm>
            <a:off x="2188964" y="2590919"/>
            <a:ext cx="3419118" cy="359926"/>
          </a:xfrm>
          <a:prstGeom prst="rect">
            <a:avLst/>
          </a:prstGeom>
          <a:noFill/>
          <a:ln/>
        </p:spPr>
        <p:txBody>
          <a:bodyPr wrap="none" rtlCol="0" anchor="t"/>
          <a:lstStyle/>
          <a:p>
            <a:pPr marL="0" indent="0" algn="l">
              <a:lnSpc>
                <a:spcPts val="2835"/>
              </a:lnSpc>
              <a:buNone/>
            </a:pPr>
            <a:r>
              <a:rPr lang="en-US" sz="2268" b="1" dirty="0">
                <a:solidFill>
                  <a:srgbClr val="3B3535"/>
                </a:solidFill>
                <a:latin typeface="Alexandria" pitchFamily="34" charset="0"/>
                <a:ea typeface="Alexandria" pitchFamily="34" charset="-122"/>
                <a:cs typeface="Alexandria" pitchFamily="34" charset="-120"/>
              </a:rPr>
              <a:t>Perubahan Lingkungan</a:t>
            </a:r>
            <a:endParaRPr lang="en-US" sz="2268" dirty="0"/>
          </a:p>
        </p:txBody>
      </p:sp>
      <p:sp>
        <p:nvSpPr>
          <p:cNvPr id="9" name="Text 4"/>
          <p:cNvSpPr/>
          <p:nvPr/>
        </p:nvSpPr>
        <p:spPr>
          <a:xfrm>
            <a:off x="2188964" y="3082171"/>
            <a:ext cx="6188869" cy="700564"/>
          </a:xfrm>
          <a:prstGeom prst="rect">
            <a:avLst/>
          </a:prstGeom>
          <a:noFill/>
          <a:ln/>
        </p:spPr>
        <p:txBody>
          <a:bodyPr wrap="square" rtlCol="0" anchor="t"/>
          <a:lstStyle/>
          <a:p>
            <a:pPr marL="0" indent="0" algn="l">
              <a:lnSpc>
                <a:spcPts val="2758"/>
              </a:lnSpc>
              <a:buNone/>
            </a:pPr>
            <a:endParaRPr lang="en-US" sz="1724" dirty="0"/>
          </a:p>
        </p:txBody>
      </p:sp>
      <p:pic>
        <p:nvPicPr>
          <p:cNvPr id="10" name="Image 3" descr="preencoded.png"/>
          <p:cNvPicPr>
            <a:picLocks noChangeAspect="1"/>
          </p:cNvPicPr>
          <p:nvPr/>
        </p:nvPicPr>
        <p:blipFill>
          <a:blip r:embed="rId6"/>
          <a:stretch>
            <a:fillRect/>
          </a:stretch>
        </p:blipFill>
        <p:spPr>
          <a:xfrm>
            <a:off x="766167" y="4123372"/>
            <a:ext cx="1094542" cy="1751290"/>
          </a:xfrm>
          <a:prstGeom prst="rect">
            <a:avLst/>
          </a:prstGeom>
        </p:spPr>
      </p:pic>
      <p:sp>
        <p:nvSpPr>
          <p:cNvPr id="11" name="Text 5"/>
          <p:cNvSpPr/>
          <p:nvPr/>
        </p:nvSpPr>
        <p:spPr>
          <a:xfrm>
            <a:off x="2188964" y="4342209"/>
            <a:ext cx="3154680" cy="359926"/>
          </a:xfrm>
          <a:prstGeom prst="rect">
            <a:avLst/>
          </a:prstGeom>
          <a:noFill/>
          <a:ln/>
        </p:spPr>
        <p:txBody>
          <a:bodyPr wrap="none" rtlCol="0" anchor="t"/>
          <a:lstStyle/>
          <a:p>
            <a:pPr marL="0" indent="0" algn="l">
              <a:lnSpc>
                <a:spcPts val="2835"/>
              </a:lnSpc>
              <a:buNone/>
            </a:pPr>
            <a:r>
              <a:rPr lang="en-US" sz="2268" b="1" dirty="0">
                <a:solidFill>
                  <a:srgbClr val="3B3535"/>
                </a:solidFill>
                <a:latin typeface="Alexandria" pitchFamily="34" charset="0"/>
                <a:ea typeface="Alexandria" pitchFamily="34" charset="-122"/>
                <a:cs typeface="Alexandria" pitchFamily="34" charset="-120"/>
              </a:rPr>
              <a:t>Resistensi Perubahan</a:t>
            </a:r>
            <a:endParaRPr lang="en-US" sz="2268" dirty="0"/>
          </a:p>
        </p:txBody>
      </p:sp>
      <p:sp>
        <p:nvSpPr>
          <p:cNvPr id="12" name="Text 6"/>
          <p:cNvSpPr/>
          <p:nvPr/>
        </p:nvSpPr>
        <p:spPr>
          <a:xfrm>
            <a:off x="2188964" y="4833461"/>
            <a:ext cx="6188869" cy="700564"/>
          </a:xfrm>
          <a:prstGeom prst="rect">
            <a:avLst/>
          </a:prstGeom>
          <a:noFill/>
          <a:ln/>
        </p:spPr>
        <p:txBody>
          <a:bodyPr wrap="square" rtlCol="0" anchor="t"/>
          <a:lstStyle/>
          <a:p>
            <a:pPr marL="0" indent="0" algn="l">
              <a:lnSpc>
                <a:spcPts val="2758"/>
              </a:lnSpc>
              <a:buNone/>
            </a:pPr>
            <a:r>
              <a:rPr lang="en-US" sz="1724" dirty="0">
                <a:solidFill>
                  <a:srgbClr val="3B3535"/>
                </a:solidFill>
                <a:latin typeface="Sora" pitchFamily="34" charset="0"/>
                <a:ea typeface="Sora" pitchFamily="34" charset="-122"/>
                <a:cs typeface="Sora" pitchFamily="34" charset="-120"/>
              </a:rPr>
              <a:t>Mengatasi resistensi karyawan terhadap perubahan strategi.</a:t>
            </a:r>
            <a:endParaRPr lang="en-US" sz="1724" dirty="0"/>
          </a:p>
        </p:txBody>
      </p:sp>
      <p:pic>
        <p:nvPicPr>
          <p:cNvPr id="13" name="Image 4" descr="preencoded.png"/>
          <p:cNvPicPr>
            <a:picLocks noChangeAspect="1"/>
          </p:cNvPicPr>
          <p:nvPr/>
        </p:nvPicPr>
        <p:blipFill>
          <a:blip r:embed="rId7"/>
          <a:stretch>
            <a:fillRect/>
          </a:stretch>
        </p:blipFill>
        <p:spPr>
          <a:xfrm>
            <a:off x="766167" y="5874663"/>
            <a:ext cx="1094542" cy="1751290"/>
          </a:xfrm>
          <a:prstGeom prst="rect">
            <a:avLst/>
          </a:prstGeom>
        </p:spPr>
      </p:pic>
      <p:sp>
        <p:nvSpPr>
          <p:cNvPr id="14" name="Text 7"/>
          <p:cNvSpPr/>
          <p:nvPr/>
        </p:nvSpPr>
        <p:spPr>
          <a:xfrm>
            <a:off x="2188964" y="6093500"/>
            <a:ext cx="3579733" cy="359926"/>
          </a:xfrm>
          <a:prstGeom prst="rect">
            <a:avLst/>
          </a:prstGeom>
          <a:noFill/>
          <a:ln/>
        </p:spPr>
        <p:txBody>
          <a:bodyPr wrap="none" rtlCol="0" anchor="t"/>
          <a:lstStyle/>
          <a:p>
            <a:pPr marL="0" indent="0" algn="l">
              <a:lnSpc>
                <a:spcPts val="2835"/>
              </a:lnSpc>
              <a:buNone/>
            </a:pPr>
            <a:r>
              <a:rPr lang="en-US" sz="2268" b="1" dirty="0">
                <a:solidFill>
                  <a:srgbClr val="3B3535"/>
                </a:solidFill>
                <a:latin typeface="Alexandria" pitchFamily="34" charset="0"/>
                <a:ea typeface="Alexandria" pitchFamily="34" charset="-122"/>
                <a:cs typeface="Alexandria" pitchFamily="34" charset="-120"/>
              </a:rPr>
              <a:t>Koordinasi Lintas Fungsi</a:t>
            </a:r>
            <a:endParaRPr lang="en-US" sz="2268" dirty="0"/>
          </a:p>
        </p:txBody>
      </p:sp>
      <p:sp>
        <p:nvSpPr>
          <p:cNvPr id="15" name="Text 8"/>
          <p:cNvSpPr/>
          <p:nvPr/>
        </p:nvSpPr>
        <p:spPr>
          <a:xfrm>
            <a:off x="2188964" y="6584752"/>
            <a:ext cx="6188869" cy="700564"/>
          </a:xfrm>
          <a:prstGeom prst="rect">
            <a:avLst/>
          </a:prstGeom>
          <a:noFill/>
          <a:ln/>
        </p:spPr>
        <p:txBody>
          <a:bodyPr wrap="square" rtlCol="0" anchor="t"/>
          <a:lstStyle/>
          <a:p>
            <a:pPr marL="0" indent="0" algn="l">
              <a:lnSpc>
                <a:spcPts val="2758"/>
              </a:lnSpc>
              <a:buNone/>
            </a:pPr>
            <a:r>
              <a:rPr lang="en-US" sz="1724" dirty="0">
                <a:solidFill>
                  <a:srgbClr val="3B3535"/>
                </a:solidFill>
                <a:latin typeface="Sora" pitchFamily="34" charset="0"/>
                <a:ea typeface="Sora" pitchFamily="34" charset="-122"/>
                <a:cs typeface="Sora" pitchFamily="34" charset="-120"/>
              </a:rPr>
              <a:t>Memastikan seluruh departemen terlibat dan mendukung implementasi strategi.</a:t>
            </a:r>
            <a:endParaRPr lang="en-US" sz="1724" dirty="0"/>
          </a:p>
        </p:txBody>
      </p:sp>
      <p:pic>
        <p:nvPicPr>
          <p:cNvPr id="16" name="Image 0" descr="preencoded.png">
            <a:extLst>
              <a:ext uri="{FF2B5EF4-FFF2-40B4-BE49-F238E27FC236}">
                <a16:creationId xmlns:a16="http://schemas.microsoft.com/office/drawing/2014/main" id="{F16888F3-1EBE-1C03-FE94-62FA3A324413}"/>
              </a:ext>
            </a:extLst>
          </p:cNvPr>
          <p:cNvPicPr>
            <a:picLocks noChangeAspect="1"/>
          </p:cNvPicPr>
          <p:nvPr/>
        </p:nvPicPr>
        <p:blipFill>
          <a:blip r:embed="rId3"/>
          <a:stretch>
            <a:fillRect/>
          </a:stretch>
        </p:blipFill>
        <p:spPr>
          <a:xfrm>
            <a:off x="0" y="0"/>
            <a:ext cx="14630400" cy="8229600"/>
          </a:xfrm>
          <a:prstGeom prst="rect">
            <a:avLst/>
          </a:prstGeom>
        </p:spPr>
      </p:pic>
      <p:pic>
        <p:nvPicPr>
          <p:cNvPr id="18" name="Picture 17">
            <a:extLst>
              <a:ext uri="{FF2B5EF4-FFF2-40B4-BE49-F238E27FC236}">
                <a16:creationId xmlns:a16="http://schemas.microsoft.com/office/drawing/2014/main" id="{10434E67-5C52-D184-35B1-A22F8E8BED5A}"/>
              </a:ext>
            </a:extLst>
          </p:cNvPr>
          <p:cNvPicPr>
            <a:picLocks noChangeAspect="1"/>
          </p:cNvPicPr>
          <p:nvPr/>
        </p:nvPicPr>
        <p:blipFill>
          <a:blip r:embed="rId8"/>
          <a:stretch>
            <a:fillRect/>
          </a:stretch>
        </p:blipFill>
        <p:spPr>
          <a:xfrm>
            <a:off x="2388394" y="1527357"/>
            <a:ext cx="10053042" cy="5629704"/>
          </a:xfrm>
          <a:prstGeom prst="rect">
            <a:avLst/>
          </a:prstGeom>
        </p:spPr>
      </p:pic>
      <p:pic>
        <p:nvPicPr>
          <p:cNvPr id="19" name="Picture 18">
            <a:extLst>
              <a:ext uri="{FF2B5EF4-FFF2-40B4-BE49-F238E27FC236}">
                <a16:creationId xmlns:a16="http://schemas.microsoft.com/office/drawing/2014/main" id="{22C92C5D-804B-148A-9351-9348D9D35D53}"/>
              </a:ext>
            </a:extLst>
          </p:cNvPr>
          <p:cNvPicPr>
            <a:picLocks noChangeAspect="1"/>
          </p:cNvPicPr>
          <p:nvPr/>
        </p:nvPicPr>
        <p:blipFill>
          <a:blip r:embed="rId9"/>
          <a:stretch>
            <a:fillRect/>
          </a:stretch>
        </p:blipFill>
        <p:spPr>
          <a:xfrm>
            <a:off x="-1016220" y="-1344426"/>
            <a:ext cx="7688344" cy="4324693"/>
          </a:xfrm>
          <a:prstGeom prst="rect">
            <a:avLst/>
          </a:prstGeom>
        </p:spPr>
      </p:pic>
    </p:spTree>
    <p:extLst>
      <p:ext uri="{BB962C8B-B14F-4D97-AF65-F5344CB8AC3E}">
        <p14:creationId xmlns:p14="http://schemas.microsoft.com/office/powerpoint/2010/main" val="190820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52610" y="1822252"/>
            <a:ext cx="4869061" cy="4585097"/>
          </a:xfrm>
          <a:prstGeom prst="rect">
            <a:avLst/>
          </a:prstGeom>
        </p:spPr>
      </p:pic>
      <p:sp>
        <p:nvSpPr>
          <p:cNvPr id="6" name="Text 2"/>
          <p:cNvSpPr/>
          <p:nvPr/>
        </p:nvSpPr>
        <p:spPr>
          <a:xfrm>
            <a:off x="864037" y="1660392"/>
            <a:ext cx="7415927" cy="2241233"/>
          </a:xfrm>
          <a:prstGeom prst="rect">
            <a:avLst/>
          </a:prstGeom>
          <a:noFill/>
          <a:ln/>
        </p:spPr>
        <p:txBody>
          <a:bodyPr wrap="square" rtlCol="0" anchor="t"/>
          <a:lstStyle/>
          <a:p>
            <a:pPr marL="0" indent="0">
              <a:lnSpc>
                <a:spcPts val="8825"/>
              </a:lnSpc>
              <a:buNone/>
            </a:pPr>
            <a:r>
              <a:rPr lang="en-US" sz="7060" b="1" dirty="0">
                <a:solidFill>
                  <a:srgbClr val="1F1E1E"/>
                </a:solidFill>
                <a:latin typeface="Alexandria" pitchFamily="34" charset="0"/>
                <a:ea typeface="Alexandria" pitchFamily="34" charset="-122"/>
                <a:cs typeface="Alexandria" pitchFamily="34" charset="-120"/>
              </a:rPr>
              <a:t>Mengelola Strategi</a:t>
            </a:r>
            <a:endParaRPr lang="en-US" sz="7060" dirty="0"/>
          </a:p>
        </p:txBody>
      </p:sp>
      <p:sp>
        <p:nvSpPr>
          <p:cNvPr id="7" name="Text 3"/>
          <p:cNvSpPr/>
          <p:nvPr/>
        </p:nvSpPr>
        <p:spPr>
          <a:xfrm>
            <a:off x="1028072" y="4016587"/>
            <a:ext cx="7415927" cy="2370296"/>
          </a:xfrm>
          <a:prstGeom prst="rect">
            <a:avLst/>
          </a:prstGeom>
          <a:noFill/>
          <a:ln/>
        </p:spPr>
        <p:txBody>
          <a:bodyPr wrap="square" rtlCol="0" anchor="t"/>
          <a:lstStyle/>
          <a:p>
            <a:pPr marL="0" indent="0">
              <a:lnSpc>
                <a:spcPts val="3110"/>
              </a:lnSpc>
              <a:buNone/>
            </a:pPr>
            <a:r>
              <a:rPr lang="en-US" sz="1944" dirty="0">
                <a:solidFill>
                  <a:srgbClr val="3B3535"/>
                </a:solidFill>
                <a:latin typeface="Sora" pitchFamily="34" charset="0"/>
                <a:ea typeface="Sora" pitchFamily="34" charset="-122"/>
                <a:cs typeface="Sora" pitchFamily="34" charset="-120"/>
              </a:rPr>
              <a:t>Strategi yang dikelola dengan baik adalah kunci untuk mencapai tujuan organisasi. Memahami definisi, komponen, dan proses perumusan strategi sangat penting. Implementasi, monitoring, dan evaluasi yang efektif juga dibutuhkan untuk menghadapi tantangan dalam mengelola strategi.</a:t>
            </a:r>
            <a:endParaRPr lang="en-US" sz="1944" dirty="0"/>
          </a:p>
        </p:txBody>
      </p:sp>
      <p:sp>
        <p:nvSpPr>
          <p:cNvPr id="8" name="Shape 4"/>
          <p:cNvSpPr/>
          <p:nvPr/>
        </p:nvSpPr>
        <p:spPr>
          <a:xfrm>
            <a:off x="864037" y="6547009"/>
            <a:ext cx="394930" cy="394930"/>
          </a:xfrm>
          <a:prstGeom prst="roundRect">
            <a:avLst>
              <a:gd name="adj" fmla="val 23151155"/>
            </a:avLst>
          </a:prstGeom>
          <a:noFill/>
          <a:ln w="7620">
            <a:solidFill>
              <a:srgbClr val="FFFFFF"/>
            </a:solidFill>
            <a:prstDash val="solid"/>
          </a:ln>
        </p:spPr>
      </p:sp>
      <p:sp>
        <p:nvSpPr>
          <p:cNvPr id="10" name="Text 5"/>
          <p:cNvSpPr/>
          <p:nvPr/>
        </p:nvSpPr>
        <p:spPr>
          <a:xfrm>
            <a:off x="1382316" y="6528554"/>
            <a:ext cx="1853922" cy="431959"/>
          </a:xfrm>
          <a:prstGeom prst="rect">
            <a:avLst/>
          </a:prstGeom>
          <a:noFill/>
          <a:ln/>
        </p:spPr>
        <p:txBody>
          <a:bodyPr wrap="none" rtlCol="0" anchor="t"/>
          <a:lstStyle/>
          <a:p>
            <a:pPr marL="0" indent="0" algn="l">
              <a:lnSpc>
                <a:spcPts val="3402"/>
              </a:lnSpc>
              <a:buNone/>
            </a:pPr>
            <a:endParaRPr lang="en-US" sz="2430" dirty="0"/>
          </a:p>
        </p:txBody>
      </p:sp>
      <p:pic>
        <p:nvPicPr>
          <p:cNvPr id="13" name="Picture 12">
            <a:extLst>
              <a:ext uri="{FF2B5EF4-FFF2-40B4-BE49-F238E27FC236}">
                <a16:creationId xmlns:a16="http://schemas.microsoft.com/office/drawing/2014/main" id="{21E1C2DA-363E-775C-6E91-73C32F750BA8}"/>
              </a:ext>
            </a:extLst>
          </p:cNvPr>
          <p:cNvPicPr>
            <a:picLocks noChangeAspect="1"/>
          </p:cNvPicPr>
          <p:nvPr/>
        </p:nvPicPr>
        <p:blipFill>
          <a:blip r:embed="rId5"/>
          <a:stretch>
            <a:fillRect/>
          </a:stretch>
        </p:blipFill>
        <p:spPr>
          <a:xfrm>
            <a:off x="-1016220" y="-1344426"/>
            <a:ext cx="7688344" cy="432469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sp>
        <p:nvSpPr>
          <p:cNvPr id="4" name="Text 2"/>
          <p:cNvSpPr/>
          <p:nvPr/>
        </p:nvSpPr>
        <p:spPr>
          <a:xfrm>
            <a:off x="864037" y="2172533"/>
            <a:ext cx="6497003" cy="812125"/>
          </a:xfrm>
          <a:prstGeom prst="rect">
            <a:avLst/>
          </a:prstGeom>
          <a:noFill/>
          <a:ln/>
        </p:spPr>
        <p:txBody>
          <a:bodyPr wrap="none" rtlCol="0" anchor="t"/>
          <a:lstStyle/>
          <a:p>
            <a:pPr marL="0" indent="0">
              <a:lnSpc>
                <a:spcPts val="6395"/>
              </a:lnSpc>
              <a:buNone/>
            </a:pPr>
            <a:r>
              <a:rPr lang="en-US" sz="5116" b="1" dirty="0">
                <a:solidFill>
                  <a:srgbClr val="1F1E1E"/>
                </a:solidFill>
                <a:latin typeface="Alexandria" pitchFamily="34" charset="0"/>
                <a:ea typeface="Alexandria" pitchFamily="34" charset="-122"/>
                <a:cs typeface="Alexandria" pitchFamily="34" charset="-120"/>
              </a:rPr>
              <a:t>Definisi Strategi</a:t>
            </a:r>
            <a:endParaRPr lang="en-US" sz="5116" dirty="0"/>
          </a:p>
        </p:txBody>
      </p:sp>
      <p:sp>
        <p:nvSpPr>
          <p:cNvPr id="5" name="Text 3"/>
          <p:cNvSpPr/>
          <p:nvPr/>
        </p:nvSpPr>
        <p:spPr>
          <a:xfrm>
            <a:off x="864037" y="3601760"/>
            <a:ext cx="3248501" cy="406003"/>
          </a:xfrm>
          <a:prstGeom prst="rect">
            <a:avLst/>
          </a:prstGeom>
          <a:noFill/>
          <a:ln/>
        </p:spPr>
        <p:txBody>
          <a:bodyPr wrap="none" rtlCol="0" anchor="t"/>
          <a:lstStyle/>
          <a:p>
            <a:pPr marL="0" indent="0">
              <a:lnSpc>
                <a:spcPts val="3197"/>
              </a:lnSpc>
              <a:buNone/>
            </a:pPr>
            <a:r>
              <a:rPr lang="en-US" sz="2558" b="1" dirty="0">
                <a:solidFill>
                  <a:srgbClr val="1F1E1E"/>
                </a:solidFill>
                <a:latin typeface="Alexandria" pitchFamily="34" charset="0"/>
                <a:ea typeface="Alexandria" pitchFamily="34" charset="-122"/>
                <a:cs typeface="Alexandria" pitchFamily="34" charset="-120"/>
              </a:rPr>
              <a:t>Visi</a:t>
            </a:r>
            <a:endParaRPr lang="en-US" sz="2558" dirty="0"/>
          </a:p>
        </p:txBody>
      </p:sp>
      <p:sp>
        <p:nvSpPr>
          <p:cNvPr id="6" name="Text 4"/>
          <p:cNvSpPr/>
          <p:nvPr/>
        </p:nvSpPr>
        <p:spPr>
          <a:xfrm>
            <a:off x="864037" y="4254579"/>
            <a:ext cx="3898821" cy="1580198"/>
          </a:xfrm>
          <a:prstGeom prst="rect">
            <a:avLst/>
          </a:prstGeom>
          <a:noFill/>
          <a:ln/>
        </p:spPr>
        <p:txBody>
          <a:bodyPr wrap="square" rtlCol="0" anchor="t"/>
          <a:lstStyle/>
          <a:p>
            <a:pPr marL="0" indent="0">
              <a:lnSpc>
                <a:spcPts val="3110"/>
              </a:lnSpc>
              <a:buNone/>
            </a:pPr>
            <a:r>
              <a:rPr lang="en-US" sz="1944" dirty="0">
                <a:solidFill>
                  <a:srgbClr val="3B3535"/>
                </a:solidFill>
                <a:latin typeface="Sora" pitchFamily="34" charset="0"/>
                <a:ea typeface="Sora" pitchFamily="34" charset="-122"/>
                <a:cs typeface="Sora" pitchFamily="34" charset="-120"/>
              </a:rPr>
              <a:t>Strategi dimulai dengan menetapkan visi jangka panjang yang menjadi tujuan organisasi.</a:t>
            </a:r>
            <a:endParaRPr lang="en-US" sz="1944" dirty="0"/>
          </a:p>
        </p:txBody>
      </p:sp>
      <p:sp>
        <p:nvSpPr>
          <p:cNvPr id="7" name="Text 5"/>
          <p:cNvSpPr/>
          <p:nvPr/>
        </p:nvSpPr>
        <p:spPr>
          <a:xfrm>
            <a:off x="5372695" y="3601760"/>
            <a:ext cx="3248501" cy="406003"/>
          </a:xfrm>
          <a:prstGeom prst="rect">
            <a:avLst/>
          </a:prstGeom>
          <a:noFill/>
          <a:ln/>
        </p:spPr>
        <p:txBody>
          <a:bodyPr wrap="none" rtlCol="0" anchor="t"/>
          <a:lstStyle/>
          <a:p>
            <a:pPr marL="0" indent="0">
              <a:lnSpc>
                <a:spcPts val="3197"/>
              </a:lnSpc>
              <a:buNone/>
            </a:pPr>
            <a:r>
              <a:rPr lang="en-US" sz="2558" b="1" dirty="0">
                <a:solidFill>
                  <a:srgbClr val="1F1E1E"/>
                </a:solidFill>
                <a:latin typeface="Alexandria" pitchFamily="34" charset="0"/>
                <a:ea typeface="Alexandria" pitchFamily="34" charset="-122"/>
                <a:cs typeface="Alexandria" pitchFamily="34" charset="-120"/>
              </a:rPr>
              <a:t>Misi</a:t>
            </a:r>
            <a:endParaRPr lang="en-US" sz="2558" dirty="0"/>
          </a:p>
        </p:txBody>
      </p:sp>
      <p:sp>
        <p:nvSpPr>
          <p:cNvPr id="8" name="Text 6"/>
          <p:cNvSpPr/>
          <p:nvPr/>
        </p:nvSpPr>
        <p:spPr>
          <a:xfrm>
            <a:off x="5372695" y="4254579"/>
            <a:ext cx="3898821" cy="1185148"/>
          </a:xfrm>
          <a:prstGeom prst="rect">
            <a:avLst/>
          </a:prstGeom>
          <a:noFill/>
          <a:ln/>
        </p:spPr>
        <p:txBody>
          <a:bodyPr wrap="square" rtlCol="0" anchor="t"/>
          <a:lstStyle/>
          <a:p>
            <a:pPr marL="0" indent="0">
              <a:lnSpc>
                <a:spcPts val="3110"/>
              </a:lnSpc>
              <a:buNone/>
            </a:pPr>
            <a:r>
              <a:rPr lang="en-US" sz="1944" dirty="0">
                <a:solidFill>
                  <a:srgbClr val="3B3535"/>
                </a:solidFill>
                <a:latin typeface="Sora" pitchFamily="34" charset="0"/>
                <a:ea typeface="Sora" pitchFamily="34" charset="-122"/>
                <a:cs typeface="Sora" pitchFamily="34" charset="-120"/>
              </a:rPr>
              <a:t>Misi menguraikan langkah-langkah yang akan diambil untuk mewujudkan visi.</a:t>
            </a:r>
            <a:endParaRPr lang="en-US" sz="1944" dirty="0"/>
          </a:p>
        </p:txBody>
      </p:sp>
      <p:sp>
        <p:nvSpPr>
          <p:cNvPr id="9" name="Text 7"/>
          <p:cNvSpPr/>
          <p:nvPr/>
        </p:nvSpPr>
        <p:spPr>
          <a:xfrm>
            <a:off x="9881354" y="3601760"/>
            <a:ext cx="3248501" cy="406003"/>
          </a:xfrm>
          <a:prstGeom prst="rect">
            <a:avLst/>
          </a:prstGeom>
          <a:noFill/>
          <a:ln/>
        </p:spPr>
        <p:txBody>
          <a:bodyPr wrap="none" rtlCol="0" anchor="t"/>
          <a:lstStyle/>
          <a:p>
            <a:pPr marL="0" indent="0">
              <a:lnSpc>
                <a:spcPts val="3197"/>
              </a:lnSpc>
              <a:buNone/>
            </a:pPr>
            <a:r>
              <a:rPr lang="en-US" sz="2558" b="1" dirty="0">
                <a:solidFill>
                  <a:srgbClr val="1F1E1E"/>
                </a:solidFill>
                <a:latin typeface="Alexandria" pitchFamily="34" charset="0"/>
                <a:ea typeface="Alexandria" pitchFamily="34" charset="-122"/>
                <a:cs typeface="Alexandria" pitchFamily="34" charset="-120"/>
              </a:rPr>
              <a:t>Tujuan</a:t>
            </a:r>
            <a:endParaRPr lang="en-US" sz="2558" dirty="0"/>
          </a:p>
        </p:txBody>
      </p:sp>
      <p:sp>
        <p:nvSpPr>
          <p:cNvPr id="10" name="Text 8"/>
          <p:cNvSpPr/>
          <p:nvPr/>
        </p:nvSpPr>
        <p:spPr>
          <a:xfrm>
            <a:off x="9881354" y="4254579"/>
            <a:ext cx="3898821" cy="1185148"/>
          </a:xfrm>
          <a:prstGeom prst="rect">
            <a:avLst/>
          </a:prstGeom>
          <a:noFill/>
          <a:ln/>
        </p:spPr>
        <p:txBody>
          <a:bodyPr wrap="square" rtlCol="0" anchor="t"/>
          <a:lstStyle/>
          <a:p>
            <a:pPr marL="0" indent="0">
              <a:lnSpc>
                <a:spcPts val="3110"/>
              </a:lnSpc>
              <a:buNone/>
            </a:pPr>
            <a:r>
              <a:rPr lang="en-US" sz="1944" dirty="0">
                <a:solidFill>
                  <a:srgbClr val="3B3535"/>
                </a:solidFill>
                <a:latin typeface="Sora" pitchFamily="34" charset="0"/>
                <a:ea typeface="Sora" pitchFamily="34" charset="-122"/>
                <a:cs typeface="Sora" pitchFamily="34" charset="-120"/>
              </a:rPr>
              <a:t>Tujuan yang spesifik, terukur, dan dapat dicapai dalam waktu tertentu.</a:t>
            </a:r>
            <a:endParaRPr lang="en-US" sz="1944" dirty="0"/>
          </a:p>
        </p:txBody>
      </p:sp>
    </p:spTree>
    <p:extLst>
      <p:ext uri="{BB962C8B-B14F-4D97-AF65-F5344CB8AC3E}">
        <p14:creationId xmlns:p14="http://schemas.microsoft.com/office/powerpoint/2010/main" val="427730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26893" y="2827258"/>
            <a:ext cx="4920496" cy="2575084"/>
          </a:xfrm>
          <a:prstGeom prst="rect">
            <a:avLst/>
          </a:prstGeom>
        </p:spPr>
      </p:pic>
      <p:sp>
        <p:nvSpPr>
          <p:cNvPr id="6" name="Text 2"/>
          <p:cNvSpPr/>
          <p:nvPr/>
        </p:nvSpPr>
        <p:spPr>
          <a:xfrm>
            <a:off x="792123" y="984171"/>
            <a:ext cx="5956459" cy="744498"/>
          </a:xfrm>
          <a:prstGeom prst="rect">
            <a:avLst/>
          </a:prstGeom>
          <a:noFill/>
          <a:ln/>
        </p:spPr>
        <p:txBody>
          <a:bodyPr wrap="none" rtlCol="0" anchor="t"/>
          <a:lstStyle/>
          <a:p>
            <a:pPr marL="0" indent="0">
              <a:lnSpc>
                <a:spcPts val="5863"/>
              </a:lnSpc>
              <a:buNone/>
            </a:pPr>
            <a:r>
              <a:rPr lang="en-US" sz="4690" b="1" dirty="0">
                <a:solidFill>
                  <a:srgbClr val="1F1E1E"/>
                </a:solidFill>
                <a:latin typeface="Alexandria" pitchFamily="34" charset="0"/>
                <a:ea typeface="Alexandria" pitchFamily="34" charset="-122"/>
                <a:cs typeface="Alexandria" pitchFamily="34" charset="-120"/>
              </a:rPr>
              <a:t>Komponen Strategi</a:t>
            </a:r>
            <a:endParaRPr lang="en-US" sz="4690" dirty="0"/>
          </a:p>
        </p:txBody>
      </p:sp>
      <p:sp>
        <p:nvSpPr>
          <p:cNvPr id="7" name="Shape 3"/>
          <p:cNvSpPr/>
          <p:nvPr/>
        </p:nvSpPr>
        <p:spPr>
          <a:xfrm>
            <a:off x="792123" y="2322671"/>
            <a:ext cx="509230" cy="509230"/>
          </a:xfrm>
          <a:prstGeom prst="roundRect">
            <a:avLst>
              <a:gd name="adj" fmla="val 20002"/>
            </a:avLst>
          </a:prstGeom>
          <a:solidFill>
            <a:srgbClr val="D5DCF6"/>
          </a:solidFill>
          <a:ln w="7620">
            <a:solidFill>
              <a:srgbClr val="BBC2DC"/>
            </a:solidFill>
            <a:prstDash val="solid"/>
          </a:ln>
        </p:spPr>
      </p:sp>
      <p:sp>
        <p:nvSpPr>
          <p:cNvPr id="8" name="Text 4"/>
          <p:cNvSpPr/>
          <p:nvPr/>
        </p:nvSpPr>
        <p:spPr>
          <a:xfrm>
            <a:off x="976432" y="2398514"/>
            <a:ext cx="140494" cy="357426"/>
          </a:xfrm>
          <a:prstGeom prst="rect">
            <a:avLst/>
          </a:prstGeom>
          <a:noFill/>
          <a:ln/>
        </p:spPr>
        <p:txBody>
          <a:bodyPr wrap="none" rtlCol="0" anchor="t"/>
          <a:lstStyle/>
          <a:p>
            <a:pPr marL="0" indent="0" algn="ctr">
              <a:lnSpc>
                <a:spcPts val="2814"/>
              </a:lnSpc>
              <a:buNone/>
            </a:pPr>
            <a:r>
              <a:rPr lang="en-US" sz="2814" b="1" dirty="0">
                <a:solidFill>
                  <a:srgbClr val="3B3535"/>
                </a:solidFill>
                <a:latin typeface="Alexandria" pitchFamily="34" charset="0"/>
                <a:ea typeface="Alexandria" pitchFamily="34" charset="-122"/>
                <a:cs typeface="Alexandria" pitchFamily="34" charset="-120"/>
              </a:rPr>
              <a:t>1</a:t>
            </a:r>
            <a:endParaRPr lang="en-US" sz="2814" dirty="0"/>
          </a:p>
        </p:txBody>
      </p:sp>
      <p:sp>
        <p:nvSpPr>
          <p:cNvPr id="9" name="Text 5"/>
          <p:cNvSpPr/>
          <p:nvPr/>
        </p:nvSpPr>
        <p:spPr>
          <a:xfrm>
            <a:off x="1527691" y="2322671"/>
            <a:ext cx="2978229" cy="372189"/>
          </a:xfrm>
          <a:prstGeom prst="rect">
            <a:avLst/>
          </a:prstGeom>
          <a:noFill/>
          <a:ln/>
        </p:spPr>
        <p:txBody>
          <a:bodyPr wrap="none" rtlCol="0" anchor="t"/>
          <a:lstStyle/>
          <a:p>
            <a:pPr marL="0" indent="0">
              <a:lnSpc>
                <a:spcPts val="2931"/>
              </a:lnSpc>
              <a:buNone/>
            </a:pPr>
            <a:r>
              <a:rPr lang="en-US" sz="2345" b="1" dirty="0">
                <a:solidFill>
                  <a:srgbClr val="3B3535"/>
                </a:solidFill>
                <a:latin typeface="Alexandria" pitchFamily="34" charset="0"/>
                <a:ea typeface="Alexandria" pitchFamily="34" charset="-122"/>
                <a:cs typeface="Alexandria" pitchFamily="34" charset="-120"/>
              </a:rPr>
              <a:t>Analisis Internal</a:t>
            </a:r>
            <a:endParaRPr lang="en-US" sz="2345" dirty="0"/>
          </a:p>
        </p:txBody>
      </p:sp>
      <p:sp>
        <p:nvSpPr>
          <p:cNvPr id="10" name="Text 6"/>
          <p:cNvSpPr/>
          <p:nvPr/>
        </p:nvSpPr>
        <p:spPr>
          <a:xfrm>
            <a:off x="1527691" y="2830592"/>
            <a:ext cx="6824186" cy="362069"/>
          </a:xfrm>
          <a:prstGeom prst="rect">
            <a:avLst/>
          </a:prstGeom>
          <a:noFill/>
          <a:ln/>
        </p:spPr>
        <p:txBody>
          <a:bodyPr wrap="none" rtlCol="0" anchor="t"/>
          <a:lstStyle/>
          <a:p>
            <a:pPr marL="0" indent="0">
              <a:lnSpc>
                <a:spcPts val="2852"/>
              </a:lnSpc>
              <a:buNone/>
            </a:pPr>
            <a:r>
              <a:rPr lang="en-US" sz="1782" dirty="0">
                <a:solidFill>
                  <a:srgbClr val="3B3535"/>
                </a:solidFill>
                <a:latin typeface="Sora" pitchFamily="34" charset="0"/>
                <a:ea typeface="Sora" pitchFamily="34" charset="-122"/>
                <a:cs typeface="Sora" pitchFamily="34" charset="-120"/>
              </a:rPr>
              <a:t>Mengevaluasi kekuatan dan kelemahan organisasi.</a:t>
            </a:r>
            <a:endParaRPr lang="en-US" sz="1782" dirty="0"/>
          </a:p>
        </p:txBody>
      </p:sp>
      <p:sp>
        <p:nvSpPr>
          <p:cNvPr id="11" name="Shape 7"/>
          <p:cNvSpPr/>
          <p:nvPr/>
        </p:nvSpPr>
        <p:spPr>
          <a:xfrm>
            <a:off x="792123" y="3673554"/>
            <a:ext cx="509230" cy="509230"/>
          </a:xfrm>
          <a:prstGeom prst="roundRect">
            <a:avLst>
              <a:gd name="adj" fmla="val 20002"/>
            </a:avLst>
          </a:prstGeom>
          <a:solidFill>
            <a:srgbClr val="D5DCF6"/>
          </a:solidFill>
          <a:ln w="7620">
            <a:solidFill>
              <a:srgbClr val="BBC2DC"/>
            </a:solidFill>
            <a:prstDash val="solid"/>
          </a:ln>
        </p:spPr>
      </p:sp>
      <p:sp>
        <p:nvSpPr>
          <p:cNvPr id="12" name="Text 8"/>
          <p:cNvSpPr/>
          <p:nvPr/>
        </p:nvSpPr>
        <p:spPr>
          <a:xfrm>
            <a:off x="939998" y="3749397"/>
            <a:ext cx="213360" cy="357426"/>
          </a:xfrm>
          <a:prstGeom prst="rect">
            <a:avLst/>
          </a:prstGeom>
          <a:noFill/>
          <a:ln/>
        </p:spPr>
        <p:txBody>
          <a:bodyPr wrap="none" rtlCol="0" anchor="t"/>
          <a:lstStyle/>
          <a:p>
            <a:pPr marL="0" indent="0" algn="ctr">
              <a:lnSpc>
                <a:spcPts val="2814"/>
              </a:lnSpc>
              <a:buNone/>
            </a:pPr>
            <a:r>
              <a:rPr lang="en-US" sz="2814" b="1" dirty="0">
                <a:solidFill>
                  <a:srgbClr val="3B3535"/>
                </a:solidFill>
                <a:latin typeface="Alexandria" pitchFamily="34" charset="0"/>
                <a:ea typeface="Alexandria" pitchFamily="34" charset="-122"/>
                <a:cs typeface="Alexandria" pitchFamily="34" charset="-120"/>
              </a:rPr>
              <a:t>2</a:t>
            </a:r>
            <a:endParaRPr lang="en-US" sz="2814" dirty="0"/>
          </a:p>
        </p:txBody>
      </p:sp>
      <p:sp>
        <p:nvSpPr>
          <p:cNvPr id="13" name="Text 9"/>
          <p:cNvSpPr/>
          <p:nvPr/>
        </p:nvSpPr>
        <p:spPr>
          <a:xfrm>
            <a:off x="1527691" y="3673554"/>
            <a:ext cx="2978229" cy="372189"/>
          </a:xfrm>
          <a:prstGeom prst="rect">
            <a:avLst/>
          </a:prstGeom>
          <a:noFill/>
          <a:ln/>
        </p:spPr>
        <p:txBody>
          <a:bodyPr wrap="none" rtlCol="0" anchor="t"/>
          <a:lstStyle/>
          <a:p>
            <a:pPr marL="0" indent="0">
              <a:lnSpc>
                <a:spcPts val="2931"/>
              </a:lnSpc>
              <a:buNone/>
            </a:pPr>
            <a:r>
              <a:rPr lang="en-US" sz="2345" b="1" dirty="0">
                <a:solidFill>
                  <a:srgbClr val="3B3535"/>
                </a:solidFill>
                <a:latin typeface="Alexandria" pitchFamily="34" charset="0"/>
                <a:ea typeface="Alexandria" pitchFamily="34" charset="-122"/>
                <a:cs typeface="Alexandria" pitchFamily="34" charset="-120"/>
              </a:rPr>
              <a:t>Analisis Eksternal</a:t>
            </a:r>
            <a:endParaRPr lang="en-US" sz="2345" dirty="0"/>
          </a:p>
        </p:txBody>
      </p:sp>
      <p:sp>
        <p:nvSpPr>
          <p:cNvPr id="14" name="Text 10"/>
          <p:cNvSpPr/>
          <p:nvPr/>
        </p:nvSpPr>
        <p:spPr>
          <a:xfrm>
            <a:off x="1527691" y="4181475"/>
            <a:ext cx="6824186" cy="362069"/>
          </a:xfrm>
          <a:prstGeom prst="rect">
            <a:avLst/>
          </a:prstGeom>
          <a:noFill/>
          <a:ln/>
        </p:spPr>
        <p:txBody>
          <a:bodyPr wrap="none" rtlCol="0" anchor="t"/>
          <a:lstStyle/>
          <a:p>
            <a:pPr marL="0" indent="0">
              <a:lnSpc>
                <a:spcPts val="2852"/>
              </a:lnSpc>
              <a:buNone/>
            </a:pPr>
            <a:r>
              <a:rPr lang="en-US" sz="1782" dirty="0">
                <a:solidFill>
                  <a:srgbClr val="3B3535"/>
                </a:solidFill>
                <a:latin typeface="Sora" pitchFamily="34" charset="0"/>
                <a:ea typeface="Sora" pitchFamily="34" charset="-122"/>
                <a:cs typeface="Sora" pitchFamily="34" charset="-120"/>
              </a:rPr>
              <a:t>Mengidentifikasi peluang dan ancaman dari lingkungan luar.</a:t>
            </a:r>
            <a:endParaRPr lang="en-US" sz="1782" dirty="0"/>
          </a:p>
        </p:txBody>
      </p:sp>
      <p:sp>
        <p:nvSpPr>
          <p:cNvPr id="15" name="Shape 11"/>
          <p:cNvSpPr/>
          <p:nvPr/>
        </p:nvSpPr>
        <p:spPr>
          <a:xfrm>
            <a:off x="792123" y="5024438"/>
            <a:ext cx="509230" cy="509230"/>
          </a:xfrm>
          <a:prstGeom prst="roundRect">
            <a:avLst>
              <a:gd name="adj" fmla="val 20002"/>
            </a:avLst>
          </a:prstGeom>
          <a:solidFill>
            <a:srgbClr val="D5DCF6"/>
          </a:solidFill>
          <a:ln w="7620">
            <a:solidFill>
              <a:srgbClr val="BBC2DC"/>
            </a:solidFill>
            <a:prstDash val="solid"/>
          </a:ln>
        </p:spPr>
      </p:sp>
      <p:sp>
        <p:nvSpPr>
          <p:cNvPr id="16" name="Text 12"/>
          <p:cNvSpPr/>
          <p:nvPr/>
        </p:nvSpPr>
        <p:spPr>
          <a:xfrm>
            <a:off x="939879" y="5100280"/>
            <a:ext cx="213717" cy="357426"/>
          </a:xfrm>
          <a:prstGeom prst="rect">
            <a:avLst/>
          </a:prstGeom>
          <a:noFill/>
          <a:ln/>
        </p:spPr>
        <p:txBody>
          <a:bodyPr wrap="none" rtlCol="0" anchor="t"/>
          <a:lstStyle/>
          <a:p>
            <a:pPr marL="0" indent="0" algn="ctr">
              <a:lnSpc>
                <a:spcPts val="2814"/>
              </a:lnSpc>
              <a:buNone/>
            </a:pPr>
            <a:r>
              <a:rPr lang="en-US" sz="2814" b="1" dirty="0">
                <a:solidFill>
                  <a:srgbClr val="3B3535"/>
                </a:solidFill>
                <a:latin typeface="Alexandria" pitchFamily="34" charset="0"/>
                <a:ea typeface="Alexandria" pitchFamily="34" charset="-122"/>
                <a:cs typeface="Alexandria" pitchFamily="34" charset="-120"/>
              </a:rPr>
              <a:t>3</a:t>
            </a:r>
            <a:endParaRPr lang="en-US" sz="2814" dirty="0"/>
          </a:p>
        </p:txBody>
      </p:sp>
      <p:sp>
        <p:nvSpPr>
          <p:cNvPr id="17" name="Text 13"/>
          <p:cNvSpPr/>
          <p:nvPr/>
        </p:nvSpPr>
        <p:spPr>
          <a:xfrm>
            <a:off x="1527691" y="5024438"/>
            <a:ext cx="2978229" cy="372189"/>
          </a:xfrm>
          <a:prstGeom prst="rect">
            <a:avLst/>
          </a:prstGeom>
          <a:noFill/>
          <a:ln/>
        </p:spPr>
        <p:txBody>
          <a:bodyPr wrap="none" rtlCol="0" anchor="t"/>
          <a:lstStyle/>
          <a:p>
            <a:pPr marL="0" indent="0">
              <a:lnSpc>
                <a:spcPts val="2931"/>
              </a:lnSpc>
              <a:buNone/>
            </a:pPr>
            <a:r>
              <a:rPr lang="en-US" sz="2345" b="1" dirty="0">
                <a:solidFill>
                  <a:srgbClr val="3B3535"/>
                </a:solidFill>
                <a:latin typeface="Alexandria" pitchFamily="34" charset="0"/>
                <a:ea typeface="Alexandria" pitchFamily="34" charset="-122"/>
                <a:cs typeface="Alexandria" pitchFamily="34" charset="-120"/>
              </a:rPr>
              <a:t>Formulasi Strategi</a:t>
            </a:r>
            <a:endParaRPr lang="en-US" sz="2345" dirty="0"/>
          </a:p>
        </p:txBody>
      </p:sp>
      <p:sp>
        <p:nvSpPr>
          <p:cNvPr id="18" name="Text 14"/>
          <p:cNvSpPr/>
          <p:nvPr/>
        </p:nvSpPr>
        <p:spPr>
          <a:xfrm>
            <a:off x="1527691" y="5532358"/>
            <a:ext cx="6824186" cy="362069"/>
          </a:xfrm>
          <a:prstGeom prst="rect">
            <a:avLst/>
          </a:prstGeom>
          <a:noFill/>
          <a:ln/>
        </p:spPr>
        <p:txBody>
          <a:bodyPr wrap="none" rtlCol="0" anchor="t"/>
          <a:lstStyle/>
          <a:p>
            <a:pPr marL="0" indent="0">
              <a:lnSpc>
                <a:spcPts val="2852"/>
              </a:lnSpc>
              <a:buNone/>
            </a:pPr>
            <a:r>
              <a:rPr lang="en-US" sz="1782" dirty="0">
                <a:solidFill>
                  <a:srgbClr val="3B3535"/>
                </a:solidFill>
                <a:latin typeface="Sora" pitchFamily="34" charset="0"/>
                <a:ea typeface="Sora" pitchFamily="34" charset="-122"/>
                <a:cs typeface="Sora" pitchFamily="34" charset="-120"/>
              </a:rPr>
              <a:t>Merancang strategi untuk mencapai tujuan organisasi.</a:t>
            </a:r>
            <a:endParaRPr lang="en-US" sz="1782" dirty="0"/>
          </a:p>
        </p:txBody>
      </p:sp>
      <p:sp>
        <p:nvSpPr>
          <p:cNvPr id="19" name="Shape 15"/>
          <p:cNvSpPr/>
          <p:nvPr/>
        </p:nvSpPr>
        <p:spPr>
          <a:xfrm>
            <a:off x="792123" y="6375321"/>
            <a:ext cx="509230" cy="509230"/>
          </a:xfrm>
          <a:prstGeom prst="roundRect">
            <a:avLst>
              <a:gd name="adj" fmla="val 20002"/>
            </a:avLst>
          </a:prstGeom>
          <a:solidFill>
            <a:srgbClr val="D5DCF6"/>
          </a:solidFill>
          <a:ln w="7620">
            <a:solidFill>
              <a:srgbClr val="BBC2DC"/>
            </a:solidFill>
            <a:prstDash val="solid"/>
          </a:ln>
        </p:spPr>
      </p:sp>
      <p:sp>
        <p:nvSpPr>
          <p:cNvPr id="20" name="Text 16"/>
          <p:cNvSpPr/>
          <p:nvPr/>
        </p:nvSpPr>
        <p:spPr>
          <a:xfrm>
            <a:off x="938927" y="6451163"/>
            <a:ext cx="215503" cy="357426"/>
          </a:xfrm>
          <a:prstGeom prst="rect">
            <a:avLst/>
          </a:prstGeom>
          <a:noFill/>
          <a:ln/>
        </p:spPr>
        <p:txBody>
          <a:bodyPr wrap="none" rtlCol="0" anchor="t"/>
          <a:lstStyle/>
          <a:p>
            <a:pPr marL="0" indent="0" algn="ctr">
              <a:lnSpc>
                <a:spcPts val="2814"/>
              </a:lnSpc>
              <a:buNone/>
            </a:pPr>
            <a:r>
              <a:rPr lang="en-US" sz="2814" b="1" dirty="0">
                <a:solidFill>
                  <a:srgbClr val="3B3535"/>
                </a:solidFill>
                <a:latin typeface="Alexandria" pitchFamily="34" charset="0"/>
                <a:ea typeface="Alexandria" pitchFamily="34" charset="-122"/>
                <a:cs typeface="Alexandria" pitchFamily="34" charset="-120"/>
              </a:rPr>
              <a:t>4</a:t>
            </a:r>
            <a:endParaRPr lang="en-US" sz="2814" dirty="0"/>
          </a:p>
        </p:txBody>
      </p:sp>
      <p:sp>
        <p:nvSpPr>
          <p:cNvPr id="21" name="Text 17"/>
          <p:cNvSpPr/>
          <p:nvPr/>
        </p:nvSpPr>
        <p:spPr>
          <a:xfrm>
            <a:off x="1527691" y="6375321"/>
            <a:ext cx="3385423" cy="372189"/>
          </a:xfrm>
          <a:prstGeom prst="rect">
            <a:avLst/>
          </a:prstGeom>
          <a:noFill/>
          <a:ln/>
        </p:spPr>
        <p:txBody>
          <a:bodyPr wrap="none" rtlCol="0" anchor="t"/>
          <a:lstStyle/>
          <a:p>
            <a:pPr marL="0" indent="0">
              <a:lnSpc>
                <a:spcPts val="2931"/>
              </a:lnSpc>
              <a:buNone/>
            </a:pPr>
            <a:r>
              <a:rPr lang="en-US" sz="2345" b="1" dirty="0">
                <a:solidFill>
                  <a:srgbClr val="3B3535"/>
                </a:solidFill>
                <a:latin typeface="Alexandria" pitchFamily="34" charset="0"/>
                <a:ea typeface="Alexandria" pitchFamily="34" charset="-122"/>
                <a:cs typeface="Alexandria" pitchFamily="34" charset="-120"/>
              </a:rPr>
              <a:t>Implementasi Strategi</a:t>
            </a:r>
            <a:endParaRPr lang="en-US" sz="2345" dirty="0"/>
          </a:p>
        </p:txBody>
      </p:sp>
      <p:sp>
        <p:nvSpPr>
          <p:cNvPr id="22" name="Text 18"/>
          <p:cNvSpPr/>
          <p:nvPr/>
        </p:nvSpPr>
        <p:spPr>
          <a:xfrm>
            <a:off x="1527691" y="6883241"/>
            <a:ext cx="6824186" cy="362069"/>
          </a:xfrm>
          <a:prstGeom prst="rect">
            <a:avLst/>
          </a:prstGeom>
          <a:noFill/>
          <a:ln/>
        </p:spPr>
        <p:txBody>
          <a:bodyPr wrap="none" rtlCol="0" anchor="t"/>
          <a:lstStyle/>
          <a:p>
            <a:pPr marL="0" indent="0">
              <a:lnSpc>
                <a:spcPts val="2852"/>
              </a:lnSpc>
              <a:buNone/>
            </a:pPr>
            <a:r>
              <a:rPr lang="en-US" sz="1782" dirty="0">
                <a:solidFill>
                  <a:srgbClr val="3B3535"/>
                </a:solidFill>
                <a:latin typeface="Sora" pitchFamily="34" charset="0"/>
                <a:ea typeface="Sora" pitchFamily="34" charset="-122"/>
                <a:cs typeface="Sora" pitchFamily="34" charset="-120"/>
              </a:rPr>
              <a:t>Menjalankan strategi yang telah dirumuskan.</a:t>
            </a:r>
            <a:endParaRPr lang="en-US" sz="178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260390" y="1743670"/>
            <a:ext cx="4965502" cy="4742140"/>
          </a:xfrm>
          <a:prstGeom prst="rect">
            <a:avLst/>
          </a:prstGeom>
        </p:spPr>
      </p:pic>
      <p:sp>
        <p:nvSpPr>
          <p:cNvPr id="6" name="Text 2"/>
          <p:cNvSpPr/>
          <p:nvPr/>
        </p:nvSpPr>
        <p:spPr>
          <a:xfrm>
            <a:off x="6215420" y="1081683"/>
            <a:ext cx="7510462" cy="685205"/>
          </a:xfrm>
          <a:prstGeom prst="rect">
            <a:avLst/>
          </a:prstGeom>
          <a:noFill/>
          <a:ln/>
        </p:spPr>
        <p:txBody>
          <a:bodyPr wrap="none" rtlCol="0" anchor="t"/>
          <a:lstStyle/>
          <a:p>
            <a:pPr marL="0" indent="0">
              <a:lnSpc>
                <a:spcPts val="5396"/>
              </a:lnSpc>
              <a:buNone/>
            </a:pPr>
            <a:r>
              <a:rPr lang="en-US" sz="4316" b="1" dirty="0">
                <a:solidFill>
                  <a:srgbClr val="1F1E1E"/>
                </a:solidFill>
                <a:latin typeface="Alexandria" pitchFamily="34" charset="0"/>
                <a:ea typeface="Alexandria" pitchFamily="34" charset="-122"/>
                <a:cs typeface="Alexandria" pitchFamily="34" charset="-120"/>
              </a:rPr>
              <a:t>Proses Perumusan Strategi</a:t>
            </a:r>
            <a:endParaRPr lang="en-US" sz="4316" dirty="0"/>
          </a:p>
        </p:txBody>
      </p:sp>
      <p:sp>
        <p:nvSpPr>
          <p:cNvPr id="7" name="Shape 3"/>
          <p:cNvSpPr/>
          <p:nvPr/>
        </p:nvSpPr>
        <p:spPr>
          <a:xfrm>
            <a:off x="6507123" y="2079308"/>
            <a:ext cx="41553" cy="5068491"/>
          </a:xfrm>
          <a:prstGeom prst="roundRect">
            <a:avLst>
              <a:gd name="adj" fmla="val 225593"/>
            </a:avLst>
          </a:prstGeom>
          <a:solidFill>
            <a:srgbClr val="BBC2DC"/>
          </a:solidFill>
          <a:ln/>
        </p:spPr>
      </p:sp>
      <p:sp>
        <p:nvSpPr>
          <p:cNvPr id="8" name="Shape 4"/>
          <p:cNvSpPr/>
          <p:nvPr/>
        </p:nvSpPr>
        <p:spPr>
          <a:xfrm>
            <a:off x="6762155" y="2527161"/>
            <a:ext cx="729020" cy="41553"/>
          </a:xfrm>
          <a:prstGeom prst="roundRect">
            <a:avLst>
              <a:gd name="adj" fmla="val 225593"/>
            </a:avLst>
          </a:prstGeom>
          <a:solidFill>
            <a:srgbClr val="BBC2DC"/>
          </a:solidFill>
          <a:ln/>
        </p:spPr>
      </p:sp>
      <p:sp>
        <p:nvSpPr>
          <p:cNvPr id="9" name="Shape 5"/>
          <p:cNvSpPr/>
          <p:nvPr/>
        </p:nvSpPr>
        <p:spPr>
          <a:xfrm>
            <a:off x="6293525" y="2313623"/>
            <a:ext cx="468630" cy="468630"/>
          </a:xfrm>
          <a:prstGeom prst="roundRect">
            <a:avLst>
              <a:gd name="adj" fmla="val 20003"/>
            </a:avLst>
          </a:prstGeom>
          <a:solidFill>
            <a:srgbClr val="D5DCF6"/>
          </a:solidFill>
          <a:ln w="7620">
            <a:solidFill>
              <a:srgbClr val="BBC2DC"/>
            </a:solidFill>
            <a:prstDash val="solid"/>
          </a:ln>
        </p:spPr>
      </p:sp>
      <p:sp>
        <p:nvSpPr>
          <p:cNvPr id="10" name="Text 6"/>
          <p:cNvSpPr/>
          <p:nvPr/>
        </p:nvSpPr>
        <p:spPr>
          <a:xfrm>
            <a:off x="6463189" y="2383393"/>
            <a:ext cx="129302" cy="328970"/>
          </a:xfrm>
          <a:prstGeom prst="rect">
            <a:avLst/>
          </a:prstGeom>
          <a:noFill/>
          <a:ln/>
        </p:spPr>
        <p:txBody>
          <a:bodyPr wrap="none" rtlCol="0" anchor="t"/>
          <a:lstStyle/>
          <a:p>
            <a:pPr marL="0" indent="0" algn="ctr">
              <a:lnSpc>
                <a:spcPts val="2590"/>
              </a:lnSpc>
              <a:buNone/>
            </a:pPr>
            <a:r>
              <a:rPr lang="en-US" sz="2590" b="1" dirty="0">
                <a:solidFill>
                  <a:srgbClr val="3B3535"/>
                </a:solidFill>
                <a:latin typeface="Alexandria" pitchFamily="34" charset="0"/>
                <a:ea typeface="Alexandria" pitchFamily="34" charset="-122"/>
                <a:cs typeface="Alexandria" pitchFamily="34" charset="-120"/>
              </a:rPr>
              <a:t>1</a:t>
            </a:r>
            <a:endParaRPr lang="en-US" sz="2590" dirty="0"/>
          </a:p>
        </p:txBody>
      </p:sp>
      <p:sp>
        <p:nvSpPr>
          <p:cNvPr id="11" name="Text 7"/>
          <p:cNvSpPr/>
          <p:nvPr/>
        </p:nvSpPr>
        <p:spPr>
          <a:xfrm>
            <a:off x="7673459" y="2287548"/>
            <a:ext cx="2740938" cy="342543"/>
          </a:xfrm>
          <a:prstGeom prst="rect">
            <a:avLst/>
          </a:prstGeom>
          <a:noFill/>
          <a:ln/>
        </p:spPr>
        <p:txBody>
          <a:bodyPr wrap="none" rtlCol="0" anchor="t"/>
          <a:lstStyle/>
          <a:p>
            <a:pPr marL="0" indent="0" algn="l">
              <a:lnSpc>
                <a:spcPts val="2698"/>
              </a:lnSpc>
              <a:buNone/>
            </a:pPr>
            <a:r>
              <a:rPr lang="en-US" sz="2158" b="1" dirty="0">
                <a:solidFill>
                  <a:srgbClr val="3B3535"/>
                </a:solidFill>
                <a:latin typeface="Alexandria" pitchFamily="34" charset="0"/>
                <a:ea typeface="Alexandria" pitchFamily="34" charset="-122"/>
                <a:cs typeface="Alexandria" pitchFamily="34" charset="-120"/>
              </a:rPr>
              <a:t>Analisis Situasional</a:t>
            </a:r>
            <a:endParaRPr lang="en-US" sz="2158" dirty="0"/>
          </a:p>
        </p:txBody>
      </p:sp>
      <p:sp>
        <p:nvSpPr>
          <p:cNvPr id="12" name="Text 8"/>
          <p:cNvSpPr/>
          <p:nvPr/>
        </p:nvSpPr>
        <p:spPr>
          <a:xfrm>
            <a:off x="7673459" y="2754987"/>
            <a:ext cx="6227921" cy="666750"/>
          </a:xfrm>
          <a:prstGeom prst="rect">
            <a:avLst/>
          </a:prstGeom>
          <a:noFill/>
          <a:ln/>
        </p:spPr>
        <p:txBody>
          <a:bodyPr wrap="square" rtlCol="0" anchor="t"/>
          <a:lstStyle/>
          <a:p>
            <a:pPr marL="0" indent="0" algn="l">
              <a:lnSpc>
                <a:spcPts val="2624"/>
              </a:lnSpc>
              <a:buNone/>
            </a:pPr>
            <a:r>
              <a:rPr lang="en-US" sz="1640" dirty="0">
                <a:solidFill>
                  <a:srgbClr val="3B3535"/>
                </a:solidFill>
                <a:latin typeface="Sora" pitchFamily="34" charset="0"/>
                <a:ea typeface="Sora" pitchFamily="34" charset="-122"/>
                <a:cs typeface="Sora" pitchFamily="34" charset="-120"/>
              </a:rPr>
              <a:t>Mengkaji lingkungan internal dan eksternal untuk mengidentifikasi faktor-faktor yang memengaruhi.</a:t>
            </a:r>
            <a:endParaRPr lang="en-US" sz="1640" dirty="0"/>
          </a:p>
        </p:txBody>
      </p:sp>
      <p:sp>
        <p:nvSpPr>
          <p:cNvPr id="13" name="Shape 9"/>
          <p:cNvSpPr/>
          <p:nvPr/>
        </p:nvSpPr>
        <p:spPr>
          <a:xfrm>
            <a:off x="6762155" y="4286071"/>
            <a:ext cx="729020" cy="41553"/>
          </a:xfrm>
          <a:prstGeom prst="roundRect">
            <a:avLst>
              <a:gd name="adj" fmla="val 225593"/>
            </a:avLst>
          </a:prstGeom>
          <a:solidFill>
            <a:srgbClr val="BBC2DC"/>
          </a:solidFill>
          <a:ln/>
        </p:spPr>
      </p:sp>
      <p:sp>
        <p:nvSpPr>
          <p:cNvPr id="14" name="Shape 10"/>
          <p:cNvSpPr/>
          <p:nvPr/>
        </p:nvSpPr>
        <p:spPr>
          <a:xfrm>
            <a:off x="6293525" y="4072533"/>
            <a:ext cx="468630" cy="468630"/>
          </a:xfrm>
          <a:prstGeom prst="roundRect">
            <a:avLst>
              <a:gd name="adj" fmla="val 20003"/>
            </a:avLst>
          </a:prstGeom>
          <a:solidFill>
            <a:srgbClr val="D5DCF6"/>
          </a:solidFill>
          <a:ln w="7620">
            <a:solidFill>
              <a:srgbClr val="BBC2DC"/>
            </a:solidFill>
            <a:prstDash val="solid"/>
          </a:ln>
        </p:spPr>
      </p:sp>
      <p:sp>
        <p:nvSpPr>
          <p:cNvPr id="15" name="Text 11"/>
          <p:cNvSpPr/>
          <p:nvPr/>
        </p:nvSpPr>
        <p:spPr>
          <a:xfrm>
            <a:off x="6429613" y="4142303"/>
            <a:ext cx="196334" cy="328970"/>
          </a:xfrm>
          <a:prstGeom prst="rect">
            <a:avLst/>
          </a:prstGeom>
          <a:noFill/>
          <a:ln/>
        </p:spPr>
        <p:txBody>
          <a:bodyPr wrap="none" rtlCol="0" anchor="t"/>
          <a:lstStyle/>
          <a:p>
            <a:pPr marL="0" indent="0" algn="ctr">
              <a:lnSpc>
                <a:spcPts val="2590"/>
              </a:lnSpc>
              <a:buNone/>
            </a:pPr>
            <a:r>
              <a:rPr lang="en-US" sz="2590" b="1" dirty="0">
                <a:solidFill>
                  <a:srgbClr val="3B3535"/>
                </a:solidFill>
                <a:latin typeface="Alexandria" pitchFamily="34" charset="0"/>
                <a:ea typeface="Alexandria" pitchFamily="34" charset="-122"/>
                <a:cs typeface="Alexandria" pitchFamily="34" charset="-120"/>
              </a:rPr>
              <a:t>2</a:t>
            </a:r>
            <a:endParaRPr lang="en-US" sz="2590" dirty="0"/>
          </a:p>
        </p:txBody>
      </p:sp>
      <p:sp>
        <p:nvSpPr>
          <p:cNvPr id="16" name="Text 12"/>
          <p:cNvSpPr/>
          <p:nvPr/>
        </p:nvSpPr>
        <p:spPr>
          <a:xfrm>
            <a:off x="7673459" y="4046458"/>
            <a:ext cx="2740938" cy="342543"/>
          </a:xfrm>
          <a:prstGeom prst="rect">
            <a:avLst/>
          </a:prstGeom>
          <a:noFill/>
          <a:ln/>
        </p:spPr>
        <p:txBody>
          <a:bodyPr wrap="none" rtlCol="0" anchor="t"/>
          <a:lstStyle/>
          <a:p>
            <a:pPr marL="0" indent="0" algn="l">
              <a:lnSpc>
                <a:spcPts val="2698"/>
              </a:lnSpc>
              <a:buNone/>
            </a:pPr>
            <a:r>
              <a:rPr lang="en-US" sz="2158" b="1" dirty="0">
                <a:solidFill>
                  <a:srgbClr val="3B3535"/>
                </a:solidFill>
                <a:latin typeface="Alexandria" pitchFamily="34" charset="0"/>
                <a:ea typeface="Alexandria" pitchFamily="34" charset="-122"/>
                <a:cs typeface="Alexandria" pitchFamily="34" charset="-120"/>
              </a:rPr>
              <a:t>Penentuan Tujuan</a:t>
            </a:r>
            <a:endParaRPr lang="en-US" sz="2158" dirty="0"/>
          </a:p>
        </p:txBody>
      </p:sp>
      <p:sp>
        <p:nvSpPr>
          <p:cNvPr id="17" name="Text 13"/>
          <p:cNvSpPr/>
          <p:nvPr/>
        </p:nvSpPr>
        <p:spPr>
          <a:xfrm>
            <a:off x="7673459" y="4513898"/>
            <a:ext cx="6227921" cy="666750"/>
          </a:xfrm>
          <a:prstGeom prst="rect">
            <a:avLst/>
          </a:prstGeom>
          <a:noFill/>
          <a:ln/>
        </p:spPr>
        <p:txBody>
          <a:bodyPr wrap="square" rtlCol="0" anchor="t"/>
          <a:lstStyle/>
          <a:p>
            <a:pPr marL="0" indent="0" algn="l">
              <a:lnSpc>
                <a:spcPts val="2624"/>
              </a:lnSpc>
              <a:buNone/>
            </a:pPr>
            <a:r>
              <a:rPr lang="en-US" sz="1640" dirty="0">
                <a:solidFill>
                  <a:srgbClr val="3B3535"/>
                </a:solidFill>
                <a:latin typeface="Sora" pitchFamily="34" charset="0"/>
                <a:ea typeface="Sora" pitchFamily="34" charset="-122"/>
                <a:cs typeface="Sora" pitchFamily="34" charset="-120"/>
              </a:rPr>
              <a:t>Menetapkan tujuan organisasi yang hendak dicapai dalam jangka panjang.</a:t>
            </a:r>
            <a:endParaRPr lang="en-US" sz="1640" dirty="0"/>
          </a:p>
        </p:txBody>
      </p:sp>
      <p:sp>
        <p:nvSpPr>
          <p:cNvPr id="18" name="Shape 14"/>
          <p:cNvSpPr/>
          <p:nvPr/>
        </p:nvSpPr>
        <p:spPr>
          <a:xfrm>
            <a:off x="6762155" y="6044982"/>
            <a:ext cx="729020" cy="41553"/>
          </a:xfrm>
          <a:prstGeom prst="roundRect">
            <a:avLst>
              <a:gd name="adj" fmla="val 225593"/>
            </a:avLst>
          </a:prstGeom>
          <a:solidFill>
            <a:srgbClr val="BBC2DC"/>
          </a:solidFill>
          <a:ln/>
        </p:spPr>
      </p:sp>
      <p:sp>
        <p:nvSpPr>
          <p:cNvPr id="19" name="Shape 15"/>
          <p:cNvSpPr/>
          <p:nvPr/>
        </p:nvSpPr>
        <p:spPr>
          <a:xfrm>
            <a:off x="6293525" y="5831443"/>
            <a:ext cx="468630" cy="468630"/>
          </a:xfrm>
          <a:prstGeom prst="roundRect">
            <a:avLst>
              <a:gd name="adj" fmla="val 20003"/>
            </a:avLst>
          </a:prstGeom>
          <a:solidFill>
            <a:srgbClr val="D5DCF6"/>
          </a:solidFill>
          <a:ln w="7620">
            <a:solidFill>
              <a:srgbClr val="BBC2DC"/>
            </a:solidFill>
            <a:prstDash val="solid"/>
          </a:ln>
        </p:spPr>
      </p:sp>
      <p:sp>
        <p:nvSpPr>
          <p:cNvPr id="20" name="Text 16"/>
          <p:cNvSpPr/>
          <p:nvPr/>
        </p:nvSpPr>
        <p:spPr>
          <a:xfrm>
            <a:off x="6429494" y="5901214"/>
            <a:ext cx="196691" cy="328970"/>
          </a:xfrm>
          <a:prstGeom prst="rect">
            <a:avLst/>
          </a:prstGeom>
          <a:noFill/>
          <a:ln/>
        </p:spPr>
        <p:txBody>
          <a:bodyPr wrap="none" rtlCol="0" anchor="t"/>
          <a:lstStyle/>
          <a:p>
            <a:pPr marL="0" indent="0" algn="ctr">
              <a:lnSpc>
                <a:spcPts val="2590"/>
              </a:lnSpc>
              <a:buNone/>
            </a:pPr>
            <a:r>
              <a:rPr lang="en-US" sz="2590" b="1" dirty="0">
                <a:solidFill>
                  <a:srgbClr val="3B3535"/>
                </a:solidFill>
                <a:latin typeface="Alexandria" pitchFamily="34" charset="0"/>
                <a:ea typeface="Alexandria" pitchFamily="34" charset="-122"/>
                <a:cs typeface="Alexandria" pitchFamily="34" charset="-120"/>
              </a:rPr>
              <a:t>3</a:t>
            </a:r>
            <a:endParaRPr lang="en-US" sz="2590" dirty="0"/>
          </a:p>
        </p:txBody>
      </p:sp>
      <p:sp>
        <p:nvSpPr>
          <p:cNvPr id="21" name="Text 17"/>
          <p:cNvSpPr/>
          <p:nvPr/>
        </p:nvSpPr>
        <p:spPr>
          <a:xfrm>
            <a:off x="7673459" y="5805368"/>
            <a:ext cx="2740938" cy="342543"/>
          </a:xfrm>
          <a:prstGeom prst="rect">
            <a:avLst/>
          </a:prstGeom>
          <a:noFill/>
          <a:ln/>
        </p:spPr>
        <p:txBody>
          <a:bodyPr wrap="none" rtlCol="0" anchor="t"/>
          <a:lstStyle/>
          <a:p>
            <a:pPr marL="0" indent="0" algn="l">
              <a:lnSpc>
                <a:spcPts val="2698"/>
              </a:lnSpc>
              <a:buNone/>
            </a:pPr>
            <a:r>
              <a:rPr lang="en-US" sz="2158" b="1" dirty="0">
                <a:solidFill>
                  <a:srgbClr val="3B3535"/>
                </a:solidFill>
                <a:latin typeface="Alexandria" pitchFamily="34" charset="0"/>
                <a:ea typeface="Alexandria" pitchFamily="34" charset="-122"/>
                <a:cs typeface="Alexandria" pitchFamily="34" charset="-120"/>
              </a:rPr>
              <a:t>Pemilihan Strategi</a:t>
            </a:r>
            <a:endParaRPr lang="en-US" sz="2158" dirty="0"/>
          </a:p>
        </p:txBody>
      </p:sp>
      <p:sp>
        <p:nvSpPr>
          <p:cNvPr id="22" name="Text 18"/>
          <p:cNvSpPr/>
          <p:nvPr/>
        </p:nvSpPr>
        <p:spPr>
          <a:xfrm>
            <a:off x="7673459" y="6272808"/>
            <a:ext cx="6227921" cy="666750"/>
          </a:xfrm>
          <a:prstGeom prst="rect">
            <a:avLst/>
          </a:prstGeom>
          <a:noFill/>
          <a:ln/>
        </p:spPr>
        <p:txBody>
          <a:bodyPr wrap="square" rtlCol="0" anchor="t"/>
          <a:lstStyle/>
          <a:p>
            <a:pPr marL="0" indent="0" algn="l">
              <a:lnSpc>
                <a:spcPts val="2624"/>
              </a:lnSpc>
              <a:buNone/>
            </a:pPr>
            <a:r>
              <a:rPr lang="en-US" sz="1640" dirty="0">
                <a:solidFill>
                  <a:srgbClr val="3B3535"/>
                </a:solidFill>
                <a:latin typeface="Sora" pitchFamily="34" charset="0"/>
                <a:ea typeface="Sora" pitchFamily="34" charset="-122"/>
                <a:cs typeface="Sora" pitchFamily="34" charset="-120"/>
              </a:rPr>
              <a:t>Memilih strategi yang paling efektif untuk mencapai tujuan organisasi.</a:t>
            </a:r>
            <a:endParaRPr lang="en-US" sz="164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80101" y="912019"/>
            <a:ext cx="5014079" cy="6405563"/>
          </a:xfrm>
          <a:prstGeom prst="rect">
            <a:avLst/>
          </a:prstGeom>
        </p:spPr>
      </p:pic>
      <p:sp>
        <p:nvSpPr>
          <p:cNvPr id="6" name="Text 2"/>
          <p:cNvSpPr/>
          <p:nvPr/>
        </p:nvSpPr>
        <p:spPr>
          <a:xfrm>
            <a:off x="661392" y="1139785"/>
            <a:ext cx="5652730" cy="621625"/>
          </a:xfrm>
          <a:prstGeom prst="rect">
            <a:avLst/>
          </a:prstGeom>
          <a:noFill/>
          <a:ln/>
        </p:spPr>
        <p:txBody>
          <a:bodyPr wrap="none" rtlCol="0" anchor="t"/>
          <a:lstStyle/>
          <a:p>
            <a:pPr marL="0" indent="0">
              <a:lnSpc>
                <a:spcPts val="4895"/>
              </a:lnSpc>
              <a:buNone/>
            </a:pPr>
            <a:r>
              <a:rPr lang="en-US" sz="3916" b="1" dirty="0">
                <a:solidFill>
                  <a:srgbClr val="1F1E1E"/>
                </a:solidFill>
                <a:latin typeface="Alexandria" pitchFamily="34" charset="0"/>
                <a:ea typeface="Alexandria" pitchFamily="34" charset="-122"/>
                <a:cs typeface="Alexandria" pitchFamily="34" charset="-120"/>
              </a:rPr>
              <a:t>Implementasi Strategi</a:t>
            </a:r>
            <a:endParaRPr lang="en-US" sz="3916" dirty="0"/>
          </a:p>
        </p:txBody>
      </p:sp>
      <p:sp>
        <p:nvSpPr>
          <p:cNvPr id="7" name="Shape 3"/>
          <p:cNvSpPr/>
          <p:nvPr/>
        </p:nvSpPr>
        <p:spPr>
          <a:xfrm>
            <a:off x="661392" y="2044779"/>
            <a:ext cx="7821216" cy="1119545"/>
          </a:xfrm>
          <a:prstGeom prst="roundRect">
            <a:avLst>
              <a:gd name="adj" fmla="val 7596"/>
            </a:avLst>
          </a:prstGeom>
          <a:solidFill>
            <a:srgbClr val="D5DCF6"/>
          </a:solidFill>
          <a:ln w="7620">
            <a:solidFill>
              <a:srgbClr val="BBC2DC"/>
            </a:solidFill>
            <a:prstDash val="solid"/>
          </a:ln>
        </p:spPr>
      </p:sp>
      <p:sp>
        <p:nvSpPr>
          <p:cNvPr id="8" name="Text 4"/>
          <p:cNvSpPr/>
          <p:nvPr/>
        </p:nvSpPr>
        <p:spPr>
          <a:xfrm>
            <a:off x="857964" y="2241352"/>
            <a:ext cx="2677478" cy="310753"/>
          </a:xfrm>
          <a:prstGeom prst="rect">
            <a:avLst/>
          </a:prstGeom>
          <a:noFill/>
          <a:ln/>
        </p:spPr>
        <p:txBody>
          <a:bodyPr wrap="none" rtlCol="0" anchor="t"/>
          <a:lstStyle/>
          <a:p>
            <a:pPr marL="0" indent="0">
              <a:lnSpc>
                <a:spcPts val="2447"/>
              </a:lnSpc>
              <a:buNone/>
            </a:pPr>
            <a:r>
              <a:rPr lang="en-US" sz="1958" b="1" dirty="0">
                <a:solidFill>
                  <a:srgbClr val="3B3535"/>
                </a:solidFill>
                <a:latin typeface="Alexandria" pitchFamily="34" charset="0"/>
                <a:ea typeface="Alexandria" pitchFamily="34" charset="-122"/>
                <a:cs typeface="Alexandria" pitchFamily="34" charset="-120"/>
              </a:rPr>
              <a:t>Alokasi Sumber Daya</a:t>
            </a:r>
            <a:endParaRPr lang="en-US" sz="1958" dirty="0"/>
          </a:p>
        </p:txBody>
      </p:sp>
      <p:sp>
        <p:nvSpPr>
          <p:cNvPr id="9" name="Text 5"/>
          <p:cNvSpPr/>
          <p:nvPr/>
        </p:nvSpPr>
        <p:spPr>
          <a:xfrm>
            <a:off x="857964" y="2665452"/>
            <a:ext cx="7428071" cy="302300"/>
          </a:xfrm>
          <a:prstGeom prst="rect">
            <a:avLst/>
          </a:prstGeom>
          <a:noFill/>
          <a:ln/>
        </p:spPr>
        <p:txBody>
          <a:bodyPr wrap="none" rtlCol="0" anchor="t"/>
          <a:lstStyle/>
          <a:p>
            <a:pPr marL="0" indent="0">
              <a:lnSpc>
                <a:spcPts val="2381"/>
              </a:lnSpc>
              <a:buNone/>
            </a:pPr>
            <a:r>
              <a:rPr lang="en-US" sz="1488" dirty="0">
                <a:solidFill>
                  <a:srgbClr val="3B3535"/>
                </a:solidFill>
                <a:latin typeface="Sora" pitchFamily="34" charset="0"/>
                <a:ea typeface="Sora" pitchFamily="34" charset="-122"/>
                <a:cs typeface="Sora" pitchFamily="34" charset="-120"/>
              </a:rPr>
              <a:t>Mengalokasikan sumber daya yang diperlukan untuk menjalankan strategi.</a:t>
            </a:r>
            <a:endParaRPr lang="en-US" sz="1488" dirty="0"/>
          </a:p>
        </p:txBody>
      </p:sp>
      <p:sp>
        <p:nvSpPr>
          <p:cNvPr id="10" name="Shape 6"/>
          <p:cNvSpPr/>
          <p:nvPr/>
        </p:nvSpPr>
        <p:spPr>
          <a:xfrm>
            <a:off x="661392" y="3353276"/>
            <a:ext cx="7821216" cy="1119545"/>
          </a:xfrm>
          <a:prstGeom prst="roundRect">
            <a:avLst>
              <a:gd name="adj" fmla="val 7596"/>
            </a:avLst>
          </a:prstGeom>
          <a:solidFill>
            <a:srgbClr val="D5DCF6"/>
          </a:solidFill>
          <a:ln w="7620">
            <a:solidFill>
              <a:srgbClr val="BBC2DC"/>
            </a:solidFill>
            <a:prstDash val="solid"/>
          </a:ln>
        </p:spPr>
      </p:sp>
      <p:sp>
        <p:nvSpPr>
          <p:cNvPr id="11" name="Text 7"/>
          <p:cNvSpPr/>
          <p:nvPr/>
        </p:nvSpPr>
        <p:spPr>
          <a:xfrm>
            <a:off x="857964" y="3549848"/>
            <a:ext cx="3889415" cy="310753"/>
          </a:xfrm>
          <a:prstGeom prst="rect">
            <a:avLst/>
          </a:prstGeom>
          <a:noFill/>
          <a:ln/>
        </p:spPr>
        <p:txBody>
          <a:bodyPr wrap="none" rtlCol="0" anchor="t"/>
          <a:lstStyle/>
          <a:p>
            <a:pPr marL="0" indent="0">
              <a:lnSpc>
                <a:spcPts val="2447"/>
              </a:lnSpc>
              <a:buNone/>
            </a:pPr>
            <a:r>
              <a:rPr lang="en-US" sz="1958" b="1" dirty="0">
                <a:solidFill>
                  <a:srgbClr val="3B3535"/>
                </a:solidFill>
                <a:latin typeface="Alexandria" pitchFamily="34" charset="0"/>
                <a:ea typeface="Alexandria" pitchFamily="34" charset="-122"/>
                <a:cs typeface="Alexandria" pitchFamily="34" charset="-120"/>
              </a:rPr>
              <a:t>Penetapan Struktur Organisasi</a:t>
            </a:r>
            <a:endParaRPr lang="en-US" sz="1958" dirty="0"/>
          </a:p>
        </p:txBody>
      </p:sp>
      <p:sp>
        <p:nvSpPr>
          <p:cNvPr id="12" name="Text 8"/>
          <p:cNvSpPr/>
          <p:nvPr/>
        </p:nvSpPr>
        <p:spPr>
          <a:xfrm>
            <a:off x="857964" y="3973949"/>
            <a:ext cx="7428071" cy="302300"/>
          </a:xfrm>
          <a:prstGeom prst="rect">
            <a:avLst/>
          </a:prstGeom>
          <a:noFill/>
          <a:ln/>
        </p:spPr>
        <p:txBody>
          <a:bodyPr wrap="none" rtlCol="0" anchor="t"/>
          <a:lstStyle/>
          <a:p>
            <a:pPr marL="0" indent="0">
              <a:lnSpc>
                <a:spcPts val="2381"/>
              </a:lnSpc>
              <a:buNone/>
            </a:pPr>
            <a:r>
              <a:rPr lang="en-US" sz="1488" dirty="0">
                <a:solidFill>
                  <a:srgbClr val="3B3535"/>
                </a:solidFill>
                <a:latin typeface="Sora" pitchFamily="34" charset="0"/>
                <a:ea typeface="Sora" pitchFamily="34" charset="-122"/>
                <a:cs typeface="Sora" pitchFamily="34" charset="-120"/>
              </a:rPr>
              <a:t>Menyesuaikan struktur organisasi agar selaras dengan strategi.</a:t>
            </a:r>
            <a:endParaRPr lang="en-US" sz="1488" dirty="0"/>
          </a:p>
        </p:txBody>
      </p:sp>
      <p:sp>
        <p:nvSpPr>
          <p:cNvPr id="13" name="Shape 9"/>
          <p:cNvSpPr/>
          <p:nvPr/>
        </p:nvSpPr>
        <p:spPr>
          <a:xfrm>
            <a:off x="661392" y="4661773"/>
            <a:ext cx="7821216" cy="1119545"/>
          </a:xfrm>
          <a:prstGeom prst="roundRect">
            <a:avLst>
              <a:gd name="adj" fmla="val 7596"/>
            </a:avLst>
          </a:prstGeom>
          <a:solidFill>
            <a:srgbClr val="D5DCF6"/>
          </a:solidFill>
          <a:ln w="7620">
            <a:solidFill>
              <a:srgbClr val="BBC2DC"/>
            </a:solidFill>
            <a:prstDash val="solid"/>
          </a:ln>
        </p:spPr>
      </p:sp>
      <p:sp>
        <p:nvSpPr>
          <p:cNvPr id="14" name="Text 10"/>
          <p:cNvSpPr/>
          <p:nvPr/>
        </p:nvSpPr>
        <p:spPr>
          <a:xfrm>
            <a:off x="857964" y="4858345"/>
            <a:ext cx="3019306" cy="310753"/>
          </a:xfrm>
          <a:prstGeom prst="rect">
            <a:avLst/>
          </a:prstGeom>
          <a:noFill/>
          <a:ln/>
        </p:spPr>
        <p:txBody>
          <a:bodyPr wrap="none" rtlCol="0" anchor="t"/>
          <a:lstStyle/>
          <a:p>
            <a:pPr marL="0" indent="0">
              <a:lnSpc>
                <a:spcPts val="2447"/>
              </a:lnSpc>
              <a:buNone/>
            </a:pPr>
            <a:r>
              <a:rPr lang="en-US" sz="1958" b="1" dirty="0">
                <a:solidFill>
                  <a:srgbClr val="3B3535"/>
                </a:solidFill>
                <a:latin typeface="Alexandria" pitchFamily="34" charset="0"/>
                <a:ea typeface="Alexandria" pitchFamily="34" charset="-122"/>
                <a:cs typeface="Alexandria" pitchFamily="34" charset="-120"/>
              </a:rPr>
              <a:t>Pengembangan Budaya</a:t>
            </a:r>
            <a:endParaRPr lang="en-US" sz="1958" dirty="0"/>
          </a:p>
        </p:txBody>
      </p:sp>
      <p:sp>
        <p:nvSpPr>
          <p:cNvPr id="15" name="Text 11"/>
          <p:cNvSpPr/>
          <p:nvPr/>
        </p:nvSpPr>
        <p:spPr>
          <a:xfrm>
            <a:off x="857964" y="5282446"/>
            <a:ext cx="7428071" cy="302300"/>
          </a:xfrm>
          <a:prstGeom prst="rect">
            <a:avLst/>
          </a:prstGeom>
          <a:noFill/>
          <a:ln/>
        </p:spPr>
        <p:txBody>
          <a:bodyPr wrap="none" rtlCol="0" anchor="t"/>
          <a:lstStyle/>
          <a:p>
            <a:pPr marL="0" indent="0">
              <a:lnSpc>
                <a:spcPts val="2381"/>
              </a:lnSpc>
              <a:buNone/>
            </a:pPr>
            <a:r>
              <a:rPr lang="en-US" sz="1488" dirty="0">
                <a:solidFill>
                  <a:srgbClr val="3B3535"/>
                </a:solidFill>
                <a:latin typeface="Sora" pitchFamily="34" charset="0"/>
                <a:ea typeface="Sora" pitchFamily="34" charset="-122"/>
                <a:cs typeface="Sora" pitchFamily="34" charset="-120"/>
              </a:rPr>
              <a:t>Membangun budaya organisasi yang mendukung implementasi strategi.</a:t>
            </a:r>
            <a:endParaRPr lang="en-US" sz="1488" dirty="0"/>
          </a:p>
        </p:txBody>
      </p:sp>
      <p:sp>
        <p:nvSpPr>
          <p:cNvPr id="16" name="Shape 12"/>
          <p:cNvSpPr/>
          <p:nvPr/>
        </p:nvSpPr>
        <p:spPr>
          <a:xfrm>
            <a:off x="661392" y="5970270"/>
            <a:ext cx="7821216" cy="1119545"/>
          </a:xfrm>
          <a:prstGeom prst="roundRect">
            <a:avLst>
              <a:gd name="adj" fmla="val 7596"/>
            </a:avLst>
          </a:prstGeom>
          <a:solidFill>
            <a:srgbClr val="D5DCF6"/>
          </a:solidFill>
          <a:ln w="7620">
            <a:solidFill>
              <a:srgbClr val="BBC2DC"/>
            </a:solidFill>
            <a:prstDash val="solid"/>
          </a:ln>
        </p:spPr>
      </p:sp>
      <p:sp>
        <p:nvSpPr>
          <p:cNvPr id="17" name="Text 13"/>
          <p:cNvSpPr/>
          <p:nvPr/>
        </p:nvSpPr>
        <p:spPr>
          <a:xfrm>
            <a:off x="857964" y="6166842"/>
            <a:ext cx="3089910" cy="310753"/>
          </a:xfrm>
          <a:prstGeom prst="rect">
            <a:avLst/>
          </a:prstGeom>
          <a:noFill/>
          <a:ln/>
        </p:spPr>
        <p:txBody>
          <a:bodyPr wrap="none" rtlCol="0" anchor="t"/>
          <a:lstStyle/>
          <a:p>
            <a:pPr marL="0" indent="0">
              <a:lnSpc>
                <a:spcPts val="2447"/>
              </a:lnSpc>
              <a:buNone/>
            </a:pPr>
            <a:r>
              <a:rPr lang="en-US" sz="1958" b="1" dirty="0">
                <a:solidFill>
                  <a:srgbClr val="3B3535"/>
                </a:solidFill>
                <a:latin typeface="Alexandria" pitchFamily="34" charset="0"/>
                <a:ea typeface="Alexandria" pitchFamily="34" charset="-122"/>
                <a:cs typeface="Alexandria" pitchFamily="34" charset="-120"/>
              </a:rPr>
              <a:t>Koordinasi Lintas Fungsi</a:t>
            </a:r>
            <a:endParaRPr lang="en-US" sz="1958" dirty="0"/>
          </a:p>
        </p:txBody>
      </p:sp>
      <p:sp>
        <p:nvSpPr>
          <p:cNvPr id="18" name="Text 14"/>
          <p:cNvSpPr/>
          <p:nvPr/>
        </p:nvSpPr>
        <p:spPr>
          <a:xfrm>
            <a:off x="857964" y="6590943"/>
            <a:ext cx="7428071" cy="302300"/>
          </a:xfrm>
          <a:prstGeom prst="rect">
            <a:avLst/>
          </a:prstGeom>
          <a:noFill/>
          <a:ln/>
        </p:spPr>
        <p:txBody>
          <a:bodyPr wrap="none" rtlCol="0" anchor="t"/>
          <a:lstStyle/>
          <a:p>
            <a:pPr marL="0" indent="0">
              <a:lnSpc>
                <a:spcPts val="2381"/>
              </a:lnSpc>
              <a:buNone/>
            </a:pPr>
            <a:r>
              <a:rPr lang="en-US" sz="1488" dirty="0">
                <a:solidFill>
                  <a:srgbClr val="3B3535"/>
                </a:solidFill>
                <a:latin typeface="Sora" pitchFamily="34" charset="0"/>
                <a:ea typeface="Sora" pitchFamily="34" charset="-122"/>
                <a:cs typeface="Sora" pitchFamily="34" charset="-120"/>
              </a:rPr>
              <a:t>Memastikan kolaborasi antar departemen untuk mencapai tujuan bersama.</a:t>
            </a:r>
            <a:endParaRPr lang="en-US" sz="148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365575" y="2246709"/>
            <a:ext cx="5043130" cy="3736181"/>
          </a:xfrm>
          <a:prstGeom prst="rect">
            <a:avLst/>
          </a:prstGeom>
        </p:spPr>
      </p:pic>
      <p:sp>
        <p:nvSpPr>
          <p:cNvPr id="6" name="Text 2"/>
          <p:cNvSpPr/>
          <p:nvPr/>
        </p:nvSpPr>
        <p:spPr>
          <a:xfrm>
            <a:off x="620435" y="1205746"/>
            <a:ext cx="7740491" cy="583049"/>
          </a:xfrm>
          <a:prstGeom prst="rect">
            <a:avLst/>
          </a:prstGeom>
          <a:noFill/>
          <a:ln/>
        </p:spPr>
        <p:txBody>
          <a:bodyPr wrap="none" rtlCol="0" anchor="t"/>
          <a:lstStyle/>
          <a:p>
            <a:pPr marL="0" indent="0">
              <a:lnSpc>
                <a:spcPts val="4592"/>
              </a:lnSpc>
              <a:buNone/>
            </a:pPr>
            <a:r>
              <a:rPr lang="en-US" sz="3674" b="1" dirty="0">
                <a:solidFill>
                  <a:srgbClr val="1F1E1E"/>
                </a:solidFill>
                <a:latin typeface="Alexandria" pitchFamily="34" charset="0"/>
                <a:ea typeface="Alexandria" pitchFamily="34" charset="-122"/>
                <a:cs typeface="Alexandria" pitchFamily="34" charset="-120"/>
              </a:rPr>
              <a:t>Monitoring dan Evaluasi Strategi</a:t>
            </a:r>
            <a:endParaRPr lang="en-US" sz="3674" dirty="0"/>
          </a:p>
        </p:txBody>
      </p:sp>
      <p:pic>
        <p:nvPicPr>
          <p:cNvPr id="7" name="Image 2" descr="preencoded.png"/>
          <p:cNvPicPr>
            <a:picLocks noChangeAspect="1"/>
          </p:cNvPicPr>
          <p:nvPr/>
        </p:nvPicPr>
        <p:blipFill>
          <a:blip r:embed="rId5"/>
          <a:stretch>
            <a:fillRect/>
          </a:stretch>
        </p:blipFill>
        <p:spPr>
          <a:xfrm>
            <a:off x="620435" y="2054662"/>
            <a:ext cx="443151" cy="443151"/>
          </a:xfrm>
          <a:prstGeom prst="rect">
            <a:avLst/>
          </a:prstGeom>
        </p:spPr>
      </p:pic>
      <p:sp>
        <p:nvSpPr>
          <p:cNvPr id="8" name="Text 3"/>
          <p:cNvSpPr/>
          <p:nvPr/>
        </p:nvSpPr>
        <p:spPr>
          <a:xfrm>
            <a:off x="620435" y="2675096"/>
            <a:ext cx="2413159" cy="291465"/>
          </a:xfrm>
          <a:prstGeom prst="rect">
            <a:avLst/>
          </a:prstGeom>
          <a:noFill/>
          <a:ln/>
        </p:spPr>
        <p:txBody>
          <a:bodyPr wrap="none" rtlCol="0" anchor="t"/>
          <a:lstStyle/>
          <a:p>
            <a:pPr marL="0" indent="0" algn="l">
              <a:lnSpc>
                <a:spcPts val="2296"/>
              </a:lnSpc>
              <a:buNone/>
            </a:pPr>
            <a:r>
              <a:rPr lang="en-US" sz="1837" b="1" dirty="0">
                <a:solidFill>
                  <a:srgbClr val="3B3535"/>
                </a:solidFill>
                <a:latin typeface="Alexandria" pitchFamily="34" charset="0"/>
                <a:ea typeface="Alexandria" pitchFamily="34" charset="-122"/>
                <a:cs typeface="Alexandria" pitchFamily="34" charset="-120"/>
              </a:rPr>
              <a:t>Dashboard Strategis</a:t>
            </a:r>
            <a:endParaRPr lang="en-US" sz="1837" dirty="0"/>
          </a:p>
        </p:txBody>
      </p:sp>
      <p:sp>
        <p:nvSpPr>
          <p:cNvPr id="9" name="Text 4"/>
          <p:cNvSpPr/>
          <p:nvPr/>
        </p:nvSpPr>
        <p:spPr>
          <a:xfrm>
            <a:off x="620435" y="3072884"/>
            <a:ext cx="7903131" cy="283607"/>
          </a:xfrm>
          <a:prstGeom prst="rect">
            <a:avLst/>
          </a:prstGeom>
          <a:noFill/>
          <a:ln/>
        </p:spPr>
        <p:txBody>
          <a:bodyPr wrap="none" rtlCol="0" anchor="t"/>
          <a:lstStyle/>
          <a:p>
            <a:pPr marL="0" indent="0" algn="l">
              <a:lnSpc>
                <a:spcPts val="2234"/>
              </a:lnSpc>
              <a:buNone/>
            </a:pPr>
            <a:r>
              <a:rPr lang="en-US" sz="1396" dirty="0">
                <a:solidFill>
                  <a:srgbClr val="3B3535"/>
                </a:solidFill>
                <a:latin typeface="Sora" pitchFamily="34" charset="0"/>
                <a:ea typeface="Sora" pitchFamily="34" charset="-122"/>
                <a:cs typeface="Sora" pitchFamily="34" charset="-120"/>
              </a:rPr>
              <a:t>Menggunakan indikator kinerja utama untuk memantau pencapaian tujuan.</a:t>
            </a:r>
            <a:endParaRPr lang="en-US" sz="1396" dirty="0"/>
          </a:p>
        </p:txBody>
      </p:sp>
      <p:pic>
        <p:nvPicPr>
          <p:cNvPr id="10" name="Image 3" descr="preencoded.png"/>
          <p:cNvPicPr>
            <a:picLocks noChangeAspect="1"/>
          </p:cNvPicPr>
          <p:nvPr/>
        </p:nvPicPr>
        <p:blipFill>
          <a:blip r:embed="rId6"/>
          <a:stretch>
            <a:fillRect/>
          </a:stretch>
        </p:blipFill>
        <p:spPr>
          <a:xfrm>
            <a:off x="620435" y="3888343"/>
            <a:ext cx="443151" cy="443151"/>
          </a:xfrm>
          <a:prstGeom prst="rect">
            <a:avLst/>
          </a:prstGeom>
        </p:spPr>
      </p:pic>
      <p:sp>
        <p:nvSpPr>
          <p:cNvPr id="11" name="Text 5"/>
          <p:cNvSpPr/>
          <p:nvPr/>
        </p:nvSpPr>
        <p:spPr>
          <a:xfrm>
            <a:off x="620435" y="4508778"/>
            <a:ext cx="2332673" cy="291465"/>
          </a:xfrm>
          <a:prstGeom prst="rect">
            <a:avLst/>
          </a:prstGeom>
          <a:noFill/>
          <a:ln/>
        </p:spPr>
        <p:txBody>
          <a:bodyPr wrap="none" rtlCol="0" anchor="t"/>
          <a:lstStyle/>
          <a:p>
            <a:pPr marL="0" indent="0" algn="l">
              <a:lnSpc>
                <a:spcPts val="2296"/>
              </a:lnSpc>
              <a:buNone/>
            </a:pPr>
            <a:r>
              <a:rPr lang="en-US" sz="1837" b="1" dirty="0">
                <a:solidFill>
                  <a:srgbClr val="3B3535"/>
                </a:solidFill>
                <a:latin typeface="Alexandria" pitchFamily="34" charset="0"/>
                <a:ea typeface="Alexandria" pitchFamily="34" charset="-122"/>
                <a:cs typeface="Alexandria" pitchFamily="34" charset="-120"/>
              </a:rPr>
              <a:t>Evaluasi Berkala</a:t>
            </a:r>
            <a:endParaRPr lang="en-US" sz="1837" dirty="0"/>
          </a:p>
        </p:txBody>
      </p:sp>
      <p:sp>
        <p:nvSpPr>
          <p:cNvPr id="12" name="Text 6"/>
          <p:cNvSpPr/>
          <p:nvPr/>
        </p:nvSpPr>
        <p:spPr>
          <a:xfrm>
            <a:off x="620435" y="4906566"/>
            <a:ext cx="7903131" cy="283607"/>
          </a:xfrm>
          <a:prstGeom prst="rect">
            <a:avLst/>
          </a:prstGeom>
          <a:noFill/>
          <a:ln/>
        </p:spPr>
        <p:txBody>
          <a:bodyPr wrap="none" rtlCol="0" anchor="t"/>
          <a:lstStyle/>
          <a:p>
            <a:pPr marL="0" indent="0" algn="l">
              <a:lnSpc>
                <a:spcPts val="2234"/>
              </a:lnSpc>
              <a:buNone/>
            </a:pPr>
            <a:r>
              <a:rPr lang="en-US" sz="1396" dirty="0">
                <a:solidFill>
                  <a:srgbClr val="3B3535"/>
                </a:solidFill>
                <a:latin typeface="Sora" pitchFamily="34" charset="0"/>
                <a:ea typeface="Sora" pitchFamily="34" charset="-122"/>
                <a:cs typeface="Sora" pitchFamily="34" charset="-120"/>
              </a:rPr>
              <a:t>Menilai efektivitas strategi dan mengidentifikasi area perbaikan.</a:t>
            </a:r>
            <a:endParaRPr lang="en-US" sz="1396" dirty="0"/>
          </a:p>
        </p:txBody>
      </p:sp>
      <p:pic>
        <p:nvPicPr>
          <p:cNvPr id="13" name="Image 4" descr="preencoded.png"/>
          <p:cNvPicPr>
            <a:picLocks noChangeAspect="1"/>
          </p:cNvPicPr>
          <p:nvPr/>
        </p:nvPicPr>
        <p:blipFill>
          <a:blip r:embed="rId7"/>
          <a:stretch>
            <a:fillRect/>
          </a:stretch>
        </p:blipFill>
        <p:spPr>
          <a:xfrm>
            <a:off x="620435" y="5722025"/>
            <a:ext cx="443151" cy="443151"/>
          </a:xfrm>
          <a:prstGeom prst="rect">
            <a:avLst/>
          </a:prstGeom>
        </p:spPr>
      </p:pic>
      <p:sp>
        <p:nvSpPr>
          <p:cNvPr id="14" name="Text 7"/>
          <p:cNvSpPr/>
          <p:nvPr/>
        </p:nvSpPr>
        <p:spPr>
          <a:xfrm>
            <a:off x="620435" y="6342459"/>
            <a:ext cx="2494598" cy="291465"/>
          </a:xfrm>
          <a:prstGeom prst="rect">
            <a:avLst/>
          </a:prstGeom>
          <a:noFill/>
          <a:ln/>
        </p:spPr>
        <p:txBody>
          <a:bodyPr wrap="none" rtlCol="0" anchor="t"/>
          <a:lstStyle/>
          <a:p>
            <a:pPr marL="0" indent="0" algn="l">
              <a:lnSpc>
                <a:spcPts val="2296"/>
              </a:lnSpc>
              <a:buNone/>
            </a:pPr>
            <a:r>
              <a:rPr lang="en-US" sz="1837" b="1" dirty="0">
                <a:solidFill>
                  <a:srgbClr val="3B3535"/>
                </a:solidFill>
                <a:latin typeface="Alexandria" pitchFamily="34" charset="0"/>
                <a:ea typeface="Alexandria" pitchFamily="34" charset="-122"/>
                <a:cs typeface="Alexandria" pitchFamily="34" charset="-120"/>
              </a:rPr>
              <a:t>Penyesuaian Strategi</a:t>
            </a:r>
            <a:endParaRPr lang="en-US" sz="1837" dirty="0"/>
          </a:p>
        </p:txBody>
      </p:sp>
      <p:sp>
        <p:nvSpPr>
          <p:cNvPr id="15" name="Text 8"/>
          <p:cNvSpPr/>
          <p:nvPr/>
        </p:nvSpPr>
        <p:spPr>
          <a:xfrm>
            <a:off x="620435" y="6740247"/>
            <a:ext cx="7903131" cy="283607"/>
          </a:xfrm>
          <a:prstGeom prst="rect">
            <a:avLst/>
          </a:prstGeom>
          <a:noFill/>
          <a:ln/>
        </p:spPr>
        <p:txBody>
          <a:bodyPr wrap="none" rtlCol="0" anchor="t"/>
          <a:lstStyle/>
          <a:p>
            <a:pPr marL="0" indent="0" algn="l">
              <a:lnSpc>
                <a:spcPts val="2234"/>
              </a:lnSpc>
              <a:buNone/>
            </a:pPr>
            <a:r>
              <a:rPr lang="en-US" sz="1396" dirty="0">
                <a:solidFill>
                  <a:srgbClr val="3B3535"/>
                </a:solidFill>
                <a:latin typeface="Sora" pitchFamily="34" charset="0"/>
                <a:ea typeface="Sora" pitchFamily="34" charset="-122"/>
                <a:cs typeface="Sora" pitchFamily="34" charset="-120"/>
              </a:rPr>
              <a:t>Melakukan perubahan strategi jika diperlukan untuk mencapai tujuan.</a:t>
            </a:r>
            <a:endParaRPr lang="en-US" sz="139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17725" y="2725698"/>
            <a:ext cx="4938951" cy="2778204"/>
          </a:xfrm>
          <a:prstGeom prst="rect">
            <a:avLst/>
          </a:prstGeom>
        </p:spPr>
      </p:pic>
      <p:sp>
        <p:nvSpPr>
          <p:cNvPr id="6" name="Text 2"/>
          <p:cNvSpPr/>
          <p:nvPr/>
        </p:nvSpPr>
        <p:spPr>
          <a:xfrm>
            <a:off x="766167" y="603647"/>
            <a:ext cx="7611666" cy="1440180"/>
          </a:xfrm>
          <a:prstGeom prst="rect">
            <a:avLst/>
          </a:prstGeom>
          <a:noFill/>
          <a:ln/>
        </p:spPr>
        <p:txBody>
          <a:bodyPr wrap="square" rtlCol="0" anchor="t"/>
          <a:lstStyle/>
          <a:p>
            <a:pPr marL="0" indent="0">
              <a:lnSpc>
                <a:spcPts val="5670"/>
              </a:lnSpc>
              <a:buNone/>
            </a:pPr>
            <a:r>
              <a:rPr lang="en-US" sz="4536" b="1" dirty="0">
                <a:solidFill>
                  <a:srgbClr val="1F1E1E"/>
                </a:solidFill>
                <a:latin typeface="Alexandria" pitchFamily="34" charset="0"/>
                <a:ea typeface="Alexandria" pitchFamily="34" charset="-122"/>
                <a:cs typeface="Alexandria" pitchFamily="34" charset="-120"/>
              </a:rPr>
              <a:t>Tantangan dalam Mengelola Strategi</a:t>
            </a:r>
            <a:endParaRPr lang="en-US" sz="4536" dirty="0"/>
          </a:p>
        </p:txBody>
      </p:sp>
      <p:pic>
        <p:nvPicPr>
          <p:cNvPr id="7" name="Image 2" descr="preencoded.png"/>
          <p:cNvPicPr>
            <a:picLocks noChangeAspect="1"/>
          </p:cNvPicPr>
          <p:nvPr/>
        </p:nvPicPr>
        <p:blipFill>
          <a:blip r:embed="rId5"/>
          <a:stretch>
            <a:fillRect/>
          </a:stretch>
        </p:blipFill>
        <p:spPr>
          <a:xfrm>
            <a:off x="766167" y="2372082"/>
            <a:ext cx="1094542" cy="1751290"/>
          </a:xfrm>
          <a:prstGeom prst="rect">
            <a:avLst/>
          </a:prstGeom>
        </p:spPr>
      </p:pic>
      <p:sp>
        <p:nvSpPr>
          <p:cNvPr id="8" name="Text 3"/>
          <p:cNvSpPr/>
          <p:nvPr/>
        </p:nvSpPr>
        <p:spPr>
          <a:xfrm>
            <a:off x="2188964" y="2590919"/>
            <a:ext cx="3419118" cy="359926"/>
          </a:xfrm>
          <a:prstGeom prst="rect">
            <a:avLst/>
          </a:prstGeom>
          <a:noFill/>
          <a:ln/>
        </p:spPr>
        <p:txBody>
          <a:bodyPr wrap="none" rtlCol="0" anchor="t"/>
          <a:lstStyle/>
          <a:p>
            <a:pPr marL="0" indent="0" algn="l">
              <a:lnSpc>
                <a:spcPts val="2835"/>
              </a:lnSpc>
              <a:buNone/>
            </a:pPr>
            <a:r>
              <a:rPr lang="en-US" sz="2268" b="1" dirty="0">
                <a:solidFill>
                  <a:srgbClr val="3B3535"/>
                </a:solidFill>
                <a:latin typeface="Alexandria" pitchFamily="34" charset="0"/>
                <a:ea typeface="Alexandria" pitchFamily="34" charset="-122"/>
                <a:cs typeface="Alexandria" pitchFamily="34" charset="-120"/>
              </a:rPr>
              <a:t>Perubahan Lingkungan</a:t>
            </a:r>
            <a:endParaRPr lang="en-US" sz="2268" dirty="0"/>
          </a:p>
        </p:txBody>
      </p:sp>
      <p:sp>
        <p:nvSpPr>
          <p:cNvPr id="9" name="Text 4"/>
          <p:cNvSpPr/>
          <p:nvPr/>
        </p:nvSpPr>
        <p:spPr>
          <a:xfrm>
            <a:off x="2188964" y="3082171"/>
            <a:ext cx="6188869" cy="700564"/>
          </a:xfrm>
          <a:prstGeom prst="rect">
            <a:avLst/>
          </a:prstGeom>
          <a:noFill/>
          <a:ln/>
        </p:spPr>
        <p:txBody>
          <a:bodyPr wrap="square" rtlCol="0" anchor="t"/>
          <a:lstStyle/>
          <a:p>
            <a:pPr marL="0" indent="0" algn="l">
              <a:lnSpc>
                <a:spcPts val="2758"/>
              </a:lnSpc>
              <a:buNone/>
            </a:pPr>
            <a:r>
              <a:rPr lang="en-US" sz="1724" dirty="0">
                <a:solidFill>
                  <a:srgbClr val="3B3535"/>
                </a:solidFill>
                <a:latin typeface="Sora" pitchFamily="34" charset="0"/>
                <a:ea typeface="Sora" pitchFamily="34" charset="-122"/>
                <a:cs typeface="Sora" pitchFamily="34" charset="-120"/>
              </a:rPr>
              <a:t>Adaptasi terhadap perubahan lingkungan internal dan eksternal yang cepat.</a:t>
            </a:r>
            <a:endParaRPr lang="en-US" sz="1724" dirty="0"/>
          </a:p>
        </p:txBody>
      </p:sp>
      <p:pic>
        <p:nvPicPr>
          <p:cNvPr id="10" name="Image 3" descr="preencoded.png"/>
          <p:cNvPicPr>
            <a:picLocks noChangeAspect="1"/>
          </p:cNvPicPr>
          <p:nvPr/>
        </p:nvPicPr>
        <p:blipFill>
          <a:blip r:embed="rId6"/>
          <a:stretch>
            <a:fillRect/>
          </a:stretch>
        </p:blipFill>
        <p:spPr>
          <a:xfrm>
            <a:off x="766167" y="4123372"/>
            <a:ext cx="1094542" cy="1751290"/>
          </a:xfrm>
          <a:prstGeom prst="rect">
            <a:avLst/>
          </a:prstGeom>
        </p:spPr>
      </p:pic>
      <p:sp>
        <p:nvSpPr>
          <p:cNvPr id="11" name="Text 5"/>
          <p:cNvSpPr/>
          <p:nvPr/>
        </p:nvSpPr>
        <p:spPr>
          <a:xfrm>
            <a:off x="2188964" y="4342209"/>
            <a:ext cx="3154680" cy="359926"/>
          </a:xfrm>
          <a:prstGeom prst="rect">
            <a:avLst/>
          </a:prstGeom>
          <a:noFill/>
          <a:ln/>
        </p:spPr>
        <p:txBody>
          <a:bodyPr wrap="none" rtlCol="0" anchor="t"/>
          <a:lstStyle/>
          <a:p>
            <a:pPr marL="0" indent="0" algn="l">
              <a:lnSpc>
                <a:spcPts val="2835"/>
              </a:lnSpc>
              <a:buNone/>
            </a:pPr>
            <a:r>
              <a:rPr lang="en-US" sz="2268" b="1" dirty="0">
                <a:solidFill>
                  <a:srgbClr val="3B3535"/>
                </a:solidFill>
                <a:latin typeface="Alexandria" pitchFamily="34" charset="0"/>
                <a:ea typeface="Alexandria" pitchFamily="34" charset="-122"/>
                <a:cs typeface="Alexandria" pitchFamily="34" charset="-120"/>
              </a:rPr>
              <a:t>Resistensi Perubahan</a:t>
            </a:r>
            <a:endParaRPr lang="en-US" sz="2268" dirty="0"/>
          </a:p>
        </p:txBody>
      </p:sp>
      <p:sp>
        <p:nvSpPr>
          <p:cNvPr id="12" name="Text 6"/>
          <p:cNvSpPr/>
          <p:nvPr/>
        </p:nvSpPr>
        <p:spPr>
          <a:xfrm>
            <a:off x="2188964" y="4833461"/>
            <a:ext cx="6188869" cy="700564"/>
          </a:xfrm>
          <a:prstGeom prst="rect">
            <a:avLst/>
          </a:prstGeom>
          <a:noFill/>
          <a:ln/>
        </p:spPr>
        <p:txBody>
          <a:bodyPr wrap="square" rtlCol="0" anchor="t"/>
          <a:lstStyle/>
          <a:p>
            <a:pPr marL="0" indent="0" algn="l">
              <a:lnSpc>
                <a:spcPts val="2758"/>
              </a:lnSpc>
              <a:buNone/>
            </a:pPr>
            <a:r>
              <a:rPr lang="en-US" sz="1724" dirty="0">
                <a:solidFill>
                  <a:srgbClr val="3B3535"/>
                </a:solidFill>
                <a:latin typeface="Sora" pitchFamily="34" charset="0"/>
                <a:ea typeface="Sora" pitchFamily="34" charset="-122"/>
                <a:cs typeface="Sora" pitchFamily="34" charset="-120"/>
              </a:rPr>
              <a:t>Mengatasi resistensi karyawan terhadap perubahan strategi.</a:t>
            </a:r>
            <a:endParaRPr lang="en-US" sz="1724" dirty="0"/>
          </a:p>
        </p:txBody>
      </p:sp>
      <p:pic>
        <p:nvPicPr>
          <p:cNvPr id="13" name="Image 4" descr="preencoded.png"/>
          <p:cNvPicPr>
            <a:picLocks noChangeAspect="1"/>
          </p:cNvPicPr>
          <p:nvPr/>
        </p:nvPicPr>
        <p:blipFill>
          <a:blip r:embed="rId7"/>
          <a:stretch>
            <a:fillRect/>
          </a:stretch>
        </p:blipFill>
        <p:spPr>
          <a:xfrm>
            <a:off x="766167" y="5874663"/>
            <a:ext cx="1094542" cy="1751290"/>
          </a:xfrm>
          <a:prstGeom prst="rect">
            <a:avLst/>
          </a:prstGeom>
        </p:spPr>
      </p:pic>
      <p:sp>
        <p:nvSpPr>
          <p:cNvPr id="14" name="Text 7"/>
          <p:cNvSpPr/>
          <p:nvPr/>
        </p:nvSpPr>
        <p:spPr>
          <a:xfrm>
            <a:off x="2188964" y="6093500"/>
            <a:ext cx="3579733" cy="359926"/>
          </a:xfrm>
          <a:prstGeom prst="rect">
            <a:avLst/>
          </a:prstGeom>
          <a:noFill/>
          <a:ln/>
        </p:spPr>
        <p:txBody>
          <a:bodyPr wrap="none" rtlCol="0" anchor="t"/>
          <a:lstStyle/>
          <a:p>
            <a:pPr marL="0" indent="0" algn="l">
              <a:lnSpc>
                <a:spcPts val="2835"/>
              </a:lnSpc>
              <a:buNone/>
            </a:pPr>
            <a:r>
              <a:rPr lang="en-US" sz="2268" b="1" dirty="0">
                <a:solidFill>
                  <a:srgbClr val="3B3535"/>
                </a:solidFill>
                <a:latin typeface="Alexandria" pitchFamily="34" charset="0"/>
                <a:ea typeface="Alexandria" pitchFamily="34" charset="-122"/>
                <a:cs typeface="Alexandria" pitchFamily="34" charset="-120"/>
              </a:rPr>
              <a:t>Koordinasi Lintas Fungsi</a:t>
            </a:r>
            <a:endParaRPr lang="en-US" sz="2268" dirty="0"/>
          </a:p>
        </p:txBody>
      </p:sp>
      <p:sp>
        <p:nvSpPr>
          <p:cNvPr id="15" name="Text 8"/>
          <p:cNvSpPr/>
          <p:nvPr/>
        </p:nvSpPr>
        <p:spPr>
          <a:xfrm>
            <a:off x="2188964" y="6584752"/>
            <a:ext cx="6188869" cy="700564"/>
          </a:xfrm>
          <a:prstGeom prst="rect">
            <a:avLst/>
          </a:prstGeom>
          <a:noFill/>
          <a:ln/>
        </p:spPr>
        <p:txBody>
          <a:bodyPr wrap="square" rtlCol="0" anchor="t"/>
          <a:lstStyle/>
          <a:p>
            <a:pPr marL="0" indent="0" algn="l">
              <a:lnSpc>
                <a:spcPts val="2758"/>
              </a:lnSpc>
              <a:buNone/>
            </a:pPr>
            <a:r>
              <a:rPr lang="en-US" sz="1724" dirty="0">
                <a:solidFill>
                  <a:srgbClr val="3B3535"/>
                </a:solidFill>
                <a:latin typeface="Sora" pitchFamily="34" charset="0"/>
                <a:ea typeface="Sora" pitchFamily="34" charset="-122"/>
                <a:cs typeface="Sora" pitchFamily="34" charset="-120"/>
              </a:rPr>
              <a:t>Memastikan seluruh departemen terlibat dan mendukung implementasi strategi.</a:t>
            </a:r>
            <a:endParaRPr lang="en-US" sz="1724"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7EEF9"/>
          </a:solidFill>
          <a:ln/>
        </p:spPr>
      </p:sp>
      <p:sp>
        <p:nvSpPr>
          <p:cNvPr id="3" name="Shape 1"/>
          <p:cNvSpPr/>
          <p:nvPr/>
        </p:nvSpPr>
        <p:spPr>
          <a:xfrm>
            <a:off x="0" y="0"/>
            <a:ext cx="14630400" cy="8229600"/>
          </a:xfrm>
          <a:prstGeom prst="rect">
            <a:avLst/>
          </a:prstGeom>
          <a:solidFill>
            <a:srgbClr val="FFFAFA"/>
          </a:solidFill>
          <a:ln/>
        </p:spPr>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pic>
        <p:nvPicPr>
          <p:cNvPr id="5" name="Image 1" descr="preencoded.png"/>
          <p:cNvPicPr>
            <a:picLocks noChangeAspect="1"/>
          </p:cNvPicPr>
          <p:nvPr/>
        </p:nvPicPr>
        <p:blipFill>
          <a:blip r:embed="rId4"/>
          <a:stretch>
            <a:fillRect/>
          </a:stretch>
        </p:blipFill>
        <p:spPr>
          <a:xfrm>
            <a:off x="9448086" y="2488763"/>
            <a:ext cx="4878110" cy="3252073"/>
          </a:xfrm>
          <a:prstGeom prst="rect">
            <a:avLst/>
          </a:prstGeom>
        </p:spPr>
      </p:pic>
      <p:sp>
        <p:nvSpPr>
          <p:cNvPr id="6" name="Text 2"/>
          <p:cNvSpPr/>
          <p:nvPr/>
        </p:nvSpPr>
        <p:spPr>
          <a:xfrm>
            <a:off x="851416" y="677585"/>
            <a:ext cx="7441168" cy="1600438"/>
          </a:xfrm>
          <a:prstGeom prst="rect">
            <a:avLst/>
          </a:prstGeom>
          <a:noFill/>
          <a:ln/>
        </p:spPr>
        <p:txBody>
          <a:bodyPr wrap="square" rtlCol="0" anchor="t"/>
          <a:lstStyle/>
          <a:p>
            <a:pPr marL="0" indent="0">
              <a:lnSpc>
                <a:spcPts val="6301"/>
              </a:lnSpc>
              <a:buNone/>
            </a:pPr>
            <a:r>
              <a:rPr lang="en-US" sz="5041" b="1" dirty="0">
                <a:solidFill>
                  <a:srgbClr val="1F1E1E"/>
                </a:solidFill>
                <a:latin typeface="Alexandria" pitchFamily="34" charset="0"/>
                <a:ea typeface="Alexandria" pitchFamily="34" charset="-122"/>
                <a:cs typeface="Alexandria" pitchFamily="34" charset="-120"/>
              </a:rPr>
              <a:t>Kesimpulan dan Rekomendasi</a:t>
            </a:r>
            <a:endParaRPr lang="en-US" sz="5041" dirty="0"/>
          </a:p>
        </p:txBody>
      </p:sp>
      <p:sp>
        <p:nvSpPr>
          <p:cNvPr id="7" name="Shape 3"/>
          <p:cNvSpPr/>
          <p:nvPr/>
        </p:nvSpPr>
        <p:spPr>
          <a:xfrm>
            <a:off x="851416" y="2642830"/>
            <a:ext cx="7441168" cy="4909185"/>
          </a:xfrm>
          <a:prstGeom prst="roundRect">
            <a:avLst>
              <a:gd name="adj" fmla="val 2230"/>
            </a:avLst>
          </a:prstGeom>
          <a:noFill/>
          <a:ln w="7620">
            <a:solidFill>
              <a:srgbClr val="000000">
                <a:alpha val="8000"/>
              </a:srgbClr>
            </a:solidFill>
            <a:prstDash val="solid"/>
          </a:ln>
        </p:spPr>
      </p:sp>
      <p:sp>
        <p:nvSpPr>
          <p:cNvPr id="8" name="Shape 4"/>
          <p:cNvSpPr/>
          <p:nvPr/>
        </p:nvSpPr>
        <p:spPr>
          <a:xfrm>
            <a:off x="859036" y="2650450"/>
            <a:ext cx="7425928" cy="2641521"/>
          </a:xfrm>
          <a:prstGeom prst="rect">
            <a:avLst/>
          </a:prstGeom>
          <a:solidFill>
            <a:srgbClr val="FFFFFF">
              <a:alpha val="4000"/>
            </a:srgbClr>
          </a:solidFill>
          <a:ln/>
        </p:spPr>
      </p:sp>
      <p:sp>
        <p:nvSpPr>
          <p:cNvPr id="9" name="Text 5"/>
          <p:cNvSpPr/>
          <p:nvPr/>
        </p:nvSpPr>
        <p:spPr>
          <a:xfrm>
            <a:off x="1102281" y="2803922"/>
            <a:ext cx="3222665" cy="389096"/>
          </a:xfrm>
          <a:prstGeom prst="rect">
            <a:avLst/>
          </a:prstGeom>
          <a:noFill/>
          <a:ln/>
        </p:spPr>
        <p:txBody>
          <a:bodyPr wrap="none" rtlCol="0" anchor="t"/>
          <a:lstStyle/>
          <a:p>
            <a:pPr marL="0" indent="0">
              <a:lnSpc>
                <a:spcPts val="3065"/>
              </a:lnSpc>
              <a:buNone/>
            </a:pPr>
            <a:r>
              <a:rPr lang="en-US" sz="1916" dirty="0">
                <a:solidFill>
                  <a:srgbClr val="3B3535"/>
                </a:solidFill>
                <a:latin typeface="Sora" pitchFamily="34" charset="0"/>
                <a:ea typeface="Sora" pitchFamily="34" charset="-122"/>
                <a:cs typeface="Sora" pitchFamily="34" charset="-120"/>
              </a:rPr>
              <a:t>Kesimpulan</a:t>
            </a:r>
            <a:endParaRPr lang="en-US" sz="1916" dirty="0"/>
          </a:p>
        </p:txBody>
      </p:sp>
      <p:sp>
        <p:nvSpPr>
          <p:cNvPr id="10" name="Text 6"/>
          <p:cNvSpPr/>
          <p:nvPr/>
        </p:nvSpPr>
        <p:spPr>
          <a:xfrm>
            <a:off x="4819055" y="2803922"/>
            <a:ext cx="3222665" cy="2334578"/>
          </a:xfrm>
          <a:prstGeom prst="rect">
            <a:avLst/>
          </a:prstGeom>
          <a:noFill/>
          <a:ln/>
        </p:spPr>
        <p:txBody>
          <a:bodyPr wrap="square" rtlCol="0" anchor="t"/>
          <a:lstStyle/>
          <a:p>
            <a:pPr marL="0" indent="0">
              <a:lnSpc>
                <a:spcPts val="3065"/>
              </a:lnSpc>
              <a:buNone/>
            </a:pPr>
            <a:r>
              <a:rPr lang="en-US" sz="1916" dirty="0">
                <a:solidFill>
                  <a:srgbClr val="3B3535"/>
                </a:solidFill>
                <a:latin typeface="Sora" pitchFamily="34" charset="0"/>
                <a:ea typeface="Sora" pitchFamily="34" charset="-122"/>
                <a:cs typeface="Sora" pitchFamily="34" charset="-120"/>
              </a:rPr>
              <a:t>Strategi yang dikelola dengan baik, mulai dari perumusan hingga implementasi, sangat penting untuk mencapai tujuan organisasi.</a:t>
            </a:r>
            <a:endParaRPr lang="en-US" sz="1916" dirty="0"/>
          </a:p>
        </p:txBody>
      </p:sp>
      <p:sp>
        <p:nvSpPr>
          <p:cNvPr id="11" name="Shape 7"/>
          <p:cNvSpPr/>
          <p:nvPr/>
        </p:nvSpPr>
        <p:spPr>
          <a:xfrm>
            <a:off x="859036" y="5291971"/>
            <a:ext cx="7425928" cy="2252424"/>
          </a:xfrm>
          <a:prstGeom prst="rect">
            <a:avLst/>
          </a:prstGeom>
          <a:solidFill>
            <a:srgbClr val="000000">
              <a:alpha val="4000"/>
            </a:srgbClr>
          </a:solidFill>
          <a:ln/>
        </p:spPr>
      </p:sp>
      <p:sp>
        <p:nvSpPr>
          <p:cNvPr id="12" name="Text 8"/>
          <p:cNvSpPr/>
          <p:nvPr/>
        </p:nvSpPr>
        <p:spPr>
          <a:xfrm>
            <a:off x="1102281" y="5445443"/>
            <a:ext cx="3222665" cy="389096"/>
          </a:xfrm>
          <a:prstGeom prst="rect">
            <a:avLst/>
          </a:prstGeom>
          <a:noFill/>
          <a:ln/>
        </p:spPr>
        <p:txBody>
          <a:bodyPr wrap="none" rtlCol="0" anchor="t"/>
          <a:lstStyle/>
          <a:p>
            <a:pPr marL="0" indent="0">
              <a:lnSpc>
                <a:spcPts val="3065"/>
              </a:lnSpc>
              <a:buNone/>
            </a:pPr>
            <a:r>
              <a:rPr lang="en-US" sz="1916" dirty="0">
                <a:solidFill>
                  <a:srgbClr val="3B3535"/>
                </a:solidFill>
                <a:latin typeface="Sora" pitchFamily="34" charset="0"/>
                <a:ea typeface="Sora" pitchFamily="34" charset="-122"/>
                <a:cs typeface="Sora" pitchFamily="34" charset="-120"/>
              </a:rPr>
              <a:t>Rekomendasi</a:t>
            </a:r>
            <a:endParaRPr lang="en-US" sz="1916" dirty="0"/>
          </a:p>
        </p:txBody>
      </p:sp>
      <p:sp>
        <p:nvSpPr>
          <p:cNvPr id="13" name="Text 9"/>
          <p:cNvSpPr/>
          <p:nvPr/>
        </p:nvSpPr>
        <p:spPr>
          <a:xfrm>
            <a:off x="4819055" y="5445443"/>
            <a:ext cx="3222665" cy="1945481"/>
          </a:xfrm>
          <a:prstGeom prst="rect">
            <a:avLst/>
          </a:prstGeom>
          <a:noFill/>
          <a:ln/>
        </p:spPr>
        <p:txBody>
          <a:bodyPr wrap="square" rtlCol="0" anchor="t"/>
          <a:lstStyle/>
          <a:p>
            <a:pPr marL="0" indent="0">
              <a:lnSpc>
                <a:spcPts val="3065"/>
              </a:lnSpc>
              <a:buNone/>
            </a:pPr>
            <a:r>
              <a:rPr lang="en-US" sz="1916" dirty="0">
                <a:solidFill>
                  <a:srgbClr val="3B3535"/>
                </a:solidFill>
                <a:latin typeface="Sora" pitchFamily="34" charset="0"/>
                <a:ea typeface="Sora" pitchFamily="34" charset="-122"/>
                <a:cs typeface="Sora" pitchFamily="34" charset="-120"/>
              </a:rPr>
              <a:t>Rumuskan strategi yang jelas, pastikan komitmen manajemen puncak, dan lakukan monitoring serta evaluasi secara berkala.</a:t>
            </a:r>
            <a:endParaRPr lang="en-US" sz="1916"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483</Words>
  <Application>Microsoft Office PowerPoint</Application>
  <PresentationFormat>Custom</PresentationFormat>
  <Paragraphs>81</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Alexandria</vt:lpstr>
      <vt:lpstr>Arial</vt:lpstr>
      <vt:lpstr>Sora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Suli Lurhito</cp:lastModifiedBy>
  <cp:revision>2</cp:revision>
  <dcterms:created xsi:type="dcterms:W3CDTF">2024-07-09T09:45:06Z</dcterms:created>
  <dcterms:modified xsi:type="dcterms:W3CDTF">2024-07-09T10:17:41Z</dcterms:modified>
</cp:coreProperties>
</file>