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2" r:id="rId1"/>
  </p:sldMasterIdLst>
  <p:notesMasterIdLst>
    <p:notesMasterId r:id="rId27"/>
  </p:notesMasterIdLst>
  <p:sldIdLst>
    <p:sldId id="295" r:id="rId2"/>
    <p:sldId id="302" r:id="rId3"/>
    <p:sldId id="296" r:id="rId4"/>
    <p:sldId id="305" r:id="rId5"/>
    <p:sldId id="297" r:id="rId6"/>
    <p:sldId id="298" r:id="rId7"/>
    <p:sldId id="299" r:id="rId8"/>
    <p:sldId id="306" r:id="rId9"/>
    <p:sldId id="307" r:id="rId10"/>
    <p:sldId id="309" r:id="rId11"/>
    <p:sldId id="310" r:id="rId12"/>
    <p:sldId id="300" r:id="rId13"/>
    <p:sldId id="301" r:id="rId14"/>
    <p:sldId id="311" r:id="rId15"/>
    <p:sldId id="303" r:id="rId16"/>
    <p:sldId id="312" r:id="rId17"/>
    <p:sldId id="314" r:id="rId18"/>
    <p:sldId id="315" r:id="rId19"/>
    <p:sldId id="316" r:id="rId20"/>
    <p:sldId id="313" r:id="rId21"/>
    <p:sldId id="304" r:id="rId22"/>
    <p:sldId id="308" r:id="rId23"/>
    <p:sldId id="317" r:id="rId24"/>
    <p:sldId id="318" r:id="rId25"/>
    <p:sldId id="319" r:id="rId26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a" initials="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A16F"/>
    <a:srgbClr val="DB8545"/>
    <a:srgbClr val="7ABC32"/>
    <a:srgbClr val="E9F828"/>
    <a:srgbClr val="92F57B"/>
    <a:srgbClr val="52CEC2"/>
    <a:srgbClr val="3AA83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77"/>
    <p:restoredTop sz="94721"/>
  </p:normalViewPr>
  <p:slideViewPr>
    <p:cSldViewPr>
      <p:cViewPr varScale="1">
        <p:scale>
          <a:sx n="67" d="100"/>
          <a:sy n="67" d="100"/>
        </p:scale>
        <p:origin x="176" y="9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d-ID" altLang="id-ID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d-ID" altLang="id-ID"/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d-ID" altLang="id-ID"/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d-ID" altLang="id-ID"/>
          </a:p>
        </p:txBody>
      </p:sp>
      <p:sp>
        <p:nvSpPr>
          <p:cNvPr id="5837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d-ID" altLang="id-ID" noProof="0"/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d-ID" alt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303DC34A-757C-4D8F-BC8F-CCA8FFC133D5}" type="slidenum">
              <a:rPr lang="de-DE" altLang="id-ID"/>
              <a:pPr>
                <a:defRPr/>
              </a:pPr>
              <a:t>‹#›</a:t>
            </a:fld>
            <a:endParaRPr lang="de-DE" altLang="id-ID"/>
          </a:p>
        </p:txBody>
      </p:sp>
    </p:spTree>
    <p:extLst>
      <p:ext uri="{BB962C8B-B14F-4D97-AF65-F5344CB8AC3E}">
        <p14:creationId xmlns:p14="http://schemas.microsoft.com/office/powerpoint/2010/main" val="235761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9CA76-3944-47E1-A87E-BE6A233AF3CD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68294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6B2FA-4B3D-40F0-A359-42FB57E0B0A3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68413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CC02-E8A3-43BE-95CF-A7C1FC6DC114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5012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23D76-F2A0-4AAF-BF16-4F8436A61607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57243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70D3B-E62B-455D-A17B-62F7F4AEB506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29261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10F7-B7B1-4866-9A04-ADE86C9BC0FE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97247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B0F56-0DD0-42CC-92F6-24C82AD24441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4074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D396F-CB4D-483F-8258-28E7B0F33533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63566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A18AC-7283-4DD7-94A9-42902A64F8E3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20697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6AA73-40C3-4BB4-8E4A-4015514251B8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72089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2D3E-B7D3-4306-BD3F-9ABB0EB6A190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95556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d-ID"/>
              <a:t>Click to edit the title text format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d-ID"/>
              <a:t>Click to edit the outline text format</a:t>
            </a:r>
          </a:p>
          <a:p>
            <a:pPr lvl="1"/>
            <a:r>
              <a:rPr lang="en-GB" altLang="id-ID"/>
              <a:t>Second Outline Level</a:t>
            </a:r>
          </a:p>
          <a:p>
            <a:pPr lvl="2"/>
            <a:r>
              <a:rPr lang="en-GB" altLang="id-ID"/>
              <a:t>Third Outline Level</a:t>
            </a:r>
          </a:p>
          <a:p>
            <a:pPr lvl="3"/>
            <a:r>
              <a:rPr lang="en-GB" altLang="id-ID"/>
              <a:t>Fourth Outline Level</a:t>
            </a:r>
          </a:p>
          <a:p>
            <a:pPr lvl="4"/>
            <a:r>
              <a:rPr lang="en-GB" altLang="id-ID"/>
              <a:t>Fifth Outline Level</a:t>
            </a:r>
          </a:p>
          <a:p>
            <a:pPr lvl="4"/>
            <a:r>
              <a:rPr lang="en-GB" altLang="id-ID"/>
              <a:t>Sixth Outline Level</a:t>
            </a:r>
          </a:p>
          <a:p>
            <a:pPr lvl="4"/>
            <a:r>
              <a:rPr lang="en-GB" altLang="id-ID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d-ID" altLang="id-ID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d-ID" alt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B89191-8C5F-47CC-B72D-ADD4F8F7B6CF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24744"/>
            <a:ext cx="7886700" cy="1287214"/>
          </a:xfrm>
        </p:spPr>
        <p:txBody>
          <a:bodyPr/>
          <a:lstStyle/>
          <a:p>
            <a:r>
              <a:rPr lang="id-ID" dirty="0"/>
              <a:t>KEBUTUHAN NUTRISI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29200"/>
            <a:ext cx="7886700" cy="860450"/>
          </a:xfrm>
        </p:spPr>
        <p:txBody>
          <a:bodyPr/>
          <a:lstStyle/>
          <a:p>
            <a:pPr algn="ctr"/>
            <a:r>
              <a:rPr lang="id-ID" dirty="0"/>
              <a:t>Dzakiyatul Fahmi M, S. Kep., Ns., M. Kep</a:t>
            </a:r>
          </a:p>
        </p:txBody>
      </p:sp>
    </p:spTree>
    <p:extLst>
      <p:ext uri="{BB962C8B-B14F-4D97-AF65-F5344CB8AC3E}">
        <p14:creationId xmlns:p14="http://schemas.microsoft.com/office/powerpoint/2010/main" val="63739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C62C-5C49-6342-B741-012E1225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Makronutrien</a:t>
            </a:r>
            <a:r>
              <a:rPr lang="en-US" dirty="0"/>
              <a:t> : Protein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1B4D5-F4C0-EC40-AB6C-78E1FAF6C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8013" cy="3847703"/>
          </a:xfrm>
        </p:spPr>
        <p:txBody>
          <a:bodyPr/>
          <a:lstStyle/>
          <a:p>
            <a:r>
              <a:rPr lang="en-US" dirty="0"/>
              <a:t>1 gr = 4 </a:t>
            </a:r>
            <a:r>
              <a:rPr lang="en-US" dirty="0" err="1"/>
              <a:t>kkal</a:t>
            </a:r>
            <a:r>
              <a:rPr lang="en-US" dirty="0"/>
              <a:t> </a:t>
            </a:r>
          </a:p>
          <a:p>
            <a:r>
              <a:rPr lang="en-US" dirty="0" err="1"/>
              <a:t>Sumber</a:t>
            </a:r>
            <a:r>
              <a:rPr lang="en-US" dirty="0"/>
              <a:t> protein </a:t>
            </a:r>
            <a:r>
              <a:rPr lang="en-US" dirty="0" err="1"/>
              <a:t>tinggi</a:t>
            </a:r>
            <a:r>
              <a:rPr lang="en-US" dirty="0"/>
              <a:t> : </a:t>
            </a:r>
            <a:r>
              <a:rPr lang="en-US" dirty="0" err="1"/>
              <a:t>daging</a:t>
            </a:r>
            <a:r>
              <a:rPr lang="en-US" dirty="0"/>
              <a:t>, </a:t>
            </a:r>
            <a:r>
              <a:rPr lang="en-US" dirty="0" err="1"/>
              <a:t>telur</a:t>
            </a:r>
            <a:r>
              <a:rPr lang="en-US" dirty="0"/>
              <a:t>, </a:t>
            </a:r>
            <a:r>
              <a:rPr lang="en-US" dirty="0" err="1"/>
              <a:t>susu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 err="1"/>
              <a:t>Asupan</a:t>
            </a:r>
            <a:r>
              <a:rPr lang="en-US" dirty="0"/>
              <a:t> 10-15% </a:t>
            </a:r>
            <a:r>
              <a:rPr lang="en-US" dirty="0" err="1"/>
              <a:t>dari</a:t>
            </a:r>
            <a:r>
              <a:rPr lang="en-US" dirty="0"/>
              <a:t> total </a:t>
            </a:r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harian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6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6543-3442-7C4F-AEBC-3E23A170D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Makronutrien</a:t>
            </a:r>
            <a:r>
              <a:rPr lang="en-US" dirty="0"/>
              <a:t> : lemak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CB33-5DAD-9643-A01C-9874FBED4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gr = 9 </a:t>
            </a:r>
            <a:r>
              <a:rPr lang="en-US" dirty="0" err="1"/>
              <a:t>kkal</a:t>
            </a:r>
            <a:endParaRPr lang="en-US" dirty="0"/>
          </a:p>
          <a:p>
            <a:r>
              <a:rPr lang="en-US" dirty="0" err="1"/>
              <a:t>Asupan</a:t>
            </a:r>
            <a:r>
              <a:rPr lang="en-US" dirty="0"/>
              <a:t> : 35-40% total </a:t>
            </a:r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1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78C34-6140-A545-8E42-8F8605017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8013" cy="867370"/>
          </a:xfrm>
        </p:spPr>
        <p:txBody>
          <a:bodyPr/>
          <a:lstStyle/>
          <a:p>
            <a:r>
              <a:rPr lang="en-US" dirty="0"/>
              <a:t>Vitamin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D544-212C-8D45-9D2D-9C30E42ED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US" dirty="0" err="1"/>
              <a:t>Diperlukan</a:t>
            </a:r>
            <a:r>
              <a:rPr lang="en-US" dirty="0"/>
              <a:t> SEDIKIT oleh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diet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jenis</a:t>
            </a:r>
            <a:r>
              <a:rPr lang="en-US" dirty="0"/>
              <a:t> : vitamin </a:t>
            </a:r>
            <a:r>
              <a:rPr lang="en-US" dirty="0" err="1"/>
              <a:t>larut</a:t>
            </a:r>
            <a:r>
              <a:rPr lang="en-US" dirty="0"/>
              <a:t> air (B&amp;C) </a:t>
            </a:r>
            <a:r>
              <a:rPr lang="en-US" dirty="0" err="1"/>
              <a:t>serta</a:t>
            </a:r>
            <a:r>
              <a:rPr lang="en-US" dirty="0"/>
              <a:t> vitamin </a:t>
            </a:r>
            <a:r>
              <a:rPr lang="en-US" dirty="0" err="1"/>
              <a:t>larut</a:t>
            </a:r>
            <a:r>
              <a:rPr lang="en-US" dirty="0"/>
              <a:t> lemak (A,D,E,K)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masing2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/>
              <a:t>Vitamin </a:t>
            </a:r>
            <a:r>
              <a:rPr lang="en-US" dirty="0" err="1"/>
              <a:t>larut</a:t>
            </a:r>
            <a:r>
              <a:rPr lang="en-US" dirty="0"/>
              <a:t> air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sbg</a:t>
            </a:r>
            <a:r>
              <a:rPr lang="en-US" dirty="0">
                <a:sym typeface="Wingdings" pitchFamily="2" charset="2"/>
              </a:rPr>
              <a:t> precursor </a:t>
            </a:r>
            <a:r>
              <a:rPr lang="en-US" dirty="0" err="1">
                <a:sym typeface="Wingdings" pitchFamily="2" charset="2"/>
              </a:rPr>
              <a:t>koenzim</a:t>
            </a:r>
            <a:endParaRPr lang="en-US" dirty="0">
              <a:sym typeface="Wingdings" pitchFamily="2" charset="2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Vitamin </a:t>
            </a:r>
            <a:r>
              <a:rPr lang="en-US" dirty="0" err="1">
                <a:sym typeface="Wingdings" pitchFamily="2" charset="2"/>
              </a:rPr>
              <a:t>larut</a:t>
            </a:r>
            <a:r>
              <a:rPr lang="en-US" dirty="0">
                <a:sym typeface="Wingdings" pitchFamily="2" charset="2"/>
              </a:rPr>
              <a:t> lemak  </a:t>
            </a:r>
            <a:r>
              <a:rPr lang="en-US" dirty="0" err="1">
                <a:sym typeface="Wingdings" pitchFamily="2" charset="2"/>
              </a:rPr>
              <a:t>sbg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koenzim</a:t>
            </a:r>
            <a:r>
              <a:rPr lang="en-US" dirty="0">
                <a:sym typeface="Wingdings" pitchFamily="2" charset="2"/>
              </a:rPr>
              <a:t>, hormone &amp; </a:t>
            </a:r>
            <a:r>
              <a:rPr lang="en-US" dirty="0" err="1">
                <a:sym typeface="Wingdings" pitchFamily="2" charset="2"/>
              </a:rPr>
              <a:t>antioksidan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1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2EAD1-2D34-8247-A709-05BF06A4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8013" cy="867370"/>
          </a:xfrm>
        </p:spPr>
        <p:txBody>
          <a:bodyPr/>
          <a:lstStyle/>
          <a:p>
            <a:r>
              <a:rPr lang="en-US" dirty="0"/>
              <a:t>Mineral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DEAEB-B43D-4A4B-89C9-30D7F8C81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8013" cy="4135735"/>
          </a:xfrm>
        </p:spPr>
        <p:txBody>
          <a:bodyPr/>
          <a:lstStyle/>
          <a:p>
            <a:pPr algn="just"/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Mineral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kebutuhan</a:t>
            </a:r>
            <a:r>
              <a:rPr lang="en-US" dirty="0">
                <a:sym typeface="Wingdings" pitchFamily="2" charset="2"/>
              </a:rPr>
              <a:t> &gt;100mg/</a:t>
            </a:r>
            <a:r>
              <a:rPr lang="en-US" dirty="0" err="1">
                <a:sym typeface="Wingdings" pitchFamily="2" charset="2"/>
              </a:rPr>
              <a:t>hari.jika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kekurangan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mengganggu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fungsi</a:t>
            </a:r>
            <a:r>
              <a:rPr lang="en-US" dirty="0">
                <a:sym typeface="Wingdings" pitchFamily="2" charset="2"/>
              </a:rPr>
              <a:t> vital </a:t>
            </a:r>
            <a:r>
              <a:rPr lang="en-US" dirty="0" err="1">
                <a:sym typeface="Wingdings" pitchFamily="2" charset="2"/>
              </a:rPr>
              <a:t>tubuh</a:t>
            </a:r>
            <a:r>
              <a:rPr lang="en-US" dirty="0">
                <a:sym typeface="Wingdings" pitchFamily="2" charset="2"/>
              </a:rPr>
              <a:t>.  </a:t>
            </a:r>
            <a:r>
              <a:rPr lang="en-US" dirty="0" err="1">
                <a:sym typeface="Wingdings" pitchFamily="2" charset="2"/>
              </a:rPr>
              <a:t>Contoh</a:t>
            </a:r>
            <a:r>
              <a:rPr lang="en-US" dirty="0">
                <a:sym typeface="Wingdings" pitchFamily="2" charset="2"/>
              </a:rPr>
              <a:t> : Ca, P, Mg, K, Cl, 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Trace elements  </a:t>
            </a:r>
            <a:r>
              <a:rPr lang="en-US" dirty="0" err="1">
                <a:sym typeface="Wingdings" pitchFamily="2" charset="2"/>
              </a:rPr>
              <a:t>kebutuhan</a:t>
            </a:r>
            <a:r>
              <a:rPr lang="en-US" dirty="0">
                <a:sym typeface="Wingdings" pitchFamily="2" charset="2"/>
              </a:rPr>
              <a:t> &lt;100mg/</a:t>
            </a:r>
            <a:r>
              <a:rPr lang="en-US" dirty="0" err="1">
                <a:sym typeface="Wingdings" pitchFamily="2" charset="2"/>
              </a:rPr>
              <a:t>hari</a:t>
            </a:r>
            <a:r>
              <a:rPr lang="en-US" dirty="0">
                <a:sym typeface="Wingdings" pitchFamily="2" charset="2"/>
              </a:rPr>
              <a:t>. </a:t>
            </a:r>
            <a:r>
              <a:rPr lang="en-US" dirty="0" err="1">
                <a:sym typeface="Wingdings" pitchFamily="2" charset="2"/>
              </a:rPr>
              <a:t>Contoh</a:t>
            </a:r>
            <a:r>
              <a:rPr lang="en-US" dirty="0">
                <a:sym typeface="Wingdings" pitchFamily="2" charset="2"/>
              </a:rPr>
              <a:t> : Fe, I, </a:t>
            </a:r>
            <a:r>
              <a:rPr lang="en-US" dirty="0" err="1">
                <a:sym typeface="Wingdings" pitchFamily="2" charset="2"/>
              </a:rPr>
              <a:t>Flouride</a:t>
            </a:r>
            <a:r>
              <a:rPr lang="en-US" dirty="0">
                <a:sym typeface="Wingdings" pitchFamily="2" charset="2"/>
              </a:rPr>
              <a:t>, Zn, Cu, Co, Cr, Mn, 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37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CD25-B678-0044-826E-AA9A2A7FA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/>
              <a:t>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DEF97-38F5-0943-B6F5-F13E5E5D5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8013" cy="3919711"/>
          </a:xfrm>
        </p:spPr>
        <p:txBody>
          <a:bodyPr/>
          <a:lstStyle/>
          <a:p>
            <a:pPr marL="19050" indent="-19050" algn="just"/>
            <a:r>
              <a:rPr lang="en-US" dirty="0" err="1"/>
              <a:t>Komponen</a:t>
            </a:r>
            <a:r>
              <a:rPr lang="en-US" dirty="0"/>
              <a:t> vital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60-70%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BB (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usia</a:t>
            </a:r>
            <a:r>
              <a:rPr lang="en-US" dirty="0"/>
              <a:t>)</a:t>
            </a:r>
          </a:p>
          <a:p>
            <a:pPr marL="19050" indent="-19050" algn="just"/>
            <a:r>
              <a:rPr lang="en-US" dirty="0"/>
              <a:t>Intake </a:t>
            </a:r>
            <a:r>
              <a:rPr lang="en-US" dirty="0" err="1"/>
              <a:t>cairan</a:t>
            </a:r>
            <a:r>
              <a:rPr lang="en-US" dirty="0"/>
              <a:t> = output </a:t>
            </a:r>
            <a:r>
              <a:rPr lang="en-US" dirty="0" err="1"/>
              <a:t>cairan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tercipta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/ </a:t>
            </a:r>
            <a:r>
              <a:rPr lang="en-US" i="1" dirty="0"/>
              <a:t>balance </a:t>
            </a:r>
            <a:r>
              <a:rPr lang="en-US" dirty="0" err="1"/>
              <a:t>cairan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4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91DA-D07F-D347-8A5C-593ECAE7D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status </a:t>
            </a:r>
            <a:r>
              <a:rPr lang="en-US" dirty="0" err="1"/>
              <a:t>nutrisi</a:t>
            </a:r>
            <a:r>
              <a:rPr lang="en-US" dirty="0"/>
              <a:t> : ABCD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C37A7-E9BC-C342-B7B8-4A76404A2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8013" cy="42797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i="1" dirty="0" err="1">
                <a:solidFill>
                  <a:srgbClr val="FF0000"/>
                </a:solidFill>
              </a:rPr>
              <a:t>A</a:t>
            </a:r>
            <a:r>
              <a:rPr lang="en-US" i="1" dirty="0" err="1"/>
              <a:t>ntrophometric</a:t>
            </a:r>
            <a:r>
              <a:rPr lang="en-US" i="1" dirty="0"/>
              <a:t> measurements </a:t>
            </a:r>
            <a:r>
              <a:rPr lang="en-US" dirty="0"/>
              <a:t>(BB, IMT, LLA, LOLA)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i="1" dirty="0"/>
              <a:t>iochemical data </a:t>
            </a:r>
            <a:r>
              <a:rPr lang="en-US" dirty="0"/>
              <a:t>(</a:t>
            </a:r>
            <a:r>
              <a:rPr lang="en-US" dirty="0" err="1"/>
              <a:t>kadar</a:t>
            </a:r>
            <a:r>
              <a:rPr lang="en-US" dirty="0"/>
              <a:t> albumin, BUN, </a:t>
            </a:r>
            <a:r>
              <a:rPr lang="en-US" dirty="0" err="1"/>
              <a:t>Kreatinin</a:t>
            </a:r>
            <a:r>
              <a:rPr lang="en-US" dirty="0"/>
              <a:t>, </a:t>
            </a:r>
            <a:r>
              <a:rPr lang="en-US" dirty="0" err="1"/>
              <a:t>Glukosa</a:t>
            </a:r>
            <a:r>
              <a:rPr lang="en-US" dirty="0"/>
              <a:t>, Hb, Fe, </a:t>
            </a:r>
            <a:r>
              <a:rPr lang="en-US" dirty="0" err="1"/>
              <a:t>Keseimbangan</a:t>
            </a:r>
            <a:r>
              <a:rPr lang="en-US" dirty="0"/>
              <a:t> Nitrogen)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i="1" dirty="0"/>
              <a:t>linical manifestation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ietary history (24 jam)</a:t>
            </a:r>
          </a:p>
        </p:txBody>
      </p:sp>
    </p:spTree>
    <p:extLst>
      <p:ext uri="{BB962C8B-B14F-4D97-AF65-F5344CB8AC3E}">
        <p14:creationId xmlns:p14="http://schemas.microsoft.com/office/powerpoint/2010/main" val="3448389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D512-3B16-6E4F-8825-B64C5392D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Antropometri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0B6E90-2E1F-8447-A9CE-F626EB1CD8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92D050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accent2"/>
                </a:solidFill>
              </a:rPr>
              <a:t>1.BMI (Body Mass Index)</a:t>
            </a:r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        BMI </a:t>
            </a:r>
            <a:r>
              <a:rPr lang="en-US" altLang="en-US" dirty="0"/>
              <a:t> = </a:t>
            </a:r>
            <a:r>
              <a:rPr lang="en-US" altLang="en-US" b="1" u="sng" dirty="0">
                <a:solidFill>
                  <a:schemeClr val="accent2"/>
                </a:solidFill>
              </a:rPr>
              <a:t>BB</a:t>
            </a:r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                   </a:t>
            </a:r>
            <a:r>
              <a:rPr lang="en-US" altLang="en-US" b="1" dirty="0">
                <a:solidFill>
                  <a:schemeClr val="accent2"/>
                </a:solidFill>
              </a:rPr>
              <a:t>(TB)²</a:t>
            </a:r>
          </a:p>
          <a:p>
            <a:pPr eaLnBrk="1" hangingPunct="1"/>
            <a:r>
              <a:rPr lang="en-US" altLang="en-US" dirty="0"/>
              <a:t>	&lt; 20 	: underweight</a:t>
            </a:r>
          </a:p>
          <a:p>
            <a:pPr eaLnBrk="1" hangingPunct="1"/>
            <a:r>
              <a:rPr lang="en-US" altLang="en-US" dirty="0"/>
              <a:t>	20-25 	: normal</a:t>
            </a:r>
          </a:p>
          <a:p>
            <a:pPr eaLnBrk="1" hangingPunct="1"/>
            <a:r>
              <a:rPr lang="en-US" altLang="en-US" dirty="0"/>
              <a:t>	25-30 	: overweight</a:t>
            </a:r>
          </a:p>
          <a:p>
            <a:pPr eaLnBrk="1" hangingPunct="1"/>
            <a:r>
              <a:rPr lang="en-US" altLang="en-US" dirty="0"/>
              <a:t>	&gt; 30 	: obese                   </a:t>
            </a:r>
            <a:endParaRPr lang="en-US" altLang="en-US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accent2"/>
                </a:solidFill>
              </a:rPr>
              <a:t>2. BB </a:t>
            </a:r>
            <a:r>
              <a:rPr lang="en-US" altLang="en-US" b="1" dirty="0" err="1">
                <a:solidFill>
                  <a:schemeClr val="accent2"/>
                </a:solidFill>
              </a:rPr>
              <a:t>Relatif</a:t>
            </a:r>
            <a:r>
              <a:rPr lang="en-US" altLang="en-US" b="1" dirty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    (TB (cm) – 100) – 10%</a:t>
            </a:r>
          </a:p>
        </p:txBody>
      </p:sp>
    </p:spTree>
    <p:extLst>
      <p:ext uri="{BB962C8B-B14F-4D97-AF65-F5344CB8AC3E}">
        <p14:creationId xmlns:p14="http://schemas.microsoft.com/office/powerpoint/2010/main" val="4264654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2FE4B-B763-5747-99E6-4DE7975FA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8013" cy="867370"/>
          </a:xfrm>
        </p:spPr>
        <p:txBody>
          <a:bodyPr/>
          <a:lstStyle/>
          <a:p>
            <a:r>
              <a:rPr lang="en-US" dirty="0" err="1"/>
              <a:t>Lingkar</a:t>
            </a:r>
            <a:r>
              <a:rPr lang="en-US" dirty="0"/>
              <a:t> </a:t>
            </a:r>
            <a:r>
              <a:rPr lang="en-US" dirty="0" err="1"/>
              <a:t>Lengan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(LLA)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7A76CC-4F94-0E45-82CB-4F7BC1D247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2636" y="2132856"/>
            <a:ext cx="8228013" cy="3415655"/>
          </a:xfrm>
          <a:solidFill>
            <a:srgbClr val="92D050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Century Gothic" panose="020B0502020202020204" pitchFamily="34" charset="0"/>
              </a:rPr>
              <a:t>	</a:t>
            </a:r>
            <a:r>
              <a:rPr lang="en-US" altLang="en-US" dirty="0">
                <a:solidFill>
                  <a:srgbClr val="009900"/>
                </a:solidFill>
                <a:latin typeface="Century Gothic" panose="020B0502020202020204" pitchFamily="34" charset="0"/>
              </a:rPr>
              <a:t>LLA &lt; 12 cm		: </a:t>
            </a:r>
            <a:r>
              <a:rPr lang="en-US" altLang="en-US" dirty="0" err="1">
                <a:solidFill>
                  <a:srgbClr val="009900"/>
                </a:solidFill>
                <a:latin typeface="Century Gothic" panose="020B0502020202020204" pitchFamily="34" charset="0"/>
              </a:rPr>
              <a:t>Gizi</a:t>
            </a:r>
            <a:r>
              <a:rPr lang="en-US" altLang="en-US" dirty="0">
                <a:solidFill>
                  <a:srgbClr val="009900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Century Gothic" panose="020B0502020202020204" pitchFamily="34" charset="0"/>
              </a:rPr>
              <a:t>Buruk</a:t>
            </a:r>
            <a:endParaRPr lang="en-US" altLang="en-US" dirty="0">
              <a:solidFill>
                <a:srgbClr val="009900"/>
              </a:solidFill>
              <a:latin typeface="Century Gothic" panose="020B0502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9900"/>
                </a:solidFill>
                <a:latin typeface="Century Gothic" panose="020B0502020202020204" pitchFamily="34" charset="0"/>
              </a:rPr>
              <a:t>	LLA 12 – 13,5 cm	: </a:t>
            </a:r>
            <a:r>
              <a:rPr lang="en-US" altLang="en-US" dirty="0" err="1">
                <a:solidFill>
                  <a:srgbClr val="009900"/>
                </a:solidFill>
                <a:latin typeface="Century Gothic" panose="020B0502020202020204" pitchFamily="34" charset="0"/>
              </a:rPr>
              <a:t>Gizi</a:t>
            </a:r>
            <a:r>
              <a:rPr lang="en-US" altLang="en-US" dirty="0">
                <a:solidFill>
                  <a:srgbClr val="009900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Century Gothic" panose="020B0502020202020204" pitchFamily="34" charset="0"/>
              </a:rPr>
              <a:t>Kurang</a:t>
            </a:r>
            <a:endParaRPr lang="en-US" altLang="en-US" dirty="0">
              <a:solidFill>
                <a:srgbClr val="009900"/>
              </a:solidFill>
              <a:latin typeface="Century Gothic" panose="020B0502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9900"/>
                </a:solidFill>
                <a:latin typeface="Century Gothic" panose="020B0502020202020204" pitchFamily="34" charset="0"/>
              </a:rPr>
              <a:t>	LLA &gt; 13,5 cm	: Normal</a:t>
            </a:r>
          </a:p>
        </p:txBody>
      </p:sp>
    </p:spTree>
    <p:extLst>
      <p:ext uri="{BB962C8B-B14F-4D97-AF65-F5344CB8AC3E}">
        <p14:creationId xmlns:p14="http://schemas.microsoft.com/office/powerpoint/2010/main" val="2269826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E449-9B77-C244-ACDB-8035859C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8013" cy="795362"/>
          </a:xfrm>
        </p:spPr>
        <p:txBody>
          <a:bodyPr/>
          <a:lstStyle/>
          <a:p>
            <a:r>
              <a:rPr lang="en-US" dirty="0" err="1"/>
              <a:t>Manifestasi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71D1A-0C17-4848-87BE-53D7D6A5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err="1"/>
              <a:t>Pengecekan</a:t>
            </a:r>
            <a:r>
              <a:rPr lang="en-US" dirty="0"/>
              <a:t> head to toe,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sz="2000" dirty="0" err="1"/>
              <a:t>Rambut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/>
              <a:t>Mata </a:t>
            </a:r>
          </a:p>
          <a:p>
            <a:pPr marL="514350" indent="-514350">
              <a:buAutoNum type="arabicPeriod"/>
            </a:pPr>
            <a:r>
              <a:rPr lang="en-US" sz="2000" dirty="0" err="1"/>
              <a:t>Lidah</a:t>
            </a:r>
            <a:r>
              <a:rPr lang="en-US" sz="2000" dirty="0"/>
              <a:t> </a:t>
            </a:r>
          </a:p>
          <a:p>
            <a:pPr marL="514350" indent="-514350">
              <a:buAutoNum type="arabicPeriod"/>
            </a:pPr>
            <a:r>
              <a:rPr lang="en-US" sz="2000" dirty="0" err="1"/>
              <a:t>Membran</a:t>
            </a:r>
            <a:r>
              <a:rPr lang="en-US" sz="2000" dirty="0"/>
              <a:t> </a:t>
            </a:r>
            <a:r>
              <a:rPr lang="en-US" sz="2000" dirty="0" err="1"/>
              <a:t>mukosa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/>
              <a:t>Vitamin</a:t>
            </a:r>
          </a:p>
          <a:p>
            <a:pPr marL="514350" indent="-514350">
              <a:buAutoNum type="arabicPeriod"/>
            </a:pPr>
            <a:r>
              <a:rPr lang="en-US" sz="2000" dirty="0" err="1"/>
              <a:t>Kardiovaskular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 err="1"/>
              <a:t>Otot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/>
              <a:t>Gastro intestinal</a:t>
            </a:r>
          </a:p>
          <a:p>
            <a:pPr marL="514350" indent="-514350">
              <a:buAutoNum type="arabicPeriod"/>
            </a:pPr>
            <a:r>
              <a:rPr lang="en-US" sz="2000" dirty="0" err="1"/>
              <a:t>Neurologis</a:t>
            </a:r>
            <a:r>
              <a:rPr lang="en-US" sz="2000" dirty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BECA-A5EE-5044-A590-7895D8F2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8013" cy="867370"/>
          </a:xfrm>
        </p:spPr>
        <p:txBody>
          <a:bodyPr/>
          <a:lstStyle/>
          <a:p>
            <a:r>
              <a:rPr lang="en-US" dirty="0" err="1"/>
              <a:t>Riwayat</a:t>
            </a:r>
            <a:r>
              <a:rPr lang="en-US" dirty="0"/>
              <a:t> Diet / Diet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E10D5-9528-7B45-85B9-99666ADCB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pPr marL="0" indent="0"/>
            <a:r>
              <a:rPr lang="en-US" sz="2400" dirty="0" err="1"/>
              <a:t>Kaji</a:t>
            </a:r>
            <a:r>
              <a:rPr lang="en-US" sz="2400" dirty="0"/>
              <a:t> pada </a:t>
            </a:r>
            <a:r>
              <a:rPr lang="en-US" sz="2400" dirty="0" err="1"/>
              <a:t>pasien</a:t>
            </a:r>
            <a:r>
              <a:rPr lang="en-US" sz="2400" dirty="0"/>
              <a:t> = </a:t>
            </a:r>
          </a:p>
          <a:p>
            <a:pPr marL="514350" indent="-514350">
              <a:buAutoNum type="arabicPeriod"/>
            </a:pPr>
            <a:r>
              <a:rPr lang="en-US" sz="2400" dirty="0"/>
              <a:t>Pola </a:t>
            </a:r>
            <a:r>
              <a:rPr lang="en-US" sz="2400" dirty="0" err="1"/>
              <a:t>kebiasaan</a:t>
            </a:r>
            <a:r>
              <a:rPr lang="en-US" sz="2400" dirty="0"/>
              <a:t> </a:t>
            </a:r>
            <a:r>
              <a:rPr lang="en-US" sz="2400" dirty="0" err="1"/>
              <a:t>makan</a:t>
            </a:r>
            <a:r>
              <a:rPr lang="en-US" sz="2400" dirty="0"/>
              <a:t> (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jenis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Makanan</a:t>
            </a:r>
            <a:r>
              <a:rPr lang="en-US" sz="2400" dirty="0"/>
              <a:t> yang </a:t>
            </a:r>
            <a:r>
              <a:rPr lang="en-US" sz="2400" dirty="0" err="1"/>
              <a:t>disukai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disukai</a:t>
            </a:r>
            <a:r>
              <a:rPr lang="en-US" sz="2400" dirty="0"/>
              <a:t>,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alergi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err="1"/>
              <a:t>Pembatasan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 (diet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berdasar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/</a:t>
            </a:r>
            <a:r>
              <a:rPr lang="en-US" sz="2400" dirty="0" err="1"/>
              <a:t>keyakinan</a:t>
            </a:r>
            <a:r>
              <a:rPr lang="en-US" sz="2400" dirty="0"/>
              <a:t>)</a:t>
            </a:r>
          </a:p>
          <a:p>
            <a:pPr marL="514350" indent="-514350">
              <a:buAutoNum type="arabicPeriod"/>
            </a:pPr>
            <a:r>
              <a:rPr lang="en-US" sz="2400" dirty="0"/>
              <a:t>Intake </a:t>
            </a:r>
            <a:r>
              <a:rPr lang="en-US" sz="2400" dirty="0" err="1"/>
              <a:t>cairan</a:t>
            </a:r>
            <a:r>
              <a:rPr lang="en-US" sz="2400" dirty="0"/>
              <a:t> 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Penggunaan</a:t>
            </a:r>
            <a:r>
              <a:rPr lang="en-US" sz="2400" dirty="0"/>
              <a:t> vitamin dan mineral (</a:t>
            </a:r>
            <a:r>
              <a:rPr lang="en-US" sz="2400" dirty="0" err="1"/>
              <a:t>jenis</a:t>
            </a:r>
            <a:r>
              <a:rPr lang="en-US" sz="2400" dirty="0"/>
              <a:t> &amp; </a:t>
            </a:r>
            <a:r>
              <a:rPr lang="en-US" sz="2400" dirty="0" err="1"/>
              <a:t>frekuensi</a:t>
            </a:r>
            <a:r>
              <a:rPr lang="en-US" sz="2400" dirty="0"/>
              <a:t>)</a:t>
            </a:r>
          </a:p>
          <a:p>
            <a:pPr marL="514350" indent="-514350">
              <a:buAutoNum type="arabicPeriod"/>
            </a:pPr>
            <a:r>
              <a:rPr lang="en-US" sz="2400" dirty="0"/>
              <a:t>Problem diet (</a:t>
            </a:r>
            <a:r>
              <a:rPr lang="en-US" sz="2400" dirty="0" err="1"/>
              <a:t>nafsu</a:t>
            </a:r>
            <a:r>
              <a:rPr lang="en-US" sz="2400" dirty="0"/>
              <a:t> </a:t>
            </a:r>
            <a:r>
              <a:rPr lang="en-US" sz="2400" dirty="0" err="1"/>
              <a:t>makan</a:t>
            </a:r>
            <a:r>
              <a:rPr lang="en-US" sz="2400" dirty="0"/>
              <a:t>, </a:t>
            </a:r>
            <a:r>
              <a:rPr lang="en-US" sz="2400" dirty="0" err="1"/>
              <a:t>makann</a:t>
            </a:r>
            <a:r>
              <a:rPr lang="en-US" sz="2400" dirty="0"/>
              <a:t> yang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kembung</a:t>
            </a:r>
            <a:r>
              <a:rPr lang="en-US" sz="2400" dirty="0"/>
              <a:t>/</a:t>
            </a:r>
            <a:r>
              <a:rPr lang="en-US" sz="2400" dirty="0" err="1"/>
              <a:t>diare</a:t>
            </a:r>
            <a:r>
              <a:rPr lang="en-US" sz="2400" dirty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mengunyah</a:t>
            </a:r>
            <a:r>
              <a:rPr lang="en-US" sz="2400" dirty="0"/>
              <a:t> dan </a:t>
            </a:r>
            <a:r>
              <a:rPr lang="en-US" sz="2400" dirty="0" err="1"/>
              <a:t>menelan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909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FC098F-A982-D049-BE0F-6DD77281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8013" cy="682625"/>
          </a:xfrm>
        </p:spPr>
        <p:txBody>
          <a:bodyPr/>
          <a:lstStyle/>
          <a:p>
            <a:r>
              <a:rPr lang="en-US" dirty="0"/>
              <a:t>CAPAIAN PEMBELAJARAN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E3F7F6-B69D-1B46-8638-37530A037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8013" cy="377569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nutrisi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nutrisi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nutrisi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nutrisi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Masalah</a:t>
            </a:r>
            <a:r>
              <a:rPr lang="en-US" dirty="0"/>
              <a:t>/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nutrisi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57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5E440-96A3-2245-A2D8-42D61388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Nutrisi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DDA3E-A973-984C-B3C5-E47D7E4C9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8013" cy="44957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ingesti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sekresi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Gangguan</a:t>
            </a:r>
            <a:r>
              <a:rPr lang="en-US" dirty="0"/>
              <a:t> absorbs</a:t>
            </a:r>
          </a:p>
          <a:p>
            <a:pPr marL="514350" indent="-514350">
              <a:buAutoNum type="arabicPeriod"/>
            </a:pP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/</a:t>
            </a:r>
            <a:r>
              <a:rPr lang="en-US" dirty="0" err="1"/>
              <a:t>distribusi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Gangguan</a:t>
            </a:r>
            <a:r>
              <a:rPr lang="en-US" dirty="0"/>
              <a:t> metabolism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800" dirty="0" err="1"/>
              <a:t>Nutrisi</a:t>
            </a:r>
            <a:r>
              <a:rPr lang="en-US" sz="1800" dirty="0"/>
              <a:t> &gt;</a:t>
            </a:r>
            <a:r>
              <a:rPr lang="en-US" sz="1800" dirty="0" err="1"/>
              <a:t>kebutuhan</a:t>
            </a:r>
            <a:r>
              <a:rPr lang="en-US" sz="1800" dirty="0"/>
              <a:t> = </a:t>
            </a:r>
            <a:r>
              <a:rPr lang="en-US" sz="1800" dirty="0" err="1"/>
              <a:t>obesitas</a:t>
            </a:r>
            <a:r>
              <a:rPr lang="en-US" sz="1800" dirty="0"/>
              <a:t> (&gt;20% </a:t>
            </a:r>
            <a:r>
              <a:rPr lang="en-US" sz="1800" dirty="0" err="1"/>
              <a:t>dari</a:t>
            </a:r>
            <a:r>
              <a:rPr lang="en-US" sz="1800" dirty="0"/>
              <a:t> BB ideal), overweight (&gt;10% BB ideal)</a:t>
            </a:r>
          </a:p>
          <a:p>
            <a:pPr marL="0" indent="0"/>
            <a:r>
              <a:rPr lang="en-US" sz="1800" dirty="0" err="1"/>
              <a:t>Nutrisi</a:t>
            </a:r>
            <a:r>
              <a:rPr lang="en-US" sz="1800" dirty="0"/>
              <a:t> &lt; </a:t>
            </a:r>
            <a:r>
              <a:rPr lang="en-US" sz="1800" dirty="0" err="1"/>
              <a:t>kebutuhan</a:t>
            </a:r>
            <a:r>
              <a:rPr lang="en-US" sz="1800" dirty="0"/>
              <a:t> = KEP (marasmus, </a:t>
            </a:r>
            <a:r>
              <a:rPr lang="en-US" sz="1800" dirty="0" err="1"/>
              <a:t>kwarsiorkos</a:t>
            </a:r>
            <a:r>
              <a:rPr lang="en-US" sz="1800" dirty="0"/>
              <a:t>, </a:t>
            </a:r>
            <a:r>
              <a:rPr lang="en-US" sz="1800" dirty="0" err="1"/>
              <a:t>gizi</a:t>
            </a:r>
            <a:r>
              <a:rPr lang="en-US" sz="1800" dirty="0"/>
              <a:t> </a:t>
            </a:r>
            <a:r>
              <a:rPr lang="en-US" sz="1800" dirty="0" err="1"/>
              <a:t>buruk</a:t>
            </a:r>
            <a:r>
              <a:rPr lang="en-US" sz="1800" dirty="0"/>
              <a:t>) Anemia </a:t>
            </a:r>
          </a:p>
        </p:txBody>
      </p:sp>
    </p:spTree>
    <p:extLst>
      <p:ext uri="{BB962C8B-B14F-4D97-AF65-F5344CB8AC3E}">
        <p14:creationId xmlns:p14="http://schemas.microsoft.com/office/powerpoint/2010/main" val="90251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6105-409A-EB48-BC6D-E9F56ED9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Keb</a:t>
            </a:r>
            <a:r>
              <a:rPr lang="en-US" dirty="0"/>
              <a:t>.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Kalori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CE24B-914E-F44C-B6FF-6AF53D055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8013" cy="3919711"/>
          </a:xfrm>
        </p:spPr>
        <p:txBody>
          <a:bodyPr/>
          <a:lstStyle/>
          <a:p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kalori</a:t>
            </a:r>
            <a:r>
              <a:rPr lang="en-US" sz="2800" dirty="0"/>
              <a:t> = </a:t>
            </a: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kalori</a:t>
            </a:r>
            <a:endParaRPr lang="en-US" sz="2800" dirty="0"/>
          </a:p>
          <a:p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kalori</a:t>
            </a:r>
            <a:r>
              <a:rPr lang="en-US" sz="2800" dirty="0"/>
              <a:t> =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basal </a:t>
            </a:r>
          </a:p>
          <a:p>
            <a:pPr marL="941388" indent="-450850">
              <a:buAutoNum type="arabicPeriod"/>
            </a:pP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harris</a:t>
            </a:r>
            <a:r>
              <a:rPr lang="en-US" sz="2800" dirty="0"/>
              <a:t>-benedict</a:t>
            </a:r>
          </a:p>
          <a:p>
            <a:pPr marL="941388" indent="-450850">
              <a:buAutoNum type="arabicPeriod"/>
            </a:pP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shofield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tambahan</a:t>
            </a:r>
            <a:r>
              <a:rPr lang="en-US" sz="2800" dirty="0"/>
              <a:t> (ex: factor injury,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dsb</a:t>
            </a:r>
            <a:r>
              <a:rPr lang="en-US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kalori</a:t>
            </a:r>
            <a:r>
              <a:rPr lang="en-US" sz="2800" dirty="0"/>
              <a:t> orang </a:t>
            </a:r>
            <a:r>
              <a:rPr lang="en-US" sz="2800" dirty="0" err="1"/>
              <a:t>dewasa</a:t>
            </a:r>
            <a:r>
              <a:rPr lang="en-US" sz="2800" dirty="0"/>
              <a:t> = </a:t>
            </a:r>
            <a:r>
              <a:rPr lang="en-US" sz="2800" dirty="0" err="1"/>
              <a:t>kkal</a:t>
            </a:r>
            <a:r>
              <a:rPr lang="en-US" sz="2800" dirty="0"/>
              <a:t>/</a:t>
            </a:r>
            <a:r>
              <a:rPr lang="en-US" sz="2800" dirty="0" err="1"/>
              <a:t>kgBB</a:t>
            </a:r>
            <a:r>
              <a:rPr lang="en-US" sz="2800" dirty="0"/>
              <a:t>/</a:t>
            </a:r>
            <a:r>
              <a:rPr lang="en-US" sz="2800" dirty="0" err="1"/>
              <a:t>hari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4740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49FD-FD5E-EA4C-BF22-3273854C8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764704"/>
            <a:ext cx="7416824" cy="5400600"/>
          </a:xfrm>
        </p:spPr>
        <p:txBody>
          <a:bodyPr/>
          <a:lstStyle/>
          <a:p>
            <a:r>
              <a:rPr lang="en-US" sz="3000" dirty="0"/>
              <a:t>BEE :</a:t>
            </a:r>
          </a:p>
          <a:p>
            <a:r>
              <a:rPr lang="en-US" sz="3000" dirty="0"/>
              <a:t>(</a:t>
            </a:r>
            <a:r>
              <a:rPr lang="en-US" sz="3000" dirty="0" err="1"/>
              <a:t>Pr</a:t>
            </a:r>
            <a:r>
              <a:rPr lang="en-US" sz="3000" dirty="0"/>
              <a:t>) BBx0,9x24 jam</a:t>
            </a:r>
          </a:p>
          <a:p>
            <a:r>
              <a:rPr lang="en-US" sz="3000" dirty="0"/>
              <a:t>(Lk) BBx1x24 jam</a:t>
            </a:r>
          </a:p>
          <a:p>
            <a:r>
              <a:rPr lang="en-US" sz="3000" dirty="0"/>
              <a:t>REE :</a:t>
            </a:r>
          </a:p>
          <a:p>
            <a:r>
              <a:rPr lang="en-US" sz="3000" dirty="0"/>
              <a:t>(</a:t>
            </a:r>
            <a:r>
              <a:rPr lang="en-US" sz="3000" dirty="0" err="1"/>
              <a:t>Pr</a:t>
            </a:r>
            <a:r>
              <a:rPr lang="en-US" sz="3000" dirty="0"/>
              <a:t>) BBx25xAF</a:t>
            </a:r>
          </a:p>
          <a:p>
            <a:r>
              <a:rPr lang="en-US" sz="3000" dirty="0"/>
              <a:t>(Lk) BBx27xAF</a:t>
            </a:r>
          </a:p>
          <a:p>
            <a:endParaRPr lang="en-US" sz="3000" dirty="0"/>
          </a:p>
          <a:p>
            <a:r>
              <a:rPr lang="en-US" sz="3000" dirty="0"/>
              <a:t>1 gr KH = 4 </a:t>
            </a:r>
            <a:r>
              <a:rPr lang="en-US" sz="3000" dirty="0" err="1"/>
              <a:t>kkal</a:t>
            </a:r>
            <a:endParaRPr lang="en-US" sz="3000" dirty="0"/>
          </a:p>
          <a:p>
            <a:r>
              <a:rPr lang="en-US" sz="3000" dirty="0"/>
              <a:t>1 gr Lemak = 9 </a:t>
            </a:r>
            <a:r>
              <a:rPr lang="en-US" sz="3000" dirty="0" err="1"/>
              <a:t>kkal</a:t>
            </a:r>
            <a:r>
              <a:rPr lang="en-US" sz="3000" dirty="0"/>
              <a:t> </a:t>
            </a:r>
          </a:p>
          <a:p>
            <a:r>
              <a:rPr lang="en-US" sz="3000" dirty="0"/>
              <a:t>1 gr protein = 4 </a:t>
            </a:r>
            <a:r>
              <a:rPr lang="en-US" sz="3000" dirty="0" err="1"/>
              <a:t>kkal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18759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FB600-E75A-7249-A9E5-73603F20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8013" cy="651346"/>
          </a:xfrm>
        </p:spPr>
        <p:txBody>
          <a:bodyPr/>
          <a:lstStyle/>
          <a:p>
            <a:r>
              <a:rPr lang="en-US" dirty="0"/>
              <a:t>AF (</a:t>
            </a:r>
            <a:r>
              <a:rPr lang="en-US" i="1" dirty="0"/>
              <a:t>Activity Factor</a:t>
            </a:r>
            <a:r>
              <a:rPr lang="en-US" dirty="0"/>
              <a:t>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84C6E4B-A25C-234F-8574-C721FDAF8F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244426"/>
              </p:ext>
            </p:extLst>
          </p:nvPr>
        </p:nvGraphicFramePr>
        <p:xfrm>
          <a:off x="457200" y="1600200"/>
          <a:ext cx="822801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007">
                  <a:extLst>
                    <a:ext uri="{9D8B030D-6E8A-4147-A177-3AD203B41FA5}">
                      <a16:colId xmlns:a16="http://schemas.microsoft.com/office/drawing/2014/main" val="816923427"/>
                    </a:ext>
                  </a:extLst>
                </a:gridCol>
                <a:gridCol w="4114007">
                  <a:extLst>
                    <a:ext uri="{9D8B030D-6E8A-4147-A177-3AD203B41FA5}">
                      <a16:colId xmlns:a16="http://schemas.microsoft.com/office/drawing/2014/main" val="3459924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Laki-laki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Perempuan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5282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Aktivitas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sangat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ringan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banyak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duduk, bedrest)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743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68412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Aktivitas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ringan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pekerja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kantoran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IRT)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16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66385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Aktivitas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sedang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petani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mahasiswa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aktif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874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2276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Aktivitas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berat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atlet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</a:rPr>
                        <a:t>training center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tantara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berlatih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536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50519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Aktivitas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sangat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berat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pandai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besi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pekerja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konstruksi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wanita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994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5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781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2922-6425-114D-AB1A-666BA051A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39D681-7004-2446-A6A4-E41811B3D9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err="1">
                <a:solidFill>
                  <a:schemeClr val="accent2"/>
                </a:solidFill>
              </a:rPr>
              <a:t>Nn.K</a:t>
            </a:r>
            <a:r>
              <a:rPr lang="en-US" altLang="en-US" dirty="0">
                <a:solidFill>
                  <a:schemeClr val="accent2"/>
                </a:solidFill>
              </a:rPr>
              <a:t>, 22 </a:t>
            </a:r>
            <a:r>
              <a:rPr lang="en-US" altLang="en-US" dirty="0" err="1">
                <a:solidFill>
                  <a:schemeClr val="accent2"/>
                </a:solidFill>
              </a:rPr>
              <a:t>thn</a:t>
            </a:r>
            <a:r>
              <a:rPr lang="en-US" altLang="en-US" dirty="0">
                <a:solidFill>
                  <a:schemeClr val="accent2"/>
                </a:solidFill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</a:rPr>
              <a:t>dirawat</a:t>
            </a:r>
            <a:r>
              <a:rPr lang="en-US" altLang="en-US" dirty="0">
                <a:solidFill>
                  <a:schemeClr val="accent2"/>
                </a:solidFill>
              </a:rPr>
              <a:t> di RS </a:t>
            </a:r>
            <a:r>
              <a:rPr lang="en-US" altLang="en-US" dirty="0" err="1">
                <a:solidFill>
                  <a:schemeClr val="accent2"/>
                </a:solidFill>
              </a:rPr>
              <a:t>krn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mengalami</a:t>
            </a:r>
            <a:r>
              <a:rPr lang="en-US" altLang="en-US" dirty="0">
                <a:solidFill>
                  <a:schemeClr val="accent2"/>
                </a:solidFill>
              </a:rPr>
              <a:t> anemia </a:t>
            </a:r>
            <a:r>
              <a:rPr lang="en-US" altLang="en-US" dirty="0" err="1">
                <a:solidFill>
                  <a:schemeClr val="accent2"/>
                </a:solidFill>
              </a:rPr>
              <a:t>berat</a:t>
            </a:r>
            <a:r>
              <a:rPr lang="en-US" altLang="en-US" dirty="0">
                <a:solidFill>
                  <a:schemeClr val="accent2"/>
                </a:solidFill>
              </a:rPr>
              <a:t> &amp; </a:t>
            </a:r>
            <a:r>
              <a:rPr lang="en-US" altLang="en-US" dirty="0" err="1">
                <a:solidFill>
                  <a:schemeClr val="accent2"/>
                </a:solidFill>
              </a:rPr>
              <a:t>anoreksia.TB</a:t>
            </a:r>
            <a:r>
              <a:rPr lang="en-US" altLang="en-US" dirty="0">
                <a:solidFill>
                  <a:schemeClr val="accent2"/>
                </a:solidFill>
              </a:rPr>
              <a:t> = 160 cm,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	BB = 40 kg, Hb = 8,7 gr%. </a:t>
            </a:r>
            <a:r>
              <a:rPr lang="en-US" altLang="en-US" dirty="0" err="1">
                <a:solidFill>
                  <a:schemeClr val="accent2"/>
                </a:solidFill>
              </a:rPr>
              <a:t>Riwayat</a:t>
            </a:r>
            <a:r>
              <a:rPr lang="en-US" altLang="en-US" dirty="0">
                <a:solidFill>
                  <a:schemeClr val="accent2"/>
                </a:solidFill>
              </a:rPr>
              <a:t> diet </a:t>
            </a:r>
            <a:r>
              <a:rPr lang="en-US" altLang="en-US" dirty="0" err="1">
                <a:solidFill>
                  <a:schemeClr val="accent2"/>
                </a:solidFill>
              </a:rPr>
              <a:t>Nn.K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menurut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klg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hampir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setiap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hari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mkn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mie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instan</a:t>
            </a:r>
            <a:r>
              <a:rPr lang="en-US" altLang="en-US" dirty="0">
                <a:solidFill>
                  <a:schemeClr val="accent2"/>
                </a:solidFill>
              </a:rPr>
              <a:t> rebus, kdg2 </a:t>
            </a:r>
            <a:r>
              <a:rPr lang="en-US" altLang="en-US" dirty="0" err="1">
                <a:solidFill>
                  <a:schemeClr val="accent2"/>
                </a:solidFill>
              </a:rPr>
              <a:t>dicampur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dgn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telur</a:t>
            </a:r>
            <a:r>
              <a:rPr lang="en-US" altLang="en-US" dirty="0">
                <a:solidFill>
                  <a:schemeClr val="accent2"/>
                </a:solidFill>
              </a:rPr>
              <a:t>. </a:t>
            </a:r>
            <a:r>
              <a:rPr lang="en-US" altLang="en-US" dirty="0" err="1">
                <a:solidFill>
                  <a:schemeClr val="accent2"/>
                </a:solidFill>
              </a:rPr>
              <a:t>Nn.K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jg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tdk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suka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sayuran</a:t>
            </a:r>
            <a:r>
              <a:rPr lang="en-US" altLang="en-US" dirty="0">
                <a:solidFill>
                  <a:schemeClr val="accent2"/>
                </a:solidFill>
              </a:rPr>
              <a:t> &amp; malas </a:t>
            </a:r>
            <a:r>
              <a:rPr lang="en-US" altLang="en-US" dirty="0" err="1">
                <a:solidFill>
                  <a:schemeClr val="accent2"/>
                </a:solidFill>
              </a:rPr>
              <a:t>mkn</a:t>
            </a:r>
            <a:r>
              <a:rPr lang="en-US" altLang="en-US" dirty="0">
                <a:solidFill>
                  <a:schemeClr val="accent2"/>
                </a:solidFill>
              </a:rPr>
              <a:t> buah2an. </a:t>
            </a:r>
            <a:r>
              <a:rPr lang="en-US" altLang="en-US" dirty="0" err="1">
                <a:solidFill>
                  <a:schemeClr val="accent2"/>
                </a:solidFill>
              </a:rPr>
              <a:t>Tentukan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rencana</a:t>
            </a:r>
            <a:r>
              <a:rPr lang="en-US" altLang="en-US" dirty="0">
                <a:solidFill>
                  <a:schemeClr val="accent2"/>
                </a:solidFill>
              </a:rPr>
              <a:t> diet </a:t>
            </a:r>
            <a:r>
              <a:rPr lang="en-US" altLang="en-US" dirty="0" err="1">
                <a:solidFill>
                  <a:schemeClr val="accent2"/>
                </a:solidFill>
              </a:rPr>
              <a:t>pasien</a:t>
            </a:r>
            <a:r>
              <a:rPr lang="en-US" altLang="en-US" dirty="0">
                <a:solidFill>
                  <a:schemeClr val="accent2"/>
                </a:solidFill>
              </a:rPr>
              <a:t> agar BMI = 20 &amp; BB naik </a:t>
            </a:r>
            <a:r>
              <a:rPr lang="en-US" altLang="en-US" dirty="0" err="1">
                <a:solidFill>
                  <a:schemeClr val="accent2"/>
                </a:solidFill>
              </a:rPr>
              <a:t>sebanyak</a:t>
            </a:r>
            <a:r>
              <a:rPr lang="en-US" altLang="en-US" dirty="0">
                <a:solidFill>
                  <a:schemeClr val="accent2"/>
                </a:solidFill>
              </a:rPr>
              <a:t> 500 gr/mg?</a:t>
            </a:r>
          </a:p>
        </p:txBody>
      </p:sp>
    </p:spTree>
    <p:extLst>
      <p:ext uri="{BB962C8B-B14F-4D97-AF65-F5344CB8AC3E}">
        <p14:creationId xmlns:p14="http://schemas.microsoft.com/office/powerpoint/2010/main" val="1521263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11A31E-7871-1948-9BF9-702D71EA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93" y="692696"/>
            <a:ext cx="8228013" cy="939378"/>
          </a:xfrm>
        </p:spPr>
        <p:txBody>
          <a:bodyPr/>
          <a:lstStyle/>
          <a:p>
            <a:r>
              <a:rPr lang="en-US" dirty="0" err="1"/>
              <a:t>Jawaban</a:t>
            </a: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B376996-EF8D-BC47-B1BC-1B1D0D624D0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700808"/>
            <a:ext cx="7558608" cy="4464496"/>
          </a:xfrm>
          <a:prstGeom prst="rect">
            <a:avLst/>
          </a:prstGeom>
          <a:solidFill>
            <a:srgbClr val="92D050"/>
          </a:solidFill>
          <a:ln>
            <a:solidFill>
              <a:srgbClr val="00990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BB normal agar BMI = 20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 2,56 x 20 =51,2kg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REE = 40 x 25 x 1,5 = 1500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kkal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/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hr</a:t>
            </a:r>
            <a:endParaRPr lang="en-US" altLang="en-US" sz="2800" dirty="0">
              <a:solidFill>
                <a:schemeClr val="accent2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Tujuan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 :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menaikkan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 BB 500 gr/mg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 500 gr x 7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kkal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 = 3500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kkL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/mg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Tambahan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 intake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kalori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 per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hari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 3500 : 7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hr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 = 500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kkal</a:t>
            </a:r>
            <a:endParaRPr lang="en-US" altLang="en-US" sz="2800" dirty="0">
              <a:solidFill>
                <a:schemeClr val="accent2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Intake total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perhari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 = 1500 +500 = 2000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kkal</a:t>
            </a:r>
            <a:endParaRPr lang="en-US" altLang="en-US" sz="2800" dirty="0">
              <a:solidFill>
                <a:schemeClr val="accent2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Cat :  1 gr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jar.tubuh</a:t>
            </a:r>
            <a:r>
              <a:rPr lang="en-US" altLang="en-US" sz="2800" dirty="0">
                <a:solidFill>
                  <a:schemeClr val="accent2"/>
                </a:solidFill>
                <a:sym typeface="Wingdings" pitchFamily="2" charset="2"/>
              </a:rPr>
              <a:t> = 7 </a:t>
            </a:r>
            <a:r>
              <a:rPr lang="en-US" altLang="en-US" sz="2800" dirty="0" err="1">
                <a:solidFill>
                  <a:schemeClr val="accent2"/>
                </a:solidFill>
                <a:sym typeface="Wingdings" pitchFamily="2" charset="2"/>
              </a:rPr>
              <a:t>kkal</a:t>
            </a:r>
            <a:endParaRPr lang="en-US" alt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4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F5CE72-C758-D74A-8EB4-38A0D55A5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/>
              <a:t>DEFINISI NUTRISI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46EC6C-D310-524C-BA10-8BAA6DF7B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8013" cy="4207743"/>
          </a:xfrm>
        </p:spPr>
        <p:txBody>
          <a:bodyPr/>
          <a:lstStyle/>
          <a:p>
            <a:pPr algn="ctr"/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“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diet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”.</a:t>
            </a:r>
          </a:p>
          <a:p>
            <a:pPr algn="ctr"/>
            <a:endParaRPr lang="en-US" dirty="0"/>
          </a:p>
          <a:p>
            <a:pPr marL="1514475" indent="-1514475" algn="just"/>
            <a:r>
              <a:rPr lang="en-US" sz="2800" dirty="0" err="1"/>
              <a:t>Nutrien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zat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dirty="0" err="1">
                <a:sym typeface="Wingdings" pitchFamily="2" charset="2"/>
              </a:rPr>
              <a:t>dibutuhkan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tubuh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manusia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untuk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memprtahankan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kesehatan</a:t>
            </a:r>
            <a:endParaRPr lang="en-US" sz="2800" dirty="0">
              <a:sym typeface="Wingdings" pitchFamily="2" charset="2"/>
            </a:endParaRPr>
          </a:p>
          <a:p>
            <a:pPr marL="1514475" indent="-1514475" algn="just"/>
            <a:r>
              <a:rPr lang="en-US" sz="2800" dirty="0">
                <a:sym typeface="Wingdings" pitchFamily="2" charset="2"/>
              </a:rPr>
              <a:t>Diet  </a:t>
            </a:r>
            <a:r>
              <a:rPr lang="en-US" sz="2800" dirty="0" err="1">
                <a:sym typeface="Wingdings" pitchFamily="2" charset="2"/>
              </a:rPr>
              <a:t>pengaturan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jumlah</a:t>
            </a:r>
            <a:r>
              <a:rPr lang="en-US" sz="2800" dirty="0">
                <a:sym typeface="Wingdings" pitchFamily="2" charset="2"/>
              </a:rPr>
              <a:t> &amp; </a:t>
            </a:r>
            <a:r>
              <a:rPr lang="en-US" sz="2800" dirty="0" err="1">
                <a:sym typeface="Wingdings" pitchFamily="2" charset="2"/>
              </a:rPr>
              <a:t>zat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makanan</a:t>
            </a:r>
            <a:r>
              <a:rPr lang="en-US" sz="2800" dirty="0">
                <a:sym typeface="Wingdings" pitchFamily="2" charset="2"/>
              </a:rPr>
              <a:t> agar </a:t>
            </a:r>
            <a:r>
              <a:rPr lang="en-US" sz="2800" dirty="0" err="1">
                <a:sym typeface="Wingdings" pitchFamily="2" charset="2"/>
              </a:rPr>
              <a:t>tetap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dalam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kondisi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sehat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958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462F5-4046-F147-A1A6-F94FD2A7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5"/>
            <a:ext cx="8228013" cy="1141412"/>
          </a:xfrm>
        </p:spPr>
        <p:txBody>
          <a:bodyPr/>
          <a:lstStyle/>
          <a:p>
            <a:r>
              <a:rPr lang="en-US" dirty="0" err="1"/>
              <a:t>Anatomi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Pencernaan</a:t>
            </a:r>
            <a:r>
              <a:rPr lang="en-US" dirty="0"/>
              <a:t>  </a:t>
            </a:r>
          </a:p>
        </p:txBody>
      </p:sp>
      <p:pic>
        <p:nvPicPr>
          <p:cNvPr id="4" name="Picture 4" descr="FG01_010">
            <a:extLst>
              <a:ext uri="{FF2B5EF4-FFF2-40B4-BE49-F238E27FC236}">
                <a16:creationId xmlns:a16="http://schemas.microsoft.com/office/drawing/2014/main" id="{59483661-4168-204C-A68F-47CEF01104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1679" y="1942703"/>
            <a:ext cx="6272807" cy="4181872"/>
          </a:xfrm>
          <a:noFill/>
        </p:spPr>
      </p:pic>
    </p:spTree>
    <p:extLst>
      <p:ext uri="{BB962C8B-B14F-4D97-AF65-F5344CB8AC3E}">
        <p14:creationId xmlns:p14="http://schemas.microsoft.com/office/powerpoint/2010/main" val="95149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193CF-07EB-BB4B-B58E-DF3D26A5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Nutrisi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64CAA-60AA-2D44-9CBB-78756C7D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8013" cy="34876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Pertumbuhan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Aktivitas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rusak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Reproduksi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organ</a:t>
            </a:r>
          </a:p>
        </p:txBody>
      </p:sp>
    </p:spTree>
    <p:extLst>
      <p:ext uri="{BB962C8B-B14F-4D97-AF65-F5344CB8AC3E}">
        <p14:creationId xmlns:p14="http://schemas.microsoft.com/office/powerpoint/2010/main" val="37807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DEF7-018A-E84B-88BD-98C20E71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Nutrisi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CCD88-1F71-7E44-9674-A4C21755D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8013" cy="3991719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sz="2800" dirty="0" err="1">
                <a:sym typeface="Wingdings" pitchFamily="2" charset="2"/>
              </a:rPr>
              <a:t>Makronutrien</a:t>
            </a:r>
            <a:r>
              <a:rPr lang="en-US" sz="2800" dirty="0">
                <a:sym typeface="Wingdings" pitchFamily="2" charset="2"/>
              </a:rPr>
              <a:t> : </a:t>
            </a:r>
            <a:r>
              <a:rPr lang="en-US" sz="2800" dirty="0" err="1">
                <a:sym typeface="Wingdings" pitchFamily="2" charset="2"/>
              </a:rPr>
              <a:t>suplai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energi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utama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tubuh</a:t>
            </a:r>
            <a:r>
              <a:rPr lang="en-US" sz="2800" dirty="0">
                <a:sym typeface="Wingdings" pitchFamily="2" charset="2"/>
              </a:rPr>
              <a:t> (</a:t>
            </a:r>
            <a:r>
              <a:rPr lang="en-US" sz="2800" dirty="0" err="1">
                <a:sym typeface="Wingdings" pitchFamily="2" charset="2"/>
              </a:rPr>
              <a:t>karbohidrat</a:t>
            </a:r>
            <a:r>
              <a:rPr lang="en-US" sz="2800" dirty="0">
                <a:sym typeface="Wingdings" pitchFamily="2" charset="2"/>
              </a:rPr>
              <a:t>, protein, lemak)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ym typeface="Wingdings" pitchFamily="2" charset="2"/>
              </a:rPr>
              <a:t>Vitamin : </a:t>
            </a:r>
            <a:r>
              <a:rPr lang="en-US" sz="2800" dirty="0" err="1">
                <a:sym typeface="Wingdings" pitchFamily="2" charset="2"/>
              </a:rPr>
              <a:t>membantu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penggunaan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makronutroen</a:t>
            </a:r>
            <a:r>
              <a:rPr lang="en-US" sz="2800" dirty="0">
                <a:sym typeface="Wingdings" pitchFamily="2" charset="2"/>
              </a:rPr>
              <a:t> dan </a:t>
            </a:r>
            <a:r>
              <a:rPr lang="en-US" sz="2800" dirty="0" err="1">
                <a:sym typeface="Wingdings" pitchFamily="2" charset="2"/>
              </a:rPr>
              <a:t>mempertahankan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jaringan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tubuh</a:t>
            </a:r>
            <a:endParaRPr lang="en-US" sz="2800" dirty="0">
              <a:sym typeface="Wingdings" pitchFamily="2" charset="2"/>
            </a:endParaRPr>
          </a:p>
          <a:p>
            <a:pPr marL="514350" indent="-514350" algn="just">
              <a:buAutoNum type="arabicPeriod"/>
            </a:pPr>
            <a:r>
              <a:rPr lang="en-US" sz="2800" dirty="0">
                <a:sym typeface="Wingdings" pitchFamily="2" charset="2"/>
              </a:rPr>
              <a:t>Mineral : </a:t>
            </a:r>
            <a:r>
              <a:rPr lang="en-US" sz="2800" dirty="0" err="1">
                <a:sym typeface="Wingdings" pitchFamily="2" charset="2"/>
              </a:rPr>
              <a:t>mempertahankan</a:t>
            </a:r>
            <a:r>
              <a:rPr lang="en-US" sz="2800" dirty="0">
                <a:sym typeface="Wingdings" pitchFamily="2" charset="2"/>
              </a:rPr>
              <a:t> homeostasis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ym typeface="Wingdings" pitchFamily="2" charset="2"/>
              </a:rPr>
              <a:t>Air : </a:t>
            </a:r>
            <a:r>
              <a:rPr lang="en-US" sz="2800" dirty="0" err="1">
                <a:sym typeface="Wingdings" pitchFamily="2" charset="2"/>
              </a:rPr>
              <a:t>pelarut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dalam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tubuh</a:t>
            </a:r>
            <a:r>
              <a:rPr lang="en-US" sz="2800" dirty="0">
                <a:sym typeface="Wingdings" pitchFamily="2" charset="2"/>
              </a:rPr>
              <a:t> dan </a:t>
            </a:r>
            <a:r>
              <a:rPr lang="en-US" sz="2800" dirty="0" err="1">
                <a:sym typeface="Wingdings" pitchFamily="2" charset="2"/>
              </a:rPr>
              <a:t>sebagai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alat</a:t>
            </a:r>
            <a:r>
              <a:rPr lang="en-US" sz="2800" dirty="0">
                <a:sym typeface="Wingdings" pitchFamily="2" charset="2"/>
              </a:rPr>
              <a:t> transport </a:t>
            </a:r>
            <a:r>
              <a:rPr lang="en-US" sz="2800" dirty="0" err="1">
                <a:sym typeface="Wingdings" pitchFamily="2" charset="2"/>
              </a:rPr>
              <a:t>untuk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distribusi</a:t>
            </a:r>
            <a:r>
              <a:rPr lang="en-US" sz="2800" dirty="0">
                <a:sym typeface="Wingdings" pitchFamily="2" charset="2"/>
              </a:rPr>
              <a:t> nutrient </a:t>
            </a:r>
            <a:r>
              <a:rPr lang="en-US" sz="2800" dirty="0" err="1">
                <a:sym typeface="Wingdings" pitchFamily="2" charset="2"/>
              </a:rPr>
              <a:t>ke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jaringan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147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60071-2BEF-0D4E-907D-D0B02E5B0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3424"/>
            <a:ext cx="8228013" cy="682625"/>
          </a:xfrm>
        </p:spPr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Makronutrien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241B-3319-2546-98FB-EFE672D26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8013" cy="427975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err="1"/>
              <a:t>Sumber</a:t>
            </a:r>
            <a:r>
              <a:rPr lang="en-US" sz="2800" u="sng" dirty="0"/>
              <a:t> </a:t>
            </a:r>
            <a:r>
              <a:rPr lang="en-US" sz="2800" u="sng" dirty="0" err="1"/>
              <a:t>energi</a:t>
            </a:r>
            <a:endParaRPr lang="en-US" sz="2800" u="sng" dirty="0"/>
          </a:p>
          <a:p>
            <a:pPr marL="449263" indent="0" algn="just"/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: ATP, </a:t>
            </a:r>
            <a:r>
              <a:rPr lang="en-US" sz="2800" dirty="0" err="1"/>
              <a:t>fosfokreatinin</a:t>
            </a:r>
            <a:r>
              <a:rPr lang="en-US" sz="2800" dirty="0"/>
              <a:t>, </a:t>
            </a:r>
            <a:r>
              <a:rPr lang="en-US" sz="2800" dirty="0" err="1"/>
              <a:t>zat</a:t>
            </a:r>
            <a:r>
              <a:rPr lang="en-US" sz="2800" dirty="0"/>
              <a:t> </a:t>
            </a:r>
            <a:r>
              <a:rPr lang="en-US" sz="2800" dirty="0" err="1"/>
              <a:t>molekul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</a:t>
            </a:r>
            <a:r>
              <a:rPr lang="en-US" sz="2800" dirty="0" err="1"/>
              <a:t>Makronutrien</a:t>
            </a:r>
            <a:r>
              <a:rPr lang="en-US" sz="2800" dirty="0"/>
              <a:t> </a:t>
            </a:r>
            <a:r>
              <a:rPr lang="en-US" sz="2800" dirty="0" err="1"/>
              <a:t>fungsinya</a:t>
            </a:r>
            <a:r>
              <a:rPr lang="en-US" sz="2800" dirty="0"/>
              <a:t> : transport </a:t>
            </a:r>
            <a:r>
              <a:rPr lang="en-US" sz="2800" dirty="0" err="1"/>
              <a:t>nutrisi</a:t>
            </a:r>
            <a:r>
              <a:rPr lang="en-US" sz="2800" dirty="0"/>
              <a:t>, dan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mekanik</a:t>
            </a:r>
            <a:r>
              <a:rPr lang="en-US" sz="2800" dirty="0"/>
              <a:t> organ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err="1"/>
              <a:t>Sintesis</a:t>
            </a:r>
            <a:r>
              <a:rPr lang="en-US" sz="2800" u="sng" dirty="0"/>
              <a:t> </a:t>
            </a:r>
            <a:r>
              <a:rPr lang="en-US" sz="2800" u="sng" dirty="0" err="1"/>
              <a:t>sel</a:t>
            </a:r>
            <a:r>
              <a:rPr lang="en-US" sz="2800" u="sng" dirty="0"/>
              <a:t> dan </a:t>
            </a:r>
            <a:r>
              <a:rPr lang="en-US" sz="2800" u="sng" dirty="0" err="1"/>
              <a:t>jaringan</a:t>
            </a:r>
            <a:r>
              <a:rPr lang="en-US" sz="2800" u="sng" dirty="0"/>
              <a:t> </a:t>
            </a:r>
            <a:r>
              <a:rPr lang="en-US" sz="2800" u="sng" dirty="0" err="1"/>
              <a:t>tubuh</a:t>
            </a:r>
            <a:endParaRPr lang="en-US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err="1"/>
              <a:t>Simpanan</a:t>
            </a:r>
            <a:r>
              <a:rPr lang="en-US" sz="2800" u="sng" dirty="0"/>
              <a:t> / </a:t>
            </a:r>
            <a:r>
              <a:rPr lang="en-US" sz="2800" u="sng" dirty="0" err="1"/>
              <a:t>cadangan</a:t>
            </a:r>
            <a:r>
              <a:rPr lang="en-US" sz="2800" u="sng" dirty="0"/>
              <a:t> </a:t>
            </a:r>
            <a:r>
              <a:rPr lang="en-US" sz="2800" u="sng" dirty="0" err="1"/>
              <a:t>makanan</a:t>
            </a:r>
            <a:endParaRPr lang="en-US" sz="2800" u="sng" dirty="0"/>
          </a:p>
          <a:p>
            <a:pPr marL="490538" indent="0" algn="just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asupan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dan </a:t>
            </a:r>
            <a:r>
              <a:rPr lang="en-US" sz="2800" dirty="0" err="1"/>
              <a:t>sintesis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disimpan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glikogen</a:t>
            </a:r>
            <a:r>
              <a:rPr lang="en-US" sz="2800" dirty="0"/>
              <a:t> dan lemak. </a:t>
            </a:r>
            <a:r>
              <a:rPr lang="en-US" sz="2800" dirty="0" err="1"/>
              <a:t>Simpanan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puasa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042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3EBF-4BAB-B340-8ADD-3B4DDCBA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8013" cy="867370"/>
          </a:xfrm>
        </p:spPr>
        <p:txBody>
          <a:bodyPr/>
          <a:lstStyle/>
          <a:p>
            <a:r>
              <a:rPr lang="en-US" dirty="0" err="1"/>
              <a:t>Makronutrien</a:t>
            </a:r>
            <a:r>
              <a:rPr lang="en-US" dirty="0"/>
              <a:t> : </a:t>
            </a:r>
            <a:r>
              <a:rPr lang="en-US" dirty="0" err="1"/>
              <a:t>Karbohidrat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2FC35-180C-0340-99BB-D33E778D7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r>
              <a:rPr lang="en-US" sz="2800" dirty="0"/>
              <a:t>1 gr = 4 </a:t>
            </a:r>
            <a:r>
              <a:rPr lang="en-US" sz="2800" dirty="0" err="1"/>
              <a:t>kkal</a:t>
            </a:r>
            <a:endParaRPr lang="en-US" sz="2800" dirty="0"/>
          </a:p>
          <a:p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3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Monosakarida</a:t>
            </a:r>
            <a:r>
              <a:rPr lang="en-US" sz="2800" dirty="0"/>
              <a:t>; </a:t>
            </a:r>
            <a:r>
              <a:rPr lang="en-US" sz="2800" dirty="0" err="1"/>
              <a:t>contoh</a:t>
            </a:r>
            <a:r>
              <a:rPr lang="en-US" sz="2800" dirty="0"/>
              <a:t> = </a:t>
            </a:r>
            <a:r>
              <a:rPr lang="en-US" sz="2800" dirty="0" err="1"/>
              <a:t>glukosa</a:t>
            </a:r>
            <a:r>
              <a:rPr lang="en-US" sz="2800" dirty="0"/>
              <a:t>, </a:t>
            </a:r>
            <a:r>
              <a:rPr lang="en-US" sz="2800" dirty="0" err="1"/>
              <a:t>dektrosa</a:t>
            </a:r>
            <a:r>
              <a:rPr lang="en-US" sz="2800" dirty="0"/>
              <a:t>, </a:t>
            </a:r>
            <a:r>
              <a:rPr lang="en-US" sz="2800" dirty="0" err="1"/>
              <a:t>fruktosa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Disakarida</a:t>
            </a:r>
            <a:r>
              <a:rPr lang="en-US" sz="2800" dirty="0"/>
              <a:t> = </a:t>
            </a:r>
            <a:r>
              <a:rPr lang="en-US" sz="2800" dirty="0" err="1"/>
              <a:t>sukrosa</a:t>
            </a:r>
            <a:r>
              <a:rPr lang="en-US" sz="2800" dirty="0"/>
              <a:t>, </a:t>
            </a:r>
            <a:r>
              <a:rPr lang="en-US" sz="2800" dirty="0" err="1"/>
              <a:t>laktosa</a:t>
            </a:r>
            <a:r>
              <a:rPr lang="en-US" sz="2800" dirty="0"/>
              <a:t>, </a:t>
            </a:r>
            <a:r>
              <a:rPr lang="en-US" sz="2800" dirty="0" err="1"/>
              <a:t>maltosa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Polisakarida</a:t>
            </a:r>
            <a:r>
              <a:rPr lang="en-US" sz="2800" dirty="0"/>
              <a:t> = </a:t>
            </a:r>
            <a:r>
              <a:rPr lang="en-US" sz="2800" dirty="0" err="1"/>
              <a:t>glikogen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serat</a:t>
            </a:r>
            <a:r>
              <a:rPr lang="en-US" sz="2800" dirty="0">
                <a:sym typeface="Wingdings" pitchFamily="2" charset="2"/>
              </a:rPr>
              <a:t> (</a:t>
            </a:r>
            <a:r>
              <a:rPr lang="en-US" sz="2800" dirty="0" err="1">
                <a:sym typeface="Wingdings" pitchFamily="2" charset="2"/>
              </a:rPr>
              <a:t>pektin</a:t>
            </a:r>
            <a:r>
              <a:rPr lang="en-US" sz="2800" dirty="0">
                <a:sym typeface="Wingdings" pitchFamily="2" charset="2"/>
              </a:rPr>
              <a:t>, gum, </a:t>
            </a:r>
            <a:r>
              <a:rPr lang="en-US" sz="2800" dirty="0" err="1">
                <a:sym typeface="Wingdings" pitchFamily="2" charset="2"/>
              </a:rPr>
              <a:t>hemiselulosa</a:t>
            </a:r>
            <a:r>
              <a:rPr lang="en-US" sz="2800" dirty="0">
                <a:sym typeface="Wingdings" pitchFamily="2" charset="2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ym typeface="Wingdings" pitchFamily="2" charset="2"/>
            </a:endParaRPr>
          </a:p>
          <a:p>
            <a:pPr marL="0" indent="0"/>
            <a:r>
              <a:rPr lang="en-US" sz="2000" dirty="0" err="1">
                <a:sym typeface="Wingdings" pitchFamily="2" charset="2"/>
              </a:rPr>
              <a:t>Glikogen</a:t>
            </a:r>
            <a:r>
              <a:rPr lang="en-US" sz="2000" dirty="0">
                <a:sym typeface="Wingdings" pitchFamily="2" charset="2"/>
              </a:rPr>
              <a:t> : </a:t>
            </a:r>
            <a:r>
              <a:rPr lang="en-US" sz="2000" dirty="0" err="1">
                <a:sym typeface="Wingdings" pitchFamily="2" charset="2"/>
              </a:rPr>
              <a:t>sumber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energi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utama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saat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puasa</a:t>
            </a:r>
            <a:r>
              <a:rPr lang="en-US" sz="2000" dirty="0">
                <a:sym typeface="Wingdings" pitchFamily="2" charset="2"/>
              </a:rPr>
              <a:t> </a:t>
            </a:r>
            <a:endParaRPr lang="en-US" sz="2000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8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4ECA-CEE7-C94B-9E76-EE0DCB7FB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8013" cy="939378"/>
          </a:xfrm>
        </p:spPr>
        <p:txBody>
          <a:bodyPr/>
          <a:lstStyle/>
          <a:p>
            <a:r>
              <a:rPr lang="en-US" dirty="0" err="1"/>
              <a:t>Metabolisme</a:t>
            </a:r>
            <a:r>
              <a:rPr lang="en-US" dirty="0"/>
              <a:t> KH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80393-9BFC-3E4F-8486-5B41C680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u="sng" dirty="0" err="1"/>
              <a:t>Glikogenolisis</a:t>
            </a:r>
            <a:r>
              <a:rPr lang="en-US" u="sng" dirty="0"/>
              <a:t> </a:t>
            </a:r>
            <a:r>
              <a:rPr lang="en-US" dirty="0"/>
              <a:t>: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glikogen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glukosa</a:t>
            </a:r>
            <a:r>
              <a:rPr lang="en-US" dirty="0">
                <a:sym typeface="Wingdings" pitchFamily="2" charset="2"/>
              </a:rPr>
              <a:t>, Co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 err="1"/>
              <a:t>Glikogenesis</a:t>
            </a:r>
            <a:r>
              <a:rPr lang="en-US" dirty="0"/>
              <a:t> :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glikogen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 err="1"/>
              <a:t>Glukoneogenesis</a:t>
            </a:r>
            <a:r>
              <a:rPr lang="en-US" dirty="0"/>
              <a:t> :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amino+gliserol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glukosa</a:t>
            </a:r>
            <a:endParaRPr lang="en-US" dirty="0">
              <a:sym typeface="Wingdings" pitchFamily="2" charset="2"/>
            </a:endParaRPr>
          </a:p>
          <a:p>
            <a:pPr marL="0" indent="0" algn="just"/>
            <a:endParaRPr lang="en-US" dirty="0">
              <a:sym typeface="Wingdings" pitchFamily="2" charset="2"/>
            </a:endParaRPr>
          </a:p>
          <a:p>
            <a:pPr marL="0" indent="0" algn="just"/>
            <a:endParaRPr lang="en-US" dirty="0">
              <a:sym typeface="Wingdings" pitchFamily="2" charset="2"/>
            </a:endParaRPr>
          </a:p>
          <a:p>
            <a:pPr marL="0" indent="0" algn="just"/>
            <a:r>
              <a:rPr lang="en-US" dirty="0" err="1">
                <a:sym typeface="Wingdings" pitchFamily="2" charset="2"/>
              </a:rPr>
              <a:t>Asupan</a:t>
            </a:r>
            <a:r>
              <a:rPr lang="en-US" dirty="0">
                <a:sym typeface="Wingdings" pitchFamily="2" charset="2"/>
              </a:rPr>
              <a:t> KH = 45-50% total </a:t>
            </a:r>
            <a:r>
              <a:rPr lang="en-US" dirty="0" err="1">
                <a:sym typeface="Wingdings" pitchFamily="2" charset="2"/>
              </a:rPr>
              <a:t>kalori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harian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92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Noto Sans CJK SC Regular"/>
        <a:cs typeface="Noto Sans CJK SC Regular"/>
      </a:majorFont>
      <a:minorFont>
        <a:latin typeface="Calibri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d-ID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d-ID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7051</TotalTime>
  <Words>1064</Words>
  <Application>Microsoft Macintosh PowerPoint</Application>
  <PresentationFormat>On-screen Show (4:3)</PresentationFormat>
  <Paragraphs>163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Office Theme</vt:lpstr>
      <vt:lpstr>KEBUTUHAN NUTRISI</vt:lpstr>
      <vt:lpstr>CAPAIAN PEMBELAJARAN</vt:lpstr>
      <vt:lpstr>DEFINISI NUTRISI</vt:lpstr>
      <vt:lpstr>Anatomi Sistem Pencernaan  </vt:lpstr>
      <vt:lpstr>Fungsi Nutrisi</vt:lpstr>
      <vt:lpstr>Jenis Nutrisi</vt:lpstr>
      <vt:lpstr>Fungsi Makronutrien</vt:lpstr>
      <vt:lpstr>Makronutrien : Karbohidrat</vt:lpstr>
      <vt:lpstr>Metabolisme KH </vt:lpstr>
      <vt:lpstr>Makronutrien : Protein</vt:lpstr>
      <vt:lpstr>Makronutrien : lemak</vt:lpstr>
      <vt:lpstr>Vitamin</vt:lpstr>
      <vt:lpstr>Mineral</vt:lpstr>
      <vt:lpstr>Air</vt:lpstr>
      <vt:lpstr>Penilaian status nutrisi : ABCD</vt:lpstr>
      <vt:lpstr>Antropometri</vt:lpstr>
      <vt:lpstr>Lingkar Lengan Atas (LLA)</vt:lpstr>
      <vt:lpstr>Manifestasi klinis </vt:lpstr>
      <vt:lpstr>Riwayat Diet / Diet History</vt:lpstr>
      <vt:lpstr>Gangguan Pemenuhan Nutrisi</vt:lpstr>
      <vt:lpstr>Perhitungan Keb. Nutrisi  Kalori</vt:lpstr>
      <vt:lpstr>PowerPoint Presentation</vt:lpstr>
      <vt:lpstr>AF (Activity Factor)</vt:lpstr>
      <vt:lpstr>Latihan kasus</vt:lpstr>
      <vt:lpstr>Jawaban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Health Management Tools</dc:title>
  <dc:creator>Unknown User</dc:creator>
  <cp:lastModifiedBy>Microsoft Office User</cp:lastModifiedBy>
  <cp:revision>2165</cp:revision>
  <cp:lastPrinted>2011-07-18T11:17:17Z</cp:lastPrinted>
  <dcterms:created xsi:type="dcterms:W3CDTF">2003-01-23T21:51:06Z</dcterms:created>
  <dcterms:modified xsi:type="dcterms:W3CDTF">2019-12-16T19:41:44Z</dcterms:modified>
</cp:coreProperties>
</file>