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26"/>
  </p:notesMasterIdLst>
  <p:sldIdLst>
    <p:sldId id="578" r:id="rId5"/>
    <p:sldId id="307" r:id="rId6"/>
    <p:sldId id="569" r:id="rId7"/>
    <p:sldId id="598" r:id="rId8"/>
    <p:sldId id="614" r:id="rId9"/>
    <p:sldId id="615" r:id="rId10"/>
    <p:sldId id="625" r:id="rId11"/>
    <p:sldId id="626" r:id="rId12"/>
    <p:sldId id="627" r:id="rId13"/>
    <p:sldId id="628" r:id="rId14"/>
    <p:sldId id="616" r:id="rId15"/>
    <p:sldId id="617" r:id="rId16"/>
    <p:sldId id="618" r:id="rId17"/>
    <p:sldId id="619" r:id="rId18"/>
    <p:sldId id="622" r:id="rId19"/>
    <p:sldId id="623" r:id="rId20"/>
    <p:sldId id="624" r:id="rId21"/>
    <p:sldId id="621" r:id="rId22"/>
    <p:sldId id="575" r:id="rId23"/>
    <p:sldId id="564" r:id="rId24"/>
    <p:sldId id="32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2C2C75-FA21-4C48-82E3-A4871D0EEA83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21B20F-8879-4294-8B5C-D5263D487014}">
      <dgm:prSet phldrT="[Text]"/>
      <dgm:spPr/>
      <dgm:t>
        <a:bodyPr/>
        <a:lstStyle/>
        <a:p>
          <a:r>
            <a:rPr lang="id-ID" dirty="0"/>
            <a:t>Menstra</a:t>
          </a:r>
          <a:endParaRPr lang="en-US" dirty="0"/>
        </a:p>
      </dgm:t>
    </dgm:pt>
    <dgm:pt modelId="{A4C51DF5-B80D-4828-8698-F518F92F3395}" type="parTrans" cxnId="{859878BB-446E-476D-B143-C5B921744C0E}">
      <dgm:prSet/>
      <dgm:spPr/>
      <dgm:t>
        <a:bodyPr/>
        <a:lstStyle/>
        <a:p>
          <a:endParaRPr lang="en-US"/>
        </a:p>
      </dgm:t>
    </dgm:pt>
    <dgm:pt modelId="{DD183690-1B78-4EBA-B880-2B22CDD26F03}" type="sibTrans" cxnId="{859878BB-446E-476D-B143-C5B921744C0E}">
      <dgm:prSet/>
      <dgm:spPr/>
      <dgm:t>
        <a:bodyPr/>
        <a:lstStyle/>
        <a:p>
          <a:endParaRPr lang="en-US"/>
        </a:p>
      </dgm:t>
    </dgm:pt>
    <dgm:pt modelId="{12CE00D9-BD24-4572-898E-1F5C9FAA1364}">
      <dgm:prSet phldrT="[Text]"/>
      <dgm:spPr/>
      <dgm:t>
        <a:bodyPr/>
        <a:lstStyle/>
        <a:p>
          <a:r>
            <a:rPr lang="id-ID" dirty="0"/>
            <a:t>Renstra </a:t>
          </a:r>
          <a:endParaRPr lang="en-US" dirty="0"/>
        </a:p>
      </dgm:t>
    </dgm:pt>
    <dgm:pt modelId="{2E432953-3AB1-4503-B127-5E42D706740D}" type="parTrans" cxnId="{38ACB5DE-1AE2-48B2-A43C-82350763010B}">
      <dgm:prSet/>
      <dgm:spPr/>
      <dgm:t>
        <a:bodyPr/>
        <a:lstStyle/>
        <a:p>
          <a:endParaRPr lang="en-US"/>
        </a:p>
      </dgm:t>
    </dgm:pt>
    <dgm:pt modelId="{3EF8CCD7-0762-40B9-BDF8-86F9A643E501}" type="sibTrans" cxnId="{38ACB5DE-1AE2-48B2-A43C-82350763010B}">
      <dgm:prSet/>
      <dgm:spPr/>
      <dgm:t>
        <a:bodyPr/>
        <a:lstStyle/>
        <a:p>
          <a:endParaRPr lang="en-US"/>
        </a:p>
      </dgm:t>
    </dgm:pt>
    <dgm:pt modelId="{AE9DFDD5-2311-47E8-BB6B-E14C1FEE1BC8}" type="pres">
      <dgm:prSet presAssocID="{7F2C2C75-FA21-4C48-82E3-A4871D0EEA83}" presName="compositeShape" presStyleCnt="0">
        <dgm:presLayoutVars>
          <dgm:chMax val="2"/>
          <dgm:dir/>
          <dgm:resizeHandles val="exact"/>
        </dgm:presLayoutVars>
      </dgm:prSet>
      <dgm:spPr/>
    </dgm:pt>
    <dgm:pt modelId="{1CCB376E-B8FC-491B-ABC8-DBA4EDEC1D52}" type="pres">
      <dgm:prSet presAssocID="{7F2C2C75-FA21-4C48-82E3-A4871D0EEA83}" presName="ribbon" presStyleLbl="node1" presStyleIdx="0" presStyleCnt="1"/>
      <dgm:spPr/>
    </dgm:pt>
    <dgm:pt modelId="{6EAFEBDC-B964-4908-B9A9-3E48C66AA149}" type="pres">
      <dgm:prSet presAssocID="{7F2C2C75-FA21-4C48-82E3-A4871D0EEA83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478501AF-20EC-4DF6-9DB5-77472A590971}" type="pres">
      <dgm:prSet presAssocID="{7F2C2C75-FA21-4C48-82E3-A4871D0EEA83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2E54915-4DD9-4847-9248-E831071BF72F}" type="presOf" srcId="{12CE00D9-BD24-4572-898E-1F5C9FAA1364}" destId="{478501AF-20EC-4DF6-9DB5-77472A590971}" srcOrd="0" destOrd="0" presId="urn:microsoft.com/office/officeart/2005/8/layout/arrow6"/>
    <dgm:cxn modelId="{859878BB-446E-476D-B143-C5B921744C0E}" srcId="{7F2C2C75-FA21-4C48-82E3-A4871D0EEA83}" destId="{DE21B20F-8879-4294-8B5C-D5263D487014}" srcOrd="0" destOrd="0" parTransId="{A4C51DF5-B80D-4828-8698-F518F92F3395}" sibTransId="{DD183690-1B78-4EBA-B880-2B22CDD26F03}"/>
    <dgm:cxn modelId="{DBAD59D6-3E57-4954-AF6D-1084F0F93A47}" type="presOf" srcId="{7F2C2C75-FA21-4C48-82E3-A4871D0EEA83}" destId="{AE9DFDD5-2311-47E8-BB6B-E14C1FEE1BC8}" srcOrd="0" destOrd="0" presId="urn:microsoft.com/office/officeart/2005/8/layout/arrow6"/>
    <dgm:cxn modelId="{38ACB5DE-1AE2-48B2-A43C-82350763010B}" srcId="{7F2C2C75-FA21-4C48-82E3-A4871D0EEA83}" destId="{12CE00D9-BD24-4572-898E-1F5C9FAA1364}" srcOrd="1" destOrd="0" parTransId="{2E432953-3AB1-4503-B127-5E42D706740D}" sibTransId="{3EF8CCD7-0762-40B9-BDF8-86F9A643E501}"/>
    <dgm:cxn modelId="{88A579EF-5EC5-426D-8F1E-F06BE821B7D5}" type="presOf" srcId="{DE21B20F-8879-4294-8B5C-D5263D487014}" destId="{6EAFEBDC-B964-4908-B9A9-3E48C66AA149}" srcOrd="0" destOrd="0" presId="urn:microsoft.com/office/officeart/2005/8/layout/arrow6"/>
    <dgm:cxn modelId="{DB0003EF-14AB-434B-BAEA-E5EE89827D4A}" type="presParOf" srcId="{AE9DFDD5-2311-47E8-BB6B-E14C1FEE1BC8}" destId="{1CCB376E-B8FC-491B-ABC8-DBA4EDEC1D52}" srcOrd="0" destOrd="0" presId="urn:microsoft.com/office/officeart/2005/8/layout/arrow6"/>
    <dgm:cxn modelId="{9C9F95E6-9394-4F4D-A570-BE35B0FE9F19}" type="presParOf" srcId="{AE9DFDD5-2311-47E8-BB6B-E14C1FEE1BC8}" destId="{6EAFEBDC-B964-4908-B9A9-3E48C66AA149}" srcOrd="1" destOrd="0" presId="urn:microsoft.com/office/officeart/2005/8/layout/arrow6"/>
    <dgm:cxn modelId="{240C8F05-79D2-4E9D-9AB8-EB843886EB2E}" type="presParOf" srcId="{AE9DFDD5-2311-47E8-BB6B-E14C1FEE1BC8}" destId="{478501AF-20EC-4DF6-9DB5-77472A59097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B376E-B8FC-491B-ABC8-DBA4EDEC1D52}">
      <dsp:nvSpPr>
        <dsp:cNvPr id="0" name=""/>
        <dsp:cNvSpPr/>
      </dsp:nvSpPr>
      <dsp:spPr>
        <a:xfrm>
          <a:off x="0" y="143351"/>
          <a:ext cx="10082213" cy="4032885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FEBDC-B964-4908-B9A9-3E48C66AA149}">
      <dsp:nvSpPr>
        <dsp:cNvPr id="0" name=""/>
        <dsp:cNvSpPr/>
      </dsp:nvSpPr>
      <dsp:spPr>
        <a:xfrm>
          <a:off x="1209865" y="849106"/>
          <a:ext cx="3327130" cy="197611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31140" rIns="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6500" kern="1200" dirty="0"/>
            <a:t>Menstra</a:t>
          </a:r>
          <a:endParaRPr lang="en-US" sz="6500" kern="1200" dirty="0"/>
        </a:p>
      </dsp:txBody>
      <dsp:txXfrm>
        <a:off x="1209865" y="849106"/>
        <a:ext cx="3327130" cy="1976113"/>
      </dsp:txXfrm>
    </dsp:sp>
    <dsp:sp modelId="{478501AF-20EC-4DF6-9DB5-77472A590971}">
      <dsp:nvSpPr>
        <dsp:cNvPr id="0" name=""/>
        <dsp:cNvSpPr/>
      </dsp:nvSpPr>
      <dsp:spPr>
        <a:xfrm>
          <a:off x="5041106" y="1494367"/>
          <a:ext cx="3932063" cy="197611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31140" rIns="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6500" kern="1200" dirty="0"/>
            <a:t>Renstra </a:t>
          </a:r>
          <a:endParaRPr lang="en-US" sz="6500" kern="1200" dirty="0"/>
        </a:p>
      </dsp:txBody>
      <dsp:txXfrm>
        <a:off x="5041106" y="1494367"/>
        <a:ext cx="3932063" cy="1976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BAHAN DASAR PENGAMBILAN KEPUTUSAN STRATEGIS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1600" dirty="0"/>
              <a:t>PENETAPAN MISI POKOK ORGANISASI</a:t>
            </a:r>
          </a:p>
          <a:p>
            <a:r>
              <a:rPr lang="id-ID" sz="1600" dirty="0"/>
              <a:t>PROFIL ORGANISASI</a:t>
            </a:r>
          </a:p>
          <a:p>
            <a:r>
              <a:rPr lang="id-ID" sz="1600" dirty="0"/>
              <a:t>MENGENALI LINGKUNGAN ORGANISASI</a:t>
            </a:r>
          </a:p>
          <a:p>
            <a:r>
              <a:rPr lang="id-ID" sz="1600" dirty="0"/>
              <a:t>ANALISIS KEKUATAN ORGANISASI</a:t>
            </a:r>
          </a:p>
          <a:p>
            <a:r>
              <a:rPr lang="id-ID" sz="1600" dirty="0"/>
              <a:t>PRIORITY</a:t>
            </a:r>
          </a:p>
          <a:p>
            <a:r>
              <a:rPr lang="id-ID" sz="1600" dirty="0"/>
              <a:t>MENGKAITKAN PRIORITAS DENGAN SASARAN</a:t>
            </a:r>
          </a:p>
          <a:p>
            <a:r>
              <a:rPr lang="id-ID" sz="1600" dirty="0"/>
              <a:t>MENENTUKAN SASARAN JANGKA PANJANG</a:t>
            </a:r>
          </a:p>
          <a:p>
            <a:r>
              <a:rPr lang="id-ID" sz="1600" dirty="0"/>
              <a:t>SUMBERDAYA INTERNAL (DANA, SARANA, PRASRANA)</a:t>
            </a:r>
          </a:p>
          <a:p>
            <a:r>
              <a:rPr lang="id-ID" sz="1600" dirty="0"/>
              <a:t>SUMBERDAYA MANUSIA</a:t>
            </a:r>
          </a:p>
          <a:p>
            <a:r>
              <a:rPr lang="id-ID" sz="1600" dirty="0"/>
              <a:t>TEKNOLGI YANG DIMILIKI</a:t>
            </a:r>
          </a:p>
          <a:p>
            <a:r>
              <a:rPr lang="id-ID" sz="1600" dirty="0"/>
              <a:t>TIPE DAN STRUKTUR ORGANISASI</a:t>
            </a:r>
          </a:p>
          <a:p>
            <a:r>
              <a:rPr lang="id-ID" sz="1600" dirty="0"/>
              <a:t>SISTEM PENGAWASAN YANG DIPILIH</a:t>
            </a:r>
          </a:p>
          <a:p>
            <a:r>
              <a:rPr lang="id-ID" sz="1600" dirty="0"/>
              <a:t>SISTEM PENILAIAN KINERJA</a:t>
            </a:r>
          </a:p>
          <a:p>
            <a:r>
              <a:rPr lang="id-ID" sz="1600" dirty="0"/>
              <a:t>SISTEM EVALUASI </a:t>
            </a:r>
          </a:p>
        </p:txBody>
      </p:sp>
    </p:spTree>
    <p:extLst>
      <p:ext uri="{BB962C8B-B14F-4D97-AF65-F5344CB8AC3E}">
        <p14:creationId xmlns:p14="http://schemas.microsoft.com/office/powerpoint/2010/main" val="202176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Manajemen strategi terdiri dari tiga proses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id-ID" sz="3600" dirty="0"/>
              <a:t>Pembuatan strategi, yang meliputi pengembangan misi dan tujuan jangka panjang, mengidentifikasi peluang dan ancaman dari luar serta kekuatan dan kelemahan org</a:t>
            </a:r>
          </a:p>
          <a:p>
            <a:pPr marL="651510" indent="-514350">
              <a:buAutoNum type="arabicPeriod"/>
            </a:pPr>
            <a:r>
              <a:rPr lang="id-ID" sz="3600" dirty="0"/>
              <a:t>Penerapan strategi, meliputi penentuan sasaran opearsional tahunan, alokasi SD</a:t>
            </a:r>
          </a:p>
          <a:p>
            <a:pPr marL="651510" indent="-514350">
              <a:buAutoNum type="arabicPeriod"/>
            </a:pPr>
            <a:r>
              <a:rPr lang="id-ID" sz="3600" dirty="0"/>
              <a:t>Evaluasi strategi</a:t>
            </a:r>
          </a:p>
        </p:txBody>
      </p:sp>
    </p:spTree>
    <p:extLst>
      <p:ext uri="{BB962C8B-B14F-4D97-AF65-F5344CB8AC3E}">
        <p14:creationId xmlns:p14="http://schemas.microsoft.com/office/powerpoint/2010/main" val="4132250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Faktor-Faktor yang berpengaruh dalam rancang bangun Manajemen Strategis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sz="3600" dirty="0"/>
              <a:t>Tipe dan struktur organisasi</a:t>
            </a:r>
          </a:p>
          <a:p>
            <a:pPr marL="514350" indent="-514350">
              <a:buAutoNum type="arabicPeriod"/>
            </a:pPr>
            <a:r>
              <a:rPr lang="id-ID" sz="3600" dirty="0"/>
              <a:t>Gaya manajerial</a:t>
            </a:r>
          </a:p>
          <a:p>
            <a:pPr marL="514350" indent="-514350">
              <a:buAutoNum type="arabicPeriod"/>
            </a:pPr>
            <a:r>
              <a:rPr lang="id-ID" sz="3600" dirty="0"/>
              <a:t>Kompleksitas lingkungan internal dan eksternal</a:t>
            </a:r>
          </a:p>
          <a:p>
            <a:pPr marL="514350" indent="-514350">
              <a:buAutoNum type="arabicPeriod"/>
            </a:pPr>
            <a:r>
              <a:rPr lang="id-ID" sz="3600" dirty="0"/>
              <a:t>Kompleksitas proses produksi</a:t>
            </a:r>
          </a:p>
          <a:p>
            <a:pPr marL="514350" indent="-514350">
              <a:buAutoNum type="arabicPeriod"/>
            </a:pPr>
            <a:r>
              <a:rPr lang="id-ID" sz="3600" dirty="0"/>
              <a:t>Hakikat masalah yang dihadapi</a:t>
            </a:r>
          </a:p>
          <a:p>
            <a:pPr marL="0" indent="0">
              <a:buNone/>
            </a:pP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16077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Tipe dan Struktur Organisasi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sz="2800" b="1" dirty="0"/>
              <a:t>Tipe hirarkhikal atau piramidal</a:t>
            </a:r>
          </a:p>
          <a:p>
            <a:pPr marL="514350" indent="-514350">
              <a:buNone/>
            </a:pPr>
            <a:r>
              <a:rPr lang="id-ID" sz="2800" dirty="0"/>
              <a:t>	Tipe ini cocok untuk organisasi besar, kompleks dan kultur organisasi membenarkan berlakunya jarak kekuasaan</a:t>
            </a:r>
          </a:p>
          <a:p>
            <a:pPr marL="514350" indent="-514350">
              <a:buNone/>
            </a:pPr>
            <a:r>
              <a:rPr lang="id-ID" sz="2800" dirty="0"/>
              <a:t>2. 	</a:t>
            </a:r>
            <a:r>
              <a:rPr lang="id-ID" sz="2800" b="1" dirty="0"/>
              <a:t>Tipe organik</a:t>
            </a:r>
          </a:p>
          <a:p>
            <a:pPr marL="514350" indent="-514350">
              <a:buNone/>
            </a:pPr>
            <a:r>
              <a:rPr lang="id-ID" sz="2800" dirty="0"/>
              <a:t>	Organisasi tidak sekedar wadah dimana berbagai kegiatan berlangsung, akan tetapi sebagai wahana yang efektif bagi para anggotanya untuk berinteraksi dan berhubungan.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575962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Gaya Manajerial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3600" dirty="0"/>
              <a:t>Kepemimpinan yang efektif adalah kepemimpinan yang situasional</a:t>
            </a:r>
          </a:p>
          <a:p>
            <a:r>
              <a:rPr lang="id-ID" sz="3600" dirty="0"/>
              <a:t>Gaya manajerial yang tepat ditentukan oleh tingkat kedewasaan atau kematangan para anggota organisasi</a:t>
            </a:r>
          </a:p>
          <a:p>
            <a:r>
              <a:rPr lang="id-ID" sz="3600" dirty="0"/>
              <a:t>Para manajer diharapkan mampu memainkan berbagai jenis peran.</a:t>
            </a:r>
          </a:p>
        </p:txBody>
      </p:sp>
    </p:spTree>
    <p:extLst>
      <p:ext uri="{BB962C8B-B14F-4D97-AF65-F5344CB8AC3E}">
        <p14:creationId xmlns:p14="http://schemas.microsoft.com/office/powerpoint/2010/main" val="850571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Kompleksitas Lingkungan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3600" dirty="0"/>
              <a:t>Pada kenyataannya organisasi akan menghadapi dinamika lingkungan yang berbeda – beda dan dinamis (cepat berubah)</a:t>
            </a:r>
          </a:p>
          <a:p>
            <a:r>
              <a:rPr lang="id-ID" sz="3600" dirty="0"/>
              <a:t>Perubahan yang dinamis tentunya berpengaruh dalam mengelola organisasi termasuk didalamnya dalam merumuskan strategi</a:t>
            </a:r>
          </a:p>
          <a:p>
            <a:r>
              <a:rPr lang="id-ID" sz="3600" dirty="0"/>
              <a:t>Contoh : Perubahan IPTEK, EPOLEKSOSBUD</a:t>
            </a:r>
          </a:p>
        </p:txBody>
      </p:sp>
    </p:spTree>
    <p:extLst>
      <p:ext uri="{BB962C8B-B14F-4D97-AF65-F5344CB8AC3E}">
        <p14:creationId xmlns:p14="http://schemas.microsoft.com/office/powerpoint/2010/main" val="2526984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Kompleksitas Produksi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3600" dirty="0"/>
              <a:t>Produk akhir berupa barang/jasa sebuah organisasi sangat dipengaruhi oleh sumber daya yang dimiliki, need masyarakat dan juga quality produk</a:t>
            </a:r>
          </a:p>
          <a:p>
            <a:r>
              <a:rPr lang="id-ID" sz="3600" dirty="0"/>
              <a:t>Hal ini juga memerlukan strategi agar barang/jasa yang diproduksi dapat diterima dipasaran tanpa membebani konsumen</a:t>
            </a:r>
          </a:p>
        </p:txBody>
      </p:sp>
    </p:spTree>
    <p:extLst>
      <p:ext uri="{BB962C8B-B14F-4D97-AF65-F5344CB8AC3E}">
        <p14:creationId xmlns:p14="http://schemas.microsoft.com/office/powerpoint/2010/main" val="2179005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Hakikat masalah yang dihadapi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2800" dirty="0"/>
              <a:t>Setiap organisasi pasti akan berhadapan dengan permasalahah</a:t>
            </a:r>
          </a:p>
          <a:p>
            <a:r>
              <a:rPr lang="id-ID" sz="2800" dirty="0"/>
              <a:t>Permasalahan yang berpengaruh jangka pendek ataupun jangka panjang</a:t>
            </a:r>
          </a:p>
          <a:p>
            <a:r>
              <a:rPr lang="id-ID" sz="2800" dirty="0"/>
              <a:t>Pendekatan dan teknik yang digunakan untuk memecahkan masalah harus berhasil mencabut akar permasalahan dan tidak sekedar mengobati gejala –gejalanya</a:t>
            </a:r>
          </a:p>
          <a:p>
            <a:r>
              <a:rPr lang="id-ID" sz="2800" dirty="0"/>
              <a:t>Untuk itu diperlukan strategi-strategi yang tepat guna menyelesaikan maslaah-masalah tsb</a:t>
            </a:r>
          </a:p>
        </p:txBody>
      </p:sp>
    </p:spTree>
    <p:extLst>
      <p:ext uri="{BB962C8B-B14F-4D97-AF65-F5344CB8AC3E}">
        <p14:creationId xmlns:p14="http://schemas.microsoft.com/office/powerpoint/2010/main" val="980209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Strategi Organisasi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id-ID" sz="4400" dirty="0"/>
              <a:t>1. Strategi tingkat organisasi</a:t>
            </a:r>
          </a:p>
          <a:p>
            <a:pPr>
              <a:buNone/>
            </a:pPr>
            <a:r>
              <a:rPr lang="id-ID" sz="4400" dirty="0"/>
              <a:t>2. Strategi tingkat bidang satuan kerja</a:t>
            </a:r>
          </a:p>
          <a:p>
            <a:pPr>
              <a:buNone/>
            </a:pPr>
            <a:r>
              <a:rPr lang="id-ID" sz="4400" dirty="0"/>
              <a:t>3. Strategi tingkat fungsional</a:t>
            </a:r>
          </a:p>
        </p:txBody>
      </p:sp>
    </p:spTree>
    <p:extLst>
      <p:ext uri="{BB962C8B-B14F-4D97-AF65-F5344CB8AC3E}">
        <p14:creationId xmlns:p14="http://schemas.microsoft.com/office/powerpoint/2010/main" val="202170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en-US" sz="4000" b="1" dirty="0" err="1"/>
              <a:t>Tindak</a:t>
            </a:r>
            <a:r>
              <a:rPr lang="en-US" sz="4000" b="1" dirty="0"/>
              <a:t> </a:t>
            </a:r>
            <a:r>
              <a:rPr lang="en-US" sz="4000" b="1" dirty="0" err="1"/>
              <a:t>Lanjut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3600" b="1" dirty="0"/>
              <a:t>NEXT MEETING </a:t>
            </a:r>
          </a:p>
          <a:p>
            <a:pPr lvl="0">
              <a:buNone/>
            </a:pPr>
            <a:r>
              <a:rPr lang="id-ID" sz="3600" b="1" dirty="0"/>
              <a:t>Manajemen Strategis Dalam Organisasi Publik</a:t>
            </a:r>
          </a:p>
          <a:p>
            <a:pPr>
              <a:buNone/>
            </a:pPr>
            <a:endParaRPr lang="id-ID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9927" y="1748385"/>
            <a:ext cx="11304545" cy="1736428"/>
          </a:xfrm>
        </p:spPr>
        <p:txBody>
          <a:bodyPr/>
          <a:lstStyle/>
          <a:p>
            <a:pPr>
              <a:defRPr/>
            </a:pPr>
            <a:r>
              <a:rPr lang="id-ID" sz="5400" dirty="0">
                <a:solidFill>
                  <a:srgbClr val="00B050"/>
                </a:solidFill>
                <a:latin typeface="Corbel" pitchFamily="34" charset="0"/>
                <a:cs typeface="Arial" charset="0"/>
              </a:rPr>
              <a:t>PENGERTIAN </a:t>
            </a:r>
            <a:br>
              <a:rPr lang="id-ID" sz="5400" dirty="0">
                <a:solidFill>
                  <a:srgbClr val="00B050"/>
                </a:solidFill>
                <a:latin typeface="Corbel" pitchFamily="34" charset="0"/>
                <a:cs typeface="Arial" charset="0"/>
              </a:rPr>
            </a:br>
            <a:r>
              <a:rPr lang="id-ID" sz="5400" dirty="0">
                <a:solidFill>
                  <a:srgbClr val="00B050"/>
                </a:solidFill>
                <a:latin typeface="Corbel" pitchFamily="34" charset="0"/>
                <a:cs typeface="Arial" charset="0"/>
              </a:rPr>
              <a:t>MANAJEMEN STRATEGIS</a:t>
            </a:r>
            <a:endParaRPr lang="en-US" sz="5400" dirty="0">
              <a:solidFill>
                <a:srgbClr val="00B050"/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MUHAMMAD KHOZIN, S.IP, MPA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pada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Komunikasi &amp; Advokasi Kebijakan Publik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>
                <a:latin typeface="Berlin Sans FB Demi" pitchFamily="34" charset="0"/>
              </a:rPr>
              <a:t>2</a:t>
            </a:r>
            <a:r>
              <a:rPr lang="id-ID" sz="1600" dirty="0">
                <a:latin typeface="Berlin Sans FB Demi" pitchFamily="34" charset="0"/>
              </a:rPr>
              <a:t>0</a:t>
            </a:r>
            <a:r>
              <a:rPr lang="en-US" sz="1600" dirty="0">
                <a:latin typeface="Berlin Sans FB Demi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34" y="1066371"/>
            <a:ext cx="10672355" cy="56740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MANAJEMEN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/>
            <a:r>
              <a:rPr lang="id-ID" altLang="id-ID" sz="2400" dirty="0"/>
              <a:t>Manajemen adalah suatu proses yang dilakukan oleh satu atau lebih individu untuk mengoordinasikan berbagai aktivitas lain untuk mencapai hasil-hasil yang tidak bisa dicapai apabila satu individu bertindak sendiri </a:t>
            </a:r>
            <a:r>
              <a:rPr lang="id-ID" altLang="id-ID" sz="2400" b="1" dirty="0"/>
              <a:t>(Gibson, Donely &amp; Ivancevich)</a:t>
            </a:r>
          </a:p>
          <a:p>
            <a:pPr algn="just"/>
            <a:r>
              <a:rPr lang="id-ID" altLang="id-ID" sz="2400" dirty="0"/>
              <a:t>Manajemen adalah seni dan ilmu perencanaan, pengorganisasian, penyusunan, pengarahan dan pengawasan daripada sumberdaya manusia untuk mencapai tujuan yang telah ditetapkan  terlebih dahulu </a:t>
            </a:r>
            <a:r>
              <a:rPr lang="id-ID" altLang="id-ID" sz="2400" b="1" dirty="0"/>
              <a:t>(Manullang)</a:t>
            </a:r>
          </a:p>
          <a:p>
            <a:pPr algn="just"/>
            <a:r>
              <a:rPr lang="id-ID" altLang="id-ID" sz="2400" dirty="0"/>
              <a:t>Manajemen adalah ilmu dan seni mengatur proses pemanfaatan sumber daya manusia dan sumber-sumber lainnya secara efektif dan efisien untuk mencapai tujuan tertentu (</a:t>
            </a:r>
            <a:r>
              <a:rPr lang="id-ID" altLang="id-ID" sz="2400" b="1" dirty="0"/>
              <a:t>Drs. H. Malayu S. P. Hasibuan</a:t>
            </a:r>
            <a:r>
              <a:rPr lang="id-ID" altLang="id-ID" sz="2400" dirty="0"/>
              <a:t>)</a:t>
            </a:r>
          </a:p>
          <a:p>
            <a:pPr marL="0" indent="0" algn="just">
              <a:buNone/>
            </a:pPr>
            <a:endParaRPr lang="id-ID" altLang="id-ID" sz="2400" b="1" dirty="0"/>
          </a:p>
          <a:p>
            <a:pPr marL="0" indent="0" algn="just">
              <a:buFontTx/>
              <a:buNone/>
            </a:pPr>
            <a:endParaRPr lang="id-ID" altLang="id-ID" sz="2400" b="1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77993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STRATEGI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3653246"/>
          </a:xfrm>
        </p:spPr>
        <p:txBody>
          <a:bodyPr/>
          <a:lstStyle/>
          <a:p>
            <a:r>
              <a:rPr lang="id-ID" altLang="id-ID" sz="2400" dirty="0">
                <a:solidFill>
                  <a:schemeClr val="tx1"/>
                </a:solidFill>
              </a:rPr>
              <a:t>Strategi adalan r</a:t>
            </a:r>
            <a:r>
              <a:rPr lang="en-US" altLang="id-ID" sz="2400" dirty="0" err="1">
                <a:solidFill>
                  <a:schemeClr val="tx1"/>
                </a:solidFill>
              </a:rPr>
              <a:t>encana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dasar</a:t>
            </a:r>
            <a:r>
              <a:rPr lang="en-US" altLang="id-ID" sz="2400" dirty="0">
                <a:solidFill>
                  <a:schemeClr val="tx1"/>
                </a:solidFill>
              </a:rPr>
              <a:t> yang </a:t>
            </a:r>
            <a:r>
              <a:rPr lang="en-US" altLang="id-ID" sz="2400" dirty="0" err="1">
                <a:solidFill>
                  <a:schemeClr val="tx1"/>
                </a:solidFill>
              </a:rPr>
              <a:t>luas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dari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suatu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tindakan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organisasi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untuk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mencapai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tujuan</a:t>
            </a:r>
            <a:r>
              <a:rPr lang="id-ID" altLang="id-ID" sz="2400" dirty="0">
                <a:solidFill>
                  <a:schemeClr val="tx1"/>
                </a:solidFill>
              </a:rPr>
              <a:t> (</a:t>
            </a:r>
            <a:r>
              <a:rPr lang="en-US" altLang="id-ID" sz="2400" dirty="0">
                <a:solidFill>
                  <a:schemeClr val="tx1"/>
                </a:solidFill>
              </a:rPr>
              <a:t>William Stanton</a:t>
            </a:r>
            <a:r>
              <a:rPr lang="id-ID" altLang="id-ID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altLang="id-ID" sz="2400" dirty="0" err="1">
                <a:solidFill>
                  <a:schemeClr val="tx1"/>
                </a:solidFill>
              </a:rPr>
              <a:t>strategi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adalah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suatu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seni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menggunakan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kecakapan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sumberdaya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suatu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organisasi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untuk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mencapai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sasarannya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melalui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hubungan</a:t>
            </a:r>
            <a:r>
              <a:rPr lang="en-US" altLang="id-ID" sz="2400" dirty="0">
                <a:solidFill>
                  <a:schemeClr val="tx1"/>
                </a:solidFill>
              </a:rPr>
              <a:t> yang </a:t>
            </a:r>
            <a:r>
              <a:rPr lang="en-US" altLang="id-ID" sz="2400" dirty="0" err="1">
                <a:solidFill>
                  <a:schemeClr val="tx1"/>
                </a:solidFill>
              </a:rPr>
              <a:t>efektif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dengan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lingkungan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dalam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kondisi</a:t>
            </a:r>
            <a:r>
              <a:rPr lang="en-US" altLang="id-ID" sz="2400" dirty="0">
                <a:solidFill>
                  <a:schemeClr val="tx1"/>
                </a:solidFill>
              </a:rPr>
              <a:t> yang paling </a:t>
            </a:r>
            <a:r>
              <a:rPr lang="en-US" altLang="id-ID" sz="2400" dirty="0" err="1">
                <a:solidFill>
                  <a:schemeClr val="tx1"/>
                </a:solidFill>
              </a:rPr>
              <a:t>menguntungkan</a:t>
            </a:r>
            <a:r>
              <a:rPr lang="id-ID" altLang="id-ID" sz="2400" dirty="0">
                <a:solidFill>
                  <a:schemeClr val="tx1"/>
                </a:solidFill>
              </a:rPr>
              <a:t> (J. Salusu </a:t>
            </a:r>
            <a:r>
              <a:rPr lang="en-US" altLang="id-ID" sz="2400" dirty="0">
                <a:solidFill>
                  <a:schemeClr val="tx1"/>
                </a:solidFill>
              </a:rPr>
              <a:t>yang </a:t>
            </a:r>
            <a:r>
              <a:rPr lang="en-US" altLang="id-ID" sz="2400" dirty="0" err="1">
                <a:solidFill>
                  <a:schemeClr val="tx1"/>
                </a:solidFill>
              </a:rPr>
              <a:t>mengutip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dari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pemahaman</a:t>
            </a:r>
            <a:r>
              <a:rPr lang="en-US" altLang="id-ID" sz="2400" dirty="0">
                <a:solidFill>
                  <a:schemeClr val="tx1"/>
                </a:solidFill>
              </a:rPr>
              <a:t> Me. Nichols</a:t>
            </a:r>
            <a:r>
              <a:rPr lang="id-ID" altLang="id-ID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altLang="id-ID" sz="2400" dirty="0" err="1">
                <a:solidFill>
                  <a:schemeClr val="tx1"/>
                </a:solidFill>
              </a:rPr>
              <a:t>strategi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adalah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usaha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untuk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mencapai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tujuan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dengan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melihat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memadukan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lingkungan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eksternal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serta</a:t>
            </a:r>
            <a:r>
              <a:rPr lang="en-US" altLang="id-ID" sz="2400" dirty="0">
                <a:solidFill>
                  <a:schemeClr val="tx1"/>
                </a:solidFill>
              </a:rPr>
              <a:t> internal </a:t>
            </a:r>
            <a:r>
              <a:rPr lang="en-US" altLang="id-ID" sz="2400" dirty="0" err="1">
                <a:solidFill>
                  <a:schemeClr val="tx1"/>
                </a:solidFill>
              </a:rPr>
              <a:t>sehingga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menghasilkan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rencana</a:t>
            </a:r>
            <a:r>
              <a:rPr lang="en-US" altLang="id-ID" sz="2400" dirty="0">
                <a:solidFill>
                  <a:schemeClr val="tx1"/>
                </a:solidFill>
              </a:rPr>
              <a:t>, </a:t>
            </a:r>
            <a:r>
              <a:rPr lang="en-US" altLang="id-ID" sz="2400" dirty="0" err="1">
                <a:solidFill>
                  <a:schemeClr val="tx1"/>
                </a:solidFill>
              </a:rPr>
              <a:t>keputusan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dan</a:t>
            </a:r>
            <a:r>
              <a:rPr lang="en-US" altLang="id-ID" sz="2400" dirty="0">
                <a:solidFill>
                  <a:schemeClr val="tx1"/>
                </a:solidFill>
              </a:rPr>
              <a:t> </a:t>
            </a:r>
            <a:r>
              <a:rPr lang="en-US" altLang="id-ID" sz="2400" dirty="0" err="1">
                <a:solidFill>
                  <a:schemeClr val="tx1"/>
                </a:solidFill>
              </a:rPr>
              <a:t>tindakan</a:t>
            </a:r>
            <a:r>
              <a:rPr lang="en-US" altLang="id-ID" sz="2400" dirty="0">
                <a:solidFill>
                  <a:schemeClr val="tx1"/>
                </a:solidFill>
              </a:rPr>
              <a:t> yang </a:t>
            </a:r>
            <a:r>
              <a:rPr lang="en-US" altLang="id-ID" sz="2400" dirty="0" err="1">
                <a:solidFill>
                  <a:schemeClr val="tx1"/>
                </a:solidFill>
              </a:rPr>
              <a:t>tepat</a:t>
            </a:r>
            <a:r>
              <a:rPr lang="id-ID" altLang="id-ID" sz="2400" dirty="0">
                <a:solidFill>
                  <a:schemeClr val="tx1"/>
                </a:solidFill>
              </a:rPr>
              <a:t> (</a:t>
            </a:r>
            <a:r>
              <a:rPr lang="en-US" altLang="id-ID" sz="2400" dirty="0">
                <a:solidFill>
                  <a:schemeClr val="tx1"/>
                </a:solidFill>
              </a:rPr>
              <a:t>Dr. Yogi, MS: 2007, 6)</a:t>
            </a:r>
          </a:p>
          <a:p>
            <a:endParaRPr lang="id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3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MANAJEMEN STRATEGIS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2400" dirty="0"/>
              <a:t>MANAJEMEN STRATEGIS ADALAH serangkaian keputusan dan tindakan mendasar yang dibuat manajemen puncak dan diimplementasikan oleh seluruh jajaran suatu organisasi dalam rangka pencapaian tujuan organisasi tersebut (Sondang P. Siagian)</a:t>
            </a:r>
          </a:p>
          <a:p>
            <a:r>
              <a:rPr lang="id-ID" sz="2400" dirty="0"/>
              <a:t>MANAJEMEN STRATEGIS ADALAH sekumpulan keputusan dan tindakan yang menghasilkan perumusan (formulation) dan pelaksanaan (implementation) rencana-rencana yang dirancang untuk mencapai sasaran organisasi ( Pearce dan Robinson, 1997)</a:t>
            </a:r>
          </a:p>
          <a:p>
            <a:r>
              <a:rPr lang="id-ID" sz="2400" dirty="0"/>
              <a:t>MANAJEMEN STRATEGIS ADALAH suatu proses interaktif dalam mencapai keseluruhan tujuan organisasi secara tepat dengan menyesuaikan kondisi lingkungannya (Samuel dan Paul J Peter)</a:t>
            </a:r>
          </a:p>
        </p:txBody>
      </p:sp>
    </p:spTree>
    <p:extLst>
      <p:ext uri="{BB962C8B-B14F-4D97-AF65-F5344CB8AC3E}">
        <p14:creationId xmlns:p14="http://schemas.microsoft.com/office/powerpoint/2010/main" val="305477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ABOUT MANAJEMEN STRATEGI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2800" dirty="0"/>
              <a:t>Strategi adalah istilah dari kalangan militer, yang digunakan oleh para jenderal untuk memenangkan  suatu peperangan</a:t>
            </a:r>
          </a:p>
          <a:p>
            <a:r>
              <a:rPr lang="id-ID" sz="2800" dirty="0"/>
              <a:t>Kini istilah strategi digunakan oleh berbagai jenis organisasi</a:t>
            </a:r>
          </a:p>
          <a:p>
            <a:r>
              <a:rPr lang="id-ID" sz="2800" dirty="0"/>
              <a:t>Istilah manajemen Strategi juga sebelumnya adalah ranah dari kajian ilmu manajemen perusahaan, </a:t>
            </a:r>
          </a:p>
          <a:p>
            <a:r>
              <a:rPr lang="id-ID" sz="2800" dirty="0"/>
              <a:t>Disipin ilmu ini telah ada sejak lama dan terus berkembang, hingga masuk ke ranah organisasi publik</a:t>
            </a:r>
          </a:p>
        </p:txBody>
      </p:sp>
    </p:spTree>
    <p:extLst>
      <p:ext uri="{BB962C8B-B14F-4D97-AF65-F5344CB8AC3E}">
        <p14:creationId xmlns:p14="http://schemas.microsoft.com/office/powerpoint/2010/main" val="3664324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14565784"/>
              </p:ext>
            </p:extLst>
          </p:nvPr>
        </p:nvGraphicFramePr>
        <p:xfrm>
          <a:off x="1295400" y="2133600"/>
          <a:ext cx="10082213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52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TANTANGAN PIMPINAN ORGANISASI DIMASA DEPAN (Sondang P.Siagian)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2800" dirty="0"/>
              <a:t>GLOBALISASI EKONOMI</a:t>
            </a:r>
          </a:p>
          <a:p>
            <a:r>
              <a:rPr lang="id-ID" sz="2800" dirty="0"/>
              <a:t>PENGANGGURAN</a:t>
            </a:r>
          </a:p>
          <a:p>
            <a:r>
              <a:rPr lang="id-ID" sz="2800" dirty="0"/>
              <a:t>PERUBAHAN GEOPOLITIK</a:t>
            </a:r>
          </a:p>
          <a:p>
            <a:r>
              <a:rPr lang="id-ID" sz="2800" dirty="0"/>
              <a:t>PENINGKATAN TARAF HIDUP</a:t>
            </a:r>
          </a:p>
          <a:p>
            <a:r>
              <a:rPr lang="id-ID" sz="2800" dirty="0"/>
              <a:t>MORALITAS DAN ETIKA BISNIS</a:t>
            </a:r>
          </a:p>
          <a:p>
            <a:r>
              <a:rPr lang="id-ID" sz="2800" dirty="0"/>
              <a:t>DEMOGRAFI</a:t>
            </a:r>
          </a:p>
          <a:p>
            <a:r>
              <a:rPr lang="id-ID" sz="2800" dirty="0"/>
              <a:t>PERKEMBANGAN TEKNOLOGI</a:t>
            </a:r>
          </a:p>
          <a:p>
            <a:r>
              <a:rPr lang="id-ID" sz="2800" dirty="0"/>
              <a:t>KEANEKARAGAMAN TENAGA KERJA</a:t>
            </a:r>
          </a:p>
        </p:txBody>
      </p:sp>
    </p:spTree>
    <p:extLst>
      <p:ext uri="{BB962C8B-B14F-4D97-AF65-F5344CB8AC3E}">
        <p14:creationId xmlns:p14="http://schemas.microsoft.com/office/powerpoint/2010/main" val="388034475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3011</TotalTime>
  <Words>777</Words>
  <Application>Microsoft Office PowerPoint</Application>
  <PresentationFormat>Widescreen</PresentationFormat>
  <Paragraphs>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PENGERTIAN  MANAJEMEN STRATEGIS</vt:lpstr>
      <vt:lpstr>PowerPoint Presentation</vt:lpstr>
      <vt:lpstr>MANAJEMEN</vt:lpstr>
      <vt:lpstr>STRATEGI</vt:lpstr>
      <vt:lpstr>MANAJEMEN STRATEGIS</vt:lpstr>
      <vt:lpstr>ABOUT MANAJEMEN STRATEGI</vt:lpstr>
      <vt:lpstr>PowerPoint Presentation</vt:lpstr>
      <vt:lpstr>TANTANGAN PIMPINAN ORGANISASI DIMASA DEPAN (Sondang P.Siagian)</vt:lpstr>
      <vt:lpstr>BAHAN DASAR PENGAMBILAN KEPUTUSAN STRATEGIS</vt:lpstr>
      <vt:lpstr>Manajemen strategi terdiri dari tiga proses</vt:lpstr>
      <vt:lpstr>Faktor-Faktor yang berpengaruh dalam rancang bangun Manajemen Strategis</vt:lpstr>
      <vt:lpstr>Tipe dan Struktur Organisasi</vt:lpstr>
      <vt:lpstr>Gaya Manajerial</vt:lpstr>
      <vt:lpstr>Kompleksitas Lingkungan</vt:lpstr>
      <vt:lpstr>Kompleksitas Produksi</vt:lpstr>
      <vt:lpstr>Hakikat masalah yang dihadapi</vt:lpstr>
      <vt:lpstr>Strategi Organisasi</vt:lpstr>
      <vt:lpstr>Rencana Tindak Lanjut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132</cp:revision>
  <dcterms:created xsi:type="dcterms:W3CDTF">2017-11-21T07:01:38Z</dcterms:created>
  <dcterms:modified xsi:type="dcterms:W3CDTF">2021-02-24T00:47:26Z</dcterms:modified>
</cp:coreProperties>
</file>