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10693400" cy="7556500"/>
  <p:notesSz cx="10693400" cy="7556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8"/>
    <p:restoredTop sz="94674"/>
  </p:normalViewPr>
  <p:slideViewPr>
    <p:cSldViewPr>
      <p:cViewPr varScale="1">
        <p:scale>
          <a:sx n="110" d="100"/>
          <a:sy n="110" d="100"/>
        </p:scale>
        <p:origin x="1504" y="1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4191" y="347979"/>
            <a:ext cx="9144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31390" y="454659"/>
            <a:ext cx="8230618" cy="1417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08049" y="2423160"/>
            <a:ext cx="7877301" cy="368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mailto:anikwidiastuti@uny.ac.id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mailto:anikwidiastuti@uny.ac.id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anikwidiastuti@uny.ac.i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4191" y="347979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774191" y="2557779"/>
            <a:ext cx="5791200" cy="2057400"/>
          </a:xfrm>
          <a:custGeom>
            <a:avLst/>
            <a:gdLst/>
            <a:ahLst/>
            <a:cxnLst/>
            <a:rect l="l" t="t" r="r" b="b"/>
            <a:pathLst>
              <a:path w="5791200" h="2057400">
                <a:moveTo>
                  <a:pt x="5791200" y="0"/>
                </a:moveTo>
                <a:lnTo>
                  <a:pt x="0" y="0"/>
                </a:lnTo>
                <a:lnTo>
                  <a:pt x="0" y="2057400"/>
                </a:lnTo>
                <a:lnTo>
                  <a:pt x="5791200" y="2057400"/>
                </a:lnTo>
                <a:lnTo>
                  <a:pt x="5791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76019" y="2465832"/>
            <a:ext cx="4993005" cy="2219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7620" algn="ctr">
              <a:lnSpc>
                <a:spcPct val="100000"/>
              </a:lnSpc>
              <a:spcBef>
                <a:spcPts val="100"/>
              </a:spcBef>
            </a:pPr>
            <a:r>
              <a:rPr sz="3600" spc="-25" dirty="0">
                <a:solidFill>
                  <a:srgbClr val="181818"/>
                </a:solidFill>
              </a:rPr>
              <a:t>DATA,</a:t>
            </a:r>
            <a:r>
              <a:rPr sz="3600" spc="70" dirty="0">
                <a:solidFill>
                  <a:srgbClr val="181818"/>
                </a:solidFill>
              </a:rPr>
              <a:t> </a:t>
            </a:r>
            <a:r>
              <a:rPr sz="3600" spc="-5" dirty="0">
                <a:solidFill>
                  <a:srgbClr val="181818"/>
                </a:solidFill>
              </a:rPr>
              <a:t>TEKNIK </a:t>
            </a:r>
            <a:r>
              <a:rPr sz="3600" dirty="0">
                <a:solidFill>
                  <a:srgbClr val="181818"/>
                </a:solidFill>
              </a:rPr>
              <a:t> </a:t>
            </a:r>
            <a:r>
              <a:rPr sz="3600" spc="-15" dirty="0">
                <a:solidFill>
                  <a:srgbClr val="181818"/>
                </a:solidFill>
              </a:rPr>
              <a:t>PENGUMPULAN</a:t>
            </a:r>
            <a:r>
              <a:rPr sz="3600" spc="50" dirty="0">
                <a:solidFill>
                  <a:srgbClr val="181818"/>
                </a:solidFill>
              </a:rPr>
              <a:t> </a:t>
            </a:r>
            <a:r>
              <a:rPr sz="3600" spc="-25" dirty="0">
                <a:solidFill>
                  <a:srgbClr val="181818"/>
                </a:solidFill>
              </a:rPr>
              <a:t>DATA </a:t>
            </a:r>
            <a:r>
              <a:rPr sz="3600" spc="-985" dirty="0">
                <a:solidFill>
                  <a:srgbClr val="181818"/>
                </a:solidFill>
              </a:rPr>
              <a:t> </a:t>
            </a:r>
            <a:r>
              <a:rPr sz="3600" spc="-40" dirty="0">
                <a:solidFill>
                  <a:srgbClr val="181818"/>
                </a:solidFill>
              </a:rPr>
              <a:t>DAN</a:t>
            </a:r>
            <a:r>
              <a:rPr sz="3600" spc="85" dirty="0">
                <a:solidFill>
                  <a:srgbClr val="181818"/>
                </a:solidFill>
              </a:rPr>
              <a:t> </a:t>
            </a:r>
            <a:r>
              <a:rPr sz="3600" spc="-5" dirty="0">
                <a:solidFill>
                  <a:srgbClr val="181818"/>
                </a:solidFill>
              </a:rPr>
              <a:t>INSTRUMEN </a:t>
            </a:r>
            <a:r>
              <a:rPr sz="3600" dirty="0">
                <a:solidFill>
                  <a:srgbClr val="181818"/>
                </a:solidFill>
              </a:rPr>
              <a:t> </a:t>
            </a:r>
            <a:r>
              <a:rPr sz="3600" spc="-10" dirty="0">
                <a:solidFill>
                  <a:srgbClr val="181818"/>
                </a:solidFill>
              </a:rPr>
              <a:t>PENELITIAN</a:t>
            </a:r>
            <a:endParaRPr sz="3600"/>
          </a:p>
        </p:txBody>
      </p:sp>
      <p:sp>
        <p:nvSpPr>
          <p:cNvPr id="5" name="object 5"/>
          <p:cNvSpPr txBox="1"/>
          <p:nvPr/>
        </p:nvSpPr>
        <p:spPr>
          <a:xfrm>
            <a:off x="546100" y="5945886"/>
            <a:ext cx="9144000" cy="1327928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r>
              <a:rPr lang="en-US" sz="3100" dirty="0">
                <a:latin typeface="Times New Roman"/>
                <a:cs typeface="Times New Roman"/>
              </a:rPr>
              <a:t>Endang </a:t>
            </a: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en-US" sz="31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en-US" sz="2400" spc="-5" dirty="0">
                <a:solidFill>
                  <a:srgbClr val="FFFFFF"/>
                </a:solidFill>
                <a:latin typeface="Arial MT"/>
                <a:cs typeface="Arial MT"/>
              </a:rPr>
              <a:t>Koni</a:t>
            </a:r>
            <a:endParaRPr lang="en-US" sz="24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00380"/>
            <a:ext cx="6400800" cy="11430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540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000"/>
              </a:spcBef>
            </a:pPr>
            <a:r>
              <a:rPr spc="5" dirty="0"/>
              <a:t>DATA</a:t>
            </a:r>
            <a:r>
              <a:rPr spc="-110" dirty="0"/>
              <a:t> </a:t>
            </a:r>
            <a:r>
              <a:rPr spc="5" dirty="0"/>
              <a:t>NOMINAL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343911"/>
            <a:ext cx="8070215" cy="422465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6870" marR="80010" indent="-344805">
              <a:lnSpc>
                <a:spcPts val="2590"/>
              </a:lnSpc>
              <a:spcBef>
                <a:spcPts val="740"/>
              </a:spcBef>
              <a:buChar char="•"/>
              <a:tabLst>
                <a:tab pos="356870" algn="l"/>
                <a:tab pos="357505" algn="l"/>
              </a:tabLst>
            </a:pPr>
            <a:r>
              <a:rPr sz="2700" dirty="0">
                <a:latin typeface="Arial MT"/>
                <a:cs typeface="Arial MT"/>
              </a:rPr>
              <a:t>Suatu </a:t>
            </a:r>
            <a:r>
              <a:rPr sz="2700" spc="5" dirty="0">
                <a:latin typeface="Arial MT"/>
                <a:cs typeface="Arial MT"/>
              </a:rPr>
              <a:t>himpunan </a:t>
            </a:r>
            <a:r>
              <a:rPr sz="2700" spc="-5" dirty="0">
                <a:latin typeface="Arial MT"/>
                <a:cs typeface="Arial MT"/>
              </a:rPr>
              <a:t>yang </a:t>
            </a:r>
            <a:r>
              <a:rPr sz="2700" dirty="0">
                <a:latin typeface="Arial MT"/>
                <a:cs typeface="Arial MT"/>
              </a:rPr>
              <a:t>terdiri </a:t>
            </a:r>
            <a:r>
              <a:rPr sz="2700" spc="5" dirty="0">
                <a:latin typeface="Arial MT"/>
                <a:cs typeface="Arial MT"/>
              </a:rPr>
              <a:t>dari </a:t>
            </a:r>
            <a:r>
              <a:rPr sz="2700" dirty="0">
                <a:latin typeface="Arial MT"/>
                <a:cs typeface="Arial MT"/>
              </a:rPr>
              <a:t>anggota </a:t>
            </a:r>
            <a:r>
              <a:rPr sz="2700" spc="5" dirty="0">
                <a:latin typeface="Arial MT"/>
                <a:cs typeface="Arial MT"/>
              </a:rPr>
              <a:t>– </a:t>
            </a:r>
            <a:r>
              <a:rPr sz="2700" spc="1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anggota </a:t>
            </a:r>
            <a:r>
              <a:rPr sz="2700" spc="-5" dirty="0">
                <a:latin typeface="Arial MT"/>
                <a:cs typeface="Arial MT"/>
              </a:rPr>
              <a:t>yang </a:t>
            </a:r>
            <a:r>
              <a:rPr sz="2700" dirty="0">
                <a:latin typeface="Arial MT"/>
                <a:cs typeface="Arial MT"/>
              </a:rPr>
              <a:t>mempunyai </a:t>
            </a:r>
            <a:r>
              <a:rPr sz="2700" spc="5" dirty="0">
                <a:latin typeface="Arial MT"/>
                <a:cs typeface="Arial MT"/>
              </a:rPr>
              <a:t>kesamaan </a:t>
            </a:r>
            <a:r>
              <a:rPr sz="2700" dirty="0">
                <a:latin typeface="Arial MT"/>
                <a:cs typeface="Arial MT"/>
              </a:rPr>
              <a:t>tiap </a:t>
            </a:r>
            <a:r>
              <a:rPr sz="2700" spc="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anggotanya,</a:t>
            </a:r>
            <a:r>
              <a:rPr sz="2700" spc="-9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dan</a:t>
            </a:r>
            <a:r>
              <a:rPr sz="2700" spc="-3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memiliki</a:t>
            </a:r>
            <a:r>
              <a:rPr sz="2700" spc="-7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perbedaan</a:t>
            </a:r>
            <a:r>
              <a:rPr sz="2700" spc="-9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dari</a:t>
            </a:r>
            <a:r>
              <a:rPr sz="2700" spc="-3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anggota </a:t>
            </a:r>
            <a:r>
              <a:rPr sz="2700" spc="-73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himpunan</a:t>
            </a:r>
            <a:r>
              <a:rPr sz="2700" spc="-100" dirty="0">
                <a:latin typeface="Arial MT"/>
                <a:cs typeface="Arial MT"/>
              </a:rPr>
              <a:t> </a:t>
            </a:r>
            <a:r>
              <a:rPr sz="2700" spc="-5" dirty="0">
                <a:latin typeface="Arial MT"/>
                <a:cs typeface="Arial MT"/>
              </a:rPr>
              <a:t>yang </a:t>
            </a:r>
            <a:r>
              <a:rPr sz="2700" dirty="0">
                <a:latin typeface="Arial MT"/>
                <a:cs typeface="Arial MT"/>
              </a:rPr>
              <a:t>lain.</a:t>
            </a:r>
            <a:endParaRPr sz="2700">
              <a:latin typeface="Arial MT"/>
              <a:cs typeface="Arial MT"/>
            </a:endParaRPr>
          </a:p>
          <a:p>
            <a:pPr marL="356870" marR="116839" indent="-344805">
              <a:lnSpc>
                <a:spcPct val="8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700" dirty="0">
                <a:latin typeface="Arial MT"/>
                <a:cs typeface="Arial MT"/>
              </a:rPr>
              <a:t>Variasinya tidak </a:t>
            </a:r>
            <a:r>
              <a:rPr sz="2700" spc="5" dirty="0">
                <a:latin typeface="Arial MT"/>
                <a:cs typeface="Arial MT"/>
              </a:rPr>
              <a:t>menunjukkan </a:t>
            </a:r>
            <a:r>
              <a:rPr sz="2700" dirty="0">
                <a:latin typeface="Arial MT"/>
                <a:cs typeface="Arial MT"/>
              </a:rPr>
              <a:t>Perurutan atau </a:t>
            </a:r>
            <a:r>
              <a:rPr sz="2700" spc="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Kesinambungan,</a:t>
            </a:r>
            <a:r>
              <a:rPr sz="2700" spc="-12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tiap</a:t>
            </a:r>
            <a:r>
              <a:rPr sz="2700" spc="-1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variasi</a:t>
            </a:r>
            <a:r>
              <a:rPr sz="2700" spc="-4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berdiri</a:t>
            </a:r>
            <a:r>
              <a:rPr sz="2700" spc="-5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sendiri</a:t>
            </a:r>
            <a:r>
              <a:rPr sz="2700" spc="-85" dirty="0">
                <a:latin typeface="Arial MT"/>
                <a:cs typeface="Arial MT"/>
              </a:rPr>
              <a:t> </a:t>
            </a:r>
            <a:r>
              <a:rPr sz="2700" spc="10" dirty="0">
                <a:latin typeface="Arial MT"/>
                <a:cs typeface="Arial MT"/>
              </a:rPr>
              <a:t>secara </a:t>
            </a:r>
            <a:r>
              <a:rPr sz="2700" spc="-73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terpisah.</a:t>
            </a:r>
            <a:endParaRPr sz="2700">
              <a:latin typeface="Arial MT"/>
              <a:cs typeface="Arial MT"/>
            </a:endParaRPr>
          </a:p>
          <a:p>
            <a:pPr marL="356870" marR="5080" indent="-344805">
              <a:lnSpc>
                <a:spcPts val="2590"/>
              </a:lnSpc>
              <a:spcBef>
                <a:spcPts val="630"/>
              </a:spcBef>
              <a:buChar char="•"/>
              <a:tabLst>
                <a:tab pos="356870" algn="l"/>
                <a:tab pos="357505" algn="l"/>
              </a:tabLst>
            </a:pPr>
            <a:r>
              <a:rPr sz="2700" spc="5" dirty="0">
                <a:latin typeface="Arial MT"/>
                <a:cs typeface="Arial MT"/>
              </a:rPr>
              <a:t>Dalam Skala Nominal </a:t>
            </a:r>
            <a:r>
              <a:rPr sz="2700" dirty="0">
                <a:latin typeface="Arial MT"/>
                <a:cs typeface="Arial MT"/>
              </a:rPr>
              <a:t>tidak </a:t>
            </a:r>
            <a:r>
              <a:rPr sz="2700" spc="5" dirty="0">
                <a:latin typeface="Arial MT"/>
                <a:cs typeface="Arial MT"/>
              </a:rPr>
              <a:t>dapat dipastikan </a:t>
            </a:r>
            <a:r>
              <a:rPr sz="2700" spc="1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apakah kategori satu </a:t>
            </a:r>
            <a:r>
              <a:rPr sz="2700" dirty="0">
                <a:latin typeface="Arial MT"/>
                <a:cs typeface="Arial MT"/>
              </a:rPr>
              <a:t>mempunyai </a:t>
            </a:r>
            <a:r>
              <a:rPr sz="2700" spc="5" dirty="0">
                <a:latin typeface="Arial MT"/>
                <a:cs typeface="Arial MT"/>
              </a:rPr>
              <a:t>derajat </a:t>
            </a:r>
            <a:r>
              <a:rPr sz="2700" spc="-5" dirty="0">
                <a:latin typeface="Arial MT"/>
                <a:cs typeface="Arial MT"/>
              </a:rPr>
              <a:t>yang </a:t>
            </a:r>
            <a:r>
              <a:rPr sz="2700" dirty="0">
                <a:latin typeface="Arial MT"/>
                <a:cs typeface="Arial MT"/>
              </a:rPr>
              <a:t> lebih tinggi atau lebih </a:t>
            </a:r>
            <a:r>
              <a:rPr sz="2700" spc="5" dirty="0">
                <a:latin typeface="Arial MT"/>
                <a:cs typeface="Arial MT"/>
              </a:rPr>
              <a:t>rendah dari kategori </a:t>
            </a:r>
            <a:r>
              <a:rPr sz="2700" spc="-5" dirty="0">
                <a:latin typeface="Arial MT"/>
                <a:cs typeface="Arial MT"/>
              </a:rPr>
              <a:t>yang </a:t>
            </a:r>
            <a:r>
              <a:rPr sz="2700" dirty="0">
                <a:latin typeface="Arial MT"/>
                <a:cs typeface="Arial MT"/>
              </a:rPr>
              <a:t> lain</a:t>
            </a:r>
            <a:r>
              <a:rPr sz="2700" spc="-5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ataukah</a:t>
            </a:r>
            <a:r>
              <a:rPr sz="2700" spc="-5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kategori</a:t>
            </a:r>
            <a:r>
              <a:rPr sz="2700" spc="-7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itu</a:t>
            </a:r>
            <a:r>
              <a:rPr sz="2700" spc="-1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lebih</a:t>
            </a:r>
            <a:r>
              <a:rPr sz="2700" spc="-3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baik</a:t>
            </a:r>
            <a:r>
              <a:rPr sz="2700" spc="-4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atau</a:t>
            </a:r>
            <a:r>
              <a:rPr sz="2700" spc="-2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lebih</a:t>
            </a:r>
            <a:r>
              <a:rPr sz="2700" spc="-3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buruk </a:t>
            </a:r>
            <a:r>
              <a:rPr sz="2700" spc="-73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dari</a:t>
            </a:r>
            <a:r>
              <a:rPr sz="2700" spc="-6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kategori</a:t>
            </a:r>
            <a:r>
              <a:rPr sz="2700" spc="-75" dirty="0">
                <a:latin typeface="Arial MT"/>
                <a:cs typeface="Arial MT"/>
              </a:rPr>
              <a:t> </a:t>
            </a:r>
            <a:r>
              <a:rPr sz="2700" spc="-5" dirty="0">
                <a:latin typeface="Arial MT"/>
                <a:cs typeface="Arial MT"/>
              </a:rPr>
              <a:t>yang </a:t>
            </a:r>
            <a:r>
              <a:rPr sz="2700" dirty="0">
                <a:latin typeface="Arial MT"/>
                <a:cs typeface="Arial MT"/>
              </a:rPr>
              <a:t>lain</a:t>
            </a:r>
            <a:endParaRPr sz="27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00380"/>
            <a:ext cx="6477000" cy="11430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540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00"/>
              </a:spcBef>
            </a:pPr>
            <a:r>
              <a:rPr spc="5" dirty="0"/>
              <a:t>Contoh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95800"/>
          </a:xfrm>
          <a:custGeom>
            <a:avLst/>
            <a:gdLst/>
            <a:ahLst/>
            <a:cxnLst/>
            <a:rect l="l" t="t" r="r" b="b"/>
            <a:pathLst>
              <a:path w="8229600" h="4495800">
                <a:moveTo>
                  <a:pt x="8229600" y="0"/>
                </a:moveTo>
                <a:lnTo>
                  <a:pt x="0" y="0"/>
                </a:lnTo>
                <a:lnTo>
                  <a:pt x="0" y="4495800"/>
                </a:lnTo>
                <a:lnTo>
                  <a:pt x="8229600" y="44958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337815"/>
            <a:ext cx="7745095" cy="414020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6870" marR="83820" indent="-344805">
              <a:lnSpc>
                <a:spcPts val="2880"/>
              </a:lnSpc>
              <a:spcBef>
                <a:spcPts val="795"/>
              </a:spcBef>
              <a:buChar char="•"/>
              <a:tabLst>
                <a:tab pos="356870" algn="l"/>
                <a:tab pos="357505" algn="l"/>
              </a:tabLst>
            </a:pPr>
            <a:r>
              <a:rPr sz="3000" dirty="0">
                <a:latin typeface="Arial MT"/>
                <a:cs typeface="Arial MT"/>
              </a:rPr>
              <a:t>Jenis</a:t>
            </a:r>
            <a:r>
              <a:rPr sz="3000" spc="-8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Kelamin</a:t>
            </a:r>
            <a:r>
              <a:rPr sz="3000" spc="-5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:</a:t>
            </a:r>
            <a:r>
              <a:rPr sz="3000" spc="1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dibedakan</a:t>
            </a:r>
            <a:r>
              <a:rPr sz="3000" spc="-10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antara</a:t>
            </a:r>
            <a:r>
              <a:rPr sz="3000" spc="-5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laki</a:t>
            </a:r>
            <a:r>
              <a:rPr sz="3000" spc="-5" dirty="0">
                <a:latin typeface="Arial MT"/>
                <a:cs typeface="Arial MT"/>
              </a:rPr>
              <a:t> – </a:t>
            </a:r>
            <a:r>
              <a:rPr sz="3000" dirty="0">
                <a:latin typeface="Arial MT"/>
                <a:cs typeface="Arial MT"/>
              </a:rPr>
              <a:t>laki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dan</a:t>
            </a:r>
            <a:r>
              <a:rPr sz="3000" spc="-6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perempuan</a:t>
            </a:r>
            <a:endParaRPr sz="3000">
              <a:latin typeface="Arial MT"/>
              <a:cs typeface="Arial MT"/>
            </a:endParaRPr>
          </a:p>
          <a:p>
            <a:pPr marL="356870" marR="1284605" indent="-344805">
              <a:lnSpc>
                <a:spcPct val="80000"/>
              </a:lnSpc>
              <a:spcBef>
                <a:spcPts val="745"/>
              </a:spcBef>
              <a:buChar char="•"/>
              <a:tabLst>
                <a:tab pos="356870" algn="l"/>
                <a:tab pos="357505" algn="l"/>
              </a:tabLst>
            </a:pPr>
            <a:r>
              <a:rPr sz="3000" dirty="0">
                <a:latin typeface="Arial MT"/>
                <a:cs typeface="Arial MT"/>
              </a:rPr>
              <a:t>Pekerjaan</a:t>
            </a:r>
            <a:r>
              <a:rPr sz="3000" spc="-11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: </a:t>
            </a:r>
            <a:r>
              <a:rPr sz="3000" spc="5" dirty="0">
                <a:latin typeface="Arial MT"/>
                <a:cs typeface="Arial MT"/>
              </a:rPr>
              <a:t>dapat</a:t>
            </a:r>
            <a:r>
              <a:rPr sz="3000" spc="-6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dibedakan</a:t>
            </a:r>
            <a:r>
              <a:rPr sz="3000" spc="-110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petani,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pegawai,</a:t>
            </a:r>
            <a:r>
              <a:rPr sz="3000" spc="-9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pedagang</a:t>
            </a:r>
            <a:endParaRPr sz="3000">
              <a:latin typeface="Arial MT"/>
              <a:cs typeface="Arial MT"/>
            </a:endParaRPr>
          </a:p>
          <a:p>
            <a:pPr marL="356870" marR="5080" indent="-344805">
              <a:lnSpc>
                <a:spcPts val="2880"/>
              </a:lnSpc>
              <a:spcBef>
                <a:spcPts val="695"/>
              </a:spcBef>
              <a:buChar char="•"/>
              <a:tabLst>
                <a:tab pos="356870" algn="l"/>
                <a:tab pos="357505" algn="l"/>
              </a:tabLst>
            </a:pPr>
            <a:r>
              <a:rPr sz="3000" dirty="0">
                <a:latin typeface="Arial MT"/>
                <a:cs typeface="Arial MT"/>
              </a:rPr>
              <a:t>Golongan</a:t>
            </a:r>
            <a:r>
              <a:rPr sz="3000" spc="-9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Darah</a:t>
            </a:r>
            <a:r>
              <a:rPr sz="3000" spc="-5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: dibedakan</a:t>
            </a:r>
            <a:r>
              <a:rPr sz="3000" spc="-10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atas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Gol.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0,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A,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B,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AB</a:t>
            </a:r>
            <a:endParaRPr sz="3000">
              <a:latin typeface="Arial MT"/>
              <a:cs typeface="Arial MT"/>
            </a:endParaRPr>
          </a:p>
          <a:p>
            <a:pPr marL="356870" marR="777875" indent="-344805">
              <a:lnSpc>
                <a:spcPts val="2880"/>
              </a:lnSpc>
              <a:spcBef>
                <a:spcPts val="720"/>
              </a:spcBef>
              <a:buChar char="•"/>
              <a:tabLst>
                <a:tab pos="356870" algn="l"/>
                <a:tab pos="357505" algn="l"/>
              </a:tabLst>
            </a:pPr>
            <a:r>
              <a:rPr sz="3000" spc="-5" dirty="0">
                <a:latin typeface="Arial MT"/>
                <a:cs typeface="Arial MT"/>
              </a:rPr>
              <a:t>Ras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:</a:t>
            </a:r>
            <a:r>
              <a:rPr sz="3000" spc="10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dapat</a:t>
            </a:r>
            <a:r>
              <a:rPr sz="3000" spc="-9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dibedakan</a:t>
            </a:r>
            <a:r>
              <a:rPr sz="3000" spc="-10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atas</a:t>
            </a:r>
            <a:r>
              <a:rPr sz="3000" spc="-2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Mongoloid,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Kaukasoid,</a:t>
            </a:r>
            <a:r>
              <a:rPr sz="3000" spc="-9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Negroid.</a:t>
            </a:r>
            <a:endParaRPr sz="3000">
              <a:latin typeface="Arial MT"/>
              <a:cs typeface="Arial MT"/>
            </a:endParaRPr>
          </a:p>
          <a:p>
            <a:pPr marL="356870" marR="356235" indent="-344805">
              <a:lnSpc>
                <a:spcPts val="2880"/>
              </a:lnSpc>
              <a:spcBef>
                <a:spcPts val="720"/>
              </a:spcBef>
              <a:buChar char="•"/>
              <a:tabLst>
                <a:tab pos="356870" algn="l"/>
                <a:tab pos="357505" algn="l"/>
              </a:tabLst>
            </a:pPr>
            <a:r>
              <a:rPr sz="3000" dirty="0">
                <a:latin typeface="Arial MT"/>
                <a:cs typeface="Arial MT"/>
              </a:rPr>
              <a:t>Suku</a:t>
            </a:r>
            <a:r>
              <a:rPr sz="3000" spc="-5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Bangsa</a:t>
            </a:r>
            <a:r>
              <a:rPr sz="3000" spc="-5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:</a:t>
            </a:r>
            <a:r>
              <a:rPr sz="3000" spc="10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dpt</a:t>
            </a:r>
            <a:r>
              <a:rPr sz="3000" spc="-4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dibedakan</a:t>
            </a:r>
            <a:r>
              <a:rPr sz="3000" spc="-10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dalam</a:t>
            </a:r>
            <a:r>
              <a:rPr sz="3000" spc="-40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suku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Jawa,</a:t>
            </a:r>
            <a:r>
              <a:rPr sz="3000" spc="-4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Sunda,</a:t>
            </a:r>
            <a:r>
              <a:rPr sz="3000" spc="-6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Batak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dsb.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424180"/>
            <a:ext cx="64770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80"/>
              </a:spcBef>
            </a:pPr>
            <a:r>
              <a:rPr spc="5" dirty="0"/>
              <a:t>DATA</a:t>
            </a:r>
            <a:r>
              <a:rPr spc="-105" dirty="0"/>
              <a:t> </a:t>
            </a:r>
            <a:r>
              <a:rPr spc="5" dirty="0"/>
              <a:t>ORDINAL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95800"/>
          </a:xfrm>
          <a:custGeom>
            <a:avLst/>
            <a:gdLst/>
            <a:ahLst/>
            <a:cxnLst/>
            <a:rect l="l" t="t" r="r" b="b"/>
            <a:pathLst>
              <a:path w="8229600" h="4495800">
                <a:moveTo>
                  <a:pt x="8229600" y="0"/>
                </a:moveTo>
                <a:lnTo>
                  <a:pt x="0" y="0"/>
                </a:lnTo>
                <a:lnTo>
                  <a:pt x="0" y="4495800"/>
                </a:lnTo>
                <a:lnTo>
                  <a:pt x="8229600" y="44958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343911"/>
            <a:ext cx="7996555" cy="430720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6870" marR="1386205" indent="-344805">
              <a:lnSpc>
                <a:spcPts val="2590"/>
              </a:lnSpc>
              <a:spcBef>
                <a:spcPts val="740"/>
              </a:spcBef>
              <a:buChar char="•"/>
              <a:tabLst>
                <a:tab pos="356870" algn="l"/>
                <a:tab pos="357505" algn="l"/>
              </a:tabLst>
            </a:pPr>
            <a:r>
              <a:rPr sz="2700" spc="5" dirty="0">
                <a:latin typeface="Arial MT"/>
                <a:cs typeface="Arial MT"/>
              </a:rPr>
              <a:t>Skala</a:t>
            </a:r>
            <a:r>
              <a:rPr sz="2700" spc="-6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Ordinal</a:t>
            </a:r>
            <a:r>
              <a:rPr sz="2700" spc="-8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Adalah</a:t>
            </a:r>
            <a:r>
              <a:rPr sz="2700" spc="-3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skala</a:t>
            </a:r>
            <a:r>
              <a:rPr sz="2700" spc="-8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variabel</a:t>
            </a:r>
            <a:r>
              <a:rPr sz="2700" spc="-35" dirty="0">
                <a:latin typeface="Arial MT"/>
                <a:cs typeface="Arial MT"/>
              </a:rPr>
              <a:t> </a:t>
            </a:r>
            <a:r>
              <a:rPr sz="2700" spc="-5" dirty="0">
                <a:latin typeface="Arial MT"/>
                <a:cs typeface="Arial MT"/>
              </a:rPr>
              <a:t>yang </a:t>
            </a:r>
            <a:r>
              <a:rPr sz="2700" spc="-73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menunjukkan</a:t>
            </a:r>
            <a:r>
              <a:rPr sz="2700" spc="-9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tingkatan</a:t>
            </a:r>
            <a:r>
              <a:rPr sz="2700" spc="-5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–</a:t>
            </a:r>
            <a:r>
              <a:rPr sz="2700" spc="-2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tingkatan.</a:t>
            </a:r>
            <a:endParaRPr sz="2700">
              <a:latin typeface="Arial MT"/>
              <a:cs typeface="Arial MT"/>
            </a:endParaRPr>
          </a:p>
          <a:p>
            <a:pPr marL="356870" marR="5080" indent="-344805">
              <a:lnSpc>
                <a:spcPct val="8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700" spc="5" dirty="0">
                <a:latin typeface="Arial MT"/>
                <a:cs typeface="Arial MT"/>
              </a:rPr>
              <a:t>Skala Ordinal </a:t>
            </a:r>
            <a:r>
              <a:rPr sz="2700" dirty="0">
                <a:latin typeface="Arial MT"/>
                <a:cs typeface="Arial MT"/>
              </a:rPr>
              <a:t>Adalah </a:t>
            </a:r>
            <a:r>
              <a:rPr sz="2700" spc="5" dirty="0">
                <a:latin typeface="Arial MT"/>
                <a:cs typeface="Arial MT"/>
              </a:rPr>
              <a:t>Himpunan </a:t>
            </a:r>
            <a:r>
              <a:rPr sz="2700" spc="-5" dirty="0">
                <a:latin typeface="Arial MT"/>
                <a:cs typeface="Arial MT"/>
              </a:rPr>
              <a:t>yang </a:t>
            </a:r>
            <a:r>
              <a:rPr sz="2700" dirty="0">
                <a:latin typeface="Arial MT"/>
                <a:cs typeface="Arial MT"/>
              </a:rPr>
              <a:t> beranggotakan</a:t>
            </a:r>
            <a:r>
              <a:rPr sz="2700" spc="-12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menurut</a:t>
            </a:r>
            <a:r>
              <a:rPr sz="2700" spc="-6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rangking,</a:t>
            </a:r>
            <a:r>
              <a:rPr sz="2700" spc="-9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urutan,</a:t>
            </a:r>
            <a:r>
              <a:rPr sz="2700" spc="-7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pangkat </a:t>
            </a:r>
            <a:r>
              <a:rPr sz="2700" spc="-73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atau</a:t>
            </a:r>
            <a:r>
              <a:rPr sz="2700" spc="-5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jabatan.</a:t>
            </a:r>
            <a:endParaRPr sz="2700">
              <a:latin typeface="Arial MT"/>
              <a:cs typeface="Arial MT"/>
            </a:endParaRPr>
          </a:p>
          <a:p>
            <a:pPr marL="356870" marR="1284605" indent="-344805">
              <a:lnSpc>
                <a:spcPct val="80000"/>
              </a:lnSpc>
              <a:spcBef>
                <a:spcPts val="650"/>
              </a:spcBef>
              <a:buChar char="•"/>
              <a:tabLst>
                <a:tab pos="356870" algn="l"/>
                <a:tab pos="357505" algn="l"/>
              </a:tabLst>
            </a:pPr>
            <a:r>
              <a:rPr sz="2700" spc="5" dirty="0">
                <a:latin typeface="Arial MT"/>
                <a:cs typeface="Arial MT"/>
              </a:rPr>
              <a:t>Skala</a:t>
            </a:r>
            <a:r>
              <a:rPr sz="2700" spc="-6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Ordinal</a:t>
            </a:r>
            <a:r>
              <a:rPr sz="2700" spc="-9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adalah</a:t>
            </a:r>
            <a:r>
              <a:rPr sz="2700" spc="-6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Kategori</a:t>
            </a:r>
            <a:r>
              <a:rPr sz="2700" spc="-65" dirty="0">
                <a:latin typeface="Arial MT"/>
                <a:cs typeface="Arial MT"/>
              </a:rPr>
              <a:t> </a:t>
            </a:r>
            <a:r>
              <a:rPr sz="2700" spc="-5" dirty="0">
                <a:latin typeface="Arial MT"/>
                <a:cs typeface="Arial MT"/>
              </a:rPr>
              <a:t>yang</a:t>
            </a:r>
            <a:r>
              <a:rPr sz="2700" spc="-1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dapat </a:t>
            </a:r>
            <a:r>
              <a:rPr sz="2700" spc="-73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diurutkan</a:t>
            </a:r>
            <a:r>
              <a:rPr sz="2700" spc="-10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atau</a:t>
            </a:r>
            <a:r>
              <a:rPr sz="2700" spc="-3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diberi</a:t>
            </a:r>
            <a:r>
              <a:rPr sz="2700" spc="-5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peringkat.</a:t>
            </a:r>
            <a:endParaRPr sz="2700">
              <a:latin typeface="Arial MT"/>
              <a:cs typeface="Arial MT"/>
            </a:endParaRPr>
          </a:p>
          <a:p>
            <a:pPr marL="356870" marR="298450" indent="-344805">
              <a:lnSpc>
                <a:spcPts val="2590"/>
              </a:lnSpc>
              <a:spcBef>
                <a:spcPts val="625"/>
              </a:spcBef>
              <a:buChar char="•"/>
              <a:tabLst>
                <a:tab pos="356870" algn="l"/>
                <a:tab pos="357505" algn="l"/>
              </a:tabLst>
            </a:pPr>
            <a:r>
              <a:rPr sz="2700" spc="5" dirty="0">
                <a:latin typeface="Arial MT"/>
                <a:cs typeface="Arial MT"/>
              </a:rPr>
              <a:t>Skala</a:t>
            </a:r>
            <a:r>
              <a:rPr sz="2700" spc="-6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Ordinal</a:t>
            </a:r>
            <a:r>
              <a:rPr sz="2700" spc="-8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adalah</a:t>
            </a:r>
            <a:r>
              <a:rPr sz="2700" spc="-5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Skala</a:t>
            </a:r>
            <a:r>
              <a:rPr sz="2700" spc="-3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Data</a:t>
            </a:r>
            <a:r>
              <a:rPr sz="2700" spc="-5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Kontinum</a:t>
            </a:r>
            <a:r>
              <a:rPr sz="2700" spc="-40" dirty="0">
                <a:latin typeface="Arial MT"/>
                <a:cs typeface="Arial MT"/>
              </a:rPr>
              <a:t> </a:t>
            </a:r>
            <a:r>
              <a:rPr sz="2700" spc="-5" dirty="0">
                <a:latin typeface="Arial MT"/>
                <a:cs typeface="Arial MT"/>
              </a:rPr>
              <a:t>yang </a:t>
            </a:r>
            <a:r>
              <a:rPr sz="2700" spc="-73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batas </a:t>
            </a:r>
            <a:r>
              <a:rPr sz="2700" spc="5" dirty="0">
                <a:latin typeface="Arial MT"/>
                <a:cs typeface="Arial MT"/>
              </a:rPr>
              <a:t>satu </a:t>
            </a:r>
            <a:r>
              <a:rPr sz="2700" dirty="0">
                <a:latin typeface="Arial MT"/>
                <a:cs typeface="Arial MT"/>
              </a:rPr>
              <a:t>variasi nilai </a:t>
            </a:r>
            <a:r>
              <a:rPr sz="2700" spc="10" dirty="0">
                <a:latin typeface="Arial MT"/>
                <a:cs typeface="Arial MT"/>
              </a:rPr>
              <a:t>ke </a:t>
            </a:r>
            <a:r>
              <a:rPr sz="2700" dirty="0">
                <a:latin typeface="Arial MT"/>
                <a:cs typeface="Arial MT"/>
              </a:rPr>
              <a:t>variasi nilai </a:t>
            </a:r>
            <a:r>
              <a:rPr sz="2700" spc="-5" dirty="0">
                <a:latin typeface="Arial MT"/>
                <a:cs typeface="Arial MT"/>
              </a:rPr>
              <a:t>yang </a:t>
            </a:r>
            <a:r>
              <a:rPr sz="2700" dirty="0">
                <a:latin typeface="Arial MT"/>
                <a:cs typeface="Arial MT"/>
              </a:rPr>
              <a:t>lain </a:t>
            </a:r>
            <a:r>
              <a:rPr sz="2700" spc="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tidak </a:t>
            </a:r>
            <a:r>
              <a:rPr sz="2700" spc="5" dirty="0">
                <a:latin typeface="Arial MT"/>
                <a:cs typeface="Arial MT"/>
              </a:rPr>
              <a:t>jelas, sehingga </a:t>
            </a:r>
            <a:r>
              <a:rPr sz="2700" spc="-5" dirty="0">
                <a:latin typeface="Arial MT"/>
                <a:cs typeface="Arial MT"/>
              </a:rPr>
              <a:t>yang </a:t>
            </a:r>
            <a:r>
              <a:rPr sz="2700" spc="5" dirty="0">
                <a:latin typeface="Arial MT"/>
                <a:cs typeface="Arial MT"/>
              </a:rPr>
              <a:t>dapat </a:t>
            </a:r>
            <a:r>
              <a:rPr sz="2700" dirty="0">
                <a:latin typeface="Arial MT"/>
                <a:cs typeface="Arial MT"/>
              </a:rPr>
              <a:t>dibandingkan </a:t>
            </a:r>
            <a:r>
              <a:rPr sz="2700" spc="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hanyalah nilai </a:t>
            </a:r>
            <a:r>
              <a:rPr sz="2700" spc="5" dirty="0">
                <a:latin typeface="Arial MT"/>
                <a:cs typeface="Arial MT"/>
              </a:rPr>
              <a:t>tersebut </a:t>
            </a:r>
            <a:r>
              <a:rPr sz="2700" dirty="0">
                <a:latin typeface="Arial MT"/>
                <a:cs typeface="Arial MT"/>
              </a:rPr>
              <a:t>lebih tinggi, </a:t>
            </a:r>
            <a:r>
              <a:rPr sz="2700" spc="5" dirty="0">
                <a:latin typeface="Arial MT"/>
                <a:cs typeface="Arial MT"/>
              </a:rPr>
              <a:t>sama </a:t>
            </a:r>
            <a:r>
              <a:rPr sz="2700" dirty="0">
                <a:latin typeface="Arial MT"/>
                <a:cs typeface="Arial MT"/>
              </a:rPr>
              <a:t>atau </a:t>
            </a:r>
            <a:r>
              <a:rPr sz="2700" spc="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lebih</a:t>
            </a:r>
            <a:r>
              <a:rPr sz="2700" spc="-6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rendah</a:t>
            </a:r>
            <a:r>
              <a:rPr sz="2700" spc="-7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daripada</a:t>
            </a:r>
            <a:r>
              <a:rPr sz="2700" spc="-7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nilai</a:t>
            </a:r>
            <a:r>
              <a:rPr sz="2700" spc="-35" dirty="0">
                <a:latin typeface="Arial MT"/>
                <a:cs typeface="Arial MT"/>
              </a:rPr>
              <a:t> </a:t>
            </a:r>
            <a:r>
              <a:rPr sz="2700" spc="-5" dirty="0">
                <a:latin typeface="Arial MT"/>
                <a:cs typeface="Arial MT"/>
              </a:rPr>
              <a:t>yang </a:t>
            </a:r>
            <a:r>
              <a:rPr sz="2700" dirty="0">
                <a:latin typeface="Arial MT"/>
                <a:cs typeface="Arial MT"/>
              </a:rPr>
              <a:t>lain.</a:t>
            </a:r>
            <a:endParaRPr sz="27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00380"/>
            <a:ext cx="6400800" cy="11430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540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00"/>
              </a:spcBef>
            </a:pPr>
            <a:r>
              <a:rPr spc="5" dirty="0"/>
              <a:t>Contoh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633979"/>
            <a:ext cx="8229600" cy="4267200"/>
          </a:xfrm>
          <a:custGeom>
            <a:avLst/>
            <a:gdLst/>
            <a:ahLst/>
            <a:cxnLst/>
            <a:rect l="l" t="t" r="r" b="b"/>
            <a:pathLst>
              <a:path w="8229600" h="4267200">
                <a:moveTo>
                  <a:pt x="8229600" y="0"/>
                </a:moveTo>
                <a:lnTo>
                  <a:pt x="0" y="0"/>
                </a:lnTo>
                <a:lnTo>
                  <a:pt x="0" y="4267200"/>
                </a:lnTo>
                <a:lnTo>
                  <a:pt x="8229600" y="42672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657856"/>
            <a:ext cx="7785734" cy="2658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431800" indent="-344805">
              <a:lnSpc>
                <a:spcPct val="100000"/>
              </a:lnSpc>
              <a:spcBef>
                <a:spcPts val="9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Tingkat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Pendidikan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: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dikategorikan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SD,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SMP,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SMA, PT</a:t>
            </a:r>
            <a:endParaRPr sz="320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Pendapatan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: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Tinggi,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Sedang,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Rendah</a:t>
            </a:r>
            <a:endParaRPr sz="320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765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Sikap </a:t>
            </a:r>
            <a:r>
              <a:rPr sz="3200" spc="-15" dirty="0">
                <a:latin typeface="Arial MT"/>
                <a:cs typeface="Arial MT"/>
              </a:rPr>
              <a:t>(yang </a:t>
            </a:r>
            <a:r>
              <a:rPr sz="3200" spc="-5" dirty="0">
                <a:latin typeface="Arial MT"/>
                <a:cs typeface="Arial MT"/>
              </a:rPr>
              <a:t>diukur dengan Skala Likert) :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Setuju,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Ragu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–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ragu,</a:t>
            </a:r>
            <a:r>
              <a:rPr sz="3200" spc="-5" dirty="0">
                <a:latin typeface="Arial MT"/>
                <a:cs typeface="Arial MT"/>
              </a:rPr>
              <a:t> Tidak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Setuju. Dsb.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00380"/>
            <a:ext cx="5410200" cy="11430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540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000"/>
              </a:spcBef>
            </a:pPr>
            <a:r>
              <a:rPr spc="5" dirty="0"/>
              <a:t>DATA</a:t>
            </a:r>
            <a:r>
              <a:rPr spc="-100" dirty="0"/>
              <a:t> </a:t>
            </a:r>
            <a:r>
              <a:rPr dirty="0"/>
              <a:t>INTERVAL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95800"/>
          </a:xfrm>
          <a:custGeom>
            <a:avLst/>
            <a:gdLst/>
            <a:ahLst/>
            <a:cxnLst/>
            <a:rect l="l" t="t" r="r" b="b"/>
            <a:pathLst>
              <a:path w="8229600" h="4495800">
                <a:moveTo>
                  <a:pt x="8229600" y="0"/>
                </a:moveTo>
                <a:lnTo>
                  <a:pt x="0" y="0"/>
                </a:lnTo>
                <a:lnTo>
                  <a:pt x="0" y="4495800"/>
                </a:lnTo>
                <a:lnTo>
                  <a:pt x="8229600" y="44958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362201"/>
            <a:ext cx="8061959" cy="378206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56870" marR="23495" indent="-344805">
              <a:lnSpc>
                <a:spcPts val="2110"/>
              </a:lnSpc>
              <a:spcBef>
                <a:spcPts val="620"/>
              </a:spcBef>
              <a:buChar char="•"/>
              <a:tabLst>
                <a:tab pos="356870" algn="l"/>
                <a:tab pos="357505" algn="l"/>
              </a:tabLst>
            </a:pPr>
            <a:r>
              <a:rPr sz="2200" dirty="0">
                <a:latin typeface="Arial MT"/>
                <a:cs typeface="Arial MT"/>
              </a:rPr>
              <a:t>Skala Interval </a:t>
            </a:r>
            <a:r>
              <a:rPr sz="2200" spc="-5" dirty="0">
                <a:latin typeface="Arial MT"/>
                <a:cs typeface="Arial MT"/>
              </a:rPr>
              <a:t>Adalah </a:t>
            </a:r>
            <a:r>
              <a:rPr sz="2200" dirty="0">
                <a:latin typeface="Arial MT"/>
                <a:cs typeface="Arial MT"/>
              </a:rPr>
              <a:t>Skala Data </a:t>
            </a:r>
            <a:r>
              <a:rPr sz="2200" spc="-5" dirty="0">
                <a:latin typeface="Arial MT"/>
                <a:cs typeface="Arial MT"/>
              </a:rPr>
              <a:t>Kontinum yang </a:t>
            </a:r>
            <a:r>
              <a:rPr sz="2200" dirty="0">
                <a:latin typeface="Arial MT"/>
                <a:cs typeface="Arial MT"/>
              </a:rPr>
              <a:t>batas </a:t>
            </a:r>
            <a:r>
              <a:rPr sz="2200" spc="-5" dirty="0">
                <a:latin typeface="Arial MT"/>
                <a:cs typeface="Arial MT"/>
              </a:rPr>
              <a:t>variasi </a:t>
            </a:r>
            <a:r>
              <a:rPr sz="2200" spc="-60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nilai </a:t>
            </a:r>
            <a:r>
              <a:rPr sz="2200" dirty="0">
                <a:latin typeface="Arial MT"/>
                <a:cs typeface="Arial MT"/>
              </a:rPr>
              <a:t>satu dengan </a:t>
            </a:r>
            <a:r>
              <a:rPr sz="2200" spc="-5" dirty="0">
                <a:latin typeface="Arial MT"/>
                <a:cs typeface="Arial MT"/>
              </a:rPr>
              <a:t>yang lain </a:t>
            </a:r>
            <a:r>
              <a:rPr sz="2200" dirty="0">
                <a:latin typeface="Arial MT"/>
                <a:cs typeface="Arial MT"/>
              </a:rPr>
              <a:t>jelas, sehingga jarak atau 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intervalnya dapat</a:t>
            </a:r>
            <a:r>
              <a:rPr sz="2200" spc="-1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dibandingkan.</a:t>
            </a:r>
            <a:endParaRPr sz="2200">
              <a:latin typeface="Arial MT"/>
              <a:cs typeface="Arial MT"/>
            </a:endParaRPr>
          </a:p>
          <a:p>
            <a:pPr marL="356870" marR="5080" indent="-344805">
              <a:lnSpc>
                <a:spcPct val="80000"/>
              </a:lnSpc>
              <a:spcBef>
                <a:spcPts val="550"/>
              </a:spcBef>
              <a:buChar char="•"/>
              <a:tabLst>
                <a:tab pos="356870" algn="l"/>
                <a:tab pos="357505" algn="l"/>
              </a:tabLst>
            </a:pPr>
            <a:r>
              <a:rPr sz="2200" dirty="0">
                <a:latin typeface="Arial MT"/>
                <a:cs typeface="Arial MT"/>
              </a:rPr>
              <a:t>Dikatakan</a:t>
            </a:r>
            <a:r>
              <a:rPr sz="2200" spc="-9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Skala</a:t>
            </a:r>
            <a:r>
              <a:rPr sz="2200" spc="-1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Interval </a:t>
            </a:r>
            <a:r>
              <a:rPr sz="2200" spc="-5" dirty="0">
                <a:latin typeface="Arial MT"/>
                <a:cs typeface="Arial MT"/>
              </a:rPr>
              <a:t>bila</a:t>
            </a:r>
            <a:r>
              <a:rPr sz="2200" spc="1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jarak</a:t>
            </a:r>
            <a:r>
              <a:rPr sz="2200" spc="-3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atau</a:t>
            </a:r>
            <a:r>
              <a:rPr sz="2200" spc="-2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perbedaan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antara</a:t>
            </a:r>
            <a:r>
              <a:rPr sz="2200" spc="-2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nilai </a:t>
            </a:r>
            <a:r>
              <a:rPr sz="2200" spc="-59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pengamatan satu dengan </a:t>
            </a:r>
            <a:r>
              <a:rPr sz="2200" spc="-5" dirty="0">
                <a:latin typeface="Arial MT"/>
                <a:cs typeface="Arial MT"/>
              </a:rPr>
              <a:t>nilai </a:t>
            </a:r>
            <a:r>
              <a:rPr sz="2200" dirty="0">
                <a:latin typeface="Arial MT"/>
                <a:cs typeface="Arial MT"/>
              </a:rPr>
              <a:t>pengamatan </a:t>
            </a:r>
            <a:r>
              <a:rPr sz="2200" spc="-10" dirty="0">
                <a:latin typeface="Arial MT"/>
                <a:cs typeface="Arial MT"/>
              </a:rPr>
              <a:t>lainnya </a:t>
            </a:r>
            <a:r>
              <a:rPr sz="2200" spc="-5" dirty="0">
                <a:latin typeface="Arial MT"/>
                <a:cs typeface="Arial MT"/>
              </a:rPr>
              <a:t>dapat </a:t>
            </a:r>
            <a:r>
              <a:rPr sz="2200" dirty="0">
                <a:latin typeface="Arial MT"/>
                <a:cs typeface="Arial MT"/>
              </a:rPr>
              <a:t> diketahui</a:t>
            </a:r>
            <a:r>
              <a:rPr sz="2200" spc="-6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secara</a:t>
            </a:r>
            <a:r>
              <a:rPr sz="2200" spc="-2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pasti.</a:t>
            </a:r>
            <a:endParaRPr sz="2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2700">
              <a:latin typeface="Arial MT"/>
              <a:cs typeface="Arial MT"/>
            </a:endParaRPr>
          </a:p>
          <a:p>
            <a:pPr marL="356870" marR="222250" indent="-344805">
              <a:lnSpc>
                <a:spcPts val="2110"/>
              </a:lnSpc>
              <a:buChar char="•"/>
              <a:tabLst>
                <a:tab pos="356870" algn="l"/>
                <a:tab pos="357505" algn="l"/>
              </a:tabLst>
            </a:pPr>
            <a:r>
              <a:rPr sz="2200" spc="-5" dirty="0">
                <a:latin typeface="Arial MT"/>
                <a:cs typeface="Arial MT"/>
              </a:rPr>
              <a:t>Nilai variasi </a:t>
            </a:r>
            <a:r>
              <a:rPr sz="2200" dirty="0">
                <a:latin typeface="Arial MT"/>
                <a:cs typeface="Arial MT"/>
              </a:rPr>
              <a:t>pada Skala Interval </a:t>
            </a:r>
            <a:r>
              <a:rPr sz="2200" spc="5" dirty="0">
                <a:latin typeface="Arial MT"/>
                <a:cs typeface="Arial MT"/>
              </a:rPr>
              <a:t>juga </a:t>
            </a:r>
            <a:r>
              <a:rPr sz="2200" spc="-5" dirty="0">
                <a:latin typeface="Arial MT"/>
                <a:cs typeface="Arial MT"/>
              </a:rPr>
              <a:t>dapat </a:t>
            </a:r>
            <a:r>
              <a:rPr sz="2200" dirty="0">
                <a:latin typeface="Arial MT"/>
                <a:cs typeface="Arial MT"/>
              </a:rPr>
              <a:t>dibandingkan 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seperti </a:t>
            </a:r>
            <a:r>
              <a:rPr sz="2200" spc="-5" dirty="0">
                <a:latin typeface="Arial MT"/>
                <a:cs typeface="Arial MT"/>
              </a:rPr>
              <a:t>halnya </a:t>
            </a:r>
            <a:r>
              <a:rPr sz="2200" dirty="0">
                <a:latin typeface="Arial MT"/>
                <a:cs typeface="Arial MT"/>
              </a:rPr>
              <a:t>pada skala </a:t>
            </a:r>
            <a:r>
              <a:rPr sz="2200" spc="-5" dirty="0">
                <a:latin typeface="Arial MT"/>
                <a:cs typeface="Arial MT"/>
              </a:rPr>
              <a:t>ordinal (Lebih </a:t>
            </a:r>
            <a:r>
              <a:rPr sz="2200" dirty="0">
                <a:latin typeface="Arial MT"/>
                <a:cs typeface="Arial MT"/>
              </a:rPr>
              <a:t>Besar, Sama, </a:t>
            </a:r>
            <a:r>
              <a:rPr sz="2200" spc="-5" dirty="0">
                <a:latin typeface="Arial MT"/>
                <a:cs typeface="Arial MT"/>
              </a:rPr>
              <a:t>Lebih </a:t>
            </a:r>
            <a:r>
              <a:rPr sz="2200" spc="-60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Kecil..dsb); tetapi </a:t>
            </a:r>
            <a:r>
              <a:rPr sz="2200" spc="-5" dirty="0">
                <a:latin typeface="Arial MT"/>
                <a:cs typeface="Arial MT"/>
              </a:rPr>
              <a:t>Nilai Mutlaknya </a:t>
            </a:r>
            <a:r>
              <a:rPr sz="2200" dirty="0">
                <a:latin typeface="Arial MT"/>
                <a:cs typeface="Arial MT"/>
              </a:rPr>
              <a:t>TIDAK </a:t>
            </a:r>
            <a:r>
              <a:rPr sz="2200" spc="-5" dirty="0">
                <a:latin typeface="Arial MT"/>
                <a:cs typeface="Arial MT"/>
              </a:rPr>
              <a:t>DAPAT </a:t>
            </a:r>
            <a:r>
              <a:rPr sz="220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DIBANDINGKAN </a:t>
            </a:r>
            <a:r>
              <a:rPr sz="2200" dirty="0">
                <a:latin typeface="Arial MT"/>
                <a:cs typeface="Arial MT"/>
              </a:rPr>
              <a:t>secara </a:t>
            </a:r>
            <a:r>
              <a:rPr sz="2200" spc="-5" dirty="0">
                <a:latin typeface="Arial MT"/>
                <a:cs typeface="Arial MT"/>
              </a:rPr>
              <a:t>Matematis, oleh </a:t>
            </a:r>
            <a:r>
              <a:rPr sz="2200" spc="5" dirty="0">
                <a:latin typeface="Arial MT"/>
                <a:cs typeface="Arial MT"/>
              </a:rPr>
              <a:t>karena </a:t>
            </a:r>
            <a:r>
              <a:rPr sz="2200" dirty="0">
                <a:latin typeface="Arial MT"/>
                <a:cs typeface="Arial MT"/>
              </a:rPr>
              <a:t>itu batas – 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batas </a:t>
            </a:r>
            <a:r>
              <a:rPr sz="2200" spc="-5" dirty="0">
                <a:latin typeface="Arial MT"/>
                <a:cs typeface="Arial MT"/>
              </a:rPr>
              <a:t>Variasi Nilai </a:t>
            </a:r>
            <a:r>
              <a:rPr sz="2200" dirty="0">
                <a:latin typeface="Arial MT"/>
                <a:cs typeface="Arial MT"/>
              </a:rPr>
              <a:t>pada Skala Interval bersifat arbitrer </a:t>
            </a:r>
            <a:r>
              <a:rPr sz="2200" spc="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(ANGKA</a:t>
            </a:r>
            <a:r>
              <a:rPr sz="2200" spc="-50" dirty="0">
                <a:latin typeface="Arial MT"/>
                <a:cs typeface="Arial MT"/>
              </a:rPr>
              <a:t> </a:t>
            </a:r>
            <a:r>
              <a:rPr sz="2200" spc="-5" dirty="0">
                <a:latin typeface="Arial MT"/>
                <a:cs typeface="Arial MT"/>
              </a:rPr>
              <a:t>NOL-nya</a:t>
            </a:r>
            <a:r>
              <a:rPr sz="2200" spc="-20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TIDAK</a:t>
            </a:r>
            <a:r>
              <a:rPr sz="2200" spc="-25" dirty="0">
                <a:latin typeface="Arial MT"/>
                <a:cs typeface="Arial MT"/>
              </a:rPr>
              <a:t> </a:t>
            </a:r>
            <a:r>
              <a:rPr sz="2200" dirty="0">
                <a:latin typeface="Arial MT"/>
                <a:cs typeface="Arial MT"/>
              </a:rPr>
              <a:t>Absolut).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00380"/>
            <a:ext cx="6477000" cy="11430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540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00"/>
              </a:spcBef>
            </a:pPr>
            <a:r>
              <a:rPr spc="5" dirty="0"/>
              <a:t>Contoh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72032" y="2383535"/>
            <a:ext cx="8113395" cy="436880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394970" marR="43180" indent="-344805">
              <a:lnSpc>
                <a:spcPts val="3240"/>
              </a:lnSpc>
              <a:spcBef>
                <a:spcPts val="505"/>
              </a:spcBef>
              <a:buChar char="•"/>
              <a:tabLst>
                <a:tab pos="394970" algn="l"/>
                <a:tab pos="395605" algn="l"/>
              </a:tabLst>
            </a:pPr>
            <a:r>
              <a:rPr sz="3000" dirty="0">
                <a:latin typeface="Arial MT"/>
                <a:cs typeface="Arial MT"/>
              </a:rPr>
              <a:t>Temperature / Suhu Tubuh : </a:t>
            </a:r>
            <a:r>
              <a:rPr sz="3000" spc="5" dirty="0">
                <a:latin typeface="Arial MT"/>
                <a:cs typeface="Arial MT"/>
              </a:rPr>
              <a:t>sebagai skala </a:t>
            </a:r>
            <a:r>
              <a:rPr sz="3000" spc="1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interval, </a:t>
            </a:r>
            <a:r>
              <a:rPr sz="3000" spc="5" dirty="0">
                <a:latin typeface="Arial MT"/>
                <a:cs typeface="Arial MT"/>
              </a:rPr>
              <a:t>suhu </a:t>
            </a:r>
            <a:r>
              <a:rPr sz="3000" dirty="0">
                <a:latin typeface="Arial MT"/>
                <a:cs typeface="Arial MT"/>
              </a:rPr>
              <a:t>36</a:t>
            </a:r>
            <a:r>
              <a:rPr sz="3000" baseline="25000" dirty="0">
                <a:latin typeface="Arial MT"/>
                <a:cs typeface="Arial MT"/>
              </a:rPr>
              <a:t>0</a:t>
            </a:r>
            <a:r>
              <a:rPr sz="3000" dirty="0">
                <a:latin typeface="Arial MT"/>
                <a:cs typeface="Arial MT"/>
              </a:rPr>
              <a:t>Celcius jelas lebih panas 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daripada </a:t>
            </a:r>
            <a:r>
              <a:rPr sz="3000" spc="5" dirty="0">
                <a:latin typeface="Arial MT"/>
                <a:cs typeface="Arial MT"/>
              </a:rPr>
              <a:t>suhu </a:t>
            </a:r>
            <a:r>
              <a:rPr sz="3000" dirty="0">
                <a:latin typeface="Arial MT"/>
                <a:cs typeface="Arial MT"/>
              </a:rPr>
              <a:t>24</a:t>
            </a:r>
            <a:r>
              <a:rPr sz="3000" baseline="25000" dirty="0">
                <a:latin typeface="Arial MT"/>
                <a:cs typeface="Arial MT"/>
              </a:rPr>
              <a:t>0</a:t>
            </a:r>
            <a:r>
              <a:rPr sz="3000" dirty="0">
                <a:latin typeface="Arial MT"/>
                <a:cs typeface="Arial MT"/>
              </a:rPr>
              <a:t>Celcius. Tetapi tidak bisa 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dikatakan </a:t>
            </a:r>
            <a:r>
              <a:rPr sz="3000" spc="-5" dirty="0">
                <a:latin typeface="Arial MT"/>
                <a:cs typeface="Arial MT"/>
              </a:rPr>
              <a:t>bahwa </a:t>
            </a:r>
            <a:r>
              <a:rPr sz="3000" spc="5" dirty="0">
                <a:latin typeface="Arial MT"/>
                <a:cs typeface="Arial MT"/>
              </a:rPr>
              <a:t>suhu </a:t>
            </a:r>
            <a:r>
              <a:rPr sz="3000" dirty="0">
                <a:latin typeface="Arial MT"/>
                <a:cs typeface="Arial MT"/>
              </a:rPr>
              <a:t>36</a:t>
            </a:r>
            <a:r>
              <a:rPr sz="3000" baseline="25000" dirty="0">
                <a:latin typeface="Arial MT"/>
                <a:cs typeface="Arial MT"/>
              </a:rPr>
              <a:t>0</a:t>
            </a:r>
            <a:r>
              <a:rPr sz="3000" dirty="0">
                <a:latin typeface="Arial MT"/>
                <a:cs typeface="Arial MT"/>
              </a:rPr>
              <a:t>Celcius 1½ kali 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lebih </a:t>
            </a:r>
            <a:r>
              <a:rPr sz="3000" spc="5" dirty="0">
                <a:latin typeface="Arial MT"/>
                <a:cs typeface="Arial MT"/>
              </a:rPr>
              <a:t>panas daripada suhu </a:t>
            </a:r>
            <a:r>
              <a:rPr sz="3000" dirty="0">
                <a:latin typeface="Arial MT"/>
                <a:cs typeface="Arial MT"/>
              </a:rPr>
              <a:t>24</a:t>
            </a:r>
            <a:r>
              <a:rPr sz="3000" baseline="25000" dirty="0">
                <a:latin typeface="Arial MT"/>
                <a:cs typeface="Arial MT"/>
              </a:rPr>
              <a:t>0</a:t>
            </a:r>
            <a:r>
              <a:rPr sz="3000" dirty="0">
                <a:latin typeface="Arial MT"/>
                <a:cs typeface="Arial MT"/>
              </a:rPr>
              <a:t>Celcius. 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Alasannya</a:t>
            </a:r>
            <a:r>
              <a:rPr sz="3000" spc="-8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:</a:t>
            </a:r>
            <a:r>
              <a:rPr sz="3000" spc="5" dirty="0">
                <a:latin typeface="Arial MT"/>
                <a:cs typeface="Arial MT"/>
              </a:rPr>
              <a:t> Penentuan</a:t>
            </a:r>
            <a:r>
              <a:rPr sz="3000" spc="-105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skala</a:t>
            </a:r>
            <a:r>
              <a:rPr sz="3000" spc="-6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0</a:t>
            </a:r>
            <a:r>
              <a:rPr sz="3000" baseline="25000" dirty="0">
                <a:latin typeface="Arial MT"/>
                <a:cs typeface="Arial MT"/>
              </a:rPr>
              <a:t>0</a:t>
            </a:r>
            <a:r>
              <a:rPr sz="3000" dirty="0">
                <a:latin typeface="Arial MT"/>
                <a:cs typeface="Arial MT"/>
              </a:rPr>
              <a:t>Celcius</a:t>
            </a:r>
            <a:r>
              <a:rPr sz="3000" spc="-8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Tidak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Absolut (=0</a:t>
            </a:r>
            <a:r>
              <a:rPr sz="3000" baseline="25000" dirty="0">
                <a:latin typeface="Arial MT"/>
                <a:cs typeface="Arial MT"/>
              </a:rPr>
              <a:t>0</a:t>
            </a:r>
            <a:r>
              <a:rPr sz="3000" dirty="0">
                <a:latin typeface="Arial MT"/>
                <a:cs typeface="Arial MT"/>
              </a:rPr>
              <a:t>Celcius tidak berarti Tidak </a:t>
            </a:r>
            <a:r>
              <a:rPr sz="3000" spc="-5" dirty="0">
                <a:latin typeface="Arial MT"/>
                <a:cs typeface="Arial MT"/>
              </a:rPr>
              <a:t>Ada </a:t>
            </a:r>
            <a:r>
              <a:rPr sz="3000" dirty="0">
                <a:latin typeface="Arial MT"/>
                <a:cs typeface="Arial MT"/>
              </a:rPr>
              <a:t> Suhu/Temperatur</a:t>
            </a:r>
            <a:r>
              <a:rPr sz="3000" spc="-114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sama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sekali).</a:t>
            </a:r>
            <a:endParaRPr sz="3000">
              <a:latin typeface="Arial MT"/>
              <a:cs typeface="Arial MT"/>
            </a:endParaRPr>
          </a:p>
          <a:p>
            <a:pPr marL="394970" indent="-344805">
              <a:lnSpc>
                <a:spcPct val="100000"/>
              </a:lnSpc>
              <a:spcBef>
                <a:spcPts val="315"/>
              </a:spcBef>
              <a:buChar char="•"/>
              <a:tabLst>
                <a:tab pos="394970" algn="l"/>
                <a:tab pos="395605" algn="l"/>
              </a:tabLst>
            </a:pPr>
            <a:r>
              <a:rPr sz="3000" dirty="0">
                <a:latin typeface="Arial MT"/>
                <a:cs typeface="Arial MT"/>
              </a:rPr>
              <a:t>Tingkat</a:t>
            </a:r>
            <a:r>
              <a:rPr sz="3000" spc="-9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Kecerdasan,</a:t>
            </a:r>
            <a:endParaRPr sz="3000">
              <a:latin typeface="Arial MT"/>
              <a:cs typeface="Arial MT"/>
            </a:endParaRPr>
          </a:p>
          <a:p>
            <a:pPr marL="394970" indent="-344805">
              <a:lnSpc>
                <a:spcPct val="100000"/>
              </a:lnSpc>
              <a:spcBef>
                <a:spcPts val="360"/>
              </a:spcBef>
              <a:buChar char="•"/>
              <a:tabLst>
                <a:tab pos="394970" algn="l"/>
                <a:tab pos="395605" algn="l"/>
              </a:tabLst>
            </a:pPr>
            <a:r>
              <a:rPr sz="3000" spc="5" dirty="0">
                <a:latin typeface="Arial MT"/>
                <a:cs typeface="Arial MT"/>
              </a:rPr>
              <a:t>Jarak.</a:t>
            </a:r>
            <a:endParaRPr sz="30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00380"/>
            <a:ext cx="6477000" cy="11430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540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000"/>
              </a:spcBef>
            </a:pPr>
            <a:r>
              <a:rPr spc="5" dirty="0"/>
              <a:t>DATA</a:t>
            </a:r>
            <a:r>
              <a:rPr spc="-110" dirty="0"/>
              <a:t> </a:t>
            </a:r>
            <a:r>
              <a:rPr spc="5" dirty="0"/>
              <a:t>RATIO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10132" y="3014472"/>
            <a:ext cx="7718425" cy="25603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Skala ratio adalah skala </a:t>
            </a:r>
            <a:r>
              <a:rPr sz="3200" spc="-15" dirty="0">
                <a:latin typeface="Arial MT"/>
                <a:cs typeface="Arial MT"/>
              </a:rPr>
              <a:t>yang </a:t>
            </a:r>
            <a:r>
              <a:rPr sz="3200" spc="-5" dirty="0">
                <a:latin typeface="Arial MT"/>
                <a:cs typeface="Arial MT"/>
              </a:rPr>
              <a:t>disamping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batas </a:t>
            </a:r>
            <a:r>
              <a:rPr sz="3200" spc="-10" dirty="0">
                <a:latin typeface="Arial MT"/>
                <a:cs typeface="Arial MT"/>
              </a:rPr>
              <a:t>intervalnya </a:t>
            </a:r>
            <a:r>
              <a:rPr sz="3200" dirty="0">
                <a:latin typeface="Arial MT"/>
                <a:cs typeface="Arial MT"/>
              </a:rPr>
              <a:t>jelas, </a:t>
            </a:r>
            <a:r>
              <a:rPr sz="3200" spc="-5" dirty="0">
                <a:latin typeface="Arial MT"/>
                <a:cs typeface="Arial MT"/>
              </a:rPr>
              <a:t>juga variasi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nilainya memunyai</a:t>
            </a:r>
            <a:r>
              <a:rPr sz="3200" spc="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batas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yang</a:t>
            </a:r>
            <a:r>
              <a:rPr sz="3200" spc="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tegas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dan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mutlak</a:t>
            </a:r>
            <a:endParaRPr sz="3200">
              <a:latin typeface="Arial MT"/>
              <a:cs typeface="Arial MT"/>
            </a:endParaRPr>
          </a:p>
          <a:p>
            <a:pPr marL="356870">
              <a:lnSpc>
                <a:spcPct val="100000"/>
              </a:lnSpc>
              <a:spcBef>
                <a:spcPts val="770"/>
              </a:spcBef>
              <a:tabLst>
                <a:tab pos="4705985" algn="l"/>
              </a:tabLst>
            </a:pPr>
            <a:r>
              <a:rPr sz="3200" spc="-5" dirty="0">
                <a:latin typeface="Arial MT"/>
                <a:cs typeface="Arial MT"/>
              </a:rPr>
              <a:t>(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mempunyai</a:t>
            </a:r>
            <a:r>
              <a:rPr sz="3200" spc="4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nilai </a:t>
            </a:r>
            <a:r>
              <a:rPr sz="3200" spc="-10" dirty="0">
                <a:latin typeface="Arial MT"/>
                <a:cs typeface="Arial MT"/>
              </a:rPr>
              <a:t>NOL	</a:t>
            </a:r>
            <a:r>
              <a:rPr sz="3200" spc="-5" dirty="0">
                <a:latin typeface="Arial MT"/>
                <a:cs typeface="Arial MT"/>
              </a:rPr>
              <a:t>ABSOLUT </a:t>
            </a:r>
            <a:r>
              <a:rPr sz="3200" spc="-10" dirty="0">
                <a:latin typeface="Arial MT"/>
                <a:cs typeface="Arial MT"/>
              </a:rPr>
              <a:t>).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00380"/>
            <a:ext cx="6477000" cy="11430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540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00"/>
              </a:spcBef>
            </a:pPr>
            <a:r>
              <a:rPr spc="5" dirty="0"/>
              <a:t>Contoh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3014472"/>
            <a:ext cx="7902575" cy="353567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Tinggi Badan : sebagai Skala Ratio, tinggi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badan 180 </a:t>
            </a:r>
            <a:r>
              <a:rPr sz="3200" spc="-10" dirty="0">
                <a:latin typeface="Arial MT"/>
                <a:cs typeface="Arial MT"/>
              </a:rPr>
              <a:t>Cm </a:t>
            </a:r>
            <a:r>
              <a:rPr sz="3200" spc="-5" dirty="0">
                <a:latin typeface="Arial MT"/>
                <a:cs typeface="Arial MT"/>
              </a:rPr>
              <a:t>dapat dikatakan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mempunyai </a:t>
            </a:r>
            <a:r>
              <a:rPr sz="3200" dirty="0">
                <a:latin typeface="Arial MT"/>
                <a:cs typeface="Arial MT"/>
              </a:rPr>
              <a:t>selisih </a:t>
            </a:r>
            <a:r>
              <a:rPr sz="3200" spc="-5" dirty="0">
                <a:latin typeface="Arial MT"/>
                <a:cs typeface="Arial MT"/>
              </a:rPr>
              <a:t>60 </a:t>
            </a:r>
            <a:r>
              <a:rPr sz="3200" spc="-10" dirty="0">
                <a:latin typeface="Arial MT"/>
                <a:cs typeface="Arial MT"/>
              </a:rPr>
              <a:t>Cm terhadap </a:t>
            </a:r>
            <a:r>
              <a:rPr sz="3200" spc="-5" dirty="0">
                <a:latin typeface="Arial MT"/>
                <a:cs typeface="Arial MT"/>
              </a:rPr>
              <a:t>tinggi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badan 120 Cm, hal ini </a:t>
            </a:r>
            <a:r>
              <a:rPr sz="3200" spc="-10" dirty="0">
                <a:latin typeface="Arial MT"/>
                <a:cs typeface="Arial MT"/>
              </a:rPr>
              <a:t>JUGA </a:t>
            </a:r>
            <a:r>
              <a:rPr sz="3200" spc="-5" dirty="0">
                <a:latin typeface="Arial MT"/>
                <a:cs typeface="Arial MT"/>
              </a:rPr>
              <a:t>dapat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dikatakan </a:t>
            </a:r>
            <a:r>
              <a:rPr sz="3200" spc="-10" dirty="0">
                <a:latin typeface="Arial MT"/>
                <a:cs typeface="Arial MT"/>
              </a:rPr>
              <a:t>Bahwa </a:t>
            </a:r>
            <a:r>
              <a:rPr sz="3200" spc="-5" dirty="0">
                <a:latin typeface="Arial MT"/>
                <a:cs typeface="Arial MT"/>
              </a:rPr>
              <a:t>: tinggi badan 180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adalah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1½</a:t>
            </a:r>
            <a:r>
              <a:rPr sz="3200" spc="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kali</a:t>
            </a:r>
            <a:r>
              <a:rPr sz="3200" spc="-10" dirty="0">
                <a:latin typeface="Arial MT"/>
                <a:cs typeface="Arial MT"/>
              </a:rPr>
              <a:t> dari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tinggi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badan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120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Cm.</a:t>
            </a:r>
            <a:endParaRPr sz="320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Berat</a:t>
            </a:r>
            <a:r>
              <a:rPr sz="3200" spc="-7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Badan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4191" y="347979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74191" y="347979"/>
            <a:ext cx="9144000" cy="14478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6985" rIns="0" bIns="0" rtlCol="0">
            <a:spAutoFit/>
          </a:bodyPr>
          <a:lstStyle/>
          <a:p>
            <a:pPr marL="1389380" marR="1155065" indent="194945">
              <a:lnSpc>
                <a:spcPct val="100000"/>
              </a:lnSpc>
              <a:spcBef>
                <a:spcPts val="55"/>
              </a:spcBef>
            </a:pPr>
            <a:r>
              <a:rPr sz="4600" dirty="0"/>
              <a:t>TEKNIK</a:t>
            </a:r>
            <a:r>
              <a:rPr sz="4600" spc="-100" dirty="0"/>
              <a:t> </a:t>
            </a:r>
            <a:r>
              <a:rPr sz="4600" spc="5" dirty="0"/>
              <a:t>&amp;</a:t>
            </a:r>
            <a:r>
              <a:rPr sz="4600" spc="-20" dirty="0"/>
              <a:t> </a:t>
            </a:r>
            <a:r>
              <a:rPr sz="4600" dirty="0"/>
              <a:t>INSTRUMEN </a:t>
            </a:r>
            <a:r>
              <a:rPr sz="4600" spc="-1265" dirty="0"/>
              <a:t> </a:t>
            </a:r>
            <a:r>
              <a:rPr sz="4600" dirty="0"/>
              <a:t>PENGUMPULAN</a:t>
            </a:r>
            <a:r>
              <a:rPr sz="4600" spc="-110" dirty="0"/>
              <a:t> </a:t>
            </a:r>
            <a:r>
              <a:rPr sz="4600" dirty="0"/>
              <a:t>DATA</a:t>
            </a:r>
            <a:endParaRPr sz="4600"/>
          </a:p>
        </p:txBody>
      </p:sp>
      <p:sp>
        <p:nvSpPr>
          <p:cNvPr id="4" name="object 4"/>
          <p:cNvSpPr/>
          <p:nvPr/>
        </p:nvSpPr>
        <p:spPr>
          <a:xfrm>
            <a:off x="5955791" y="62153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191" y="347979"/>
            <a:ext cx="91440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080"/>
              </a:spcBef>
            </a:pPr>
            <a:r>
              <a:rPr dirty="0"/>
              <a:t>TEKNIK</a:t>
            </a:r>
            <a:r>
              <a:rPr spc="-80" dirty="0"/>
              <a:t> </a:t>
            </a:r>
            <a:r>
              <a:rPr dirty="0"/>
              <a:t>PENGUMPULAN</a:t>
            </a:r>
            <a:r>
              <a:rPr spc="-100" dirty="0"/>
              <a:t> </a:t>
            </a:r>
            <a:r>
              <a:rPr spc="5" dirty="0"/>
              <a:t>DATA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330501"/>
            <a:ext cx="6374765" cy="3439160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8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 MT"/>
                <a:cs typeface="Arial MT"/>
              </a:rPr>
              <a:t>Teknik</a:t>
            </a:r>
            <a:r>
              <a:rPr sz="3200" spc="-7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observasi</a:t>
            </a:r>
            <a:endParaRPr sz="3200">
              <a:latin typeface="Arial MT"/>
              <a:cs typeface="Arial MT"/>
            </a:endParaRPr>
          </a:p>
          <a:p>
            <a:pPr marL="527685" marR="5080" indent="-51562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 MT"/>
                <a:cs typeface="Arial MT"/>
              </a:rPr>
              <a:t>Teknik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komunikasi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(Wawancara, </a:t>
            </a:r>
            <a:r>
              <a:rPr sz="3200" spc="-869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Angket/kuesioner)</a:t>
            </a:r>
            <a:endParaRPr sz="32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 MT"/>
                <a:cs typeface="Arial MT"/>
              </a:rPr>
              <a:t>Teknik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pengukuran</a:t>
            </a:r>
            <a:endParaRPr sz="32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 MT"/>
                <a:cs typeface="Arial MT"/>
              </a:rPr>
              <a:t>Teknik</a:t>
            </a:r>
            <a:r>
              <a:rPr sz="3200" spc="-6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sosiometris</a:t>
            </a:r>
            <a:endParaRPr sz="32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 MT"/>
                <a:cs typeface="Arial MT"/>
              </a:rPr>
              <a:t>Teknik</a:t>
            </a:r>
            <a:r>
              <a:rPr sz="3200" spc="-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dokumenter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454659"/>
            <a:ext cx="6477000" cy="141732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8798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5"/>
              </a:spcBef>
            </a:pPr>
            <a:r>
              <a:rPr spc="5" dirty="0"/>
              <a:t>DATA</a:t>
            </a:r>
            <a:r>
              <a:rPr spc="-110" dirty="0"/>
              <a:t> </a:t>
            </a:r>
            <a:r>
              <a:rPr dirty="0"/>
              <a:t>PENELITIAN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9256"/>
            <a:ext cx="7672705" cy="392620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0"/>
              </a:spcBef>
              <a:buChar char="•"/>
              <a:tabLst>
                <a:tab pos="356870" algn="l"/>
                <a:tab pos="357505" algn="l"/>
                <a:tab pos="3035935" algn="l"/>
              </a:tabLst>
            </a:pPr>
            <a:r>
              <a:rPr sz="3200" spc="-5" dirty="0">
                <a:latin typeface="Arial MT"/>
                <a:cs typeface="Arial MT"/>
              </a:rPr>
              <a:t>Data adalah fakta empirik </a:t>
            </a:r>
            <a:r>
              <a:rPr sz="3200" spc="-15" dirty="0">
                <a:latin typeface="Arial MT"/>
                <a:cs typeface="Arial MT"/>
              </a:rPr>
              <a:t>yang 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dikumpulkan oleh peneliti untuk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kepentingan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memecahkan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masalah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atau </a:t>
            </a:r>
            <a:r>
              <a:rPr sz="3200" spc="-869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menjawab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perta- </a:t>
            </a:r>
            <a:r>
              <a:rPr sz="3200" spc="-15" dirty="0">
                <a:latin typeface="Arial MT"/>
                <a:cs typeface="Arial MT"/>
              </a:rPr>
              <a:t>nyaan</a:t>
            </a:r>
            <a:r>
              <a:rPr sz="3200" spc="5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penelitian.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Data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penelitian dapat berasal </a:t>
            </a:r>
            <a:r>
              <a:rPr sz="3200" spc="-10" dirty="0">
                <a:latin typeface="Arial MT"/>
                <a:cs typeface="Arial MT"/>
              </a:rPr>
              <a:t>dari berbagai </a:t>
            </a:r>
            <a:r>
              <a:rPr sz="3200" spc="-5" dirty="0">
                <a:latin typeface="Arial MT"/>
                <a:cs typeface="Arial MT"/>
              </a:rPr>
              <a:t> sumber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yang	</a:t>
            </a:r>
            <a:r>
              <a:rPr sz="3200" spc="-5" dirty="0">
                <a:latin typeface="Arial MT"/>
                <a:cs typeface="Arial MT"/>
              </a:rPr>
              <a:t>dikumpulkan dengan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menggunakan </a:t>
            </a:r>
            <a:r>
              <a:rPr sz="3200" spc="-10" dirty="0">
                <a:latin typeface="Arial MT"/>
                <a:cs typeface="Arial MT"/>
              </a:rPr>
              <a:t>berbagai </a:t>
            </a:r>
            <a:r>
              <a:rPr sz="3200" spc="-5" dirty="0">
                <a:latin typeface="Arial MT"/>
                <a:cs typeface="Arial MT"/>
              </a:rPr>
              <a:t>teknik selama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kegiatan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penelitian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berlangsung.</a:t>
            </a:r>
            <a:endParaRPr sz="3200" dirty="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47979"/>
            <a:ext cx="82296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80"/>
              </a:spcBef>
            </a:pPr>
            <a:r>
              <a:rPr dirty="0"/>
              <a:t>TEKNIK</a:t>
            </a:r>
            <a:r>
              <a:rPr spc="-100" dirty="0"/>
              <a:t> </a:t>
            </a:r>
            <a:r>
              <a:rPr dirty="0"/>
              <a:t>OBSERVASI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95800"/>
          </a:xfrm>
          <a:custGeom>
            <a:avLst/>
            <a:gdLst/>
            <a:ahLst/>
            <a:cxnLst/>
            <a:rect l="l" t="t" r="r" b="b"/>
            <a:pathLst>
              <a:path w="8229600" h="4495800">
                <a:moveTo>
                  <a:pt x="8229600" y="0"/>
                </a:moveTo>
                <a:lnTo>
                  <a:pt x="0" y="0"/>
                </a:lnTo>
                <a:lnTo>
                  <a:pt x="0" y="4495800"/>
                </a:lnTo>
                <a:lnTo>
                  <a:pt x="8229600" y="44958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9256"/>
            <a:ext cx="7924165" cy="353567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187325" indent="-344805">
              <a:lnSpc>
                <a:spcPct val="100000"/>
              </a:lnSpc>
              <a:spcBef>
                <a:spcPts val="9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Observasi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diartikan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sebagai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pengamatan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dan pencatatan secara sistematis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terhadap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gejala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yang</a:t>
            </a:r>
            <a:r>
              <a:rPr sz="3200" spc="4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tampak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pada objek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penelitian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(margono,</a:t>
            </a:r>
            <a:r>
              <a:rPr sz="3200" spc="-5" dirty="0">
                <a:latin typeface="Arial MT"/>
                <a:cs typeface="Arial MT"/>
              </a:rPr>
              <a:t> 1997: </a:t>
            </a:r>
            <a:r>
              <a:rPr sz="3200" spc="-10" dirty="0">
                <a:latin typeface="Arial MT"/>
                <a:cs typeface="Arial MT"/>
              </a:rPr>
              <a:t>158).</a:t>
            </a:r>
            <a:endParaRPr sz="320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Pengamatan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dan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pencatatan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ini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dilakukan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terhadap </a:t>
            </a:r>
            <a:r>
              <a:rPr sz="3200" spc="-5" dirty="0">
                <a:latin typeface="Arial MT"/>
                <a:cs typeface="Arial MT"/>
              </a:rPr>
              <a:t>objek di tempat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terjadi/berlangsungnya peristiwa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31390" y="576580"/>
            <a:ext cx="8229600" cy="11430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ts val="4400"/>
              </a:lnSpc>
            </a:pPr>
            <a:r>
              <a:rPr sz="4000" b="1" dirty="0">
                <a:latin typeface="Arial"/>
                <a:cs typeface="Arial"/>
              </a:rPr>
              <a:t>BERDASARKAN</a:t>
            </a:r>
            <a:r>
              <a:rPr sz="4000" b="1" spc="-130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JENISNYA</a:t>
            </a:r>
            <a:endParaRPr sz="4000">
              <a:latin typeface="Arial"/>
              <a:cs typeface="Arial"/>
            </a:endParaRPr>
          </a:p>
          <a:p>
            <a:pPr marL="91440">
              <a:lnSpc>
                <a:spcPts val="4600"/>
              </a:lnSpc>
            </a:pPr>
            <a:r>
              <a:rPr sz="4000" b="1" dirty="0">
                <a:latin typeface="Arial"/>
                <a:cs typeface="Arial"/>
              </a:rPr>
              <a:t>OBSERVASI</a:t>
            </a:r>
            <a:r>
              <a:rPr sz="4000" b="1" spc="-105" dirty="0">
                <a:latin typeface="Arial"/>
                <a:cs typeface="Arial"/>
              </a:rPr>
              <a:t> </a:t>
            </a:r>
            <a:r>
              <a:rPr sz="4000" b="1" spc="5" dirty="0">
                <a:latin typeface="Arial"/>
                <a:cs typeface="Arial"/>
              </a:rPr>
              <a:t>DIBAGI</a:t>
            </a:r>
            <a:r>
              <a:rPr sz="4000" b="1" spc="-55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MENJADI: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95800"/>
          </a:xfrm>
          <a:custGeom>
            <a:avLst/>
            <a:gdLst/>
            <a:ahLst/>
            <a:cxnLst/>
            <a:rect l="l" t="t" r="r" b="b"/>
            <a:pathLst>
              <a:path w="8229600" h="4495800">
                <a:moveTo>
                  <a:pt x="8229600" y="0"/>
                </a:moveTo>
                <a:lnTo>
                  <a:pt x="0" y="0"/>
                </a:lnTo>
                <a:lnTo>
                  <a:pt x="0" y="4495800"/>
                </a:lnTo>
                <a:lnTo>
                  <a:pt x="8229600" y="44958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9256"/>
            <a:ext cx="8044815" cy="40233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27685" marR="977265" indent="-515620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 MT"/>
                <a:cs typeface="Arial MT"/>
              </a:rPr>
              <a:t>Observasi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langsung: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observasi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yang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dilakukan di </a:t>
            </a:r>
            <a:r>
              <a:rPr sz="3200" spc="-10" dirty="0">
                <a:latin typeface="Arial MT"/>
                <a:cs typeface="Arial MT"/>
              </a:rPr>
              <a:t>mana </a:t>
            </a:r>
            <a:r>
              <a:rPr sz="3200" spc="-5" dirty="0">
                <a:latin typeface="Arial MT"/>
                <a:cs typeface="Arial MT"/>
              </a:rPr>
              <a:t>observer </a:t>
            </a:r>
            <a:r>
              <a:rPr sz="3200" spc="-10" dirty="0">
                <a:latin typeface="Arial MT"/>
                <a:cs typeface="Arial MT"/>
              </a:rPr>
              <a:t>berada </a:t>
            </a:r>
            <a:r>
              <a:rPr sz="3200" spc="-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bersama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objek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yang</a:t>
            </a:r>
            <a:r>
              <a:rPr sz="3200" spc="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diselidiki</a:t>
            </a:r>
            <a:endParaRPr sz="3200">
              <a:latin typeface="Arial MT"/>
              <a:cs typeface="Arial MT"/>
            </a:endParaRPr>
          </a:p>
          <a:p>
            <a:pPr marL="527685" marR="5080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 MT"/>
                <a:cs typeface="Arial MT"/>
              </a:rPr>
              <a:t>Observasi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tidak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langsung: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observasi</a:t>
            </a:r>
            <a:r>
              <a:rPr sz="3200" spc="-15" dirty="0">
                <a:latin typeface="Arial MT"/>
                <a:cs typeface="Arial MT"/>
              </a:rPr>
              <a:t> yang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dilakukan</a:t>
            </a:r>
            <a:r>
              <a:rPr sz="3200" spc="10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tidak</a:t>
            </a:r>
            <a:r>
              <a:rPr sz="3200" spc="18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pada</a:t>
            </a:r>
            <a:r>
              <a:rPr sz="3200" spc="17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saat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berlangsungnya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suatu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peristiwa</a:t>
            </a:r>
            <a:r>
              <a:rPr sz="3200" spc="30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yang 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akan </a:t>
            </a:r>
            <a:r>
              <a:rPr sz="3200" dirty="0">
                <a:latin typeface="Arial MT"/>
                <a:cs typeface="Arial MT"/>
              </a:rPr>
              <a:t>diteliti, </a:t>
            </a:r>
            <a:r>
              <a:rPr sz="3200" spc="-10" dirty="0">
                <a:latin typeface="Arial MT"/>
                <a:cs typeface="Arial MT"/>
              </a:rPr>
              <a:t>misalnya </a:t>
            </a:r>
            <a:r>
              <a:rPr sz="3200" spc="-5" dirty="0">
                <a:latin typeface="Arial MT"/>
                <a:cs typeface="Arial MT"/>
              </a:rPr>
              <a:t>dilakukan melalui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film,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rangkaian</a:t>
            </a:r>
            <a:r>
              <a:rPr sz="3200" spc="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slide,/foto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191" y="347979"/>
            <a:ext cx="91440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12090" rIns="0" bIns="0" rtlCol="0">
            <a:spAutoFit/>
          </a:bodyPr>
          <a:lstStyle/>
          <a:p>
            <a:pPr marL="865505" marR="539750" indent="-320040">
              <a:lnSpc>
                <a:spcPct val="100000"/>
              </a:lnSpc>
              <a:spcBef>
                <a:spcPts val="1670"/>
              </a:spcBef>
            </a:pPr>
            <a:r>
              <a:rPr sz="3200" spc="-10" dirty="0"/>
              <a:t>MENURUT</a:t>
            </a:r>
            <a:r>
              <a:rPr sz="3200" dirty="0"/>
              <a:t> </a:t>
            </a:r>
            <a:r>
              <a:rPr sz="3200" spc="-5" dirty="0"/>
              <a:t>VREDENBREGHT</a:t>
            </a:r>
            <a:r>
              <a:rPr sz="3200" spc="55" dirty="0"/>
              <a:t> </a:t>
            </a:r>
            <a:r>
              <a:rPr sz="3200" spc="-15" dirty="0"/>
              <a:t>OBSERVASI </a:t>
            </a:r>
            <a:r>
              <a:rPr sz="3200" spc="-875" dirty="0"/>
              <a:t> </a:t>
            </a:r>
            <a:r>
              <a:rPr sz="3200" spc="-30" dirty="0"/>
              <a:t>DAPAT</a:t>
            </a:r>
            <a:r>
              <a:rPr sz="3200" spc="85" dirty="0"/>
              <a:t> </a:t>
            </a:r>
            <a:r>
              <a:rPr sz="3200" spc="-10" dirty="0"/>
              <a:t>DIKLASIFIKASIKAN</a:t>
            </a:r>
            <a:r>
              <a:rPr sz="3200" spc="90" dirty="0"/>
              <a:t> </a:t>
            </a:r>
            <a:r>
              <a:rPr sz="3200" spc="-15" dirty="0"/>
              <a:t>MENJADI: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287828"/>
            <a:ext cx="5728335" cy="3244215"/>
          </a:xfrm>
          <a:prstGeom prst="rect">
            <a:avLst/>
          </a:prstGeom>
        </p:spPr>
        <p:txBody>
          <a:bodyPr vert="horz" wrap="square" lIns="0" tIns="146685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1155"/>
              </a:spcBef>
              <a:buAutoNum type="arabicPeriod"/>
              <a:tabLst>
                <a:tab pos="528320" algn="l"/>
              </a:tabLst>
            </a:pPr>
            <a:r>
              <a:rPr sz="4400" spc="-10" dirty="0">
                <a:latin typeface="Arial MT"/>
                <a:cs typeface="Arial MT"/>
              </a:rPr>
              <a:t>Observasi</a:t>
            </a:r>
            <a:r>
              <a:rPr sz="4400" spc="-5" dirty="0">
                <a:latin typeface="Arial MT"/>
                <a:cs typeface="Arial MT"/>
              </a:rPr>
              <a:t> partisipasi</a:t>
            </a:r>
            <a:endParaRPr sz="44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1055"/>
              </a:spcBef>
              <a:buAutoNum type="arabicPeriod"/>
              <a:tabLst>
                <a:tab pos="528320" algn="l"/>
              </a:tabLst>
            </a:pPr>
            <a:r>
              <a:rPr sz="4400" spc="-10" dirty="0">
                <a:latin typeface="Arial MT"/>
                <a:cs typeface="Arial MT"/>
              </a:rPr>
              <a:t>Observasi</a:t>
            </a:r>
            <a:r>
              <a:rPr sz="4400" spc="-5" dirty="0">
                <a:latin typeface="Arial MT"/>
                <a:cs typeface="Arial MT"/>
              </a:rPr>
              <a:t> saja</a:t>
            </a:r>
            <a:endParaRPr sz="44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1060"/>
              </a:spcBef>
              <a:buAutoNum type="arabicPeriod"/>
              <a:tabLst>
                <a:tab pos="528320" algn="l"/>
              </a:tabLst>
            </a:pPr>
            <a:r>
              <a:rPr sz="4400" spc="-10" dirty="0">
                <a:latin typeface="Arial MT"/>
                <a:cs typeface="Arial MT"/>
              </a:rPr>
              <a:t>Observasi</a:t>
            </a:r>
            <a:r>
              <a:rPr sz="4400" spc="-5" dirty="0">
                <a:latin typeface="Arial MT"/>
                <a:cs typeface="Arial MT"/>
              </a:rPr>
              <a:t> terbatas</a:t>
            </a:r>
            <a:endParaRPr sz="44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1055"/>
              </a:spcBef>
              <a:buAutoNum type="arabicPeriod"/>
              <a:tabLst>
                <a:tab pos="528320" algn="l"/>
              </a:tabLst>
            </a:pPr>
            <a:r>
              <a:rPr sz="4400" spc="-5" dirty="0">
                <a:latin typeface="Arial MT"/>
                <a:cs typeface="Arial MT"/>
              </a:rPr>
              <a:t>Partisipasi</a:t>
            </a:r>
            <a:r>
              <a:rPr sz="4400" spc="-40" dirty="0">
                <a:latin typeface="Arial MT"/>
                <a:cs typeface="Arial MT"/>
              </a:rPr>
              <a:t> </a:t>
            </a:r>
            <a:r>
              <a:rPr sz="4400" spc="-5" dirty="0">
                <a:latin typeface="Arial MT"/>
                <a:cs typeface="Arial MT"/>
              </a:rPr>
              <a:t>terbatas.</a:t>
            </a:r>
            <a:endParaRPr sz="44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47979"/>
            <a:ext cx="82296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86360" rIns="0" bIns="0" rtlCol="0">
            <a:spAutoFit/>
          </a:bodyPr>
          <a:lstStyle/>
          <a:p>
            <a:pPr marL="2008505" marR="383540" indent="-1618615">
              <a:lnSpc>
                <a:spcPct val="100000"/>
              </a:lnSpc>
              <a:spcBef>
                <a:spcPts val="680"/>
              </a:spcBef>
            </a:pPr>
            <a:r>
              <a:rPr dirty="0"/>
              <a:t>OBSERVASI</a:t>
            </a:r>
            <a:r>
              <a:rPr spc="-120" dirty="0"/>
              <a:t> </a:t>
            </a:r>
            <a:r>
              <a:rPr dirty="0"/>
              <a:t>PARTISIPAN</a:t>
            </a:r>
            <a:r>
              <a:rPr spc="-75" dirty="0"/>
              <a:t> </a:t>
            </a:r>
            <a:r>
              <a:rPr spc="5" dirty="0"/>
              <a:t>DAN </a:t>
            </a:r>
            <a:r>
              <a:rPr spc="-1095" dirty="0"/>
              <a:t> </a:t>
            </a:r>
            <a:r>
              <a:rPr dirty="0"/>
              <a:t>NONPARTISIPAN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343400"/>
          </a:xfrm>
          <a:custGeom>
            <a:avLst/>
            <a:gdLst/>
            <a:ahLst/>
            <a:cxnLst/>
            <a:rect l="l" t="t" r="r" b="b"/>
            <a:pathLst>
              <a:path w="8229600" h="4343400">
                <a:moveTo>
                  <a:pt x="8229600" y="0"/>
                </a:moveTo>
                <a:lnTo>
                  <a:pt x="0" y="0"/>
                </a:lnTo>
                <a:lnTo>
                  <a:pt x="0" y="4343400"/>
                </a:lnTo>
                <a:lnTo>
                  <a:pt x="8229600" y="43434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9255"/>
            <a:ext cx="8006080" cy="423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157480" indent="-34480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3000" b="1" spc="-10" dirty="0">
                <a:latin typeface="Arial"/>
                <a:cs typeface="Arial"/>
              </a:rPr>
              <a:t>Observasi </a:t>
            </a:r>
            <a:r>
              <a:rPr sz="3000" b="1" dirty="0">
                <a:latin typeface="Arial"/>
                <a:cs typeface="Arial"/>
              </a:rPr>
              <a:t>partisipan</a:t>
            </a:r>
            <a:r>
              <a:rPr sz="3000" dirty="0">
                <a:latin typeface="Arial MT"/>
                <a:cs typeface="Arial MT"/>
              </a:rPr>
              <a:t>; </a:t>
            </a:r>
            <a:r>
              <a:rPr sz="3000" spc="5" dirty="0">
                <a:latin typeface="Arial MT"/>
                <a:cs typeface="Arial MT"/>
              </a:rPr>
              <a:t>suatu </a:t>
            </a:r>
            <a:r>
              <a:rPr sz="3000" dirty="0">
                <a:latin typeface="Arial MT"/>
                <a:cs typeface="Arial MT"/>
              </a:rPr>
              <a:t>proses 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observasi</a:t>
            </a:r>
            <a:r>
              <a:rPr sz="3000" spc="-90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bagian</a:t>
            </a:r>
            <a:r>
              <a:rPr sz="3000" spc="-80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dalam</a:t>
            </a:r>
            <a:r>
              <a:rPr sz="3000" spc="-80" dirty="0">
                <a:latin typeface="Arial MT"/>
                <a:cs typeface="Arial MT"/>
              </a:rPr>
              <a:t> </a:t>
            </a:r>
            <a:r>
              <a:rPr sz="3000" spc="-10" dirty="0">
                <a:latin typeface="Arial MT"/>
                <a:cs typeface="Arial MT"/>
              </a:rPr>
              <a:t>yang</a:t>
            </a:r>
            <a:r>
              <a:rPr sz="3000" spc="-20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dilakukan</a:t>
            </a:r>
            <a:r>
              <a:rPr sz="3000" spc="-10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oleh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observer </a:t>
            </a:r>
            <a:r>
              <a:rPr sz="3000" spc="5" dirty="0">
                <a:latin typeface="Arial MT"/>
                <a:cs typeface="Arial MT"/>
              </a:rPr>
              <a:t>dengan ikut </a:t>
            </a:r>
            <a:r>
              <a:rPr sz="3000" dirty="0">
                <a:latin typeface="Arial MT"/>
                <a:cs typeface="Arial MT"/>
              </a:rPr>
              <a:t>mengambil bagian 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dalam kehidupan orang-orang </a:t>
            </a:r>
            <a:r>
              <a:rPr sz="3000" spc="-10" dirty="0">
                <a:latin typeface="Arial MT"/>
                <a:cs typeface="Arial MT"/>
              </a:rPr>
              <a:t>yang </a:t>
            </a:r>
            <a:r>
              <a:rPr sz="3000" spc="-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diobservasi</a:t>
            </a:r>
            <a:endParaRPr sz="300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72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sz="3000" b="1" spc="-10" dirty="0">
                <a:latin typeface="Arial"/>
                <a:cs typeface="Arial"/>
              </a:rPr>
              <a:t>Observasi </a:t>
            </a:r>
            <a:r>
              <a:rPr sz="3000" b="1" spc="-5" dirty="0">
                <a:latin typeface="Arial"/>
                <a:cs typeface="Arial"/>
              </a:rPr>
              <a:t>nonpartisipan</a:t>
            </a:r>
            <a:r>
              <a:rPr sz="3000" spc="-5" dirty="0">
                <a:latin typeface="Arial MT"/>
                <a:cs typeface="Arial MT"/>
              </a:rPr>
              <a:t>; </a:t>
            </a:r>
            <a:r>
              <a:rPr sz="3000" dirty="0">
                <a:latin typeface="Arial MT"/>
                <a:cs typeface="Arial MT"/>
              </a:rPr>
              <a:t>observer tidak 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ikut</a:t>
            </a:r>
            <a:r>
              <a:rPr sz="3000" spc="-6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dalam</a:t>
            </a:r>
            <a:r>
              <a:rPr sz="3000" spc="-4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kehidupan</a:t>
            </a:r>
            <a:r>
              <a:rPr sz="3000" spc="-75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orang</a:t>
            </a:r>
            <a:r>
              <a:rPr sz="3000" spc="-80" dirty="0">
                <a:latin typeface="Arial MT"/>
                <a:cs typeface="Arial MT"/>
              </a:rPr>
              <a:t> </a:t>
            </a:r>
            <a:r>
              <a:rPr sz="3000" spc="-10" dirty="0">
                <a:latin typeface="Arial MT"/>
                <a:cs typeface="Arial MT"/>
              </a:rPr>
              <a:t>yang</a:t>
            </a:r>
            <a:r>
              <a:rPr sz="3000" spc="-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diobservasi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dan </a:t>
            </a:r>
            <a:r>
              <a:rPr sz="3000" spc="5" dirty="0">
                <a:latin typeface="Arial MT"/>
                <a:cs typeface="Arial MT"/>
              </a:rPr>
              <a:t>secara terpisah </a:t>
            </a:r>
            <a:r>
              <a:rPr sz="3000" dirty="0">
                <a:latin typeface="Arial MT"/>
                <a:cs typeface="Arial MT"/>
              </a:rPr>
              <a:t>berkedudukan </a:t>
            </a:r>
            <a:r>
              <a:rPr sz="3000" spc="5" dirty="0">
                <a:latin typeface="Arial MT"/>
                <a:cs typeface="Arial MT"/>
              </a:rPr>
              <a:t>sebagai </a:t>
            </a:r>
            <a:r>
              <a:rPr sz="3000" spc="10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pelaku</a:t>
            </a:r>
            <a:r>
              <a:rPr sz="3000" spc="-105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pengamat</a:t>
            </a:r>
            <a:endParaRPr sz="30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31390" y="576580"/>
            <a:ext cx="8229600" cy="11918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4570"/>
              </a:lnSpc>
            </a:pPr>
            <a:r>
              <a:rPr sz="4000" b="1" dirty="0">
                <a:latin typeface="Arial"/>
                <a:cs typeface="Arial"/>
              </a:rPr>
              <a:t>OBSERVASI</a:t>
            </a:r>
            <a:r>
              <a:rPr sz="4000" b="1" spc="-110" dirty="0">
                <a:latin typeface="Arial"/>
                <a:cs typeface="Arial"/>
              </a:rPr>
              <a:t> </a:t>
            </a:r>
            <a:r>
              <a:rPr sz="4000" b="1" dirty="0">
                <a:latin typeface="Arial"/>
                <a:cs typeface="Arial"/>
              </a:rPr>
              <a:t>SISTEMATIS</a:t>
            </a:r>
            <a:r>
              <a:rPr sz="4000" b="1" spc="-60" dirty="0">
                <a:latin typeface="Arial"/>
                <a:cs typeface="Arial"/>
              </a:rPr>
              <a:t> </a:t>
            </a:r>
            <a:r>
              <a:rPr sz="4000" b="1" spc="5" dirty="0">
                <a:latin typeface="Arial"/>
                <a:cs typeface="Arial"/>
              </a:rPr>
              <a:t>DAN</a:t>
            </a:r>
            <a:endParaRPr sz="400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</a:pPr>
            <a:r>
              <a:rPr sz="4000" b="1" dirty="0">
                <a:latin typeface="Arial"/>
                <a:cs typeface="Arial"/>
              </a:rPr>
              <a:t>NONSISTEMATIS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95800"/>
          </a:xfrm>
          <a:custGeom>
            <a:avLst/>
            <a:gdLst/>
            <a:ahLst/>
            <a:cxnLst/>
            <a:rect l="l" t="t" r="r" b="b"/>
            <a:pathLst>
              <a:path w="8229600" h="4495800">
                <a:moveTo>
                  <a:pt x="8229600" y="0"/>
                </a:moveTo>
                <a:lnTo>
                  <a:pt x="0" y="0"/>
                </a:lnTo>
                <a:lnTo>
                  <a:pt x="0" y="4495800"/>
                </a:lnTo>
                <a:lnTo>
                  <a:pt x="8229600" y="44958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9256"/>
            <a:ext cx="7736840" cy="353567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118745" indent="-344805">
              <a:lnSpc>
                <a:spcPct val="100000"/>
              </a:lnSpc>
              <a:spcBef>
                <a:spcPts val="9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Observasi </a:t>
            </a:r>
            <a:r>
              <a:rPr sz="3200" dirty="0">
                <a:latin typeface="Arial MT"/>
                <a:cs typeface="Arial MT"/>
              </a:rPr>
              <a:t>sistematis; </a:t>
            </a:r>
            <a:r>
              <a:rPr sz="3200" spc="-5" dirty="0">
                <a:latin typeface="Arial MT"/>
                <a:cs typeface="Arial MT"/>
              </a:rPr>
              <a:t>observasi </a:t>
            </a:r>
            <a:r>
              <a:rPr sz="3200" spc="-15" dirty="0">
                <a:latin typeface="Arial MT"/>
                <a:cs typeface="Arial MT"/>
              </a:rPr>
              <a:t>yang 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diselenggarakan dengan menentukans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ecara </a:t>
            </a:r>
            <a:r>
              <a:rPr sz="3200" spc="-5" dirty="0">
                <a:latin typeface="Arial MT"/>
                <a:cs typeface="Arial MT"/>
              </a:rPr>
              <a:t>sistematis faktor-faktor </a:t>
            </a:r>
            <a:r>
              <a:rPr sz="3200" spc="-15" dirty="0">
                <a:latin typeface="Arial MT"/>
                <a:cs typeface="Arial MT"/>
              </a:rPr>
              <a:t>yang </a:t>
            </a:r>
            <a:r>
              <a:rPr sz="3200" spc="-5" dirty="0">
                <a:latin typeface="Arial MT"/>
                <a:cs typeface="Arial MT"/>
              </a:rPr>
              <a:t>akan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diobservasi</a:t>
            </a:r>
            <a:r>
              <a:rPr sz="3200" spc="-6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lengkap dengan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kategorinya</a:t>
            </a:r>
            <a:endParaRPr sz="320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Observasi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nonsistematis;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observasi</a:t>
            </a:r>
            <a:r>
              <a:rPr sz="3200" spc="-15" dirty="0">
                <a:latin typeface="Arial MT"/>
                <a:cs typeface="Arial MT"/>
              </a:rPr>
              <a:t> yang </a:t>
            </a:r>
            <a:r>
              <a:rPr sz="3200" spc="-869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dilakukan tanpa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mempersiapkan/membatasi</a:t>
            </a:r>
            <a:r>
              <a:rPr sz="3200" spc="-6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kerangka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654555" y="5978954"/>
            <a:ext cx="3315335" cy="478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629"/>
              </a:lnSpc>
            </a:pPr>
            <a:r>
              <a:rPr sz="3200" spc="-15" dirty="0">
                <a:latin typeface="Arial MT"/>
                <a:cs typeface="Arial MT"/>
              </a:rPr>
              <a:t>yang </a:t>
            </a:r>
            <a:r>
              <a:rPr sz="3200" spc="-5" dirty="0">
                <a:latin typeface="Arial MT"/>
                <a:cs typeface="Arial MT"/>
              </a:rPr>
              <a:t>akan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diamati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47979"/>
            <a:ext cx="82296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80"/>
              </a:spcBef>
            </a:pPr>
            <a:r>
              <a:rPr dirty="0"/>
              <a:t>KETERBATASAN</a:t>
            </a:r>
            <a:r>
              <a:rPr spc="-145" dirty="0"/>
              <a:t> </a:t>
            </a:r>
            <a:r>
              <a:rPr dirty="0"/>
              <a:t>OBSERVASI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1005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124455"/>
            <a:ext cx="7984490" cy="3975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marR="1295400" indent="-51562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dirty="0">
                <a:latin typeface="Arial MT"/>
                <a:cs typeface="Arial MT"/>
              </a:rPr>
              <a:t>Tergantung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pada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5" dirty="0">
                <a:latin typeface="Arial MT"/>
                <a:cs typeface="Arial MT"/>
              </a:rPr>
              <a:t>kemampuan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pengamatan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&amp; </a:t>
            </a:r>
            <a:r>
              <a:rPr sz="2400" spc="-6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mengingat</a:t>
            </a:r>
            <a:endParaRPr sz="24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dirty="0">
                <a:latin typeface="Arial MT"/>
                <a:cs typeface="Arial MT"/>
              </a:rPr>
              <a:t>Kelemahan</a:t>
            </a:r>
            <a:r>
              <a:rPr sz="2400" spc="-8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dalam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pencatatan</a:t>
            </a:r>
            <a:endParaRPr sz="2400">
              <a:latin typeface="Arial MT"/>
              <a:cs typeface="Arial MT"/>
            </a:endParaRPr>
          </a:p>
          <a:p>
            <a:pPr marL="527685" marR="142875" indent="-515620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Arial MT"/>
                <a:cs typeface="Arial MT"/>
              </a:rPr>
              <a:t>Banyak </a:t>
            </a:r>
            <a:r>
              <a:rPr sz="2400" dirty="0">
                <a:latin typeface="Arial MT"/>
                <a:cs typeface="Arial MT"/>
              </a:rPr>
              <a:t>kejadian/keadaan objek </a:t>
            </a:r>
            <a:r>
              <a:rPr sz="2400" spc="-5" dirty="0">
                <a:latin typeface="Arial MT"/>
                <a:cs typeface="Arial MT"/>
              </a:rPr>
              <a:t>yang sulit diobservasi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terutama </a:t>
            </a:r>
            <a:r>
              <a:rPr sz="2400" spc="-5" dirty="0">
                <a:latin typeface="Arial MT"/>
                <a:cs typeface="Arial MT"/>
              </a:rPr>
              <a:t>yang menyangkut </a:t>
            </a:r>
            <a:r>
              <a:rPr sz="2400" dirty="0">
                <a:latin typeface="Arial MT"/>
                <a:cs typeface="Arial MT"/>
              </a:rPr>
              <a:t>kehidupan pribadi </a:t>
            </a:r>
            <a:r>
              <a:rPr sz="2400" spc="-5" dirty="0">
                <a:latin typeface="Arial MT"/>
                <a:cs typeface="Arial MT"/>
              </a:rPr>
              <a:t>yang 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sangat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rahasia</a:t>
            </a:r>
            <a:endParaRPr sz="2400">
              <a:latin typeface="Arial MT"/>
              <a:cs typeface="Arial MT"/>
            </a:endParaRPr>
          </a:p>
          <a:p>
            <a:pPr marL="527685" marR="614680" indent="-515620">
              <a:lnSpc>
                <a:spcPct val="100000"/>
              </a:lnSpc>
              <a:spcBef>
                <a:spcPts val="5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Arial MT"/>
                <a:cs typeface="Arial MT"/>
              </a:rPr>
              <a:t>Sering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ditemui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observee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yang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bertingkah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laku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baik </a:t>
            </a:r>
            <a:r>
              <a:rPr sz="2400" spc="-6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karena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tau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diobservasi</a:t>
            </a:r>
            <a:endParaRPr sz="2400">
              <a:latin typeface="Arial MT"/>
              <a:cs typeface="Arial MT"/>
            </a:endParaRPr>
          </a:p>
          <a:p>
            <a:pPr marL="527685" marR="5080" indent="-515620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Arial MT"/>
                <a:cs typeface="Arial MT"/>
              </a:rPr>
              <a:t>Banyak gejala yang hanya </a:t>
            </a:r>
            <a:r>
              <a:rPr sz="2400" dirty="0">
                <a:latin typeface="Arial MT"/>
                <a:cs typeface="Arial MT"/>
              </a:rPr>
              <a:t>dapat diamati dalam kondisi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lingkungan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tertentu</a:t>
            </a:r>
            <a:r>
              <a:rPr sz="2400" spc="-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sehingga</a:t>
            </a:r>
            <a:r>
              <a:rPr sz="2400" spc="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kalau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terjadi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gangguan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47979"/>
            <a:ext cx="63246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80"/>
              </a:spcBef>
            </a:pPr>
            <a:r>
              <a:rPr dirty="0"/>
              <a:t>KELEBIHAN</a:t>
            </a:r>
            <a:r>
              <a:rPr spc="-40" dirty="0"/>
              <a:t> </a:t>
            </a:r>
            <a:r>
              <a:rPr spc="-5" dirty="0"/>
              <a:t>OBSERVASI</a:t>
            </a:r>
          </a:p>
        </p:txBody>
      </p:sp>
      <p:sp>
        <p:nvSpPr>
          <p:cNvPr id="3" name="object 3"/>
          <p:cNvSpPr/>
          <p:nvPr/>
        </p:nvSpPr>
        <p:spPr>
          <a:xfrm>
            <a:off x="774191" y="1948179"/>
            <a:ext cx="9144000" cy="4495800"/>
          </a:xfrm>
          <a:custGeom>
            <a:avLst/>
            <a:gdLst/>
            <a:ahLst/>
            <a:cxnLst/>
            <a:rect l="l" t="t" r="r" b="b"/>
            <a:pathLst>
              <a:path w="9144000" h="4495800">
                <a:moveTo>
                  <a:pt x="9144000" y="0"/>
                </a:moveTo>
                <a:lnTo>
                  <a:pt x="0" y="0"/>
                </a:lnTo>
                <a:lnTo>
                  <a:pt x="0" y="4495800"/>
                </a:lnTo>
                <a:lnTo>
                  <a:pt x="9144000" y="4495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52932" y="1969007"/>
            <a:ext cx="8775700" cy="4123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marR="338455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Arial MT"/>
                <a:cs typeface="Arial MT"/>
              </a:rPr>
              <a:t>Banyak</a:t>
            </a:r>
            <a:r>
              <a:rPr sz="2800" dirty="0">
                <a:latin typeface="Arial MT"/>
                <a:cs typeface="Arial MT"/>
              </a:rPr>
              <a:t> gejala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</a:t>
            </a:r>
            <a:r>
              <a:rPr sz="2800" spc="4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hanya</a:t>
            </a:r>
            <a:r>
              <a:rPr sz="2800" spc="3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dapat diselidiki</a:t>
            </a:r>
            <a:r>
              <a:rPr sz="2800" spc="-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dengan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observasi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sehingga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hasilnya</a:t>
            </a:r>
            <a:r>
              <a:rPr sz="2800" spc="3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akurat,</a:t>
            </a:r>
            <a:r>
              <a:rPr sz="2800" spc="-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sulit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dibantah</a:t>
            </a:r>
            <a:endParaRPr sz="2800">
              <a:latin typeface="Arial MT"/>
              <a:cs typeface="Arial MT"/>
            </a:endParaRPr>
          </a:p>
          <a:p>
            <a:pPr marL="527685" marR="103505" indent="-5156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685" algn="l"/>
                <a:tab pos="528320" algn="l"/>
                <a:tab pos="5755005" algn="l"/>
              </a:tabLst>
            </a:pPr>
            <a:r>
              <a:rPr sz="2800" spc="-5" dirty="0">
                <a:latin typeface="Arial MT"/>
                <a:cs typeface="Arial MT"/>
              </a:rPr>
              <a:t>Banyak </a:t>
            </a:r>
            <a:r>
              <a:rPr sz="2800" dirty="0">
                <a:latin typeface="Arial MT"/>
                <a:cs typeface="Arial MT"/>
              </a:rPr>
              <a:t>objek</a:t>
            </a:r>
            <a:r>
              <a:rPr sz="2800" spc="-5" dirty="0">
                <a:latin typeface="Arial MT"/>
                <a:cs typeface="Arial MT"/>
              </a:rPr>
              <a:t> yang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hanya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bersedia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diambil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datanya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dengan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observasi,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misal </a:t>
            </a:r>
            <a:r>
              <a:rPr sz="2800" spc="5" dirty="0">
                <a:latin typeface="Arial MT"/>
                <a:cs typeface="Arial MT"/>
              </a:rPr>
              <a:t>karena	responden </a:t>
            </a:r>
            <a:r>
              <a:rPr sz="2800" dirty="0">
                <a:latin typeface="Arial MT"/>
                <a:cs typeface="Arial MT"/>
              </a:rPr>
              <a:t>terlalu </a:t>
            </a:r>
            <a:r>
              <a:rPr sz="2800" spc="5" dirty="0">
                <a:latin typeface="Arial MT"/>
                <a:cs typeface="Arial MT"/>
              </a:rPr>
              <a:t> sibuk</a:t>
            </a:r>
            <a:endParaRPr sz="2800">
              <a:latin typeface="Arial MT"/>
              <a:cs typeface="Arial MT"/>
            </a:endParaRPr>
          </a:p>
          <a:p>
            <a:pPr marL="527685" marR="236854" indent="-515620">
              <a:lnSpc>
                <a:spcPct val="100000"/>
              </a:lnSpc>
              <a:spcBef>
                <a:spcPts val="6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dirty="0">
                <a:latin typeface="Arial MT"/>
                <a:cs typeface="Arial MT"/>
              </a:rPr>
              <a:t>Kejadian </a:t>
            </a:r>
            <a:r>
              <a:rPr sz="2800" spc="-5" dirty="0">
                <a:latin typeface="Arial MT"/>
                <a:cs typeface="Arial MT"/>
              </a:rPr>
              <a:t>yang </a:t>
            </a:r>
            <a:r>
              <a:rPr sz="2800" dirty="0">
                <a:latin typeface="Arial MT"/>
                <a:cs typeface="Arial MT"/>
              </a:rPr>
              <a:t>serempak dapat diamati dan </a:t>
            </a:r>
            <a:r>
              <a:rPr sz="2800" spc="5" dirty="0">
                <a:latin typeface="Arial MT"/>
                <a:cs typeface="Arial MT"/>
              </a:rPr>
              <a:t>dicatat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secara </a:t>
            </a:r>
            <a:r>
              <a:rPr sz="2800" dirty="0">
                <a:latin typeface="Arial MT"/>
                <a:cs typeface="Arial MT"/>
              </a:rPr>
              <a:t>serempak pula dengan </a:t>
            </a:r>
            <a:r>
              <a:rPr sz="2800" spc="-5" dirty="0">
                <a:latin typeface="Arial MT"/>
                <a:cs typeface="Arial MT"/>
              </a:rPr>
              <a:t>memperbanyak </a:t>
            </a:r>
            <a:r>
              <a:rPr sz="2800" dirty="0">
                <a:latin typeface="Arial MT"/>
                <a:cs typeface="Arial MT"/>
              </a:rPr>
              <a:t> observer</a:t>
            </a:r>
            <a:endParaRPr sz="28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67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800" spc="-5" dirty="0">
                <a:latin typeface="Arial MT"/>
                <a:cs typeface="Arial MT"/>
              </a:rPr>
              <a:t>Banyak </a:t>
            </a:r>
            <a:r>
              <a:rPr sz="2800" dirty="0">
                <a:latin typeface="Arial MT"/>
                <a:cs typeface="Arial MT"/>
              </a:rPr>
              <a:t>kejadian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dipandang</a:t>
            </a:r>
            <a:r>
              <a:rPr sz="2800" spc="5" dirty="0">
                <a:latin typeface="Arial MT"/>
                <a:cs typeface="Arial MT"/>
              </a:rPr>
              <a:t> kecil</a:t>
            </a:r>
            <a:r>
              <a:rPr sz="2800" spc="-30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&amp;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tidak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dapat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47979"/>
            <a:ext cx="62484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80"/>
              </a:spcBef>
            </a:pPr>
            <a:r>
              <a:rPr spc="5" dirty="0"/>
              <a:t>SASARAN</a:t>
            </a:r>
            <a:r>
              <a:rPr spc="-55" dirty="0"/>
              <a:t> </a:t>
            </a:r>
            <a:r>
              <a:rPr spc="-5" dirty="0"/>
              <a:t>OBSERVASI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329179"/>
            <a:ext cx="8229600" cy="4495800"/>
          </a:xfrm>
          <a:custGeom>
            <a:avLst/>
            <a:gdLst/>
            <a:ahLst/>
            <a:cxnLst/>
            <a:rect l="l" t="t" r="r" b="b"/>
            <a:pathLst>
              <a:path w="8229600" h="4495800">
                <a:moveTo>
                  <a:pt x="8229600" y="0"/>
                </a:moveTo>
                <a:lnTo>
                  <a:pt x="0" y="0"/>
                </a:lnTo>
                <a:lnTo>
                  <a:pt x="0" y="4495800"/>
                </a:lnTo>
                <a:lnTo>
                  <a:pt x="8229600" y="44958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254301"/>
            <a:ext cx="3062605" cy="4707255"/>
          </a:xfrm>
          <a:prstGeom prst="rect">
            <a:avLst/>
          </a:prstGeom>
        </p:spPr>
        <p:txBody>
          <a:bodyPr vert="horz" wrap="square" lIns="0" tIns="11049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spcBef>
                <a:spcPts val="8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 MT"/>
                <a:cs typeface="Arial MT"/>
              </a:rPr>
              <a:t>Pelaku</a:t>
            </a:r>
            <a:r>
              <a:rPr sz="3200" spc="-114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(aktor)</a:t>
            </a:r>
            <a:endParaRPr sz="32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0" dirty="0">
                <a:latin typeface="Arial MT"/>
                <a:cs typeface="Arial MT"/>
              </a:rPr>
              <a:t>Tempat</a:t>
            </a:r>
            <a:endParaRPr sz="32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 MT"/>
                <a:cs typeface="Arial MT"/>
              </a:rPr>
              <a:t>Kegiatan</a:t>
            </a:r>
            <a:endParaRPr sz="32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 MT"/>
                <a:cs typeface="Arial MT"/>
              </a:rPr>
              <a:t>Benda/alat</a:t>
            </a:r>
            <a:endParaRPr sz="32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 MT"/>
                <a:cs typeface="Arial MT"/>
              </a:rPr>
              <a:t>Waktu</a:t>
            </a:r>
            <a:endParaRPr sz="32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0" dirty="0">
                <a:latin typeface="Arial MT"/>
                <a:cs typeface="Arial MT"/>
              </a:rPr>
              <a:t>Peristiwa</a:t>
            </a:r>
            <a:endParaRPr sz="32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 MT"/>
                <a:cs typeface="Arial MT"/>
              </a:rPr>
              <a:t>Tujuan</a:t>
            </a:r>
            <a:endParaRPr sz="3200">
              <a:latin typeface="Arial MT"/>
              <a:cs typeface="Arial MT"/>
            </a:endParaRPr>
          </a:p>
          <a:p>
            <a:pPr marL="52768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 MT"/>
                <a:cs typeface="Arial MT"/>
              </a:rPr>
              <a:t>Perasaan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31390" y="378459"/>
            <a:ext cx="6400800" cy="141732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8798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5"/>
              </a:spcBef>
            </a:pPr>
            <a:r>
              <a:rPr sz="4000" b="1" dirty="0">
                <a:latin typeface="Arial"/>
                <a:cs typeface="Arial"/>
              </a:rPr>
              <a:t>TEKNIK</a:t>
            </a:r>
            <a:r>
              <a:rPr sz="4000" b="1" spc="-105" dirty="0">
                <a:latin typeface="Arial"/>
                <a:cs typeface="Arial"/>
              </a:rPr>
              <a:t> </a:t>
            </a:r>
            <a:r>
              <a:rPr sz="4000" b="1" spc="5" dirty="0">
                <a:latin typeface="Arial"/>
                <a:cs typeface="Arial"/>
              </a:rPr>
              <a:t>KOMUNIKASI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3160"/>
            <a:ext cx="6961505" cy="2586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27685" marR="43180" indent="-51562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528320" algn="l"/>
              </a:tabLst>
            </a:pPr>
            <a:r>
              <a:rPr sz="4000" dirty="0">
                <a:latin typeface="Arial MT"/>
                <a:cs typeface="Arial MT"/>
              </a:rPr>
              <a:t>Teknik</a:t>
            </a:r>
            <a:r>
              <a:rPr sz="4000" spc="-80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komunikasi</a:t>
            </a:r>
            <a:r>
              <a:rPr sz="4000" spc="-8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langsung </a:t>
            </a:r>
            <a:r>
              <a:rPr sz="4000" spc="-109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(interview/wawancara)</a:t>
            </a:r>
            <a:endParaRPr sz="4000">
              <a:latin typeface="Arial MT"/>
              <a:cs typeface="Arial MT"/>
            </a:endParaRPr>
          </a:p>
          <a:p>
            <a:pPr marL="527685" marR="5080" indent="-515620">
              <a:lnSpc>
                <a:spcPct val="100000"/>
              </a:lnSpc>
              <a:spcBef>
                <a:spcPts val="960"/>
              </a:spcBef>
              <a:buAutoNum type="arabicPeriod"/>
              <a:tabLst>
                <a:tab pos="528320" algn="l"/>
              </a:tabLst>
            </a:pPr>
            <a:r>
              <a:rPr sz="4000" dirty="0">
                <a:latin typeface="Arial MT"/>
                <a:cs typeface="Arial MT"/>
              </a:rPr>
              <a:t>Teknik </a:t>
            </a:r>
            <a:r>
              <a:rPr sz="4000" spc="5" dirty="0">
                <a:latin typeface="Arial MT"/>
                <a:cs typeface="Arial MT"/>
              </a:rPr>
              <a:t>komunikasi </a:t>
            </a:r>
            <a:r>
              <a:rPr sz="4000" dirty="0">
                <a:latin typeface="Arial MT"/>
                <a:cs typeface="Arial MT"/>
              </a:rPr>
              <a:t>tidak </a:t>
            </a:r>
            <a:r>
              <a:rPr sz="4000" spc="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langsung</a:t>
            </a:r>
            <a:r>
              <a:rPr sz="4000" spc="-5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(angket/kuesioner)</a:t>
            </a:r>
            <a:endParaRPr sz="40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191" y="424180"/>
            <a:ext cx="6934200" cy="119189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27495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165"/>
              </a:spcBef>
            </a:pPr>
            <a:r>
              <a:rPr dirty="0">
                <a:solidFill>
                  <a:srgbClr val="FFFFFF"/>
                </a:solidFill>
              </a:rPr>
              <a:t>WAWANCARA/INTERVIEW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9256"/>
            <a:ext cx="7967980" cy="40233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142875" indent="-344805">
              <a:lnSpc>
                <a:spcPct val="100000"/>
              </a:lnSpc>
              <a:spcBef>
                <a:spcPts val="9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Suatu </a:t>
            </a:r>
            <a:r>
              <a:rPr sz="3200" spc="-10" dirty="0">
                <a:latin typeface="Arial MT"/>
                <a:cs typeface="Arial MT"/>
              </a:rPr>
              <a:t>proses </a:t>
            </a:r>
            <a:r>
              <a:rPr sz="3200" spc="-5" dirty="0">
                <a:latin typeface="Arial MT"/>
                <a:cs typeface="Arial MT"/>
              </a:rPr>
              <a:t>interaksi dan komunikasi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verbal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dengan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tujuan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untuk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mendapatkan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informasi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penting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yang</a:t>
            </a:r>
            <a:r>
              <a:rPr sz="3200" spc="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diinginkan</a:t>
            </a:r>
            <a:endParaRPr sz="320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10" dirty="0">
                <a:latin typeface="Arial MT"/>
                <a:cs typeface="Arial MT"/>
              </a:rPr>
              <a:t>Merupakan </a:t>
            </a:r>
            <a:r>
              <a:rPr sz="3200" spc="-5" dirty="0">
                <a:latin typeface="Arial MT"/>
                <a:cs typeface="Arial MT"/>
              </a:rPr>
              <a:t>alat pengumpul informasi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dengan </a:t>
            </a:r>
            <a:r>
              <a:rPr sz="3200" spc="-10" dirty="0">
                <a:latin typeface="Arial MT"/>
                <a:cs typeface="Arial MT"/>
              </a:rPr>
              <a:t>cara </a:t>
            </a:r>
            <a:r>
              <a:rPr sz="3200" spc="-5" dirty="0">
                <a:latin typeface="Arial MT"/>
                <a:cs typeface="Arial MT"/>
              </a:rPr>
              <a:t>mengajukan </a:t>
            </a:r>
            <a:r>
              <a:rPr sz="3200" spc="-10" dirty="0">
                <a:latin typeface="Arial MT"/>
                <a:cs typeface="Arial MT"/>
              </a:rPr>
              <a:t>pertanyaan </a:t>
            </a:r>
            <a:r>
              <a:rPr sz="3200" spc="-5" dirty="0">
                <a:latin typeface="Arial MT"/>
                <a:cs typeface="Arial MT"/>
              </a:rPr>
              <a:t> secara lisan dan </a:t>
            </a:r>
            <a:r>
              <a:rPr sz="3200" spc="-10" dirty="0">
                <a:latin typeface="Arial MT"/>
                <a:cs typeface="Arial MT"/>
              </a:rPr>
              <a:t>dijawab </a:t>
            </a:r>
            <a:r>
              <a:rPr sz="3200" spc="-5" dirty="0">
                <a:latin typeface="Arial MT"/>
                <a:cs typeface="Arial MT"/>
              </a:rPr>
              <a:t>secara lisan pula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melalui kontak langsung dengan tatap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muka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00380"/>
            <a:ext cx="6477000" cy="12954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302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600"/>
              </a:spcBef>
            </a:pPr>
            <a:r>
              <a:rPr dirty="0"/>
              <a:t>JENIS-JENIS</a:t>
            </a:r>
            <a:r>
              <a:rPr spc="-100" dirty="0"/>
              <a:t> </a:t>
            </a:r>
            <a:r>
              <a:rPr spc="5" dirty="0"/>
              <a:t>DATA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9256"/>
            <a:ext cx="8015605" cy="37306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1725295" indent="-344805">
              <a:lnSpc>
                <a:spcPct val="100000"/>
              </a:lnSpc>
              <a:spcBef>
                <a:spcPts val="9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Berdasarkan </a:t>
            </a:r>
            <a:r>
              <a:rPr sz="3200" spc="-10" dirty="0">
                <a:latin typeface="Arial MT"/>
                <a:cs typeface="Arial MT"/>
              </a:rPr>
              <a:t>sumbernya (primer,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sekunder)</a:t>
            </a:r>
            <a:endParaRPr sz="320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Berdasarkan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sifatnya</a:t>
            </a:r>
            <a:r>
              <a:rPr sz="3200" spc="3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(kualitatif,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kuantitatif)</a:t>
            </a:r>
            <a:endParaRPr sz="3200">
              <a:latin typeface="Arial MT"/>
              <a:cs typeface="Arial MT"/>
            </a:endParaRPr>
          </a:p>
          <a:p>
            <a:pPr marL="356870" marR="1224280" indent="-344805">
              <a:lnSpc>
                <a:spcPct val="100000"/>
              </a:lnSpc>
              <a:spcBef>
                <a:spcPts val="765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Berdasarkan proses/cara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mendapatkannya</a:t>
            </a:r>
            <a:r>
              <a:rPr sz="3200" spc="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(diskrit,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kontinum)</a:t>
            </a:r>
            <a:endParaRPr sz="3200">
              <a:latin typeface="Arial MT"/>
              <a:cs typeface="Arial MT"/>
            </a:endParaRPr>
          </a:p>
          <a:p>
            <a:pPr marL="356870" marR="257175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Berdasarkan skala </a:t>
            </a:r>
            <a:r>
              <a:rPr sz="3200" spc="-10" dirty="0">
                <a:latin typeface="Arial MT"/>
                <a:cs typeface="Arial MT"/>
              </a:rPr>
              <a:t>pengukuran </a:t>
            </a:r>
            <a:r>
              <a:rPr sz="3200" spc="-5" dirty="0">
                <a:latin typeface="Arial MT"/>
                <a:cs typeface="Arial MT"/>
              </a:rPr>
              <a:t>(nominal,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ordinal,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interval,</a:t>
            </a:r>
            <a:r>
              <a:rPr sz="3200" spc="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rasio)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00380"/>
            <a:ext cx="6553200" cy="1143000"/>
          </a:xfrm>
          <a:prstGeom prst="rect">
            <a:avLst/>
          </a:prstGeom>
          <a:solidFill>
            <a:srgbClr val="B2B2B2"/>
          </a:solidFill>
        </p:spPr>
        <p:txBody>
          <a:bodyPr vert="horz" wrap="square" lIns="0" tIns="2540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000"/>
              </a:spcBef>
            </a:pPr>
            <a:r>
              <a:rPr dirty="0"/>
              <a:t>JENIS</a:t>
            </a:r>
            <a:r>
              <a:rPr spc="-80" dirty="0"/>
              <a:t> </a:t>
            </a:r>
            <a:r>
              <a:rPr spc="5" dirty="0"/>
              <a:t>WAWANCARA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95800"/>
          </a:xfrm>
          <a:custGeom>
            <a:avLst/>
            <a:gdLst/>
            <a:ahLst/>
            <a:cxnLst/>
            <a:rect l="l" t="t" r="r" b="b"/>
            <a:pathLst>
              <a:path w="8229600" h="4495800">
                <a:moveTo>
                  <a:pt x="8229600" y="0"/>
                </a:moveTo>
                <a:lnTo>
                  <a:pt x="0" y="0"/>
                </a:lnTo>
                <a:lnTo>
                  <a:pt x="0" y="4495800"/>
                </a:lnTo>
                <a:lnTo>
                  <a:pt x="8229600" y="44958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9256"/>
            <a:ext cx="7666355" cy="353567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27685" marR="5080" indent="-515620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0" dirty="0">
                <a:latin typeface="Arial MT"/>
                <a:cs typeface="Arial MT"/>
              </a:rPr>
              <a:t>Wawancara</a:t>
            </a:r>
            <a:r>
              <a:rPr sz="3200" spc="-5" dirty="0">
                <a:latin typeface="Arial MT"/>
                <a:cs typeface="Arial MT"/>
              </a:rPr>
              <a:t> terstruktur: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pertanyaan</a:t>
            </a:r>
            <a:r>
              <a:rPr sz="3200" spc="4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&amp; </a:t>
            </a:r>
            <a:r>
              <a:rPr sz="3200" spc="-5" dirty="0">
                <a:latin typeface="Arial MT"/>
                <a:cs typeface="Arial MT"/>
              </a:rPr>
              <a:t> alternatif </a:t>
            </a:r>
            <a:r>
              <a:rPr sz="3200" spc="-10" dirty="0">
                <a:latin typeface="Arial MT"/>
                <a:cs typeface="Arial MT"/>
              </a:rPr>
              <a:t>jawaban </a:t>
            </a:r>
            <a:r>
              <a:rPr sz="3200" spc="-5" dirty="0">
                <a:latin typeface="Arial MT"/>
                <a:cs typeface="Arial MT"/>
              </a:rPr>
              <a:t>telah ditetapkan lebih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dulu, </a:t>
            </a:r>
            <a:r>
              <a:rPr sz="3200" spc="-10" dirty="0">
                <a:latin typeface="Arial MT"/>
                <a:cs typeface="Arial MT"/>
              </a:rPr>
              <a:t>jawaban </a:t>
            </a:r>
            <a:r>
              <a:rPr sz="3200" spc="-5" dirty="0">
                <a:latin typeface="Arial MT"/>
                <a:cs typeface="Arial MT"/>
              </a:rPr>
              <a:t>lebih </a:t>
            </a:r>
            <a:r>
              <a:rPr sz="3200" spc="-10" dirty="0">
                <a:latin typeface="Arial MT"/>
                <a:cs typeface="Arial MT"/>
              </a:rPr>
              <a:t>mudah </a:t>
            </a:r>
            <a:r>
              <a:rPr sz="3200" spc="-5" dirty="0">
                <a:latin typeface="Arial MT"/>
                <a:cs typeface="Arial MT"/>
              </a:rPr>
              <a:t> dikelompokkan</a:t>
            </a:r>
            <a:r>
              <a:rPr sz="3200" spc="-6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&amp;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dianalisis</a:t>
            </a:r>
            <a:endParaRPr sz="3200">
              <a:latin typeface="Arial MT"/>
              <a:cs typeface="Arial MT"/>
            </a:endParaRPr>
          </a:p>
          <a:p>
            <a:pPr marL="527685" marR="593090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200" spc="-10" dirty="0">
                <a:latin typeface="Arial MT"/>
                <a:cs typeface="Arial MT"/>
              </a:rPr>
              <a:t>Wawancara </a:t>
            </a:r>
            <a:r>
              <a:rPr sz="3200" spc="-5" dirty="0">
                <a:latin typeface="Arial MT"/>
                <a:cs typeface="Arial MT"/>
              </a:rPr>
              <a:t>tak berstruktur: bersifat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informal, </a:t>
            </a:r>
            <a:r>
              <a:rPr sz="3200" spc="-10" dirty="0">
                <a:latin typeface="Arial MT"/>
                <a:cs typeface="Arial MT"/>
              </a:rPr>
              <a:t>luwes, </a:t>
            </a:r>
            <a:r>
              <a:rPr sz="3200" spc="-5" dirty="0">
                <a:latin typeface="Arial MT"/>
                <a:cs typeface="Arial MT"/>
              </a:rPr>
              <a:t>disesuaikan dengan </a:t>
            </a:r>
            <a:r>
              <a:rPr sz="3200" spc="-88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subjek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&amp;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suasana.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00380"/>
            <a:ext cx="6477000" cy="11430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5400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000"/>
              </a:spcBef>
            </a:pPr>
            <a:r>
              <a:rPr dirty="0"/>
              <a:t>ANGKET/KUESIONER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95800"/>
          </a:xfrm>
          <a:custGeom>
            <a:avLst/>
            <a:gdLst/>
            <a:ahLst/>
            <a:cxnLst/>
            <a:rect l="l" t="t" r="r" b="b"/>
            <a:pathLst>
              <a:path w="8229600" h="4495800">
                <a:moveTo>
                  <a:pt x="8229600" y="0"/>
                </a:moveTo>
                <a:lnTo>
                  <a:pt x="0" y="0"/>
                </a:lnTo>
                <a:lnTo>
                  <a:pt x="0" y="4495800"/>
                </a:lnTo>
                <a:lnTo>
                  <a:pt x="8229600" y="44958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88667" y="2423160"/>
            <a:ext cx="7454900" cy="3074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13485" marR="868044" indent="-680085">
              <a:lnSpc>
                <a:spcPct val="100000"/>
              </a:lnSpc>
              <a:spcBef>
                <a:spcPts val="105"/>
              </a:spcBef>
            </a:pPr>
            <a:r>
              <a:rPr sz="4000" spc="5" dirty="0">
                <a:latin typeface="Arial MT"/>
                <a:cs typeface="Arial MT"/>
              </a:rPr>
              <a:t>Kuesioner:</a:t>
            </a:r>
            <a:r>
              <a:rPr sz="4000" spc="-114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alat</a:t>
            </a:r>
            <a:r>
              <a:rPr sz="4000" spc="-4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pengumpul </a:t>
            </a:r>
            <a:r>
              <a:rPr sz="4000" spc="-109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informasi</a:t>
            </a:r>
            <a:r>
              <a:rPr sz="4000" spc="-6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dengan</a:t>
            </a:r>
            <a:r>
              <a:rPr sz="4000" spc="-20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cara</a:t>
            </a:r>
            <a:endParaRPr sz="4000">
              <a:latin typeface="Arial MT"/>
              <a:cs typeface="Arial MT"/>
            </a:endParaRPr>
          </a:p>
          <a:p>
            <a:pPr marL="12700" marR="5080" indent="2540" algn="ctr">
              <a:lnSpc>
                <a:spcPct val="100000"/>
              </a:lnSpc>
            </a:pPr>
            <a:r>
              <a:rPr sz="4000" dirty="0">
                <a:latin typeface="Arial MT"/>
                <a:cs typeface="Arial MT"/>
              </a:rPr>
              <a:t>menyampaikan sejumlah </a:t>
            </a:r>
            <a:r>
              <a:rPr sz="4000" spc="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pertanyaan</a:t>
            </a:r>
            <a:r>
              <a:rPr sz="4000" spc="-5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tertulis</a:t>
            </a:r>
            <a:r>
              <a:rPr sz="4000" spc="-3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untuk</a:t>
            </a:r>
            <a:r>
              <a:rPr sz="4000" spc="-2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dijawab </a:t>
            </a:r>
            <a:r>
              <a:rPr sz="4000" spc="-1100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secara</a:t>
            </a:r>
            <a:r>
              <a:rPr sz="4000" spc="-7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tertulis</a:t>
            </a:r>
            <a:r>
              <a:rPr sz="4000" spc="-2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oleh</a:t>
            </a:r>
            <a:r>
              <a:rPr sz="4000" spc="-10" dirty="0">
                <a:latin typeface="Arial MT"/>
                <a:cs typeface="Arial MT"/>
              </a:rPr>
              <a:t> </a:t>
            </a:r>
            <a:r>
              <a:rPr sz="4000" spc="5" dirty="0">
                <a:latin typeface="Arial MT"/>
                <a:cs typeface="Arial MT"/>
              </a:rPr>
              <a:t>responden.</a:t>
            </a:r>
            <a:endParaRPr sz="40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191" y="347979"/>
            <a:ext cx="69342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080"/>
              </a:spcBef>
            </a:pPr>
            <a:r>
              <a:rPr dirty="0"/>
              <a:t>KLASIFIKASI</a:t>
            </a:r>
            <a:r>
              <a:rPr spc="-114" dirty="0"/>
              <a:t> </a:t>
            </a:r>
            <a:r>
              <a:rPr dirty="0"/>
              <a:t>KUESIONER</a:t>
            </a:r>
          </a:p>
        </p:txBody>
      </p:sp>
      <p:sp>
        <p:nvSpPr>
          <p:cNvPr id="3" name="object 3"/>
          <p:cNvSpPr/>
          <p:nvPr/>
        </p:nvSpPr>
        <p:spPr>
          <a:xfrm>
            <a:off x="774191" y="2405379"/>
            <a:ext cx="9144000" cy="4419600"/>
          </a:xfrm>
          <a:custGeom>
            <a:avLst/>
            <a:gdLst/>
            <a:ahLst/>
            <a:cxnLst/>
            <a:rect l="l" t="t" r="r" b="b"/>
            <a:pathLst>
              <a:path w="9144000" h="4419600">
                <a:moveTo>
                  <a:pt x="9144000" y="0"/>
                </a:moveTo>
                <a:lnTo>
                  <a:pt x="0" y="0"/>
                </a:lnTo>
                <a:lnTo>
                  <a:pt x="0" y="4419600"/>
                </a:lnTo>
                <a:lnTo>
                  <a:pt x="9144000" y="44196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52932" y="2429256"/>
            <a:ext cx="8768080" cy="42246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27685" marR="909319" indent="-515620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Arial MT"/>
                <a:cs typeface="Arial MT"/>
              </a:rPr>
              <a:t>Kuesioner</a:t>
            </a:r>
            <a:r>
              <a:rPr sz="2600" spc="3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berstruktur/tertutup:</a:t>
            </a:r>
            <a:r>
              <a:rPr sz="2600" spc="8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berupa</a:t>
            </a:r>
            <a:r>
              <a:rPr sz="2600" spc="35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pertanyaan </a:t>
            </a:r>
            <a:r>
              <a:rPr sz="2600" spc="-70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disertai</a:t>
            </a:r>
            <a:r>
              <a:rPr sz="2600" spc="1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alternatif</a:t>
            </a:r>
            <a:r>
              <a:rPr sz="2600" spc="40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jawaban</a:t>
            </a:r>
            <a:endParaRPr sz="2600">
              <a:latin typeface="Arial MT"/>
              <a:cs typeface="Arial MT"/>
            </a:endParaRPr>
          </a:p>
          <a:p>
            <a:pPr marL="527685" marR="684530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Arial MT"/>
                <a:cs typeface="Arial MT"/>
              </a:rPr>
              <a:t>Kuesioner</a:t>
            </a:r>
            <a:r>
              <a:rPr sz="2600" spc="3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tidak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berstruktur/terbuka:</a:t>
            </a:r>
            <a:r>
              <a:rPr sz="2600" spc="80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jawaban</a:t>
            </a:r>
            <a:r>
              <a:rPr sz="2600" spc="5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bebas </a:t>
            </a:r>
            <a:r>
              <a:rPr sz="2600" spc="-70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menurut</a:t>
            </a:r>
            <a:r>
              <a:rPr sz="2600" spc="1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pendapat</a:t>
            </a:r>
            <a:r>
              <a:rPr sz="2600" spc="6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responden</a:t>
            </a:r>
            <a:endParaRPr sz="2600">
              <a:latin typeface="Arial MT"/>
              <a:cs typeface="Arial MT"/>
            </a:endParaRPr>
          </a:p>
          <a:p>
            <a:pPr marL="527685" marR="561975" indent="-515620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Arial MT"/>
                <a:cs typeface="Arial MT"/>
              </a:rPr>
              <a:t>Kuesioner</a:t>
            </a:r>
            <a:r>
              <a:rPr sz="2600" spc="3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kombinasi</a:t>
            </a:r>
            <a:r>
              <a:rPr sz="2600" spc="3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berstruktur</a:t>
            </a:r>
            <a:r>
              <a:rPr sz="2600" spc="35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&amp;</a:t>
            </a:r>
            <a:r>
              <a:rPr sz="2600" spc="1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tak</a:t>
            </a:r>
            <a:r>
              <a:rPr sz="2600" spc="1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berstruktur: </a:t>
            </a:r>
            <a:r>
              <a:rPr sz="260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memberi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alternatif</a:t>
            </a:r>
            <a:r>
              <a:rPr sz="2600" spc="30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jawaban</a:t>
            </a:r>
            <a:r>
              <a:rPr sz="2600" spc="5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tapi</a:t>
            </a:r>
            <a:r>
              <a:rPr sz="2600" spc="3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memberi</a:t>
            </a:r>
            <a:r>
              <a:rPr sz="2600" spc="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kebebasan </a:t>
            </a:r>
            <a:r>
              <a:rPr sz="2600" spc="-70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responden</a:t>
            </a:r>
            <a:r>
              <a:rPr sz="2600" spc="3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untuk</a:t>
            </a:r>
            <a:r>
              <a:rPr sz="2600" spc="40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menjawab</a:t>
            </a:r>
            <a:r>
              <a:rPr sz="2600" spc="8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lebih</a:t>
            </a:r>
            <a:r>
              <a:rPr sz="2600" spc="1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lanjut</a:t>
            </a:r>
            <a:endParaRPr sz="2600">
              <a:latin typeface="Arial MT"/>
              <a:cs typeface="Arial MT"/>
            </a:endParaRPr>
          </a:p>
          <a:p>
            <a:pPr marL="527685" marR="5080" indent="-515620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600" spc="-5" dirty="0">
                <a:latin typeface="Arial MT"/>
                <a:cs typeface="Arial MT"/>
              </a:rPr>
              <a:t>Kuesioner</a:t>
            </a:r>
            <a:r>
              <a:rPr sz="2600" spc="3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semi</a:t>
            </a:r>
            <a:r>
              <a:rPr sz="2600" spc="1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terbuka:</a:t>
            </a:r>
            <a:r>
              <a:rPr sz="2600" spc="4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kuesioner</a:t>
            </a:r>
            <a:r>
              <a:rPr sz="2600" spc="60" dirty="0">
                <a:latin typeface="Arial MT"/>
                <a:cs typeface="Arial MT"/>
              </a:rPr>
              <a:t> </a:t>
            </a:r>
            <a:r>
              <a:rPr sz="2600" spc="-15" dirty="0">
                <a:latin typeface="Arial MT"/>
                <a:cs typeface="Arial MT"/>
              </a:rPr>
              <a:t>yang</a:t>
            </a:r>
            <a:r>
              <a:rPr sz="2600" spc="4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memberi </a:t>
            </a:r>
            <a:r>
              <a:rPr sz="260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kebebasan</a:t>
            </a:r>
            <a:r>
              <a:rPr sz="2600" spc="2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kemungkinan</a:t>
            </a:r>
            <a:r>
              <a:rPr sz="2600" spc="75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menjawab</a:t>
            </a:r>
            <a:r>
              <a:rPr sz="2600" spc="5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selain</a:t>
            </a:r>
            <a:r>
              <a:rPr sz="2600" spc="3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dari</a:t>
            </a:r>
            <a:r>
              <a:rPr sz="2600" spc="1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alternatif </a:t>
            </a:r>
            <a:r>
              <a:rPr sz="2600" spc="-705" dirty="0">
                <a:latin typeface="Arial MT"/>
                <a:cs typeface="Arial MT"/>
              </a:rPr>
              <a:t> </a:t>
            </a:r>
            <a:r>
              <a:rPr sz="2600" spc="-10" dirty="0">
                <a:latin typeface="Arial MT"/>
                <a:cs typeface="Arial MT"/>
              </a:rPr>
              <a:t>jawaban</a:t>
            </a:r>
            <a:r>
              <a:rPr sz="2600" spc="35" dirty="0">
                <a:latin typeface="Arial MT"/>
                <a:cs typeface="Arial MT"/>
              </a:rPr>
              <a:t> </a:t>
            </a:r>
            <a:r>
              <a:rPr sz="2600" spc="-15" dirty="0">
                <a:latin typeface="Arial MT"/>
                <a:cs typeface="Arial MT"/>
              </a:rPr>
              <a:t>yang</a:t>
            </a:r>
            <a:r>
              <a:rPr sz="2600" spc="65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sudah</a:t>
            </a:r>
            <a:r>
              <a:rPr sz="2600" spc="40" dirty="0">
                <a:latin typeface="Arial MT"/>
                <a:cs typeface="Arial MT"/>
              </a:rPr>
              <a:t> </a:t>
            </a:r>
            <a:r>
              <a:rPr sz="2600" spc="-5" dirty="0">
                <a:latin typeface="Arial MT"/>
                <a:cs typeface="Arial MT"/>
              </a:rPr>
              <a:t>tersedia</a:t>
            </a:r>
            <a:endParaRPr sz="26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191" y="347979"/>
            <a:ext cx="69342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080"/>
              </a:spcBef>
            </a:pPr>
            <a:r>
              <a:rPr dirty="0"/>
              <a:t>TEKNIK</a:t>
            </a:r>
            <a:r>
              <a:rPr spc="-100" dirty="0"/>
              <a:t> </a:t>
            </a:r>
            <a:r>
              <a:rPr spc="5" dirty="0"/>
              <a:t>PENGUKURAN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60084" y="6646080"/>
            <a:ext cx="3348990" cy="366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55"/>
              </a:lnSpc>
            </a:pPr>
            <a:r>
              <a:rPr sz="2400" spc="-10" dirty="0">
                <a:latin typeface="Arial MT"/>
                <a:cs typeface="Arial MT"/>
                <a:hlinkClick r:id="rId2"/>
              </a:rPr>
              <a:t>anikwidiastuti@uny.ac.id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31390" y="2405379"/>
            <a:ext cx="8686800" cy="46482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5560" rIns="0" bIns="0" rtlCol="0">
            <a:spAutoFit/>
          </a:bodyPr>
          <a:lstStyle/>
          <a:p>
            <a:pPr marL="606425" indent="-515620">
              <a:lnSpc>
                <a:spcPct val="100000"/>
              </a:lnSpc>
              <a:spcBef>
                <a:spcPts val="280"/>
              </a:spcBef>
              <a:buAutoNum type="arabicPeriod"/>
              <a:tabLst>
                <a:tab pos="606425" algn="l"/>
                <a:tab pos="607060" algn="l"/>
              </a:tabLst>
            </a:pPr>
            <a:r>
              <a:rPr sz="3200" spc="-10" dirty="0">
                <a:latin typeface="Arial MT"/>
                <a:cs typeface="Arial MT"/>
              </a:rPr>
              <a:t>Tes</a:t>
            </a:r>
            <a:endParaRPr sz="3200">
              <a:latin typeface="Arial MT"/>
              <a:cs typeface="Arial MT"/>
            </a:endParaRPr>
          </a:p>
          <a:p>
            <a:pPr marL="606425" indent="-515620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606425" algn="l"/>
                <a:tab pos="607060" algn="l"/>
              </a:tabLst>
            </a:pPr>
            <a:r>
              <a:rPr sz="3200" spc="-5" dirty="0">
                <a:latin typeface="Arial MT"/>
                <a:cs typeface="Arial MT"/>
              </a:rPr>
              <a:t>Daftar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inventori kepribadian</a:t>
            </a:r>
            <a:endParaRPr sz="3200">
              <a:latin typeface="Arial MT"/>
              <a:cs typeface="Arial MT"/>
            </a:endParaRPr>
          </a:p>
          <a:p>
            <a:pPr marL="60642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606425" algn="l"/>
                <a:tab pos="607060" algn="l"/>
              </a:tabLst>
            </a:pPr>
            <a:r>
              <a:rPr sz="3200" spc="-5" dirty="0">
                <a:latin typeface="Arial MT"/>
                <a:cs typeface="Arial MT"/>
              </a:rPr>
              <a:t>Teknik</a:t>
            </a:r>
            <a:r>
              <a:rPr sz="3200" spc="-7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proyektif</a:t>
            </a:r>
            <a:endParaRPr sz="3200">
              <a:latin typeface="Arial MT"/>
              <a:cs typeface="Arial MT"/>
            </a:endParaRPr>
          </a:p>
          <a:p>
            <a:pPr marL="606425" indent="-515620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606425" algn="l"/>
                <a:tab pos="607060" algn="l"/>
              </a:tabLst>
            </a:pPr>
            <a:r>
              <a:rPr sz="3200" spc="-5" dirty="0">
                <a:latin typeface="Arial MT"/>
                <a:cs typeface="Arial MT"/>
              </a:rPr>
              <a:t>Skala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47979"/>
            <a:ext cx="64008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2800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205"/>
              </a:spcBef>
            </a:pPr>
            <a:r>
              <a:rPr sz="5400" spc="-5" dirty="0"/>
              <a:t>TES</a:t>
            </a:r>
            <a:endParaRPr sz="5400"/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0520" marR="5080" indent="557530">
              <a:lnSpc>
                <a:spcPct val="100000"/>
              </a:lnSpc>
              <a:spcBef>
                <a:spcPts val="105"/>
              </a:spcBef>
              <a:buChar char="•"/>
              <a:tabLst>
                <a:tab pos="1252855" algn="l"/>
              </a:tabLst>
            </a:pPr>
            <a:r>
              <a:rPr dirty="0"/>
              <a:t>Seperangkat rangsangan </a:t>
            </a:r>
            <a:r>
              <a:rPr spc="5" dirty="0"/>
              <a:t> </a:t>
            </a:r>
            <a:r>
              <a:rPr dirty="0"/>
              <a:t>(stimulus) yang diberikan kepada </a:t>
            </a:r>
            <a:r>
              <a:rPr spc="-1100" dirty="0"/>
              <a:t> </a:t>
            </a:r>
            <a:r>
              <a:rPr spc="5" dirty="0"/>
              <a:t>seseorang</a:t>
            </a:r>
            <a:r>
              <a:rPr spc="-95" dirty="0"/>
              <a:t> </a:t>
            </a:r>
            <a:r>
              <a:rPr dirty="0"/>
              <a:t>dengan</a:t>
            </a:r>
            <a:r>
              <a:rPr spc="-30" dirty="0"/>
              <a:t> </a:t>
            </a:r>
            <a:r>
              <a:rPr spc="5" dirty="0"/>
              <a:t>maksud</a:t>
            </a:r>
            <a:r>
              <a:rPr spc="-60" dirty="0"/>
              <a:t> </a:t>
            </a:r>
            <a:r>
              <a:rPr dirty="0"/>
              <a:t>untuk</a:t>
            </a:r>
          </a:p>
          <a:p>
            <a:pPr marL="575945" marR="230504" indent="1905" algn="ctr">
              <a:lnSpc>
                <a:spcPct val="100000"/>
              </a:lnSpc>
            </a:pPr>
            <a:r>
              <a:rPr dirty="0"/>
              <a:t>mendapat jawaban yang dapat </a:t>
            </a:r>
            <a:r>
              <a:rPr spc="-1100" dirty="0"/>
              <a:t> </a:t>
            </a:r>
            <a:r>
              <a:rPr dirty="0"/>
              <a:t>dijadikan</a:t>
            </a:r>
            <a:r>
              <a:rPr spc="-75" dirty="0"/>
              <a:t> </a:t>
            </a:r>
            <a:r>
              <a:rPr dirty="0"/>
              <a:t>dasar</a:t>
            </a:r>
            <a:r>
              <a:rPr spc="-15" dirty="0"/>
              <a:t> </a:t>
            </a:r>
            <a:r>
              <a:rPr dirty="0"/>
              <a:t>penetapan</a:t>
            </a:r>
            <a:r>
              <a:rPr spc="-35" dirty="0"/>
              <a:t> </a:t>
            </a:r>
            <a:r>
              <a:rPr spc="5" dirty="0"/>
              <a:t>skor </a:t>
            </a:r>
            <a:r>
              <a:rPr spc="-1095" dirty="0"/>
              <a:t> </a:t>
            </a:r>
            <a:r>
              <a:rPr spc="5" dirty="0"/>
              <a:t>angka</a:t>
            </a: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47979"/>
            <a:ext cx="65532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80"/>
              </a:spcBef>
            </a:pPr>
            <a:r>
              <a:rPr dirty="0"/>
              <a:t>JENIS</a:t>
            </a:r>
            <a:r>
              <a:rPr spc="-80" dirty="0"/>
              <a:t> </a:t>
            </a:r>
            <a:r>
              <a:rPr dirty="0"/>
              <a:t>TES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260084" y="6646080"/>
            <a:ext cx="3348990" cy="366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55"/>
              </a:lnSpc>
            </a:pPr>
            <a:r>
              <a:rPr sz="2400" spc="-10" dirty="0">
                <a:latin typeface="Arial MT"/>
                <a:cs typeface="Arial MT"/>
                <a:hlinkClick r:id="rId2"/>
              </a:rPr>
              <a:t>anikwidiastuti@uny.ac.id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31390" y="2405379"/>
            <a:ext cx="8686800" cy="46482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5560" rIns="0" bIns="0" rtlCol="0">
            <a:spAutoFit/>
          </a:bodyPr>
          <a:lstStyle/>
          <a:p>
            <a:pPr marL="435609" indent="-344805">
              <a:lnSpc>
                <a:spcPct val="100000"/>
              </a:lnSpc>
              <a:spcBef>
                <a:spcPts val="280"/>
              </a:spcBef>
              <a:buChar char="•"/>
              <a:tabLst>
                <a:tab pos="435609" algn="l"/>
                <a:tab pos="436245" algn="l"/>
              </a:tabLst>
            </a:pPr>
            <a:r>
              <a:rPr sz="3200" spc="-10" dirty="0">
                <a:latin typeface="Arial MT"/>
                <a:cs typeface="Arial MT"/>
              </a:rPr>
              <a:t>Tes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lisan</a:t>
            </a:r>
            <a:endParaRPr sz="3200">
              <a:latin typeface="Arial MT"/>
              <a:cs typeface="Arial MT"/>
            </a:endParaRPr>
          </a:p>
          <a:p>
            <a:pPr marL="435609" marR="754380" indent="-344805">
              <a:lnSpc>
                <a:spcPct val="100000"/>
              </a:lnSpc>
              <a:spcBef>
                <a:spcPts val="765"/>
              </a:spcBef>
              <a:buChar char="•"/>
              <a:tabLst>
                <a:tab pos="435609" algn="l"/>
                <a:tab pos="436245" algn="l"/>
              </a:tabLst>
            </a:pPr>
            <a:r>
              <a:rPr sz="3200" spc="-5" dirty="0">
                <a:latin typeface="Arial MT"/>
                <a:cs typeface="Arial MT"/>
              </a:rPr>
              <a:t>tes tertulis (esai, objektif-benar salah,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pilihan ganda, menjodohkan, melengkapi, </a:t>
            </a:r>
            <a:r>
              <a:rPr sz="3200" spc="-88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jawaban</a:t>
            </a:r>
            <a:r>
              <a:rPr sz="3200" spc="-5" dirty="0">
                <a:latin typeface="Arial MT"/>
                <a:cs typeface="Arial MT"/>
              </a:rPr>
              <a:t> singkat)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454659"/>
            <a:ext cx="5334000" cy="141732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8798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5"/>
              </a:spcBef>
            </a:pPr>
            <a:r>
              <a:rPr spc="5" dirty="0"/>
              <a:t>ALAT</a:t>
            </a:r>
            <a:r>
              <a:rPr spc="-105" dirty="0"/>
              <a:t> </a:t>
            </a:r>
            <a:r>
              <a:rPr spc="5" dirty="0"/>
              <a:t>UKUR</a:t>
            </a:r>
            <a:r>
              <a:rPr spc="-70" dirty="0"/>
              <a:t> </a:t>
            </a:r>
            <a:r>
              <a:rPr dirty="0"/>
              <a:t>TES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9256"/>
            <a:ext cx="7294880" cy="382841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080" indent="-344805" algn="just">
              <a:lnSpc>
                <a:spcPct val="100000"/>
              </a:lnSpc>
              <a:spcBef>
                <a:spcPts val="90"/>
              </a:spcBef>
              <a:buChar char="•"/>
              <a:tabLst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Prosedur sistematik di </a:t>
            </a:r>
            <a:r>
              <a:rPr sz="3200" spc="-10" dirty="0">
                <a:latin typeface="Arial MT"/>
                <a:cs typeface="Arial MT"/>
              </a:rPr>
              <a:t>mana </a:t>
            </a:r>
            <a:r>
              <a:rPr sz="3200" spc="-5" dirty="0">
                <a:latin typeface="Arial MT"/>
                <a:cs typeface="Arial MT"/>
              </a:rPr>
              <a:t>individual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yang </a:t>
            </a:r>
            <a:r>
              <a:rPr sz="3200" spc="-5" dirty="0">
                <a:latin typeface="Arial MT"/>
                <a:cs typeface="Arial MT"/>
              </a:rPr>
              <a:t>dites direpresentasikan ke dalam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angka</a:t>
            </a:r>
            <a:endParaRPr sz="3200">
              <a:latin typeface="Arial MT"/>
              <a:cs typeface="Arial MT"/>
            </a:endParaRPr>
          </a:p>
          <a:p>
            <a:pPr marL="356870" indent="-344805" algn="just">
              <a:lnSpc>
                <a:spcPct val="100000"/>
              </a:lnSpc>
              <a:spcBef>
                <a:spcPts val="770"/>
              </a:spcBef>
              <a:buChar char="•"/>
              <a:tabLst>
                <a:tab pos="357505" algn="l"/>
              </a:tabLst>
            </a:pPr>
            <a:r>
              <a:rPr sz="3200" spc="-10" dirty="0">
                <a:latin typeface="Arial MT"/>
                <a:cs typeface="Arial MT"/>
              </a:rPr>
              <a:t>Tes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dapat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berupa:</a:t>
            </a:r>
            <a:endParaRPr sz="3200">
              <a:latin typeface="Arial MT"/>
              <a:cs typeface="Arial MT"/>
            </a:endParaRPr>
          </a:p>
          <a:p>
            <a:pPr marL="527685" indent="-515620" algn="just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528320" algn="l"/>
              </a:tabLst>
            </a:pPr>
            <a:r>
              <a:rPr sz="3200" spc="-10" dirty="0">
                <a:latin typeface="Arial MT"/>
                <a:cs typeface="Arial MT"/>
              </a:rPr>
              <a:t>Tes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psikologi</a:t>
            </a:r>
            <a:endParaRPr sz="3200">
              <a:latin typeface="Arial MT"/>
              <a:cs typeface="Arial MT"/>
            </a:endParaRPr>
          </a:p>
          <a:p>
            <a:pPr marL="527685" indent="-515620" algn="just">
              <a:lnSpc>
                <a:spcPct val="100000"/>
              </a:lnSpc>
              <a:spcBef>
                <a:spcPts val="770"/>
              </a:spcBef>
              <a:buAutoNum type="arabicPeriod"/>
              <a:tabLst>
                <a:tab pos="528320" algn="l"/>
              </a:tabLst>
            </a:pPr>
            <a:r>
              <a:rPr sz="3200" spc="-10" dirty="0">
                <a:latin typeface="Arial MT"/>
                <a:cs typeface="Arial MT"/>
              </a:rPr>
              <a:t>Tes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prestasi</a:t>
            </a:r>
            <a:endParaRPr sz="3200">
              <a:latin typeface="Arial MT"/>
              <a:cs typeface="Arial MT"/>
            </a:endParaRPr>
          </a:p>
          <a:p>
            <a:pPr marL="527685" indent="-515620" algn="just">
              <a:lnSpc>
                <a:spcPct val="100000"/>
              </a:lnSpc>
              <a:spcBef>
                <a:spcPts val="765"/>
              </a:spcBef>
              <a:buAutoNum type="arabicPeriod"/>
              <a:tabLst>
                <a:tab pos="528320" algn="l"/>
              </a:tabLst>
            </a:pPr>
            <a:r>
              <a:rPr sz="3200" spc="-10" dirty="0">
                <a:latin typeface="Arial MT"/>
                <a:cs typeface="Arial MT"/>
              </a:rPr>
              <a:t>Tes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intelegensi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47979"/>
            <a:ext cx="64770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80"/>
              </a:spcBef>
            </a:pPr>
            <a:r>
              <a:rPr dirty="0"/>
              <a:t>TES</a:t>
            </a:r>
            <a:r>
              <a:rPr spc="-75" dirty="0"/>
              <a:t> </a:t>
            </a:r>
            <a:r>
              <a:rPr dirty="0"/>
              <a:t>PSIKOLOGI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557779"/>
            <a:ext cx="8229600" cy="4114800"/>
          </a:xfrm>
          <a:custGeom>
            <a:avLst/>
            <a:gdLst/>
            <a:ahLst/>
            <a:cxnLst/>
            <a:rect l="l" t="t" r="r" b="b"/>
            <a:pathLst>
              <a:path w="8229600" h="4114800">
                <a:moveTo>
                  <a:pt x="8229600" y="0"/>
                </a:moveTo>
                <a:lnTo>
                  <a:pt x="0" y="0"/>
                </a:lnTo>
                <a:lnTo>
                  <a:pt x="0" y="4114800"/>
                </a:lnTo>
                <a:lnTo>
                  <a:pt x="8229600" y="41148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36267" y="2572511"/>
            <a:ext cx="7488555" cy="295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7505" marR="74930" indent="-357505">
              <a:lnSpc>
                <a:spcPct val="100000"/>
              </a:lnSpc>
              <a:spcBef>
                <a:spcPts val="100"/>
              </a:spcBef>
              <a:buChar char="•"/>
              <a:tabLst>
                <a:tab pos="357505" algn="l"/>
              </a:tabLst>
            </a:pPr>
            <a:r>
              <a:rPr sz="4800" spc="-5" dirty="0">
                <a:latin typeface="Arial MT"/>
                <a:cs typeface="Arial MT"/>
              </a:rPr>
              <a:t>Instrumen yang dirancang </a:t>
            </a:r>
            <a:r>
              <a:rPr sz="4800" spc="-1320" dirty="0">
                <a:latin typeface="Arial MT"/>
                <a:cs typeface="Arial MT"/>
              </a:rPr>
              <a:t> </a:t>
            </a:r>
            <a:r>
              <a:rPr sz="4800" spc="-5" dirty="0">
                <a:latin typeface="Arial MT"/>
                <a:cs typeface="Arial MT"/>
              </a:rPr>
              <a:t>untuk mengukur</a:t>
            </a:r>
            <a:r>
              <a:rPr sz="4800" spc="20" dirty="0">
                <a:latin typeface="Arial MT"/>
                <a:cs typeface="Arial MT"/>
              </a:rPr>
              <a:t> </a:t>
            </a:r>
            <a:r>
              <a:rPr sz="4800" spc="-5" dirty="0">
                <a:latin typeface="Arial MT"/>
                <a:cs typeface="Arial MT"/>
              </a:rPr>
              <a:t>aspek-</a:t>
            </a:r>
            <a:endParaRPr sz="4800">
              <a:latin typeface="Arial MT"/>
              <a:cs typeface="Arial MT"/>
            </a:endParaRPr>
          </a:p>
          <a:p>
            <a:pPr marL="2087880" marR="5080" indent="-1801495">
              <a:lnSpc>
                <a:spcPct val="100000"/>
              </a:lnSpc>
            </a:pPr>
            <a:r>
              <a:rPr sz="4800" spc="-5" dirty="0">
                <a:latin typeface="Arial MT"/>
                <a:cs typeface="Arial MT"/>
              </a:rPr>
              <a:t>aspek</a:t>
            </a:r>
            <a:r>
              <a:rPr sz="4800" spc="-10" dirty="0">
                <a:latin typeface="Arial MT"/>
                <a:cs typeface="Arial MT"/>
              </a:rPr>
              <a:t> </a:t>
            </a:r>
            <a:r>
              <a:rPr sz="4800" spc="-5" dirty="0">
                <a:latin typeface="Arial MT"/>
                <a:cs typeface="Arial MT"/>
              </a:rPr>
              <a:t>tertentu</a:t>
            </a:r>
            <a:r>
              <a:rPr sz="4800" spc="30" dirty="0">
                <a:latin typeface="Arial MT"/>
                <a:cs typeface="Arial MT"/>
              </a:rPr>
              <a:t> </a:t>
            </a:r>
            <a:r>
              <a:rPr sz="4800" spc="-5" dirty="0">
                <a:latin typeface="Arial MT"/>
                <a:cs typeface="Arial MT"/>
              </a:rPr>
              <a:t>dari tingkah </a:t>
            </a:r>
            <a:r>
              <a:rPr sz="4800" spc="-1320" dirty="0">
                <a:latin typeface="Arial MT"/>
                <a:cs typeface="Arial MT"/>
              </a:rPr>
              <a:t> </a:t>
            </a:r>
            <a:r>
              <a:rPr sz="4800" spc="-5" dirty="0">
                <a:latin typeface="Arial MT"/>
                <a:cs typeface="Arial MT"/>
              </a:rPr>
              <a:t>laku</a:t>
            </a:r>
            <a:r>
              <a:rPr sz="4800" spc="-15" dirty="0">
                <a:latin typeface="Arial MT"/>
                <a:cs typeface="Arial MT"/>
              </a:rPr>
              <a:t> </a:t>
            </a:r>
            <a:r>
              <a:rPr sz="4800" spc="-5" dirty="0">
                <a:latin typeface="Arial MT"/>
                <a:cs typeface="Arial MT"/>
              </a:rPr>
              <a:t>manusia</a:t>
            </a:r>
            <a:endParaRPr sz="48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78459"/>
            <a:ext cx="5410200" cy="141732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8798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5"/>
              </a:spcBef>
            </a:pPr>
            <a:r>
              <a:rPr dirty="0"/>
              <a:t>TES</a:t>
            </a:r>
            <a:r>
              <a:rPr spc="-80" dirty="0"/>
              <a:t> </a:t>
            </a:r>
            <a:r>
              <a:rPr dirty="0"/>
              <a:t>PRESTASI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337815"/>
            <a:ext cx="8064500" cy="404876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356870" marR="5080" indent="-344805">
              <a:lnSpc>
                <a:spcPts val="2880"/>
              </a:lnSpc>
              <a:spcBef>
                <a:spcPts val="795"/>
              </a:spcBef>
              <a:buChar char="•"/>
              <a:tabLst>
                <a:tab pos="356870" algn="l"/>
                <a:tab pos="357505" algn="l"/>
              </a:tabLst>
            </a:pPr>
            <a:r>
              <a:rPr sz="3000" dirty="0">
                <a:latin typeface="Arial MT"/>
                <a:cs typeface="Arial MT"/>
              </a:rPr>
              <a:t>Mengukur</a:t>
            </a:r>
            <a:r>
              <a:rPr sz="3000" spc="-8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penguasaan</a:t>
            </a:r>
            <a:r>
              <a:rPr sz="3000" spc="-105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dan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kemampuan</a:t>
            </a:r>
            <a:r>
              <a:rPr sz="3000" spc="-10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para </a:t>
            </a:r>
            <a:r>
              <a:rPr sz="3000" spc="-815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peserta </a:t>
            </a:r>
            <a:r>
              <a:rPr sz="3000" dirty="0">
                <a:latin typeface="Arial MT"/>
                <a:cs typeface="Arial MT"/>
              </a:rPr>
              <a:t>didik </a:t>
            </a:r>
            <a:r>
              <a:rPr sz="3000" spc="5" dirty="0">
                <a:latin typeface="Arial MT"/>
                <a:cs typeface="Arial MT"/>
              </a:rPr>
              <a:t>setelah </a:t>
            </a:r>
            <a:r>
              <a:rPr sz="3000" dirty="0">
                <a:latin typeface="Arial MT"/>
                <a:cs typeface="Arial MT"/>
              </a:rPr>
              <a:t>menerima </a:t>
            </a:r>
            <a:r>
              <a:rPr sz="3000" spc="5" dirty="0">
                <a:latin typeface="Arial MT"/>
                <a:cs typeface="Arial MT"/>
              </a:rPr>
              <a:t>proses </a:t>
            </a:r>
            <a:r>
              <a:rPr sz="3000" spc="1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belajar-mengajar </a:t>
            </a:r>
            <a:r>
              <a:rPr sz="3000" spc="5" dirty="0">
                <a:latin typeface="Arial MT"/>
                <a:cs typeface="Arial MT"/>
              </a:rPr>
              <a:t>dari </a:t>
            </a:r>
            <a:r>
              <a:rPr sz="3000" dirty="0">
                <a:latin typeface="Arial MT"/>
                <a:cs typeface="Arial MT"/>
              </a:rPr>
              <a:t>guru selama kurun 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waktu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tertentu</a:t>
            </a:r>
            <a:endParaRPr sz="300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25"/>
              </a:spcBef>
              <a:buChar char="•"/>
              <a:tabLst>
                <a:tab pos="356870" algn="l"/>
                <a:tab pos="357505" algn="l"/>
              </a:tabLst>
            </a:pPr>
            <a:r>
              <a:rPr sz="3000" dirty="0">
                <a:latin typeface="Arial MT"/>
                <a:cs typeface="Arial MT"/>
              </a:rPr>
              <a:t>Dapat</a:t>
            </a:r>
            <a:r>
              <a:rPr sz="3000" spc="-7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dibedakan</a:t>
            </a:r>
            <a:r>
              <a:rPr sz="3000" spc="-8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menjadi</a:t>
            </a:r>
            <a:r>
              <a:rPr sz="3000" spc="-9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:</a:t>
            </a:r>
            <a:endParaRPr sz="3000">
              <a:latin typeface="Arial MT"/>
              <a:cs typeface="Arial MT"/>
            </a:endParaRPr>
          </a:p>
          <a:p>
            <a:pPr marL="527685" marR="245745" indent="-515620">
              <a:lnSpc>
                <a:spcPts val="2880"/>
              </a:lnSpc>
              <a:spcBef>
                <a:spcPts val="69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000" dirty="0">
                <a:latin typeface="Arial MT"/>
                <a:cs typeface="Arial MT"/>
              </a:rPr>
              <a:t>tes</a:t>
            </a:r>
            <a:r>
              <a:rPr sz="3000" spc="-30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standar</a:t>
            </a:r>
            <a:r>
              <a:rPr sz="3000" spc="-7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:</a:t>
            </a:r>
            <a:r>
              <a:rPr sz="3000" spc="-1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tes</a:t>
            </a:r>
            <a:r>
              <a:rPr sz="3000" spc="-5" dirty="0">
                <a:latin typeface="Arial MT"/>
                <a:cs typeface="Arial MT"/>
              </a:rPr>
              <a:t> </a:t>
            </a:r>
            <a:r>
              <a:rPr sz="3000" spc="-10" dirty="0">
                <a:latin typeface="Arial MT"/>
                <a:cs typeface="Arial MT"/>
              </a:rPr>
              <a:t>yang</a:t>
            </a:r>
            <a:r>
              <a:rPr sz="3000" spc="-5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sudah</a:t>
            </a:r>
            <a:r>
              <a:rPr sz="3000" spc="-50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dipublikasikan </a:t>
            </a:r>
            <a:r>
              <a:rPr sz="3000" spc="-819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keberadaannya </a:t>
            </a:r>
            <a:r>
              <a:rPr sz="3000" spc="5" dirty="0">
                <a:latin typeface="Arial MT"/>
                <a:cs typeface="Arial MT"/>
              </a:rPr>
              <a:t>dalam </a:t>
            </a:r>
            <a:r>
              <a:rPr sz="3000" dirty="0">
                <a:latin typeface="Arial MT"/>
                <a:cs typeface="Arial MT"/>
              </a:rPr>
              <a:t>jurnal/media formal </a:t>
            </a:r>
            <a:r>
              <a:rPr sz="3000" spc="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lainnya</a:t>
            </a:r>
            <a:endParaRPr sz="3000">
              <a:latin typeface="Arial MT"/>
              <a:cs typeface="Arial MT"/>
            </a:endParaRPr>
          </a:p>
          <a:p>
            <a:pPr marL="527685" marR="2087880" indent="-515620">
              <a:lnSpc>
                <a:spcPct val="80000"/>
              </a:lnSpc>
              <a:spcBef>
                <a:spcPts val="745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000" dirty="0">
                <a:latin typeface="Arial MT"/>
                <a:cs typeface="Arial MT"/>
              </a:rPr>
              <a:t>tes</a:t>
            </a:r>
            <a:r>
              <a:rPr sz="3000" spc="-35" dirty="0">
                <a:latin typeface="Arial MT"/>
                <a:cs typeface="Arial MT"/>
              </a:rPr>
              <a:t> </a:t>
            </a:r>
            <a:r>
              <a:rPr sz="3000" spc="5" dirty="0">
                <a:latin typeface="Arial MT"/>
                <a:cs typeface="Arial MT"/>
              </a:rPr>
              <a:t>buatan</a:t>
            </a:r>
            <a:r>
              <a:rPr sz="3000" spc="-7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guru:</a:t>
            </a:r>
            <a:r>
              <a:rPr sz="3000" spc="-60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tes</a:t>
            </a:r>
            <a:r>
              <a:rPr sz="3000" spc="-5" dirty="0">
                <a:latin typeface="Arial MT"/>
                <a:cs typeface="Arial MT"/>
              </a:rPr>
              <a:t> </a:t>
            </a:r>
            <a:r>
              <a:rPr sz="3000" spc="-10" dirty="0">
                <a:latin typeface="Arial MT"/>
                <a:cs typeface="Arial MT"/>
              </a:rPr>
              <a:t>yang</a:t>
            </a:r>
            <a:r>
              <a:rPr sz="3000" spc="-15" dirty="0">
                <a:latin typeface="Arial MT"/>
                <a:cs typeface="Arial MT"/>
              </a:rPr>
              <a:t> </a:t>
            </a:r>
            <a:r>
              <a:rPr sz="3000" dirty="0">
                <a:latin typeface="Arial MT"/>
                <a:cs typeface="Arial MT"/>
              </a:rPr>
              <a:t>belum </a:t>
            </a:r>
            <a:r>
              <a:rPr sz="3000" spc="-815" dirty="0">
                <a:latin typeface="Arial MT"/>
                <a:cs typeface="Arial MT"/>
              </a:rPr>
              <a:t> </a:t>
            </a:r>
            <a:r>
              <a:rPr sz="3000" spc="-5" dirty="0">
                <a:latin typeface="Arial MT"/>
                <a:cs typeface="Arial MT"/>
              </a:rPr>
              <a:t>distandarisasi</a:t>
            </a:r>
            <a:endParaRPr sz="30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78459"/>
            <a:ext cx="6324600" cy="141732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8798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5"/>
              </a:spcBef>
            </a:pPr>
            <a:r>
              <a:rPr dirty="0"/>
              <a:t>TES</a:t>
            </a:r>
            <a:r>
              <a:rPr spc="-75" dirty="0"/>
              <a:t> </a:t>
            </a:r>
            <a:r>
              <a:rPr dirty="0"/>
              <a:t>INTELEGENSI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353055"/>
            <a:ext cx="7967980" cy="3683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95"/>
              </a:spcBef>
              <a:buChar char="•"/>
              <a:tabLst>
                <a:tab pos="356870" algn="l"/>
                <a:tab pos="357505" algn="l"/>
              </a:tabLst>
            </a:pPr>
            <a:r>
              <a:rPr sz="2500" spc="-5" dirty="0">
                <a:latin typeface="Arial MT"/>
                <a:cs typeface="Arial MT"/>
              </a:rPr>
              <a:t>Kategori</a:t>
            </a:r>
            <a:r>
              <a:rPr sz="2500" spc="-4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intelegensi:</a:t>
            </a:r>
            <a:endParaRPr sz="2500">
              <a:latin typeface="Arial MT"/>
              <a:cs typeface="Arial MT"/>
            </a:endParaRPr>
          </a:p>
          <a:p>
            <a:pPr marL="527685" marR="645160" indent="-515620">
              <a:lnSpc>
                <a:spcPts val="2400"/>
              </a:lnSpc>
              <a:spcBef>
                <a:spcPts val="5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500" spc="-5" dirty="0">
                <a:latin typeface="Arial MT"/>
                <a:cs typeface="Arial MT"/>
              </a:rPr>
              <a:t>Intelegensi sosial: kemampuan seseorang untuk </a:t>
            </a:r>
            <a:r>
              <a:rPr sz="2500" spc="-68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mengerti</a:t>
            </a:r>
            <a:r>
              <a:rPr sz="2500" spc="-4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&amp;</a:t>
            </a:r>
            <a:r>
              <a:rPr sz="2500" spc="1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bekerja</a:t>
            </a:r>
            <a:r>
              <a:rPr sz="2500" spc="-1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sama</a:t>
            </a:r>
            <a:r>
              <a:rPr sz="2500" spc="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dengan</a:t>
            </a:r>
            <a:r>
              <a:rPr sz="2500" spc="-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orang</a:t>
            </a:r>
            <a:r>
              <a:rPr sz="2500" spc="-1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lain</a:t>
            </a:r>
            <a:endParaRPr sz="2500">
              <a:latin typeface="Arial MT"/>
              <a:cs typeface="Arial MT"/>
            </a:endParaRPr>
          </a:p>
          <a:p>
            <a:pPr marL="527685" marR="27940" indent="-515620">
              <a:lnSpc>
                <a:spcPts val="2400"/>
              </a:lnSpc>
              <a:spcBef>
                <a:spcPts val="6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500" spc="-5" dirty="0">
                <a:latin typeface="Arial MT"/>
                <a:cs typeface="Arial MT"/>
              </a:rPr>
              <a:t>Intelegensi</a:t>
            </a:r>
            <a:r>
              <a:rPr sz="2500" spc="-40" dirty="0">
                <a:latin typeface="Arial MT"/>
                <a:cs typeface="Arial MT"/>
              </a:rPr>
              <a:t> </a:t>
            </a:r>
            <a:r>
              <a:rPr sz="2500" spc="-10" dirty="0">
                <a:latin typeface="Arial MT"/>
                <a:cs typeface="Arial MT"/>
              </a:rPr>
              <a:t>nyata:</a:t>
            </a:r>
            <a:r>
              <a:rPr sz="2500" spc="3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kemampuan</a:t>
            </a:r>
            <a:r>
              <a:rPr sz="2500" spc="-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seseorang</a:t>
            </a:r>
            <a:r>
              <a:rPr sz="2500" spc="2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untuk </a:t>
            </a:r>
            <a:r>
              <a:rPr sz="250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mengetahui tingkat kemampuan seseornag dalam </a:t>
            </a:r>
            <a:r>
              <a:rPr sz="250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berinteraksi</a:t>
            </a:r>
            <a:r>
              <a:rPr sz="2500" spc="-4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dengan</a:t>
            </a:r>
            <a:r>
              <a:rPr sz="2500" spc="-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sesuatu</a:t>
            </a:r>
            <a:r>
              <a:rPr sz="2500" spc="15" dirty="0">
                <a:latin typeface="Arial MT"/>
                <a:cs typeface="Arial MT"/>
              </a:rPr>
              <a:t> </a:t>
            </a:r>
            <a:r>
              <a:rPr sz="2500" spc="-10" dirty="0">
                <a:latin typeface="Arial MT"/>
                <a:cs typeface="Arial MT"/>
              </a:rPr>
              <a:t>yang</a:t>
            </a:r>
            <a:r>
              <a:rPr sz="2500" spc="30" dirty="0">
                <a:latin typeface="Arial MT"/>
                <a:cs typeface="Arial MT"/>
              </a:rPr>
              <a:t> </a:t>
            </a:r>
            <a:r>
              <a:rPr sz="2500" spc="-10" dirty="0">
                <a:latin typeface="Arial MT"/>
                <a:cs typeface="Arial MT"/>
              </a:rPr>
              <a:t>nyata</a:t>
            </a:r>
            <a:r>
              <a:rPr sz="2500" spc="3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sebagai </a:t>
            </a:r>
            <a:r>
              <a:rPr sz="250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realisasi</a:t>
            </a:r>
            <a:r>
              <a:rPr sz="2500" spc="-4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ketrampilan</a:t>
            </a:r>
            <a:r>
              <a:rPr sz="2500" spc="2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&amp;</a:t>
            </a:r>
            <a:r>
              <a:rPr sz="250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penerapan</a:t>
            </a:r>
            <a:r>
              <a:rPr sz="2500" spc="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ilmu</a:t>
            </a:r>
            <a:r>
              <a:rPr sz="2500" spc="-1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pengetahuan</a:t>
            </a:r>
            <a:endParaRPr sz="2500">
              <a:latin typeface="Arial MT"/>
              <a:cs typeface="Arial MT"/>
            </a:endParaRPr>
          </a:p>
          <a:p>
            <a:pPr marL="527685" marR="5080" indent="-515620">
              <a:lnSpc>
                <a:spcPct val="80000"/>
              </a:lnSpc>
              <a:spcBef>
                <a:spcPts val="62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500" spc="-5" dirty="0">
                <a:latin typeface="Arial MT"/>
                <a:cs typeface="Arial MT"/>
              </a:rPr>
              <a:t>Intelegensi abstrak: kemampuan seseorang untuk </a:t>
            </a:r>
            <a:r>
              <a:rPr sz="250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mengerti</a:t>
            </a:r>
            <a:r>
              <a:rPr sz="2500" spc="-3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&amp;</a:t>
            </a:r>
            <a:r>
              <a:rPr sz="2500" spc="2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berinteraksi</a:t>
            </a:r>
            <a:r>
              <a:rPr sz="2500" spc="-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dengan komunikasi</a:t>
            </a:r>
            <a:r>
              <a:rPr sz="2500" spc="10" dirty="0">
                <a:latin typeface="Arial MT"/>
                <a:cs typeface="Arial MT"/>
              </a:rPr>
              <a:t> </a:t>
            </a:r>
            <a:r>
              <a:rPr sz="2500" spc="-10" dirty="0">
                <a:latin typeface="Arial MT"/>
                <a:cs typeface="Arial MT"/>
              </a:rPr>
              <a:t>verbal </a:t>
            </a:r>
            <a:r>
              <a:rPr sz="2500" spc="-5" dirty="0">
                <a:latin typeface="Arial MT"/>
                <a:cs typeface="Arial MT"/>
              </a:rPr>
              <a:t> </a:t>
            </a:r>
            <a:r>
              <a:rPr sz="2500" spc="-10" dirty="0">
                <a:latin typeface="Arial MT"/>
                <a:cs typeface="Arial MT"/>
              </a:rPr>
              <a:t>yang</a:t>
            </a:r>
            <a:r>
              <a:rPr sz="2500" spc="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mungkin</a:t>
            </a:r>
            <a:r>
              <a:rPr sz="2500" spc="-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berupa</a:t>
            </a:r>
            <a:r>
              <a:rPr sz="2500" spc="-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simbol-simbol</a:t>
            </a:r>
            <a:r>
              <a:rPr sz="2500" spc="-2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seperti</a:t>
            </a:r>
            <a:r>
              <a:rPr sz="2500" spc="1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dalam </a:t>
            </a:r>
            <a:r>
              <a:rPr sz="250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konteks ilmu</a:t>
            </a:r>
            <a:r>
              <a:rPr sz="2500" spc="1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pengetahuan,</a:t>
            </a:r>
            <a:r>
              <a:rPr sz="2500" spc="-30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matematika,</a:t>
            </a:r>
            <a:r>
              <a:rPr sz="2500" spc="15" dirty="0">
                <a:latin typeface="Arial MT"/>
                <a:cs typeface="Arial MT"/>
              </a:rPr>
              <a:t> </a:t>
            </a:r>
            <a:r>
              <a:rPr sz="2500" spc="-10" dirty="0">
                <a:latin typeface="Arial MT"/>
                <a:cs typeface="Arial MT"/>
              </a:rPr>
              <a:t>budaya,</a:t>
            </a:r>
            <a:r>
              <a:rPr sz="2500" spc="45" dirty="0">
                <a:latin typeface="Arial MT"/>
                <a:cs typeface="Arial MT"/>
              </a:rPr>
              <a:t> </a:t>
            </a:r>
            <a:r>
              <a:rPr sz="2500" spc="-5" dirty="0">
                <a:latin typeface="Arial MT"/>
                <a:cs typeface="Arial MT"/>
              </a:rPr>
              <a:t>dsb</a:t>
            </a:r>
            <a:endParaRPr sz="25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191" y="347979"/>
            <a:ext cx="6934200" cy="142049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3911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80"/>
              </a:spcBef>
            </a:pPr>
            <a:r>
              <a:rPr spc="5" dirty="0">
                <a:solidFill>
                  <a:srgbClr val="FFFFFF"/>
                </a:solidFill>
              </a:rPr>
              <a:t>DATA</a:t>
            </a:r>
            <a:r>
              <a:rPr spc="-11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PRIMER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9255"/>
            <a:ext cx="7902575" cy="3390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614680" indent="-344805">
              <a:lnSpc>
                <a:spcPct val="100000"/>
              </a:lnSpc>
              <a:spcBef>
                <a:spcPts val="100"/>
              </a:spcBef>
              <a:buChar char="•"/>
              <a:tabLst>
                <a:tab pos="356870" algn="l"/>
                <a:tab pos="357505" algn="l"/>
              </a:tabLst>
            </a:pPr>
            <a:r>
              <a:rPr sz="2400" spc="-5" dirty="0">
                <a:latin typeface="Arial MT"/>
                <a:cs typeface="Arial MT"/>
              </a:rPr>
              <a:t>Data yang </a:t>
            </a:r>
            <a:r>
              <a:rPr sz="2400" dirty="0">
                <a:latin typeface="Arial MT"/>
                <a:cs typeface="Arial MT"/>
              </a:rPr>
              <a:t>diperoleh atau dikumpulkan oleh peneliti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secara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langsung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dari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sumber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datanya.</a:t>
            </a:r>
            <a:endParaRPr sz="240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575"/>
              </a:spcBef>
              <a:buChar char="•"/>
              <a:tabLst>
                <a:tab pos="356870" algn="l"/>
                <a:tab pos="357505" algn="l"/>
              </a:tabLst>
            </a:pPr>
            <a:r>
              <a:rPr sz="2400" spc="-5" dirty="0">
                <a:latin typeface="Arial MT"/>
                <a:cs typeface="Arial MT"/>
              </a:rPr>
              <a:t>Data </a:t>
            </a:r>
            <a:r>
              <a:rPr sz="2400" dirty="0">
                <a:latin typeface="Arial MT"/>
                <a:cs typeface="Arial MT"/>
              </a:rPr>
              <a:t>primer disebut </a:t>
            </a:r>
            <a:r>
              <a:rPr sz="2400" spc="-5" dirty="0">
                <a:latin typeface="Arial MT"/>
                <a:cs typeface="Arial MT"/>
              </a:rPr>
              <a:t>juga </a:t>
            </a:r>
            <a:r>
              <a:rPr sz="2400" dirty="0">
                <a:latin typeface="Arial MT"/>
                <a:cs typeface="Arial MT"/>
              </a:rPr>
              <a:t>sebagai data </a:t>
            </a:r>
            <a:r>
              <a:rPr sz="2400" spc="-5" dirty="0">
                <a:latin typeface="Arial MT"/>
                <a:cs typeface="Arial MT"/>
              </a:rPr>
              <a:t>asli </a:t>
            </a:r>
            <a:r>
              <a:rPr sz="2400" dirty="0">
                <a:latin typeface="Arial MT"/>
                <a:cs typeface="Arial MT"/>
              </a:rPr>
              <a:t>atau data 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baru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yang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memiliki</a:t>
            </a:r>
            <a:r>
              <a:rPr sz="2400" spc="-5" dirty="0">
                <a:latin typeface="Arial MT"/>
                <a:cs typeface="Arial MT"/>
              </a:rPr>
              <a:t> </a:t>
            </a:r>
            <a:r>
              <a:rPr sz="2400" spc="5" dirty="0">
                <a:latin typeface="Arial MT"/>
                <a:cs typeface="Arial MT"/>
              </a:rPr>
              <a:t>sifat</a:t>
            </a:r>
            <a:r>
              <a:rPr sz="2400" spc="-60" dirty="0">
                <a:latin typeface="Arial MT"/>
                <a:cs typeface="Arial MT"/>
              </a:rPr>
              <a:t> </a:t>
            </a:r>
            <a:r>
              <a:rPr sz="2400" i="1" dirty="0">
                <a:latin typeface="Arial"/>
                <a:cs typeface="Arial"/>
              </a:rPr>
              <a:t>up</a:t>
            </a:r>
            <a:r>
              <a:rPr sz="2400" i="1" spc="5" dirty="0">
                <a:latin typeface="Arial"/>
                <a:cs typeface="Arial"/>
              </a:rPr>
              <a:t> </a:t>
            </a:r>
            <a:r>
              <a:rPr sz="2400" i="1" dirty="0">
                <a:latin typeface="Arial"/>
                <a:cs typeface="Arial"/>
              </a:rPr>
              <a:t>to</a:t>
            </a:r>
            <a:r>
              <a:rPr sz="2400" i="1" spc="-35" dirty="0">
                <a:latin typeface="Arial"/>
                <a:cs typeface="Arial"/>
              </a:rPr>
              <a:t> </a:t>
            </a:r>
            <a:r>
              <a:rPr sz="2400" i="1" spc="5" dirty="0">
                <a:latin typeface="Arial"/>
                <a:cs typeface="Arial"/>
              </a:rPr>
              <a:t>date</a:t>
            </a:r>
            <a:r>
              <a:rPr sz="2400" spc="5" dirty="0">
                <a:latin typeface="Arial MT"/>
                <a:cs typeface="Arial MT"/>
              </a:rPr>
              <a:t>.</a:t>
            </a:r>
            <a:r>
              <a:rPr sz="2400" spc="-4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Untuk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mendapatkan </a:t>
            </a:r>
            <a:r>
              <a:rPr sz="2400" spc="-65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data </a:t>
            </a:r>
            <a:r>
              <a:rPr sz="2400" spc="-5" dirty="0">
                <a:latin typeface="Arial MT"/>
                <a:cs typeface="Arial MT"/>
              </a:rPr>
              <a:t>primer, </a:t>
            </a:r>
            <a:r>
              <a:rPr sz="2400" dirty="0">
                <a:latin typeface="Arial MT"/>
                <a:cs typeface="Arial MT"/>
              </a:rPr>
              <a:t>peneliti harus mengumpulkannya </a:t>
            </a:r>
            <a:r>
              <a:rPr sz="2400" spc="-5" dirty="0">
                <a:latin typeface="Arial MT"/>
                <a:cs typeface="Arial MT"/>
              </a:rPr>
              <a:t>secara 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langsung. </a:t>
            </a:r>
            <a:r>
              <a:rPr sz="2400" dirty="0">
                <a:latin typeface="Arial MT"/>
                <a:cs typeface="Arial MT"/>
              </a:rPr>
              <a:t>Teknik </a:t>
            </a:r>
            <a:r>
              <a:rPr sz="2400" spc="-5" dirty="0">
                <a:latin typeface="Arial MT"/>
                <a:cs typeface="Arial MT"/>
              </a:rPr>
              <a:t>yang </a:t>
            </a:r>
            <a:r>
              <a:rPr sz="2400" dirty="0">
                <a:latin typeface="Arial MT"/>
                <a:cs typeface="Arial MT"/>
              </a:rPr>
              <a:t>dapat digunakan peneliti untuk 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mengumpulkan data primer antara </a:t>
            </a:r>
            <a:r>
              <a:rPr sz="2400" spc="-5" dirty="0">
                <a:latin typeface="Arial MT"/>
                <a:cs typeface="Arial MT"/>
              </a:rPr>
              <a:t>lain observasi, </a:t>
            </a:r>
            <a:r>
              <a:rPr sz="240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wawancara, </a:t>
            </a:r>
            <a:r>
              <a:rPr sz="2400" dirty="0">
                <a:latin typeface="Arial MT"/>
                <a:cs typeface="Arial MT"/>
              </a:rPr>
              <a:t>diskusi terfokus </a:t>
            </a:r>
            <a:r>
              <a:rPr sz="2400" spc="-5" dirty="0">
                <a:latin typeface="Arial MT"/>
                <a:cs typeface="Arial MT"/>
              </a:rPr>
              <a:t>(</a:t>
            </a:r>
            <a:r>
              <a:rPr sz="2400" i="1" spc="-5" dirty="0">
                <a:latin typeface="Arial"/>
                <a:cs typeface="Arial"/>
              </a:rPr>
              <a:t>focus grup </a:t>
            </a:r>
            <a:r>
              <a:rPr sz="2400" i="1" dirty="0">
                <a:latin typeface="Arial"/>
                <a:cs typeface="Arial"/>
              </a:rPr>
              <a:t>discussion </a:t>
            </a:r>
            <a:r>
              <a:rPr sz="2400" i="1" spc="-5" dirty="0">
                <a:latin typeface="Arial"/>
                <a:cs typeface="Arial"/>
              </a:rPr>
              <a:t>– </a:t>
            </a:r>
            <a:r>
              <a:rPr sz="2400" i="1" dirty="0">
                <a:latin typeface="Arial"/>
                <a:cs typeface="Arial"/>
              </a:rPr>
              <a:t> </a:t>
            </a:r>
            <a:r>
              <a:rPr sz="2400" spc="-5" dirty="0">
                <a:latin typeface="Arial MT"/>
                <a:cs typeface="Arial MT"/>
              </a:rPr>
              <a:t>FGD)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dan</a:t>
            </a:r>
            <a:r>
              <a:rPr sz="2400" spc="-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penyebaran</a:t>
            </a:r>
            <a:r>
              <a:rPr sz="2400" spc="-2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kuesioner.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424180"/>
            <a:ext cx="54102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80"/>
              </a:spcBef>
            </a:pPr>
            <a:r>
              <a:rPr dirty="0"/>
              <a:t>TES</a:t>
            </a:r>
            <a:r>
              <a:rPr spc="-75" dirty="0"/>
              <a:t> </a:t>
            </a:r>
            <a:r>
              <a:rPr dirty="0"/>
              <a:t>INTELEGENSI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10132" y="2343911"/>
            <a:ext cx="7957184" cy="422465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56870" marR="177165" indent="-344805">
              <a:lnSpc>
                <a:spcPts val="2590"/>
              </a:lnSpc>
              <a:spcBef>
                <a:spcPts val="740"/>
              </a:spcBef>
              <a:buChar char="•"/>
              <a:tabLst>
                <a:tab pos="356870" algn="l"/>
                <a:tab pos="357505" algn="l"/>
              </a:tabLst>
            </a:pPr>
            <a:r>
              <a:rPr sz="2700" spc="5" dirty="0">
                <a:latin typeface="Arial MT"/>
                <a:cs typeface="Arial MT"/>
              </a:rPr>
              <a:t>Untuk mengukur cakupan khusus </a:t>
            </a:r>
            <a:r>
              <a:rPr sz="2700" spc="-10" dirty="0">
                <a:latin typeface="Arial MT"/>
                <a:cs typeface="Arial MT"/>
              </a:rPr>
              <a:t>yaitu </a:t>
            </a:r>
            <a:r>
              <a:rPr sz="2700" spc="-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kemmapuan</a:t>
            </a:r>
            <a:r>
              <a:rPr sz="2700" spc="-9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seseorang</a:t>
            </a:r>
            <a:r>
              <a:rPr sz="2700" spc="-114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dalam</a:t>
            </a:r>
            <a:r>
              <a:rPr sz="2700" spc="-4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kaitannya</a:t>
            </a:r>
            <a:r>
              <a:rPr sz="2700" spc="-5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dengan </a:t>
            </a:r>
            <a:r>
              <a:rPr sz="2700" spc="-73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penggunaan </a:t>
            </a:r>
            <a:r>
              <a:rPr sz="2700" spc="5" dirty="0">
                <a:latin typeface="Arial MT"/>
                <a:cs typeface="Arial MT"/>
              </a:rPr>
              <a:t>pengetahuan </a:t>
            </a:r>
            <a:r>
              <a:rPr sz="2700" spc="-15" dirty="0">
                <a:latin typeface="Arial MT"/>
                <a:cs typeface="Arial MT"/>
              </a:rPr>
              <a:t>yg </a:t>
            </a:r>
            <a:r>
              <a:rPr sz="2700" spc="5" dirty="0">
                <a:latin typeface="Arial MT"/>
                <a:cs typeface="Arial MT"/>
              </a:rPr>
              <a:t>ada </a:t>
            </a:r>
            <a:r>
              <a:rPr sz="2700" spc="10" dirty="0">
                <a:latin typeface="Arial MT"/>
                <a:cs typeface="Arial MT"/>
              </a:rPr>
              <a:t>ke </a:t>
            </a:r>
            <a:r>
              <a:rPr sz="2700" spc="5" dirty="0">
                <a:latin typeface="Arial MT"/>
                <a:cs typeface="Arial MT"/>
              </a:rPr>
              <a:t>dalam </a:t>
            </a:r>
            <a:r>
              <a:rPr sz="2700" spc="1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konteks</a:t>
            </a:r>
            <a:r>
              <a:rPr sz="2700" spc="-9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bervariasi</a:t>
            </a:r>
            <a:endParaRPr sz="2700">
              <a:latin typeface="Arial MT"/>
              <a:cs typeface="Arial MT"/>
            </a:endParaRPr>
          </a:p>
          <a:p>
            <a:pPr marL="356870" marR="5080" indent="-344805">
              <a:lnSpc>
                <a:spcPts val="2590"/>
              </a:lnSpc>
              <a:spcBef>
                <a:spcPts val="655"/>
              </a:spcBef>
              <a:buChar char="•"/>
              <a:tabLst>
                <a:tab pos="356870" algn="l"/>
                <a:tab pos="357505" algn="l"/>
              </a:tabLst>
            </a:pPr>
            <a:r>
              <a:rPr sz="2700" spc="5" dirty="0">
                <a:latin typeface="Arial MT"/>
                <a:cs typeface="Arial MT"/>
              </a:rPr>
              <a:t>Tidak mengukur </a:t>
            </a:r>
            <a:r>
              <a:rPr sz="2700" dirty="0">
                <a:latin typeface="Arial MT"/>
                <a:cs typeface="Arial MT"/>
              </a:rPr>
              <a:t>intelegensi/bakat </a:t>
            </a:r>
            <a:r>
              <a:rPr sz="2700" spc="-5" dirty="0">
                <a:latin typeface="Arial MT"/>
                <a:cs typeface="Arial MT"/>
              </a:rPr>
              <a:t>yang </a:t>
            </a:r>
            <a:r>
              <a:rPr sz="2700" spc="5" dirty="0">
                <a:latin typeface="Arial MT"/>
                <a:cs typeface="Arial MT"/>
              </a:rPr>
              <a:t>ada pada </a:t>
            </a:r>
            <a:r>
              <a:rPr sz="2700" spc="-74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seseorang </a:t>
            </a:r>
            <a:r>
              <a:rPr sz="2700" spc="10" dirty="0">
                <a:latin typeface="Arial MT"/>
                <a:cs typeface="Arial MT"/>
              </a:rPr>
              <a:t>secara </a:t>
            </a:r>
            <a:r>
              <a:rPr sz="2700" spc="5" dirty="0">
                <a:latin typeface="Arial MT"/>
                <a:cs typeface="Arial MT"/>
              </a:rPr>
              <a:t>murni, </a:t>
            </a:r>
            <a:r>
              <a:rPr sz="2700" dirty="0">
                <a:latin typeface="Arial MT"/>
                <a:cs typeface="Arial MT"/>
              </a:rPr>
              <a:t>tetapi </a:t>
            </a:r>
            <a:r>
              <a:rPr sz="2700" spc="5" dirty="0">
                <a:latin typeface="Arial MT"/>
                <a:cs typeface="Arial MT"/>
              </a:rPr>
              <a:t>kemampuan </a:t>
            </a:r>
            <a:r>
              <a:rPr sz="2700" spc="1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seorang </a:t>
            </a:r>
            <a:r>
              <a:rPr sz="2700" spc="-5" dirty="0">
                <a:latin typeface="Arial MT"/>
                <a:cs typeface="Arial MT"/>
              </a:rPr>
              <a:t>peserta </a:t>
            </a:r>
            <a:r>
              <a:rPr sz="2700" dirty="0">
                <a:latin typeface="Arial MT"/>
                <a:cs typeface="Arial MT"/>
              </a:rPr>
              <a:t>tes </a:t>
            </a:r>
            <a:r>
              <a:rPr sz="2700" spc="5" dirty="0">
                <a:latin typeface="Arial MT"/>
                <a:cs typeface="Arial MT"/>
              </a:rPr>
              <a:t>dalam memecahkan </a:t>
            </a:r>
            <a:r>
              <a:rPr sz="2700" spc="1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permasalahan</a:t>
            </a:r>
            <a:r>
              <a:rPr sz="2700" spc="-100" dirty="0">
                <a:latin typeface="Arial MT"/>
                <a:cs typeface="Arial MT"/>
              </a:rPr>
              <a:t> </a:t>
            </a:r>
            <a:r>
              <a:rPr sz="2700" spc="-15" dirty="0">
                <a:latin typeface="Arial MT"/>
                <a:cs typeface="Arial MT"/>
              </a:rPr>
              <a:t>yg</a:t>
            </a:r>
            <a:r>
              <a:rPr sz="2700" spc="1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sudah</a:t>
            </a:r>
            <a:r>
              <a:rPr sz="2700" spc="-7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direncanakan</a:t>
            </a:r>
            <a:r>
              <a:rPr sz="2700" spc="-2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si</a:t>
            </a:r>
            <a:r>
              <a:rPr sz="2700" spc="-11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pembuat </a:t>
            </a:r>
            <a:r>
              <a:rPr sz="2700" spc="-73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tes</a:t>
            </a:r>
            <a:endParaRPr sz="2700">
              <a:latin typeface="Arial MT"/>
              <a:cs typeface="Arial MT"/>
            </a:endParaRPr>
          </a:p>
          <a:p>
            <a:pPr marL="356870" marR="761365" indent="-344805">
              <a:lnSpc>
                <a:spcPts val="2590"/>
              </a:lnSpc>
              <a:spcBef>
                <a:spcPts val="660"/>
              </a:spcBef>
              <a:buChar char="•"/>
              <a:tabLst>
                <a:tab pos="356870" algn="l"/>
                <a:tab pos="357505" algn="l"/>
              </a:tabLst>
            </a:pPr>
            <a:r>
              <a:rPr sz="2700" spc="-5" dirty="0">
                <a:latin typeface="Arial MT"/>
                <a:cs typeface="Arial MT"/>
              </a:rPr>
              <a:t>Banyak</a:t>
            </a:r>
            <a:r>
              <a:rPr sz="2700" spc="-4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digunakan</a:t>
            </a:r>
            <a:r>
              <a:rPr sz="2700" spc="-9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untuk</a:t>
            </a:r>
            <a:r>
              <a:rPr sz="2700" spc="-2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tujuan</a:t>
            </a:r>
            <a:r>
              <a:rPr sz="2700" spc="-5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memprediksi </a:t>
            </a:r>
            <a:r>
              <a:rPr sz="2700" spc="-735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prospek keberhasilan seorang siswa dalam </a:t>
            </a:r>
            <a:r>
              <a:rPr sz="2700" spc="10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menyelesaikan</a:t>
            </a:r>
            <a:r>
              <a:rPr sz="2700" spc="-120" dirty="0">
                <a:latin typeface="Arial MT"/>
                <a:cs typeface="Arial MT"/>
              </a:rPr>
              <a:t> </a:t>
            </a:r>
            <a:r>
              <a:rPr sz="2700" spc="5" dirty="0">
                <a:latin typeface="Arial MT"/>
                <a:cs typeface="Arial MT"/>
              </a:rPr>
              <a:t>program</a:t>
            </a:r>
            <a:r>
              <a:rPr sz="2700" spc="-75" dirty="0">
                <a:latin typeface="Arial MT"/>
                <a:cs typeface="Arial MT"/>
              </a:rPr>
              <a:t> </a:t>
            </a:r>
            <a:r>
              <a:rPr sz="2700" dirty="0">
                <a:latin typeface="Arial MT"/>
                <a:cs typeface="Arial MT"/>
              </a:rPr>
              <a:t>pendidikannya</a:t>
            </a:r>
            <a:endParaRPr sz="27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191" y="347979"/>
            <a:ext cx="9144000" cy="142049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391160" rIns="0" bIns="0" rtlCol="0">
            <a:spAutoFit/>
          </a:bodyPr>
          <a:lstStyle/>
          <a:p>
            <a:pPr marL="237490">
              <a:lnSpc>
                <a:spcPct val="100000"/>
              </a:lnSpc>
              <a:spcBef>
                <a:spcPts val="3080"/>
              </a:spcBef>
            </a:pPr>
            <a:r>
              <a:rPr spc="5" dirty="0">
                <a:solidFill>
                  <a:srgbClr val="FFFFFF"/>
                </a:solidFill>
              </a:rPr>
              <a:t>DAFTAR</a:t>
            </a:r>
            <a:r>
              <a:rPr spc="-25" dirty="0">
                <a:solidFill>
                  <a:srgbClr val="FFFFFF"/>
                </a:solidFill>
              </a:rPr>
              <a:t> </a:t>
            </a:r>
            <a:r>
              <a:rPr spc="-5" dirty="0">
                <a:solidFill>
                  <a:srgbClr val="FFFFFF"/>
                </a:solidFill>
              </a:rPr>
              <a:t>INVENTORI</a:t>
            </a:r>
            <a:r>
              <a:rPr spc="-95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KEPRIBADIAN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9256"/>
            <a:ext cx="8054975" cy="40233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859790" indent="-344805">
              <a:lnSpc>
                <a:spcPct val="100000"/>
              </a:lnSpc>
              <a:spcBef>
                <a:spcPts val="9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Dimaksudkan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untuk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mendapat</a:t>
            </a:r>
            <a:r>
              <a:rPr sz="3200" spc="-10" dirty="0">
                <a:latin typeface="Arial MT"/>
                <a:cs typeface="Arial MT"/>
              </a:rPr>
              <a:t> ukuran </a:t>
            </a:r>
            <a:r>
              <a:rPr sz="3200" spc="-869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kepribadian</a:t>
            </a:r>
            <a:r>
              <a:rPr sz="3200" spc="-4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dari</a:t>
            </a:r>
            <a:r>
              <a:rPr sz="3200" spc="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objek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penelitian</a:t>
            </a:r>
            <a:endParaRPr sz="320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10" dirty="0">
                <a:latin typeface="Arial MT"/>
                <a:cs typeface="Arial MT"/>
              </a:rPr>
              <a:t>Para </a:t>
            </a:r>
            <a:r>
              <a:rPr sz="3200" spc="-5" dirty="0">
                <a:latin typeface="Arial MT"/>
                <a:cs typeface="Arial MT"/>
              </a:rPr>
              <a:t>subjek diberi bermacam-macam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pernyataan</a:t>
            </a:r>
            <a:r>
              <a:rPr sz="3200" spc="25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yang</a:t>
            </a:r>
            <a:r>
              <a:rPr sz="3200" spc="2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menggambarkan</a:t>
            </a:r>
            <a:r>
              <a:rPr sz="3200" spc="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pola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tingkah laku, diminta untuk menunjukkan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apakah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tiap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pernyataan</a:t>
            </a:r>
            <a:r>
              <a:rPr sz="3200" spc="45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merupakan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ciri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tingkah laku </a:t>
            </a:r>
            <a:r>
              <a:rPr sz="3200" spc="-10" dirty="0">
                <a:latin typeface="Arial MT"/>
                <a:cs typeface="Arial MT"/>
              </a:rPr>
              <a:t>mereka </a:t>
            </a:r>
            <a:r>
              <a:rPr sz="3200" spc="-5" dirty="0">
                <a:latin typeface="Arial MT"/>
                <a:cs typeface="Arial MT"/>
              </a:rPr>
              <a:t>dengan </a:t>
            </a:r>
            <a:r>
              <a:rPr sz="3200" spc="-10" dirty="0">
                <a:latin typeface="Arial MT"/>
                <a:cs typeface="Arial MT"/>
              </a:rPr>
              <a:t>cara memberi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tanda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cek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pada </a:t>
            </a:r>
            <a:r>
              <a:rPr sz="3200" spc="-10" dirty="0">
                <a:latin typeface="Arial MT"/>
                <a:cs typeface="Arial MT"/>
              </a:rPr>
              <a:t>jawaban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00380"/>
            <a:ext cx="6400800" cy="1143000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254000" rIns="0" bIns="0" rtlCol="0">
            <a:spAutoFit/>
          </a:bodyPr>
          <a:lstStyle/>
          <a:p>
            <a:pPr marL="731520">
              <a:lnSpc>
                <a:spcPct val="100000"/>
              </a:lnSpc>
              <a:spcBef>
                <a:spcPts val="2000"/>
              </a:spcBef>
            </a:pPr>
            <a:r>
              <a:rPr dirty="0">
                <a:solidFill>
                  <a:srgbClr val="FFFFFF"/>
                </a:solidFill>
              </a:rPr>
              <a:t>TEKNIK</a:t>
            </a:r>
            <a:r>
              <a:rPr spc="-10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PROYEKTIF</a:t>
            </a:r>
          </a:p>
        </p:txBody>
      </p:sp>
      <p:sp>
        <p:nvSpPr>
          <p:cNvPr id="3" name="object 3"/>
          <p:cNvSpPr/>
          <p:nvPr/>
        </p:nvSpPr>
        <p:spPr>
          <a:xfrm>
            <a:off x="774191" y="2405379"/>
            <a:ext cx="9144000" cy="4343400"/>
          </a:xfrm>
          <a:custGeom>
            <a:avLst/>
            <a:gdLst/>
            <a:ahLst/>
            <a:cxnLst/>
            <a:rect l="l" t="t" r="r" b="b"/>
            <a:pathLst>
              <a:path w="9144000" h="4343400">
                <a:moveTo>
                  <a:pt x="9144000" y="0"/>
                </a:moveTo>
                <a:lnTo>
                  <a:pt x="0" y="0"/>
                </a:lnTo>
                <a:lnTo>
                  <a:pt x="0" y="4343400"/>
                </a:lnTo>
                <a:lnTo>
                  <a:pt x="9144000" y="43434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52932" y="2426207"/>
            <a:ext cx="8548370" cy="4037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38735" indent="-344805">
              <a:lnSpc>
                <a:spcPct val="100000"/>
              </a:lnSpc>
              <a:spcBef>
                <a:spcPts val="10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 MT"/>
                <a:cs typeface="Arial MT"/>
              </a:rPr>
              <a:t>Ukuran</a:t>
            </a:r>
            <a:r>
              <a:rPr sz="2800" spc="-4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dilakukan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dengan meminta </a:t>
            </a:r>
            <a:r>
              <a:rPr sz="2800" spc="5" dirty="0">
                <a:latin typeface="Arial MT"/>
                <a:cs typeface="Arial MT"/>
              </a:rPr>
              <a:t>seseorang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memberikan </a:t>
            </a:r>
            <a:r>
              <a:rPr sz="2800" spc="5" dirty="0">
                <a:latin typeface="Arial MT"/>
                <a:cs typeface="Arial MT"/>
              </a:rPr>
              <a:t>respon kepada suatu </a:t>
            </a:r>
            <a:r>
              <a:rPr sz="2800" dirty="0">
                <a:latin typeface="Arial MT"/>
                <a:cs typeface="Arial MT"/>
              </a:rPr>
              <a:t>stimulus </a:t>
            </a:r>
            <a:r>
              <a:rPr sz="2800" spc="-5" dirty="0">
                <a:latin typeface="Arial MT"/>
                <a:cs typeface="Arial MT"/>
              </a:rPr>
              <a:t>yang </a:t>
            </a:r>
            <a:r>
              <a:rPr sz="2800" dirty="0">
                <a:latin typeface="Arial MT"/>
                <a:cs typeface="Arial MT"/>
              </a:rPr>
              <a:t> bermakna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ganda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atau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</a:t>
            </a:r>
            <a:r>
              <a:rPr sz="2800" spc="30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tak</a:t>
            </a:r>
            <a:r>
              <a:rPr sz="2800" spc="-30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tersusun.</a:t>
            </a:r>
            <a:endParaRPr sz="2800">
              <a:latin typeface="Arial MT"/>
              <a:cs typeface="Arial MT"/>
            </a:endParaRPr>
          </a:p>
          <a:p>
            <a:pPr marL="356870" marR="156210" indent="-344805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 MT"/>
                <a:cs typeface="Arial MT"/>
              </a:rPr>
              <a:t>Disebut proyeksi </a:t>
            </a:r>
            <a:r>
              <a:rPr sz="2800" spc="5" dirty="0">
                <a:latin typeface="Arial MT"/>
                <a:cs typeface="Arial MT"/>
              </a:rPr>
              <a:t>karena seseorang </a:t>
            </a:r>
            <a:r>
              <a:rPr sz="2800" dirty="0">
                <a:latin typeface="Arial MT"/>
                <a:cs typeface="Arial MT"/>
              </a:rPr>
              <a:t>diharapkan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memproyeksikan kebutuhan, keinginan, </a:t>
            </a:r>
            <a:r>
              <a:rPr sz="2800" spc="5" dirty="0">
                <a:latin typeface="Arial MT"/>
                <a:cs typeface="Arial MT"/>
              </a:rPr>
              <a:t>ketakutan,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kecemasannya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sendiri</a:t>
            </a:r>
            <a:r>
              <a:rPr sz="2800" spc="-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dalam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stimulus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tersebut</a:t>
            </a:r>
            <a:endParaRPr sz="280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 MT"/>
                <a:cs typeface="Arial MT"/>
              </a:rPr>
              <a:t>Banyak </a:t>
            </a:r>
            <a:r>
              <a:rPr sz="2800" dirty="0">
                <a:latin typeface="Arial MT"/>
                <a:cs typeface="Arial MT"/>
              </a:rPr>
              <a:t>digunakan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oleh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ahli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ilmu</a:t>
            </a:r>
            <a:r>
              <a:rPr sz="2800" spc="-10" dirty="0">
                <a:latin typeface="Arial MT"/>
                <a:cs typeface="Arial MT"/>
              </a:rPr>
              <a:t> jiwa</a:t>
            </a:r>
            <a:r>
              <a:rPr sz="2800" spc="3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klinis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untuk 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mempelajari dan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menetapkan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diagnosis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orang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mendapat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gangguan emosional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76580"/>
            <a:ext cx="6400800" cy="1143000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2540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00"/>
              </a:spcBef>
            </a:pPr>
            <a:r>
              <a:rPr spc="5" dirty="0">
                <a:solidFill>
                  <a:srgbClr val="FFFFFF"/>
                </a:solidFill>
              </a:rPr>
              <a:t>SKALA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10132" y="2429256"/>
            <a:ext cx="7922259" cy="256032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Seperangkat nilai angka </a:t>
            </a:r>
            <a:r>
              <a:rPr sz="3200" spc="-15" dirty="0">
                <a:latin typeface="Arial MT"/>
                <a:cs typeface="Arial MT"/>
              </a:rPr>
              <a:t>yang </a:t>
            </a:r>
            <a:r>
              <a:rPr sz="3200" spc="-5" dirty="0">
                <a:latin typeface="Arial MT"/>
                <a:cs typeface="Arial MT"/>
              </a:rPr>
              <a:t>ditetapkan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kepada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subjek,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objek/tingkah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laku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dengan </a:t>
            </a:r>
            <a:r>
              <a:rPr sz="3200" spc="-869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tujuan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mengukur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sifat</a:t>
            </a:r>
            <a:endParaRPr sz="3200">
              <a:latin typeface="Arial MT"/>
              <a:cs typeface="Arial MT"/>
            </a:endParaRPr>
          </a:p>
          <a:p>
            <a:pPr marL="356870" marR="455295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Skala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biasa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digunakan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untuk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mengukur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sifat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nilai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dan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minat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00380"/>
            <a:ext cx="6477000" cy="1143000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2540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00"/>
              </a:spcBef>
            </a:pPr>
            <a:r>
              <a:rPr spc="5" dirty="0">
                <a:solidFill>
                  <a:srgbClr val="FFFFFF"/>
                </a:solidFill>
              </a:rPr>
              <a:t>MACAM</a:t>
            </a:r>
            <a:r>
              <a:rPr spc="-114" dirty="0">
                <a:solidFill>
                  <a:srgbClr val="FFFFFF"/>
                </a:solidFill>
              </a:rPr>
              <a:t> </a:t>
            </a:r>
            <a:r>
              <a:rPr spc="5" dirty="0">
                <a:solidFill>
                  <a:srgbClr val="FFFFFF"/>
                </a:solidFill>
              </a:rPr>
              <a:t>SKALA</a:t>
            </a:r>
          </a:p>
        </p:txBody>
      </p:sp>
      <p:sp>
        <p:nvSpPr>
          <p:cNvPr id="3" name="object 3"/>
          <p:cNvSpPr/>
          <p:nvPr/>
        </p:nvSpPr>
        <p:spPr>
          <a:xfrm>
            <a:off x="774191" y="1948179"/>
            <a:ext cx="9144000" cy="4648200"/>
          </a:xfrm>
          <a:custGeom>
            <a:avLst/>
            <a:gdLst/>
            <a:ahLst/>
            <a:cxnLst/>
            <a:rect l="l" t="t" r="r" b="b"/>
            <a:pathLst>
              <a:path w="9144000" h="4648200">
                <a:moveTo>
                  <a:pt x="9144000" y="0"/>
                </a:moveTo>
                <a:lnTo>
                  <a:pt x="0" y="0"/>
                </a:lnTo>
                <a:lnTo>
                  <a:pt x="0" y="4648200"/>
                </a:lnTo>
                <a:lnTo>
                  <a:pt x="9144000" y="46482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52932" y="1975104"/>
            <a:ext cx="8949055" cy="38652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27685" marR="661035" indent="-515620">
              <a:lnSpc>
                <a:spcPct val="100000"/>
              </a:lnSpc>
              <a:spcBef>
                <a:spcPts val="9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spc="-5" dirty="0">
                <a:latin typeface="Arial MT"/>
                <a:cs typeface="Arial MT"/>
              </a:rPr>
              <a:t>Skala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likert</a:t>
            </a:r>
            <a:r>
              <a:rPr sz="2000" dirty="0">
                <a:latin typeface="Arial MT"/>
                <a:cs typeface="Arial MT"/>
              </a:rPr>
              <a:t> (summated</a:t>
            </a:r>
            <a:r>
              <a:rPr sz="2000" spc="-7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rating</a:t>
            </a:r>
            <a:r>
              <a:rPr sz="2000" spc="3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scale):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sejumlah </a:t>
            </a:r>
            <a:r>
              <a:rPr sz="2000" spc="-15" dirty="0">
                <a:latin typeface="Arial MT"/>
                <a:cs typeface="Arial MT"/>
              </a:rPr>
              <a:t>pertanyaan</a:t>
            </a:r>
            <a:r>
              <a:rPr sz="2000" spc="9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positif</a:t>
            </a:r>
            <a:r>
              <a:rPr sz="2000" spc="2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dan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negatif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mengenai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suatu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objek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sikap</a:t>
            </a:r>
            <a:endParaRPr sz="2000">
              <a:latin typeface="Arial MT"/>
              <a:cs typeface="Arial MT"/>
            </a:endParaRPr>
          </a:p>
          <a:p>
            <a:pPr marL="527685" marR="121920" indent="-51562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spc="-5" dirty="0">
                <a:latin typeface="Arial MT"/>
                <a:cs typeface="Arial MT"/>
              </a:rPr>
              <a:t>Skala </a:t>
            </a:r>
            <a:r>
              <a:rPr sz="2000" spc="-10" dirty="0">
                <a:latin typeface="Arial MT"/>
                <a:cs typeface="Arial MT"/>
              </a:rPr>
              <a:t>thurstone: </a:t>
            </a:r>
            <a:r>
              <a:rPr sz="2000" dirty="0">
                <a:latin typeface="Arial MT"/>
                <a:cs typeface="Arial MT"/>
              </a:rPr>
              <a:t>mengembangkan </a:t>
            </a:r>
            <a:r>
              <a:rPr sz="2000" spc="-5" dirty="0">
                <a:latin typeface="Arial MT"/>
                <a:cs typeface="Arial MT"/>
              </a:rPr>
              <a:t>suatu metode </a:t>
            </a:r>
            <a:r>
              <a:rPr sz="2000" spc="-10" dirty="0">
                <a:latin typeface="Arial MT"/>
                <a:cs typeface="Arial MT"/>
              </a:rPr>
              <a:t>untuk </a:t>
            </a:r>
            <a:r>
              <a:rPr sz="2000" spc="-5" dirty="0">
                <a:latin typeface="Arial MT"/>
                <a:cs typeface="Arial MT"/>
              </a:rPr>
              <a:t>menentukan </a:t>
            </a:r>
            <a:r>
              <a:rPr sz="2000" dirty="0">
                <a:latin typeface="Arial MT"/>
                <a:cs typeface="Arial MT"/>
              </a:rPr>
              <a:t>skala </a:t>
            </a:r>
            <a:r>
              <a:rPr sz="2000" spc="-54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tertentu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pada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hal-hal</a:t>
            </a:r>
            <a:r>
              <a:rPr sz="2000" spc="30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yang</a:t>
            </a:r>
            <a:r>
              <a:rPr sz="2000" spc="8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mewakili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berbagai</a:t>
            </a:r>
            <a:r>
              <a:rPr sz="2000" spc="4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tingkat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sikap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yang 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menyenangkan</a:t>
            </a:r>
            <a:endParaRPr sz="2000">
              <a:latin typeface="Arial MT"/>
              <a:cs typeface="Arial MT"/>
            </a:endParaRPr>
          </a:p>
          <a:p>
            <a:pPr marL="527685" marR="5080" indent="-51562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spc="-5" dirty="0">
                <a:latin typeface="Arial MT"/>
                <a:cs typeface="Arial MT"/>
              </a:rPr>
              <a:t>Skala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guttman:</a:t>
            </a:r>
            <a:r>
              <a:rPr sz="2000" spc="-2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skala</a:t>
            </a:r>
            <a:r>
              <a:rPr sz="2000" spc="-5" dirty="0">
                <a:latin typeface="Arial MT"/>
                <a:cs typeface="Arial MT"/>
              </a:rPr>
              <a:t> berdimensi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tunggal,</a:t>
            </a:r>
            <a:r>
              <a:rPr sz="2000" spc="4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suatu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sikap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dianggap</a:t>
            </a:r>
            <a:r>
              <a:rPr sz="2000" spc="6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bersimensi </a:t>
            </a:r>
            <a:r>
              <a:rPr sz="2000" spc="-5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tunggal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hanya</a:t>
            </a:r>
            <a:r>
              <a:rPr sz="2000" spc="8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kalau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sikap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itu</a:t>
            </a:r>
            <a:r>
              <a:rPr sz="2000" spc="1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menghasilkan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skala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kumulatif</a:t>
            </a:r>
            <a:r>
              <a:rPr sz="2000" spc="-40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yaitu</a:t>
            </a:r>
            <a:r>
              <a:rPr sz="2000" spc="8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skala 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yang</a:t>
            </a:r>
            <a:r>
              <a:rPr sz="2000" spc="60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butirnya</a:t>
            </a:r>
            <a:r>
              <a:rPr sz="2000" spc="8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berkaitan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satu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sama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lain</a:t>
            </a:r>
            <a:r>
              <a:rPr sz="2000" spc="3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sehingga</a:t>
            </a:r>
            <a:r>
              <a:rPr sz="2000" spc="5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seorang</a:t>
            </a:r>
            <a:r>
              <a:rPr sz="2000" spc="1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subjek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25" dirty="0">
                <a:latin typeface="Arial MT"/>
                <a:cs typeface="Arial MT"/>
              </a:rPr>
              <a:t>yang 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setuju</a:t>
            </a:r>
            <a:r>
              <a:rPr sz="2000" spc="-3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dengan</a:t>
            </a:r>
            <a:r>
              <a:rPr sz="2000" spc="30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oertanyaan</a:t>
            </a:r>
            <a:r>
              <a:rPr sz="2000" spc="8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juga</a:t>
            </a:r>
            <a:r>
              <a:rPr sz="2000" spc="1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setuju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dnegan</a:t>
            </a:r>
            <a:r>
              <a:rPr sz="2000" spc="30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pernyataan</a:t>
            </a:r>
            <a:r>
              <a:rPr sz="2000" spc="8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no</a:t>
            </a:r>
            <a:r>
              <a:rPr sz="2000" spc="-5" dirty="0">
                <a:latin typeface="Arial MT"/>
                <a:cs typeface="Arial MT"/>
              </a:rPr>
              <a:t> 1</a:t>
            </a:r>
            <a:endParaRPr sz="2000">
              <a:latin typeface="Arial MT"/>
              <a:cs typeface="Arial MT"/>
            </a:endParaRPr>
          </a:p>
          <a:p>
            <a:pPr marL="527685" marR="490220" indent="-515620">
              <a:lnSpc>
                <a:spcPct val="100000"/>
              </a:lnSpc>
              <a:spcBef>
                <a:spcPts val="48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2000" spc="-5" dirty="0">
                <a:latin typeface="Arial MT"/>
                <a:cs typeface="Arial MT"/>
              </a:rPr>
              <a:t>Skala </a:t>
            </a:r>
            <a:r>
              <a:rPr sz="2000" spc="-10" dirty="0">
                <a:latin typeface="Arial MT"/>
                <a:cs typeface="Arial MT"/>
              </a:rPr>
              <a:t>perbedaan</a:t>
            </a:r>
            <a:r>
              <a:rPr sz="2000" spc="4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makna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(semantic differential</a:t>
            </a:r>
            <a:r>
              <a:rPr sz="2000" spc="1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scale):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didasarkan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pada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pandangangan</a:t>
            </a:r>
            <a:r>
              <a:rPr sz="2000" spc="45" dirty="0">
                <a:latin typeface="Arial MT"/>
                <a:cs typeface="Arial MT"/>
              </a:rPr>
              <a:t> </a:t>
            </a:r>
            <a:r>
              <a:rPr sz="2000" spc="-15" dirty="0">
                <a:latin typeface="Arial MT"/>
                <a:cs typeface="Arial MT"/>
              </a:rPr>
              <a:t>bahwa</a:t>
            </a:r>
            <a:r>
              <a:rPr sz="2000" spc="5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objek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mempunyai</a:t>
            </a:r>
            <a:r>
              <a:rPr sz="2000" spc="2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dua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macam</a:t>
            </a:r>
            <a:r>
              <a:rPr sz="2000" spc="-3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makna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bagis 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eseorang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20" dirty="0">
                <a:latin typeface="Arial MT"/>
                <a:cs typeface="Arial MT"/>
              </a:rPr>
              <a:t>yaitu</a:t>
            </a:r>
            <a:r>
              <a:rPr sz="2000" spc="8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makna</a:t>
            </a:r>
            <a:r>
              <a:rPr sz="2000" spc="-6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denotatif</a:t>
            </a:r>
            <a:r>
              <a:rPr sz="2000" spc="30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dan</a:t>
            </a:r>
            <a:r>
              <a:rPr sz="2000" spc="1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konotataif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500380"/>
            <a:ext cx="6477000" cy="1143000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254000" rIns="0" bIns="0" rtlCol="0">
            <a:spAutoFit/>
          </a:bodyPr>
          <a:lstStyle/>
          <a:p>
            <a:pPr marL="459740">
              <a:lnSpc>
                <a:spcPct val="100000"/>
              </a:lnSpc>
              <a:spcBef>
                <a:spcPts val="2000"/>
              </a:spcBef>
            </a:pPr>
            <a:r>
              <a:rPr dirty="0">
                <a:solidFill>
                  <a:srgbClr val="FFFFFF"/>
                </a:solidFill>
              </a:rPr>
              <a:t>TEKNIK</a:t>
            </a:r>
            <a:r>
              <a:rPr spc="-10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SOSIOMETRIS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9256"/>
            <a:ext cx="8060055" cy="412115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952500" indent="-344805">
              <a:lnSpc>
                <a:spcPct val="100000"/>
              </a:lnSpc>
              <a:spcBef>
                <a:spcPts val="9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latin typeface="Arial MT"/>
                <a:cs typeface="Arial MT"/>
              </a:rPr>
              <a:t>Dipakai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untuk mempelajari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organisasi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kelompok-kelompok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kecil</a:t>
            </a:r>
            <a:endParaRPr sz="3200">
              <a:latin typeface="Arial MT"/>
              <a:cs typeface="Arial MT"/>
            </a:endParaRPr>
          </a:p>
          <a:p>
            <a:pPr marL="356870" marR="438784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  <a:tab pos="6126480" algn="l"/>
              </a:tabLst>
            </a:pPr>
            <a:r>
              <a:rPr sz="3200" spc="-5" dirty="0">
                <a:latin typeface="Arial MT"/>
                <a:cs typeface="Arial MT"/>
              </a:rPr>
              <a:t>Prosedur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15" dirty="0">
                <a:latin typeface="Arial MT"/>
                <a:cs typeface="Arial MT"/>
              </a:rPr>
              <a:t>dasarnya</a:t>
            </a:r>
            <a:r>
              <a:rPr sz="3200" spc="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dapat </a:t>
            </a:r>
            <a:r>
              <a:rPr sz="3200" spc="-10" dirty="0">
                <a:latin typeface="Arial MT"/>
                <a:cs typeface="Arial MT"/>
              </a:rPr>
              <a:t>berupa </a:t>
            </a:r>
            <a:r>
              <a:rPr sz="3200" spc="-5" dirty="0">
                <a:latin typeface="Arial MT"/>
                <a:cs typeface="Arial MT"/>
              </a:rPr>
              <a:t> permintaan </a:t>
            </a:r>
            <a:r>
              <a:rPr sz="3200" spc="-10" dirty="0">
                <a:latin typeface="Arial MT"/>
                <a:cs typeface="Arial MT"/>
              </a:rPr>
              <a:t>para </a:t>
            </a:r>
            <a:r>
              <a:rPr sz="3200" spc="-5" dirty="0">
                <a:latin typeface="Arial MT"/>
                <a:cs typeface="Arial MT"/>
              </a:rPr>
              <a:t>anggota untuk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m</a:t>
            </a:r>
            <a:r>
              <a:rPr sz="3200" spc="-5" dirty="0">
                <a:latin typeface="Arial MT"/>
                <a:cs typeface="Arial MT"/>
              </a:rPr>
              <a:t>engu</a:t>
            </a:r>
            <a:r>
              <a:rPr sz="3200" spc="-15" dirty="0">
                <a:latin typeface="Arial MT"/>
                <a:cs typeface="Arial MT"/>
              </a:rPr>
              <a:t>r</a:t>
            </a:r>
            <a:r>
              <a:rPr sz="3200" spc="-5" dirty="0">
                <a:latin typeface="Arial MT"/>
                <a:cs typeface="Arial MT"/>
              </a:rPr>
              <a:t>ut</a:t>
            </a:r>
            <a:r>
              <a:rPr sz="3200" dirty="0">
                <a:latin typeface="Arial MT"/>
                <a:cs typeface="Arial MT"/>
              </a:rPr>
              <a:t>k</a:t>
            </a:r>
            <a:r>
              <a:rPr sz="3200" spc="-5" dirty="0">
                <a:latin typeface="Arial MT"/>
                <a:cs typeface="Arial MT"/>
              </a:rPr>
              <a:t>an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teman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10" dirty="0">
                <a:latin typeface="Arial MT"/>
                <a:cs typeface="Arial MT"/>
              </a:rPr>
              <a:t>p</a:t>
            </a:r>
            <a:r>
              <a:rPr sz="3200" dirty="0">
                <a:latin typeface="Arial MT"/>
                <a:cs typeface="Arial MT"/>
              </a:rPr>
              <a:t>ili</a:t>
            </a:r>
            <a:r>
              <a:rPr sz="3200" spc="-5" dirty="0">
                <a:latin typeface="Arial MT"/>
                <a:cs typeface="Arial MT"/>
              </a:rPr>
              <a:t>hann</a:t>
            </a:r>
            <a:r>
              <a:rPr sz="3200" spc="-45" dirty="0">
                <a:latin typeface="Arial MT"/>
                <a:cs typeface="Arial MT"/>
              </a:rPr>
              <a:t>y</a:t>
            </a:r>
            <a:r>
              <a:rPr sz="3200" spc="-5" dirty="0">
                <a:latin typeface="Arial MT"/>
                <a:cs typeface="Arial MT"/>
              </a:rPr>
              <a:t>a</a:t>
            </a:r>
            <a:r>
              <a:rPr sz="3200" dirty="0">
                <a:latin typeface="Arial MT"/>
                <a:cs typeface="Arial MT"/>
              </a:rPr>
              <a:t>	</a:t>
            </a:r>
            <a:r>
              <a:rPr sz="3200" spc="-10" dirty="0">
                <a:latin typeface="Arial MT"/>
                <a:cs typeface="Arial MT"/>
              </a:rPr>
              <a:t>m</a:t>
            </a:r>
            <a:r>
              <a:rPr sz="3200" spc="-5" dirty="0">
                <a:latin typeface="Arial MT"/>
                <a:cs typeface="Arial MT"/>
              </a:rPr>
              <a:t>enu</a:t>
            </a:r>
            <a:r>
              <a:rPr sz="3200" spc="-15" dirty="0">
                <a:latin typeface="Arial MT"/>
                <a:cs typeface="Arial MT"/>
              </a:rPr>
              <a:t>r</a:t>
            </a:r>
            <a:r>
              <a:rPr sz="3200" spc="-5" dirty="0">
                <a:latin typeface="Arial MT"/>
                <a:cs typeface="Arial MT"/>
              </a:rPr>
              <a:t>ut  kriteria</a:t>
            </a:r>
            <a:r>
              <a:rPr sz="3200" spc="-5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tertentu</a:t>
            </a:r>
            <a:endParaRPr sz="320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765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10" dirty="0">
                <a:latin typeface="Arial MT"/>
                <a:cs typeface="Arial MT"/>
              </a:rPr>
              <a:t>Dengan </a:t>
            </a:r>
            <a:r>
              <a:rPr sz="3200" spc="-5" dirty="0">
                <a:latin typeface="Arial MT"/>
                <a:cs typeface="Arial MT"/>
              </a:rPr>
              <a:t>teknik ini akan diketahui kelompok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popular,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terkucil,</a:t>
            </a:r>
            <a:r>
              <a:rPr sz="3200" spc="-2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dan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klik-klik</a:t>
            </a:r>
            <a:r>
              <a:rPr sz="3200" spc="-3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an</a:t>
            </a:r>
            <a:endParaRPr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191" y="347979"/>
            <a:ext cx="9144000" cy="142049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3911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80"/>
              </a:spcBef>
            </a:pPr>
            <a:r>
              <a:rPr dirty="0">
                <a:solidFill>
                  <a:srgbClr val="FFFFFF"/>
                </a:solidFill>
              </a:rPr>
              <a:t>TEKNIK</a:t>
            </a:r>
            <a:r>
              <a:rPr spc="-105" dirty="0">
                <a:solidFill>
                  <a:srgbClr val="FFFFFF"/>
                </a:solidFill>
              </a:rPr>
              <a:t> </a:t>
            </a:r>
            <a:r>
              <a:rPr spc="5" dirty="0">
                <a:solidFill>
                  <a:srgbClr val="FFFFFF"/>
                </a:solidFill>
              </a:rPr>
              <a:t>DOKUMENTER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95800"/>
          </a:xfrm>
          <a:custGeom>
            <a:avLst/>
            <a:gdLst/>
            <a:ahLst/>
            <a:cxnLst/>
            <a:rect l="l" t="t" r="r" b="b"/>
            <a:pathLst>
              <a:path w="8229600" h="4495800">
                <a:moveTo>
                  <a:pt x="8229600" y="0"/>
                </a:moveTo>
                <a:lnTo>
                  <a:pt x="0" y="0"/>
                </a:lnTo>
                <a:lnTo>
                  <a:pt x="0" y="4495800"/>
                </a:lnTo>
                <a:lnTo>
                  <a:pt x="8229600" y="44958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9256"/>
            <a:ext cx="7583805" cy="40233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6870" marR="1155700" indent="-344805" algn="just">
              <a:lnSpc>
                <a:spcPct val="100000"/>
              </a:lnSpc>
              <a:spcBef>
                <a:spcPts val="90"/>
              </a:spcBef>
              <a:buChar char="•"/>
              <a:tabLst>
                <a:tab pos="357505" algn="l"/>
              </a:tabLst>
            </a:pPr>
            <a:r>
              <a:rPr sz="3200" spc="-10" dirty="0">
                <a:latin typeface="Arial MT"/>
                <a:cs typeface="Arial MT"/>
              </a:rPr>
              <a:t>Cara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mengumpulkan</a:t>
            </a:r>
            <a:r>
              <a:rPr sz="3200" spc="-5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data</a:t>
            </a:r>
            <a:r>
              <a:rPr sz="3200" spc="-2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melalui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peninggalan tertulis seperti arsip,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termasuk juga buku tentang teori,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pendapat,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dirty="0">
                <a:latin typeface="Arial MT"/>
                <a:cs typeface="Arial MT"/>
              </a:rPr>
              <a:t>dalil,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hukum.</a:t>
            </a:r>
            <a:endParaRPr sz="320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10" dirty="0">
                <a:latin typeface="Arial MT"/>
                <a:cs typeface="Arial MT"/>
              </a:rPr>
              <a:t>Merupakan </a:t>
            </a:r>
            <a:r>
              <a:rPr sz="3200" spc="-5" dirty="0">
                <a:latin typeface="Arial MT"/>
                <a:cs typeface="Arial MT"/>
              </a:rPr>
              <a:t>alat pengumpul data utama </a:t>
            </a:r>
            <a:r>
              <a:rPr sz="320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pada penelitian kualitatif </a:t>
            </a:r>
            <a:r>
              <a:rPr sz="3200" spc="-10" dirty="0">
                <a:latin typeface="Arial MT"/>
                <a:cs typeface="Arial MT"/>
              </a:rPr>
              <a:t>karena </a:t>
            </a:r>
            <a:r>
              <a:rPr sz="3200" spc="-5" dirty="0">
                <a:latin typeface="Arial MT"/>
                <a:cs typeface="Arial MT"/>
              </a:rPr>
              <a:t> pembuktian </a:t>
            </a:r>
            <a:r>
              <a:rPr sz="3200" spc="-10" dirty="0">
                <a:latin typeface="Arial MT"/>
                <a:cs typeface="Arial MT"/>
              </a:rPr>
              <a:t>hipoteisnya </a:t>
            </a:r>
            <a:r>
              <a:rPr sz="3200" spc="-5" dirty="0">
                <a:latin typeface="Arial MT"/>
                <a:cs typeface="Arial MT"/>
              </a:rPr>
              <a:t>diajukan secara </a:t>
            </a:r>
            <a:r>
              <a:rPr sz="3200" spc="-87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logis</a:t>
            </a:r>
            <a:r>
              <a:rPr sz="3200" spc="-4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dan</a:t>
            </a:r>
            <a:r>
              <a:rPr sz="3200" spc="-1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rasional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melalui</a:t>
            </a:r>
            <a:r>
              <a:rPr sz="3200" spc="-15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pendapat</a:t>
            </a:r>
            <a:r>
              <a:rPr sz="3200" spc="-30" dirty="0">
                <a:latin typeface="Arial MT"/>
                <a:cs typeface="Arial MT"/>
              </a:rPr>
              <a:t> </a:t>
            </a:r>
            <a:r>
              <a:rPr sz="3200" spc="-5" dirty="0">
                <a:latin typeface="Arial MT"/>
                <a:cs typeface="Arial MT"/>
              </a:rPr>
              <a:t>dan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54555" y="6428232"/>
            <a:ext cx="813435" cy="512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200" spc="-5" dirty="0">
                <a:latin typeface="Arial MT"/>
                <a:cs typeface="Arial MT"/>
              </a:rPr>
              <a:t>teo</a:t>
            </a:r>
            <a:r>
              <a:rPr sz="3200" spc="-15" dirty="0">
                <a:latin typeface="Arial MT"/>
                <a:cs typeface="Arial MT"/>
              </a:rPr>
              <a:t>r</a:t>
            </a:r>
            <a:r>
              <a:rPr sz="3200" spc="-5" dirty="0">
                <a:latin typeface="Arial MT"/>
                <a:cs typeface="Arial MT"/>
              </a:rPr>
              <a:t>i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191" y="378459"/>
            <a:ext cx="9144000" cy="141732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879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55"/>
              </a:spcBef>
            </a:pPr>
            <a:r>
              <a:rPr dirty="0"/>
              <a:t>INSTRUMEN</a:t>
            </a:r>
            <a:r>
              <a:rPr spc="-125" dirty="0"/>
              <a:t> </a:t>
            </a:r>
            <a:r>
              <a:rPr dirty="0"/>
              <a:t>PENELITIAN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557779"/>
            <a:ext cx="8229600" cy="4267200"/>
          </a:xfrm>
          <a:custGeom>
            <a:avLst/>
            <a:gdLst/>
            <a:ahLst/>
            <a:cxnLst/>
            <a:rect l="l" t="t" r="r" b="b"/>
            <a:pathLst>
              <a:path w="8229600" h="4267200">
                <a:moveTo>
                  <a:pt x="8229600" y="0"/>
                </a:moveTo>
                <a:lnTo>
                  <a:pt x="0" y="0"/>
                </a:lnTo>
                <a:lnTo>
                  <a:pt x="0" y="4267200"/>
                </a:lnTo>
                <a:lnTo>
                  <a:pt x="8229600" y="42672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575560"/>
            <a:ext cx="8052434" cy="3074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105"/>
              </a:spcBef>
              <a:buChar char="•"/>
              <a:tabLst>
                <a:tab pos="357505" algn="l"/>
              </a:tabLst>
            </a:pPr>
            <a:r>
              <a:rPr sz="4000" dirty="0">
                <a:latin typeface="Arial MT"/>
                <a:cs typeface="Arial MT"/>
              </a:rPr>
              <a:t>adalah suatu alat yang digunakan </a:t>
            </a:r>
            <a:r>
              <a:rPr sz="4000" spc="-110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mengukur fenomena-fenomena </a:t>
            </a:r>
            <a:r>
              <a:rPr sz="4000" spc="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alam</a:t>
            </a:r>
            <a:r>
              <a:rPr sz="4000" spc="-3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maupun</a:t>
            </a:r>
            <a:r>
              <a:rPr sz="4000" spc="-2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sosial</a:t>
            </a:r>
            <a:r>
              <a:rPr sz="4000" spc="-5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yang</a:t>
            </a:r>
            <a:r>
              <a:rPr sz="4000" spc="-5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diamati. </a:t>
            </a:r>
            <a:r>
              <a:rPr sz="4000" spc="-110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Secara spesifik fenomena disebut </a:t>
            </a:r>
            <a:r>
              <a:rPr sz="4000" spc="-1100" dirty="0">
                <a:latin typeface="Arial MT"/>
                <a:cs typeface="Arial MT"/>
              </a:rPr>
              <a:t> </a:t>
            </a:r>
            <a:r>
              <a:rPr sz="4000" dirty="0">
                <a:latin typeface="Arial MT"/>
                <a:cs typeface="Arial MT"/>
              </a:rPr>
              <a:t>variabel.</a:t>
            </a:r>
            <a:endParaRPr sz="40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593331"/>
            <a:ext cx="3962400" cy="460375"/>
          </a:xfrm>
          <a:custGeom>
            <a:avLst/>
            <a:gdLst/>
            <a:ahLst/>
            <a:cxnLst/>
            <a:rect l="l" t="t" r="r" b="b"/>
            <a:pathLst>
              <a:path w="3962400" h="460375">
                <a:moveTo>
                  <a:pt x="3962400" y="0"/>
                </a:moveTo>
                <a:lnTo>
                  <a:pt x="0" y="0"/>
                </a:lnTo>
                <a:lnTo>
                  <a:pt x="0" y="460248"/>
                </a:lnTo>
                <a:lnTo>
                  <a:pt x="3962400" y="460248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454659"/>
            <a:ext cx="6477000" cy="141732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83185" rIns="0" bIns="0" rtlCol="0">
            <a:spAutoFit/>
          </a:bodyPr>
          <a:lstStyle/>
          <a:p>
            <a:pPr marL="1724660" marR="675640" indent="-1042669">
              <a:lnSpc>
                <a:spcPct val="100000"/>
              </a:lnSpc>
              <a:spcBef>
                <a:spcPts val="655"/>
              </a:spcBef>
            </a:pPr>
            <a:r>
              <a:rPr spc="5" dirty="0"/>
              <a:t>MACAM</a:t>
            </a:r>
            <a:r>
              <a:rPr spc="-130" dirty="0"/>
              <a:t> </a:t>
            </a:r>
            <a:r>
              <a:rPr dirty="0"/>
              <a:t>INSTRUMEN </a:t>
            </a:r>
            <a:r>
              <a:rPr spc="-1095" dirty="0"/>
              <a:t> </a:t>
            </a:r>
            <a:r>
              <a:rPr dirty="0"/>
              <a:t>PENELITIAN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252979"/>
            <a:ext cx="8229600" cy="4800600"/>
          </a:xfrm>
          <a:custGeom>
            <a:avLst/>
            <a:gdLst/>
            <a:ahLst/>
            <a:cxnLst/>
            <a:rect l="l" t="t" r="r" b="b"/>
            <a:pathLst>
              <a:path w="8229600" h="4800600">
                <a:moveTo>
                  <a:pt x="8229600" y="0"/>
                </a:moveTo>
                <a:lnTo>
                  <a:pt x="0" y="0"/>
                </a:lnTo>
                <a:lnTo>
                  <a:pt x="0" y="4800600"/>
                </a:lnTo>
                <a:lnTo>
                  <a:pt x="8229600" y="4800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189683"/>
            <a:ext cx="7877809" cy="454914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7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-5" dirty="0">
                <a:latin typeface="Arial MT"/>
                <a:cs typeface="Arial MT"/>
              </a:rPr>
              <a:t>Tes</a:t>
            </a:r>
            <a:endParaRPr sz="280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5" dirty="0">
                <a:latin typeface="Arial MT"/>
                <a:cs typeface="Arial MT"/>
              </a:rPr>
              <a:t>Angket/kuesioner</a:t>
            </a:r>
            <a:endParaRPr sz="280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 MT"/>
                <a:cs typeface="Arial MT"/>
              </a:rPr>
              <a:t>Pedoman</a:t>
            </a:r>
            <a:r>
              <a:rPr sz="2800" spc="-4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wawancara</a:t>
            </a:r>
            <a:endParaRPr sz="280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 MT"/>
                <a:cs typeface="Arial MT"/>
              </a:rPr>
              <a:t>Lembar</a:t>
            </a:r>
            <a:r>
              <a:rPr sz="2800" spc="-5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observasi</a:t>
            </a:r>
            <a:endParaRPr sz="280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 MT"/>
                <a:cs typeface="Arial MT"/>
              </a:rPr>
              <a:t>Catatan </a:t>
            </a:r>
            <a:r>
              <a:rPr sz="2800" spc="5" dirty="0">
                <a:latin typeface="Arial MT"/>
                <a:cs typeface="Arial MT"/>
              </a:rPr>
              <a:t>anekdot: untuk mencatat </a:t>
            </a:r>
            <a:r>
              <a:rPr sz="2800" dirty="0">
                <a:latin typeface="Arial MT"/>
                <a:cs typeface="Arial MT"/>
              </a:rPr>
              <a:t>gejala-gejala </a:t>
            </a:r>
            <a:r>
              <a:rPr sz="2800" spc="5" dirty="0">
                <a:latin typeface="Arial MT"/>
                <a:cs typeface="Arial MT"/>
              </a:rPr>
              <a:t> khusus</a:t>
            </a:r>
            <a:r>
              <a:rPr sz="2800" spc="-5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atau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luar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biasa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menurut</a:t>
            </a:r>
            <a:r>
              <a:rPr sz="2800" spc="1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urutan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kejadian</a:t>
            </a:r>
            <a:endParaRPr sz="280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 MT"/>
                <a:cs typeface="Arial MT"/>
              </a:rPr>
              <a:t>Catatan</a:t>
            </a:r>
            <a:r>
              <a:rPr sz="2800" spc="-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berkala</a:t>
            </a:r>
            <a:endParaRPr sz="280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670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 MT"/>
                <a:cs typeface="Arial MT"/>
              </a:rPr>
              <a:t>Daftar</a:t>
            </a:r>
            <a:r>
              <a:rPr sz="2800" spc="-5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cek</a:t>
            </a:r>
            <a:r>
              <a:rPr sz="2800" spc="-3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(check</a:t>
            </a:r>
            <a:r>
              <a:rPr sz="2800" spc="-5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list)</a:t>
            </a:r>
            <a:endParaRPr sz="280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spc="5" dirty="0">
                <a:latin typeface="Arial MT"/>
                <a:cs typeface="Arial MT"/>
              </a:rPr>
              <a:t>Skala</a:t>
            </a:r>
            <a:r>
              <a:rPr sz="2800" spc="-7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nilai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(rating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scale)</a:t>
            </a:r>
            <a:endParaRPr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74191" y="347979"/>
            <a:ext cx="91440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80"/>
              </a:spcBef>
            </a:pPr>
            <a:r>
              <a:rPr spc="5" dirty="0"/>
              <a:t>DATA</a:t>
            </a:r>
            <a:r>
              <a:rPr spc="-100" dirty="0"/>
              <a:t> </a:t>
            </a:r>
            <a:r>
              <a:rPr dirty="0"/>
              <a:t>SEKUNDER</a:t>
            </a:r>
          </a:p>
        </p:txBody>
      </p:sp>
      <p:sp>
        <p:nvSpPr>
          <p:cNvPr id="3" name="object 3"/>
          <p:cNvSpPr/>
          <p:nvPr/>
        </p:nvSpPr>
        <p:spPr>
          <a:xfrm>
            <a:off x="1231379" y="2557779"/>
            <a:ext cx="8229600" cy="4191000"/>
          </a:xfrm>
          <a:custGeom>
            <a:avLst/>
            <a:gdLst/>
            <a:ahLst/>
            <a:cxnLst/>
            <a:rect l="l" t="t" r="r" b="b"/>
            <a:pathLst>
              <a:path w="8229600" h="4191000">
                <a:moveTo>
                  <a:pt x="8229600" y="0"/>
                </a:moveTo>
                <a:lnTo>
                  <a:pt x="0" y="0"/>
                </a:lnTo>
                <a:lnTo>
                  <a:pt x="0" y="4114812"/>
                </a:lnTo>
                <a:lnTo>
                  <a:pt x="0" y="4191000"/>
                </a:lnTo>
                <a:lnTo>
                  <a:pt x="8229600" y="4191000"/>
                </a:lnTo>
                <a:lnTo>
                  <a:pt x="8229600" y="4114812"/>
                </a:lnTo>
                <a:lnTo>
                  <a:pt x="82296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30755" y="3169919"/>
            <a:ext cx="7562850" cy="2950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590" marR="5080" indent="-9525">
              <a:lnSpc>
                <a:spcPct val="100000"/>
              </a:lnSpc>
              <a:spcBef>
                <a:spcPts val="90"/>
              </a:spcBef>
              <a:buChar char="•"/>
              <a:tabLst>
                <a:tab pos="356870" algn="l"/>
                <a:tab pos="357505" algn="l"/>
              </a:tabLst>
            </a:pP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data</a:t>
            </a:r>
            <a:r>
              <a:rPr sz="3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15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3200" spc="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diperoleh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atau</a:t>
            </a:r>
            <a:r>
              <a:rPr sz="3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dikumpulkan 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peneliti</a:t>
            </a:r>
            <a:r>
              <a:rPr sz="3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Arial MT"/>
                <a:cs typeface="Arial MT"/>
              </a:rPr>
              <a:t>dari</a:t>
            </a:r>
            <a:r>
              <a:rPr sz="32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Arial MT"/>
                <a:cs typeface="Arial MT"/>
              </a:rPr>
              <a:t>berbagai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sumber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15" dirty="0">
                <a:solidFill>
                  <a:srgbClr val="FFFFFF"/>
                </a:solidFill>
                <a:latin typeface="Arial MT"/>
                <a:cs typeface="Arial MT"/>
              </a:rPr>
              <a:t>yang</a:t>
            </a:r>
            <a:r>
              <a:rPr sz="3200" spc="4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telah 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ada</a:t>
            </a:r>
            <a:r>
              <a:rPr sz="3200" spc="-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(peneliti</a:t>
            </a:r>
            <a:r>
              <a:rPr sz="3200" spc="-2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sebagai</a:t>
            </a:r>
            <a:r>
              <a:rPr sz="3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tangan</a:t>
            </a:r>
            <a:r>
              <a:rPr sz="3200" spc="-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kedua).</a:t>
            </a:r>
            <a:r>
              <a:rPr sz="3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Data</a:t>
            </a:r>
            <a:endParaRPr sz="3200">
              <a:latin typeface="Arial MT"/>
              <a:cs typeface="Arial MT"/>
            </a:endParaRPr>
          </a:p>
          <a:p>
            <a:pPr marL="33655" marR="14604" indent="-5715" algn="ctr">
              <a:lnSpc>
                <a:spcPct val="100000"/>
              </a:lnSpc>
            </a:pP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sekunder dapat diperoleh </a:t>
            </a:r>
            <a:r>
              <a:rPr sz="3200" spc="-10" dirty="0">
                <a:solidFill>
                  <a:srgbClr val="FFFFFF"/>
                </a:solidFill>
                <a:latin typeface="Arial MT"/>
                <a:cs typeface="Arial MT"/>
              </a:rPr>
              <a:t>dari berbagai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 sumber</a:t>
            </a:r>
            <a:r>
              <a:rPr sz="3200" spc="-3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seperti</a:t>
            </a:r>
            <a:r>
              <a:rPr sz="3200" spc="-1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Biro Pusat</a:t>
            </a:r>
            <a:r>
              <a:rPr sz="320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Statistik</a:t>
            </a:r>
            <a:r>
              <a:rPr sz="3200" spc="-4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(BPS), </a:t>
            </a:r>
            <a:r>
              <a:rPr sz="3200" spc="-869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buku,</a:t>
            </a:r>
            <a:r>
              <a:rPr sz="3200" spc="-3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laporan,</a:t>
            </a:r>
            <a:r>
              <a:rPr sz="3200" spc="-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Arial MT"/>
                <a:cs typeface="Arial MT"/>
              </a:rPr>
              <a:t>jurnal, dan lain-lain.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260084" y="6725329"/>
            <a:ext cx="3348990" cy="366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755"/>
              </a:lnSpc>
            </a:pPr>
            <a:r>
              <a:rPr sz="2400" spc="-10" dirty="0">
                <a:latin typeface="Arial MT"/>
                <a:cs typeface="Arial MT"/>
                <a:hlinkClick r:id="rId2"/>
              </a:rPr>
              <a:t>anikwidiastuti@uny.ac.id</a:t>
            </a:r>
            <a:endParaRPr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47979"/>
            <a:ext cx="6553200" cy="1420495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3911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080"/>
              </a:spcBef>
            </a:pPr>
            <a:r>
              <a:rPr spc="5" dirty="0">
                <a:solidFill>
                  <a:srgbClr val="FFFFFF"/>
                </a:solidFill>
              </a:rPr>
              <a:t>DATA</a:t>
            </a:r>
            <a:r>
              <a:rPr spc="-9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KUALITATIF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405379"/>
            <a:ext cx="8229600" cy="4419600"/>
          </a:xfrm>
          <a:custGeom>
            <a:avLst/>
            <a:gdLst/>
            <a:ahLst/>
            <a:cxnLst/>
            <a:rect l="l" t="t" r="r" b="b"/>
            <a:pathLst>
              <a:path w="8229600" h="4419600">
                <a:moveTo>
                  <a:pt x="8229600" y="0"/>
                </a:moveTo>
                <a:lnTo>
                  <a:pt x="0" y="0"/>
                </a:lnTo>
                <a:lnTo>
                  <a:pt x="0" y="4419600"/>
                </a:lnTo>
                <a:lnTo>
                  <a:pt x="8229600" y="44196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310132" y="2426207"/>
            <a:ext cx="7879080" cy="39528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6870" marR="407034" indent="-344805">
              <a:lnSpc>
                <a:spcPct val="100000"/>
              </a:lnSpc>
              <a:spcBef>
                <a:spcPts val="10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 MT"/>
                <a:cs typeface="Arial MT"/>
              </a:rPr>
              <a:t>Data</a:t>
            </a:r>
            <a:r>
              <a:rPr sz="2800" spc="-4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</a:t>
            </a:r>
            <a:r>
              <a:rPr sz="2800" spc="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berbentuk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kata-kata,</a:t>
            </a:r>
            <a:r>
              <a:rPr sz="2800" spc="-7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bukan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dalam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bentuk</a:t>
            </a:r>
            <a:r>
              <a:rPr sz="2800" spc="-6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angka.</a:t>
            </a:r>
            <a:endParaRPr sz="280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675"/>
              </a:spcBef>
              <a:buChar char="•"/>
              <a:tabLst>
                <a:tab pos="356870" algn="l"/>
                <a:tab pos="357505" algn="l"/>
              </a:tabLst>
            </a:pPr>
            <a:r>
              <a:rPr sz="2800" dirty="0">
                <a:latin typeface="Arial MT"/>
                <a:cs typeface="Arial MT"/>
              </a:rPr>
              <a:t>Data </a:t>
            </a:r>
            <a:r>
              <a:rPr sz="2800" spc="5" dirty="0">
                <a:latin typeface="Arial MT"/>
                <a:cs typeface="Arial MT"/>
              </a:rPr>
              <a:t>kualitatif </a:t>
            </a:r>
            <a:r>
              <a:rPr sz="2800" dirty="0">
                <a:latin typeface="Arial MT"/>
                <a:cs typeface="Arial MT"/>
              </a:rPr>
              <a:t>diperoleh melalui berbagai </a:t>
            </a:r>
            <a:r>
              <a:rPr sz="2800" spc="5" dirty="0">
                <a:latin typeface="Arial MT"/>
                <a:cs typeface="Arial MT"/>
              </a:rPr>
              <a:t> macam teknik </a:t>
            </a:r>
            <a:r>
              <a:rPr sz="2800" dirty="0">
                <a:latin typeface="Arial MT"/>
                <a:cs typeface="Arial MT"/>
              </a:rPr>
              <a:t>pengumpulan </a:t>
            </a:r>
            <a:r>
              <a:rPr sz="2800" spc="5" dirty="0">
                <a:latin typeface="Arial MT"/>
                <a:cs typeface="Arial MT"/>
              </a:rPr>
              <a:t>data </a:t>
            </a:r>
            <a:r>
              <a:rPr sz="2800" spc="-5" dirty="0">
                <a:latin typeface="Arial MT"/>
                <a:cs typeface="Arial MT"/>
              </a:rPr>
              <a:t>misalnya </a:t>
            </a:r>
            <a:r>
              <a:rPr sz="280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wawancara, </a:t>
            </a:r>
            <a:r>
              <a:rPr sz="2800" dirty="0">
                <a:latin typeface="Arial MT"/>
                <a:cs typeface="Arial MT"/>
              </a:rPr>
              <a:t>analisis dokumen, </a:t>
            </a:r>
            <a:r>
              <a:rPr sz="2800" spc="5" dirty="0">
                <a:latin typeface="Arial MT"/>
                <a:cs typeface="Arial MT"/>
              </a:rPr>
              <a:t>diskusi terfokus,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atau </a:t>
            </a:r>
            <a:r>
              <a:rPr sz="2800" dirty="0">
                <a:latin typeface="Arial MT"/>
                <a:cs typeface="Arial MT"/>
              </a:rPr>
              <a:t>observasi </a:t>
            </a:r>
            <a:r>
              <a:rPr sz="2800" spc="-5" dirty="0">
                <a:latin typeface="Arial MT"/>
                <a:cs typeface="Arial MT"/>
              </a:rPr>
              <a:t>yang </a:t>
            </a:r>
            <a:r>
              <a:rPr sz="2800" spc="5" dirty="0">
                <a:latin typeface="Arial MT"/>
                <a:cs typeface="Arial MT"/>
              </a:rPr>
              <a:t>telah dituangkan </a:t>
            </a:r>
            <a:r>
              <a:rPr sz="2800" dirty="0">
                <a:latin typeface="Arial MT"/>
                <a:cs typeface="Arial MT"/>
              </a:rPr>
              <a:t>dalam </a:t>
            </a:r>
            <a:r>
              <a:rPr sz="2800" spc="5" dirty="0">
                <a:latin typeface="Arial MT"/>
                <a:cs typeface="Arial MT"/>
              </a:rPr>
              <a:t> catatan </a:t>
            </a:r>
            <a:r>
              <a:rPr sz="2800" dirty="0">
                <a:latin typeface="Arial MT"/>
                <a:cs typeface="Arial MT"/>
              </a:rPr>
              <a:t>lapangan </a:t>
            </a:r>
            <a:r>
              <a:rPr sz="2800" spc="5" dirty="0">
                <a:latin typeface="Arial MT"/>
                <a:cs typeface="Arial MT"/>
              </a:rPr>
              <a:t>(transkrip). Bentuk </a:t>
            </a:r>
            <a:r>
              <a:rPr sz="2800" dirty="0">
                <a:latin typeface="Arial MT"/>
                <a:cs typeface="Arial MT"/>
              </a:rPr>
              <a:t>lain </a:t>
            </a:r>
            <a:r>
              <a:rPr sz="2800" spc="5" dirty="0">
                <a:latin typeface="Arial MT"/>
                <a:cs typeface="Arial MT"/>
              </a:rPr>
              <a:t>data 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kualitatif </a:t>
            </a:r>
            <a:r>
              <a:rPr sz="2800" dirty="0">
                <a:latin typeface="Arial MT"/>
                <a:cs typeface="Arial MT"/>
              </a:rPr>
              <a:t>adalah gambar </a:t>
            </a:r>
            <a:r>
              <a:rPr sz="2800" spc="-5" dirty="0">
                <a:latin typeface="Arial MT"/>
                <a:cs typeface="Arial MT"/>
              </a:rPr>
              <a:t>yang </a:t>
            </a:r>
            <a:r>
              <a:rPr sz="2800" dirty="0">
                <a:latin typeface="Arial MT"/>
                <a:cs typeface="Arial MT"/>
              </a:rPr>
              <a:t>diperoleh melalui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pemotretan</a:t>
            </a:r>
            <a:r>
              <a:rPr sz="2800" spc="-50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atau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rekaman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video.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47979"/>
            <a:ext cx="82296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80"/>
              </a:spcBef>
            </a:pPr>
            <a:r>
              <a:rPr spc="5" dirty="0"/>
              <a:t>DATA</a:t>
            </a:r>
            <a:r>
              <a:rPr spc="-95" dirty="0"/>
              <a:t> </a:t>
            </a:r>
            <a:r>
              <a:rPr dirty="0"/>
              <a:t>KUANTITATIF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633979"/>
            <a:ext cx="8229600" cy="4191000"/>
          </a:xfrm>
          <a:custGeom>
            <a:avLst/>
            <a:gdLst/>
            <a:ahLst/>
            <a:cxnLst/>
            <a:rect l="l" t="t" r="r" b="b"/>
            <a:pathLst>
              <a:path w="8229600" h="4191000">
                <a:moveTo>
                  <a:pt x="8229600" y="0"/>
                </a:moveTo>
                <a:lnTo>
                  <a:pt x="0" y="0"/>
                </a:lnTo>
                <a:lnTo>
                  <a:pt x="0" y="4191000"/>
                </a:lnTo>
                <a:lnTo>
                  <a:pt x="8229600" y="41910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44348" rIns="0" bIns="0" rtlCol="0">
            <a:spAutoFit/>
          </a:bodyPr>
          <a:lstStyle/>
          <a:p>
            <a:pPr marL="420370" marR="5080" indent="24384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data</a:t>
            </a:r>
            <a:r>
              <a:rPr sz="3600" spc="-30" dirty="0"/>
              <a:t> </a:t>
            </a:r>
            <a:r>
              <a:rPr sz="3600" spc="-20" dirty="0"/>
              <a:t>yang</a:t>
            </a:r>
            <a:r>
              <a:rPr sz="3600" spc="45" dirty="0"/>
              <a:t> </a:t>
            </a:r>
            <a:r>
              <a:rPr sz="3600" spc="-10" dirty="0"/>
              <a:t>berbentuk</a:t>
            </a:r>
            <a:r>
              <a:rPr sz="3600" spc="15" dirty="0"/>
              <a:t> </a:t>
            </a:r>
            <a:r>
              <a:rPr sz="3600" spc="-10" dirty="0"/>
              <a:t>angka</a:t>
            </a:r>
            <a:r>
              <a:rPr sz="3600" spc="10" dirty="0"/>
              <a:t> </a:t>
            </a:r>
            <a:r>
              <a:rPr sz="3600" spc="-5" dirty="0"/>
              <a:t>atau </a:t>
            </a:r>
            <a:r>
              <a:rPr sz="3600" dirty="0"/>
              <a:t> </a:t>
            </a:r>
            <a:r>
              <a:rPr sz="3600" spc="-15" dirty="0"/>
              <a:t>bilangan.</a:t>
            </a:r>
            <a:r>
              <a:rPr sz="3600" spc="30" dirty="0"/>
              <a:t> </a:t>
            </a:r>
            <a:r>
              <a:rPr sz="3600" spc="-10" dirty="0"/>
              <a:t>Sesuai</a:t>
            </a:r>
            <a:r>
              <a:rPr sz="3600" spc="15" dirty="0"/>
              <a:t> </a:t>
            </a:r>
            <a:r>
              <a:rPr sz="3600" spc="-10" dirty="0"/>
              <a:t>dengan</a:t>
            </a:r>
            <a:r>
              <a:rPr sz="3600" spc="30" dirty="0"/>
              <a:t> </a:t>
            </a:r>
            <a:r>
              <a:rPr sz="3600" spc="-15" dirty="0"/>
              <a:t>bentuknya,</a:t>
            </a:r>
            <a:endParaRPr sz="3600"/>
          </a:p>
          <a:p>
            <a:pPr marL="745490" marR="392430" algn="ctr">
              <a:lnSpc>
                <a:spcPct val="100000"/>
              </a:lnSpc>
            </a:pPr>
            <a:r>
              <a:rPr sz="3600" spc="-10" dirty="0"/>
              <a:t>data</a:t>
            </a:r>
            <a:r>
              <a:rPr sz="3600" spc="-45" dirty="0"/>
              <a:t> </a:t>
            </a:r>
            <a:r>
              <a:rPr sz="3600" spc="-5" dirty="0"/>
              <a:t>kuantitatif</a:t>
            </a:r>
            <a:r>
              <a:rPr sz="3600" spc="15" dirty="0"/>
              <a:t> </a:t>
            </a:r>
            <a:r>
              <a:rPr sz="3600" spc="-10" dirty="0"/>
              <a:t>dapat</a:t>
            </a:r>
            <a:r>
              <a:rPr sz="3600" spc="-5" dirty="0"/>
              <a:t> </a:t>
            </a:r>
            <a:r>
              <a:rPr sz="3600" spc="-10" dirty="0"/>
              <a:t>diolah</a:t>
            </a:r>
            <a:r>
              <a:rPr sz="3600" spc="20" dirty="0"/>
              <a:t> </a:t>
            </a:r>
            <a:r>
              <a:rPr sz="3600" spc="-5" dirty="0"/>
              <a:t>atau </a:t>
            </a:r>
            <a:r>
              <a:rPr sz="3600" spc="-985" dirty="0"/>
              <a:t> </a:t>
            </a:r>
            <a:r>
              <a:rPr sz="3600" spc="-10" dirty="0"/>
              <a:t>dianalisis</a:t>
            </a:r>
            <a:r>
              <a:rPr sz="3600" spc="5" dirty="0"/>
              <a:t> </a:t>
            </a:r>
            <a:r>
              <a:rPr sz="3600" spc="-10" dirty="0"/>
              <a:t>menggunakan</a:t>
            </a:r>
            <a:r>
              <a:rPr sz="3600" spc="40" dirty="0"/>
              <a:t> </a:t>
            </a:r>
            <a:r>
              <a:rPr sz="3600" spc="-5" dirty="0"/>
              <a:t>teknik </a:t>
            </a:r>
            <a:r>
              <a:rPr sz="3600" dirty="0"/>
              <a:t> </a:t>
            </a:r>
            <a:r>
              <a:rPr sz="3600" spc="-10" dirty="0"/>
              <a:t>perhitungan</a:t>
            </a:r>
            <a:r>
              <a:rPr sz="3600" spc="-5" dirty="0"/>
              <a:t> matematika</a:t>
            </a:r>
            <a:r>
              <a:rPr sz="3600" spc="15" dirty="0"/>
              <a:t> </a:t>
            </a:r>
            <a:r>
              <a:rPr sz="3600" spc="-5" dirty="0"/>
              <a:t>atau </a:t>
            </a:r>
            <a:r>
              <a:rPr sz="3600" dirty="0"/>
              <a:t> </a:t>
            </a:r>
            <a:r>
              <a:rPr sz="3600" spc="-5" dirty="0"/>
              <a:t>statistika.</a:t>
            </a:r>
            <a:endParaRPr sz="3600"/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47979"/>
            <a:ext cx="6477000" cy="142049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9116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80"/>
              </a:spcBef>
            </a:pPr>
            <a:r>
              <a:rPr spc="5" dirty="0"/>
              <a:t>DATA</a:t>
            </a:r>
            <a:r>
              <a:rPr spc="-105" dirty="0"/>
              <a:t> </a:t>
            </a:r>
            <a:r>
              <a:rPr dirty="0"/>
              <a:t>DISKRIT</a:t>
            </a:r>
          </a:p>
        </p:txBody>
      </p:sp>
      <p:sp>
        <p:nvSpPr>
          <p:cNvPr id="3" name="object 3"/>
          <p:cNvSpPr/>
          <p:nvPr/>
        </p:nvSpPr>
        <p:spPr>
          <a:xfrm>
            <a:off x="774191" y="2405379"/>
            <a:ext cx="9144000" cy="4419600"/>
          </a:xfrm>
          <a:custGeom>
            <a:avLst/>
            <a:gdLst/>
            <a:ahLst/>
            <a:cxnLst/>
            <a:rect l="l" t="t" r="r" b="b"/>
            <a:pathLst>
              <a:path w="9144000" h="4419600">
                <a:moveTo>
                  <a:pt x="9144000" y="0"/>
                </a:moveTo>
                <a:lnTo>
                  <a:pt x="0" y="0"/>
                </a:lnTo>
                <a:lnTo>
                  <a:pt x="0" y="4419600"/>
                </a:lnTo>
                <a:lnTo>
                  <a:pt x="9144000" y="4419600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52932" y="2429255"/>
            <a:ext cx="8658860" cy="3609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236220" indent="-344805">
              <a:lnSpc>
                <a:spcPct val="100000"/>
              </a:lnSpc>
              <a:spcBef>
                <a:spcPts val="100"/>
              </a:spcBef>
              <a:buChar char="•"/>
              <a:tabLst>
                <a:tab pos="356870" algn="l"/>
                <a:tab pos="357505" algn="l"/>
              </a:tabLst>
            </a:pPr>
            <a:r>
              <a:rPr sz="2400" dirty="0">
                <a:latin typeface="Arial MT"/>
                <a:cs typeface="Arial MT"/>
              </a:rPr>
              <a:t>data dalam bentuk </a:t>
            </a:r>
            <a:r>
              <a:rPr sz="2400" spc="-5" dirty="0">
                <a:latin typeface="Arial MT"/>
                <a:cs typeface="Arial MT"/>
              </a:rPr>
              <a:t>angka (bilangan) yang </a:t>
            </a:r>
            <a:r>
              <a:rPr sz="2400" dirty="0">
                <a:latin typeface="Arial MT"/>
                <a:cs typeface="Arial MT"/>
              </a:rPr>
              <a:t>diperoleh dengan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cara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membilang.</a:t>
            </a:r>
            <a:r>
              <a:rPr sz="2400" spc="-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Contoh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data</a:t>
            </a:r>
            <a:r>
              <a:rPr sz="2400" spc="-5" dirty="0">
                <a:latin typeface="Arial MT"/>
                <a:cs typeface="Arial MT"/>
              </a:rPr>
              <a:t> diskrit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misalnya:</a:t>
            </a:r>
            <a:endParaRPr sz="2400">
              <a:latin typeface="Arial MT"/>
              <a:cs typeface="Arial MT"/>
            </a:endParaRPr>
          </a:p>
          <a:p>
            <a:pPr marL="356870" marR="826135" indent="-344805">
              <a:lnSpc>
                <a:spcPct val="100000"/>
              </a:lnSpc>
              <a:spcBef>
                <a:spcPts val="575"/>
              </a:spcBef>
              <a:buChar char="•"/>
              <a:tabLst>
                <a:tab pos="356870" algn="l"/>
                <a:tab pos="357505" algn="l"/>
                <a:tab pos="1130935" algn="l"/>
              </a:tabLst>
            </a:pPr>
            <a:r>
              <a:rPr sz="2400" dirty="0">
                <a:latin typeface="Arial MT"/>
                <a:cs typeface="Arial MT"/>
              </a:rPr>
              <a:t>1)	Jumlah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Sekolah</a:t>
            </a:r>
            <a:r>
              <a:rPr sz="2400" spc="-1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Dasar</a:t>
            </a:r>
            <a:r>
              <a:rPr sz="2400" spc="-5" dirty="0">
                <a:latin typeface="Arial MT"/>
                <a:cs typeface="Arial MT"/>
              </a:rPr>
              <a:t> Negeri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</a:t>
            </a:r>
            <a:r>
              <a:rPr sz="2400" spc="-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Kecamatan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XXX </a:t>
            </a:r>
            <a:r>
              <a:rPr sz="2400" spc="-65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sebanyak</a:t>
            </a:r>
            <a:r>
              <a:rPr sz="2400" spc="-40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20.</a:t>
            </a:r>
            <a:endParaRPr sz="2400">
              <a:latin typeface="Arial MT"/>
              <a:cs typeface="Arial MT"/>
            </a:endParaRPr>
          </a:p>
          <a:p>
            <a:pPr marL="356870" indent="-344805">
              <a:lnSpc>
                <a:spcPct val="100000"/>
              </a:lnSpc>
              <a:spcBef>
                <a:spcPts val="575"/>
              </a:spcBef>
              <a:buChar char="•"/>
              <a:tabLst>
                <a:tab pos="356870" algn="l"/>
                <a:tab pos="357505" algn="l"/>
                <a:tab pos="1130935" algn="l"/>
              </a:tabLst>
            </a:pPr>
            <a:r>
              <a:rPr sz="2400" dirty="0">
                <a:latin typeface="Arial MT"/>
                <a:cs typeface="Arial MT"/>
              </a:rPr>
              <a:t>2)	Jumlah</a:t>
            </a:r>
            <a:r>
              <a:rPr sz="2400" spc="-30" dirty="0">
                <a:latin typeface="Arial MT"/>
                <a:cs typeface="Arial MT"/>
              </a:rPr>
              <a:t> </a:t>
            </a:r>
            <a:r>
              <a:rPr sz="2400" spc="-10" dirty="0">
                <a:latin typeface="Arial MT"/>
                <a:cs typeface="Arial MT"/>
              </a:rPr>
              <a:t>siswa</a:t>
            </a:r>
            <a:r>
              <a:rPr sz="2400" spc="40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laki-laki</a:t>
            </a:r>
            <a:r>
              <a:rPr sz="2400" spc="2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di</a:t>
            </a:r>
            <a:r>
              <a:rPr sz="2400" spc="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SD </a:t>
            </a:r>
            <a:r>
              <a:rPr sz="2400" spc="-15" dirty="0">
                <a:latin typeface="Arial MT"/>
                <a:cs typeface="Arial MT"/>
              </a:rPr>
              <a:t>YYY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sebanyak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67</a:t>
            </a:r>
            <a:r>
              <a:rPr sz="2400" spc="-5" dirty="0">
                <a:latin typeface="Arial MT"/>
                <a:cs typeface="Arial MT"/>
              </a:rPr>
              <a:t> orang.</a:t>
            </a:r>
            <a:endParaRPr sz="2400">
              <a:latin typeface="Arial MT"/>
              <a:cs typeface="Arial MT"/>
            </a:endParaRPr>
          </a:p>
          <a:p>
            <a:pPr marL="356870" marR="5080" indent="-344805">
              <a:lnSpc>
                <a:spcPct val="100000"/>
              </a:lnSpc>
              <a:spcBef>
                <a:spcPts val="575"/>
              </a:spcBef>
              <a:buChar char="•"/>
              <a:tabLst>
                <a:tab pos="356870" algn="l"/>
                <a:tab pos="357505" algn="l"/>
                <a:tab pos="1130935" algn="l"/>
              </a:tabLst>
            </a:pPr>
            <a:r>
              <a:rPr sz="2400" dirty="0">
                <a:latin typeface="Arial MT"/>
                <a:cs typeface="Arial MT"/>
              </a:rPr>
              <a:t>3)	Jumlah penduduk di Kabupaten </a:t>
            </a:r>
            <a:r>
              <a:rPr sz="2400" spc="-5" dirty="0">
                <a:latin typeface="Arial MT"/>
                <a:cs typeface="Arial MT"/>
              </a:rPr>
              <a:t>ZZZ sebanyak </a:t>
            </a:r>
            <a:r>
              <a:rPr sz="2400" dirty="0">
                <a:latin typeface="Arial MT"/>
                <a:cs typeface="Arial MT"/>
              </a:rPr>
              <a:t>246.867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orang.</a:t>
            </a:r>
            <a:endParaRPr sz="2400">
              <a:latin typeface="Arial MT"/>
              <a:cs typeface="Arial MT"/>
            </a:endParaRPr>
          </a:p>
          <a:p>
            <a:pPr marL="356870" marR="220345" indent="-344805">
              <a:lnSpc>
                <a:spcPct val="100000"/>
              </a:lnSpc>
              <a:spcBef>
                <a:spcPts val="575"/>
              </a:spcBef>
              <a:buChar char="•"/>
              <a:tabLst>
                <a:tab pos="356870" algn="l"/>
                <a:tab pos="357505" algn="l"/>
              </a:tabLst>
            </a:pPr>
            <a:r>
              <a:rPr sz="2400" dirty="0">
                <a:latin typeface="Arial MT"/>
                <a:cs typeface="Arial MT"/>
              </a:rPr>
              <a:t>Karena diperoleh dengan </a:t>
            </a:r>
            <a:r>
              <a:rPr sz="2400" spc="-5" dirty="0">
                <a:latin typeface="Arial MT"/>
                <a:cs typeface="Arial MT"/>
              </a:rPr>
              <a:t>cara </a:t>
            </a:r>
            <a:r>
              <a:rPr sz="2400" dirty="0">
                <a:latin typeface="Arial MT"/>
                <a:cs typeface="Arial MT"/>
              </a:rPr>
              <a:t>membilang, data </a:t>
            </a:r>
            <a:r>
              <a:rPr sz="2400" spc="-5" dirty="0">
                <a:latin typeface="Arial MT"/>
                <a:cs typeface="Arial MT"/>
              </a:rPr>
              <a:t>diskrit </a:t>
            </a:r>
            <a:r>
              <a:rPr sz="2400" dirty="0">
                <a:latin typeface="Arial MT"/>
                <a:cs typeface="Arial MT"/>
              </a:rPr>
              <a:t>akan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berbentuk</a:t>
            </a:r>
            <a:r>
              <a:rPr sz="2400" spc="-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bilangan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bulat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(bukan </a:t>
            </a:r>
            <a:r>
              <a:rPr sz="2400" spc="-5" dirty="0">
                <a:latin typeface="Arial MT"/>
                <a:cs typeface="Arial MT"/>
              </a:rPr>
              <a:t>bilangan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pecahan).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1390" y="378459"/>
            <a:ext cx="6477000" cy="141732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8798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055"/>
              </a:spcBef>
            </a:pPr>
            <a:r>
              <a:rPr spc="5" dirty="0"/>
              <a:t>DATA</a:t>
            </a:r>
            <a:r>
              <a:rPr spc="-105" dirty="0"/>
              <a:t> </a:t>
            </a:r>
            <a:r>
              <a:rPr spc="5" dirty="0"/>
              <a:t>KONTINUM</a:t>
            </a:r>
          </a:p>
        </p:txBody>
      </p:sp>
      <p:sp>
        <p:nvSpPr>
          <p:cNvPr id="3" name="object 3"/>
          <p:cNvSpPr/>
          <p:nvPr/>
        </p:nvSpPr>
        <p:spPr>
          <a:xfrm>
            <a:off x="1231390" y="2024379"/>
            <a:ext cx="8229600" cy="4495800"/>
          </a:xfrm>
          <a:custGeom>
            <a:avLst/>
            <a:gdLst/>
            <a:ahLst/>
            <a:cxnLst/>
            <a:rect l="l" t="t" r="r" b="b"/>
            <a:pathLst>
              <a:path w="8229600" h="4495800">
                <a:moveTo>
                  <a:pt x="8229600" y="0"/>
                </a:moveTo>
                <a:lnTo>
                  <a:pt x="0" y="0"/>
                </a:lnTo>
                <a:lnTo>
                  <a:pt x="0" y="4495800"/>
                </a:lnTo>
                <a:lnTo>
                  <a:pt x="8229600" y="4495800"/>
                </a:lnTo>
                <a:lnTo>
                  <a:pt x="8229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72032" y="2045207"/>
            <a:ext cx="7733665" cy="4550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94970" marR="17780" indent="-344805">
              <a:lnSpc>
                <a:spcPct val="100000"/>
              </a:lnSpc>
              <a:spcBef>
                <a:spcPts val="105"/>
              </a:spcBef>
              <a:buChar char="•"/>
              <a:tabLst>
                <a:tab pos="394970" algn="l"/>
                <a:tab pos="395605" algn="l"/>
              </a:tabLst>
            </a:pPr>
            <a:r>
              <a:rPr sz="2800" spc="5" dirty="0">
                <a:latin typeface="Arial MT"/>
                <a:cs typeface="Arial MT"/>
              </a:rPr>
              <a:t>data </a:t>
            </a:r>
            <a:r>
              <a:rPr sz="2800" dirty="0">
                <a:latin typeface="Arial MT"/>
                <a:cs typeface="Arial MT"/>
              </a:rPr>
              <a:t>dalam </a:t>
            </a:r>
            <a:r>
              <a:rPr sz="2800" spc="5" dirty="0">
                <a:latin typeface="Arial MT"/>
                <a:cs typeface="Arial MT"/>
              </a:rPr>
              <a:t>bentuk </a:t>
            </a:r>
            <a:r>
              <a:rPr sz="2800" dirty="0">
                <a:latin typeface="Arial MT"/>
                <a:cs typeface="Arial MT"/>
              </a:rPr>
              <a:t>angka/bilangan </a:t>
            </a:r>
            <a:r>
              <a:rPr sz="2800" spc="-5" dirty="0">
                <a:latin typeface="Arial MT"/>
                <a:cs typeface="Arial MT"/>
              </a:rPr>
              <a:t>yang </a:t>
            </a:r>
            <a:r>
              <a:rPr sz="2800" dirty="0">
                <a:latin typeface="Arial MT"/>
                <a:cs typeface="Arial MT"/>
              </a:rPr>
              <a:t> diperoleh</a:t>
            </a:r>
            <a:r>
              <a:rPr sz="2800" spc="-20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berdasarkan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hasil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pengukuran.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Data </a:t>
            </a:r>
            <a:r>
              <a:rPr sz="2800" spc="-760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kontinum </a:t>
            </a:r>
            <a:r>
              <a:rPr sz="2800" dirty="0">
                <a:latin typeface="Arial MT"/>
                <a:cs typeface="Arial MT"/>
              </a:rPr>
              <a:t>dapat berbentuk bilangan bulat </a:t>
            </a:r>
            <a:r>
              <a:rPr sz="2800" spc="5" dirty="0">
                <a:latin typeface="Arial MT"/>
                <a:cs typeface="Arial MT"/>
              </a:rPr>
              <a:t>atau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pecahan tergantung </a:t>
            </a:r>
            <a:r>
              <a:rPr sz="2800" dirty="0">
                <a:latin typeface="Arial MT"/>
                <a:cs typeface="Arial MT"/>
              </a:rPr>
              <a:t>jenis </a:t>
            </a:r>
            <a:r>
              <a:rPr sz="2800" spc="5" dirty="0">
                <a:latin typeface="Arial MT"/>
                <a:cs typeface="Arial MT"/>
              </a:rPr>
              <a:t>skala </a:t>
            </a:r>
            <a:r>
              <a:rPr sz="2800" dirty="0">
                <a:latin typeface="Arial MT"/>
                <a:cs typeface="Arial MT"/>
              </a:rPr>
              <a:t>pengukuran </a:t>
            </a:r>
            <a:r>
              <a:rPr sz="2800" spc="5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yang </a:t>
            </a:r>
            <a:r>
              <a:rPr sz="2800" dirty="0">
                <a:latin typeface="Arial MT"/>
                <a:cs typeface="Arial MT"/>
              </a:rPr>
              <a:t>digunakan. Contoh </a:t>
            </a:r>
            <a:r>
              <a:rPr sz="2800" spc="5" dirty="0">
                <a:latin typeface="Arial MT"/>
                <a:cs typeface="Arial MT"/>
              </a:rPr>
              <a:t>data kontinum 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-5" dirty="0">
                <a:latin typeface="Arial MT"/>
                <a:cs typeface="Arial MT"/>
              </a:rPr>
              <a:t>misalnya:</a:t>
            </a:r>
            <a:endParaRPr sz="2800">
              <a:latin typeface="Arial MT"/>
              <a:cs typeface="Arial MT"/>
            </a:endParaRPr>
          </a:p>
          <a:p>
            <a:pPr marL="394970" marR="1388745" indent="-344805">
              <a:lnSpc>
                <a:spcPct val="100000"/>
              </a:lnSpc>
              <a:spcBef>
                <a:spcPts val="675"/>
              </a:spcBef>
              <a:buChar char="•"/>
              <a:tabLst>
                <a:tab pos="394970" algn="l"/>
                <a:tab pos="395605" algn="l"/>
                <a:tab pos="1303020" algn="l"/>
              </a:tabLst>
            </a:pPr>
            <a:r>
              <a:rPr sz="2800" dirty="0">
                <a:latin typeface="Arial MT"/>
                <a:cs typeface="Arial MT"/>
              </a:rPr>
              <a:t>1)	Tinggi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badan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Budi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adalah </a:t>
            </a:r>
            <a:r>
              <a:rPr sz="2800" spc="5" dirty="0">
                <a:latin typeface="Arial MT"/>
                <a:cs typeface="Arial MT"/>
              </a:rPr>
              <a:t>150,5 </a:t>
            </a:r>
            <a:r>
              <a:rPr sz="2800" spc="-76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centimeter.</a:t>
            </a:r>
            <a:endParaRPr sz="2800">
              <a:latin typeface="Arial MT"/>
              <a:cs typeface="Arial MT"/>
            </a:endParaRPr>
          </a:p>
          <a:p>
            <a:pPr marL="394970" indent="-344805">
              <a:lnSpc>
                <a:spcPct val="100000"/>
              </a:lnSpc>
              <a:spcBef>
                <a:spcPts val="670"/>
              </a:spcBef>
              <a:buChar char="•"/>
              <a:tabLst>
                <a:tab pos="394970" algn="l"/>
                <a:tab pos="395605" algn="l"/>
                <a:tab pos="1303020" algn="l"/>
              </a:tabLst>
            </a:pPr>
            <a:r>
              <a:rPr sz="2800" dirty="0">
                <a:latin typeface="Arial MT"/>
                <a:cs typeface="Arial MT"/>
              </a:rPr>
              <a:t>2)	</a:t>
            </a:r>
            <a:r>
              <a:rPr sz="2800" spc="5" dirty="0">
                <a:latin typeface="Arial MT"/>
                <a:cs typeface="Arial MT"/>
              </a:rPr>
              <a:t>IQ</a:t>
            </a:r>
            <a:r>
              <a:rPr sz="2800" spc="-7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Budi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adalah</a:t>
            </a:r>
            <a:r>
              <a:rPr sz="2800" spc="-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120.</a:t>
            </a:r>
            <a:endParaRPr sz="2800">
              <a:latin typeface="Arial MT"/>
              <a:cs typeface="Arial MT"/>
            </a:endParaRPr>
          </a:p>
          <a:p>
            <a:pPr marL="394970" indent="-344805">
              <a:lnSpc>
                <a:spcPct val="100000"/>
              </a:lnSpc>
              <a:spcBef>
                <a:spcPts val="675"/>
              </a:spcBef>
              <a:buChar char="•"/>
              <a:tabLst>
                <a:tab pos="394970" algn="l"/>
                <a:tab pos="395605" algn="l"/>
                <a:tab pos="1303020" algn="l"/>
              </a:tabLst>
            </a:pPr>
            <a:r>
              <a:rPr sz="2800" dirty="0">
                <a:latin typeface="Arial MT"/>
                <a:cs typeface="Arial MT"/>
              </a:rPr>
              <a:t>3)	Suhu</a:t>
            </a:r>
            <a:r>
              <a:rPr sz="2800" spc="-4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udara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di</a:t>
            </a:r>
            <a:r>
              <a:rPr sz="2800" spc="-15" dirty="0">
                <a:latin typeface="Arial MT"/>
                <a:cs typeface="Arial MT"/>
              </a:rPr>
              <a:t> </a:t>
            </a:r>
            <a:r>
              <a:rPr sz="2800" dirty="0">
                <a:latin typeface="Arial MT"/>
                <a:cs typeface="Arial MT"/>
              </a:rPr>
              <a:t>ruang</a:t>
            </a:r>
            <a:r>
              <a:rPr sz="2800" spc="10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kelas</a:t>
            </a:r>
            <a:r>
              <a:rPr sz="2800" spc="-25" dirty="0">
                <a:latin typeface="Arial MT"/>
                <a:cs typeface="Arial MT"/>
              </a:rPr>
              <a:t> </a:t>
            </a:r>
            <a:r>
              <a:rPr sz="2800" spc="5" dirty="0">
                <a:latin typeface="Arial MT"/>
                <a:cs typeface="Arial MT"/>
              </a:rPr>
              <a:t>24</a:t>
            </a:r>
            <a:r>
              <a:rPr sz="2775" spc="7" baseline="25525" dirty="0">
                <a:latin typeface="Arial MT"/>
                <a:cs typeface="Arial MT"/>
              </a:rPr>
              <a:t>o </a:t>
            </a:r>
            <a:r>
              <a:rPr sz="2800" dirty="0">
                <a:latin typeface="Arial MT"/>
                <a:cs typeface="Arial MT"/>
              </a:rPr>
              <a:t>Celcius.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955791" y="6672581"/>
            <a:ext cx="3962400" cy="463550"/>
          </a:xfrm>
          <a:custGeom>
            <a:avLst/>
            <a:gdLst/>
            <a:ahLst/>
            <a:cxnLst/>
            <a:rect l="l" t="t" r="r" b="b"/>
            <a:pathLst>
              <a:path w="3962400" h="463550">
                <a:moveTo>
                  <a:pt x="3962400" y="0"/>
                </a:moveTo>
                <a:lnTo>
                  <a:pt x="0" y="0"/>
                </a:lnTo>
                <a:lnTo>
                  <a:pt x="0" y="463294"/>
                </a:lnTo>
                <a:lnTo>
                  <a:pt x="3962400" y="463294"/>
                </a:lnTo>
                <a:lnTo>
                  <a:pt x="3962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1897</Words>
  <Application>Microsoft Macintosh PowerPoint</Application>
  <PresentationFormat>Custom</PresentationFormat>
  <Paragraphs>203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Arial</vt:lpstr>
      <vt:lpstr>Arial MT</vt:lpstr>
      <vt:lpstr>Calibri</vt:lpstr>
      <vt:lpstr>Times New Roman</vt:lpstr>
      <vt:lpstr>Office Theme</vt:lpstr>
      <vt:lpstr>DATA, TEKNIK  PENGUMPULAN DATA  DAN INSTRUMEN  PENELITIAN</vt:lpstr>
      <vt:lpstr>DATA PENELITIAN</vt:lpstr>
      <vt:lpstr>JENIS-JENIS DATA</vt:lpstr>
      <vt:lpstr>DATA PRIMER</vt:lpstr>
      <vt:lpstr>DATA SEKUNDER</vt:lpstr>
      <vt:lpstr>DATA KUALITATIF</vt:lpstr>
      <vt:lpstr>DATA KUANTITATIF</vt:lpstr>
      <vt:lpstr>DATA DISKRIT</vt:lpstr>
      <vt:lpstr>DATA KONTINUM</vt:lpstr>
      <vt:lpstr>DATA NOMINAL</vt:lpstr>
      <vt:lpstr>Contoh</vt:lpstr>
      <vt:lpstr>DATA ORDINAL</vt:lpstr>
      <vt:lpstr>Contoh</vt:lpstr>
      <vt:lpstr>DATA INTERVAL</vt:lpstr>
      <vt:lpstr>Contoh</vt:lpstr>
      <vt:lpstr>DATA RATIO</vt:lpstr>
      <vt:lpstr>Contoh</vt:lpstr>
      <vt:lpstr>TEKNIK &amp; INSTRUMEN  PENGUMPULAN DATA</vt:lpstr>
      <vt:lpstr>TEKNIK PENGUMPULAN DATA</vt:lpstr>
      <vt:lpstr>TEKNIK OBSERVASI</vt:lpstr>
      <vt:lpstr>PowerPoint Presentation</vt:lpstr>
      <vt:lpstr>MENURUT VREDENBREGHT OBSERVASI  DAPAT DIKLASIFIKASIKAN MENJADI:</vt:lpstr>
      <vt:lpstr>OBSERVASI PARTISIPAN DAN  NONPARTISIPAN</vt:lpstr>
      <vt:lpstr>PowerPoint Presentation</vt:lpstr>
      <vt:lpstr>KETERBATASAN OBSERVASI</vt:lpstr>
      <vt:lpstr>KELEBIHAN OBSERVASI</vt:lpstr>
      <vt:lpstr>SASARAN OBSERVASI</vt:lpstr>
      <vt:lpstr>PowerPoint Presentation</vt:lpstr>
      <vt:lpstr>WAWANCARA/INTERVIEW</vt:lpstr>
      <vt:lpstr>JENIS WAWANCARA</vt:lpstr>
      <vt:lpstr>ANGKET/KUESIONER</vt:lpstr>
      <vt:lpstr>KLASIFIKASI KUESIONER</vt:lpstr>
      <vt:lpstr>TEKNIK PENGUKURAN</vt:lpstr>
      <vt:lpstr>TES</vt:lpstr>
      <vt:lpstr>JENIS TES</vt:lpstr>
      <vt:lpstr>ALAT UKUR TES</vt:lpstr>
      <vt:lpstr>TES PSIKOLOGI</vt:lpstr>
      <vt:lpstr>TES PRESTASI</vt:lpstr>
      <vt:lpstr>TES INTELEGENSI</vt:lpstr>
      <vt:lpstr>TES INTELEGENSI</vt:lpstr>
      <vt:lpstr>DAFTAR INVENTORI KEPRIBADIAN</vt:lpstr>
      <vt:lpstr>TEKNIK PROYEKTIF</vt:lpstr>
      <vt:lpstr>SKALA</vt:lpstr>
      <vt:lpstr>MACAM SKALA</vt:lpstr>
      <vt:lpstr>TEKNIK SOSIOMETRIS</vt:lpstr>
      <vt:lpstr>TEKNIK DOKUMENTER</vt:lpstr>
      <vt:lpstr>INSTRUMEN PENELITIAN</vt:lpstr>
      <vt:lpstr>MACAM INSTRUMEN  PENELITIAN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DATA, TEKNIK  PENGUMPULAN DATA  DAN INSTRUMEN  PENELITIAN</dc:title>
  <cp:lastModifiedBy>Microsoft Office User</cp:lastModifiedBy>
  <cp:revision>6</cp:revision>
  <dcterms:created xsi:type="dcterms:W3CDTF">2021-12-16T06:56:54Z</dcterms:created>
  <dcterms:modified xsi:type="dcterms:W3CDTF">2021-12-16T14:16:19Z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2014-04-10T00:00:00Z</vt:filetime>
  </property>
  <property fmtid="{D5CDD505-2E9C-101B-9397-08002B2CF9AE}" pid="3" name="LastSaved">
    <vt:filetime>2014-04-10T00:00:00Z</vt:filetime>
  </property>
</Properties>
</file>