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8"/>
  </p:notesMasterIdLst>
  <p:sldIdLst>
    <p:sldId id="578" r:id="rId5"/>
    <p:sldId id="307" r:id="rId6"/>
    <p:sldId id="621" r:id="rId7"/>
    <p:sldId id="622" r:id="rId8"/>
    <p:sldId id="623" r:id="rId9"/>
    <p:sldId id="624" r:id="rId10"/>
    <p:sldId id="629" r:id="rId11"/>
    <p:sldId id="625" r:id="rId12"/>
    <p:sldId id="626" r:id="rId13"/>
    <p:sldId id="627" r:id="rId14"/>
    <p:sldId id="575" r:id="rId15"/>
    <p:sldId id="564" r:id="rId16"/>
    <p:sldId id="32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03/03/2021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MANFAAT MENSTRA BAGI SEKTOR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800" dirty="0"/>
              <a:t>MENSTRA bermanfaat ketika kehadirannya dapat membantu para pembuat keputusan untuk bertindak secara strategis</a:t>
            </a:r>
          </a:p>
          <a:p>
            <a:r>
              <a:rPr lang="id-ID" sz="2800" dirty="0"/>
              <a:t>Menstra akan sangat berpengaruh terhadap keberhasilan organisasi</a:t>
            </a:r>
          </a:p>
          <a:p>
            <a:r>
              <a:rPr lang="id-ID" sz="2800" dirty="0"/>
              <a:t>Membantu pimpinan dalam pengambilan keputusan penting</a:t>
            </a:r>
          </a:p>
          <a:p>
            <a:r>
              <a:rPr lang="id-ID" sz="2800" dirty="0"/>
              <a:t>Sebagai sarana mengelola sektor publik dan bukan sekedar tujuan dari sektor publik</a:t>
            </a:r>
          </a:p>
        </p:txBody>
      </p:sp>
    </p:spTree>
    <p:extLst>
      <p:ext uri="{BB962C8B-B14F-4D97-AF65-F5344CB8AC3E}">
        <p14:creationId xmlns:p14="http://schemas.microsoft.com/office/powerpoint/2010/main" val="231036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en-US" sz="4000" b="1" dirty="0" err="1"/>
              <a:t>Tindak</a:t>
            </a:r>
            <a:r>
              <a:rPr lang="en-US" sz="4000" b="1" dirty="0"/>
              <a:t> </a:t>
            </a:r>
            <a:r>
              <a:rPr lang="en-US" sz="4000" b="1" dirty="0" err="1"/>
              <a:t>Lanjut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3600" b="1" dirty="0"/>
              <a:t>NEXT MEETING </a:t>
            </a:r>
          </a:p>
          <a:p>
            <a:pPr lvl="0">
              <a:buNone/>
            </a:pPr>
            <a:r>
              <a:rPr lang="id-ID" sz="8000" b="1" dirty="0"/>
              <a:t>Berfikir Strategis</a:t>
            </a:r>
          </a:p>
          <a:p>
            <a:pPr>
              <a:buNone/>
            </a:pPr>
            <a:endParaRPr lang="id-ID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9927" y="1748385"/>
            <a:ext cx="11304545" cy="1736428"/>
          </a:xfrm>
        </p:spPr>
        <p:txBody>
          <a:bodyPr/>
          <a:lstStyle/>
          <a:p>
            <a:pPr>
              <a:defRPr/>
            </a:pPr>
            <a:r>
              <a:rPr lang="id-ID" sz="5400" dirty="0">
                <a:solidFill>
                  <a:srgbClr val="00B050"/>
                </a:solidFill>
                <a:latin typeface="Corbel" pitchFamily="34" charset="0"/>
                <a:cs typeface="Arial" charset="0"/>
              </a:rPr>
              <a:t>MANAJEMEN STRATEGIS ORGANISASI PUBLIK</a:t>
            </a:r>
            <a:endParaRPr lang="en-US" sz="5400" dirty="0">
              <a:solidFill>
                <a:srgbClr val="00B050"/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>
                <a:latin typeface="Berlin Sans FB Demi" pitchFamily="34" charset="0"/>
              </a:rPr>
              <a:t>MUHAMMAD KHOZIN, S.IP, MPA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Manajemen Strategis</a:t>
            </a:r>
            <a:endParaRPr lang="en-US" sz="1600" dirty="0">
              <a:latin typeface="Berlin Sans FB Demi" pitchFamily="34" charset="0"/>
            </a:endParaRPr>
          </a:p>
          <a:p>
            <a:r>
              <a:rPr lang="en-US" sz="1600" dirty="0">
                <a:latin typeface="Berlin Sans FB Demi" pitchFamily="34" charset="0"/>
              </a:rPr>
              <a:t>2</a:t>
            </a:r>
            <a:r>
              <a:rPr lang="id-ID" sz="1600" dirty="0">
                <a:latin typeface="Berlin Sans FB Demi" pitchFamily="34" charset="0"/>
              </a:rPr>
              <a:t>0</a:t>
            </a:r>
            <a:r>
              <a:rPr lang="en-US" sz="1600" dirty="0">
                <a:latin typeface="Berlin Sans FB Demi" pitchFamily="34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MANAJEMEN STRATEGIS MENURUT M. THENMOZHI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None/>
            </a:pPr>
            <a:r>
              <a:rPr lang="id-ID" sz="3600" dirty="0"/>
              <a:t>Serangkaian keputusan dan tindakan manajerial yang menentukan kinerja organisasi dalam jangka panjang yang meliputi : </a:t>
            </a:r>
          </a:p>
          <a:p>
            <a:pPr marL="742950" indent="-742950">
              <a:buAutoNum type="alphaLcPeriod"/>
            </a:pPr>
            <a:r>
              <a:rPr lang="id-ID" sz="3600" dirty="0"/>
              <a:t>Analisis lingkungan</a:t>
            </a:r>
          </a:p>
          <a:p>
            <a:pPr marL="742950" indent="-742950">
              <a:buAutoNum type="alphaLcPeriod"/>
            </a:pPr>
            <a:r>
              <a:rPr lang="id-ID" sz="3600" dirty="0"/>
              <a:t>Formulasi strategi</a:t>
            </a:r>
          </a:p>
          <a:p>
            <a:pPr marL="742950" indent="-742950">
              <a:buAutoNum type="alphaLcPeriod"/>
            </a:pPr>
            <a:r>
              <a:rPr lang="id-ID" sz="3600" dirty="0"/>
              <a:t>Implementasi strategi</a:t>
            </a:r>
          </a:p>
          <a:p>
            <a:pPr marL="742950" indent="-742950">
              <a:buAutoNum type="alphaLcPeriod"/>
            </a:pPr>
            <a:r>
              <a:rPr lang="id-ID" sz="3600" dirty="0"/>
              <a:t>Evaluasi dan kontrol strategi</a:t>
            </a:r>
          </a:p>
        </p:txBody>
      </p:sp>
    </p:spTree>
    <p:extLst>
      <p:ext uri="{BB962C8B-B14F-4D97-AF65-F5344CB8AC3E}">
        <p14:creationId xmlns:p14="http://schemas.microsoft.com/office/powerpoint/2010/main" val="20217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SASARAN MANAJEMEN STRATEGIS ADALAH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4000" dirty="0"/>
              <a:t>Kualitas organisasi </a:t>
            </a:r>
          </a:p>
          <a:p>
            <a:r>
              <a:rPr lang="id-ID" sz="4000" dirty="0"/>
              <a:t>Efisiensi penganggaran</a:t>
            </a:r>
          </a:p>
          <a:p>
            <a:r>
              <a:rPr lang="id-ID" sz="4000" dirty="0"/>
              <a:t>Optimalisasi sumberdaya</a:t>
            </a:r>
          </a:p>
          <a:p>
            <a:r>
              <a:rPr lang="id-ID" sz="4000" dirty="0"/>
              <a:t>Kualitas evaluasi program dan pemantauan kinerja</a:t>
            </a:r>
          </a:p>
          <a:p>
            <a:r>
              <a:rPr lang="id-ID" sz="4000" dirty="0"/>
              <a:t>Kualitas pelaporan</a:t>
            </a:r>
          </a:p>
        </p:txBody>
      </p:sp>
    </p:spTree>
    <p:extLst>
      <p:ext uri="{BB962C8B-B14F-4D97-AF65-F5344CB8AC3E}">
        <p14:creationId xmlns:p14="http://schemas.microsoft.com/office/powerpoint/2010/main" val="189744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Tujuan MENSTRA Sektor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3200" dirty="0"/>
              <a:t>Untuk memenuhi kewajiban atas peran/tugas yang diamanahkan</a:t>
            </a:r>
          </a:p>
          <a:p>
            <a:r>
              <a:rPr lang="id-ID" sz="3200" dirty="0"/>
              <a:t>Untuk melegitimasi keberadaan organisasi </a:t>
            </a:r>
          </a:p>
          <a:p>
            <a:r>
              <a:rPr lang="id-ID" sz="3200" dirty="0"/>
              <a:t>Sebagai bahan untuk pengajuan anggaran organisasi</a:t>
            </a:r>
          </a:p>
          <a:p>
            <a:r>
              <a:rPr lang="id-ID" sz="3200" dirty="0"/>
              <a:t>Untuk meningkatkan kualitas pelayanan publik</a:t>
            </a:r>
          </a:p>
        </p:txBody>
      </p:sp>
    </p:spTree>
    <p:extLst>
      <p:ext uri="{BB962C8B-B14F-4D97-AF65-F5344CB8AC3E}">
        <p14:creationId xmlns:p14="http://schemas.microsoft.com/office/powerpoint/2010/main" val="226579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Pentingnya Menstra Bagi Organisasi Sektor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2555966"/>
          </a:xfrm>
        </p:spPr>
        <p:txBody>
          <a:bodyPr/>
          <a:lstStyle/>
          <a:p>
            <a:r>
              <a:rPr lang="id-ID" dirty="0"/>
              <a:t>Merupakan perangkat rencana untuk mencapai tujuan organisasi pada masa yang akan datang</a:t>
            </a:r>
          </a:p>
          <a:p>
            <a:r>
              <a:rPr lang="id-ID" dirty="0"/>
              <a:t>Peningkatan kapabilitas pimpinan organisasi (pimpinan organisasi harus dapat memahami kondisi SDM, keuangan, struktur (kondisi lingk internal) dan kondisi lingkungan eksternal untuk mencapai tujuan organisasi</a:t>
            </a:r>
          </a:p>
          <a:p>
            <a:r>
              <a:rPr lang="id-ID" dirty="0"/>
              <a:t>Untuk mengetahui prediksi lingkungan organisasi pada masa depan (kecenderungan customer, perubahan lingkungan dsb)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4313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DASAR PERTIMBANGAN PENERAPAN MENSTRA PADA SEKTOR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3600" dirty="0"/>
              <a:t>Pentingnya efektivitas dan efisiensi pemanfaatan sumber daya organisasi sektor publik</a:t>
            </a:r>
          </a:p>
          <a:p>
            <a:r>
              <a:rPr lang="id-ID" sz="3600" dirty="0"/>
              <a:t>Perlunya partisipasi masyarakat dalam manajemen publik</a:t>
            </a:r>
          </a:p>
          <a:p>
            <a:r>
              <a:rPr lang="id-ID" sz="3600" dirty="0"/>
              <a:t>Perlunya manajemen kinerja sebagai akuntabilitas manajemen publik</a:t>
            </a:r>
          </a:p>
        </p:txBody>
      </p:sp>
    </p:spTree>
    <p:extLst>
      <p:ext uri="{BB962C8B-B14F-4D97-AF65-F5344CB8AC3E}">
        <p14:creationId xmlns:p14="http://schemas.microsoft.com/office/powerpoint/2010/main" val="251458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4 Prinsip Penerapan Menstra pada Organisasi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2800" dirty="0"/>
              <a:t>Perhatian pada jangka panjang (ex RPMD, RPJPD)</a:t>
            </a:r>
          </a:p>
          <a:p>
            <a:r>
              <a:rPr lang="id-ID" sz="2800" dirty="0"/>
              <a:t>Pengintegrasian tujuan dan sasaran dalam hierarki yang jelas</a:t>
            </a:r>
          </a:p>
          <a:p>
            <a:r>
              <a:rPr lang="id-ID" sz="2800" dirty="0"/>
              <a:t>Kesadaran bahwa MENSTRA membutuhkan kedisiplinan dan komitmen untuk dapat dilaksanakan dan tidak self-implementing</a:t>
            </a:r>
          </a:p>
          <a:p>
            <a:r>
              <a:rPr lang="id-ID" sz="2800" dirty="0"/>
              <a:t>Perspektif eksternal tidak dapat diartikan sebagai adaptasi total terhadap lingkungan, tapi merupakan antisipasi terhadap perubahan lingkungan</a:t>
            </a:r>
          </a:p>
        </p:txBody>
      </p:sp>
    </p:spTree>
    <p:extLst>
      <p:ext uri="{BB962C8B-B14F-4D97-AF65-F5344CB8AC3E}">
        <p14:creationId xmlns:p14="http://schemas.microsoft.com/office/powerpoint/2010/main" val="599772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PERMASALAHAN PENERAPAN MENSTRA PADA SEKTOR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sz="3200" dirty="0"/>
              <a:t>Politik kontrol</a:t>
            </a:r>
          </a:p>
          <a:p>
            <a:r>
              <a:rPr lang="id-ID" sz="3200" dirty="0"/>
              <a:t>Luasnya cakupan tujuan dan sasaran organisasi publik</a:t>
            </a:r>
          </a:p>
          <a:p>
            <a:r>
              <a:rPr lang="id-ID" sz="3200" dirty="0"/>
              <a:t>Pengaturan kinerja (kinerja sektor publik adalah subjek penilaian masyarakat dan kepentingan politik)</a:t>
            </a:r>
          </a:p>
          <a:p>
            <a:r>
              <a:rPr lang="id-ID" sz="3200" dirty="0"/>
              <a:t>Keakuratan data dan informasi</a:t>
            </a:r>
          </a:p>
        </p:txBody>
      </p:sp>
    </p:spTree>
    <p:extLst>
      <p:ext uri="{BB962C8B-B14F-4D97-AF65-F5344CB8AC3E}">
        <p14:creationId xmlns:p14="http://schemas.microsoft.com/office/powerpoint/2010/main" val="193405466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3074</TotalTime>
  <Words>404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MANAJEMEN STRATEGIS ORGANISASI PUBLIK</vt:lpstr>
      <vt:lpstr>MANAJEMEN STRATEGIS MENURUT M. THENMOZHI</vt:lpstr>
      <vt:lpstr>SASARAN MANAJEMEN STRATEGIS ADALAH</vt:lpstr>
      <vt:lpstr>Tujuan MENSTRA Sektor Publik</vt:lpstr>
      <vt:lpstr>Pentingnya Menstra Bagi Organisasi Sektor Publik</vt:lpstr>
      <vt:lpstr>DASAR PERTIMBANGAN PENERAPAN MENSTRA PADA SEKTOR PUBLIK</vt:lpstr>
      <vt:lpstr>4 Prinsip Penerapan Menstra pada Organisasi Publik</vt:lpstr>
      <vt:lpstr>PERMASALAHAN PENERAPAN MENSTRA PADA SEKTOR PUBLIK</vt:lpstr>
      <vt:lpstr>MANFAAT MENSTRA BAGI SEKTOR PUBLIK</vt:lpstr>
      <vt:lpstr>Rencana Tindak Lanjut</vt:lpstr>
      <vt:lpstr>PENUTUP BELAJAR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137</cp:revision>
  <dcterms:created xsi:type="dcterms:W3CDTF">2017-11-21T07:01:38Z</dcterms:created>
  <dcterms:modified xsi:type="dcterms:W3CDTF">2021-03-02T23:46:58Z</dcterms:modified>
</cp:coreProperties>
</file>