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4" r:id="rId3"/>
  </p:sldMasterIdLst>
  <p:notesMasterIdLst>
    <p:notesMasterId r:id="rId66"/>
  </p:notesMasterIdLst>
  <p:sldIdLst>
    <p:sldId id="256" r:id="rId4"/>
    <p:sldId id="257" r:id="rId5"/>
    <p:sldId id="259" r:id="rId6"/>
    <p:sldId id="390" r:id="rId7"/>
    <p:sldId id="389" r:id="rId8"/>
    <p:sldId id="391" r:id="rId9"/>
    <p:sldId id="392" r:id="rId10"/>
    <p:sldId id="393" r:id="rId11"/>
    <p:sldId id="394" r:id="rId12"/>
    <p:sldId id="395" r:id="rId13"/>
    <p:sldId id="396" r:id="rId14"/>
    <p:sldId id="397" r:id="rId15"/>
    <p:sldId id="272" r:id="rId16"/>
    <p:sldId id="268" r:id="rId17"/>
    <p:sldId id="262" r:id="rId18"/>
    <p:sldId id="263" r:id="rId19"/>
    <p:sldId id="264" r:id="rId20"/>
    <p:sldId id="265" r:id="rId21"/>
    <p:sldId id="266" r:id="rId22"/>
    <p:sldId id="267" r:id="rId23"/>
    <p:sldId id="269" r:id="rId24"/>
    <p:sldId id="271" r:id="rId25"/>
    <p:sldId id="274" r:id="rId26"/>
    <p:sldId id="276" r:id="rId27"/>
    <p:sldId id="273" r:id="rId28"/>
    <p:sldId id="277" r:id="rId29"/>
    <p:sldId id="278" r:id="rId30"/>
    <p:sldId id="376" r:id="rId31"/>
    <p:sldId id="279" r:id="rId32"/>
    <p:sldId id="280" r:id="rId33"/>
    <p:sldId id="281" r:id="rId34"/>
    <p:sldId id="282" r:id="rId35"/>
    <p:sldId id="377" r:id="rId36"/>
    <p:sldId id="380" r:id="rId37"/>
    <p:sldId id="381" r:id="rId38"/>
    <p:sldId id="382" r:id="rId39"/>
    <p:sldId id="383" r:id="rId40"/>
    <p:sldId id="384" r:id="rId41"/>
    <p:sldId id="385" r:id="rId42"/>
    <p:sldId id="387" r:id="rId43"/>
    <p:sldId id="388" r:id="rId44"/>
    <p:sldId id="398" r:id="rId45"/>
    <p:sldId id="400" r:id="rId46"/>
    <p:sldId id="399" r:id="rId47"/>
    <p:sldId id="402" r:id="rId48"/>
    <p:sldId id="401" r:id="rId49"/>
    <p:sldId id="403" r:id="rId50"/>
    <p:sldId id="404" r:id="rId51"/>
    <p:sldId id="405" r:id="rId52"/>
    <p:sldId id="407" r:id="rId53"/>
    <p:sldId id="406" r:id="rId54"/>
    <p:sldId id="408" r:id="rId55"/>
    <p:sldId id="409" r:id="rId56"/>
    <p:sldId id="410" r:id="rId57"/>
    <p:sldId id="411" r:id="rId58"/>
    <p:sldId id="412" r:id="rId59"/>
    <p:sldId id="413" r:id="rId60"/>
    <p:sldId id="414" r:id="rId61"/>
    <p:sldId id="417" r:id="rId62"/>
    <p:sldId id="416" r:id="rId63"/>
    <p:sldId id="415" r:id="rId64"/>
    <p:sldId id="258" r:id="rId6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6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p:restoredTop sz="94610"/>
  </p:normalViewPr>
  <p:slideViewPr>
    <p:cSldViewPr>
      <p:cViewPr varScale="1">
        <p:scale>
          <a:sx n="86" d="100"/>
          <a:sy n="86" d="100"/>
        </p:scale>
        <p:origin x="944"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76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54473D-F1A2-429C-85BB-574AC39DBABF}" type="datetimeFigureOut">
              <a:rPr lang="id-ID" smtClean="0"/>
              <a:pPr/>
              <a:t>22/10/21</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8927C4-1947-46B6-8A94-1FF8CDD634C1}"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1</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err="1"/>
              <a:t>https</a:t>
            </a:r>
            <a:r>
              <a:rPr lang="id-ID" dirty="0"/>
              <a:t>://</a:t>
            </a:r>
            <a:r>
              <a:rPr lang="id-ID" dirty="0" err="1"/>
              <a:t>myklass-fkik.umy.ac.id</a:t>
            </a:r>
            <a:r>
              <a:rPr lang="id-ID" dirty="0"/>
              <a:t>/ </a:t>
            </a:r>
            <a:r>
              <a:rPr lang="id-ID" dirty="0" err="1"/>
              <a:t>zulkarnain</a:t>
            </a:r>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pPr/>
              <a:t>10</a:t>
            </a:fld>
            <a:endParaRPr lang="id-ID"/>
          </a:p>
        </p:txBody>
      </p:sp>
    </p:spTree>
    <p:extLst>
      <p:ext uri="{BB962C8B-B14F-4D97-AF65-F5344CB8AC3E}">
        <p14:creationId xmlns:p14="http://schemas.microsoft.com/office/powerpoint/2010/main" val="3587282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err="1"/>
              <a:t>https</a:t>
            </a:r>
            <a:r>
              <a:rPr lang="id-ID" dirty="0"/>
              <a:t>://</a:t>
            </a:r>
            <a:r>
              <a:rPr lang="id-ID" dirty="0" err="1"/>
              <a:t>myklass-fkik.umy.ac.id</a:t>
            </a:r>
            <a:r>
              <a:rPr lang="id-ID" dirty="0"/>
              <a:t>/ </a:t>
            </a:r>
            <a:r>
              <a:rPr lang="id-ID" dirty="0" err="1"/>
              <a:t>zulkarnain</a:t>
            </a:r>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pPr/>
              <a:t>11</a:t>
            </a:fld>
            <a:endParaRPr lang="id-ID"/>
          </a:p>
        </p:txBody>
      </p:sp>
    </p:spTree>
    <p:extLst>
      <p:ext uri="{BB962C8B-B14F-4D97-AF65-F5344CB8AC3E}">
        <p14:creationId xmlns:p14="http://schemas.microsoft.com/office/powerpoint/2010/main" val="3587856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err="1"/>
              <a:t>https</a:t>
            </a:r>
            <a:r>
              <a:rPr lang="id-ID" dirty="0"/>
              <a:t>://</a:t>
            </a:r>
            <a:r>
              <a:rPr lang="id-ID" dirty="0" err="1"/>
              <a:t>myklass-fkik.umy.ac.id</a:t>
            </a:r>
            <a:r>
              <a:rPr lang="id-ID" dirty="0"/>
              <a:t>/ </a:t>
            </a:r>
            <a:r>
              <a:rPr lang="id-ID" dirty="0" err="1"/>
              <a:t>zulkarnain</a:t>
            </a:r>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pPr/>
              <a:t>12</a:t>
            </a:fld>
            <a:endParaRPr lang="id-ID"/>
          </a:p>
        </p:txBody>
      </p:sp>
    </p:spTree>
    <p:extLst>
      <p:ext uri="{BB962C8B-B14F-4D97-AF65-F5344CB8AC3E}">
        <p14:creationId xmlns:p14="http://schemas.microsoft.com/office/powerpoint/2010/main" val="333091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a:t>﻿Pedoman Manajemen Program Pencegahan Penularan HIV dan Sifilis dari Ibu ke Anak 2015</a:t>
            </a:r>
          </a:p>
        </p:txBody>
      </p:sp>
      <p:sp>
        <p:nvSpPr>
          <p:cNvPr id="4" name="Slide Number Placeholder 3"/>
          <p:cNvSpPr>
            <a:spLocks noGrp="1"/>
          </p:cNvSpPr>
          <p:nvPr>
            <p:ph type="sldNum" sz="quarter" idx="10"/>
          </p:nvPr>
        </p:nvSpPr>
        <p:spPr/>
        <p:txBody>
          <a:bodyPr/>
          <a:lstStyle/>
          <a:p>
            <a:fld id="{EE8927C4-1947-46B6-8A94-1FF8CDD634C1}" type="slidenum">
              <a:rPr lang="id-ID" smtClean="0"/>
              <a:pPr/>
              <a:t>13</a:t>
            </a:fld>
            <a:endParaRPr lang="id-ID"/>
          </a:p>
        </p:txBody>
      </p:sp>
    </p:spTree>
    <p:extLst>
      <p:ext uri="{BB962C8B-B14F-4D97-AF65-F5344CB8AC3E}">
        <p14:creationId xmlns:p14="http://schemas.microsoft.com/office/powerpoint/2010/main" val="4284252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err="1"/>
              <a:t>https</a:t>
            </a:r>
            <a:r>
              <a:rPr lang="id-ID" dirty="0"/>
              <a:t>://</a:t>
            </a:r>
            <a:r>
              <a:rPr lang="id-ID" dirty="0" err="1"/>
              <a:t>siha.kemkes.go.id</a:t>
            </a:r>
            <a:r>
              <a:rPr lang="id-ID" dirty="0"/>
              <a:t>/portal/</a:t>
            </a:r>
            <a:r>
              <a:rPr lang="id-ID" dirty="0" err="1"/>
              <a:t>files_upload</a:t>
            </a:r>
            <a:r>
              <a:rPr lang="id-ID" dirty="0"/>
              <a:t>/PNPK_HIV_Kop_Garuda__1_.pdf</a:t>
            </a:r>
          </a:p>
        </p:txBody>
      </p:sp>
      <p:sp>
        <p:nvSpPr>
          <p:cNvPr id="4" name="Slide Number Placeholder 3"/>
          <p:cNvSpPr>
            <a:spLocks noGrp="1"/>
          </p:cNvSpPr>
          <p:nvPr>
            <p:ph type="sldNum" sz="quarter" idx="10"/>
          </p:nvPr>
        </p:nvSpPr>
        <p:spPr/>
        <p:txBody>
          <a:bodyPr/>
          <a:lstStyle/>
          <a:p>
            <a:fld id="{EE8927C4-1947-46B6-8A94-1FF8CDD634C1}" type="slidenum">
              <a:rPr lang="id-ID" smtClean="0"/>
              <a:pPr/>
              <a:t>14</a:t>
            </a:fld>
            <a:endParaRPr lang="id-ID"/>
          </a:p>
        </p:txBody>
      </p:sp>
    </p:spTree>
    <p:extLst>
      <p:ext uri="{BB962C8B-B14F-4D97-AF65-F5344CB8AC3E}">
        <p14:creationId xmlns:p14="http://schemas.microsoft.com/office/powerpoint/2010/main" val="828509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a:t>PMK_No._52_ttg_Eliminasi_Penularan_HIV,_Sifilis,_dan_Hepatitis_B_Dari_Ibu_Ke_Anak_pdf</a:t>
            </a:r>
          </a:p>
          <a:p>
            <a:pPr marL="0" marR="0" lvl="0" indent="0" algn="l" defTabSz="914400" rtl="0" eaLnBrk="1" fontAlgn="auto" latinLnBrk="0" hangingPunct="1">
              <a:lnSpc>
                <a:spcPct val="100000"/>
              </a:lnSpc>
              <a:spcBef>
                <a:spcPts val="0"/>
              </a:spcBef>
              <a:spcAft>
                <a:spcPts val="0"/>
              </a:spcAft>
              <a:buClrTx/>
              <a:buSzTx/>
              <a:buFontTx/>
              <a:buNone/>
              <a:tabLst/>
              <a:defRPr/>
            </a:pPr>
            <a:r>
              <a:rPr lang="id-ID" dirty="0" err="1"/>
              <a:t>https</a:t>
            </a:r>
            <a:r>
              <a:rPr lang="id-ID" dirty="0"/>
              <a:t>://</a:t>
            </a:r>
            <a:r>
              <a:rPr lang="id-ID" dirty="0" err="1"/>
              <a:t>siha.kemkes.go.id</a:t>
            </a:r>
            <a:r>
              <a:rPr lang="id-ID" dirty="0"/>
              <a:t>/portal/</a:t>
            </a:r>
            <a:r>
              <a:rPr lang="id-ID" dirty="0" err="1"/>
              <a:t>files_upload</a:t>
            </a:r>
            <a:r>
              <a:rPr lang="id-ID" dirty="0"/>
              <a:t>/PNPK_HIV_Kop_Garuda__1_.pdf</a:t>
            </a:r>
          </a:p>
        </p:txBody>
      </p:sp>
      <p:sp>
        <p:nvSpPr>
          <p:cNvPr id="4" name="Slide Number Placeholder 3"/>
          <p:cNvSpPr>
            <a:spLocks noGrp="1"/>
          </p:cNvSpPr>
          <p:nvPr>
            <p:ph type="sldNum" sz="quarter" idx="10"/>
          </p:nvPr>
        </p:nvSpPr>
        <p:spPr/>
        <p:txBody>
          <a:bodyPr/>
          <a:lstStyle/>
          <a:p>
            <a:fld id="{EE8927C4-1947-46B6-8A94-1FF8CDD634C1}" type="slidenum">
              <a:rPr lang="id-ID" smtClean="0"/>
              <a:pPr/>
              <a:t>15</a:t>
            </a:fld>
            <a:endParaRPr lang="id-ID"/>
          </a:p>
        </p:txBody>
      </p:sp>
    </p:spTree>
    <p:extLst>
      <p:ext uri="{BB962C8B-B14F-4D97-AF65-F5344CB8AC3E}">
        <p14:creationId xmlns:p14="http://schemas.microsoft.com/office/powerpoint/2010/main" val="4175795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err="1"/>
              <a:t>https</a:t>
            </a:r>
            <a:r>
              <a:rPr lang="id-ID" dirty="0"/>
              <a:t>://</a:t>
            </a:r>
            <a:r>
              <a:rPr lang="id-ID" dirty="0" err="1"/>
              <a:t>siha.kemkes.go.id</a:t>
            </a:r>
            <a:r>
              <a:rPr lang="id-ID" dirty="0"/>
              <a:t>/portal/</a:t>
            </a:r>
            <a:r>
              <a:rPr lang="id-ID" dirty="0" err="1"/>
              <a:t>files_upload</a:t>
            </a:r>
            <a:r>
              <a:rPr lang="id-ID" dirty="0"/>
              <a:t>/PNPK_HIV_Kop_Garuda__1_.pdf</a:t>
            </a:r>
          </a:p>
        </p:txBody>
      </p:sp>
      <p:sp>
        <p:nvSpPr>
          <p:cNvPr id="4" name="Slide Number Placeholder 3"/>
          <p:cNvSpPr>
            <a:spLocks noGrp="1"/>
          </p:cNvSpPr>
          <p:nvPr>
            <p:ph type="sldNum" sz="quarter" idx="10"/>
          </p:nvPr>
        </p:nvSpPr>
        <p:spPr/>
        <p:txBody>
          <a:bodyPr/>
          <a:lstStyle/>
          <a:p>
            <a:fld id="{EE8927C4-1947-46B6-8A94-1FF8CDD634C1}" type="slidenum">
              <a:rPr lang="id-ID" smtClean="0"/>
              <a:pPr/>
              <a:t>16</a:t>
            </a:fld>
            <a:endParaRPr lang="id-ID"/>
          </a:p>
        </p:txBody>
      </p:sp>
    </p:spTree>
    <p:extLst>
      <p:ext uri="{BB962C8B-B14F-4D97-AF65-F5344CB8AC3E}">
        <p14:creationId xmlns:p14="http://schemas.microsoft.com/office/powerpoint/2010/main" val="1772829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err="1"/>
              <a:t>https</a:t>
            </a:r>
            <a:r>
              <a:rPr lang="id-ID" dirty="0"/>
              <a:t>://</a:t>
            </a:r>
            <a:r>
              <a:rPr lang="id-ID" dirty="0" err="1"/>
              <a:t>siha.kemkes.go.id</a:t>
            </a:r>
            <a:r>
              <a:rPr lang="id-ID" dirty="0"/>
              <a:t>/portal/</a:t>
            </a:r>
            <a:r>
              <a:rPr lang="id-ID" dirty="0" err="1"/>
              <a:t>files_upload</a:t>
            </a:r>
            <a:r>
              <a:rPr lang="id-ID" dirty="0"/>
              <a:t>/PNPK_HIV_Kop_Garuda__1_.pdf</a:t>
            </a:r>
          </a:p>
        </p:txBody>
      </p:sp>
      <p:sp>
        <p:nvSpPr>
          <p:cNvPr id="4" name="Slide Number Placeholder 3"/>
          <p:cNvSpPr>
            <a:spLocks noGrp="1"/>
          </p:cNvSpPr>
          <p:nvPr>
            <p:ph type="sldNum" sz="quarter" idx="10"/>
          </p:nvPr>
        </p:nvSpPr>
        <p:spPr/>
        <p:txBody>
          <a:bodyPr/>
          <a:lstStyle/>
          <a:p>
            <a:fld id="{EE8927C4-1947-46B6-8A94-1FF8CDD634C1}" type="slidenum">
              <a:rPr lang="id-ID" smtClean="0"/>
              <a:pPr/>
              <a:t>17</a:t>
            </a:fld>
            <a:endParaRPr lang="id-ID"/>
          </a:p>
        </p:txBody>
      </p:sp>
    </p:spTree>
    <p:extLst>
      <p:ext uri="{BB962C8B-B14F-4D97-AF65-F5344CB8AC3E}">
        <p14:creationId xmlns:p14="http://schemas.microsoft.com/office/powerpoint/2010/main" val="3187527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err="1"/>
              <a:t>https</a:t>
            </a:r>
            <a:r>
              <a:rPr lang="id-ID" dirty="0"/>
              <a:t>://</a:t>
            </a:r>
            <a:r>
              <a:rPr lang="id-ID" dirty="0" err="1"/>
              <a:t>siha.kemkes.go.id</a:t>
            </a:r>
            <a:r>
              <a:rPr lang="id-ID" dirty="0"/>
              <a:t>/portal/</a:t>
            </a:r>
            <a:r>
              <a:rPr lang="id-ID" dirty="0" err="1"/>
              <a:t>files_upload</a:t>
            </a:r>
            <a:r>
              <a:rPr lang="id-ID" dirty="0"/>
              <a:t>/PNPK_HIV_Kop_Garuda__1_.pdf</a:t>
            </a:r>
          </a:p>
        </p:txBody>
      </p:sp>
      <p:sp>
        <p:nvSpPr>
          <p:cNvPr id="4" name="Slide Number Placeholder 3"/>
          <p:cNvSpPr>
            <a:spLocks noGrp="1"/>
          </p:cNvSpPr>
          <p:nvPr>
            <p:ph type="sldNum" sz="quarter" idx="10"/>
          </p:nvPr>
        </p:nvSpPr>
        <p:spPr/>
        <p:txBody>
          <a:bodyPr/>
          <a:lstStyle/>
          <a:p>
            <a:fld id="{EE8927C4-1947-46B6-8A94-1FF8CDD634C1}" type="slidenum">
              <a:rPr lang="id-ID" smtClean="0"/>
              <a:pPr/>
              <a:t>18</a:t>
            </a:fld>
            <a:endParaRPr lang="id-ID"/>
          </a:p>
        </p:txBody>
      </p:sp>
    </p:spTree>
    <p:extLst>
      <p:ext uri="{BB962C8B-B14F-4D97-AF65-F5344CB8AC3E}">
        <p14:creationId xmlns:p14="http://schemas.microsoft.com/office/powerpoint/2010/main" val="1816407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err="1"/>
              <a:t>https</a:t>
            </a:r>
            <a:r>
              <a:rPr lang="id-ID" dirty="0"/>
              <a:t>://</a:t>
            </a:r>
            <a:r>
              <a:rPr lang="id-ID" dirty="0" err="1"/>
              <a:t>siha.kemkes.go.id</a:t>
            </a:r>
            <a:r>
              <a:rPr lang="id-ID" dirty="0"/>
              <a:t>/portal/</a:t>
            </a:r>
            <a:r>
              <a:rPr lang="id-ID" dirty="0" err="1"/>
              <a:t>files_upload</a:t>
            </a:r>
            <a:r>
              <a:rPr lang="id-ID" dirty="0"/>
              <a:t>/PNPK_HIV_Kop_Garuda__1_.pdf</a:t>
            </a:r>
          </a:p>
        </p:txBody>
      </p:sp>
      <p:sp>
        <p:nvSpPr>
          <p:cNvPr id="4" name="Slide Number Placeholder 3"/>
          <p:cNvSpPr>
            <a:spLocks noGrp="1"/>
          </p:cNvSpPr>
          <p:nvPr>
            <p:ph type="sldNum" sz="quarter" idx="10"/>
          </p:nvPr>
        </p:nvSpPr>
        <p:spPr/>
        <p:txBody>
          <a:bodyPr/>
          <a:lstStyle/>
          <a:p>
            <a:fld id="{EE8927C4-1947-46B6-8A94-1FF8CDD634C1}" type="slidenum">
              <a:rPr lang="id-ID" smtClean="0"/>
              <a:pPr/>
              <a:t>19</a:t>
            </a:fld>
            <a:endParaRPr lang="id-ID"/>
          </a:p>
        </p:txBody>
      </p:sp>
    </p:spTree>
    <p:extLst>
      <p:ext uri="{BB962C8B-B14F-4D97-AF65-F5344CB8AC3E}">
        <p14:creationId xmlns:p14="http://schemas.microsoft.com/office/powerpoint/2010/main" val="1155546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err="1"/>
              <a:t>http</a:t>
            </a:r>
            <a:r>
              <a:rPr lang="id-ID" dirty="0"/>
              <a:t>://</a:t>
            </a:r>
            <a:r>
              <a:rPr lang="id-ID" dirty="0" err="1"/>
              <a:t>repository.poltekkes-kdi.ac.id</a:t>
            </a:r>
            <a:r>
              <a:rPr lang="id-ID" dirty="0"/>
              <a:t>/</a:t>
            </a:r>
            <a:r>
              <a:rPr lang="id-ID" dirty="0" err="1"/>
              <a:t>WIDIASTUTI.pdf</a:t>
            </a:r>
            <a:endParaRPr lang="id-ID" dirty="0"/>
          </a:p>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pPr/>
              <a:t>2</a:t>
            </a:fld>
            <a:endParaRPr 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err="1"/>
              <a:t>https</a:t>
            </a:r>
            <a:r>
              <a:rPr lang="id-ID" dirty="0"/>
              <a:t>://</a:t>
            </a:r>
            <a:r>
              <a:rPr lang="id-ID" dirty="0" err="1"/>
              <a:t>siha.kemkes.go.id</a:t>
            </a:r>
            <a:r>
              <a:rPr lang="id-ID" dirty="0"/>
              <a:t>/portal/</a:t>
            </a:r>
            <a:r>
              <a:rPr lang="id-ID" dirty="0" err="1"/>
              <a:t>files_upload</a:t>
            </a:r>
            <a:r>
              <a:rPr lang="id-ID" dirty="0"/>
              <a:t>/PNPK_HIV_Kop_Garuda__1_.pdf</a:t>
            </a:r>
          </a:p>
        </p:txBody>
      </p:sp>
      <p:sp>
        <p:nvSpPr>
          <p:cNvPr id="4" name="Slide Number Placeholder 3"/>
          <p:cNvSpPr>
            <a:spLocks noGrp="1"/>
          </p:cNvSpPr>
          <p:nvPr>
            <p:ph type="sldNum" sz="quarter" idx="10"/>
          </p:nvPr>
        </p:nvSpPr>
        <p:spPr/>
        <p:txBody>
          <a:bodyPr/>
          <a:lstStyle/>
          <a:p>
            <a:fld id="{EE8927C4-1947-46B6-8A94-1FF8CDD634C1}" type="slidenum">
              <a:rPr lang="id-ID" smtClean="0"/>
              <a:pPr/>
              <a:t>20</a:t>
            </a:fld>
            <a:endParaRPr lang="id-ID"/>
          </a:p>
        </p:txBody>
      </p:sp>
    </p:spTree>
    <p:extLst>
      <p:ext uri="{BB962C8B-B14F-4D97-AF65-F5344CB8AC3E}">
        <p14:creationId xmlns:p14="http://schemas.microsoft.com/office/powerpoint/2010/main" val="374963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err="1"/>
              <a:t>https</a:t>
            </a:r>
            <a:r>
              <a:rPr lang="id-ID" dirty="0"/>
              <a:t>://</a:t>
            </a:r>
            <a:r>
              <a:rPr lang="id-ID" dirty="0" err="1"/>
              <a:t>siha.kemkes.go.id</a:t>
            </a:r>
            <a:r>
              <a:rPr lang="id-ID" dirty="0"/>
              <a:t>/portal/</a:t>
            </a:r>
            <a:r>
              <a:rPr lang="id-ID" dirty="0" err="1"/>
              <a:t>files_upload</a:t>
            </a:r>
            <a:r>
              <a:rPr lang="id-ID" dirty="0"/>
              <a:t>/PNPK_HIV_Kop_Garuda__1_.pdf</a:t>
            </a:r>
          </a:p>
        </p:txBody>
      </p:sp>
      <p:sp>
        <p:nvSpPr>
          <p:cNvPr id="4" name="Slide Number Placeholder 3"/>
          <p:cNvSpPr>
            <a:spLocks noGrp="1"/>
          </p:cNvSpPr>
          <p:nvPr>
            <p:ph type="sldNum" sz="quarter" idx="10"/>
          </p:nvPr>
        </p:nvSpPr>
        <p:spPr/>
        <p:txBody>
          <a:bodyPr/>
          <a:lstStyle/>
          <a:p>
            <a:fld id="{EE8927C4-1947-46B6-8A94-1FF8CDD634C1}" type="slidenum">
              <a:rPr lang="id-ID" smtClean="0"/>
              <a:pPr/>
              <a:t>21</a:t>
            </a:fld>
            <a:endParaRPr lang="id-ID"/>
          </a:p>
        </p:txBody>
      </p:sp>
    </p:spTree>
    <p:extLst>
      <p:ext uri="{BB962C8B-B14F-4D97-AF65-F5344CB8AC3E}">
        <p14:creationId xmlns:p14="http://schemas.microsoft.com/office/powerpoint/2010/main" val="1876497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err="1"/>
              <a:t>labcito.co.id</a:t>
            </a:r>
            <a:r>
              <a:rPr lang="id-ID" dirty="0"/>
              <a:t>/</a:t>
            </a:r>
            <a:r>
              <a:rPr lang="id-ID" dirty="0" err="1"/>
              <a:t>wp-content</a:t>
            </a:r>
            <a:r>
              <a:rPr lang="id-ID" dirty="0"/>
              <a:t>/</a:t>
            </a:r>
            <a:r>
              <a:rPr lang="id-ID" dirty="0" err="1"/>
              <a:t>uploads</a:t>
            </a:r>
            <a:r>
              <a:rPr lang="id-ID" dirty="0"/>
              <a:t>/2015/</a:t>
            </a:r>
            <a:r>
              <a:rPr lang="id-ID" dirty="0" err="1"/>
              <a:t>ref</a:t>
            </a:r>
            <a:r>
              <a:rPr lang="id-ID" dirty="0"/>
              <a:t>/</a:t>
            </a:r>
            <a:r>
              <a:rPr lang="id-ID" dirty="0" err="1"/>
              <a:t>ref</a:t>
            </a:r>
            <a:r>
              <a:rPr lang="id-ID" dirty="0"/>
              <a:t>/PMK_No_5_ttg_Panduan_Praktik_Klinis_Dokter_di_FASYANKES_Primer.pdf</a:t>
            </a:r>
          </a:p>
        </p:txBody>
      </p:sp>
      <p:sp>
        <p:nvSpPr>
          <p:cNvPr id="4" name="Slide Number Placeholder 3"/>
          <p:cNvSpPr>
            <a:spLocks noGrp="1"/>
          </p:cNvSpPr>
          <p:nvPr>
            <p:ph type="sldNum" sz="quarter" idx="10"/>
          </p:nvPr>
        </p:nvSpPr>
        <p:spPr/>
        <p:txBody>
          <a:bodyPr/>
          <a:lstStyle/>
          <a:p>
            <a:fld id="{EE8927C4-1947-46B6-8A94-1FF8CDD634C1}" type="slidenum">
              <a:rPr lang="id-ID" smtClean="0"/>
              <a:pPr/>
              <a:t>22</a:t>
            </a:fld>
            <a:endParaRPr lang="id-ID"/>
          </a:p>
        </p:txBody>
      </p:sp>
    </p:spTree>
    <p:extLst>
      <p:ext uri="{BB962C8B-B14F-4D97-AF65-F5344CB8AC3E}">
        <p14:creationId xmlns:p14="http://schemas.microsoft.com/office/powerpoint/2010/main" val="1909914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err="1"/>
              <a:t>labcito.co.id</a:t>
            </a:r>
            <a:r>
              <a:rPr lang="id-ID" dirty="0"/>
              <a:t>/</a:t>
            </a:r>
            <a:r>
              <a:rPr lang="id-ID" dirty="0" err="1"/>
              <a:t>wp-content</a:t>
            </a:r>
            <a:r>
              <a:rPr lang="id-ID" dirty="0"/>
              <a:t>/</a:t>
            </a:r>
            <a:r>
              <a:rPr lang="id-ID" dirty="0" err="1"/>
              <a:t>uploads</a:t>
            </a:r>
            <a:r>
              <a:rPr lang="id-ID" dirty="0"/>
              <a:t>/2015/</a:t>
            </a:r>
            <a:r>
              <a:rPr lang="id-ID" dirty="0" err="1"/>
              <a:t>ref</a:t>
            </a:r>
            <a:r>
              <a:rPr lang="id-ID" dirty="0"/>
              <a:t>/</a:t>
            </a:r>
            <a:r>
              <a:rPr lang="id-ID" dirty="0" err="1"/>
              <a:t>ref</a:t>
            </a:r>
            <a:r>
              <a:rPr lang="id-ID" dirty="0"/>
              <a:t>/PMK_No_5_ttg_Panduan_Praktik_Klinis_Dokter_di_FASYANKES_Primer.pdf</a:t>
            </a:r>
          </a:p>
        </p:txBody>
      </p:sp>
      <p:sp>
        <p:nvSpPr>
          <p:cNvPr id="4" name="Slide Number Placeholder 3"/>
          <p:cNvSpPr>
            <a:spLocks noGrp="1"/>
          </p:cNvSpPr>
          <p:nvPr>
            <p:ph type="sldNum" sz="quarter" idx="10"/>
          </p:nvPr>
        </p:nvSpPr>
        <p:spPr/>
        <p:txBody>
          <a:bodyPr/>
          <a:lstStyle/>
          <a:p>
            <a:fld id="{EE8927C4-1947-46B6-8A94-1FF8CDD634C1}" type="slidenum">
              <a:rPr lang="id-ID" smtClean="0"/>
              <a:pPr/>
              <a:t>23</a:t>
            </a:fld>
            <a:endParaRPr lang="id-ID"/>
          </a:p>
        </p:txBody>
      </p:sp>
    </p:spTree>
    <p:extLst>
      <p:ext uri="{BB962C8B-B14F-4D97-AF65-F5344CB8AC3E}">
        <p14:creationId xmlns:p14="http://schemas.microsoft.com/office/powerpoint/2010/main" val="1110833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err="1"/>
              <a:t>labcito.co.id</a:t>
            </a:r>
            <a:r>
              <a:rPr lang="id-ID" dirty="0"/>
              <a:t>/</a:t>
            </a:r>
            <a:r>
              <a:rPr lang="id-ID" dirty="0" err="1"/>
              <a:t>wp-content</a:t>
            </a:r>
            <a:r>
              <a:rPr lang="id-ID" dirty="0"/>
              <a:t>/</a:t>
            </a:r>
            <a:r>
              <a:rPr lang="id-ID" dirty="0" err="1"/>
              <a:t>uploads</a:t>
            </a:r>
            <a:r>
              <a:rPr lang="id-ID" dirty="0"/>
              <a:t>/2015/</a:t>
            </a:r>
            <a:r>
              <a:rPr lang="id-ID" dirty="0" err="1"/>
              <a:t>ref</a:t>
            </a:r>
            <a:r>
              <a:rPr lang="id-ID" dirty="0"/>
              <a:t>/</a:t>
            </a:r>
            <a:r>
              <a:rPr lang="id-ID" dirty="0" err="1"/>
              <a:t>ref</a:t>
            </a:r>
            <a:r>
              <a:rPr lang="id-ID" dirty="0"/>
              <a:t>/PMK_No_5_ttg_Panduan_Praktik_Klinis_Dokter_di_FASYANKES_Primer.pdf</a:t>
            </a:r>
          </a:p>
        </p:txBody>
      </p:sp>
      <p:sp>
        <p:nvSpPr>
          <p:cNvPr id="4" name="Slide Number Placeholder 3"/>
          <p:cNvSpPr>
            <a:spLocks noGrp="1"/>
          </p:cNvSpPr>
          <p:nvPr>
            <p:ph type="sldNum" sz="quarter" idx="10"/>
          </p:nvPr>
        </p:nvSpPr>
        <p:spPr/>
        <p:txBody>
          <a:bodyPr/>
          <a:lstStyle/>
          <a:p>
            <a:fld id="{EE8927C4-1947-46B6-8A94-1FF8CDD634C1}" type="slidenum">
              <a:rPr lang="id-ID" smtClean="0"/>
              <a:pPr/>
              <a:t>24</a:t>
            </a:fld>
            <a:endParaRPr lang="id-ID"/>
          </a:p>
        </p:txBody>
      </p:sp>
    </p:spTree>
    <p:extLst>
      <p:ext uri="{BB962C8B-B14F-4D97-AF65-F5344CB8AC3E}">
        <p14:creationId xmlns:p14="http://schemas.microsoft.com/office/powerpoint/2010/main" val="1608625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err="1"/>
              <a:t>labcito.co.id</a:t>
            </a:r>
            <a:r>
              <a:rPr lang="id-ID" dirty="0"/>
              <a:t>/</a:t>
            </a:r>
            <a:r>
              <a:rPr lang="id-ID" dirty="0" err="1"/>
              <a:t>wp-content</a:t>
            </a:r>
            <a:r>
              <a:rPr lang="id-ID" dirty="0"/>
              <a:t>/</a:t>
            </a:r>
            <a:r>
              <a:rPr lang="id-ID" dirty="0" err="1"/>
              <a:t>uploads</a:t>
            </a:r>
            <a:r>
              <a:rPr lang="id-ID" dirty="0"/>
              <a:t>/2015/</a:t>
            </a:r>
            <a:r>
              <a:rPr lang="id-ID" dirty="0" err="1"/>
              <a:t>ref</a:t>
            </a:r>
            <a:r>
              <a:rPr lang="id-ID" dirty="0"/>
              <a:t>/</a:t>
            </a:r>
            <a:r>
              <a:rPr lang="id-ID" dirty="0" err="1"/>
              <a:t>ref</a:t>
            </a:r>
            <a:r>
              <a:rPr lang="id-ID" dirty="0"/>
              <a:t>/PMK_No_5_ttg_Panduan_Praktik_Klinis_Dokter_di_FASYANKES_Primer.pdf</a:t>
            </a:r>
          </a:p>
        </p:txBody>
      </p:sp>
      <p:sp>
        <p:nvSpPr>
          <p:cNvPr id="4" name="Slide Number Placeholder 3"/>
          <p:cNvSpPr>
            <a:spLocks noGrp="1"/>
          </p:cNvSpPr>
          <p:nvPr>
            <p:ph type="sldNum" sz="quarter" idx="10"/>
          </p:nvPr>
        </p:nvSpPr>
        <p:spPr/>
        <p:txBody>
          <a:bodyPr/>
          <a:lstStyle/>
          <a:p>
            <a:fld id="{EE8927C4-1947-46B6-8A94-1FF8CDD634C1}" type="slidenum">
              <a:rPr lang="id-ID" smtClean="0"/>
              <a:pPr/>
              <a:t>25</a:t>
            </a:fld>
            <a:endParaRPr lang="id-ID"/>
          </a:p>
        </p:txBody>
      </p:sp>
    </p:spTree>
    <p:extLst>
      <p:ext uri="{BB962C8B-B14F-4D97-AF65-F5344CB8AC3E}">
        <p14:creationId xmlns:p14="http://schemas.microsoft.com/office/powerpoint/2010/main" val="1865054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err="1"/>
              <a:t>labcito.co.id</a:t>
            </a:r>
            <a:r>
              <a:rPr lang="id-ID" dirty="0"/>
              <a:t>/</a:t>
            </a:r>
            <a:r>
              <a:rPr lang="id-ID" dirty="0" err="1"/>
              <a:t>wp-content</a:t>
            </a:r>
            <a:r>
              <a:rPr lang="id-ID" dirty="0"/>
              <a:t>/</a:t>
            </a:r>
            <a:r>
              <a:rPr lang="id-ID" dirty="0" err="1"/>
              <a:t>uploads</a:t>
            </a:r>
            <a:r>
              <a:rPr lang="id-ID" dirty="0"/>
              <a:t>/2015/</a:t>
            </a:r>
            <a:r>
              <a:rPr lang="id-ID" dirty="0" err="1"/>
              <a:t>ref</a:t>
            </a:r>
            <a:r>
              <a:rPr lang="id-ID" dirty="0"/>
              <a:t>/</a:t>
            </a:r>
            <a:r>
              <a:rPr lang="id-ID" dirty="0" err="1"/>
              <a:t>ref</a:t>
            </a:r>
            <a:r>
              <a:rPr lang="id-ID" dirty="0"/>
              <a:t>/PMK_No_5_ttg_Panduan_Praktik_Klinis_Dokter_di_FASYANKES_Primer.pdf</a:t>
            </a:r>
          </a:p>
        </p:txBody>
      </p:sp>
      <p:sp>
        <p:nvSpPr>
          <p:cNvPr id="4" name="Slide Number Placeholder 3"/>
          <p:cNvSpPr>
            <a:spLocks noGrp="1"/>
          </p:cNvSpPr>
          <p:nvPr>
            <p:ph type="sldNum" sz="quarter" idx="10"/>
          </p:nvPr>
        </p:nvSpPr>
        <p:spPr/>
        <p:txBody>
          <a:bodyPr/>
          <a:lstStyle/>
          <a:p>
            <a:fld id="{EE8927C4-1947-46B6-8A94-1FF8CDD634C1}" type="slidenum">
              <a:rPr lang="id-ID" smtClean="0"/>
              <a:pPr/>
              <a:t>26</a:t>
            </a:fld>
            <a:endParaRPr lang="id-ID"/>
          </a:p>
        </p:txBody>
      </p:sp>
    </p:spTree>
    <p:extLst>
      <p:ext uri="{BB962C8B-B14F-4D97-AF65-F5344CB8AC3E}">
        <p14:creationId xmlns:p14="http://schemas.microsoft.com/office/powerpoint/2010/main" val="3975511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err="1"/>
              <a:t>labcito.co.id</a:t>
            </a:r>
            <a:r>
              <a:rPr lang="id-ID" dirty="0"/>
              <a:t>/</a:t>
            </a:r>
            <a:r>
              <a:rPr lang="id-ID" dirty="0" err="1"/>
              <a:t>wp-content</a:t>
            </a:r>
            <a:r>
              <a:rPr lang="id-ID" dirty="0"/>
              <a:t>/</a:t>
            </a:r>
            <a:r>
              <a:rPr lang="id-ID" dirty="0" err="1"/>
              <a:t>uploads</a:t>
            </a:r>
            <a:r>
              <a:rPr lang="id-ID" dirty="0"/>
              <a:t>/2015/</a:t>
            </a:r>
            <a:r>
              <a:rPr lang="id-ID" dirty="0" err="1"/>
              <a:t>ref</a:t>
            </a:r>
            <a:r>
              <a:rPr lang="id-ID" dirty="0"/>
              <a:t>/</a:t>
            </a:r>
            <a:r>
              <a:rPr lang="id-ID" dirty="0" err="1"/>
              <a:t>ref</a:t>
            </a:r>
            <a:r>
              <a:rPr lang="id-ID" dirty="0"/>
              <a:t>/PMK_No_5_ttg_Panduan_Praktik_Klinis_Dokter_di_FASYANKES_Primer.pdf</a:t>
            </a:r>
          </a:p>
        </p:txBody>
      </p:sp>
      <p:sp>
        <p:nvSpPr>
          <p:cNvPr id="4" name="Slide Number Placeholder 3"/>
          <p:cNvSpPr>
            <a:spLocks noGrp="1"/>
          </p:cNvSpPr>
          <p:nvPr>
            <p:ph type="sldNum" sz="quarter" idx="10"/>
          </p:nvPr>
        </p:nvSpPr>
        <p:spPr/>
        <p:txBody>
          <a:bodyPr/>
          <a:lstStyle/>
          <a:p>
            <a:fld id="{EE8927C4-1947-46B6-8A94-1FF8CDD634C1}" type="slidenum">
              <a:rPr lang="id-ID" smtClean="0"/>
              <a:pPr/>
              <a:t>27</a:t>
            </a:fld>
            <a:endParaRPr lang="id-ID"/>
          </a:p>
        </p:txBody>
      </p:sp>
    </p:spTree>
    <p:extLst>
      <p:ext uri="{BB962C8B-B14F-4D97-AF65-F5344CB8AC3E}">
        <p14:creationId xmlns:p14="http://schemas.microsoft.com/office/powerpoint/2010/main" val="621887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Sofro</a:t>
            </a:r>
            <a:r>
              <a:rPr lang="en-US" dirty="0"/>
              <a:t>, </a:t>
            </a:r>
            <a:r>
              <a:rPr lang="en-US" dirty="0" err="1"/>
              <a:t>Muchlis</a:t>
            </a:r>
            <a:r>
              <a:rPr lang="en-US" dirty="0"/>
              <a:t>. 2013. UNDIP.</a:t>
            </a:r>
          </a:p>
          <a:p>
            <a:endParaRPr lang="en-US" dirty="0"/>
          </a:p>
        </p:txBody>
      </p:sp>
      <p:sp>
        <p:nvSpPr>
          <p:cNvPr id="4" name="Slide Number Placeholder 3"/>
          <p:cNvSpPr>
            <a:spLocks noGrp="1"/>
          </p:cNvSpPr>
          <p:nvPr>
            <p:ph type="sldNum" sz="quarter" idx="5"/>
          </p:nvPr>
        </p:nvSpPr>
        <p:spPr/>
        <p:txBody>
          <a:bodyPr/>
          <a:lstStyle/>
          <a:p>
            <a:fld id="{EE8927C4-1947-46B6-8A94-1FF8CDD634C1}" type="slidenum">
              <a:rPr lang="id-ID" smtClean="0"/>
              <a:pPr/>
              <a:t>28</a:t>
            </a:fld>
            <a:endParaRPr lang="id-ID"/>
          </a:p>
        </p:txBody>
      </p:sp>
    </p:spTree>
    <p:extLst>
      <p:ext uri="{BB962C8B-B14F-4D97-AF65-F5344CB8AC3E}">
        <p14:creationId xmlns:p14="http://schemas.microsoft.com/office/powerpoint/2010/main" val="798584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dirty="0" err="1"/>
              <a:t>SuryaniDPA</a:t>
            </a:r>
            <a:r>
              <a:rPr lang="en-ID" dirty="0"/>
              <a:t> . </a:t>
            </a:r>
            <a:r>
              <a:rPr lang="id-ID" dirty="0" err="1"/>
              <a:t>juke.kedokteran.unila.ac.id</a:t>
            </a:r>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pPr/>
              <a:t>29</a:t>
            </a:fld>
            <a:endParaRPr lang="id-ID"/>
          </a:p>
        </p:txBody>
      </p:sp>
    </p:spTree>
    <p:extLst>
      <p:ext uri="{BB962C8B-B14F-4D97-AF65-F5344CB8AC3E}">
        <p14:creationId xmlns:p14="http://schemas.microsoft.com/office/powerpoint/2010/main" val="2552087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err="1"/>
              <a:t>https</a:t>
            </a:r>
            <a:r>
              <a:rPr lang="id-ID" dirty="0"/>
              <a:t>://</a:t>
            </a:r>
            <a:r>
              <a:rPr lang="id-ID" dirty="0" err="1"/>
              <a:t>prodia.co.id</a:t>
            </a:r>
            <a:r>
              <a:rPr lang="id-ID" dirty="0"/>
              <a:t>/</a:t>
            </a:r>
            <a:r>
              <a:rPr lang="id-ID" dirty="0" err="1"/>
              <a:t>id</a:t>
            </a:r>
            <a:r>
              <a:rPr lang="id-ID" dirty="0"/>
              <a:t>/</a:t>
            </a:r>
            <a:r>
              <a:rPr lang="id-ID" dirty="0" err="1"/>
              <a:t>produklayanan</a:t>
            </a:r>
            <a:r>
              <a:rPr lang="id-ID" dirty="0"/>
              <a:t>/</a:t>
            </a:r>
            <a:r>
              <a:rPr lang="id-ID" dirty="0" err="1"/>
              <a:t>pemeriksaanlaboratoriumdetails</a:t>
            </a:r>
            <a:r>
              <a:rPr lang="id-ID" dirty="0"/>
              <a:t>/hematologi-rutin-?Kategori=Hematologi</a:t>
            </a:r>
          </a:p>
        </p:txBody>
      </p:sp>
      <p:sp>
        <p:nvSpPr>
          <p:cNvPr id="4" name="Slide Number Placeholder 3"/>
          <p:cNvSpPr>
            <a:spLocks noGrp="1"/>
          </p:cNvSpPr>
          <p:nvPr>
            <p:ph type="sldNum" sz="quarter" idx="10"/>
          </p:nvPr>
        </p:nvSpPr>
        <p:spPr/>
        <p:txBody>
          <a:bodyPr/>
          <a:lstStyle/>
          <a:p>
            <a:fld id="{EE8927C4-1947-46B6-8A94-1FF8CDD634C1}" type="slidenum">
              <a:rPr lang="id-ID" smtClean="0"/>
              <a:pPr/>
              <a:t>3</a:t>
            </a:fld>
            <a:endParaRPr lang="id-ID"/>
          </a:p>
        </p:txBody>
      </p:sp>
    </p:spTree>
    <p:extLst>
      <p:ext uri="{BB962C8B-B14F-4D97-AF65-F5344CB8AC3E}">
        <p14:creationId xmlns:p14="http://schemas.microsoft.com/office/powerpoint/2010/main" val="1250293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dirty="0" err="1"/>
              <a:t>SuryaniDPA</a:t>
            </a:r>
            <a:r>
              <a:rPr lang="en-ID" dirty="0"/>
              <a:t> . </a:t>
            </a:r>
            <a:r>
              <a:rPr lang="id-ID" dirty="0" err="1"/>
              <a:t>juke.kedokteran.unila.ac.id</a:t>
            </a:r>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pPr/>
              <a:t>30</a:t>
            </a:fld>
            <a:endParaRPr lang="id-ID"/>
          </a:p>
        </p:txBody>
      </p:sp>
    </p:spTree>
    <p:extLst>
      <p:ext uri="{BB962C8B-B14F-4D97-AF65-F5344CB8AC3E}">
        <p14:creationId xmlns:p14="http://schemas.microsoft.com/office/powerpoint/2010/main" val="3693692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dirty="0" err="1"/>
              <a:t>SuryaniDPA</a:t>
            </a:r>
            <a:r>
              <a:rPr lang="en-ID" dirty="0"/>
              <a:t> . </a:t>
            </a:r>
            <a:r>
              <a:rPr lang="id-ID" dirty="0" err="1"/>
              <a:t>juke.kedokteran.unila.ac.id</a:t>
            </a:r>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pPr/>
              <a:t>31</a:t>
            </a:fld>
            <a:endParaRPr lang="id-ID"/>
          </a:p>
        </p:txBody>
      </p:sp>
    </p:spTree>
    <p:extLst>
      <p:ext uri="{BB962C8B-B14F-4D97-AF65-F5344CB8AC3E}">
        <p14:creationId xmlns:p14="http://schemas.microsoft.com/office/powerpoint/2010/main" val="17074864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dirty="0" err="1"/>
              <a:t>SuryaniDPA</a:t>
            </a:r>
            <a:r>
              <a:rPr lang="en-ID" dirty="0"/>
              <a:t> . </a:t>
            </a:r>
            <a:r>
              <a:rPr lang="id-ID" dirty="0" err="1"/>
              <a:t>juke.kedokteran.unila.ac.id</a:t>
            </a:r>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pPr/>
              <a:t>32</a:t>
            </a:fld>
            <a:endParaRPr lang="id-ID"/>
          </a:p>
        </p:txBody>
      </p:sp>
    </p:spTree>
    <p:extLst>
      <p:ext uri="{BB962C8B-B14F-4D97-AF65-F5344CB8AC3E}">
        <p14:creationId xmlns:p14="http://schemas.microsoft.com/office/powerpoint/2010/main" val="4171607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Sofro</a:t>
            </a:r>
            <a:r>
              <a:rPr lang="en-US" dirty="0"/>
              <a:t>, </a:t>
            </a:r>
            <a:r>
              <a:rPr lang="en-US" dirty="0" err="1"/>
              <a:t>Muchlis</a:t>
            </a:r>
            <a:r>
              <a:rPr lang="en-US" dirty="0"/>
              <a:t>. 2013. UNDIP.</a:t>
            </a:r>
          </a:p>
          <a:p>
            <a:endParaRPr lang="en-US" dirty="0"/>
          </a:p>
        </p:txBody>
      </p:sp>
      <p:sp>
        <p:nvSpPr>
          <p:cNvPr id="4" name="Slide Number Placeholder 3"/>
          <p:cNvSpPr>
            <a:spLocks noGrp="1"/>
          </p:cNvSpPr>
          <p:nvPr>
            <p:ph type="sldNum" sz="quarter" idx="5"/>
          </p:nvPr>
        </p:nvSpPr>
        <p:spPr/>
        <p:txBody>
          <a:bodyPr/>
          <a:lstStyle/>
          <a:p>
            <a:fld id="{EE8927C4-1947-46B6-8A94-1FF8CDD634C1}" type="slidenum">
              <a:rPr lang="id-ID" smtClean="0"/>
              <a:pPr/>
              <a:t>33</a:t>
            </a:fld>
            <a:endParaRPr lang="id-ID"/>
          </a:p>
        </p:txBody>
      </p:sp>
    </p:spTree>
    <p:extLst>
      <p:ext uri="{BB962C8B-B14F-4D97-AF65-F5344CB8AC3E}">
        <p14:creationId xmlns:p14="http://schemas.microsoft.com/office/powerpoint/2010/main" val="3510845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Sofro</a:t>
            </a:r>
            <a:r>
              <a:rPr lang="en-US" dirty="0"/>
              <a:t>, </a:t>
            </a:r>
            <a:r>
              <a:rPr lang="en-US" dirty="0" err="1"/>
              <a:t>Muchlis</a:t>
            </a:r>
            <a:r>
              <a:rPr lang="en-US" dirty="0"/>
              <a:t>. 2013. UNDIP.</a:t>
            </a:r>
          </a:p>
          <a:p>
            <a:endParaRPr lang="en-US" dirty="0"/>
          </a:p>
        </p:txBody>
      </p:sp>
      <p:sp>
        <p:nvSpPr>
          <p:cNvPr id="4" name="Slide Number Placeholder 3"/>
          <p:cNvSpPr>
            <a:spLocks noGrp="1"/>
          </p:cNvSpPr>
          <p:nvPr>
            <p:ph type="sldNum" sz="quarter" idx="5"/>
          </p:nvPr>
        </p:nvSpPr>
        <p:spPr/>
        <p:txBody>
          <a:bodyPr/>
          <a:lstStyle/>
          <a:p>
            <a:fld id="{EE8927C4-1947-46B6-8A94-1FF8CDD634C1}" type="slidenum">
              <a:rPr lang="id-ID" smtClean="0"/>
              <a:pPr/>
              <a:t>34</a:t>
            </a:fld>
            <a:endParaRPr lang="id-ID"/>
          </a:p>
        </p:txBody>
      </p:sp>
    </p:spTree>
    <p:extLst>
      <p:ext uri="{BB962C8B-B14F-4D97-AF65-F5344CB8AC3E}">
        <p14:creationId xmlns:p14="http://schemas.microsoft.com/office/powerpoint/2010/main" val="3590498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6FA7CF9C-894A-C442-8610-B9D1AEAF0E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C4F6F90-4035-7744-B942-9156D35D43BC}" type="slidenum">
              <a:rPr lang="en-US" altLang="en-US">
                <a:solidFill>
                  <a:srgbClr val="000000"/>
                </a:solidFill>
              </a:rPr>
              <a:pPr/>
              <a:t>35</a:t>
            </a:fld>
            <a:endParaRPr lang="en-US" altLang="en-US">
              <a:solidFill>
                <a:srgbClr val="000000"/>
              </a:solidFill>
            </a:endParaRPr>
          </a:p>
        </p:txBody>
      </p:sp>
      <p:sp>
        <p:nvSpPr>
          <p:cNvPr id="105475" name="Rectangle 2">
            <a:extLst>
              <a:ext uri="{FF2B5EF4-FFF2-40B4-BE49-F238E27FC236}">
                <a16:creationId xmlns:a16="http://schemas.microsoft.com/office/drawing/2014/main" id="{49A085F4-86C2-EC46-B8BF-30371A81DB1A}"/>
              </a:ext>
            </a:extLst>
          </p:cNvPr>
          <p:cNvSpPr>
            <a:spLocks noGrp="1" noRot="1" noChangeAspect="1" noChangeArrowheads="1" noTextEdit="1"/>
          </p:cNvSpPr>
          <p:nvPr>
            <p:ph type="sldImg"/>
          </p:nvPr>
        </p:nvSpPr>
        <p:spPr bwMode="auto">
          <a:xfrm>
            <a:off x="1138238" y="682625"/>
            <a:ext cx="4554537" cy="3414713"/>
          </a:xfrm>
          <a:solidFill>
            <a:srgbClr val="FFFFFF"/>
          </a:solidFill>
          <a:ln>
            <a:solidFill>
              <a:srgbClr val="000000"/>
            </a:solidFill>
            <a:miter lim="800000"/>
            <a:headEnd/>
            <a:tailEnd/>
          </a:ln>
        </p:spPr>
      </p:sp>
      <p:sp>
        <p:nvSpPr>
          <p:cNvPr id="105476" name="Rectangle 3">
            <a:extLst>
              <a:ext uri="{FF2B5EF4-FFF2-40B4-BE49-F238E27FC236}">
                <a16:creationId xmlns:a16="http://schemas.microsoft.com/office/drawing/2014/main" id="{B42223F2-D98F-B242-A763-8AB4F14E26EF}"/>
              </a:ext>
            </a:extLst>
          </p:cNvPr>
          <p:cNvSpPr>
            <a:spLocks noGrp="1" noChangeArrowheads="1"/>
          </p:cNvSpPr>
          <p:nvPr>
            <p:ph type="body" idx="1"/>
          </p:nvPr>
        </p:nvSpPr>
        <p:spPr bwMode="auto">
          <a:xfrm>
            <a:off x="890588" y="4324350"/>
            <a:ext cx="5048250" cy="271463"/>
          </a:xfrm>
          <a:solidFill>
            <a:srgbClr val="FFFFFF"/>
          </a:solidFill>
          <a:ln>
            <a:solidFill>
              <a:srgbClr val="000000"/>
            </a:solidFill>
            <a:miter lim="800000"/>
            <a:headEnd/>
            <a:tailEnd/>
          </a:ln>
        </p:spPr>
        <p:txBody>
          <a:bodyPr wrap="square" numCol="1" anchor="t" anchorCtr="0" compatLnSpc="1">
            <a:prstTxWarp prst="textNoShape">
              <a:avLst/>
            </a:prstTxWarp>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err="1"/>
              <a:t>Sofro</a:t>
            </a:r>
            <a:r>
              <a:rPr lang="en-US" dirty="0"/>
              <a:t>, </a:t>
            </a:r>
            <a:r>
              <a:rPr lang="en-US" dirty="0" err="1"/>
              <a:t>Muchlis</a:t>
            </a:r>
            <a:r>
              <a:rPr lang="en-US" dirty="0"/>
              <a:t>. 2013. UNDIP.</a:t>
            </a:r>
          </a:p>
          <a:p>
            <a:pPr eaLnBrk="1" hangingPunct="1">
              <a:spcBef>
                <a:spcPct val="0"/>
              </a:spcBef>
            </a:pPr>
            <a:endParaRPr lang="id-ID"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Sofro</a:t>
            </a:r>
            <a:r>
              <a:rPr lang="en-US" dirty="0"/>
              <a:t>, </a:t>
            </a:r>
            <a:r>
              <a:rPr lang="en-US" dirty="0" err="1"/>
              <a:t>Muchlis</a:t>
            </a:r>
            <a:r>
              <a:rPr lang="en-US" dirty="0"/>
              <a:t>. 2013. UNDIP.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Sofro</a:t>
            </a:r>
            <a:r>
              <a:rPr lang="en-US" dirty="0"/>
              <a:t>, </a:t>
            </a:r>
            <a:r>
              <a:rPr lang="en-US" dirty="0" err="1"/>
              <a:t>Muchlis</a:t>
            </a:r>
            <a:r>
              <a:rPr lang="en-US" dirty="0"/>
              <a:t>. 2013. UNDIP.</a:t>
            </a:r>
          </a:p>
          <a:p>
            <a:endParaRPr lang="en-US" dirty="0"/>
          </a:p>
          <a:p>
            <a:endParaRPr lang="en-US" dirty="0"/>
          </a:p>
        </p:txBody>
      </p:sp>
      <p:sp>
        <p:nvSpPr>
          <p:cNvPr id="4" name="Slide Number Placeholder 3"/>
          <p:cNvSpPr>
            <a:spLocks noGrp="1"/>
          </p:cNvSpPr>
          <p:nvPr>
            <p:ph type="sldNum" sz="quarter" idx="5"/>
          </p:nvPr>
        </p:nvSpPr>
        <p:spPr/>
        <p:txBody>
          <a:bodyPr/>
          <a:lstStyle/>
          <a:p>
            <a:fld id="{EE8927C4-1947-46B6-8A94-1FF8CDD634C1}" type="slidenum">
              <a:rPr lang="id-ID" smtClean="0"/>
              <a:pPr/>
              <a:t>36</a:t>
            </a:fld>
            <a:endParaRPr lang="id-ID"/>
          </a:p>
        </p:txBody>
      </p:sp>
    </p:spTree>
    <p:extLst>
      <p:ext uri="{BB962C8B-B14F-4D97-AF65-F5344CB8AC3E}">
        <p14:creationId xmlns:p14="http://schemas.microsoft.com/office/powerpoint/2010/main" val="74246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Sofro</a:t>
            </a:r>
            <a:r>
              <a:rPr lang="en-US" dirty="0"/>
              <a:t>, </a:t>
            </a:r>
            <a:r>
              <a:rPr lang="en-US" dirty="0" err="1"/>
              <a:t>Muchlis</a:t>
            </a:r>
            <a:r>
              <a:rPr lang="en-US" dirty="0"/>
              <a:t>. 2013. UNDIP.</a:t>
            </a:r>
          </a:p>
        </p:txBody>
      </p:sp>
      <p:sp>
        <p:nvSpPr>
          <p:cNvPr id="4" name="Slide Number Placeholder 3"/>
          <p:cNvSpPr>
            <a:spLocks noGrp="1"/>
          </p:cNvSpPr>
          <p:nvPr>
            <p:ph type="sldNum" sz="quarter" idx="5"/>
          </p:nvPr>
        </p:nvSpPr>
        <p:spPr/>
        <p:txBody>
          <a:bodyPr/>
          <a:lstStyle/>
          <a:p>
            <a:fld id="{EE8927C4-1947-46B6-8A94-1FF8CDD634C1}" type="slidenum">
              <a:rPr lang="id-ID" smtClean="0"/>
              <a:pPr/>
              <a:t>37</a:t>
            </a:fld>
            <a:endParaRPr lang="id-ID"/>
          </a:p>
        </p:txBody>
      </p:sp>
    </p:spTree>
    <p:extLst>
      <p:ext uri="{BB962C8B-B14F-4D97-AF65-F5344CB8AC3E}">
        <p14:creationId xmlns:p14="http://schemas.microsoft.com/office/powerpoint/2010/main" val="18927472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Sofro</a:t>
            </a:r>
            <a:r>
              <a:rPr lang="en-US" dirty="0"/>
              <a:t>, </a:t>
            </a:r>
            <a:r>
              <a:rPr lang="en-US" dirty="0" err="1"/>
              <a:t>Muchlis</a:t>
            </a:r>
            <a:r>
              <a:rPr lang="en-US" dirty="0"/>
              <a:t>. 2013. UNDIP.</a:t>
            </a:r>
          </a:p>
          <a:p>
            <a:endParaRPr lang="en-US" dirty="0"/>
          </a:p>
        </p:txBody>
      </p:sp>
      <p:sp>
        <p:nvSpPr>
          <p:cNvPr id="4" name="Slide Number Placeholder 3"/>
          <p:cNvSpPr>
            <a:spLocks noGrp="1"/>
          </p:cNvSpPr>
          <p:nvPr>
            <p:ph type="sldNum" sz="quarter" idx="5"/>
          </p:nvPr>
        </p:nvSpPr>
        <p:spPr/>
        <p:txBody>
          <a:bodyPr/>
          <a:lstStyle/>
          <a:p>
            <a:fld id="{EE8927C4-1947-46B6-8A94-1FF8CDD634C1}" type="slidenum">
              <a:rPr lang="id-ID" smtClean="0"/>
              <a:pPr/>
              <a:t>38</a:t>
            </a:fld>
            <a:endParaRPr lang="id-ID"/>
          </a:p>
        </p:txBody>
      </p:sp>
    </p:spTree>
    <p:extLst>
      <p:ext uri="{BB962C8B-B14F-4D97-AF65-F5344CB8AC3E}">
        <p14:creationId xmlns:p14="http://schemas.microsoft.com/office/powerpoint/2010/main" val="30246725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Sofro</a:t>
            </a:r>
            <a:r>
              <a:rPr lang="en-US" dirty="0"/>
              <a:t>, </a:t>
            </a:r>
            <a:r>
              <a:rPr lang="en-US" dirty="0" err="1"/>
              <a:t>Muchlis</a:t>
            </a:r>
            <a:r>
              <a:rPr lang="en-US" dirty="0"/>
              <a:t>. 2013. UNDIP.</a:t>
            </a:r>
          </a:p>
          <a:p>
            <a:endParaRPr lang="en-US" dirty="0"/>
          </a:p>
        </p:txBody>
      </p:sp>
      <p:sp>
        <p:nvSpPr>
          <p:cNvPr id="4" name="Slide Number Placeholder 3"/>
          <p:cNvSpPr>
            <a:spLocks noGrp="1"/>
          </p:cNvSpPr>
          <p:nvPr>
            <p:ph type="sldNum" sz="quarter" idx="5"/>
          </p:nvPr>
        </p:nvSpPr>
        <p:spPr/>
        <p:txBody>
          <a:bodyPr/>
          <a:lstStyle/>
          <a:p>
            <a:fld id="{EE8927C4-1947-46B6-8A94-1FF8CDD634C1}" type="slidenum">
              <a:rPr lang="id-ID" smtClean="0"/>
              <a:pPr/>
              <a:t>39</a:t>
            </a:fld>
            <a:endParaRPr lang="id-ID"/>
          </a:p>
        </p:txBody>
      </p:sp>
    </p:spTree>
    <p:extLst>
      <p:ext uri="{BB962C8B-B14F-4D97-AF65-F5344CB8AC3E}">
        <p14:creationId xmlns:p14="http://schemas.microsoft.com/office/powerpoint/2010/main" val="2578586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pPr/>
              <a:t>4</a:t>
            </a:fld>
            <a:endParaRPr lang="id-ID"/>
          </a:p>
        </p:txBody>
      </p:sp>
    </p:spTree>
    <p:extLst>
      <p:ext uri="{BB962C8B-B14F-4D97-AF65-F5344CB8AC3E}">
        <p14:creationId xmlns:p14="http://schemas.microsoft.com/office/powerpoint/2010/main" val="1004938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E2AD829F-5FD0-7F42-A55C-EBCD23FDD5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D62320-3111-9B4B-95BF-CC56B5F70CD7}" type="slidenum">
              <a:rPr lang="en-US" altLang="en-US">
                <a:solidFill>
                  <a:srgbClr val="000000"/>
                </a:solidFill>
              </a:rPr>
              <a:pPr/>
              <a:t>40</a:t>
            </a:fld>
            <a:endParaRPr lang="en-US" altLang="en-US">
              <a:solidFill>
                <a:srgbClr val="000000"/>
              </a:solidFill>
            </a:endParaRPr>
          </a:p>
        </p:txBody>
      </p:sp>
      <p:sp>
        <p:nvSpPr>
          <p:cNvPr id="106499" name="Rectangle 2">
            <a:extLst>
              <a:ext uri="{FF2B5EF4-FFF2-40B4-BE49-F238E27FC236}">
                <a16:creationId xmlns:a16="http://schemas.microsoft.com/office/drawing/2014/main" id="{291ADBF8-48A0-F042-96C9-C2F8321DFD0E}"/>
              </a:ext>
            </a:extLst>
          </p:cNvPr>
          <p:cNvSpPr>
            <a:spLocks noGrp="1" noRot="1" noChangeAspect="1" noChangeArrowheads="1" noTextEdit="1"/>
          </p:cNvSpPr>
          <p:nvPr>
            <p:ph type="sldImg"/>
          </p:nvPr>
        </p:nvSpPr>
        <p:spPr bwMode="auto">
          <a:xfrm>
            <a:off x="1138238" y="682625"/>
            <a:ext cx="4554537" cy="3414713"/>
          </a:xfrm>
          <a:solidFill>
            <a:srgbClr val="FFFFFF"/>
          </a:solidFill>
          <a:ln>
            <a:solidFill>
              <a:srgbClr val="000000"/>
            </a:solidFill>
            <a:miter lim="800000"/>
            <a:headEnd/>
            <a:tailEnd/>
          </a:ln>
        </p:spPr>
      </p:sp>
      <p:sp>
        <p:nvSpPr>
          <p:cNvPr id="106500" name="Rectangle 3">
            <a:extLst>
              <a:ext uri="{FF2B5EF4-FFF2-40B4-BE49-F238E27FC236}">
                <a16:creationId xmlns:a16="http://schemas.microsoft.com/office/drawing/2014/main" id="{34FB79C0-E8E0-E74B-8F5A-179E106023F4}"/>
              </a:ext>
            </a:extLst>
          </p:cNvPr>
          <p:cNvSpPr>
            <a:spLocks noGrp="1" noChangeArrowheads="1"/>
          </p:cNvSpPr>
          <p:nvPr>
            <p:ph type="body" idx="1"/>
          </p:nvPr>
        </p:nvSpPr>
        <p:spPr bwMode="auto">
          <a:xfrm>
            <a:off x="890588" y="4324350"/>
            <a:ext cx="5048250" cy="271463"/>
          </a:xfrm>
          <a:solidFill>
            <a:srgbClr val="FFFFFF"/>
          </a:solidFill>
          <a:ln>
            <a:solidFill>
              <a:srgbClr val="000000"/>
            </a:solidFill>
            <a:miter lim="800000"/>
            <a:headEnd/>
            <a:tailEnd/>
          </a:ln>
        </p:spPr>
        <p:txBody>
          <a:bodyPr wrap="square" numCol="1" anchor="t" anchorCtr="0" compatLnSpc="1">
            <a:prstTxWarp prst="textNoShape">
              <a:avLst/>
            </a:prstTxWarp>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Sofro</a:t>
            </a:r>
            <a:r>
              <a:rPr lang="en-US" dirty="0"/>
              <a:t>, </a:t>
            </a:r>
            <a:r>
              <a:rPr lang="en-US" dirty="0" err="1"/>
              <a:t>Muchlis</a:t>
            </a:r>
            <a:r>
              <a:rPr lang="en-US" dirty="0"/>
              <a:t>. 2013. UNDIP.</a:t>
            </a:r>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Sofro</a:t>
            </a:r>
            <a:r>
              <a:rPr lang="en-US" dirty="0"/>
              <a:t>, </a:t>
            </a:r>
            <a:r>
              <a:rPr lang="en-US" dirty="0" err="1"/>
              <a:t>Muchlis</a:t>
            </a:r>
            <a:r>
              <a:rPr lang="en-US" dirty="0"/>
              <a:t>. 2013. UNDIP.</a:t>
            </a:r>
          </a:p>
          <a:p>
            <a:endParaRPr lang="en-US" dirty="0"/>
          </a:p>
        </p:txBody>
      </p:sp>
      <p:sp>
        <p:nvSpPr>
          <p:cNvPr id="4" name="Slide Number Placeholder 3"/>
          <p:cNvSpPr>
            <a:spLocks noGrp="1"/>
          </p:cNvSpPr>
          <p:nvPr>
            <p:ph type="sldNum" sz="quarter" idx="5"/>
          </p:nvPr>
        </p:nvSpPr>
        <p:spPr/>
        <p:txBody>
          <a:bodyPr/>
          <a:lstStyle/>
          <a:p>
            <a:fld id="{EE8927C4-1947-46B6-8A94-1FF8CDD634C1}" type="slidenum">
              <a:rPr lang="id-ID" smtClean="0"/>
              <a:pPr/>
              <a:t>41</a:t>
            </a:fld>
            <a:endParaRPr lang="id-ID"/>
          </a:p>
        </p:txBody>
      </p:sp>
    </p:spTree>
    <p:extLst>
      <p:ext uri="{BB962C8B-B14F-4D97-AF65-F5344CB8AC3E}">
        <p14:creationId xmlns:p14="http://schemas.microsoft.com/office/powerpoint/2010/main" val="8021328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labcito.co.id</a:t>
            </a:r>
            <a:r>
              <a:rPr lang="en-US" dirty="0"/>
              <a:t>/product/panel-torch/</a:t>
            </a:r>
          </a:p>
        </p:txBody>
      </p:sp>
      <p:sp>
        <p:nvSpPr>
          <p:cNvPr id="4" name="Slide Number Placeholder 3"/>
          <p:cNvSpPr>
            <a:spLocks noGrp="1"/>
          </p:cNvSpPr>
          <p:nvPr>
            <p:ph type="sldNum" sz="quarter" idx="5"/>
          </p:nvPr>
        </p:nvSpPr>
        <p:spPr/>
        <p:txBody>
          <a:bodyPr/>
          <a:lstStyle/>
          <a:p>
            <a:fld id="{EE8927C4-1947-46B6-8A94-1FF8CDD634C1}" type="slidenum">
              <a:rPr lang="id-ID" smtClean="0"/>
              <a:pPr/>
              <a:t>42</a:t>
            </a:fld>
            <a:endParaRPr lang="id-ID"/>
          </a:p>
        </p:txBody>
      </p:sp>
    </p:spTree>
    <p:extLst>
      <p:ext uri="{BB962C8B-B14F-4D97-AF65-F5344CB8AC3E}">
        <p14:creationId xmlns:p14="http://schemas.microsoft.com/office/powerpoint/2010/main" val="10024280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labcito.co.id</a:t>
            </a:r>
            <a:r>
              <a:rPr lang="en-US" dirty="0"/>
              <a:t>/product/panel-torch/</a:t>
            </a:r>
          </a:p>
        </p:txBody>
      </p:sp>
      <p:sp>
        <p:nvSpPr>
          <p:cNvPr id="4" name="Slide Number Placeholder 3"/>
          <p:cNvSpPr>
            <a:spLocks noGrp="1"/>
          </p:cNvSpPr>
          <p:nvPr>
            <p:ph type="sldNum" sz="quarter" idx="5"/>
          </p:nvPr>
        </p:nvSpPr>
        <p:spPr/>
        <p:txBody>
          <a:bodyPr/>
          <a:lstStyle/>
          <a:p>
            <a:fld id="{EE8927C4-1947-46B6-8A94-1FF8CDD634C1}" type="slidenum">
              <a:rPr lang="id-ID" smtClean="0"/>
              <a:pPr/>
              <a:t>43</a:t>
            </a:fld>
            <a:endParaRPr lang="id-ID"/>
          </a:p>
        </p:txBody>
      </p:sp>
    </p:spTree>
    <p:extLst>
      <p:ext uri="{BB962C8B-B14F-4D97-AF65-F5344CB8AC3E}">
        <p14:creationId xmlns:p14="http://schemas.microsoft.com/office/powerpoint/2010/main" val="6062006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a:t>
            </a:r>
            <a:r>
              <a:rPr lang="en-US" dirty="0" err="1"/>
              <a:t>jamkesos.jogjaprov.go.id</a:t>
            </a:r>
            <a:r>
              <a:rPr lang="en-US" dirty="0"/>
              <a:t>/</a:t>
            </a:r>
            <a:r>
              <a:rPr lang="en-US" dirty="0" err="1"/>
              <a:t>index.php</a:t>
            </a:r>
            <a:r>
              <a:rPr lang="en-US" dirty="0"/>
              <a:t>/news/</a:t>
            </a:r>
            <a:r>
              <a:rPr lang="en-US" dirty="0" err="1"/>
              <a:t>detail_news</a:t>
            </a:r>
            <a:r>
              <a:rPr lang="en-US" dirty="0"/>
              <a:t>/informasi-pemeriksaan-torch-tahun-2021</a:t>
            </a:r>
          </a:p>
        </p:txBody>
      </p:sp>
      <p:sp>
        <p:nvSpPr>
          <p:cNvPr id="4" name="Slide Number Placeholder 3"/>
          <p:cNvSpPr>
            <a:spLocks noGrp="1"/>
          </p:cNvSpPr>
          <p:nvPr>
            <p:ph type="sldNum" sz="quarter" idx="5"/>
          </p:nvPr>
        </p:nvSpPr>
        <p:spPr/>
        <p:txBody>
          <a:bodyPr/>
          <a:lstStyle/>
          <a:p>
            <a:fld id="{EE8927C4-1947-46B6-8A94-1FF8CDD634C1}" type="slidenum">
              <a:rPr lang="id-ID" smtClean="0"/>
              <a:pPr/>
              <a:t>44</a:t>
            </a:fld>
            <a:endParaRPr lang="id-ID"/>
          </a:p>
        </p:txBody>
      </p:sp>
    </p:spTree>
    <p:extLst>
      <p:ext uri="{BB962C8B-B14F-4D97-AF65-F5344CB8AC3E}">
        <p14:creationId xmlns:p14="http://schemas.microsoft.com/office/powerpoint/2010/main" val="3240556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a:t>
            </a:r>
            <a:r>
              <a:rPr lang="en-US" dirty="0" err="1"/>
              <a:t>hukor.kemkes.go.id</a:t>
            </a:r>
            <a:r>
              <a:rPr lang="en-US" dirty="0"/>
              <a:t>/uploads/</a:t>
            </a:r>
            <a:r>
              <a:rPr lang="en-US" dirty="0" err="1"/>
              <a:t>produk_hukum</a:t>
            </a:r>
            <a:r>
              <a:rPr lang="en-US" dirty="0"/>
              <a:t>/PMK_No._67_ttg_Penanggulangan_Tuberkolosis_.pdf</a:t>
            </a:r>
          </a:p>
        </p:txBody>
      </p:sp>
      <p:sp>
        <p:nvSpPr>
          <p:cNvPr id="4" name="Slide Number Placeholder 3"/>
          <p:cNvSpPr>
            <a:spLocks noGrp="1"/>
          </p:cNvSpPr>
          <p:nvPr>
            <p:ph type="sldNum" sz="quarter" idx="5"/>
          </p:nvPr>
        </p:nvSpPr>
        <p:spPr/>
        <p:txBody>
          <a:bodyPr/>
          <a:lstStyle/>
          <a:p>
            <a:fld id="{EE8927C4-1947-46B6-8A94-1FF8CDD634C1}" type="slidenum">
              <a:rPr lang="id-ID" smtClean="0"/>
              <a:pPr/>
              <a:t>45</a:t>
            </a:fld>
            <a:endParaRPr lang="id-ID"/>
          </a:p>
        </p:txBody>
      </p:sp>
    </p:spTree>
    <p:extLst>
      <p:ext uri="{BB962C8B-B14F-4D97-AF65-F5344CB8AC3E}">
        <p14:creationId xmlns:p14="http://schemas.microsoft.com/office/powerpoint/2010/main" val="40859827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a:t>
            </a:r>
            <a:r>
              <a:rPr lang="en-US" dirty="0" err="1"/>
              <a:t>hukor.kemkes.go.id</a:t>
            </a:r>
            <a:r>
              <a:rPr lang="en-US" dirty="0"/>
              <a:t>/uploads/</a:t>
            </a:r>
            <a:r>
              <a:rPr lang="en-US" dirty="0" err="1"/>
              <a:t>produk_hukum</a:t>
            </a:r>
            <a:r>
              <a:rPr lang="en-US" dirty="0"/>
              <a:t>/PMK_No._67_ttg_Penanggulangan_Tuberkolosis_.pdf</a:t>
            </a:r>
          </a:p>
        </p:txBody>
      </p:sp>
      <p:sp>
        <p:nvSpPr>
          <p:cNvPr id="4" name="Slide Number Placeholder 3"/>
          <p:cNvSpPr>
            <a:spLocks noGrp="1"/>
          </p:cNvSpPr>
          <p:nvPr>
            <p:ph type="sldNum" sz="quarter" idx="5"/>
          </p:nvPr>
        </p:nvSpPr>
        <p:spPr/>
        <p:txBody>
          <a:bodyPr/>
          <a:lstStyle/>
          <a:p>
            <a:fld id="{EE8927C4-1947-46B6-8A94-1FF8CDD634C1}" type="slidenum">
              <a:rPr lang="id-ID" smtClean="0"/>
              <a:pPr/>
              <a:t>46</a:t>
            </a:fld>
            <a:endParaRPr lang="id-ID"/>
          </a:p>
        </p:txBody>
      </p:sp>
    </p:spTree>
    <p:extLst>
      <p:ext uri="{BB962C8B-B14F-4D97-AF65-F5344CB8AC3E}">
        <p14:creationId xmlns:p14="http://schemas.microsoft.com/office/powerpoint/2010/main" val="2044844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a:t>
            </a:r>
            <a:r>
              <a:rPr lang="en-US" dirty="0" err="1"/>
              <a:t>hukor.kemkes.go.id</a:t>
            </a:r>
            <a:r>
              <a:rPr lang="en-US" dirty="0"/>
              <a:t>/uploads/</a:t>
            </a:r>
            <a:r>
              <a:rPr lang="en-US" dirty="0" err="1"/>
              <a:t>produk_hukum</a:t>
            </a:r>
            <a:r>
              <a:rPr lang="en-US" dirty="0"/>
              <a:t>/PMK_No._67_ttg_Penanggulangan_Tuberkolosis_.pdf</a:t>
            </a:r>
          </a:p>
        </p:txBody>
      </p:sp>
      <p:sp>
        <p:nvSpPr>
          <p:cNvPr id="4" name="Slide Number Placeholder 3"/>
          <p:cNvSpPr>
            <a:spLocks noGrp="1"/>
          </p:cNvSpPr>
          <p:nvPr>
            <p:ph type="sldNum" sz="quarter" idx="5"/>
          </p:nvPr>
        </p:nvSpPr>
        <p:spPr/>
        <p:txBody>
          <a:bodyPr/>
          <a:lstStyle/>
          <a:p>
            <a:fld id="{EE8927C4-1947-46B6-8A94-1FF8CDD634C1}" type="slidenum">
              <a:rPr lang="id-ID" smtClean="0"/>
              <a:pPr/>
              <a:t>47</a:t>
            </a:fld>
            <a:endParaRPr lang="id-ID"/>
          </a:p>
        </p:txBody>
      </p:sp>
    </p:spTree>
    <p:extLst>
      <p:ext uri="{BB962C8B-B14F-4D97-AF65-F5344CB8AC3E}">
        <p14:creationId xmlns:p14="http://schemas.microsoft.com/office/powerpoint/2010/main" val="9659698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a:t>
            </a:r>
            <a:r>
              <a:rPr lang="en-US" dirty="0" err="1"/>
              <a:t>hukor.kemkes.go.id</a:t>
            </a:r>
            <a:r>
              <a:rPr lang="en-US" dirty="0"/>
              <a:t>/uploads/</a:t>
            </a:r>
            <a:r>
              <a:rPr lang="en-US" dirty="0" err="1"/>
              <a:t>produk_hukum</a:t>
            </a:r>
            <a:r>
              <a:rPr lang="en-US" dirty="0"/>
              <a:t>/PMK_No._67_ttg_Penanggulangan_Tuberkolosis_.pdf</a:t>
            </a:r>
          </a:p>
        </p:txBody>
      </p:sp>
      <p:sp>
        <p:nvSpPr>
          <p:cNvPr id="4" name="Slide Number Placeholder 3"/>
          <p:cNvSpPr>
            <a:spLocks noGrp="1"/>
          </p:cNvSpPr>
          <p:nvPr>
            <p:ph type="sldNum" sz="quarter" idx="5"/>
          </p:nvPr>
        </p:nvSpPr>
        <p:spPr/>
        <p:txBody>
          <a:bodyPr/>
          <a:lstStyle/>
          <a:p>
            <a:fld id="{EE8927C4-1947-46B6-8A94-1FF8CDD634C1}" type="slidenum">
              <a:rPr lang="id-ID" smtClean="0"/>
              <a:pPr/>
              <a:t>48</a:t>
            </a:fld>
            <a:endParaRPr lang="id-ID"/>
          </a:p>
        </p:txBody>
      </p:sp>
    </p:spTree>
    <p:extLst>
      <p:ext uri="{BB962C8B-B14F-4D97-AF65-F5344CB8AC3E}">
        <p14:creationId xmlns:p14="http://schemas.microsoft.com/office/powerpoint/2010/main" val="38346457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a:t>
            </a:r>
            <a:r>
              <a:rPr lang="en-US" dirty="0" err="1"/>
              <a:t>hukor.kemkes.go.id</a:t>
            </a:r>
            <a:r>
              <a:rPr lang="en-US" dirty="0"/>
              <a:t>/uploads/</a:t>
            </a:r>
            <a:r>
              <a:rPr lang="en-US" dirty="0" err="1"/>
              <a:t>produk_hukum</a:t>
            </a:r>
            <a:r>
              <a:rPr lang="en-US" dirty="0"/>
              <a:t>/PMK_No._67_ttg_Penanggulangan_Tuberkolosis_.pdf</a:t>
            </a:r>
          </a:p>
        </p:txBody>
      </p:sp>
      <p:sp>
        <p:nvSpPr>
          <p:cNvPr id="4" name="Slide Number Placeholder 3"/>
          <p:cNvSpPr>
            <a:spLocks noGrp="1"/>
          </p:cNvSpPr>
          <p:nvPr>
            <p:ph type="sldNum" sz="quarter" idx="5"/>
          </p:nvPr>
        </p:nvSpPr>
        <p:spPr/>
        <p:txBody>
          <a:bodyPr/>
          <a:lstStyle/>
          <a:p>
            <a:fld id="{EE8927C4-1947-46B6-8A94-1FF8CDD634C1}" type="slidenum">
              <a:rPr lang="id-ID" smtClean="0"/>
              <a:pPr/>
              <a:t>49</a:t>
            </a:fld>
            <a:endParaRPr lang="id-ID"/>
          </a:p>
        </p:txBody>
      </p:sp>
    </p:spTree>
    <p:extLst>
      <p:ext uri="{BB962C8B-B14F-4D97-AF65-F5344CB8AC3E}">
        <p14:creationId xmlns:p14="http://schemas.microsoft.com/office/powerpoint/2010/main" val="59248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err="1"/>
              <a:t>https</a:t>
            </a:r>
            <a:r>
              <a:rPr lang="id-ID" dirty="0"/>
              <a:t>://</a:t>
            </a:r>
            <a:r>
              <a:rPr lang="id-ID" dirty="0" err="1"/>
              <a:t>prodia.co.id</a:t>
            </a:r>
            <a:r>
              <a:rPr lang="id-ID" dirty="0"/>
              <a:t>/</a:t>
            </a:r>
            <a:r>
              <a:rPr lang="id-ID" dirty="0" err="1"/>
              <a:t>id</a:t>
            </a:r>
            <a:r>
              <a:rPr lang="id-ID" dirty="0"/>
              <a:t>/</a:t>
            </a:r>
            <a:r>
              <a:rPr lang="id-ID" dirty="0" err="1"/>
              <a:t>produklayanan</a:t>
            </a:r>
            <a:r>
              <a:rPr lang="id-ID" dirty="0"/>
              <a:t>/</a:t>
            </a:r>
            <a:r>
              <a:rPr lang="id-ID" dirty="0" err="1"/>
              <a:t>pemeriksaanlaboratoriumdetails</a:t>
            </a:r>
            <a:r>
              <a:rPr lang="id-ID" dirty="0"/>
              <a:t>/hematologi-rutin-?Kategori=Hematologi</a:t>
            </a:r>
          </a:p>
        </p:txBody>
      </p:sp>
      <p:sp>
        <p:nvSpPr>
          <p:cNvPr id="4" name="Slide Number Placeholder 3"/>
          <p:cNvSpPr>
            <a:spLocks noGrp="1"/>
          </p:cNvSpPr>
          <p:nvPr>
            <p:ph type="sldNum" sz="quarter" idx="10"/>
          </p:nvPr>
        </p:nvSpPr>
        <p:spPr/>
        <p:txBody>
          <a:bodyPr/>
          <a:lstStyle/>
          <a:p>
            <a:fld id="{EE8927C4-1947-46B6-8A94-1FF8CDD634C1}" type="slidenum">
              <a:rPr lang="id-ID" smtClean="0"/>
              <a:pPr/>
              <a:t>5</a:t>
            </a:fld>
            <a:endParaRPr lang="id-ID"/>
          </a:p>
        </p:txBody>
      </p:sp>
    </p:spTree>
    <p:extLst>
      <p:ext uri="{BB962C8B-B14F-4D97-AF65-F5344CB8AC3E}">
        <p14:creationId xmlns:p14="http://schemas.microsoft.com/office/powerpoint/2010/main" val="38123488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a:t>
            </a:r>
            <a:r>
              <a:rPr lang="en-US" dirty="0" err="1"/>
              <a:t>hukor.kemkes.go.id</a:t>
            </a:r>
            <a:r>
              <a:rPr lang="en-US" dirty="0"/>
              <a:t>/uploads/</a:t>
            </a:r>
            <a:r>
              <a:rPr lang="en-US" dirty="0" err="1"/>
              <a:t>produk_hukum</a:t>
            </a:r>
            <a:r>
              <a:rPr lang="en-US" dirty="0"/>
              <a:t>/PMK_No._67_ttg_Penanggulangan_Tuberkolosis_.pdf</a:t>
            </a:r>
          </a:p>
        </p:txBody>
      </p:sp>
      <p:sp>
        <p:nvSpPr>
          <p:cNvPr id="4" name="Slide Number Placeholder 3"/>
          <p:cNvSpPr>
            <a:spLocks noGrp="1"/>
          </p:cNvSpPr>
          <p:nvPr>
            <p:ph type="sldNum" sz="quarter" idx="5"/>
          </p:nvPr>
        </p:nvSpPr>
        <p:spPr/>
        <p:txBody>
          <a:bodyPr/>
          <a:lstStyle/>
          <a:p>
            <a:fld id="{EE8927C4-1947-46B6-8A94-1FF8CDD634C1}" type="slidenum">
              <a:rPr lang="id-ID" smtClean="0"/>
              <a:pPr/>
              <a:t>50</a:t>
            </a:fld>
            <a:endParaRPr lang="id-ID"/>
          </a:p>
        </p:txBody>
      </p:sp>
    </p:spTree>
    <p:extLst>
      <p:ext uri="{BB962C8B-B14F-4D97-AF65-F5344CB8AC3E}">
        <p14:creationId xmlns:p14="http://schemas.microsoft.com/office/powerpoint/2010/main" val="19850513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a:t>
            </a:r>
            <a:r>
              <a:rPr lang="en-US" dirty="0" err="1"/>
              <a:t>hukor.kemkes.go.id</a:t>
            </a:r>
            <a:r>
              <a:rPr lang="en-US" dirty="0"/>
              <a:t>/uploads/</a:t>
            </a:r>
            <a:r>
              <a:rPr lang="en-US" dirty="0" err="1"/>
              <a:t>produk_hukum</a:t>
            </a:r>
            <a:r>
              <a:rPr lang="en-US" dirty="0"/>
              <a:t>/PMK_No._67_ttg_Penanggulangan_Tuberkolosis_.pdf</a:t>
            </a:r>
          </a:p>
        </p:txBody>
      </p:sp>
      <p:sp>
        <p:nvSpPr>
          <p:cNvPr id="4" name="Slide Number Placeholder 3"/>
          <p:cNvSpPr>
            <a:spLocks noGrp="1"/>
          </p:cNvSpPr>
          <p:nvPr>
            <p:ph type="sldNum" sz="quarter" idx="5"/>
          </p:nvPr>
        </p:nvSpPr>
        <p:spPr/>
        <p:txBody>
          <a:bodyPr/>
          <a:lstStyle/>
          <a:p>
            <a:fld id="{EE8927C4-1947-46B6-8A94-1FF8CDD634C1}" type="slidenum">
              <a:rPr lang="id-ID" smtClean="0"/>
              <a:pPr/>
              <a:t>51</a:t>
            </a:fld>
            <a:endParaRPr lang="id-ID"/>
          </a:p>
        </p:txBody>
      </p:sp>
    </p:spTree>
    <p:extLst>
      <p:ext uri="{BB962C8B-B14F-4D97-AF65-F5344CB8AC3E}">
        <p14:creationId xmlns:p14="http://schemas.microsoft.com/office/powerpoint/2010/main" val="764879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a:t>
            </a:r>
            <a:r>
              <a:rPr lang="en-US" dirty="0" err="1"/>
              <a:t>hukor.kemkes.go.id</a:t>
            </a:r>
            <a:r>
              <a:rPr lang="en-US" dirty="0"/>
              <a:t>/uploads/</a:t>
            </a:r>
            <a:r>
              <a:rPr lang="en-US" dirty="0" err="1"/>
              <a:t>produk_hukum</a:t>
            </a:r>
            <a:r>
              <a:rPr lang="en-US" dirty="0"/>
              <a:t>/PMK_No._67_ttg_Penanggulangan_Tuberkolosis_.pdf</a:t>
            </a:r>
          </a:p>
        </p:txBody>
      </p:sp>
      <p:sp>
        <p:nvSpPr>
          <p:cNvPr id="4" name="Slide Number Placeholder 3"/>
          <p:cNvSpPr>
            <a:spLocks noGrp="1"/>
          </p:cNvSpPr>
          <p:nvPr>
            <p:ph type="sldNum" sz="quarter" idx="5"/>
          </p:nvPr>
        </p:nvSpPr>
        <p:spPr/>
        <p:txBody>
          <a:bodyPr/>
          <a:lstStyle/>
          <a:p>
            <a:fld id="{EE8927C4-1947-46B6-8A94-1FF8CDD634C1}" type="slidenum">
              <a:rPr lang="id-ID" smtClean="0"/>
              <a:pPr/>
              <a:t>52</a:t>
            </a:fld>
            <a:endParaRPr lang="id-ID"/>
          </a:p>
        </p:txBody>
      </p:sp>
    </p:spTree>
    <p:extLst>
      <p:ext uri="{BB962C8B-B14F-4D97-AF65-F5344CB8AC3E}">
        <p14:creationId xmlns:p14="http://schemas.microsoft.com/office/powerpoint/2010/main" val="15247155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a:t>
            </a:r>
            <a:r>
              <a:rPr lang="en-US" dirty="0" err="1"/>
              <a:t>hukor.kemkes.go.id</a:t>
            </a:r>
            <a:r>
              <a:rPr lang="en-US" dirty="0"/>
              <a:t>/uploads/</a:t>
            </a:r>
            <a:r>
              <a:rPr lang="en-US" dirty="0" err="1"/>
              <a:t>produk_hukum</a:t>
            </a:r>
            <a:r>
              <a:rPr lang="en-US" dirty="0"/>
              <a:t>/PMK_No._67_ttg_Penanggulangan_Tuberkolosis_.pdf</a:t>
            </a:r>
          </a:p>
        </p:txBody>
      </p:sp>
      <p:sp>
        <p:nvSpPr>
          <p:cNvPr id="4" name="Slide Number Placeholder 3"/>
          <p:cNvSpPr>
            <a:spLocks noGrp="1"/>
          </p:cNvSpPr>
          <p:nvPr>
            <p:ph type="sldNum" sz="quarter" idx="5"/>
          </p:nvPr>
        </p:nvSpPr>
        <p:spPr/>
        <p:txBody>
          <a:bodyPr/>
          <a:lstStyle/>
          <a:p>
            <a:fld id="{EE8927C4-1947-46B6-8A94-1FF8CDD634C1}" type="slidenum">
              <a:rPr lang="id-ID" smtClean="0"/>
              <a:pPr/>
              <a:t>53</a:t>
            </a:fld>
            <a:endParaRPr lang="id-ID"/>
          </a:p>
        </p:txBody>
      </p:sp>
    </p:spTree>
    <p:extLst>
      <p:ext uri="{BB962C8B-B14F-4D97-AF65-F5344CB8AC3E}">
        <p14:creationId xmlns:p14="http://schemas.microsoft.com/office/powerpoint/2010/main" val="31392362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persi.or.id</a:t>
            </a:r>
            <a:r>
              <a:rPr lang="en-US" dirty="0"/>
              <a:t>/wp-content/uploads/2020/11/</a:t>
            </a:r>
            <a:r>
              <a:rPr lang="en-US" dirty="0" err="1"/>
              <a:t>bukusaku_malaria.pdf</a:t>
            </a:r>
            <a:endParaRPr lang="en-US" dirty="0"/>
          </a:p>
        </p:txBody>
      </p:sp>
      <p:sp>
        <p:nvSpPr>
          <p:cNvPr id="4" name="Slide Number Placeholder 3"/>
          <p:cNvSpPr>
            <a:spLocks noGrp="1"/>
          </p:cNvSpPr>
          <p:nvPr>
            <p:ph type="sldNum" sz="quarter" idx="5"/>
          </p:nvPr>
        </p:nvSpPr>
        <p:spPr/>
        <p:txBody>
          <a:bodyPr/>
          <a:lstStyle/>
          <a:p>
            <a:fld id="{EE8927C4-1947-46B6-8A94-1FF8CDD634C1}" type="slidenum">
              <a:rPr lang="id-ID" smtClean="0"/>
              <a:pPr/>
              <a:t>54</a:t>
            </a:fld>
            <a:endParaRPr lang="id-ID"/>
          </a:p>
        </p:txBody>
      </p:sp>
    </p:spTree>
    <p:extLst>
      <p:ext uri="{BB962C8B-B14F-4D97-AF65-F5344CB8AC3E}">
        <p14:creationId xmlns:p14="http://schemas.microsoft.com/office/powerpoint/2010/main" val="11494770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persi.or.id</a:t>
            </a:r>
            <a:r>
              <a:rPr lang="en-US" dirty="0"/>
              <a:t>/wp-content/uploads/2020/11/</a:t>
            </a:r>
            <a:r>
              <a:rPr lang="en-US" dirty="0" err="1"/>
              <a:t>bukusaku_malaria.pdf</a:t>
            </a:r>
            <a:endParaRPr lang="en-US" dirty="0"/>
          </a:p>
        </p:txBody>
      </p:sp>
      <p:sp>
        <p:nvSpPr>
          <p:cNvPr id="4" name="Slide Number Placeholder 3"/>
          <p:cNvSpPr>
            <a:spLocks noGrp="1"/>
          </p:cNvSpPr>
          <p:nvPr>
            <p:ph type="sldNum" sz="quarter" idx="5"/>
          </p:nvPr>
        </p:nvSpPr>
        <p:spPr/>
        <p:txBody>
          <a:bodyPr/>
          <a:lstStyle/>
          <a:p>
            <a:fld id="{EE8927C4-1947-46B6-8A94-1FF8CDD634C1}" type="slidenum">
              <a:rPr lang="id-ID" smtClean="0"/>
              <a:pPr/>
              <a:t>55</a:t>
            </a:fld>
            <a:endParaRPr lang="id-ID"/>
          </a:p>
        </p:txBody>
      </p:sp>
    </p:spTree>
    <p:extLst>
      <p:ext uri="{BB962C8B-B14F-4D97-AF65-F5344CB8AC3E}">
        <p14:creationId xmlns:p14="http://schemas.microsoft.com/office/powerpoint/2010/main" val="41507333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persi.or.id</a:t>
            </a:r>
            <a:r>
              <a:rPr lang="en-US" dirty="0"/>
              <a:t>/wp-content/uploads/2020/11/</a:t>
            </a:r>
            <a:r>
              <a:rPr lang="en-US" dirty="0" err="1"/>
              <a:t>bukusaku_malaria.pdf</a:t>
            </a:r>
            <a:endParaRPr lang="en-US" dirty="0"/>
          </a:p>
        </p:txBody>
      </p:sp>
      <p:sp>
        <p:nvSpPr>
          <p:cNvPr id="4" name="Slide Number Placeholder 3"/>
          <p:cNvSpPr>
            <a:spLocks noGrp="1"/>
          </p:cNvSpPr>
          <p:nvPr>
            <p:ph type="sldNum" sz="quarter" idx="5"/>
          </p:nvPr>
        </p:nvSpPr>
        <p:spPr/>
        <p:txBody>
          <a:bodyPr/>
          <a:lstStyle/>
          <a:p>
            <a:fld id="{EE8927C4-1947-46B6-8A94-1FF8CDD634C1}" type="slidenum">
              <a:rPr lang="id-ID" smtClean="0"/>
              <a:pPr/>
              <a:t>56</a:t>
            </a:fld>
            <a:endParaRPr lang="id-ID"/>
          </a:p>
        </p:txBody>
      </p:sp>
    </p:spTree>
    <p:extLst>
      <p:ext uri="{BB962C8B-B14F-4D97-AF65-F5344CB8AC3E}">
        <p14:creationId xmlns:p14="http://schemas.microsoft.com/office/powerpoint/2010/main" val="31468844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persi.or.id</a:t>
            </a:r>
            <a:r>
              <a:rPr lang="en-US" dirty="0"/>
              <a:t>/wp-content/uploads/2020/11/</a:t>
            </a:r>
            <a:r>
              <a:rPr lang="en-US" dirty="0" err="1"/>
              <a:t>bukusaku_malaria.pdf</a:t>
            </a:r>
            <a:endParaRPr lang="en-US" dirty="0"/>
          </a:p>
        </p:txBody>
      </p:sp>
      <p:sp>
        <p:nvSpPr>
          <p:cNvPr id="4" name="Slide Number Placeholder 3"/>
          <p:cNvSpPr>
            <a:spLocks noGrp="1"/>
          </p:cNvSpPr>
          <p:nvPr>
            <p:ph type="sldNum" sz="quarter" idx="5"/>
          </p:nvPr>
        </p:nvSpPr>
        <p:spPr/>
        <p:txBody>
          <a:bodyPr/>
          <a:lstStyle/>
          <a:p>
            <a:fld id="{EE8927C4-1947-46B6-8A94-1FF8CDD634C1}" type="slidenum">
              <a:rPr lang="id-ID" smtClean="0"/>
              <a:pPr/>
              <a:t>57</a:t>
            </a:fld>
            <a:endParaRPr lang="id-ID"/>
          </a:p>
        </p:txBody>
      </p:sp>
    </p:spTree>
    <p:extLst>
      <p:ext uri="{BB962C8B-B14F-4D97-AF65-F5344CB8AC3E}">
        <p14:creationId xmlns:p14="http://schemas.microsoft.com/office/powerpoint/2010/main" val="31669056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persi.or.id</a:t>
            </a:r>
            <a:r>
              <a:rPr lang="en-US" dirty="0"/>
              <a:t>/wp-content/uploads/2020/11/</a:t>
            </a:r>
            <a:r>
              <a:rPr lang="en-US" dirty="0" err="1"/>
              <a:t>bukusaku_malaria.pdf</a:t>
            </a:r>
            <a:endParaRPr lang="en-US" dirty="0"/>
          </a:p>
        </p:txBody>
      </p:sp>
      <p:sp>
        <p:nvSpPr>
          <p:cNvPr id="4" name="Slide Number Placeholder 3"/>
          <p:cNvSpPr>
            <a:spLocks noGrp="1"/>
          </p:cNvSpPr>
          <p:nvPr>
            <p:ph type="sldNum" sz="quarter" idx="5"/>
          </p:nvPr>
        </p:nvSpPr>
        <p:spPr/>
        <p:txBody>
          <a:bodyPr/>
          <a:lstStyle/>
          <a:p>
            <a:fld id="{EE8927C4-1947-46B6-8A94-1FF8CDD634C1}" type="slidenum">
              <a:rPr lang="id-ID" smtClean="0"/>
              <a:pPr/>
              <a:t>58</a:t>
            </a:fld>
            <a:endParaRPr lang="id-ID"/>
          </a:p>
        </p:txBody>
      </p:sp>
    </p:spTree>
    <p:extLst>
      <p:ext uri="{BB962C8B-B14F-4D97-AF65-F5344CB8AC3E}">
        <p14:creationId xmlns:p14="http://schemas.microsoft.com/office/powerpoint/2010/main" val="39030464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E8927C4-1947-46B6-8A94-1FF8CDD634C1}" type="slidenum">
              <a:rPr lang="id-ID" smtClean="0"/>
              <a:pPr/>
              <a:t>59</a:t>
            </a:fld>
            <a:endParaRPr lang="id-ID"/>
          </a:p>
        </p:txBody>
      </p:sp>
    </p:spTree>
    <p:extLst>
      <p:ext uri="{BB962C8B-B14F-4D97-AF65-F5344CB8AC3E}">
        <p14:creationId xmlns:p14="http://schemas.microsoft.com/office/powerpoint/2010/main" val="3788087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err="1"/>
              <a:t>https</a:t>
            </a:r>
            <a:r>
              <a:rPr lang="id-ID" dirty="0"/>
              <a:t>://</a:t>
            </a:r>
            <a:r>
              <a:rPr lang="id-ID" dirty="0" err="1"/>
              <a:t>m.prodia.co.id</a:t>
            </a:r>
            <a:r>
              <a:rPr lang="id-ID" dirty="0"/>
              <a:t>/</a:t>
            </a:r>
            <a:r>
              <a:rPr lang="id-ID" dirty="0" err="1"/>
              <a:t>id</a:t>
            </a:r>
            <a:r>
              <a:rPr lang="id-ID" dirty="0"/>
              <a:t>/</a:t>
            </a:r>
            <a:r>
              <a:rPr lang="id-ID" dirty="0" err="1"/>
              <a:t>produklayanan</a:t>
            </a:r>
            <a:r>
              <a:rPr lang="id-ID" dirty="0"/>
              <a:t>/</a:t>
            </a:r>
            <a:r>
              <a:rPr lang="id-ID" dirty="0" err="1"/>
              <a:t>pemeriksaanlaboratoriumdetails</a:t>
            </a:r>
            <a:r>
              <a:rPr lang="id-ID" dirty="0"/>
              <a:t>/urine-rutin-</a:t>
            </a:r>
          </a:p>
        </p:txBody>
      </p:sp>
      <p:sp>
        <p:nvSpPr>
          <p:cNvPr id="4" name="Slide Number Placeholder 3"/>
          <p:cNvSpPr>
            <a:spLocks noGrp="1"/>
          </p:cNvSpPr>
          <p:nvPr>
            <p:ph type="sldNum" sz="quarter" idx="10"/>
          </p:nvPr>
        </p:nvSpPr>
        <p:spPr/>
        <p:txBody>
          <a:bodyPr/>
          <a:lstStyle/>
          <a:p>
            <a:fld id="{EE8927C4-1947-46B6-8A94-1FF8CDD634C1}" type="slidenum">
              <a:rPr lang="id-ID" smtClean="0"/>
              <a:pPr/>
              <a:t>6</a:t>
            </a:fld>
            <a:endParaRPr lang="id-ID"/>
          </a:p>
        </p:txBody>
      </p:sp>
    </p:spTree>
    <p:extLst>
      <p:ext uri="{BB962C8B-B14F-4D97-AF65-F5344CB8AC3E}">
        <p14:creationId xmlns:p14="http://schemas.microsoft.com/office/powerpoint/2010/main" val="12066202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E8927C4-1947-46B6-8A94-1FF8CDD634C1}" type="slidenum">
              <a:rPr lang="id-ID" smtClean="0"/>
              <a:pPr/>
              <a:t>60</a:t>
            </a:fld>
            <a:endParaRPr lang="id-ID"/>
          </a:p>
        </p:txBody>
      </p:sp>
    </p:spTree>
    <p:extLst>
      <p:ext uri="{BB962C8B-B14F-4D97-AF65-F5344CB8AC3E}">
        <p14:creationId xmlns:p14="http://schemas.microsoft.com/office/powerpoint/2010/main" val="29877835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persi.or.id</a:t>
            </a:r>
            <a:r>
              <a:rPr lang="en-US" dirty="0"/>
              <a:t>/wp-content/uploads/2020/11/</a:t>
            </a:r>
            <a:r>
              <a:rPr lang="en-US" dirty="0" err="1"/>
              <a:t>bukusaku_malaria.pdf</a:t>
            </a:r>
            <a:endParaRPr lang="en-US" dirty="0"/>
          </a:p>
        </p:txBody>
      </p:sp>
      <p:sp>
        <p:nvSpPr>
          <p:cNvPr id="4" name="Slide Number Placeholder 3"/>
          <p:cNvSpPr>
            <a:spLocks noGrp="1"/>
          </p:cNvSpPr>
          <p:nvPr>
            <p:ph type="sldNum" sz="quarter" idx="5"/>
          </p:nvPr>
        </p:nvSpPr>
        <p:spPr/>
        <p:txBody>
          <a:bodyPr/>
          <a:lstStyle/>
          <a:p>
            <a:fld id="{EE8927C4-1947-46B6-8A94-1FF8CDD634C1}" type="slidenum">
              <a:rPr lang="id-ID" smtClean="0"/>
              <a:pPr/>
              <a:t>61</a:t>
            </a:fld>
            <a:endParaRPr lang="id-ID"/>
          </a:p>
        </p:txBody>
      </p:sp>
    </p:spTree>
    <p:extLst>
      <p:ext uri="{BB962C8B-B14F-4D97-AF65-F5344CB8AC3E}">
        <p14:creationId xmlns:p14="http://schemas.microsoft.com/office/powerpoint/2010/main" val="11882418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62</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err="1"/>
              <a:t>https</a:t>
            </a:r>
            <a:r>
              <a:rPr lang="id-ID" dirty="0"/>
              <a:t>://</a:t>
            </a:r>
            <a:r>
              <a:rPr lang="id-ID" dirty="0" err="1"/>
              <a:t>m.prodia.co.id</a:t>
            </a:r>
            <a:r>
              <a:rPr lang="id-ID" dirty="0"/>
              <a:t>/</a:t>
            </a:r>
            <a:r>
              <a:rPr lang="id-ID" dirty="0" err="1"/>
              <a:t>id</a:t>
            </a:r>
            <a:r>
              <a:rPr lang="id-ID" dirty="0"/>
              <a:t>/</a:t>
            </a:r>
            <a:r>
              <a:rPr lang="id-ID" dirty="0" err="1"/>
              <a:t>produklayanan</a:t>
            </a:r>
            <a:r>
              <a:rPr lang="id-ID" dirty="0"/>
              <a:t>/</a:t>
            </a:r>
            <a:r>
              <a:rPr lang="id-ID" dirty="0" err="1"/>
              <a:t>pemeriksaanlaboratoriumdetails</a:t>
            </a:r>
            <a:r>
              <a:rPr lang="id-ID" dirty="0"/>
              <a:t>/urine-rutin-</a:t>
            </a:r>
          </a:p>
        </p:txBody>
      </p:sp>
      <p:sp>
        <p:nvSpPr>
          <p:cNvPr id="4" name="Slide Number Placeholder 3"/>
          <p:cNvSpPr>
            <a:spLocks noGrp="1"/>
          </p:cNvSpPr>
          <p:nvPr>
            <p:ph type="sldNum" sz="quarter" idx="10"/>
          </p:nvPr>
        </p:nvSpPr>
        <p:spPr/>
        <p:txBody>
          <a:bodyPr/>
          <a:lstStyle/>
          <a:p>
            <a:fld id="{EE8927C4-1947-46B6-8A94-1FF8CDD634C1}" type="slidenum">
              <a:rPr lang="id-ID" smtClean="0"/>
              <a:pPr/>
              <a:t>7</a:t>
            </a:fld>
            <a:endParaRPr lang="id-ID"/>
          </a:p>
        </p:txBody>
      </p:sp>
    </p:spTree>
    <p:extLst>
      <p:ext uri="{BB962C8B-B14F-4D97-AF65-F5344CB8AC3E}">
        <p14:creationId xmlns:p14="http://schemas.microsoft.com/office/powerpoint/2010/main" val="270753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err="1"/>
              <a:t>https</a:t>
            </a:r>
            <a:r>
              <a:rPr lang="id-ID" dirty="0"/>
              <a:t>://</a:t>
            </a:r>
            <a:r>
              <a:rPr lang="id-ID" dirty="0" err="1"/>
              <a:t>myklass-fkik.umy.ac.id</a:t>
            </a:r>
            <a:r>
              <a:rPr lang="id-ID" dirty="0"/>
              <a:t>/ </a:t>
            </a:r>
            <a:r>
              <a:rPr lang="id-ID" dirty="0" err="1"/>
              <a:t>zulkarnain</a:t>
            </a:r>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pPr/>
              <a:t>8</a:t>
            </a:fld>
            <a:endParaRPr lang="id-ID"/>
          </a:p>
        </p:txBody>
      </p:sp>
    </p:spTree>
    <p:extLst>
      <p:ext uri="{BB962C8B-B14F-4D97-AF65-F5344CB8AC3E}">
        <p14:creationId xmlns:p14="http://schemas.microsoft.com/office/powerpoint/2010/main" val="2451112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err="1"/>
              <a:t>https</a:t>
            </a:r>
            <a:r>
              <a:rPr lang="id-ID" dirty="0"/>
              <a:t>://</a:t>
            </a:r>
            <a:r>
              <a:rPr lang="id-ID" dirty="0" err="1"/>
              <a:t>myklass-fkik.umy.ac.id</a:t>
            </a:r>
            <a:r>
              <a:rPr lang="id-ID" dirty="0"/>
              <a:t>/ </a:t>
            </a:r>
            <a:r>
              <a:rPr lang="id-ID" dirty="0" err="1"/>
              <a:t>zulkarnain</a:t>
            </a:r>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pPr/>
              <a:t>9</a:t>
            </a:fld>
            <a:endParaRPr lang="id-ID"/>
          </a:p>
        </p:txBody>
      </p:sp>
    </p:spTree>
    <p:extLst>
      <p:ext uri="{BB962C8B-B14F-4D97-AF65-F5344CB8AC3E}">
        <p14:creationId xmlns:p14="http://schemas.microsoft.com/office/powerpoint/2010/main" val="1743043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463"/>
            <a:ext cx="7772400" cy="1431925"/>
          </a:xfrm>
        </p:spPr>
        <p:txBody>
          <a:bodyPr/>
          <a:lstStyle/>
          <a:p>
            <a:r>
              <a:rPr lang="en-US"/>
              <a:t>Click to edit Master title style</a:t>
            </a:r>
          </a:p>
        </p:txBody>
      </p:sp>
      <p:sp>
        <p:nvSpPr>
          <p:cNvPr id="3" name="ClipArt Placeholder 2"/>
          <p:cNvSpPr>
            <a:spLocks noGrp="1"/>
          </p:cNvSpPr>
          <p:nvPr>
            <p:ph type="clipArt" sz="half" idx="1"/>
          </p:nvPr>
        </p:nvSpPr>
        <p:spPr>
          <a:xfrm>
            <a:off x="1066800" y="1981200"/>
            <a:ext cx="3848100" cy="4114800"/>
          </a:xfrm>
        </p:spPr>
        <p:txBody>
          <a:bodyPr/>
          <a:lstStyle/>
          <a:p>
            <a:pPr lvl="0"/>
            <a:endParaRPr lang="en-US" noProof="0"/>
          </a:p>
        </p:txBody>
      </p:sp>
      <p:sp>
        <p:nvSpPr>
          <p:cNvPr id="4" name="Text Placeholder 3"/>
          <p:cNvSpPr>
            <a:spLocks noGrp="1"/>
          </p:cNvSpPr>
          <p:nvPr>
            <p:ph type="body" sz="half" idx="2"/>
          </p:nvPr>
        </p:nvSpPr>
        <p:spPr>
          <a:xfrm>
            <a:off x="5067300" y="1981200"/>
            <a:ext cx="3848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906FFF-6D46-9149-9F48-EB5850280695}"/>
              </a:ext>
            </a:extLst>
          </p:cNvPr>
          <p:cNvSpPr>
            <a:spLocks noGrp="1"/>
          </p:cNvSpPr>
          <p:nvPr>
            <p:ph type="dt" sz="half" idx="10"/>
          </p:nvPr>
        </p:nvSpPr>
        <p:spPr>
          <a:xfrm>
            <a:off x="1154113" y="6248400"/>
            <a:ext cx="1905000" cy="457200"/>
          </a:xfrm>
        </p:spPr>
        <p:txBody>
          <a:bodyPr/>
          <a:lstStyle>
            <a:lvl1pPr>
              <a:defRPr>
                <a:solidFill>
                  <a:srgbClr val="000000"/>
                </a:solidFill>
              </a:defRPr>
            </a:lvl1pPr>
          </a:lstStyle>
          <a:p>
            <a:pPr>
              <a:defRPr/>
            </a:pPr>
            <a:fld id="{C635278A-9FD7-49F9-93FD-E17186A01399}" type="datetime1">
              <a:rPr lang="en-US"/>
              <a:pPr>
                <a:defRPr/>
              </a:pPr>
              <a:t>10/22/21</a:t>
            </a:fld>
            <a:endParaRPr lang="en-US"/>
          </a:p>
        </p:txBody>
      </p:sp>
      <p:sp>
        <p:nvSpPr>
          <p:cNvPr id="6" name="Footer Placeholder 5">
            <a:extLst>
              <a:ext uri="{FF2B5EF4-FFF2-40B4-BE49-F238E27FC236}">
                <a16:creationId xmlns:a16="http://schemas.microsoft.com/office/drawing/2014/main" id="{2E5CD2EF-1488-2A41-A775-BCB557A0AF29}"/>
              </a:ext>
            </a:extLst>
          </p:cNvPr>
          <p:cNvSpPr>
            <a:spLocks noGrp="1"/>
          </p:cNvSpPr>
          <p:nvPr>
            <p:ph type="ftr" sz="quarter" idx="11"/>
          </p:nvPr>
        </p:nvSpPr>
        <p:spPr>
          <a:xfrm>
            <a:off x="3592513" y="6248400"/>
            <a:ext cx="2895600" cy="457200"/>
          </a:xfrm>
        </p:spPr>
        <p:txBody>
          <a:bodyPr/>
          <a:lstStyle>
            <a:lvl1pPr>
              <a:defRPr>
                <a:solidFill>
                  <a:srgbClr val="000000"/>
                </a:solidFill>
              </a:defRPr>
            </a:lvl1pPr>
          </a:lstStyle>
          <a:p>
            <a:pPr>
              <a:defRPr/>
            </a:pPr>
            <a:endParaRPr lang="en-US"/>
          </a:p>
        </p:txBody>
      </p:sp>
      <p:sp>
        <p:nvSpPr>
          <p:cNvPr id="7" name="Slide Number Placeholder 6">
            <a:extLst>
              <a:ext uri="{FF2B5EF4-FFF2-40B4-BE49-F238E27FC236}">
                <a16:creationId xmlns:a16="http://schemas.microsoft.com/office/drawing/2014/main" id="{7C73A022-CA13-3E4B-9A10-3F32CC9E3EB8}"/>
              </a:ext>
            </a:extLst>
          </p:cNvPr>
          <p:cNvSpPr>
            <a:spLocks noGrp="1"/>
          </p:cNvSpPr>
          <p:nvPr>
            <p:ph type="sldNum" sz="quarter" idx="12"/>
          </p:nvPr>
        </p:nvSpPr>
        <p:spPr>
          <a:xfrm>
            <a:off x="7021513" y="6248400"/>
            <a:ext cx="1905000" cy="457200"/>
          </a:xfrm>
        </p:spPr>
        <p:txBody>
          <a:bodyPr/>
          <a:lstStyle>
            <a:lvl1pPr>
              <a:defRPr>
                <a:solidFill>
                  <a:srgbClr val="000000"/>
                </a:solidFill>
              </a:defRPr>
            </a:lvl1pPr>
          </a:lstStyle>
          <a:p>
            <a:fld id="{578B10A7-432C-934D-95B8-F6ACE2C958CD}" type="slidenum">
              <a:rPr lang="en-US" altLang="en-US"/>
              <a:pPr/>
              <a:t>‹#›</a:t>
            </a:fld>
            <a:endParaRPr lang="en-US" altLang="en-US"/>
          </a:p>
        </p:txBody>
      </p:sp>
    </p:spTree>
    <p:extLst>
      <p:ext uri="{BB962C8B-B14F-4D97-AF65-F5344CB8AC3E}">
        <p14:creationId xmlns:p14="http://schemas.microsoft.com/office/powerpoint/2010/main" val="329070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99EB591-3C54-CC44-AF04-CB9E387E959D}"/>
              </a:ext>
            </a:extLst>
          </p:cNvPr>
          <p:cNvSpPr>
            <a:spLocks noGrp="1"/>
          </p:cNvSpPr>
          <p:nvPr>
            <p:ph type="dt" sz="half" idx="10"/>
          </p:nvPr>
        </p:nvSpPr>
        <p:spPr/>
        <p:txBody>
          <a:bodyPr/>
          <a:lstStyle>
            <a:lvl1pPr>
              <a:defRPr/>
            </a:lvl1pPr>
          </a:lstStyle>
          <a:p>
            <a:pPr>
              <a:defRPr/>
            </a:pPr>
            <a:fld id="{8BEBEC86-ECB4-8343-B525-170BE7DE5920}" type="datetimeFigureOut">
              <a:rPr lang="en-US" altLang="en-US"/>
              <a:pPr>
                <a:defRPr/>
              </a:pPr>
              <a:t>10/22/21</a:t>
            </a:fld>
            <a:endParaRPr lang="en-US" altLang="en-US"/>
          </a:p>
        </p:txBody>
      </p:sp>
      <p:sp>
        <p:nvSpPr>
          <p:cNvPr id="4" name="Footer Placeholder 4">
            <a:extLst>
              <a:ext uri="{FF2B5EF4-FFF2-40B4-BE49-F238E27FC236}">
                <a16:creationId xmlns:a16="http://schemas.microsoft.com/office/drawing/2014/main" id="{A23AF2C3-DF0A-C048-BA16-224B7730B70D}"/>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61C471B6-6EA3-DF4B-9434-66A9A15EE78E}"/>
              </a:ext>
            </a:extLst>
          </p:cNvPr>
          <p:cNvSpPr>
            <a:spLocks noGrp="1"/>
          </p:cNvSpPr>
          <p:nvPr>
            <p:ph type="sldNum" sz="quarter" idx="12"/>
          </p:nvPr>
        </p:nvSpPr>
        <p:spPr/>
        <p:txBody>
          <a:bodyPr/>
          <a:lstStyle>
            <a:lvl1pPr>
              <a:defRPr/>
            </a:lvl1pPr>
          </a:lstStyle>
          <a:p>
            <a:fld id="{CD0BADDA-CB25-374E-BF8E-AAEFEB9A43BF}" type="slidenum">
              <a:rPr lang="en-US" altLang="en-US"/>
              <a:pPr/>
              <a:t>‹#›</a:t>
            </a:fld>
            <a:endParaRPr lang="en-US" altLang="en-US"/>
          </a:p>
        </p:txBody>
      </p:sp>
    </p:spTree>
    <p:extLst>
      <p:ext uri="{BB962C8B-B14F-4D97-AF65-F5344CB8AC3E}">
        <p14:creationId xmlns:p14="http://schemas.microsoft.com/office/powerpoint/2010/main" val="102560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203A3-9B29-CA4A-B2F1-E08ECCFB39B8}"/>
              </a:ext>
            </a:extLst>
          </p:cNvPr>
          <p:cNvSpPr>
            <a:spLocks noGrp="1"/>
          </p:cNvSpPr>
          <p:nvPr>
            <p:ph type="dt" sz="half" idx="10"/>
          </p:nvPr>
        </p:nvSpPr>
        <p:spPr/>
        <p:txBody>
          <a:bodyPr/>
          <a:lstStyle>
            <a:lvl1pPr>
              <a:defRPr/>
            </a:lvl1pPr>
          </a:lstStyle>
          <a:p>
            <a:pPr>
              <a:defRPr/>
            </a:pPr>
            <a:fld id="{E8B4EF8D-04FB-834E-93F8-ECD5F6221260}" type="datetimeFigureOut">
              <a:rPr lang="en-US" altLang="en-US"/>
              <a:pPr>
                <a:defRPr/>
              </a:pPr>
              <a:t>10/22/21</a:t>
            </a:fld>
            <a:endParaRPr lang="en-US" altLang="en-US"/>
          </a:p>
        </p:txBody>
      </p:sp>
      <p:sp>
        <p:nvSpPr>
          <p:cNvPr id="5" name="Footer Placeholder 4">
            <a:extLst>
              <a:ext uri="{FF2B5EF4-FFF2-40B4-BE49-F238E27FC236}">
                <a16:creationId xmlns:a16="http://schemas.microsoft.com/office/drawing/2014/main" id="{3F789AB1-1EEA-3E42-8C14-5D7F2E82FBD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7BA0F9F-FB5B-3049-9A6F-4D7DD36C505C}"/>
              </a:ext>
            </a:extLst>
          </p:cNvPr>
          <p:cNvSpPr>
            <a:spLocks noGrp="1"/>
          </p:cNvSpPr>
          <p:nvPr>
            <p:ph type="sldNum" sz="quarter" idx="12"/>
          </p:nvPr>
        </p:nvSpPr>
        <p:spPr/>
        <p:txBody>
          <a:bodyPr/>
          <a:lstStyle>
            <a:lvl1pPr>
              <a:defRPr/>
            </a:lvl1pPr>
          </a:lstStyle>
          <a:p>
            <a:fld id="{280D9D86-C59B-4947-AB8B-24A7693F0FCC}" type="slidenum">
              <a:rPr lang="en-US" altLang="en-US"/>
              <a:pPr/>
              <a:t>‹#›</a:t>
            </a:fld>
            <a:endParaRPr lang="en-US" altLang="en-US"/>
          </a:p>
        </p:txBody>
      </p:sp>
    </p:spTree>
    <p:extLst>
      <p:ext uri="{BB962C8B-B14F-4D97-AF65-F5344CB8AC3E}">
        <p14:creationId xmlns:p14="http://schemas.microsoft.com/office/powerpoint/2010/main" val="1105900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ody.png"/>
          <p:cNvPicPr>
            <a:picLocks noChangeAspect="1"/>
          </p:cNvPicPr>
          <p:nvPr/>
        </p:nvPicPr>
        <p:blipFill>
          <a:blip r:embed="rId7"/>
          <a:stretch>
            <a:fillRect/>
          </a:stretch>
        </p:blipFill>
        <p:spPr>
          <a:xfrm>
            <a:off x="1226" y="920"/>
            <a:ext cx="9141547" cy="685616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7" r:id="rId3"/>
    <p:sldLayoutId id="2147483658" r:id="rId4"/>
    <p:sldLayoutId id="2147483659"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3" descr="D:\ARTWORK\UNISA\BRAND BOOK\CDR\__MASTER TEMPLATE\TEMPLATE PPT\JPG\3.png"/>
          <p:cNvPicPr>
            <a:picLocks noChangeAspect="1" noChangeArrowheads="1"/>
          </p:cNvPicPr>
          <p:nvPr userDrawn="1"/>
        </p:nvPicPr>
        <p:blipFill>
          <a:blip r:embed="rId4"/>
          <a:stretch>
            <a:fillRect/>
          </a:stretch>
        </p:blipFill>
        <p:spPr bwMode="auto">
          <a:xfrm>
            <a:off x="-1" y="794"/>
            <a:ext cx="9148809" cy="6856412"/>
          </a:xfrm>
          <a:prstGeom prst="rect">
            <a:avLst/>
          </a:prstGeom>
          <a:noFill/>
        </p:spPr>
      </p:pic>
    </p:spTree>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jamkesos.jogjaprov.go.id/index.php/news/detail_news/informasi-pemeriksaan-torch-tahun-2021"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alomedika.com/cme-peran-pemeriksaan-hematologi-rutin-dan-hitung-jenis-leukosit-dalam-mendeteksi-covid-19"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dinkes.acehprov.go.id/news/read/2021/04/26/721/tren-kasus-malaria-menurun.html"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RTWORK\UNISA\BRAND BOOK\CDR\FOTO\Doc\IMG_9876 - resize.JPG"/>
          <p:cNvPicPr>
            <a:picLocks noChangeAspect="1" noChangeArrowheads="1"/>
          </p:cNvPicPr>
          <p:nvPr/>
        </p:nvPicPr>
        <p:blipFill>
          <a:blip r:embed="rId3"/>
          <a:srcRect t="5078"/>
          <a:stretch>
            <a:fillRect/>
          </a:stretch>
        </p:blipFill>
        <p:spPr bwMode="auto">
          <a:xfrm>
            <a:off x="0" y="0"/>
            <a:ext cx="9144000" cy="5786454"/>
          </a:xfrm>
          <a:prstGeom prst="rect">
            <a:avLst/>
          </a:prstGeom>
          <a:noFill/>
        </p:spPr>
      </p:pic>
      <p:pic>
        <p:nvPicPr>
          <p:cNvPr id="10" name="Picture 9" descr="Cover.png"/>
          <p:cNvPicPr>
            <a:picLocks noChangeAspect="1"/>
          </p:cNvPicPr>
          <p:nvPr/>
        </p:nvPicPr>
        <p:blipFill>
          <a:blip r:embed="rId4"/>
          <a:stretch>
            <a:fillRect/>
          </a:stretch>
        </p:blipFill>
        <p:spPr>
          <a:xfrm>
            <a:off x="-6925" y="4696692"/>
            <a:ext cx="9150925" cy="2161308"/>
          </a:xfrm>
          <a:prstGeom prst="rect">
            <a:avLst/>
          </a:prstGeom>
        </p:spPr>
      </p:pic>
      <p:sp>
        <p:nvSpPr>
          <p:cNvPr id="6" name="TextBox 5"/>
          <p:cNvSpPr txBox="1"/>
          <p:nvPr/>
        </p:nvSpPr>
        <p:spPr>
          <a:xfrm>
            <a:off x="500034" y="4861229"/>
            <a:ext cx="6072230" cy="646331"/>
          </a:xfrm>
          <a:prstGeom prst="rect">
            <a:avLst/>
          </a:prstGeom>
          <a:noFill/>
        </p:spPr>
        <p:txBody>
          <a:bodyPr wrap="square" rtlCol="0">
            <a:spAutoFit/>
          </a:bodyPr>
          <a:lstStyle/>
          <a:p>
            <a:r>
              <a:rPr lang="en-ID" dirty="0" err="1"/>
              <a:t>Teori</a:t>
            </a:r>
            <a:r>
              <a:rPr lang="en-ID" dirty="0"/>
              <a:t> 3 : </a:t>
            </a:r>
            <a:r>
              <a:rPr lang="en-ID" dirty="0" err="1"/>
              <a:t>menilai</a:t>
            </a:r>
            <a:r>
              <a:rPr lang="en-ID" dirty="0"/>
              <a:t> </a:t>
            </a:r>
            <a:r>
              <a:rPr lang="en-ID" dirty="0" err="1"/>
              <a:t>hasil</a:t>
            </a:r>
            <a:r>
              <a:rPr lang="en-ID" dirty="0"/>
              <a:t> </a:t>
            </a:r>
            <a:r>
              <a:rPr lang="en-ID" dirty="0" err="1"/>
              <a:t>pemeriksaan</a:t>
            </a:r>
            <a:r>
              <a:rPr lang="en-ID" dirty="0"/>
              <a:t> </a:t>
            </a:r>
            <a:r>
              <a:rPr lang="en-ID" dirty="0" err="1"/>
              <a:t>darah</a:t>
            </a:r>
            <a:r>
              <a:rPr lang="en-ID" dirty="0"/>
              <a:t> </a:t>
            </a:r>
            <a:r>
              <a:rPr lang="en-ID" dirty="0" err="1"/>
              <a:t>rutin</a:t>
            </a:r>
            <a:r>
              <a:rPr lang="en-ID" dirty="0"/>
              <a:t>, </a:t>
            </a:r>
            <a:r>
              <a:rPr lang="en-ID" dirty="0" err="1"/>
              <a:t>urin</a:t>
            </a:r>
            <a:r>
              <a:rPr lang="en-ID" dirty="0"/>
              <a:t> </a:t>
            </a:r>
            <a:r>
              <a:rPr lang="en-ID" dirty="0" err="1"/>
              <a:t>rutin</a:t>
            </a:r>
            <a:r>
              <a:rPr lang="en-ID" dirty="0"/>
              <a:t>, torch, hepatitis, </a:t>
            </a:r>
            <a:r>
              <a:rPr lang="en-ID" dirty="0" err="1"/>
              <a:t>hiv</a:t>
            </a:r>
            <a:r>
              <a:rPr lang="en-ID" dirty="0"/>
              <a:t>/aids, tbc, </a:t>
            </a:r>
            <a:r>
              <a:rPr lang="en-ID" dirty="0" err="1"/>
              <a:t>sifilis</a:t>
            </a:r>
            <a:r>
              <a:rPr lang="en-ID" dirty="0"/>
              <a:t>, malaria</a:t>
            </a:r>
            <a:endParaRPr lang="id-ID" sz="2800" b="1" dirty="0">
              <a:solidFill>
                <a:srgbClr val="326041"/>
              </a:solidFill>
            </a:endParaRPr>
          </a:p>
        </p:txBody>
      </p:sp>
      <p:sp>
        <p:nvSpPr>
          <p:cNvPr id="7" name="Rectangle 6"/>
          <p:cNvSpPr/>
          <p:nvPr/>
        </p:nvSpPr>
        <p:spPr>
          <a:xfrm>
            <a:off x="500034" y="5672096"/>
            <a:ext cx="2500330" cy="400110"/>
          </a:xfrm>
          <a:prstGeom prst="rect">
            <a:avLst/>
          </a:prstGeom>
        </p:spPr>
        <p:txBody>
          <a:bodyPr wrap="square">
            <a:spAutoFit/>
          </a:bodyPr>
          <a:lstStyle/>
          <a:p>
            <a:r>
              <a:rPr lang="id-ID" sz="2000" dirty="0" err="1">
                <a:solidFill>
                  <a:schemeClr val="tx1">
                    <a:lumMod val="75000"/>
                    <a:lumOff val="25000"/>
                  </a:schemeClr>
                </a:solidFill>
              </a:rPr>
              <a:t>Dhesi</a:t>
            </a:r>
            <a:r>
              <a:rPr lang="id-ID" sz="2000" dirty="0">
                <a:solidFill>
                  <a:schemeClr val="tx1">
                    <a:lumMod val="75000"/>
                    <a:lumOff val="25000"/>
                  </a:schemeClr>
                </a:solidFill>
              </a:rPr>
              <a:t> Ari Astuti</a:t>
            </a:r>
            <a:endParaRPr lang="id-ID" sz="2000" dirty="0"/>
          </a:p>
        </p:txBody>
      </p:sp>
      <p:pic>
        <p:nvPicPr>
          <p:cNvPr id="12" name="Picture 11" descr="Cover.png"/>
          <p:cNvPicPr>
            <a:picLocks noChangeAspect="1"/>
          </p:cNvPicPr>
          <p:nvPr/>
        </p:nvPicPr>
        <p:blipFill>
          <a:blip r:embed="rId5"/>
          <a:stretch>
            <a:fillRect/>
          </a:stretch>
        </p:blipFill>
        <p:spPr>
          <a:xfrm>
            <a:off x="2453" y="1306"/>
            <a:ext cx="9141546" cy="1617934"/>
          </a:xfrm>
          <a:prstGeom prst="rect">
            <a:avLst/>
          </a:prstGeom>
        </p:spPr>
      </p:pic>
      <p:pic>
        <p:nvPicPr>
          <p:cNvPr id="13" name="Picture 3" descr="D:\ARTWORK\UNISA\BRAND BOOK\CDR\__MASTER TEMPLATE\TEMPLATE PPT\JPG\1,1.png"/>
          <p:cNvPicPr>
            <a:picLocks noChangeAspect="1" noChangeArrowheads="1"/>
          </p:cNvPicPr>
          <p:nvPr/>
        </p:nvPicPr>
        <p:blipFill>
          <a:blip r:embed="rId6" cstate="print"/>
          <a:srcRect/>
          <a:stretch>
            <a:fillRect/>
          </a:stretch>
        </p:blipFill>
        <p:spPr bwMode="auto">
          <a:xfrm>
            <a:off x="642910" y="214290"/>
            <a:ext cx="1643074" cy="59272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09" y="1200123"/>
            <a:ext cx="7603779" cy="5229573"/>
          </a:xfrm>
          <a:prstGeom prst="rect">
            <a:avLst/>
          </a:prstGeom>
          <a:noFill/>
        </p:spPr>
        <p:txBody>
          <a:bodyPr wrap="square" rtlCol="0">
            <a:spAutoFit/>
          </a:bodyPr>
          <a:lstStyle/>
          <a:p>
            <a:pPr marL="285750" indent="-285750" algn="just">
              <a:lnSpc>
                <a:spcPct val="150000"/>
              </a:lnSpc>
              <a:buFont typeface="Wingdings" pitchFamily="2" charset="2"/>
              <a:buChar char="Ø"/>
            </a:pPr>
            <a:r>
              <a:rPr lang="en-ID" sz="1400" b="1" dirty="0" err="1"/>
              <a:t>Kekeruhan</a:t>
            </a:r>
            <a:endParaRPr lang="en-ID" sz="1400" b="1" dirty="0"/>
          </a:p>
          <a:p>
            <a:pPr marL="285750" indent="-285750" algn="just">
              <a:lnSpc>
                <a:spcPct val="150000"/>
              </a:lnSpc>
              <a:buFont typeface="Wingdings" pitchFamily="2" charset="2"/>
              <a:buChar char="v"/>
            </a:pPr>
            <a:r>
              <a:rPr lang="en-ID" sz="1400" dirty="0" err="1"/>
              <a:t>Dilaporkan</a:t>
            </a:r>
            <a:r>
              <a:rPr lang="en-ID" sz="1400" dirty="0"/>
              <a:t> </a:t>
            </a:r>
            <a:r>
              <a:rPr lang="en-ID" sz="1400" dirty="0" err="1"/>
              <a:t>sebagai</a:t>
            </a:r>
            <a:r>
              <a:rPr lang="en-ID" sz="1400" dirty="0"/>
              <a:t> </a:t>
            </a:r>
            <a:r>
              <a:rPr lang="en-ID" sz="1400" dirty="0" err="1"/>
              <a:t>jernih</a:t>
            </a:r>
            <a:r>
              <a:rPr lang="en-ID" sz="1400" dirty="0"/>
              <a:t>, </a:t>
            </a:r>
            <a:r>
              <a:rPr lang="en-ID" sz="1400" dirty="0" err="1"/>
              <a:t>agak</a:t>
            </a:r>
            <a:r>
              <a:rPr lang="en-ID" sz="1400" dirty="0"/>
              <a:t> </a:t>
            </a:r>
            <a:r>
              <a:rPr lang="en-ID" sz="1400" dirty="0" err="1"/>
              <a:t>keruh</a:t>
            </a:r>
            <a:r>
              <a:rPr lang="en-ID" sz="1400" dirty="0"/>
              <a:t>, </a:t>
            </a:r>
            <a:r>
              <a:rPr lang="en-ID" sz="1400" dirty="0" err="1"/>
              <a:t>keruh</a:t>
            </a:r>
            <a:r>
              <a:rPr lang="en-ID" sz="1400" dirty="0"/>
              <a:t> dan </a:t>
            </a:r>
            <a:r>
              <a:rPr lang="en-ID" sz="1400" dirty="0" err="1"/>
              <a:t>sangat</a:t>
            </a:r>
            <a:r>
              <a:rPr lang="en-ID" sz="1400" dirty="0"/>
              <a:t> </a:t>
            </a:r>
            <a:r>
              <a:rPr lang="en-ID" sz="1400" dirty="0" err="1"/>
              <a:t>keruh</a:t>
            </a:r>
            <a:r>
              <a:rPr lang="en-ID" sz="1400" dirty="0"/>
              <a:t>. - Normal </a:t>
            </a:r>
            <a:r>
              <a:rPr lang="en-ID" sz="1400" dirty="0" err="1"/>
              <a:t>disebabkan</a:t>
            </a:r>
            <a:r>
              <a:rPr lang="en-ID" sz="1400" dirty="0"/>
              <a:t> </a:t>
            </a:r>
            <a:r>
              <a:rPr lang="en-ID" sz="1400" dirty="0" err="1"/>
              <a:t>fosfat</a:t>
            </a:r>
            <a:r>
              <a:rPr lang="en-ID" sz="1400" dirty="0"/>
              <a:t>, </a:t>
            </a:r>
            <a:r>
              <a:rPr lang="en-ID" sz="1400" dirty="0" err="1"/>
              <a:t>karbonat</a:t>
            </a:r>
            <a:r>
              <a:rPr lang="en-ID" sz="1400" dirty="0"/>
              <a:t>, </a:t>
            </a:r>
            <a:r>
              <a:rPr lang="en-ID" sz="1400" dirty="0" err="1"/>
              <a:t>urat</a:t>
            </a:r>
            <a:r>
              <a:rPr lang="en-ID" sz="1400" dirty="0"/>
              <a:t>, </a:t>
            </a:r>
            <a:r>
              <a:rPr lang="en-ID" sz="1400" dirty="0" err="1"/>
              <a:t>cairan</a:t>
            </a:r>
            <a:r>
              <a:rPr lang="en-ID" sz="1400" dirty="0"/>
              <a:t> semen, </a:t>
            </a:r>
            <a:r>
              <a:rPr lang="en-ID" sz="1400" dirty="0" err="1"/>
              <a:t>antiseptik</a:t>
            </a:r>
            <a:r>
              <a:rPr lang="en-ID" sz="1400" dirty="0"/>
              <a:t>, </a:t>
            </a:r>
            <a:r>
              <a:rPr lang="en-ID" sz="1400" dirty="0" err="1"/>
              <a:t>feses</a:t>
            </a:r>
            <a:r>
              <a:rPr lang="en-ID" sz="1400" dirty="0"/>
              <a:t>. - Abnormal pada </a:t>
            </a:r>
            <a:r>
              <a:rPr lang="en-ID" sz="1400" dirty="0" err="1"/>
              <a:t>lipiduria</a:t>
            </a:r>
            <a:r>
              <a:rPr lang="en-ID" sz="1400" dirty="0"/>
              <a:t>, </a:t>
            </a:r>
            <a:r>
              <a:rPr lang="en-ID" sz="1400" dirty="0" err="1"/>
              <a:t>chyluri</a:t>
            </a:r>
            <a:r>
              <a:rPr lang="en-ID" sz="1400" dirty="0"/>
              <a:t>, </a:t>
            </a:r>
            <a:r>
              <a:rPr lang="en-ID" sz="1400" dirty="0" err="1"/>
              <a:t>kuman</a:t>
            </a:r>
            <a:r>
              <a:rPr lang="en-ID" sz="1400" dirty="0"/>
              <a:t> </a:t>
            </a:r>
            <a:r>
              <a:rPr lang="en-ID" sz="1400" dirty="0" err="1"/>
              <a:t>bakteri</a:t>
            </a:r>
            <a:r>
              <a:rPr lang="en-ID" sz="1400" dirty="0"/>
              <a:t> pada </a:t>
            </a:r>
            <a:r>
              <a:rPr lang="en-ID" sz="1400" dirty="0" err="1"/>
              <a:t>infeksi</a:t>
            </a:r>
            <a:r>
              <a:rPr lang="en-ID" sz="1400" dirty="0"/>
              <a:t> </a:t>
            </a:r>
            <a:r>
              <a:rPr lang="en-ID" sz="1400" dirty="0" err="1"/>
              <a:t>saluran</a:t>
            </a:r>
            <a:r>
              <a:rPr lang="en-ID" sz="1400" dirty="0"/>
              <a:t> </a:t>
            </a:r>
            <a:r>
              <a:rPr lang="en-ID" sz="1400" dirty="0" err="1"/>
              <a:t>kemih</a:t>
            </a:r>
            <a:r>
              <a:rPr lang="en-ID" sz="1400" dirty="0"/>
              <a:t>, </a:t>
            </a:r>
            <a:r>
              <a:rPr lang="en-ID" sz="1400" dirty="0" err="1"/>
              <a:t>bisa</a:t>
            </a:r>
            <a:r>
              <a:rPr lang="en-ID" sz="1400" dirty="0"/>
              <a:t> juga oleh </a:t>
            </a:r>
            <a:r>
              <a:rPr lang="en-ID" sz="1400" dirty="0" err="1"/>
              <a:t>karena</a:t>
            </a:r>
            <a:r>
              <a:rPr lang="en-ID" sz="1400" dirty="0"/>
              <a:t> </a:t>
            </a:r>
            <a:r>
              <a:rPr lang="en-ID" sz="1400" dirty="0" err="1"/>
              <a:t>unsur-unsur</a:t>
            </a:r>
            <a:r>
              <a:rPr lang="en-ID" sz="1400" dirty="0"/>
              <a:t> </a:t>
            </a:r>
            <a:r>
              <a:rPr lang="en-ID" sz="1400" dirty="0" err="1"/>
              <a:t>sedimen</a:t>
            </a:r>
            <a:r>
              <a:rPr lang="en-ID" sz="1400" dirty="0"/>
              <a:t> </a:t>
            </a:r>
            <a:r>
              <a:rPr lang="en-ID" sz="1400" dirty="0" err="1"/>
              <a:t>dalam</a:t>
            </a:r>
            <a:r>
              <a:rPr lang="en-ID" sz="1400" dirty="0"/>
              <a:t> </a:t>
            </a:r>
            <a:r>
              <a:rPr lang="en-ID" sz="1400" dirty="0" err="1"/>
              <a:t>jumlah</a:t>
            </a:r>
            <a:r>
              <a:rPr lang="en-ID" sz="1400" dirty="0"/>
              <a:t> </a:t>
            </a:r>
            <a:r>
              <a:rPr lang="en-ID" sz="1400" dirty="0" err="1"/>
              <a:t>besar</a:t>
            </a:r>
            <a:endParaRPr lang="en-ID" sz="1400" dirty="0"/>
          </a:p>
          <a:p>
            <a:pPr marL="285750" indent="-285750" algn="just">
              <a:lnSpc>
                <a:spcPct val="150000"/>
              </a:lnSpc>
              <a:buFont typeface="Wingdings" pitchFamily="2" charset="2"/>
              <a:buChar char="Ø"/>
            </a:pPr>
            <a:r>
              <a:rPr lang="en-ID" sz="1400" b="1" dirty="0" err="1"/>
              <a:t>Bau</a:t>
            </a:r>
            <a:r>
              <a:rPr lang="en-ID" sz="1400" b="1" dirty="0"/>
              <a:t>: </a:t>
            </a:r>
          </a:p>
          <a:p>
            <a:pPr marL="285750" indent="-285750" algn="just">
              <a:lnSpc>
                <a:spcPct val="150000"/>
              </a:lnSpc>
              <a:buFont typeface="Wingdings" pitchFamily="2" charset="2"/>
              <a:buChar char="v"/>
            </a:pPr>
            <a:r>
              <a:rPr lang="en-ID" sz="1400" dirty="0"/>
              <a:t>Normal </a:t>
            </a:r>
            <a:r>
              <a:rPr lang="en-ID" sz="1400" dirty="0" err="1"/>
              <a:t>bau</a:t>
            </a:r>
            <a:r>
              <a:rPr lang="en-ID" sz="1400" dirty="0"/>
              <a:t> </a:t>
            </a:r>
            <a:r>
              <a:rPr lang="en-ID" sz="1400" dirty="0" err="1"/>
              <a:t>khusus</a:t>
            </a:r>
            <a:r>
              <a:rPr lang="en-ID" sz="1400" dirty="0"/>
              <a:t> </a:t>
            </a:r>
            <a:r>
              <a:rPr lang="en-ID" sz="1400" dirty="0" err="1"/>
              <a:t>lunak</a:t>
            </a:r>
            <a:r>
              <a:rPr lang="en-ID" sz="1400" dirty="0"/>
              <a:t>. </a:t>
            </a:r>
          </a:p>
          <a:p>
            <a:pPr marL="285750" indent="-285750" algn="just">
              <a:lnSpc>
                <a:spcPct val="150000"/>
              </a:lnSpc>
              <a:buFont typeface="Wingdings" pitchFamily="2" charset="2"/>
              <a:buChar char="v"/>
            </a:pPr>
            <a:r>
              <a:rPr lang="en-ID" sz="1400" dirty="0" err="1"/>
              <a:t>Bau</a:t>
            </a:r>
            <a:r>
              <a:rPr lang="en-ID" sz="1400" dirty="0"/>
              <a:t> abnormal </a:t>
            </a:r>
            <a:r>
              <a:rPr lang="en-ID" sz="1400" dirty="0" err="1"/>
              <a:t>menusuk</a:t>
            </a:r>
            <a:r>
              <a:rPr lang="en-ID" sz="1400" dirty="0"/>
              <a:t> </a:t>
            </a:r>
            <a:r>
              <a:rPr lang="en-ID" sz="1400" dirty="0" err="1"/>
              <a:t>terdapat</a:t>
            </a:r>
            <a:r>
              <a:rPr lang="en-ID" sz="1400" dirty="0"/>
              <a:t> pada </a:t>
            </a:r>
            <a:r>
              <a:rPr lang="en-ID" sz="1400" dirty="0" err="1"/>
              <a:t>urin</a:t>
            </a:r>
            <a:r>
              <a:rPr lang="en-ID" sz="1400" dirty="0"/>
              <a:t> yang </a:t>
            </a:r>
            <a:r>
              <a:rPr lang="en-ID" sz="1400" dirty="0" err="1"/>
              <a:t>disimpan</a:t>
            </a:r>
            <a:r>
              <a:rPr lang="en-ID" sz="1400" dirty="0"/>
              <a:t> lama, </a:t>
            </a:r>
            <a:r>
              <a:rPr lang="en-ID" sz="1400" dirty="0" err="1"/>
              <a:t>makanan</a:t>
            </a:r>
            <a:r>
              <a:rPr lang="en-ID" sz="1400" dirty="0"/>
              <a:t>, obat2an dan </a:t>
            </a:r>
            <a:r>
              <a:rPr lang="en-ID" sz="1400" dirty="0" err="1"/>
              <a:t>penyakit</a:t>
            </a:r>
            <a:r>
              <a:rPr lang="en-ID" sz="1400" dirty="0"/>
              <a:t> </a:t>
            </a:r>
            <a:r>
              <a:rPr lang="en-ID" sz="1400" dirty="0" err="1"/>
              <a:t>kongenital</a:t>
            </a:r>
            <a:r>
              <a:rPr lang="en-ID" sz="1400" dirty="0"/>
              <a:t> </a:t>
            </a:r>
            <a:r>
              <a:rPr lang="en-ID" sz="1400" dirty="0" err="1"/>
              <a:t>asam</a:t>
            </a:r>
            <a:r>
              <a:rPr lang="en-ID" sz="1400" dirty="0"/>
              <a:t> amino.</a:t>
            </a:r>
          </a:p>
          <a:p>
            <a:pPr marL="285750" indent="-285750" algn="just">
              <a:lnSpc>
                <a:spcPct val="150000"/>
              </a:lnSpc>
              <a:buFont typeface="Wingdings" pitchFamily="2" charset="2"/>
              <a:buChar char="v"/>
            </a:pPr>
            <a:r>
              <a:rPr lang="en-ID" sz="1400" dirty="0" err="1"/>
              <a:t>Bau</a:t>
            </a:r>
            <a:r>
              <a:rPr lang="en-ID" sz="1400" dirty="0"/>
              <a:t> </a:t>
            </a:r>
            <a:r>
              <a:rPr lang="en-ID" sz="1400" dirty="0" err="1"/>
              <a:t>buah</a:t>
            </a:r>
            <a:r>
              <a:rPr lang="en-ID" sz="1400" dirty="0"/>
              <a:t> </a:t>
            </a:r>
            <a:r>
              <a:rPr lang="en-ID" sz="1400" dirty="0" err="1"/>
              <a:t>buahan</a:t>
            </a:r>
            <a:r>
              <a:rPr lang="en-ID" sz="1400" dirty="0"/>
              <a:t> pada ketosis Diabetes </a:t>
            </a:r>
            <a:r>
              <a:rPr lang="en-ID" sz="1400" dirty="0" err="1"/>
              <a:t>Melitus</a:t>
            </a:r>
            <a:r>
              <a:rPr lang="en-ID" sz="1400" dirty="0"/>
              <a:t>. </a:t>
            </a:r>
          </a:p>
          <a:p>
            <a:pPr marL="285750" indent="-285750" algn="just">
              <a:lnSpc>
                <a:spcPct val="150000"/>
              </a:lnSpc>
              <a:buFont typeface="Wingdings" pitchFamily="2" charset="2"/>
              <a:buChar char="v"/>
            </a:pPr>
            <a:r>
              <a:rPr lang="en-ID" sz="1400" dirty="0" err="1"/>
              <a:t>Bau</a:t>
            </a:r>
            <a:r>
              <a:rPr lang="en-ID" sz="1400" dirty="0"/>
              <a:t> </a:t>
            </a:r>
            <a:r>
              <a:rPr lang="en-ID" sz="1400" dirty="0" err="1"/>
              <a:t>busuk</a:t>
            </a:r>
            <a:r>
              <a:rPr lang="en-ID" sz="1400" dirty="0"/>
              <a:t> pada </a:t>
            </a:r>
            <a:r>
              <a:rPr lang="en-ID" sz="1400" dirty="0" err="1"/>
              <a:t>infeksi</a:t>
            </a:r>
            <a:r>
              <a:rPr lang="en-ID" sz="1400" dirty="0"/>
              <a:t> </a:t>
            </a:r>
            <a:r>
              <a:rPr lang="en-ID" sz="1400" dirty="0" err="1"/>
              <a:t>saluran</a:t>
            </a:r>
            <a:r>
              <a:rPr lang="en-ID" sz="1400" dirty="0"/>
              <a:t> </a:t>
            </a:r>
            <a:r>
              <a:rPr lang="en-ID" sz="1400" dirty="0" err="1"/>
              <a:t>kemih</a:t>
            </a:r>
            <a:endParaRPr lang="en-ID" sz="1400" dirty="0"/>
          </a:p>
          <a:p>
            <a:pPr marL="285750" indent="-285750" algn="just">
              <a:lnSpc>
                <a:spcPct val="150000"/>
              </a:lnSpc>
              <a:buFont typeface="Wingdings" pitchFamily="2" charset="2"/>
              <a:buChar char="v"/>
            </a:pPr>
            <a:r>
              <a:rPr lang="en-ID" sz="1400" dirty="0" err="1"/>
              <a:t>Bau</a:t>
            </a:r>
            <a:r>
              <a:rPr lang="en-ID" sz="1400" dirty="0"/>
              <a:t> </a:t>
            </a:r>
            <a:r>
              <a:rPr lang="en-ID" sz="1400" dirty="0" err="1"/>
              <a:t>anyir</a:t>
            </a:r>
            <a:r>
              <a:rPr lang="en-ID" sz="1400" dirty="0"/>
              <a:t> pada </a:t>
            </a:r>
            <a:r>
              <a:rPr lang="en-ID" sz="1400" dirty="0" err="1"/>
              <a:t>keganasan</a:t>
            </a:r>
            <a:r>
              <a:rPr lang="en-ID" sz="1400" dirty="0"/>
              <a:t> </a:t>
            </a:r>
          </a:p>
          <a:p>
            <a:pPr marL="285750" indent="-285750" algn="just">
              <a:lnSpc>
                <a:spcPct val="150000"/>
              </a:lnSpc>
              <a:buFont typeface="Wingdings" pitchFamily="2" charset="2"/>
              <a:buChar char="Ø"/>
            </a:pPr>
            <a:r>
              <a:rPr lang="en-ID" sz="1400" b="1" dirty="0" err="1"/>
              <a:t>Berat</a:t>
            </a:r>
            <a:r>
              <a:rPr lang="en-ID" sz="1400" b="1" dirty="0"/>
              <a:t> </a:t>
            </a:r>
            <a:r>
              <a:rPr lang="en-ID" sz="1400" b="1" dirty="0" err="1"/>
              <a:t>Jenis</a:t>
            </a:r>
            <a:endParaRPr lang="en-ID" sz="1400" b="1" dirty="0"/>
          </a:p>
          <a:p>
            <a:pPr marL="285750" indent="-285750" algn="just">
              <a:lnSpc>
                <a:spcPct val="150000"/>
              </a:lnSpc>
              <a:buFont typeface="Wingdings" pitchFamily="2" charset="2"/>
              <a:buChar char="v"/>
            </a:pPr>
            <a:r>
              <a:rPr lang="en-ID" sz="1400" dirty="0"/>
              <a:t>Manual </a:t>
            </a:r>
            <a:r>
              <a:rPr lang="en-ID" sz="1400" dirty="0" err="1"/>
              <a:t>diperiksa</a:t>
            </a:r>
            <a:r>
              <a:rPr lang="en-ID" sz="1400" dirty="0"/>
              <a:t> </a:t>
            </a:r>
            <a:r>
              <a:rPr lang="en-ID" sz="1400" dirty="0" err="1"/>
              <a:t>dengan</a:t>
            </a:r>
            <a:r>
              <a:rPr lang="en-ID" sz="1400" dirty="0"/>
              <a:t> urinometer. </a:t>
            </a:r>
            <a:r>
              <a:rPr lang="en-ID" sz="1400" dirty="0" err="1"/>
              <a:t>Praktis</a:t>
            </a:r>
            <a:r>
              <a:rPr lang="en-ID" sz="1400" dirty="0"/>
              <a:t> </a:t>
            </a:r>
            <a:r>
              <a:rPr lang="en-ID" sz="1400" dirty="0" err="1"/>
              <a:t>dengan</a:t>
            </a:r>
            <a:r>
              <a:rPr lang="en-ID" sz="1400" dirty="0"/>
              <a:t> </a:t>
            </a:r>
            <a:r>
              <a:rPr lang="en-ID" sz="1400" dirty="0" err="1"/>
              <a:t>menggunakan</a:t>
            </a:r>
            <a:r>
              <a:rPr lang="en-ID" sz="1400" dirty="0"/>
              <a:t> </a:t>
            </a:r>
            <a:r>
              <a:rPr lang="en-ID" sz="1400" dirty="0" err="1"/>
              <a:t>dipstisk</a:t>
            </a:r>
            <a:r>
              <a:rPr lang="en-ID" sz="1400" dirty="0"/>
              <a:t>. </a:t>
            </a:r>
            <a:r>
              <a:rPr lang="en-ID" sz="1400" dirty="0" err="1"/>
              <a:t>Menilai</a:t>
            </a:r>
            <a:r>
              <a:rPr lang="en-ID" sz="1400" dirty="0"/>
              <a:t> </a:t>
            </a:r>
            <a:r>
              <a:rPr lang="en-ID" sz="1400" dirty="0" err="1"/>
              <a:t>kemampuan</a:t>
            </a:r>
            <a:r>
              <a:rPr lang="en-ID" sz="1400" dirty="0"/>
              <a:t> </a:t>
            </a:r>
            <a:r>
              <a:rPr lang="en-ID" sz="1400" dirty="0" err="1"/>
              <a:t>ginjal</a:t>
            </a:r>
            <a:r>
              <a:rPr lang="en-ID" sz="1400" dirty="0"/>
              <a:t> </a:t>
            </a:r>
            <a:r>
              <a:rPr lang="en-ID" sz="1400" dirty="0" err="1"/>
              <a:t>dalam</a:t>
            </a:r>
            <a:r>
              <a:rPr lang="en-ID" sz="1400" dirty="0"/>
              <a:t> </a:t>
            </a:r>
            <a:r>
              <a:rPr lang="en-ID" sz="1400" dirty="0" err="1"/>
              <a:t>memekatkan</a:t>
            </a:r>
            <a:r>
              <a:rPr lang="en-ID" sz="1400" dirty="0"/>
              <a:t> </a:t>
            </a:r>
            <a:r>
              <a:rPr lang="en-ID" sz="1400" dirty="0" err="1"/>
              <a:t>urin</a:t>
            </a:r>
            <a:r>
              <a:rPr lang="en-ID" sz="1400" dirty="0"/>
              <a:t>. Normal : 1,003- 1,030 Nilai </a:t>
            </a:r>
            <a:r>
              <a:rPr lang="en-ID" sz="1400" dirty="0" err="1"/>
              <a:t>rujukan</a:t>
            </a:r>
            <a:r>
              <a:rPr lang="en-ID" sz="1400" dirty="0"/>
              <a:t> </a:t>
            </a:r>
            <a:r>
              <a:rPr lang="en-ID" sz="1400" dirty="0" err="1"/>
              <a:t>berat</a:t>
            </a:r>
            <a:r>
              <a:rPr lang="en-ID" sz="1400" dirty="0"/>
              <a:t> </a:t>
            </a:r>
            <a:r>
              <a:rPr lang="en-ID" sz="1400" dirty="0" err="1"/>
              <a:t>jenis</a:t>
            </a:r>
            <a:r>
              <a:rPr lang="en-ID" sz="1400" dirty="0"/>
              <a:t> </a:t>
            </a:r>
            <a:r>
              <a:rPr lang="en-ID" sz="1400" dirty="0" err="1"/>
              <a:t>urin</a:t>
            </a:r>
            <a:r>
              <a:rPr lang="en-ID" sz="1400" dirty="0"/>
              <a:t> </a:t>
            </a:r>
            <a:r>
              <a:rPr lang="en-ID" sz="1400" dirty="0" err="1"/>
              <a:t>pagi</a:t>
            </a:r>
            <a:r>
              <a:rPr lang="en-ID" sz="1400" dirty="0"/>
              <a:t> : 1,015 – 1,025. </a:t>
            </a:r>
          </a:p>
          <a:p>
            <a:pPr marL="285750" indent="-285750" algn="just">
              <a:lnSpc>
                <a:spcPct val="150000"/>
              </a:lnSpc>
              <a:buFont typeface="Wingdings" pitchFamily="2" charset="2"/>
              <a:buChar char="v"/>
            </a:pPr>
            <a:endParaRPr lang="en-ID" sz="1400" b="1" dirty="0"/>
          </a:p>
        </p:txBody>
      </p:sp>
      <p:sp>
        <p:nvSpPr>
          <p:cNvPr id="4" name="TextBox 3"/>
          <p:cNvSpPr txBox="1"/>
          <p:nvPr/>
        </p:nvSpPr>
        <p:spPr>
          <a:xfrm>
            <a:off x="325808" y="830791"/>
            <a:ext cx="7920880" cy="369332"/>
          </a:xfrm>
          <a:prstGeom prst="rect">
            <a:avLst/>
          </a:prstGeom>
          <a:noFill/>
        </p:spPr>
        <p:txBody>
          <a:bodyPr wrap="square" rtlCol="0">
            <a:spAutoFit/>
          </a:bodyPr>
          <a:lstStyle/>
          <a:p>
            <a:r>
              <a:rPr lang="en-ID" dirty="0" err="1"/>
              <a:t>Pemeriksaan</a:t>
            </a:r>
            <a:r>
              <a:rPr lang="en-ID" dirty="0"/>
              <a:t> </a:t>
            </a:r>
            <a:r>
              <a:rPr lang="en-ID" dirty="0" err="1"/>
              <a:t>Urin</a:t>
            </a:r>
            <a:r>
              <a:rPr lang="en-ID" dirty="0"/>
              <a:t> </a:t>
            </a:r>
            <a:r>
              <a:rPr lang="en-ID" dirty="0" err="1"/>
              <a:t>Makroskopik</a:t>
            </a:r>
            <a:endParaRPr lang="id-ID" b="1" dirty="0">
              <a:solidFill>
                <a:schemeClr val="tx1">
                  <a:lumMod val="75000"/>
                  <a:lumOff val="25000"/>
                </a:schemeClr>
              </a:solidFill>
            </a:endParaRPr>
          </a:p>
        </p:txBody>
      </p:sp>
      <p:pic>
        <p:nvPicPr>
          <p:cNvPr id="12" name="Picture 3" descr="D:\ARTWORK\UNISA\BRAND BOOK\CDR\__MASTER TEMPLATE\TEMPLATE PPT\JPG\1,1.png"/>
          <p:cNvPicPr>
            <a:picLocks noChangeAspect="1" noChangeArrowheads="1"/>
          </p:cNvPicPr>
          <p:nvPr/>
        </p:nvPicPr>
        <p:blipFill>
          <a:blip r:embed="rId3" cstate="print"/>
          <a:srcRect/>
          <a:stretch>
            <a:fillRect/>
          </a:stretch>
        </p:blipFill>
        <p:spPr bwMode="auto">
          <a:xfrm>
            <a:off x="642910" y="214290"/>
            <a:ext cx="1643074" cy="592720"/>
          </a:xfrm>
          <a:prstGeom prst="rect">
            <a:avLst/>
          </a:prstGeom>
          <a:noFill/>
        </p:spPr>
      </p:pic>
    </p:spTree>
    <p:extLst>
      <p:ext uri="{BB962C8B-B14F-4D97-AF65-F5344CB8AC3E}">
        <p14:creationId xmlns:p14="http://schemas.microsoft.com/office/powerpoint/2010/main" val="172119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09" y="1200123"/>
            <a:ext cx="7603779" cy="3373359"/>
          </a:xfrm>
          <a:prstGeom prst="rect">
            <a:avLst/>
          </a:prstGeom>
          <a:noFill/>
        </p:spPr>
        <p:txBody>
          <a:bodyPr wrap="square" rtlCol="0">
            <a:spAutoFit/>
          </a:bodyPr>
          <a:lstStyle/>
          <a:p>
            <a:pPr marL="285750" indent="-285750" algn="just">
              <a:lnSpc>
                <a:spcPct val="150000"/>
              </a:lnSpc>
              <a:buFont typeface="Wingdings" pitchFamily="2" charset="2"/>
              <a:buChar char="v"/>
            </a:pPr>
            <a:r>
              <a:rPr lang="en-ID" dirty="0"/>
              <a:t>Alat: </a:t>
            </a:r>
            <a:r>
              <a:rPr lang="en-ID" dirty="0" err="1"/>
              <a:t>tabung</a:t>
            </a:r>
            <a:r>
              <a:rPr lang="en-ID" dirty="0"/>
              <a:t> </a:t>
            </a:r>
            <a:r>
              <a:rPr lang="en-ID" dirty="0" err="1"/>
              <a:t>sentrifus</a:t>
            </a:r>
            <a:r>
              <a:rPr lang="en-ID" dirty="0"/>
              <a:t>, pipet Pasteur, </a:t>
            </a:r>
            <a:r>
              <a:rPr lang="en-ID" dirty="0" err="1"/>
              <a:t>reagen</a:t>
            </a:r>
            <a:r>
              <a:rPr lang="en-ID" dirty="0"/>
              <a:t>, </a:t>
            </a:r>
            <a:r>
              <a:rPr lang="en-ID" dirty="0" err="1"/>
              <a:t>kaca</a:t>
            </a:r>
            <a:r>
              <a:rPr lang="en-ID" dirty="0"/>
              <a:t> </a:t>
            </a:r>
            <a:r>
              <a:rPr lang="en-ID" dirty="0" err="1"/>
              <a:t>objek</a:t>
            </a:r>
            <a:r>
              <a:rPr lang="en-ID" dirty="0"/>
              <a:t> </a:t>
            </a:r>
            <a:r>
              <a:rPr lang="en-ID" dirty="0" err="1"/>
              <a:t>dll</a:t>
            </a:r>
            <a:endParaRPr lang="en-ID" dirty="0"/>
          </a:p>
          <a:p>
            <a:pPr marL="285750" indent="-285750" algn="just">
              <a:lnSpc>
                <a:spcPct val="150000"/>
              </a:lnSpc>
              <a:buFont typeface="Wingdings" pitchFamily="2" charset="2"/>
              <a:buChar char="v"/>
            </a:pPr>
            <a:r>
              <a:rPr lang="en-ID" dirty="0" err="1"/>
              <a:t>Adanya</a:t>
            </a:r>
            <a:r>
              <a:rPr lang="en-ID" dirty="0"/>
              <a:t> </a:t>
            </a:r>
            <a:r>
              <a:rPr lang="en-ID" dirty="0" err="1"/>
              <a:t>sel</a:t>
            </a:r>
            <a:r>
              <a:rPr lang="en-ID" dirty="0"/>
              <a:t> </a:t>
            </a:r>
            <a:r>
              <a:rPr lang="en-ID" dirty="0" err="1"/>
              <a:t>silinder</a:t>
            </a:r>
            <a:r>
              <a:rPr lang="en-ID" dirty="0"/>
              <a:t> </a:t>
            </a:r>
            <a:r>
              <a:rPr lang="en-ID" dirty="0" err="1"/>
              <a:t>dalam</a:t>
            </a:r>
            <a:r>
              <a:rPr lang="en-ID" dirty="0"/>
              <a:t> </a:t>
            </a:r>
            <a:r>
              <a:rPr lang="en-ID" dirty="0" err="1"/>
              <a:t>jumlah</a:t>
            </a:r>
            <a:r>
              <a:rPr lang="en-ID" dirty="0"/>
              <a:t> </a:t>
            </a:r>
            <a:r>
              <a:rPr lang="en-ID" dirty="0" err="1"/>
              <a:t>banyak</a:t>
            </a:r>
            <a:r>
              <a:rPr lang="en-ID" dirty="0"/>
              <a:t> </a:t>
            </a:r>
            <a:r>
              <a:rPr lang="en-ID" dirty="0" err="1"/>
              <a:t>menandakan</a:t>
            </a:r>
            <a:r>
              <a:rPr lang="en-ID" dirty="0"/>
              <a:t> </a:t>
            </a:r>
            <a:r>
              <a:rPr lang="en-ID" dirty="0" err="1"/>
              <a:t>kerusakan</a:t>
            </a:r>
            <a:r>
              <a:rPr lang="en-ID" dirty="0"/>
              <a:t> </a:t>
            </a:r>
            <a:r>
              <a:rPr lang="en-ID" dirty="0" err="1"/>
              <a:t>tubulus</a:t>
            </a:r>
            <a:r>
              <a:rPr lang="en-ID" dirty="0"/>
              <a:t>.</a:t>
            </a:r>
          </a:p>
          <a:p>
            <a:pPr marL="285750" indent="-285750" algn="just">
              <a:lnSpc>
                <a:spcPct val="150000"/>
              </a:lnSpc>
              <a:buFont typeface="Wingdings" pitchFamily="2" charset="2"/>
              <a:buChar char="v"/>
            </a:pPr>
            <a:r>
              <a:rPr lang="en-ID" dirty="0" err="1"/>
              <a:t>Sel</a:t>
            </a:r>
            <a:r>
              <a:rPr lang="en-ID" dirty="0"/>
              <a:t> </a:t>
            </a:r>
            <a:r>
              <a:rPr lang="en-ID" dirty="0" err="1"/>
              <a:t>leukosit</a:t>
            </a:r>
            <a:r>
              <a:rPr lang="en-ID" dirty="0"/>
              <a:t> </a:t>
            </a:r>
            <a:r>
              <a:rPr lang="en-ID" dirty="0" err="1"/>
              <a:t>gelap</a:t>
            </a:r>
            <a:r>
              <a:rPr lang="en-ID" dirty="0"/>
              <a:t> : </a:t>
            </a:r>
            <a:r>
              <a:rPr lang="en-ID" dirty="0" err="1"/>
              <a:t>menandakan</a:t>
            </a:r>
            <a:r>
              <a:rPr lang="en-ID" dirty="0"/>
              <a:t> </a:t>
            </a:r>
            <a:r>
              <a:rPr lang="en-ID" dirty="0" err="1"/>
              <a:t>inflamasi</a:t>
            </a:r>
            <a:r>
              <a:rPr lang="en-ID" dirty="0"/>
              <a:t> di </a:t>
            </a:r>
            <a:r>
              <a:rPr lang="en-ID" dirty="0" err="1"/>
              <a:t>saluran</a:t>
            </a:r>
            <a:r>
              <a:rPr lang="en-ID" dirty="0"/>
              <a:t> </a:t>
            </a:r>
            <a:r>
              <a:rPr lang="en-ID" dirty="0" err="1"/>
              <a:t>kencing</a:t>
            </a:r>
            <a:r>
              <a:rPr lang="en-ID" dirty="0"/>
              <a:t> </a:t>
            </a:r>
            <a:r>
              <a:rPr lang="en-ID" dirty="0" err="1"/>
              <a:t>bagian</a:t>
            </a:r>
            <a:r>
              <a:rPr lang="en-ID" dirty="0"/>
              <a:t> </a:t>
            </a:r>
            <a:r>
              <a:rPr lang="en-ID" dirty="0" err="1"/>
              <a:t>bawah</a:t>
            </a:r>
            <a:r>
              <a:rPr lang="en-ID" dirty="0"/>
              <a:t> </a:t>
            </a:r>
          </a:p>
          <a:p>
            <a:pPr marL="285750" indent="-285750" algn="just">
              <a:lnSpc>
                <a:spcPct val="150000"/>
              </a:lnSpc>
              <a:buFont typeface="Wingdings" pitchFamily="2" charset="2"/>
              <a:buChar char="v"/>
            </a:pPr>
            <a:r>
              <a:rPr lang="en-ID" dirty="0" err="1"/>
              <a:t>Sel</a:t>
            </a:r>
            <a:r>
              <a:rPr lang="en-ID" dirty="0"/>
              <a:t> </a:t>
            </a:r>
            <a:r>
              <a:rPr lang="en-ID" dirty="0" err="1"/>
              <a:t>leukosit</a:t>
            </a:r>
            <a:r>
              <a:rPr lang="en-ID" dirty="0"/>
              <a:t> </a:t>
            </a:r>
            <a:r>
              <a:rPr lang="en-ID" dirty="0" err="1"/>
              <a:t>pucat</a:t>
            </a:r>
            <a:r>
              <a:rPr lang="en-ID" dirty="0"/>
              <a:t> : </a:t>
            </a:r>
            <a:r>
              <a:rPr lang="en-ID" dirty="0" err="1"/>
              <a:t>menandakan</a:t>
            </a:r>
            <a:r>
              <a:rPr lang="en-ID" dirty="0"/>
              <a:t> </a:t>
            </a:r>
            <a:r>
              <a:rPr lang="en-ID" dirty="0" err="1"/>
              <a:t>inflamasi</a:t>
            </a:r>
            <a:r>
              <a:rPr lang="en-ID" dirty="0"/>
              <a:t> di </a:t>
            </a:r>
            <a:r>
              <a:rPr lang="en-ID" dirty="0" err="1"/>
              <a:t>saluran</a:t>
            </a:r>
            <a:r>
              <a:rPr lang="en-ID" dirty="0"/>
              <a:t> </a:t>
            </a:r>
            <a:r>
              <a:rPr lang="en-ID" dirty="0" err="1"/>
              <a:t>kencing</a:t>
            </a:r>
            <a:r>
              <a:rPr lang="en-ID" dirty="0"/>
              <a:t> </a:t>
            </a:r>
            <a:r>
              <a:rPr lang="en-ID" dirty="0" err="1"/>
              <a:t>bagian</a:t>
            </a:r>
            <a:r>
              <a:rPr lang="en-ID" dirty="0"/>
              <a:t> </a:t>
            </a:r>
            <a:r>
              <a:rPr lang="en-ID" dirty="0" err="1"/>
              <a:t>atas</a:t>
            </a:r>
            <a:endParaRPr lang="en-ID" dirty="0"/>
          </a:p>
          <a:p>
            <a:pPr marL="285750" indent="-285750" algn="just">
              <a:lnSpc>
                <a:spcPct val="150000"/>
              </a:lnSpc>
              <a:buFont typeface="Wingdings" pitchFamily="2" charset="2"/>
              <a:buChar char="v"/>
            </a:pPr>
            <a:r>
              <a:rPr lang="en-ID" dirty="0" err="1"/>
              <a:t>Penemuan</a:t>
            </a:r>
            <a:r>
              <a:rPr lang="en-ID" dirty="0"/>
              <a:t> </a:t>
            </a:r>
            <a:r>
              <a:rPr lang="en-ID" dirty="0" err="1"/>
              <a:t>kristal</a:t>
            </a:r>
            <a:r>
              <a:rPr lang="en-ID" dirty="0"/>
              <a:t> </a:t>
            </a:r>
            <a:r>
              <a:rPr lang="en-ID" dirty="0" err="1"/>
              <a:t>berlebih</a:t>
            </a:r>
            <a:r>
              <a:rPr lang="en-ID" dirty="0"/>
              <a:t> </a:t>
            </a:r>
            <a:r>
              <a:rPr lang="en-ID" dirty="0" err="1"/>
              <a:t>kemungkinan</a:t>
            </a:r>
            <a:r>
              <a:rPr lang="en-ID" dirty="0"/>
              <a:t> </a:t>
            </a:r>
            <a:r>
              <a:rPr lang="en-ID" dirty="0" err="1"/>
              <a:t>infeksi</a:t>
            </a:r>
            <a:r>
              <a:rPr lang="en-ID" dirty="0"/>
              <a:t>, batu </a:t>
            </a:r>
            <a:r>
              <a:rPr lang="en-ID" dirty="0" err="1"/>
              <a:t>ginjal-saluran</a:t>
            </a:r>
            <a:r>
              <a:rPr lang="en-ID" dirty="0"/>
              <a:t> </a:t>
            </a:r>
            <a:r>
              <a:rPr lang="en-ID" dirty="0" err="1"/>
              <a:t>kemih</a:t>
            </a:r>
            <a:r>
              <a:rPr lang="en-ID" dirty="0"/>
              <a:t>, </a:t>
            </a:r>
            <a:r>
              <a:rPr lang="en-ID" dirty="0" err="1"/>
              <a:t>menimbulkan</a:t>
            </a:r>
            <a:r>
              <a:rPr lang="en-ID" dirty="0"/>
              <a:t> </a:t>
            </a:r>
            <a:r>
              <a:rPr lang="en-ID" dirty="0" err="1"/>
              <a:t>jejas</a:t>
            </a:r>
            <a:r>
              <a:rPr lang="en-ID" dirty="0"/>
              <a:t>, </a:t>
            </a:r>
            <a:r>
              <a:rPr lang="en-ID" dirty="0" err="1"/>
              <a:t>menyebabkan</a:t>
            </a:r>
            <a:r>
              <a:rPr lang="en-ID" dirty="0"/>
              <a:t> </a:t>
            </a:r>
            <a:r>
              <a:rPr lang="en-ID" dirty="0" err="1"/>
              <a:t>fragmen</a:t>
            </a:r>
            <a:r>
              <a:rPr lang="en-ID" dirty="0"/>
              <a:t> </a:t>
            </a:r>
            <a:r>
              <a:rPr lang="en-ID" dirty="0" err="1"/>
              <a:t>sel</a:t>
            </a:r>
            <a:r>
              <a:rPr lang="en-ID" dirty="0"/>
              <a:t> </a:t>
            </a:r>
            <a:r>
              <a:rPr lang="en-ID" dirty="0" err="1"/>
              <a:t>epitel</a:t>
            </a:r>
            <a:r>
              <a:rPr lang="en-ID" dirty="0"/>
              <a:t> </a:t>
            </a:r>
            <a:r>
              <a:rPr lang="en-ID" dirty="0" err="1"/>
              <a:t>terkelupas</a:t>
            </a:r>
            <a:endParaRPr lang="en-ID" dirty="0"/>
          </a:p>
          <a:p>
            <a:pPr marL="285750" indent="-285750" algn="just">
              <a:lnSpc>
                <a:spcPct val="150000"/>
              </a:lnSpc>
              <a:buFont typeface="Wingdings" pitchFamily="2" charset="2"/>
              <a:buChar char="v"/>
            </a:pPr>
            <a:endParaRPr lang="en-ID" dirty="0"/>
          </a:p>
          <a:p>
            <a:pPr marL="285750" indent="-285750" algn="just">
              <a:lnSpc>
                <a:spcPct val="150000"/>
              </a:lnSpc>
              <a:buFont typeface="Wingdings" pitchFamily="2" charset="2"/>
              <a:buChar char="v"/>
            </a:pPr>
            <a:endParaRPr lang="en-ID" dirty="0"/>
          </a:p>
        </p:txBody>
      </p:sp>
      <p:sp>
        <p:nvSpPr>
          <p:cNvPr id="4" name="TextBox 3"/>
          <p:cNvSpPr txBox="1"/>
          <p:nvPr/>
        </p:nvSpPr>
        <p:spPr>
          <a:xfrm>
            <a:off x="325808" y="830791"/>
            <a:ext cx="7920880" cy="400110"/>
          </a:xfrm>
          <a:prstGeom prst="rect">
            <a:avLst/>
          </a:prstGeom>
          <a:noFill/>
        </p:spPr>
        <p:txBody>
          <a:bodyPr wrap="square" rtlCol="0">
            <a:spAutoFit/>
          </a:bodyPr>
          <a:lstStyle/>
          <a:p>
            <a:r>
              <a:rPr lang="en-ID" sz="2000" dirty="0" err="1"/>
              <a:t>Pemeriksaan</a:t>
            </a:r>
            <a:r>
              <a:rPr lang="en-ID" sz="2000" dirty="0"/>
              <a:t> </a:t>
            </a:r>
            <a:r>
              <a:rPr lang="en-ID" sz="2000" dirty="0" err="1"/>
              <a:t>Urin</a:t>
            </a:r>
            <a:r>
              <a:rPr lang="en-ID" sz="2000" dirty="0"/>
              <a:t> </a:t>
            </a:r>
            <a:r>
              <a:rPr lang="en-ID" sz="2000" dirty="0" err="1"/>
              <a:t>Mikroskopik</a:t>
            </a:r>
            <a:endParaRPr lang="id-ID" sz="2000" b="1" dirty="0">
              <a:solidFill>
                <a:schemeClr val="tx1">
                  <a:lumMod val="75000"/>
                  <a:lumOff val="25000"/>
                </a:schemeClr>
              </a:solidFill>
            </a:endParaRPr>
          </a:p>
        </p:txBody>
      </p:sp>
      <p:pic>
        <p:nvPicPr>
          <p:cNvPr id="12" name="Picture 3" descr="D:\ARTWORK\UNISA\BRAND BOOK\CDR\__MASTER TEMPLATE\TEMPLATE PPT\JPG\1,1.png"/>
          <p:cNvPicPr>
            <a:picLocks noChangeAspect="1" noChangeArrowheads="1"/>
          </p:cNvPicPr>
          <p:nvPr/>
        </p:nvPicPr>
        <p:blipFill>
          <a:blip r:embed="rId3" cstate="print"/>
          <a:srcRect/>
          <a:stretch>
            <a:fillRect/>
          </a:stretch>
        </p:blipFill>
        <p:spPr bwMode="auto">
          <a:xfrm>
            <a:off x="642910" y="214290"/>
            <a:ext cx="1643074" cy="592720"/>
          </a:xfrm>
          <a:prstGeom prst="rect">
            <a:avLst/>
          </a:prstGeom>
          <a:noFill/>
        </p:spPr>
      </p:pic>
      <p:pic>
        <p:nvPicPr>
          <p:cNvPr id="5" name="Picture 4">
            <a:extLst>
              <a:ext uri="{FF2B5EF4-FFF2-40B4-BE49-F238E27FC236}">
                <a16:creationId xmlns:a16="http://schemas.microsoft.com/office/drawing/2014/main" id="{B86D491A-1023-F44F-9353-D0DA4942DC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4005064"/>
            <a:ext cx="3457961" cy="2301115"/>
          </a:xfrm>
          <a:prstGeom prst="rect">
            <a:avLst/>
          </a:prstGeom>
        </p:spPr>
      </p:pic>
    </p:spTree>
    <p:extLst>
      <p:ext uri="{BB962C8B-B14F-4D97-AF65-F5344CB8AC3E}">
        <p14:creationId xmlns:p14="http://schemas.microsoft.com/office/powerpoint/2010/main" val="2375610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09" y="1200123"/>
            <a:ext cx="7603779" cy="1900777"/>
          </a:xfrm>
          <a:prstGeom prst="rect">
            <a:avLst/>
          </a:prstGeom>
          <a:noFill/>
        </p:spPr>
        <p:txBody>
          <a:bodyPr wrap="square" rtlCol="0">
            <a:spAutoFit/>
          </a:bodyPr>
          <a:lstStyle/>
          <a:p>
            <a:pPr marL="285750" indent="-285750" algn="just">
              <a:lnSpc>
                <a:spcPct val="150000"/>
              </a:lnSpc>
              <a:buFont typeface="Wingdings" pitchFamily="2" charset="2"/>
              <a:buChar char="v"/>
            </a:pPr>
            <a:r>
              <a:rPr lang="en-ID" sz="1600" dirty="0" err="1"/>
              <a:t>Pemeriksaan</a:t>
            </a:r>
            <a:r>
              <a:rPr lang="en-ID" sz="1600" dirty="0"/>
              <a:t> </a:t>
            </a:r>
            <a:r>
              <a:rPr lang="en-ID" sz="1600" dirty="0" err="1"/>
              <a:t>urin</a:t>
            </a:r>
            <a:r>
              <a:rPr lang="en-ID" sz="1600" dirty="0"/>
              <a:t> </a:t>
            </a:r>
            <a:r>
              <a:rPr lang="en-ID" sz="1600" dirty="0" err="1"/>
              <a:t>kimia</a:t>
            </a:r>
            <a:r>
              <a:rPr lang="en-ID" sz="1600" dirty="0"/>
              <a:t> </a:t>
            </a:r>
            <a:r>
              <a:rPr lang="en-ID" sz="1600" dirty="0" err="1"/>
              <a:t>stik</a:t>
            </a:r>
            <a:r>
              <a:rPr lang="en-ID" sz="1600" dirty="0"/>
              <a:t> </a:t>
            </a:r>
            <a:r>
              <a:rPr lang="en-ID" sz="1600" dirty="0" err="1"/>
              <a:t>adalah</a:t>
            </a:r>
            <a:r>
              <a:rPr lang="en-ID" sz="1600" dirty="0"/>
              <a:t> </a:t>
            </a:r>
            <a:r>
              <a:rPr lang="en-ID" sz="1600" dirty="0" err="1"/>
              <a:t>pemeriksaan</a:t>
            </a:r>
            <a:r>
              <a:rPr lang="en-ID" sz="1600" dirty="0"/>
              <a:t> </a:t>
            </a:r>
            <a:r>
              <a:rPr lang="en-ID" sz="1600" dirty="0" err="1"/>
              <a:t>urin</a:t>
            </a:r>
            <a:r>
              <a:rPr lang="en-ID" sz="1600" dirty="0"/>
              <a:t>, </a:t>
            </a:r>
            <a:r>
              <a:rPr lang="en-ID" sz="1600" dirty="0" err="1"/>
              <a:t>tanpa</a:t>
            </a:r>
            <a:r>
              <a:rPr lang="en-ID" sz="1600" dirty="0"/>
              <a:t> </a:t>
            </a:r>
            <a:r>
              <a:rPr lang="en-ID" sz="1600" dirty="0" err="1"/>
              <a:t>sentrifus</a:t>
            </a:r>
            <a:r>
              <a:rPr lang="en-ID" sz="1600" dirty="0"/>
              <a:t>, </a:t>
            </a:r>
            <a:r>
              <a:rPr lang="en-ID" sz="1600" dirty="0" err="1"/>
              <a:t>menggunakan</a:t>
            </a:r>
            <a:r>
              <a:rPr lang="en-ID" sz="1600" dirty="0"/>
              <a:t> </a:t>
            </a:r>
            <a:r>
              <a:rPr lang="en-ID" sz="1600" dirty="0" err="1"/>
              <a:t>reagen</a:t>
            </a:r>
            <a:r>
              <a:rPr lang="en-ID" sz="1600" dirty="0"/>
              <a:t> </a:t>
            </a:r>
            <a:r>
              <a:rPr lang="en-ID" sz="1600" dirty="0" err="1"/>
              <a:t>kimia</a:t>
            </a:r>
            <a:r>
              <a:rPr lang="en-ID" sz="1600" dirty="0"/>
              <a:t> </a:t>
            </a:r>
            <a:r>
              <a:rPr lang="en-ID" sz="1600" dirty="0" err="1"/>
              <a:t>kering</a:t>
            </a:r>
            <a:r>
              <a:rPr lang="en-ID" sz="1600" dirty="0"/>
              <a:t> </a:t>
            </a:r>
            <a:r>
              <a:rPr lang="en-ID" sz="1600" dirty="0" err="1"/>
              <a:t>berupa</a:t>
            </a:r>
            <a:r>
              <a:rPr lang="en-ID" sz="1600" dirty="0"/>
              <a:t> </a:t>
            </a:r>
            <a:r>
              <a:rPr lang="en-ID" sz="1600" dirty="0" err="1"/>
              <a:t>multistik</a:t>
            </a:r>
            <a:endParaRPr lang="en-ID" sz="1600" dirty="0"/>
          </a:p>
          <a:p>
            <a:pPr marL="285750" indent="-285750" algn="just">
              <a:lnSpc>
                <a:spcPct val="150000"/>
              </a:lnSpc>
              <a:buFont typeface="Wingdings" pitchFamily="2" charset="2"/>
              <a:buChar char="v"/>
            </a:pPr>
            <a:r>
              <a:rPr lang="en-ID" sz="1600" dirty="0"/>
              <a:t>Masukkan </a:t>
            </a:r>
            <a:r>
              <a:rPr lang="en-ID" sz="1600" dirty="0" err="1"/>
              <a:t>urin</a:t>
            </a:r>
            <a:r>
              <a:rPr lang="en-ID" sz="1600" dirty="0"/>
              <a:t> </a:t>
            </a:r>
            <a:r>
              <a:rPr lang="en-ID" sz="1600" dirty="0" err="1"/>
              <a:t>ke</a:t>
            </a:r>
            <a:r>
              <a:rPr lang="en-ID" sz="1600" dirty="0"/>
              <a:t> </a:t>
            </a:r>
            <a:r>
              <a:rPr lang="en-ID" sz="1600" dirty="0" err="1"/>
              <a:t>dalam</a:t>
            </a:r>
            <a:r>
              <a:rPr lang="en-ID" sz="1600" dirty="0"/>
              <a:t> </a:t>
            </a:r>
            <a:r>
              <a:rPr lang="en-ID" sz="1600" dirty="0" err="1"/>
              <a:t>tabung</a:t>
            </a:r>
            <a:r>
              <a:rPr lang="en-ID" sz="1600" dirty="0"/>
              <a:t> </a:t>
            </a:r>
            <a:r>
              <a:rPr lang="en-ID" sz="1600" dirty="0" err="1"/>
              <a:t>sebanyak</a:t>
            </a:r>
            <a:r>
              <a:rPr lang="en-ID" sz="1600" dirty="0"/>
              <a:t> 10 – 12 ml.</a:t>
            </a:r>
          </a:p>
          <a:p>
            <a:pPr marL="285750" indent="-285750" algn="just">
              <a:lnSpc>
                <a:spcPct val="150000"/>
              </a:lnSpc>
              <a:buFont typeface="Wingdings" pitchFamily="2" charset="2"/>
              <a:buChar char="v"/>
            </a:pPr>
            <a:r>
              <a:rPr lang="en-ID" sz="1600" dirty="0" err="1"/>
              <a:t>Celupkan</a:t>
            </a:r>
            <a:r>
              <a:rPr lang="en-ID" sz="1600" dirty="0"/>
              <a:t> </a:t>
            </a:r>
            <a:r>
              <a:rPr lang="en-ID" sz="1600" dirty="0" err="1"/>
              <a:t>multistik</a:t>
            </a:r>
            <a:r>
              <a:rPr lang="en-ID" sz="1600" dirty="0"/>
              <a:t> </a:t>
            </a:r>
            <a:r>
              <a:rPr lang="en-ID" sz="1600" dirty="0" err="1"/>
              <a:t>kedalam</a:t>
            </a:r>
            <a:r>
              <a:rPr lang="en-ID" sz="1600" dirty="0"/>
              <a:t> </a:t>
            </a:r>
            <a:r>
              <a:rPr lang="en-ID" sz="1600" dirty="0" err="1"/>
              <a:t>urin</a:t>
            </a:r>
            <a:r>
              <a:rPr lang="en-ID" sz="1600" dirty="0"/>
              <a:t> </a:t>
            </a:r>
            <a:r>
              <a:rPr lang="en-ID" sz="1600" dirty="0" err="1"/>
              <a:t>sampai</a:t>
            </a:r>
            <a:r>
              <a:rPr lang="en-ID" sz="1600" dirty="0"/>
              <a:t> </a:t>
            </a:r>
            <a:r>
              <a:rPr lang="en-ID" sz="1600" dirty="0" err="1"/>
              <a:t>sesuai</a:t>
            </a:r>
            <a:r>
              <a:rPr lang="en-ID" sz="1600" dirty="0"/>
              <a:t> </a:t>
            </a:r>
            <a:r>
              <a:rPr lang="en-ID" sz="1600" dirty="0" err="1"/>
              <a:t>batas</a:t>
            </a:r>
            <a:r>
              <a:rPr lang="en-ID" sz="1600" dirty="0"/>
              <a:t> </a:t>
            </a:r>
            <a:r>
              <a:rPr lang="en-ID" sz="1600" dirty="0" err="1"/>
              <a:t>ketentuan</a:t>
            </a:r>
            <a:endParaRPr lang="en-ID" sz="1600" dirty="0"/>
          </a:p>
          <a:p>
            <a:pPr marL="285750" indent="-285750" algn="just">
              <a:lnSpc>
                <a:spcPct val="150000"/>
              </a:lnSpc>
              <a:buFont typeface="Wingdings" pitchFamily="2" charset="2"/>
              <a:buChar char="v"/>
            </a:pPr>
            <a:r>
              <a:rPr lang="en-ID" sz="1600" dirty="0"/>
              <a:t>Baca </a:t>
            </a:r>
            <a:r>
              <a:rPr lang="en-ID" sz="1600" dirty="0" err="1"/>
              <a:t>hasil</a:t>
            </a:r>
            <a:r>
              <a:rPr lang="en-ID" sz="1600" dirty="0"/>
              <a:t> </a:t>
            </a:r>
            <a:r>
              <a:rPr lang="en-ID" sz="1600" dirty="0" err="1"/>
              <a:t>sesuai</a:t>
            </a:r>
            <a:r>
              <a:rPr lang="en-ID" sz="1600" dirty="0"/>
              <a:t> </a:t>
            </a:r>
            <a:r>
              <a:rPr lang="en-ID" sz="1600" dirty="0" err="1"/>
              <a:t>petunjuk</a:t>
            </a:r>
            <a:endParaRPr lang="en-ID" sz="1600" dirty="0"/>
          </a:p>
        </p:txBody>
      </p:sp>
      <p:sp>
        <p:nvSpPr>
          <p:cNvPr id="4" name="TextBox 3"/>
          <p:cNvSpPr txBox="1"/>
          <p:nvPr/>
        </p:nvSpPr>
        <p:spPr>
          <a:xfrm>
            <a:off x="467544" y="830791"/>
            <a:ext cx="7920880" cy="369332"/>
          </a:xfrm>
          <a:prstGeom prst="rect">
            <a:avLst/>
          </a:prstGeom>
          <a:noFill/>
        </p:spPr>
        <p:txBody>
          <a:bodyPr wrap="square" rtlCol="0">
            <a:spAutoFit/>
          </a:bodyPr>
          <a:lstStyle/>
          <a:p>
            <a:r>
              <a:rPr lang="en-ID" dirty="0" err="1"/>
              <a:t>Pemeriksaan</a:t>
            </a:r>
            <a:r>
              <a:rPr lang="en-ID" dirty="0"/>
              <a:t> </a:t>
            </a:r>
            <a:r>
              <a:rPr lang="en-ID" dirty="0" err="1"/>
              <a:t>Urin</a:t>
            </a:r>
            <a:r>
              <a:rPr lang="en-ID" dirty="0"/>
              <a:t> </a:t>
            </a:r>
            <a:r>
              <a:rPr lang="en-ID" dirty="0" err="1"/>
              <a:t>Stik</a:t>
            </a:r>
            <a:endParaRPr lang="id-ID" b="1" dirty="0">
              <a:solidFill>
                <a:schemeClr val="tx1">
                  <a:lumMod val="75000"/>
                  <a:lumOff val="25000"/>
                </a:schemeClr>
              </a:solidFill>
            </a:endParaRPr>
          </a:p>
        </p:txBody>
      </p:sp>
      <p:pic>
        <p:nvPicPr>
          <p:cNvPr id="12" name="Picture 3" descr="D:\ARTWORK\UNISA\BRAND BOOK\CDR\__MASTER TEMPLATE\TEMPLATE PPT\JPG\1,1.png"/>
          <p:cNvPicPr>
            <a:picLocks noChangeAspect="1" noChangeArrowheads="1"/>
          </p:cNvPicPr>
          <p:nvPr/>
        </p:nvPicPr>
        <p:blipFill>
          <a:blip r:embed="rId3" cstate="print"/>
          <a:srcRect/>
          <a:stretch>
            <a:fillRect/>
          </a:stretch>
        </p:blipFill>
        <p:spPr bwMode="auto">
          <a:xfrm>
            <a:off x="642910" y="214290"/>
            <a:ext cx="1643074" cy="592720"/>
          </a:xfrm>
          <a:prstGeom prst="rect">
            <a:avLst/>
          </a:prstGeom>
          <a:noFill/>
        </p:spPr>
      </p:pic>
      <p:pic>
        <p:nvPicPr>
          <p:cNvPr id="5" name="Picture 4">
            <a:extLst>
              <a:ext uri="{FF2B5EF4-FFF2-40B4-BE49-F238E27FC236}">
                <a16:creationId xmlns:a16="http://schemas.microsoft.com/office/drawing/2014/main" id="{47ACAC0F-4DAD-E049-9B50-C765AC024F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3671065"/>
            <a:ext cx="3816424" cy="2324100"/>
          </a:xfrm>
          <a:prstGeom prst="rect">
            <a:avLst/>
          </a:prstGeom>
        </p:spPr>
      </p:pic>
    </p:spTree>
    <p:extLst>
      <p:ext uri="{BB962C8B-B14F-4D97-AF65-F5344CB8AC3E}">
        <p14:creationId xmlns:p14="http://schemas.microsoft.com/office/powerpoint/2010/main" val="3559946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13" y="1200123"/>
            <a:ext cx="6843040" cy="4619854"/>
          </a:xfrm>
          <a:prstGeom prst="rect">
            <a:avLst/>
          </a:prstGeom>
          <a:noFill/>
        </p:spPr>
        <p:txBody>
          <a:bodyPr wrap="square" rtlCol="0">
            <a:spAutoFit/>
          </a:bodyPr>
          <a:lstStyle/>
          <a:p>
            <a:pPr algn="just">
              <a:lnSpc>
                <a:spcPct val="150000"/>
              </a:lnSpc>
            </a:pPr>
            <a:r>
              <a:rPr lang="en-ID" dirty="0"/>
              <a:t>﻿</a:t>
            </a:r>
            <a:r>
              <a:rPr lang="en-ID" dirty="0" err="1"/>
              <a:t>Upaya</a:t>
            </a:r>
            <a:r>
              <a:rPr lang="en-ID" dirty="0"/>
              <a:t> PPIA </a:t>
            </a:r>
            <a:r>
              <a:rPr lang="en-ID" dirty="0" err="1"/>
              <a:t>dilaksanakan</a:t>
            </a:r>
            <a:r>
              <a:rPr lang="en-ID" dirty="0"/>
              <a:t> </a:t>
            </a:r>
            <a:r>
              <a:rPr lang="en-ID" dirty="0" err="1"/>
              <a:t>melalui</a:t>
            </a:r>
            <a:r>
              <a:rPr lang="en-ID" dirty="0"/>
              <a:t> </a:t>
            </a:r>
            <a:r>
              <a:rPr lang="en-ID" dirty="0" err="1"/>
              <a:t>kegiatan</a:t>
            </a:r>
            <a:r>
              <a:rPr lang="en-ID" dirty="0"/>
              <a:t> </a:t>
            </a:r>
            <a:r>
              <a:rPr lang="en-ID" dirty="0" err="1"/>
              <a:t>pencegahan</a:t>
            </a:r>
            <a:r>
              <a:rPr lang="en-ID" dirty="0"/>
              <a:t> dan </a:t>
            </a:r>
            <a:r>
              <a:rPr lang="en-ID" dirty="0" err="1"/>
              <a:t>penanganan</a:t>
            </a:r>
            <a:r>
              <a:rPr lang="en-ID" dirty="0"/>
              <a:t> HIV </a:t>
            </a:r>
            <a:r>
              <a:rPr lang="en-ID" dirty="0" err="1"/>
              <a:t>secara</a:t>
            </a:r>
            <a:r>
              <a:rPr lang="en-ID" dirty="0"/>
              <a:t> </a:t>
            </a:r>
            <a:r>
              <a:rPr lang="en-ID" dirty="0" err="1"/>
              <a:t>komprehensif</a:t>
            </a:r>
            <a:r>
              <a:rPr lang="en-ID" dirty="0"/>
              <a:t> dan </a:t>
            </a:r>
            <a:r>
              <a:rPr lang="en-ID" dirty="0" err="1"/>
              <a:t>berkesinambungan</a:t>
            </a:r>
            <a:r>
              <a:rPr lang="en-ID" dirty="0"/>
              <a:t> </a:t>
            </a:r>
            <a:r>
              <a:rPr lang="en-ID" dirty="0" err="1"/>
              <a:t>dalam</a:t>
            </a:r>
            <a:r>
              <a:rPr lang="en-ID" dirty="0"/>
              <a:t> </a:t>
            </a:r>
            <a:r>
              <a:rPr lang="en-ID" dirty="0" err="1"/>
              <a:t>empat</a:t>
            </a:r>
            <a:r>
              <a:rPr lang="en-ID" dirty="0"/>
              <a:t> </a:t>
            </a:r>
            <a:r>
              <a:rPr lang="en-ID" dirty="0" err="1"/>
              <a:t>komponen</a:t>
            </a:r>
            <a:r>
              <a:rPr lang="en-ID" dirty="0"/>
              <a:t> (prong) </a:t>
            </a:r>
            <a:r>
              <a:rPr lang="en-ID" dirty="0" err="1"/>
              <a:t>sebagai</a:t>
            </a:r>
            <a:r>
              <a:rPr lang="en-ID" dirty="0"/>
              <a:t> </a:t>
            </a:r>
            <a:r>
              <a:rPr lang="en-ID" dirty="0" err="1"/>
              <a:t>berikut</a:t>
            </a:r>
            <a:r>
              <a:rPr lang="en-ID" dirty="0"/>
              <a:t>.</a:t>
            </a:r>
          </a:p>
          <a:p>
            <a:pPr marL="285750" indent="-285750" algn="just">
              <a:lnSpc>
                <a:spcPct val="150000"/>
              </a:lnSpc>
              <a:buFont typeface="Arial" panose="020B0604020202020204" pitchFamily="34" charset="0"/>
              <a:buChar char="•"/>
            </a:pPr>
            <a:r>
              <a:rPr lang="en-ID" dirty="0"/>
              <a:t>Prong 1: </a:t>
            </a:r>
            <a:r>
              <a:rPr lang="en-ID" dirty="0" err="1"/>
              <a:t>pencegahan</a:t>
            </a:r>
            <a:r>
              <a:rPr lang="en-ID" dirty="0"/>
              <a:t> </a:t>
            </a:r>
            <a:r>
              <a:rPr lang="en-ID" dirty="0" err="1"/>
              <a:t>penularan</a:t>
            </a:r>
            <a:r>
              <a:rPr lang="en-ID" dirty="0"/>
              <a:t> HIV pada </a:t>
            </a:r>
            <a:r>
              <a:rPr lang="en-ID" dirty="0" err="1"/>
              <a:t>perempuan</a:t>
            </a:r>
            <a:r>
              <a:rPr lang="en-ID" dirty="0"/>
              <a:t> </a:t>
            </a:r>
            <a:r>
              <a:rPr lang="en-ID" dirty="0" err="1"/>
              <a:t>usia</a:t>
            </a:r>
            <a:r>
              <a:rPr lang="en-ID" dirty="0"/>
              <a:t> </a:t>
            </a:r>
            <a:r>
              <a:rPr lang="en-ID" dirty="0" err="1"/>
              <a:t>reproduksi</a:t>
            </a:r>
            <a:r>
              <a:rPr lang="en-ID" dirty="0"/>
              <a:t>.</a:t>
            </a:r>
          </a:p>
          <a:p>
            <a:pPr marL="285750" indent="-285750" algn="just">
              <a:lnSpc>
                <a:spcPct val="150000"/>
              </a:lnSpc>
              <a:buFont typeface="Arial" panose="020B0604020202020204" pitchFamily="34" charset="0"/>
              <a:buChar char="•"/>
            </a:pPr>
            <a:r>
              <a:rPr lang="en-ID" dirty="0"/>
              <a:t> Prong 2: </a:t>
            </a:r>
            <a:r>
              <a:rPr lang="en-ID" dirty="0" err="1"/>
              <a:t>pencegahan</a:t>
            </a:r>
            <a:r>
              <a:rPr lang="en-ID" dirty="0"/>
              <a:t> </a:t>
            </a:r>
            <a:r>
              <a:rPr lang="en-ID" dirty="0" err="1"/>
              <a:t>kehamilan</a:t>
            </a:r>
            <a:r>
              <a:rPr lang="en-ID" dirty="0"/>
              <a:t> yang </a:t>
            </a:r>
            <a:r>
              <a:rPr lang="en-ID" dirty="0" err="1"/>
              <a:t>tidak</a:t>
            </a:r>
            <a:r>
              <a:rPr lang="en-ID" dirty="0"/>
              <a:t> </a:t>
            </a:r>
            <a:r>
              <a:rPr lang="en-ID" dirty="0" err="1"/>
              <a:t>direncanakan</a:t>
            </a:r>
            <a:r>
              <a:rPr lang="en-ID" dirty="0"/>
              <a:t> pada </a:t>
            </a:r>
            <a:r>
              <a:rPr lang="en-ID" dirty="0" err="1"/>
              <a:t>perempuan</a:t>
            </a:r>
            <a:r>
              <a:rPr lang="en-ID" dirty="0"/>
              <a:t> </a:t>
            </a:r>
            <a:r>
              <a:rPr lang="en-ID" dirty="0" err="1"/>
              <a:t>dengan</a:t>
            </a:r>
            <a:r>
              <a:rPr lang="en-ID" dirty="0"/>
              <a:t> HIV.</a:t>
            </a:r>
          </a:p>
          <a:p>
            <a:pPr marL="285750" indent="-285750" algn="just">
              <a:lnSpc>
                <a:spcPct val="150000"/>
              </a:lnSpc>
              <a:buFont typeface="Arial" panose="020B0604020202020204" pitchFamily="34" charset="0"/>
              <a:buChar char="•"/>
            </a:pPr>
            <a:r>
              <a:rPr lang="en-ID" dirty="0"/>
              <a:t>Prong ﻿3: </a:t>
            </a:r>
            <a:r>
              <a:rPr lang="en-ID" dirty="0" err="1"/>
              <a:t>pencegahan</a:t>
            </a:r>
            <a:r>
              <a:rPr lang="en-ID" dirty="0"/>
              <a:t> </a:t>
            </a:r>
            <a:r>
              <a:rPr lang="en-ID" dirty="0" err="1"/>
              <a:t>penularan</a:t>
            </a:r>
            <a:r>
              <a:rPr lang="en-ID" dirty="0"/>
              <a:t> HIV dan </a:t>
            </a:r>
            <a:r>
              <a:rPr lang="en-ID" dirty="0" err="1"/>
              <a:t>sifilis</a:t>
            </a:r>
            <a:r>
              <a:rPr lang="en-ID" dirty="0"/>
              <a:t> </a:t>
            </a:r>
            <a:r>
              <a:rPr lang="en-ID" dirty="0" err="1"/>
              <a:t>dari</a:t>
            </a:r>
            <a:r>
              <a:rPr lang="en-ID" dirty="0"/>
              <a:t> </a:t>
            </a:r>
            <a:r>
              <a:rPr lang="en-ID" dirty="0" err="1"/>
              <a:t>ibu</a:t>
            </a:r>
            <a:r>
              <a:rPr lang="en-ID" dirty="0"/>
              <a:t> </a:t>
            </a:r>
            <a:r>
              <a:rPr lang="en-ID" dirty="0" err="1"/>
              <a:t>hamil</a:t>
            </a:r>
            <a:r>
              <a:rPr lang="en-ID" dirty="0"/>
              <a:t> (</a:t>
            </a:r>
            <a:r>
              <a:rPr lang="en-ID" dirty="0" err="1"/>
              <a:t>dengan</a:t>
            </a:r>
            <a:r>
              <a:rPr lang="en-ID" dirty="0"/>
              <a:t> HIV dan </a:t>
            </a:r>
            <a:r>
              <a:rPr lang="en-ID" dirty="0" err="1"/>
              <a:t>sifilis</a:t>
            </a:r>
            <a:r>
              <a:rPr lang="en-ID" dirty="0"/>
              <a:t>) </a:t>
            </a:r>
            <a:r>
              <a:rPr lang="en-ID" dirty="0" err="1"/>
              <a:t>kepada</a:t>
            </a:r>
            <a:r>
              <a:rPr lang="en-ID" dirty="0"/>
              <a:t> </a:t>
            </a:r>
            <a:r>
              <a:rPr lang="en-ID" dirty="0" err="1"/>
              <a:t>janin</a:t>
            </a:r>
            <a:r>
              <a:rPr lang="en-ID" dirty="0"/>
              <a:t>/</a:t>
            </a:r>
            <a:r>
              <a:rPr lang="en-ID" dirty="0" err="1"/>
              <a:t>bayi</a:t>
            </a:r>
            <a:r>
              <a:rPr lang="en-ID" dirty="0"/>
              <a:t> yang </a:t>
            </a:r>
            <a:r>
              <a:rPr lang="en-ID" dirty="0" err="1"/>
              <a:t>dikandungnya</a:t>
            </a:r>
            <a:r>
              <a:rPr lang="en-ID" dirty="0"/>
              <a:t>.</a:t>
            </a:r>
          </a:p>
          <a:p>
            <a:pPr marL="285750" indent="-285750" algn="just">
              <a:lnSpc>
                <a:spcPct val="150000"/>
              </a:lnSpc>
              <a:buFont typeface="Arial" panose="020B0604020202020204" pitchFamily="34" charset="0"/>
              <a:buChar char="•"/>
            </a:pPr>
            <a:r>
              <a:rPr lang="en-ID" dirty="0"/>
              <a:t>Prong 4: </a:t>
            </a:r>
            <a:r>
              <a:rPr lang="en-ID" dirty="0" err="1"/>
              <a:t>dukungan</a:t>
            </a:r>
            <a:r>
              <a:rPr lang="en-ID" dirty="0"/>
              <a:t> </a:t>
            </a:r>
            <a:r>
              <a:rPr lang="en-ID" dirty="0" err="1"/>
              <a:t>psikologis</a:t>
            </a:r>
            <a:r>
              <a:rPr lang="en-ID" dirty="0"/>
              <a:t>, </a:t>
            </a:r>
            <a:r>
              <a:rPr lang="en-ID" dirty="0" err="1"/>
              <a:t>sosial</a:t>
            </a:r>
            <a:r>
              <a:rPr lang="en-ID" dirty="0"/>
              <a:t> dan </a:t>
            </a:r>
            <a:r>
              <a:rPr lang="en-ID" dirty="0" err="1"/>
              <a:t>perawatan</a:t>
            </a:r>
            <a:r>
              <a:rPr lang="en-ID" dirty="0"/>
              <a:t> </a:t>
            </a:r>
            <a:r>
              <a:rPr lang="en-ID" dirty="0" err="1"/>
              <a:t>kepada</a:t>
            </a:r>
            <a:r>
              <a:rPr lang="en-ID" dirty="0"/>
              <a:t> </a:t>
            </a:r>
            <a:r>
              <a:rPr lang="en-ID" dirty="0" err="1"/>
              <a:t>ibu</a:t>
            </a:r>
            <a:r>
              <a:rPr lang="en-ID" dirty="0"/>
              <a:t> </a:t>
            </a:r>
            <a:r>
              <a:rPr lang="en-ID" dirty="0" err="1"/>
              <a:t>dengan</a:t>
            </a:r>
            <a:r>
              <a:rPr lang="en-ID" dirty="0"/>
              <a:t> HIV </a:t>
            </a:r>
            <a:r>
              <a:rPr lang="en-ID" dirty="0" err="1"/>
              <a:t>beserta</a:t>
            </a:r>
            <a:r>
              <a:rPr lang="en-ID" dirty="0"/>
              <a:t> </a:t>
            </a:r>
            <a:r>
              <a:rPr lang="en-ID" dirty="0" err="1"/>
              <a:t>anak</a:t>
            </a:r>
            <a:r>
              <a:rPr lang="en-ID" dirty="0"/>
              <a:t> dan </a:t>
            </a:r>
            <a:r>
              <a:rPr lang="en-ID" dirty="0" err="1"/>
              <a:t>keluarganya</a:t>
            </a:r>
            <a:endParaRPr lang="en-ID" dirty="0"/>
          </a:p>
        </p:txBody>
      </p:sp>
      <p:sp>
        <p:nvSpPr>
          <p:cNvPr id="4" name="TextBox 3"/>
          <p:cNvSpPr txBox="1"/>
          <p:nvPr/>
        </p:nvSpPr>
        <p:spPr>
          <a:xfrm>
            <a:off x="325808" y="830791"/>
            <a:ext cx="7920880" cy="369332"/>
          </a:xfrm>
          <a:prstGeom prst="rect">
            <a:avLst/>
          </a:prstGeom>
          <a:noFill/>
        </p:spPr>
        <p:txBody>
          <a:bodyPr wrap="square" rtlCol="0">
            <a:spAutoFit/>
          </a:bodyPr>
          <a:lstStyle/>
          <a:p>
            <a:pPr algn="ctr"/>
            <a:r>
              <a:rPr lang="en-ID" b="1" dirty="0" err="1"/>
              <a:t>Upaya</a:t>
            </a:r>
            <a:r>
              <a:rPr lang="en-ID" b="1" dirty="0"/>
              <a:t> PPIA</a:t>
            </a:r>
            <a:endParaRPr lang="id-ID" b="1" dirty="0">
              <a:solidFill>
                <a:schemeClr val="tx1">
                  <a:lumMod val="75000"/>
                  <a:lumOff val="25000"/>
                </a:schemeClr>
              </a:solidFill>
            </a:endParaRPr>
          </a:p>
        </p:txBody>
      </p:sp>
      <p:pic>
        <p:nvPicPr>
          <p:cNvPr id="12" name="Picture 3" descr="D:\ARTWORK\UNISA\BRAND BOOK\CDR\__MASTER TEMPLATE\TEMPLATE PPT\JPG\1,1.png"/>
          <p:cNvPicPr>
            <a:picLocks noChangeAspect="1" noChangeArrowheads="1"/>
          </p:cNvPicPr>
          <p:nvPr/>
        </p:nvPicPr>
        <p:blipFill>
          <a:blip r:embed="rId3" cstate="print"/>
          <a:srcRect/>
          <a:stretch>
            <a:fillRect/>
          </a:stretch>
        </p:blipFill>
        <p:spPr bwMode="auto">
          <a:xfrm>
            <a:off x="642910" y="214290"/>
            <a:ext cx="1643074" cy="592720"/>
          </a:xfrm>
          <a:prstGeom prst="rect">
            <a:avLst/>
          </a:prstGeom>
          <a:noFill/>
        </p:spPr>
      </p:pic>
    </p:spTree>
    <p:extLst>
      <p:ext uri="{BB962C8B-B14F-4D97-AF65-F5344CB8AC3E}">
        <p14:creationId xmlns:p14="http://schemas.microsoft.com/office/powerpoint/2010/main" val="1050447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5808" y="830791"/>
            <a:ext cx="7920880" cy="369332"/>
          </a:xfrm>
          <a:prstGeom prst="rect">
            <a:avLst/>
          </a:prstGeom>
          <a:noFill/>
        </p:spPr>
        <p:txBody>
          <a:bodyPr wrap="square" rtlCol="0">
            <a:spAutoFit/>
          </a:bodyPr>
          <a:lstStyle/>
          <a:p>
            <a:r>
              <a:rPr lang="en-ID" dirty="0" err="1"/>
              <a:t>Tes</a:t>
            </a:r>
            <a:r>
              <a:rPr lang="en-ID" dirty="0"/>
              <a:t> </a:t>
            </a:r>
            <a:r>
              <a:rPr lang="en-ID" dirty="0" err="1"/>
              <a:t>ulang</a:t>
            </a:r>
            <a:r>
              <a:rPr lang="en-ID" dirty="0"/>
              <a:t> pada </a:t>
            </a:r>
            <a:r>
              <a:rPr lang="en-ID" dirty="0" err="1"/>
              <a:t>periode</a:t>
            </a:r>
            <a:r>
              <a:rPr lang="en-ID" dirty="0"/>
              <a:t> </a:t>
            </a:r>
            <a:r>
              <a:rPr lang="en-ID" dirty="0" err="1"/>
              <a:t>jendela</a:t>
            </a:r>
            <a:endParaRPr lang="id-ID" b="1" dirty="0">
              <a:solidFill>
                <a:schemeClr val="tx1">
                  <a:lumMod val="75000"/>
                  <a:lumOff val="25000"/>
                </a:schemeClr>
              </a:solidFill>
            </a:endParaRPr>
          </a:p>
        </p:txBody>
      </p:sp>
      <p:pic>
        <p:nvPicPr>
          <p:cNvPr id="12" name="Picture 3" descr="D:\ARTWORK\UNISA\BRAND BOOK\CDR\__MASTER TEMPLATE\TEMPLATE PPT\JPG\1,1.png"/>
          <p:cNvPicPr>
            <a:picLocks noChangeAspect="1" noChangeArrowheads="1"/>
          </p:cNvPicPr>
          <p:nvPr/>
        </p:nvPicPr>
        <p:blipFill>
          <a:blip r:embed="rId3" cstate="print"/>
          <a:srcRect/>
          <a:stretch>
            <a:fillRect/>
          </a:stretch>
        </p:blipFill>
        <p:spPr bwMode="auto">
          <a:xfrm>
            <a:off x="642910" y="214290"/>
            <a:ext cx="1643074" cy="592720"/>
          </a:xfrm>
          <a:prstGeom prst="rect">
            <a:avLst/>
          </a:prstGeom>
          <a:noFill/>
        </p:spPr>
      </p:pic>
      <p:pic>
        <p:nvPicPr>
          <p:cNvPr id="5" name="Picture 4">
            <a:extLst>
              <a:ext uri="{FF2B5EF4-FFF2-40B4-BE49-F238E27FC236}">
                <a16:creationId xmlns:a16="http://schemas.microsoft.com/office/drawing/2014/main" id="{0E30FBB6-E722-F245-8D40-02E8E2BF6D32}"/>
              </a:ext>
            </a:extLst>
          </p:cNvPr>
          <p:cNvPicPr>
            <a:picLocks noChangeAspect="1"/>
          </p:cNvPicPr>
          <p:nvPr/>
        </p:nvPicPr>
        <p:blipFill rotWithShape="1">
          <a:blip r:embed="rId4">
            <a:extLst>
              <a:ext uri="{28A0092B-C50C-407E-A947-70E740481C1C}">
                <a14:useLocalDpi xmlns:a14="http://schemas.microsoft.com/office/drawing/2010/main" val="0"/>
              </a:ext>
            </a:extLst>
          </a:blip>
          <a:srcRect l="38188" t="23041" r="17713" b="14055"/>
          <a:stretch/>
        </p:blipFill>
        <p:spPr>
          <a:xfrm>
            <a:off x="467544" y="1412776"/>
            <a:ext cx="8064896" cy="4968552"/>
          </a:xfrm>
          <a:prstGeom prst="rect">
            <a:avLst/>
          </a:prstGeom>
        </p:spPr>
      </p:pic>
    </p:spTree>
    <p:extLst>
      <p:ext uri="{BB962C8B-B14F-4D97-AF65-F5344CB8AC3E}">
        <p14:creationId xmlns:p14="http://schemas.microsoft.com/office/powerpoint/2010/main" val="2005912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2500306"/>
            <a:ext cx="8136904" cy="281461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ID" sz="2000" dirty="0"/>
              <a:t>﻿Human Immunodeficiency Virus yang </a:t>
            </a:r>
            <a:r>
              <a:rPr lang="en-ID" sz="2000" dirty="0" err="1"/>
              <a:t>selanjutnya</a:t>
            </a:r>
            <a:r>
              <a:rPr lang="en-ID" sz="2000" dirty="0"/>
              <a:t> </a:t>
            </a:r>
            <a:r>
              <a:rPr lang="en-ID" sz="2000" dirty="0" err="1"/>
              <a:t>disingkat</a:t>
            </a:r>
            <a:r>
              <a:rPr lang="en-ID" sz="2000" dirty="0"/>
              <a:t> HIV </a:t>
            </a:r>
            <a:r>
              <a:rPr lang="en-ID" sz="2000" dirty="0" err="1"/>
              <a:t>adalah</a:t>
            </a:r>
            <a:r>
              <a:rPr lang="en-ID" sz="2000" dirty="0"/>
              <a:t> virus yang </a:t>
            </a:r>
            <a:r>
              <a:rPr lang="en-ID" sz="2000" dirty="0" err="1"/>
              <a:t>menyerang</a:t>
            </a:r>
            <a:r>
              <a:rPr lang="en-ID" sz="2000" dirty="0"/>
              <a:t> </a:t>
            </a:r>
            <a:r>
              <a:rPr lang="en-ID" sz="2000" dirty="0" err="1"/>
              <a:t>sistem</a:t>
            </a:r>
            <a:r>
              <a:rPr lang="en-ID" sz="2000" dirty="0"/>
              <a:t> </a:t>
            </a:r>
            <a:r>
              <a:rPr lang="en-ID" sz="2000" dirty="0" err="1"/>
              <a:t>imun</a:t>
            </a:r>
            <a:r>
              <a:rPr lang="en-ID" sz="2000" dirty="0"/>
              <a:t> dan </a:t>
            </a:r>
            <a:r>
              <a:rPr lang="en-ID" sz="2000" dirty="0" err="1"/>
              <a:t>jika</a:t>
            </a:r>
            <a:r>
              <a:rPr lang="en-ID" sz="2000" dirty="0"/>
              <a:t> </a:t>
            </a:r>
            <a:r>
              <a:rPr lang="en-ID" sz="2000" dirty="0" err="1"/>
              <a:t>tidak</a:t>
            </a:r>
            <a:r>
              <a:rPr lang="en-ID" sz="2000" dirty="0"/>
              <a:t> </a:t>
            </a:r>
            <a:r>
              <a:rPr lang="en-ID" sz="2000" dirty="0" err="1"/>
              <a:t>diterapi</a:t>
            </a:r>
            <a:r>
              <a:rPr lang="en-ID" sz="2000" dirty="0"/>
              <a:t> </a:t>
            </a:r>
            <a:r>
              <a:rPr lang="en-ID" sz="2000" dirty="0" err="1"/>
              <a:t>dapat</a:t>
            </a:r>
            <a:r>
              <a:rPr lang="en-ID" sz="2000" dirty="0"/>
              <a:t> </a:t>
            </a:r>
            <a:r>
              <a:rPr lang="en-ID" sz="2000" dirty="0" err="1"/>
              <a:t>menurunkan</a:t>
            </a:r>
            <a:r>
              <a:rPr lang="en-ID" sz="2000" dirty="0"/>
              <a:t> </a:t>
            </a:r>
            <a:r>
              <a:rPr lang="en-ID" sz="2000" dirty="0" err="1"/>
              <a:t>daya</a:t>
            </a:r>
            <a:r>
              <a:rPr lang="en-ID" sz="2000" dirty="0"/>
              <a:t> </a:t>
            </a:r>
            <a:r>
              <a:rPr lang="en-ID" sz="2000" dirty="0" err="1"/>
              <a:t>tahan</a:t>
            </a:r>
            <a:r>
              <a:rPr lang="en-ID" sz="2000" dirty="0"/>
              <a:t> </a:t>
            </a:r>
            <a:r>
              <a:rPr lang="en-ID" sz="2000" dirty="0" err="1"/>
              <a:t>tubuh</a:t>
            </a:r>
            <a:r>
              <a:rPr lang="en-ID" sz="2000" dirty="0"/>
              <a:t> </a:t>
            </a:r>
            <a:r>
              <a:rPr lang="en-ID" sz="2000" dirty="0" err="1"/>
              <a:t>manusia</a:t>
            </a:r>
            <a:r>
              <a:rPr lang="en-ID" sz="2000" dirty="0"/>
              <a:t> </a:t>
            </a:r>
            <a:r>
              <a:rPr lang="en-ID" sz="2000" dirty="0" err="1"/>
              <a:t>hingga</a:t>
            </a:r>
            <a:r>
              <a:rPr lang="en-ID" sz="2000" dirty="0"/>
              <a:t> </a:t>
            </a:r>
            <a:r>
              <a:rPr lang="en-ID" sz="2000" dirty="0" err="1"/>
              <a:t>terjadi</a:t>
            </a:r>
            <a:r>
              <a:rPr lang="en-ID" sz="2000" dirty="0"/>
              <a:t> </a:t>
            </a:r>
            <a:r>
              <a:rPr lang="en-ID" sz="2000" dirty="0" err="1"/>
              <a:t>kondisi</a:t>
            </a:r>
            <a:r>
              <a:rPr lang="en-ID" sz="2000" dirty="0"/>
              <a:t> Acquired </a:t>
            </a:r>
            <a:r>
              <a:rPr lang="en-ID" sz="2000" dirty="0" err="1"/>
              <a:t>Immuno</a:t>
            </a:r>
            <a:r>
              <a:rPr lang="en-ID" sz="2000" dirty="0"/>
              <a:t> Deficiency Syndrome (AIDS).</a:t>
            </a:r>
          </a:p>
          <a:p>
            <a:pPr marL="285750" indent="-285750" algn="just">
              <a:lnSpc>
                <a:spcPct val="150000"/>
              </a:lnSpc>
              <a:buFont typeface="Arial" panose="020B0604020202020204" pitchFamily="34" charset="0"/>
              <a:buChar char="•"/>
            </a:pPr>
            <a:r>
              <a:rPr lang="en-ID" sz="2000" dirty="0"/>
              <a:t>Diagnosis HIV </a:t>
            </a:r>
            <a:r>
              <a:rPr lang="en-ID" sz="2000" dirty="0" err="1"/>
              <a:t>dapat</a:t>
            </a:r>
            <a:r>
              <a:rPr lang="en-ID" sz="2000" dirty="0"/>
              <a:t> </a:t>
            </a:r>
            <a:r>
              <a:rPr lang="en-ID" sz="2000" dirty="0" err="1"/>
              <a:t>ditegakkan</a:t>
            </a:r>
            <a:r>
              <a:rPr lang="en-ID" sz="2000" dirty="0"/>
              <a:t> </a:t>
            </a:r>
            <a:r>
              <a:rPr lang="en-ID" sz="2000" dirty="0" err="1"/>
              <a:t>dengan</a:t>
            </a:r>
            <a:r>
              <a:rPr lang="en-ID" sz="2000" dirty="0"/>
              <a:t> </a:t>
            </a:r>
            <a:r>
              <a:rPr lang="en-ID" sz="2000" dirty="0" err="1"/>
              <a:t>menggunakan</a:t>
            </a:r>
            <a:r>
              <a:rPr lang="en-ID" sz="2000" dirty="0"/>
              <a:t> 2 </a:t>
            </a:r>
            <a:r>
              <a:rPr lang="en-ID" sz="2000" dirty="0" err="1"/>
              <a:t>metode</a:t>
            </a:r>
            <a:r>
              <a:rPr lang="en-ID" sz="2000" dirty="0"/>
              <a:t> </a:t>
            </a:r>
            <a:r>
              <a:rPr lang="en-ID" sz="2000" dirty="0" err="1"/>
              <a:t>pemeriksaan</a:t>
            </a:r>
            <a:r>
              <a:rPr lang="en-ID" sz="2000" dirty="0"/>
              <a:t>, </a:t>
            </a:r>
            <a:r>
              <a:rPr lang="en-ID" sz="2000" dirty="0" err="1"/>
              <a:t>yaitu</a:t>
            </a:r>
            <a:r>
              <a:rPr lang="en-ID" sz="2000" dirty="0"/>
              <a:t> </a:t>
            </a:r>
            <a:r>
              <a:rPr lang="en-ID" sz="2000" dirty="0" err="1"/>
              <a:t>pemeriksaan</a:t>
            </a:r>
            <a:r>
              <a:rPr lang="en-ID" sz="2000" dirty="0"/>
              <a:t> </a:t>
            </a:r>
            <a:r>
              <a:rPr lang="en-ID" sz="2000" dirty="0" err="1"/>
              <a:t>serologis</a:t>
            </a:r>
            <a:r>
              <a:rPr lang="en-ID" sz="2000" dirty="0"/>
              <a:t> dan </a:t>
            </a:r>
            <a:r>
              <a:rPr lang="en-ID" sz="2000" dirty="0" err="1"/>
              <a:t>virologis</a:t>
            </a:r>
            <a:r>
              <a:rPr lang="en-ID" sz="2000" dirty="0"/>
              <a:t>.</a:t>
            </a:r>
          </a:p>
        </p:txBody>
      </p:sp>
      <p:sp>
        <p:nvSpPr>
          <p:cNvPr id="4" name="TextBox 3"/>
          <p:cNvSpPr txBox="1"/>
          <p:nvPr/>
        </p:nvSpPr>
        <p:spPr>
          <a:xfrm>
            <a:off x="467544" y="1784625"/>
            <a:ext cx="7920880" cy="461665"/>
          </a:xfrm>
          <a:prstGeom prst="rect">
            <a:avLst/>
          </a:prstGeom>
          <a:noFill/>
        </p:spPr>
        <p:txBody>
          <a:bodyPr wrap="square" rtlCol="0">
            <a:spAutoFit/>
          </a:bodyPr>
          <a:lstStyle/>
          <a:p>
            <a:r>
              <a:rPr lang="en-ID" sz="2400" dirty="0"/>
              <a:t>HIV</a:t>
            </a:r>
            <a:endParaRPr lang="id-ID" sz="2400" b="1" dirty="0">
              <a:solidFill>
                <a:schemeClr val="tx1">
                  <a:lumMod val="75000"/>
                  <a:lumOff val="25000"/>
                </a:schemeClr>
              </a:solidFill>
            </a:endParaRPr>
          </a:p>
        </p:txBody>
      </p:sp>
      <p:pic>
        <p:nvPicPr>
          <p:cNvPr id="11" name="Picture 10" descr="Cover.png"/>
          <p:cNvPicPr>
            <a:picLocks noChangeAspect="1"/>
          </p:cNvPicPr>
          <p:nvPr/>
        </p:nvPicPr>
        <p:blipFill>
          <a:blip r:embed="rId3"/>
          <a:stretch>
            <a:fillRect/>
          </a:stretch>
        </p:blipFill>
        <p:spPr>
          <a:xfrm>
            <a:off x="2453" y="1306"/>
            <a:ext cx="9141546" cy="1617934"/>
          </a:xfrm>
          <a:prstGeom prst="rect">
            <a:avLst/>
          </a:prstGeom>
        </p:spPr>
      </p:pic>
      <p:pic>
        <p:nvPicPr>
          <p:cNvPr id="12" name="Picture 3" descr="D:\ARTWORK\UNISA\BRAND BOOK\CDR\__MASTER TEMPLATE\TEMPLATE PPT\JPG\1,1.png"/>
          <p:cNvPicPr>
            <a:picLocks noChangeAspect="1" noChangeArrowheads="1"/>
          </p:cNvPicPr>
          <p:nvPr/>
        </p:nvPicPr>
        <p:blipFill>
          <a:blip r:embed="rId4" cstate="print"/>
          <a:srcRect/>
          <a:stretch>
            <a:fillRect/>
          </a:stretch>
        </p:blipFill>
        <p:spPr bwMode="auto">
          <a:xfrm>
            <a:off x="642910" y="214290"/>
            <a:ext cx="1643074" cy="592720"/>
          </a:xfrm>
          <a:prstGeom prst="rect">
            <a:avLst/>
          </a:prstGeom>
          <a:noFill/>
        </p:spPr>
      </p:pic>
    </p:spTree>
    <p:extLst>
      <p:ext uri="{BB962C8B-B14F-4D97-AF65-F5344CB8AC3E}">
        <p14:creationId xmlns:p14="http://schemas.microsoft.com/office/powerpoint/2010/main" val="1120914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2500306"/>
            <a:ext cx="8208912" cy="337335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ID" dirty="0" err="1"/>
              <a:t>Antibodi</a:t>
            </a:r>
            <a:r>
              <a:rPr lang="en-ID" dirty="0"/>
              <a:t> dan antigen </a:t>
            </a:r>
            <a:r>
              <a:rPr lang="en-ID" dirty="0" err="1"/>
              <a:t>dapat</a:t>
            </a:r>
            <a:r>
              <a:rPr lang="en-ID" dirty="0"/>
              <a:t> </a:t>
            </a:r>
            <a:r>
              <a:rPr lang="en-ID" dirty="0" err="1"/>
              <a:t>dideteksi</a:t>
            </a:r>
            <a:r>
              <a:rPr lang="en-ID" dirty="0"/>
              <a:t> </a:t>
            </a:r>
            <a:r>
              <a:rPr lang="en-ID" dirty="0" err="1"/>
              <a:t>melalui</a:t>
            </a:r>
            <a:r>
              <a:rPr lang="en-ID" dirty="0"/>
              <a:t> </a:t>
            </a:r>
            <a:r>
              <a:rPr lang="en-ID" dirty="0" err="1"/>
              <a:t>pemeriksaan</a:t>
            </a:r>
            <a:r>
              <a:rPr lang="en-ID" dirty="0"/>
              <a:t> </a:t>
            </a:r>
            <a:r>
              <a:rPr lang="en-ID" dirty="0" err="1"/>
              <a:t>serologis</a:t>
            </a:r>
            <a:r>
              <a:rPr lang="en-ID" dirty="0"/>
              <a:t>. </a:t>
            </a:r>
          </a:p>
          <a:p>
            <a:pPr marL="285750" indent="-285750" algn="just">
              <a:lnSpc>
                <a:spcPct val="150000"/>
              </a:lnSpc>
              <a:buFont typeface="Arial" panose="020B0604020202020204" pitchFamily="34" charset="0"/>
              <a:buChar char="•"/>
            </a:pPr>
            <a:r>
              <a:rPr lang="en-ID" dirty="0"/>
              <a:t>Adapun </a:t>
            </a:r>
            <a:r>
              <a:rPr lang="en-ID" dirty="0" err="1"/>
              <a:t>metode</a:t>
            </a:r>
            <a:r>
              <a:rPr lang="en-ID" dirty="0"/>
              <a:t> </a:t>
            </a:r>
            <a:r>
              <a:rPr lang="en-ID" dirty="0" err="1"/>
              <a:t>pemeriksaan</a:t>
            </a:r>
            <a:r>
              <a:rPr lang="en-ID" dirty="0"/>
              <a:t> </a:t>
            </a:r>
            <a:r>
              <a:rPr lang="en-ID" dirty="0" err="1"/>
              <a:t>serologis</a:t>
            </a:r>
            <a:r>
              <a:rPr lang="en-ID" dirty="0"/>
              <a:t> yang </a:t>
            </a:r>
            <a:r>
              <a:rPr lang="en-ID" dirty="0" err="1"/>
              <a:t>sering</a:t>
            </a:r>
            <a:r>
              <a:rPr lang="en-ID" dirty="0"/>
              <a:t> </a:t>
            </a:r>
            <a:r>
              <a:rPr lang="en-ID" dirty="0" err="1"/>
              <a:t>digunakan</a:t>
            </a:r>
            <a:r>
              <a:rPr lang="en-ID" dirty="0"/>
              <a:t> </a:t>
            </a:r>
            <a:r>
              <a:rPr lang="en-ID" dirty="0" err="1"/>
              <a:t>adalah</a:t>
            </a:r>
            <a:r>
              <a:rPr lang="en-ID" dirty="0"/>
              <a:t> </a:t>
            </a:r>
          </a:p>
          <a:p>
            <a:pPr marL="342900" indent="-342900" algn="just">
              <a:lnSpc>
                <a:spcPct val="150000"/>
              </a:lnSpc>
              <a:buFont typeface="+mj-lt"/>
              <a:buAutoNum type="arabicParenR"/>
            </a:pPr>
            <a:r>
              <a:rPr lang="en-ID" dirty="0"/>
              <a:t>rapid immunochromatography test (</a:t>
            </a:r>
            <a:r>
              <a:rPr lang="en-ID" dirty="0" err="1"/>
              <a:t>tes</a:t>
            </a:r>
            <a:r>
              <a:rPr lang="en-ID" dirty="0"/>
              <a:t> </a:t>
            </a:r>
            <a:r>
              <a:rPr lang="en-ID" dirty="0" err="1"/>
              <a:t>cepat</a:t>
            </a:r>
            <a:r>
              <a:rPr lang="en-ID" dirty="0"/>
              <a:t>) </a:t>
            </a:r>
          </a:p>
          <a:p>
            <a:pPr marL="342900" indent="-342900" algn="just">
              <a:lnSpc>
                <a:spcPct val="150000"/>
              </a:lnSpc>
              <a:buFont typeface="+mj-lt"/>
              <a:buAutoNum type="arabicParenR"/>
            </a:pPr>
            <a:r>
              <a:rPr lang="en-ID" dirty="0"/>
              <a:t>EIA (enzyme immunoassay) </a:t>
            </a:r>
            <a:r>
              <a:rPr lang="en-ID" dirty="0" err="1"/>
              <a:t>Secara</a:t>
            </a:r>
            <a:r>
              <a:rPr lang="en-ID" dirty="0"/>
              <a:t> </a:t>
            </a:r>
            <a:r>
              <a:rPr lang="en-ID" dirty="0" err="1"/>
              <a:t>umum</a:t>
            </a:r>
            <a:r>
              <a:rPr lang="en-ID" dirty="0"/>
              <a:t> </a:t>
            </a:r>
            <a:r>
              <a:rPr lang="en-ID" dirty="0" err="1"/>
              <a:t>tujuan</a:t>
            </a:r>
            <a:r>
              <a:rPr lang="en-ID" dirty="0"/>
              <a:t> </a:t>
            </a:r>
            <a:r>
              <a:rPr lang="en-ID" dirty="0" err="1"/>
              <a:t>pemeriksaan</a:t>
            </a:r>
            <a:r>
              <a:rPr lang="en-ID" dirty="0"/>
              <a:t> </a:t>
            </a:r>
            <a:r>
              <a:rPr lang="en-ID" dirty="0" err="1"/>
              <a:t>tes</a:t>
            </a:r>
            <a:r>
              <a:rPr lang="en-ID" dirty="0"/>
              <a:t> </a:t>
            </a:r>
            <a:r>
              <a:rPr lang="en-ID" dirty="0" err="1"/>
              <a:t>cepat</a:t>
            </a:r>
            <a:r>
              <a:rPr lang="en-ID" dirty="0"/>
              <a:t> dan EIA </a:t>
            </a:r>
            <a:r>
              <a:rPr lang="en-ID" dirty="0" err="1"/>
              <a:t>adalah</a:t>
            </a:r>
            <a:r>
              <a:rPr lang="en-ID" dirty="0"/>
              <a:t> </a:t>
            </a:r>
            <a:r>
              <a:rPr lang="en-ID" dirty="0" err="1"/>
              <a:t>sama</a:t>
            </a:r>
            <a:r>
              <a:rPr lang="en-ID" dirty="0"/>
              <a:t>, </a:t>
            </a:r>
            <a:r>
              <a:rPr lang="en-ID" dirty="0" err="1"/>
              <a:t>yaitu</a:t>
            </a:r>
            <a:r>
              <a:rPr lang="en-ID" dirty="0"/>
              <a:t> </a:t>
            </a:r>
            <a:r>
              <a:rPr lang="en-ID" dirty="0" err="1"/>
              <a:t>mendeteksi</a:t>
            </a:r>
            <a:r>
              <a:rPr lang="en-ID" dirty="0"/>
              <a:t> </a:t>
            </a:r>
            <a:r>
              <a:rPr lang="en-ID" dirty="0" err="1"/>
              <a:t>antibodi</a:t>
            </a:r>
            <a:r>
              <a:rPr lang="en-ID" dirty="0"/>
              <a:t> </a:t>
            </a:r>
            <a:r>
              <a:rPr lang="en-ID" dirty="0" err="1"/>
              <a:t>saja</a:t>
            </a:r>
            <a:r>
              <a:rPr lang="en-ID" dirty="0"/>
              <a:t> (</a:t>
            </a:r>
            <a:r>
              <a:rPr lang="en-ID" dirty="0" err="1"/>
              <a:t>generasi</a:t>
            </a:r>
            <a:r>
              <a:rPr lang="en-ID" dirty="0"/>
              <a:t> </a:t>
            </a:r>
            <a:r>
              <a:rPr lang="en-ID" dirty="0" err="1"/>
              <a:t>pertama</a:t>
            </a:r>
            <a:r>
              <a:rPr lang="en-ID" dirty="0"/>
              <a:t>) </a:t>
            </a:r>
            <a:r>
              <a:rPr lang="en-ID" dirty="0" err="1"/>
              <a:t>atau</a:t>
            </a:r>
            <a:r>
              <a:rPr lang="en-ID" dirty="0"/>
              <a:t> antigen dan </a:t>
            </a:r>
            <a:r>
              <a:rPr lang="en-ID" dirty="0" err="1"/>
              <a:t>antibodi</a:t>
            </a:r>
            <a:r>
              <a:rPr lang="en-ID" dirty="0"/>
              <a:t> (</a:t>
            </a:r>
            <a:r>
              <a:rPr lang="en-ID" dirty="0" err="1"/>
              <a:t>generasi</a:t>
            </a:r>
            <a:r>
              <a:rPr lang="en-ID" dirty="0"/>
              <a:t> </a:t>
            </a:r>
            <a:r>
              <a:rPr lang="en-ID" dirty="0" err="1"/>
              <a:t>ketiga</a:t>
            </a:r>
            <a:r>
              <a:rPr lang="en-ID" dirty="0"/>
              <a:t> dan </a:t>
            </a:r>
            <a:r>
              <a:rPr lang="en-ID" dirty="0" err="1"/>
              <a:t>keempat</a:t>
            </a:r>
            <a:r>
              <a:rPr lang="en-ID" dirty="0"/>
              <a:t>). </a:t>
            </a:r>
          </a:p>
          <a:p>
            <a:pPr marL="285750" indent="-285750" algn="just">
              <a:lnSpc>
                <a:spcPct val="150000"/>
              </a:lnSpc>
              <a:buFont typeface="Arial" panose="020B0604020202020204" pitchFamily="34" charset="0"/>
              <a:buChar char="•"/>
            </a:pPr>
            <a:r>
              <a:rPr lang="en-ID" b="1" dirty="0" err="1"/>
              <a:t>Metode</a:t>
            </a:r>
            <a:r>
              <a:rPr lang="en-ID" b="1" dirty="0"/>
              <a:t> western blot </a:t>
            </a:r>
            <a:r>
              <a:rPr lang="en-ID" b="1" dirty="0" err="1"/>
              <a:t>sudah</a:t>
            </a:r>
            <a:r>
              <a:rPr lang="en-ID" b="1" dirty="0"/>
              <a:t> </a:t>
            </a:r>
            <a:r>
              <a:rPr lang="en-ID" b="1" dirty="0" err="1"/>
              <a:t>tidak</a:t>
            </a:r>
            <a:r>
              <a:rPr lang="en-ID" b="1" dirty="0"/>
              <a:t> </a:t>
            </a:r>
            <a:r>
              <a:rPr lang="en-ID" b="1" dirty="0" err="1"/>
              <a:t>digunakan</a:t>
            </a:r>
            <a:r>
              <a:rPr lang="en-ID" b="1" dirty="0"/>
              <a:t> </a:t>
            </a:r>
            <a:r>
              <a:rPr lang="en-ID" b="1" dirty="0" err="1"/>
              <a:t>sebagai</a:t>
            </a:r>
            <a:r>
              <a:rPr lang="en-ID" b="1" dirty="0"/>
              <a:t> </a:t>
            </a:r>
            <a:r>
              <a:rPr lang="en-ID" b="1" dirty="0" err="1"/>
              <a:t>standar</a:t>
            </a:r>
            <a:r>
              <a:rPr lang="en-ID" b="1" dirty="0"/>
              <a:t> </a:t>
            </a:r>
            <a:r>
              <a:rPr lang="en-ID" b="1" dirty="0" err="1"/>
              <a:t>konfirmasi</a:t>
            </a:r>
            <a:r>
              <a:rPr lang="en-ID" b="1" dirty="0"/>
              <a:t> diagnosis HIV </a:t>
            </a:r>
            <a:r>
              <a:rPr lang="en-ID" b="1" dirty="0" err="1"/>
              <a:t>lagi</a:t>
            </a:r>
            <a:r>
              <a:rPr lang="en-ID" b="1" dirty="0"/>
              <a:t> di Indonesia.</a:t>
            </a:r>
          </a:p>
        </p:txBody>
      </p:sp>
      <p:sp>
        <p:nvSpPr>
          <p:cNvPr id="4" name="TextBox 3"/>
          <p:cNvSpPr txBox="1"/>
          <p:nvPr/>
        </p:nvSpPr>
        <p:spPr>
          <a:xfrm>
            <a:off x="467544" y="1784625"/>
            <a:ext cx="7920880" cy="369332"/>
          </a:xfrm>
          <a:prstGeom prst="rect">
            <a:avLst/>
          </a:prstGeom>
          <a:noFill/>
        </p:spPr>
        <p:txBody>
          <a:bodyPr wrap="square" rtlCol="0">
            <a:spAutoFit/>
          </a:bodyPr>
          <a:lstStyle/>
          <a:p>
            <a:r>
              <a:rPr lang="en-ID" dirty="0" err="1"/>
              <a:t>Metode</a:t>
            </a:r>
            <a:r>
              <a:rPr lang="en-ID" dirty="0"/>
              <a:t> </a:t>
            </a:r>
            <a:r>
              <a:rPr lang="en-ID" dirty="0" err="1"/>
              <a:t>pemeriksaan</a:t>
            </a:r>
            <a:r>
              <a:rPr lang="en-ID" dirty="0"/>
              <a:t> </a:t>
            </a:r>
            <a:r>
              <a:rPr lang="en-ID" dirty="0" err="1"/>
              <a:t>serologis</a:t>
            </a:r>
            <a:endParaRPr lang="id-ID" b="1" dirty="0">
              <a:solidFill>
                <a:schemeClr val="tx1">
                  <a:lumMod val="75000"/>
                  <a:lumOff val="25000"/>
                </a:schemeClr>
              </a:solidFill>
            </a:endParaRPr>
          </a:p>
        </p:txBody>
      </p:sp>
      <p:pic>
        <p:nvPicPr>
          <p:cNvPr id="11" name="Picture 10" descr="Cover.png"/>
          <p:cNvPicPr>
            <a:picLocks noChangeAspect="1"/>
          </p:cNvPicPr>
          <p:nvPr/>
        </p:nvPicPr>
        <p:blipFill>
          <a:blip r:embed="rId3"/>
          <a:stretch>
            <a:fillRect/>
          </a:stretch>
        </p:blipFill>
        <p:spPr>
          <a:xfrm>
            <a:off x="2453" y="1306"/>
            <a:ext cx="9141546" cy="1617934"/>
          </a:xfrm>
          <a:prstGeom prst="rect">
            <a:avLst/>
          </a:prstGeom>
        </p:spPr>
      </p:pic>
      <p:pic>
        <p:nvPicPr>
          <p:cNvPr id="12" name="Picture 3" descr="D:\ARTWORK\UNISA\BRAND BOOK\CDR\__MASTER TEMPLATE\TEMPLATE PPT\JPG\1,1.png"/>
          <p:cNvPicPr>
            <a:picLocks noChangeAspect="1" noChangeArrowheads="1"/>
          </p:cNvPicPr>
          <p:nvPr/>
        </p:nvPicPr>
        <p:blipFill>
          <a:blip r:embed="rId4" cstate="print"/>
          <a:srcRect/>
          <a:stretch>
            <a:fillRect/>
          </a:stretch>
        </p:blipFill>
        <p:spPr bwMode="auto">
          <a:xfrm>
            <a:off x="642910" y="214290"/>
            <a:ext cx="1643074" cy="592720"/>
          </a:xfrm>
          <a:prstGeom prst="rect">
            <a:avLst/>
          </a:prstGeom>
          <a:noFill/>
        </p:spPr>
      </p:pic>
    </p:spTree>
    <p:extLst>
      <p:ext uri="{BB962C8B-B14F-4D97-AF65-F5344CB8AC3E}">
        <p14:creationId xmlns:p14="http://schemas.microsoft.com/office/powerpoint/2010/main" val="3273329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5808" y="1593236"/>
            <a:ext cx="8244235" cy="419961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ID" sz="2000" dirty="0" err="1"/>
              <a:t>Pemeriksaan</a:t>
            </a:r>
            <a:r>
              <a:rPr lang="en-ID" sz="2000" dirty="0"/>
              <a:t> </a:t>
            </a:r>
            <a:r>
              <a:rPr lang="en-ID" sz="2000" dirty="0" err="1"/>
              <a:t>virologis</a:t>
            </a:r>
            <a:r>
              <a:rPr lang="en-ID" sz="2000" dirty="0"/>
              <a:t> </a:t>
            </a:r>
            <a:r>
              <a:rPr lang="en-ID" sz="2000" dirty="0" err="1"/>
              <a:t>dilakukan</a:t>
            </a:r>
            <a:r>
              <a:rPr lang="en-ID" sz="2000" dirty="0"/>
              <a:t> </a:t>
            </a:r>
            <a:r>
              <a:rPr lang="en-ID" sz="2000" dirty="0" err="1"/>
              <a:t>dengan</a:t>
            </a:r>
            <a:r>
              <a:rPr lang="en-ID" sz="2000" dirty="0"/>
              <a:t> </a:t>
            </a:r>
            <a:r>
              <a:rPr lang="en-ID" sz="2000" dirty="0" err="1"/>
              <a:t>pemeriksaan</a:t>
            </a:r>
            <a:r>
              <a:rPr lang="en-ID" sz="2000" dirty="0"/>
              <a:t> DNA HIV dan RNA HIV. </a:t>
            </a:r>
          </a:p>
          <a:p>
            <a:pPr marL="285750" indent="-285750" algn="just">
              <a:lnSpc>
                <a:spcPct val="150000"/>
              </a:lnSpc>
              <a:buFont typeface="Arial" panose="020B0604020202020204" pitchFamily="34" charset="0"/>
              <a:buChar char="•"/>
            </a:pPr>
            <a:r>
              <a:rPr lang="en-ID" sz="2000" dirty="0" err="1"/>
              <a:t>Saat</a:t>
            </a:r>
            <a:r>
              <a:rPr lang="en-ID" sz="2000" dirty="0"/>
              <a:t> </a:t>
            </a:r>
            <a:r>
              <a:rPr lang="en-ID" sz="2000" dirty="0" err="1"/>
              <a:t>ini</a:t>
            </a:r>
            <a:r>
              <a:rPr lang="en-ID" sz="2000" dirty="0"/>
              <a:t> </a:t>
            </a:r>
            <a:r>
              <a:rPr lang="en-ID" sz="2000" dirty="0" err="1"/>
              <a:t>pemeriksaan</a:t>
            </a:r>
            <a:r>
              <a:rPr lang="en-ID" sz="2000" dirty="0"/>
              <a:t> DNA HIV </a:t>
            </a:r>
            <a:r>
              <a:rPr lang="en-ID" sz="2000" dirty="0" err="1"/>
              <a:t>secara</a:t>
            </a:r>
            <a:r>
              <a:rPr lang="en-ID" sz="2000" dirty="0"/>
              <a:t> </a:t>
            </a:r>
            <a:r>
              <a:rPr lang="en-ID" sz="2000" dirty="0" err="1"/>
              <a:t>kualitatif</a:t>
            </a:r>
            <a:r>
              <a:rPr lang="en-ID" sz="2000" dirty="0"/>
              <a:t> di Indonesia </a:t>
            </a:r>
            <a:r>
              <a:rPr lang="en-ID" sz="2000" dirty="0" err="1"/>
              <a:t>lebih</a:t>
            </a:r>
            <a:r>
              <a:rPr lang="en-ID" sz="2000" dirty="0"/>
              <a:t> </a:t>
            </a:r>
            <a:r>
              <a:rPr lang="en-ID" sz="2000" dirty="0" err="1"/>
              <a:t>banyak</a:t>
            </a:r>
            <a:r>
              <a:rPr lang="en-ID" sz="2000" dirty="0"/>
              <a:t> </a:t>
            </a:r>
            <a:r>
              <a:rPr lang="en-ID" sz="2000" dirty="0" err="1"/>
              <a:t>digunakan</a:t>
            </a:r>
            <a:r>
              <a:rPr lang="en-ID" sz="2000" dirty="0"/>
              <a:t> </a:t>
            </a:r>
            <a:r>
              <a:rPr lang="en-ID" sz="2000" dirty="0" err="1"/>
              <a:t>untuk</a:t>
            </a:r>
            <a:r>
              <a:rPr lang="en-ID" sz="2000" dirty="0"/>
              <a:t> diagnosis HIV pada </a:t>
            </a:r>
            <a:r>
              <a:rPr lang="en-ID" sz="2000" dirty="0" err="1"/>
              <a:t>bayi</a:t>
            </a:r>
            <a:r>
              <a:rPr lang="en-ID" sz="2000" dirty="0"/>
              <a:t>. </a:t>
            </a:r>
          </a:p>
          <a:p>
            <a:pPr marL="285750" indent="-285750" algn="just">
              <a:lnSpc>
                <a:spcPct val="150000"/>
              </a:lnSpc>
              <a:buFont typeface="Arial" panose="020B0604020202020204" pitchFamily="34" charset="0"/>
              <a:buChar char="•"/>
            </a:pPr>
            <a:r>
              <a:rPr lang="en-ID" sz="2000" dirty="0"/>
              <a:t>Pada </a:t>
            </a:r>
            <a:r>
              <a:rPr lang="en-ID" sz="2000" dirty="0" err="1"/>
              <a:t>daerah</a:t>
            </a:r>
            <a:r>
              <a:rPr lang="en-ID" sz="2000" dirty="0"/>
              <a:t> yang </a:t>
            </a:r>
            <a:r>
              <a:rPr lang="en-ID" sz="2000" dirty="0" err="1"/>
              <a:t>tidak</a:t>
            </a:r>
            <a:r>
              <a:rPr lang="en-ID" sz="2000" dirty="0"/>
              <a:t> </a:t>
            </a:r>
            <a:r>
              <a:rPr lang="en-ID" sz="2000" dirty="0" err="1"/>
              <a:t>memiliki</a:t>
            </a:r>
            <a:r>
              <a:rPr lang="en-ID" sz="2000" dirty="0"/>
              <a:t> </a:t>
            </a:r>
            <a:r>
              <a:rPr lang="en-ID" sz="2000" dirty="0" err="1"/>
              <a:t>sarana</a:t>
            </a:r>
            <a:r>
              <a:rPr lang="en-ID" sz="2000" dirty="0"/>
              <a:t> </a:t>
            </a:r>
            <a:r>
              <a:rPr lang="en-ID" sz="2000" dirty="0" err="1"/>
              <a:t>pemeriksaan</a:t>
            </a:r>
            <a:r>
              <a:rPr lang="en-ID" sz="2000" dirty="0"/>
              <a:t> DNA HIV, </a:t>
            </a:r>
            <a:r>
              <a:rPr lang="en-ID" sz="2000" dirty="0" err="1"/>
              <a:t>untuk</a:t>
            </a:r>
            <a:r>
              <a:rPr lang="en-ID" sz="2000" dirty="0"/>
              <a:t> </a:t>
            </a:r>
            <a:r>
              <a:rPr lang="en-ID" sz="2000" dirty="0" err="1"/>
              <a:t>menegakkan</a:t>
            </a:r>
            <a:r>
              <a:rPr lang="en-ID" sz="2000" dirty="0"/>
              <a:t> diagnosis </a:t>
            </a:r>
            <a:r>
              <a:rPr lang="en-ID" sz="2000" dirty="0" err="1"/>
              <a:t>dapat</a:t>
            </a:r>
            <a:r>
              <a:rPr lang="en-ID" sz="2000" dirty="0"/>
              <a:t> </a:t>
            </a:r>
            <a:r>
              <a:rPr lang="en-ID" sz="2000" dirty="0" err="1"/>
              <a:t>menggunakan</a:t>
            </a:r>
            <a:r>
              <a:rPr lang="en-ID" sz="2000" dirty="0"/>
              <a:t> </a:t>
            </a:r>
            <a:r>
              <a:rPr lang="en-ID" sz="2000" dirty="0" err="1"/>
              <a:t>pemeriksaan</a:t>
            </a:r>
            <a:r>
              <a:rPr lang="en-ID" sz="2000" dirty="0"/>
              <a:t> RNA HIV yang </a:t>
            </a:r>
            <a:r>
              <a:rPr lang="en-ID" sz="2000" dirty="0" err="1"/>
              <a:t>bersifat</a:t>
            </a:r>
            <a:r>
              <a:rPr lang="en-ID" sz="2000" dirty="0"/>
              <a:t> </a:t>
            </a:r>
            <a:r>
              <a:rPr lang="en-ID" sz="2000" dirty="0" err="1"/>
              <a:t>kuantitatif</a:t>
            </a:r>
            <a:r>
              <a:rPr lang="en-ID" sz="2000" dirty="0"/>
              <a:t> </a:t>
            </a:r>
            <a:r>
              <a:rPr lang="en-ID" sz="2000" dirty="0" err="1"/>
              <a:t>atau</a:t>
            </a:r>
            <a:r>
              <a:rPr lang="en-ID" sz="2000" dirty="0"/>
              <a:t> </a:t>
            </a:r>
            <a:r>
              <a:rPr lang="en-ID" sz="2000" dirty="0" err="1"/>
              <a:t>merujuk</a:t>
            </a:r>
            <a:r>
              <a:rPr lang="en-ID" sz="2000" dirty="0"/>
              <a:t> </a:t>
            </a:r>
            <a:r>
              <a:rPr lang="en-ID" sz="2000" dirty="0" err="1"/>
              <a:t>ke</a:t>
            </a:r>
            <a:r>
              <a:rPr lang="en-ID" sz="2000" dirty="0"/>
              <a:t> </a:t>
            </a:r>
            <a:r>
              <a:rPr lang="en-ID" sz="2000" dirty="0" err="1"/>
              <a:t>tempat</a:t>
            </a:r>
            <a:r>
              <a:rPr lang="en-ID" sz="2000" dirty="0"/>
              <a:t> yang </a:t>
            </a:r>
            <a:r>
              <a:rPr lang="en-ID" sz="2000" dirty="0" err="1"/>
              <a:t>mempunyai</a:t>
            </a:r>
            <a:r>
              <a:rPr lang="en-ID" sz="2000" dirty="0"/>
              <a:t> </a:t>
            </a:r>
            <a:r>
              <a:rPr lang="en-ID" sz="2000" dirty="0" err="1"/>
              <a:t>sarana</a:t>
            </a:r>
            <a:r>
              <a:rPr lang="en-ID" sz="2000" dirty="0"/>
              <a:t> </a:t>
            </a:r>
            <a:r>
              <a:rPr lang="en-ID" sz="2000" dirty="0" err="1"/>
              <a:t>pemeriksaan</a:t>
            </a:r>
            <a:r>
              <a:rPr lang="en-ID" sz="2000" dirty="0"/>
              <a:t> DNA HIV </a:t>
            </a:r>
            <a:r>
              <a:rPr lang="en-ID" sz="2000" dirty="0" err="1"/>
              <a:t>dengan</a:t>
            </a:r>
            <a:r>
              <a:rPr lang="en-ID" sz="2000" dirty="0"/>
              <a:t> </a:t>
            </a:r>
            <a:r>
              <a:rPr lang="en-ID" sz="2000" dirty="0" err="1"/>
              <a:t>menggunakan</a:t>
            </a:r>
            <a:r>
              <a:rPr lang="en-ID" sz="2000" dirty="0"/>
              <a:t> tetes </a:t>
            </a:r>
            <a:r>
              <a:rPr lang="en-ID" sz="2000" dirty="0" err="1"/>
              <a:t>darah</a:t>
            </a:r>
            <a:r>
              <a:rPr lang="en-ID" sz="2000" dirty="0"/>
              <a:t> </a:t>
            </a:r>
            <a:r>
              <a:rPr lang="en-ID" sz="2000" dirty="0" err="1"/>
              <a:t>kering</a:t>
            </a:r>
            <a:r>
              <a:rPr lang="en-ID" sz="2000" dirty="0"/>
              <a:t> (dried blood spot [DBS]). </a:t>
            </a:r>
          </a:p>
        </p:txBody>
      </p:sp>
      <p:sp>
        <p:nvSpPr>
          <p:cNvPr id="4" name="TextBox 3"/>
          <p:cNvSpPr txBox="1"/>
          <p:nvPr/>
        </p:nvSpPr>
        <p:spPr>
          <a:xfrm>
            <a:off x="325808" y="1223904"/>
            <a:ext cx="7920880" cy="369332"/>
          </a:xfrm>
          <a:prstGeom prst="rect">
            <a:avLst/>
          </a:prstGeom>
          <a:noFill/>
        </p:spPr>
        <p:txBody>
          <a:bodyPr wrap="square" rtlCol="0">
            <a:spAutoFit/>
          </a:bodyPr>
          <a:lstStyle/>
          <a:p>
            <a:r>
              <a:rPr lang="en-ID" dirty="0" err="1"/>
              <a:t>Metode</a:t>
            </a:r>
            <a:r>
              <a:rPr lang="en-ID" dirty="0"/>
              <a:t> </a:t>
            </a:r>
            <a:r>
              <a:rPr lang="en-ID" dirty="0" err="1"/>
              <a:t>pemeriksaan</a:t>
            </a:r>
            <a:r>
              <a:rPr lang="en-ID" dirty="0"/>
              <a:t> </a:t>
            </a:r>
            <a:r>
              <a:rPr lang="en-ID" dirty="0" err="1"/>
              <a:t>virologis</a:t>
            </a:r>
            <a:endParaRPr lang="id-ID" b="1" dirty="0">
              <a:solidFill>
                <a:schemeClr val="tx1">
                  <a:lumMod val="75000"/>
                  <a:lumOff val="25000"/>
                </a:schemeClr>
              </a:solidFill>
            </a:endParaRPr>
          </a:p>
        </p:txBody>
      </p:sp>
      <p:pic>
        <p:nvPicPr>
          <p:cNvPr id="11" name="Picture 10" descr="Cover.png"/>
          <p:cNvPicPr>
            <a:picLocks noChangeAspect="1"/>
          </p:cNvPicPr>
          <p:nvPr/>
        </p:nvPicPr>
        <p:blipFill>
          <a:blip r:embed="rId3"/>
          <a:stretch>
            <a:fillRect/>
          </a:stretch>
        </p:blipFill>
        <p:spPr>
          <a:xfrm>
            <a:off x="2453" y="1306"/>
            <a:ext cx="9141546" cy="1617934"/>
          </a:xfrm>
          <a:prstGeom prst="rect">
            <a:avLst/>
          </a:prstGeom>
        </p:spPr>
      </p:pic>
      <p:pic>
        <p:nvPicPr>
          <p:cNvPr id="12" name="Picture 3" descr="D:\ARTWORK\UNISA\BRAND BOOK\CDR\__MASTER TEMPLATE\TEMPLATE PPT\JPG\1,1.png"/>
          <p:cNvPicPr>
            <a:picLocks noChangeAspect="1" noChangeArrowheads="1"/>
          </p:cNvPicPr>
          <p:nvPr/>
        </p:nvPicPr>
        <p:blipFill>
          <a:blip r:embed="rId4" cstate="print"/>
          <a:srcRect/>
          <a:stretch>
            <a:fillRect/>
          </a:stretch>
        </p:blipFill>
        <p:spPr bwMode="auto">
          <a:xfrm>
            <a:off x="642910" y="214290"/>
            <a:ext cx="1643074" cy="592720"/>
          </a:xfrm>
          <a:prstGeom prst="rect">
            <a:avLst/>
          </a:prstGeom>
          <a:noFill/>
        </p:spPr>
      </p:pic>
    </p:spTree>
    <p:extLst>
      <p:ext uri="{BB962C8B-B14F-4D97-AF65-F5344CB8AC3E}">
        <p14:creationId xmlns:p14="http://schemas.microsoft.com/office/powerpoint/2010/main" val="4199235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5808" y="1593236"/>
            <a:ext cx="8244235" cy="461985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ID" dirty="0" err="1"/>
              <a:t>Pemeriksaan</a:t>
            </a:r>
            <a:r>
              <a:rPr lang="en-ID" dirty="0"/>
              <a:t> </a:t>
            </a:r>
            <a:r>
              <a:rPr lang="en-ID" dirty="0" err="1"/>
              <a:t>virologis</a:t>
            </a:r>
            <a:r>
              <a:rPr lang="en-ID" dirty="0"/>
              <a:t> </a:t>
            </a:r>
            <a:r>
              <a:rPr lang="en-ID" dirty="0" err="1"/>
              <a:t>digunakan</a:t>
            </a:r>
            <a:r>
              <a:rPr lang="en-ID" dirty="0"/>
              <a:t> </a:t>
            </a:r>
            <a:r>
              <a:rPr lang="en-ID" dirty="0" err="1"/>
              <a:t>untuk</a:t>
            </a:r>
            <a:r>
              <a:rPr lang="en-ID" dirty="0"/>
              <a:t> </a:t>
            </a:r>
            <a:r>
              <a:rPr lang="en-ID" dirty="0" err="1"/>
              <a:t>mendiagnosis</a:t>
            </a:r>
            <a:r>
              <a:rPr lang="en-ID" dirty="0"/>
              <a:t> HIV pada : </a:t>
            </a:r>
          </a:p>
          <a:p>
            <a:pPr marL="342900" indent="-342900" algn="just">
              <a:lnSpc>
                <a:spcPct val="150000"/>
              </a:lnSpc>
              <a:buFont typeface="+mj-lt"/>
              <a:buAutoNum type="arabicPeriod"/>
            </a:pPr>
            <a:r>
              <a:rPr lang="en-ID" dirty="0" err="1"/>
              <a:t>bayi</a:t>
            </a:r>
            <a:r>
              <a:rPr lang="en-ID" dirty="0"/>
              <a:t> </a:t>
            </a:r>
            <a:r>
              <a:rPr lang="en-ID" dirty="0" err="1"/>
              <a:t>berusia</a:t>
            </a:r>
            <a:r>
              <a:rPr lang="en-ID" dirty="0"/>
              <a:t> </a:t>
            </a:r>
            <a:r>
              <a:rPr lang="en-ID" dirty="0" err="1"/>
              <a:t>dibawah</a:t>
            </a:r>
            <a:r>
              <a:rPr lang="en-ID" dirty="0"/>
              <a:t> 18 </a:t>
            </a:r>
            <a:r>
              <a:rPr lang="en-ID" dirty="0" err="1"/>
              <a:t>bulan</a:t>
            </a:r>
            <a:r>
              <a:rPr lang="en-ID" dirty="0"/>
              <a:t>. </a:t>
            </a:r>
          </a:p>
          <a:p>
            <a:pPr marL="342900" indent="-342900" algn="just">
              <a:lnSpc>
                <a:spcPct val="150000"/>
              </a:lnSpc>
              <a:buFont typeface="+mj-lt"/>
              <a:buAutoNum type="arabicPeriod"/>
            </a:pPr>
            <a:r>
              <a:rPr lang="en-ID" dirty="0" err="1"/>
              <a:t>infeksi</a:t>
            </a:r>
            <a:r>
              <a:rPr lang="en-ID" dirty="0"/>
              <a:t> HIV primer. </a:t>
            </a:r>
          </a:p>
          <a:p>
            <a:pPr marL="342900" indent="-342900" algn="just">
              <a:lnSpc>
                <a:spcPct val="150000"/>
              </a:lnSpc>
              <a:buFont typeface="+mj-lt"/>
              <a:buAutoNum type="arabicPeriod"/>
            </a:pPr>
            <a:r>
              <a:rPr lang="en-ID" dirty="0" err="1"/>
              <a:t>kasus</a:t>
            </a:r>
            <a:r>
              <a:rPr lang="en-ID" dirty="0"/>
              <a:t> terminal </a:t>
            </a:r>
            <a:r>
              <a:rPr lang="en-ID" dirty="0" err="1"/>
              <a:t>dengan</a:t>
            </a:r>
            <a:r>
              <a:rPr lang="en-ID" dirty="0"/>
              <a:t> </a:t>
            </a:r>
            <a:r>
              <a:rPr lang="en-ID" dirty="0" err="1"/>
              <a:t>hasil</a:t>
            </a:r>
            <a:r>
              <a:rPr lang="en-ID" dirty="0"/>
              <a:t> </a:t>
            </a:r>
            <a:r>
              <a:rPr lang="en-ID" dirty="0" err="1"/>
              <a:t>pemeriksaan</a:t>
            </a:r>
            <a:r>
              <a:rPr lang="en-ID" dirty="0"/>
              <a:t> </a:t>
            </a:r>
            <a:r>
              <a:rPr lang="en-ID" dirty="0" err="1"/>
              <a:t>antibodi</a:t>
            </a:r>
            <a:r>
              <a:rPr lang="en-ID" dirty="0"/>
              <a:t> </a:t>
            </a:r>
            <a:r>
              <a:rPr lang="en-ID" dirty="0" err="1"/>
              <a:t>negatif</a:t>
            </a:r>
            <a:r>
              <a:rPr lang="en-ID" dirty="0"/>
              <a:t> </a:t>
            </a:r>
            <a:r>
              <a:rPr lang="en-ID" dirty="0" err="1"/>
              <a:t>namun</a:t>
            </a:r>
            <a:r>
              <a:rPr lang="en-ID" dirty="0"/>
              <a:t> </a:t>
            </a:r>
            <a:r>
              <a:rPr lang="en-ID" dirty="0" err="1"/>
              <a:t>gejala</a:t>
            </a:r>
            <a:r>
              <a:rPr lang="en-ID" dirty="0"/>
              <a:t> </a:t>
            </a:r>
            <a:r>
              <a:rPr lang="en-ID" dirty="0" err="1"/>
              <a:t>klinis</a:t>
            </a:r>
            <a:r>
              <a:rPr lang="en-ID" dirty="0"/>
              <a:t> </a:t>
            </a:r>
            <a:r>
              <a:rPr lang="en-ID" dirty="0" err="1"/>
              <a:t>sangat</a:t>
            </a:r>
            <a:r>
              <a:rPr lang="en-ID" dirty="0"/>
              <a:t> </a:t>
            </a:r>
            <a:r>
              <a:rPr lang="en-ID" dirty="0" err="1"/>
              <a:t>mendukung</a:t>
            </a:r>
            <a:r>
              <a:rPr lang="en-ID" dirty="0"/>
              <a:t> </a:t>
            </a:r>
            <a:r>
              <a:rPr lang="en-ID" dirty="0" err="1"/>
              <a:t>ke</a:t>
            </a:r>
            <a:r>
              <a:rPr lang="en-ID" dirty="0"/>
              <a:t> </a:t>
            </a:r>
            <a:r>
              <a:rPr lang="en-ID" dirty="0" err="1"/>
              <a:t>arah</a:t>
            </a:r>
            <a:r>
              <a:rPr lang="en-ID" dirty="0"/>
              <a:t> AIDS. </a:t>
            </a:r>
          </a:p>
          <a:p>
            <a:pPr marL="342900" indent="-342900" algn="just">
              <a:lnSpc>
                <a:spcPct val="150000"/>
              </a:lnSpc>
              <a:buFont typeface="+mj-lt"/>
              <a:buAutoNum type="arabicPeriod"/>
            </a:pPr>
            <a:r>
              <a:rPr lang="en-ID" dirty="0" err="1"/>
              <a:t>konfirmasi</a:t>
            </a:r>
            <a:r>
              <a:rPr lang="en-ID" dirty="0"/>
              <a:t> </a:t>
            </a:r>
            <a:r>
              <a:rPr lang="en-ID" dirty="0" err="1"/>
              <a:t>hasil</a:t>
            </a:r>
            <a:r>
              <a:rPr lang="en-ID" dirty="0"/>
              <a:t> </a:t>
            </a:r>
            <a:r>
              <a:rPr lang="en-ID" dirty="0" err="1"/>
              <a:t>inkonklusif</a:t>
            </a:r>
            <a:r>
              <a:rPr lang="en-ID" dirty="0"/>
              <a:t> </a:t>
            </a:r>
            <a:r>
              <a:rPr lang="en-ID" dirty="0" err="1"/>
              <a:t>atau</a:t>
            </a:r>
            <a:r>
              <a:rPr lang="en-ID" dirty="0"/>
              <a:t> </a:t>
            </a:r>
            <a:r>
              <a:rPr lang="en-ID" dirty="0" err="1"/>
              <a:t>konfirmasi</a:t>
            </a:r>
            <a:r>
              <a:rPr lang="en-ID" dirty="0"/>
              <a:t> </a:t>
            </a:r>
            <a:r>
              <a:rPr lang="en-ID" dirty="0" err="1"/>
              <a:t>untuk</a:t>
            </a:r>
            <a:r>
              <a:rPr lang="en-ID" dirty="0"/>
              <a:t> </a:t>
            </a:r>
            <a:r>
              <a:rPr lang="en-ID" dirty="0" err="1"/>
              <a:t>dua</a:t>
            </a:r>
            <a:r>
              <a:rPr lang="en-ID" dirty="0"/>
              <a:t> </a:t>
            </a:r>
            <a:r>
              <a:rPr lang="en-ID" dirty="0" err="1"/>
              <a:t>hasil</a:t>
            </a:r>
            <a:r>
              <a:rPr lang="en-ID" dirty="0"/>
              <a:t> </a:t>
            </a:r>
            <a:r>
              <a:rPr lang="en-ID" dirty="0" err="1"/>
              <a:t>laboratorium</a:t>
            </a:r>
            <a:r>
              <a:rPr lang="en-ID" dirty="0"/>
              <a:t> yang </a:t>
            </a:r>
            <a:r>
              <a:rPr lang="en-ID" dirty="0" err="1"/>
              <a:t>berbeda</a:t>
            </a:r>
            <a:r>
              <a:rPr lang="en-ID" dirty="0"/>
              <a:t>. </a:t>
            </a:r>
          </a:p>
          <a:p>
            <a:pPr marL="285750" indent="-285750" algn="just">
              <a:lnSpc>
                <a:spcPct val="150000"/>
              </a:lnSpc>
              <a:buFont typeface="Arial" panose="020B0604020202020204" pitchFamily="34" charset="0"/>
              <a:buChar char="•"/>
            </a:pPr>
            <a:r>
              <a:rPr lang="en-ID" b="1" dirty="0"/>
              <a:t>Hasil </a:t>
            </a:r>
            <a:r>
              <a:rPr lang="en-ID" b="1" dirty="0" err="1"/>
              <a:t>pemeriksaan</a:t>
            </a:r>
            <a:r>
              <a:rPr lang="en-ID" b="1" dirty="0"/>
              <a:t> HIV </a:t>
            </a:r>
            <a:r>
              <a:rPr lang="en-ID" b="1" dirty="0" err="1"/>
              <a:t>dikatakan</a:t>
            </a:r>
            <a:r>
              <a:rPr lang="en-ID" b="1" dirty="0"/>
              <a:t> </a:t>
            </a:r>
            <a:r>
              <a:rPr lang="en-ID" b="1" dirty="0" err="1"/>
              <a:t>positif</a:t>
            </a:r>
            <a:r>
              <a:rPr lang="en-ID" b="1" dirty="0"/>
              <a:t> </a:t>
            </a:r>
            <a:r>
              <a:rPr lang="en-ID" b="1" dirty="0" err="1"/>
              <a:t>apabila</a:t>
            </a:r>
            <a:r>
              <a:rPr lang="en-ID" b="1" dirty="0"/>
              <a:t>: </a:t>
            </a:r>
          </a:p>
          <a:p>
            <a:pPr marL="342900" indent="-342900" algn="just">
              <a:lnSpc>
                <a:spcPct val="150000"/>
              </a:lnSpc>
              <a:buFont typeface="+mj-lt"/>
              <a:buAutoNum type="arabicParenR"/>
            </a:pPr>
            <a:r>
              <a:rPr lang="en-ID" b="1" dirty="0" err="1"/>
              <a:t>tiga</a:t>
            </a:r>
            <a:r>
              <a:rPr lang="en-ID" b="1" dirty="0"/>
              <a:t> </a:t>
            </a:r>
            <a:r>
              <a:rPr lang="en-ID" b="1" dirty="0" err="1"/>
              <a:t>hasil</a:t>
            </a:r>
            <a:r>
              <a:rPr lang="en-ID" b="1" dirty="0"/>
              <a:t> </a:t>
            </a:r>
            <a:r>
              <a:rPr lang="en-ID" b="1" dirty="0" err="1"/>
              <a:t>pemeriksaan</a:t>
            </a:r>
            <a:r>
              <a:rPr lang="en-ID" b="1" dirty="0"/>
              <a:t> </a:t>
            </a:r>
            <a:r>
              <a:rPr lang="en-ID" b="1" dirty="0" err="1"/>
              <a:t>serologis</a:t>
            </a:r>
            <a:r>
              <a:rPr lang="en-ID" b="1" dirty="0"/>
              <a:t> </a:t>
            </a:r>
            <a:r>
              <a:rPr lang="en-ID" b="1" dirty="0" err="1"/>
              <a:t>dengan</a:t>
            </a:r>
            <a:r>
              <a:rPr lang="en-ID" b="1" dirty="0"/>
              <a:t> </a:t>
            </a:r>
            <a:r>
              <a:rPr lang="en-ID" b="1" dirty="0" err="1"/>
              <a:t>tiga</a:t>
            </a:r>
            <a:r>
              <a:rPr lang="en-ID" b="1" dirty="0"/>
              <a:t> </a:t>
            </a:r>
            <a:r>
              <a:rPr lang="en-ID" b="1" dirty="0" err="1"/>
              <a:t>metode</a:t>
            </a:r>
            <a:r>
              <a:rPr lang="en-ID" b="1" dirty="0"/>
              <a:t> </a:t>
            </a:r>
            <a:r>
              <a:rPr lang="en-ID" b="1" dirty="0" err="1"/>
              <a:t>atau</a:t>
            </a:r>
            <a:r>
              <a:rPr lang="en-ID" b="1" dirty="0"/>
              <a:t> </a:t>
            </a:r>
            <a:r>
              <a:rPr lang="en-ID" b="1" dirty="0" err="1"/>
              <a:t>reagen</a:t>
            </a:r>
            <a:r>
              <a:rPr lang="en-ID" b="1" dirty="0"/>
              <a:t> </a:t>
            </a:r>
            <a:r>
              <a:rPr lang="en-ID" b="1" dirty="0" err="1"/>
              <a:t>berbeda</a:t>
            </a:r>
            <a:r>
              <a:rPr lang="en-ID" b="1" dirty="0"/>
              <a:t> </a:t>
            </a:r>
            <a:r>
              <a:rPr lang="en-ID" b="1" dirty="0" err="1"/>
              <a:t>menunjukan</a:t>
            </a:r>
            <a:r>
              <a:rPr lang="en-ID" b="1" dirty="0"/>
              <a:t> </a:t>
            </a:r>
            <a:r>
              <a:rPr lang="en-ID" b="1" dirty="0" err="1"/>
              <a:t>hasil</a:t>
            </a:r>
            <a:r>
              <a:rPr lang="en-ID" b="1" dirty="0"/>
              <a:t> </a:t>
            </a:r>
            <a:r>
              <a:rPr lang="en-ID" b="1" dirty="0" err="1"/>
              <a:t>reaktif</a:t>
            </a:r>
            <a:r>
              <a:rPr lang="en-ID" b="1" dirty="0"/>
              <a:t>. </a:t>
            </a:r>
          </a:p>
          <a:p>
            <a:pPr marL="342900" indent="-342900" algn="just">
              <a:lnSpc>
                <a:spcPct val="150000"/>
              </a:lnSpc>
              <a:buFont typeface="+mj-lt"/>
              <a:buAutoNum type="arabicParenR"/>
            </a:pPr>
            <a:r>
              <a:rPr lang="en-ID" b="1" dirty="0" err="1"/>
              <a:t>pemeriksaan</a:t>
            </a:r>
            <a:r>
              <a:rPr lang="en-ID" b="1" dirty="0"/>
              <a:t> </a:t>
            </a:r>
            <a:r>
              <a:rPr lang="en-ID" b="1" dirty="0" err="1"/>
              <a:t>virologis</a:t>
            </a:r>
            <a:r>
              <a:rPr lang="en-ID" b="1" dirty="0"/>
              <a:t> </a:t>
            </a:r>
            <a:r>
              <a:rPr lang="en-ID" b="1" dirty="0" err="1"/>
              <a:t>kuantitatif</a:t>
            </a:r>
            <a:r>
              <a:rPr lang="en-ID" b="1" dirty="0"/>
              <a:t> </a:t>
            </a:r>
            <a:r>
              <a:rPr lang="en-ID" b="1" dirty="0" err="1"/>
              <a:t>atau</a:t>
            </a:r>
            <a:r>
              <a:rPr lang="en-ID" b="1" dirty="0"/>
              <a:t> </a:t>
            </a:r>
            <a:r>
              <a:rPr lang="en-ID" b="1" dirty="0" err="1"/>
              <a:t>kualitatif</a:t>
            </a:r>
            <a:r>
              <a:rPr lang="en-ID" b="1" dirty="0"/>
              <a:t> </a:t>
            </a:r>
            <a:r>
              <a:rPr lang="en-ID" b="1" dirty="0" err="1"/>
              <a:t>terdeteksi</a:t>
            </a:r>
            <a:r>
              <a:rPr lang="en-ID" b="1" dirty="0"/>
              <a:t> HIV.</a:t>
            </a:r>
          </a:p>
        </p:txBody>
      </p:sp>
      <p:sp>
        <p:nvSpPr>
          <p:cNvPr id="4" name="TextBox 3"/>
          <p:cNvSpPr txBox="1"/>
          <p:nvPr/>
        </p:nvSpPr>
        <p:spPr>
          <a:xfrm>
            <a:off x="325808" y="1223904"/>
            <a:ext cx="7920880" cy="369332"/>
          </a:xfrm>
          <a:prstGeom prst="rect">
            <a:avLst/>
          </a:prstGeom>
          <a:noFill/>
        </p:spPr>
        <p:txBody>
          <a:bodyPr wrap="square" rtlCol="0">
            <a:spAutoFit/>
          </a:bodyPr>
          <a:lstStyle/>
          <a:p>
            <a:r>
              <a:rPr lang="en-ID" dirty="0" err="1"/>
              <a:t>Metode</a:t>
            </a:r>
            <a:r>
              <a:rPr lang="en-ID" dirty="0"/>
              <a:t> </a:t>
            </a:r>
            <a:r>
              <a:rPr lang="en-ID" dirty="0" err="1"/>
              <a:t>pemeriksaan</a:t>
            </a:r>
            <a:r>
              <a:rPr lang="en-ID" dirty="0"/>
              <a:t> </a:t>
            </a:r>
            <a:r>
              <a:rPr lang="en-ID" dirty="0" err="1"/>
              <a:t>virologis</a:t>
            </a:r>
            <a:endParaRPr lang="id-ID" b="1" dirty="0">
              <a:solidFill>
                <a:schemeClr val="tx1">
                  <a:lumMod val="75000"/>
                  <a:lumOff val="25000"/>
                </a:schemeClr>
              </a:solidFill>
            </a:endParaRPr>
          </a:p>
        </p:txBody>
      </p:sp>
      <p:pic>
        <p:nvPicPr>
          <p:cNvPr id="11" name="Picture 10" descr="Cover.png"/>
          <p:cNvPicPr>
            <a:picLocks noChangeAspect="1"/>
          </p:cNvPicPr>
          <p:nvPr/>
        </p:nvPicPr>
        <p:blipFill>
          <a:blip r:embed="rId3"/>
          <a:stretch>
            <a:fillRect/>
          </a:stretch>
        </p:blipFill>
        <p:spPr>
          <a:xfrm>
            <a:off x="2453" y="1306"/>
            <a:ext cx="9141546" cy="1617934"/>
          </a:xfrm>
          <a:prstGeom prst="rect">
            <a:avLst/>
          </a:prstGeom>
        </p:spPr>
      </p:pic>
      <p:pic>
        <p:nvPicPr>
          <p:cNvPr id="12" name="Picture 3" descr="D:\ARTWORK\UNISA\BRAND BOOK\CDR\__MASTER TEMPLATE\TEMPLATE PPT\JPG\1,1.png"/>
          <p:cNvPicPr>
            <a:picLocks noChangeAspect="1" noChangeArrowheads="1"/>
          </p:cNvPicPr>
          <p:nvPr/>
        </p:nvPicPr>
        <p:blipFill>
          <a:blip r:embed="rId4" cstate="print"/>
          <a:srcRect/>
          <a:stretch>
            <a:fillRect/>
          </a:stretch>
        </p:blipFill>
        <p:spPr bwMode="auto">
          <a:xfrm>
            <a:off x="642910" y="214290"/>
            <a:ext cx="1643074" cy="592720"/>
          </a:xfrm>
          <a:prstGeom prst="rect">
            <a:avLst/>
          </a:prstGeom>
          <a:noFill/>
        </p:spPr>
      </p:pic>
    </p:spTree>
    <p:extLst>
      <p:ext uri="{BB962C8B-B14F-4D97-AF65-F5344CB8AC3E}">
        <p14:creationId xmlns:p14="http://schemas.microsoft.com/office/powerpoint/2010/main" val="2455279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5808" y="1593236"/>
            <a:ext cx="8244235" cy="448610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ID" sz="1600" dirty="0" err="1"/>
              <a:t>Terdapat</a:t>
            </a:r>
            <a:r>
              <a:rPr lang="en-ID" sz="1600" dirty="0"/>
              <a:t> </a:t>
            </a:r>
            <a:r>
              <a:rPr lang="en-ID" sz="1600" dirty="0" err="1"/>
              <a:t>tiga</a:t>
            </a:r>
            <a:r>
              <a:rPr lang="en-ID" sz="1600" dirty="0"/>
              <a:t> </a:t>
            </a:r>
            <a:r>
              <a:rPr lang="en-ID" sz="1600" dirty="0" err="1"/>
              <a:t>jenis</a:t>
            </a:r>
            <a:r>
              <a:rPr lang="en-ID" sz="1600" dirty="0"/>
              <a:t> </a:t>
            </a:r>
            <a:r>
              <a:rPr lang="en-ID" sz="1600" dirty="0" err="1"/>
              <a:t>tes</a:t>
            </a:r>
            <a:r>
              <a:rPr lang="en-ID" sz="1600" dirty="0"/>
              <a:t> </a:t>
            </a:r>
            <a:r>
              <a:rPr lang="en-ID" sz="1600" dirty="0" err="1"/>
              <a:t>antibodi</a:t>
            </a:r>
            <a:r>
              <a:rPr lang="en-ID" sz="1600" dirty="0"/>
              <a:t> </a:t>
            </a:r>
            <a:r>
              <a:rPr lang="en-ID" sz="1600" dirty="0" err="1"/>
              <a:t>untuk</a:t>
            </a:r>
            <a:r>
              <a:rPr lang="en-ID" sz="1600" dirty="0"/>
              <a:t> </a:t>
            </a:r>
            <a:r>
              <a:rPr lang="en-ID" sz="1600" dirty="0" err="1"/>
              <a:t>menegakkan</a:t>
            </a:r>
            <a:r>
              <a:rPr lang="en-ID" sz="1600" dirty="0"/>
              <a:t> diagnosis HIV pada </a:t>
            </a:r>
            <a:r>
              <a:rPr lang="en-ID" sz="1600" dirty="0" err="1"/>
              <a:t>anak</a:t>
            </a:r>
            <a:r>
              <a:rPr lang="en-ID" sz="1600" dirty="0"/>
              <a:t> &gt;18 </a:t>
            </a:r>
            <a:r>
              <a:rPr lang="en-ID" sz="1600" dirty="0" err="1"/>
              <a:t>bulan</a:t>
            </a:r>
            <a:r>
              <a:rPr lang="en-ID" sz="1600" dirty="0"/>
              <a:t>, </a:t>
            </a:r>
            <a:r>
              <a:rPr lang="en-ID" sz="1600" dirty="0" err="1"/>
              <a:t>remaja</a:t>
            </a:r>
            <a:r>
              <a:rPr lang="en-ID" sz="1600" dirty="0"/>
              <a:t>, dan </a:t>
            </a:r>
            <a:r>
              <a:rPr lang="en-ID" sz="1600" dirty="0" err="1"/>
              <a:t>dewasa</a:t>
            </a:r>
            <a:r>
              <a:rPr lang="en-ID" sz="1600" dirty="0"/>
              <a:t> </a:t>
            </a:r>
          </a:p>
          <a:p>
            <a:pPr marL="285750" indent="-285750" algn="just">
              <a:lnSpc>
                <a:spcPct val="150000"/>
              </a:lnSpc>
              <a:buFont typeface="Arial" panose="020B0604020202020204" pitchFamily="34" charset="0"/>
              <a:buChar char="•"/>
            </a:pPr>
            <a:r>
              <a:rPr lang="en-ID" sz="1600" b="1" dirty="0"/>
              <a:t>Hasil </a:t>
            </a:r>
            <a:r>
              <a:rPr lang="en-ID" sz="1600" b="1" dirty="0" err="1"/>
              <a:t>pemeriksaan</a:t>
            </a:r>
            <a:r>
              <a:rPr lang="en-ID" sz="1600" b="1" dirty="0"/>
              <a:t> anti-HIV </a:t>
            </a:r>
            <a:r>
              <a:rPr lang="en-ID" sz="1600" b="1" dirty="0" err="1"/>
              <a:t>dapat</a:t>
            </a:r>
            <a:r>
              <a:rPr lang="en-ID" sz="1600" b="1" dirty="0"/>
              <a:t> </a:t>
            </a:r>
            <a:r>
              <a:rPr lang="en-ID" sz="1600" b="1" dirty="0" err="1"/>
              <a:t>berupa</a:t>
            </a:r>
            <a:r>
              <a:rPr lang="en-ID" sz="1600" b="1" dirty="0"/>
              <a:t> </a:t>
            </a:r>
            <a:r>
              <a:rPr lang="en-ID" sz="1600" b="1" dirty="0" err="1"/>
              <a:t>reaktif</a:t>
            </a:r>
            <a:r>
              <a:rPr lang="en-ID" sz="1600" b="1" dirty="0"/>
              <a:t>, non-</a:t>
            </a:r>
            <a:r>
              <a:rPr lang="en-ID" sz="1600" b="1" dirty="0" err="1"/>
              <a:t>reaktif</a:t>
            </a:r>
            <a:r>
              <a:rPr lang="en-ID" sz="1600" b="1" dirty="0"/>
              <a:t> (</a:t>
            </a:r>
            <a:r>
              <a:rPr lang="en-ID" sz="1600" b="1" dirty="0" err="1"/>
              <a:t>negatif</a:t>
            </a:r>
            <a:r>
              <a:rPr lang="en-ID" sz="1600" b="1" dirty="0"/>
              <a:t>), dan </a:t>
            </a:r>
            <a:r>
              <a:rPr lang="en-ID" sz="1600" b="1" dirty="0" err="1"/>
              <a:t>tidak</a:t>
            </a:r>
            <a:r>
              <a:rPr lang="en-ID" sz="1600" b="1" dirty="0"/>
              <a:t> </a:t>
            </a:r>
            <a:r>
              <a:rPr lang="en-ID" sz="1600" b="1" dirty="0" err="1"/>
              <a:t>dapat</a:t>
            </a:r>
            <a:r>
              <a:rPr lang="en-ID" sz="1600" b="1" dirty="0"/>
              <a:t> </a:t>
            </a:r>
            <a:r>
              <a:rPr lang="en-ID" sz="1600" b="1" dirty="0" err="1"/>
              <a:t>ditentukan</a:t>
            </a:r>
            <a:r>
              <a:rPr lang="en-ID" sz="1600" b="1" dirty="0"/>
              <a:t> (</a:t>
            </a:r>
            <a:r>
              <a:rPr lang="en-ID" sz="1600" b="1" dirty="0" err="1"/>
              <a:t>inkonklusif</a:t>
            </a:r>
            <a:r>
              <a:rPr lang="en-ID" sz="1600" b="1" dirty="0"/>
              <a:t>). </a:t>
            </a:r>
          </a:p>
          <a:p>
            <a:pPr marL="285750" indent="-285750" algn="just">
              <a:lnSpc>
                <a:spcPct val="150000"/>
              </a:lnSpc>
              <a:buFont typeface="Arial" panose="020B0604020202020204" pitchFamily="34" charset="0"/>
              <a:buChar char="•"/>
            </a:pPr>
            <a:r>
              <a:rPr lang="en-ID" sz="1600" dirty="0"/>
              <a:t>Hasil yang </a:t>
            </a:r>
            <a:r>
              <a:rPr lang="en-ID" sz="1600" dirty="0" err="1"/>
              <a:t>belum</a:t>
            </a:r>
            <a:r>
              <a:rPr lang="en-ID" sz="1600" dirty="0"/>
              <a:t> </a:t>
            </a:r>
            <a:r>
              <a:rPr lang="en-ID" sz="1600" dirty="0" err="1"/>
              <a:t>terkonfirmasi</a:t>
            </a:r>
            <a:r>
              <a:rPr lang="en-ID" sz="1600" dirty="0"/>
              <a:t> </a:t>
            </a:r>
            <a:r>
              <a:rPr lang="en-ID" sz="1600" dirty="0" err="1"/>
              <a:t>didapatkan</a:t>
            </a:r>
            <a:r>
              <a:rPr lang="en-ID" sz="1600" dirty="0"/>
              <a:t> </a:t>
            </a:r>
            <a:r>
              <a:rPr lang="en-ID" sz="1600" dirty="0" err="1"/>
              <a:t>jika</a:t>
            </a:r>
            <a:r>
              <a:rPr lang="en-ID" sz="1600" dirty="0"/>
              <a:t> </a:t>
            </a:r>
            <a:r>
              <a:rPr lang="en-ID" sz="1600" dirty="0" err="1"/>
              <a:t>tes</a:t>
            </a:r>
            <a:r>
              <a:rPr lang="en-ID" sz="1600" dirty="0"/>
              <a:t> HIV </a:t>
            </a:r>
            <a:r>
              <a:rPr lang="en-ID" sz="1600" dirty="0" err="1"/>
              <a:t>pertama</a:t>
            </a:r>
            <a:r>
              <a:rPr lang="en-ID" sz="1600" dirty="0"/>
              <a:t> </a:t>
            </a:r>
            <a:r>
              <a:rPr lang="en-ID" sz="1600" dirty="0" err="1"/>
              <a:t>reaktif</a:t>
            </a:r>
            <a:r>
              <a:rPr lang="en-ID" sz="1600" dirty="0"/>
              <a:t> </a:t>
            </a:r>
            <a:r>
              <a:rPr lang="en-ID" sz="1600" dirty="0" err="1"/>
              <a:t>namun</a:t>
            </a:r>
            <a:r>
              <a:rPr lang="en-ID" sz="1600" dirty="0"/>
              <a:t> </a:t>
            </a:r>
            <a:r>
              <a:rPr lang="en-ID" sz="1600" dirty="0" err="1"/>
              <a:t>pemeriksaan</a:t>
            </a:r>
            <a:r>
              <a:rPr lang="en-ID" sz="1600" dirty="0"/>
              <a:t> </a:t>
            </a:r>
            <a:r>
              <a:rPr lang="en-ID" sz="1600" dirty="0" err="1"/>
              <a:t>tambahan</a:t>
            </a:r>
            <a:r>
              <a:rPr lang="en-ID" sz="1600" dirty="0"/>
              <a:t> </a:t>
            </a:r>
            <a:r>
              <a:rPr lang="en-ID" sz="1600" dirty="0" err="1"/>
              <a:t>tidak</a:t>
            </a:r>
            <a:r>
              <a:rPr lang="en-ID" sz="1600" dirty="0"/>
              <a:t> </a:t>
            </a:r>
            <a:r>
              <a:rPr lang="en-ID" sz="1600" dirty="0" err="1"/>
              <a:t>dilakukan</a:t>
            </a:r>
            <a:r>
              <a:rPr lang="en-ID" sz="1600" dirty="0"/>
              <a:t> pada </a:t>
            </a:r>
            <a:r>
              <a:rPr lang="en-ID" sz="1600" dirty="0" err="1"/>
              <a:t>kunjungan</a:t>
            </a:r>
            <a:r>
              <a:rPr lang="en-ID" sz="1600" dirty="0"/>
              <a:t> yang </a:t>
            </a:r>
            <a:r>
              <a:rPr lang="en-ID" sz="1600" dirty="0" err="1"/>
              <a:t>sama</a:t>
            </a:r>
            <a:r>
              <a:rPr lang="en-ID" sz="1600" dirty="0"/>
              <a:t> </a:t>
            </a:r>
            <a:r>
              <a:rPr lang="en-ID" sz="1600" dirty="0" err="1"/>
              <a:t>untuk</a:t>
            </a:r>
            <a:r>
              <a:rPr lang="en-ID" sz="1600" dirty="0"/>
              <a:t> </a:t>
            </a:r>
            <a:r>
              <a:rPr lang="en-ID" sz="1600" dirty="0" err="1"/>
              <a:t>konfirmasi</a:t>
            </a:r>
            <a:r>
              <a:rPr lang="en-ID" sz="1600" dirty="0"/>
              <a:t> diagnosis HIV. </a:t>
            </a:r>
          </a:p>
          <a:p>
            <a:pPr marL="285750" indent="-285750" algn="just">
              <a:lnSpc>
                <a:spcPct val="150000"/>
              </a:lnSpc>
              <a:buFont typeface="Wingdings" pitchFamily="2" charset="2"/>
              <a:buChar char="v"/>
            </a:pPr>
            <a:r>
              <a:rPr lang="en-ID" sz="1600" dirty="0"/>
              <a:t>Hal </a:t>
            </a:r>
            <a:r>
              <a:rPr lang="en-ID" sz="1600" dirty="0" err="1"/>
              <a:t>ini</a:t>
            </a:r>
            <a:r>
              <a:rPr lang="en-ID" sz="1600" dirty="0"/>
              <a:t> </a:t>
            </a:r>
            <a:r>
              <a:rPr lang="en-ID" sz="1600" dirty="0" err="1"/>
              <a:t>terjadi</a:t>
            </a:r>
            <a:r>
              <a:rPr lang="en-ID" sz="1600" dirty="0"/>
              <a:t> pada </a:t>
            </a:r>
            <a:r>
              <a:rPr lang="en-ID" sz="1600" dirty="0" err="1"/>
              <a:t>daerah</a:t>
            </a:r>
            <a:r>
              <a:rPr lang="en-ID" sz="1600" dirty="0"/>
              <a:t> yang </a:t>
            </a:r>
            <a:r>
              <a:rPr lang="en-ID" sz="1600" dirty="0" err="1"/>
              <a:t>menerapkan</a:t>
            </a:r>
            <a:r>
              <a:rPr lang="en-ID" sz="1600" dirty="0"/>
              <a:t> </a:t>
            </a:r>
            <a:r>
              <a:rPr lang="en-ID" sz="1600" dirty="0" err="1"/>
              <a:t>satu</a:t>
            </a:r>
            <a:r>
              <a:rPr lang="en-ID" sz="1600" dirty="0"/>
              <a:t> kali </a:t>
            </a:r>
            <a:r>
              <a:rPr lang="en-ID" sz="1600" dirty="0" err="1"/>
              <a:t>pemeriksaan</a:t>
            </a:r>
            <a:r>
              <a:rPr lang="en-ID" sz="1600" dirty="0"/>
              <a:t>, </a:t>
            </a:r>
            <a:r>
              <a:rPr lang="en-ID" sz="1600" dirty="0" err="1"/>
              <a:t>suatu</a:t>
            </a:r>
            <a:r>
              <a:rPr lang="en-ID" sz="1600" dirty="0"/>
              <a:t> </a:t>
            </a:r>
            <a:r>
              <a:rPr lang="en-ID" sz="1600" dirty="0" err="1"/>
              <a:t>pendekatan</a:t>
            </a:r>
            <a:r>
              <a:rPr lang="en-ID" sz="1600" dirty="0"/>
              <a:t> yang </a:t>
            </a:r>
            <a:r>
              <a:rPr lang="en-ID" sz="1600" dirty="0" err="1"/>
              <a:t>dinamakan</a:t>
            </a:r>
            <a:r>
              <a:rPr lang="en-ID" sz="1600" dirty="0"/>
              <a:t> “</a:t>
            </a:r>
            <a:r>
              <a:rPr lang="en-ID" sz="1600" dirty="0" err="1"/>
              <a:t>tes</a:t>
            </a:r>
            <a:r>
              <a:rPr lang="en-ID" sz="1600" dirty="0"/>
              <a:t> </a:t>
            </a:r>
            <a:r>
              <a:rPr lang="en-ID" sz="1600" dirty="0" err="1"/>
              <a:t>untuk</a:t>
            </a:r>
            <a:r>
              <a:rPr lang="en-ID" sz="1600" dirty="0"/>
              <a:t> </a:t>
            </a:r>
            <a:r>
              <a:rPr lang="en-ID" sz="1600" dirty="0" err="1"/>
              <a:t>triase</a:t>
            </a:r>
            <a:r>
              <a:rPr lang="en-ID" sz="1600" dirty="0"/>
              <a:t>”. </a:t>
            </a:r>
          </a:p>
          <a:p>
            <a:pPr marL="285750" indent="-285750" algn="just">
              <a:lnSpc>
                <a:spcPct val="150000"/>
              </a:lnSpc>
              <a:buFont typeface="Wingdings" pitchFamily="2" charset="2"/>
              <a:buChar char="v"/>
            </a:pPr>
            <a:r>
              <a:rPr lang="en-ID" sz="1600" dirty="0" err="1"/>
              <a:t>Konselor</a:t>
            </a:r>
            <a:r>
              <a:rPr lang="en-ID" sz="1600" dirty="0"/>
              <a:t> dan </a:t>
            </a:r>
            <a:r>
              <a:rPr lang="en-ID" sz="1600" dirty="0" err="1"/>
              <a:t>penyedia</a:t>
            </a:r>
            <a:r>
              <a:rPr lang="en-ID" sz="1600" dirty="0"/>
              <a:t> </a:t>
            </a:r>
            <a:r>
              <a:rPr lang="en-ID" sz="1600" dirty="0" err="1"/>
              <a:t>layanan</a:t>
            </a:r>
            <a:r>
              <a:rPr lang="en-ID" sz="1600" dirty="0"/>
              <a:t> </a:t>
            </a:r>
            <a:r>
              <a:rPr lang="en-ID" sz="1600" dirty="0" err="1"/>
              <a:t>tes</a:t>
            </a:r>
            <a:r>
              <a:rPr lang="en-ID" sz="1600" dirty="0"/>
              <a:t> </a:t>
            </a:r>
            <a:r>
              <a:rPr lang="en-ID" sz="1600" dirty="0" err="1"/>
              <a:t>bertanggung</a:t>
            </a:r>
            <a:r>
              <a:rPr lang="en-ID" sz="1600" dirty="0"/>
              <a:t> </a:t>
            </a:r>
            <a:r>
              <a:rPr lang="en-ID" sz="1600" dirty="0" err="1"/>
              <a:t>jawab</a:t>
            </a:r>
            <a:r>
              <a:rPr lang="en-ID" sz="1600" dirty="0"/>
              <a:t> </a:t>
            </a:r>
            <a:r>
              <a:rPr lang="en-ID" sz="1600" dirty="0" err="1"/>
              <a:t>menjelaskan</a:t>
            </a:r>
            <a:r>
              <a:rPr lang="en-ID" sz="1600" dirty="0"/>
              <a:t> </a:t>
            </a:r>
            <a:r>
              <a:rPr lang="en-ID" sz="1600" dirty="0" err="1"/>
              <a:t>bahwa</a:t>
            </a:r>
            <a:r>
              <a:rPr lang="en-ID" sz="1600" dirty="0"/>
              <a:t> </a:t>
            </a:r>
            <a:r>
              <a:rPr lang="en-ID" sz="1600" dirty="0" err="1"/>
              <a:t>hasil</a:t>
            </a:r>
            <a:r>
              <a:rPr lang="en-ID" sz="1600" dirty="0"/>
              <a:t> yang </a:t>
            </a:r>
            <a:r>
              <a:rPr lang="en-ID" sz="1600" dirty="0" err="1"/>
              <a:t>didapatkan</a:t>
            </a:r>
            <a:r>
              <a:rPr lang="en-ID" sz="1600" dirty="0"/>
              <a:t> </a:t>
            </a:r>
            <a:r>
              <a:rPr lang="en-ID" sz="1600" dirty="0" err="1"/>
              <a:t>bukan</a:t>
            </a:r>
            <a:r>
              <a:rPr lang="en-ID" sz="1600" dirty="0"/>
              <a:t> </a:t>
            </a:r>
            <a:r>
              <a:rPr lang="en-ID" sz="1600" dirty="0" err="1"/>
              <a:t>merupakan</a:t>
            </a:r>
            <a:r>
              <a:rPr lang="en-ID" sz="1600" dirty="0"/>
              <a:t> diagnosis HIV dan </a:t>
            </a:r>
            <a:r>
              <a:rPr lang="en-ID" sz="1600" dirty="0" err="1"/>
              <a:t>memerlukan</a:t>
            </a:r>
            <a:r>
              <a:rPr lang="en-ID" sz="1600" dirty="0"/>
              <a:t> </a:t>
            </a:r>
            <a:r>
              <a:rPr lang="en-ID" sz="1600" dirty="0" err="1"/>
              <a:t>konfirmasi</a:t>
            </a:r>
            <a:r>
              <a:rPr lang="en-ID" sz="1600" dirty="0"/>
              <a:t> </a:t>
            </a:r>
            <a:r>
              <a:rPr lang="en-ID" sz="1600" dirty="0" err="1"/>
              <a:t>serta</a:t>
            </a:r>
            <a:r>
              <a:rPr lang="en-ID" sz="1600" dirty="0"/>
              <a:t> </a:t>
            </a:r>
            <a:r>
              <a:rPr lang="en-ID" sz="1600" dirty="0" err="1"/>
              <a:t>merujuk</a:t>
            </a:r>
            <a:r>
              <a:rPr lang="en-ID" sz="1600" dirty="0"/>
              <a:t> </a:t>
            </a:r>
            <a:r>
              <a:rPr lang="en-ID" sz="1600" dirty="0" err="1"/>
              <a:t>klien</a:t>
            </a:r>
            <a:r>
              <a:rPr lang="en-ID" sz="1600" dirty="0"/>
              <a:t> </a:t>
            </a:r>
            <a:r>
              <a:rPr lang="en-ID" sz="1600" dirty="0" err="1"/>
              <a:t>dengan</a:t>
            </a:r>
            <a:r>
              <a:rPr lang="en-ID" sz="1600" dirty="0"/>
              <a:t> </a:t>
            </a:r>
            <a:r>
              <a:rPr lang="en-ID" sz="1600" dirty="0" err="1"/>
              <a:t>hasil</a:t>
            </a:r>
            <a:r>
              <a:rPr lang="en-ID" sz="1600" dirty="0"/>
              <a:t> </a:t>
            </a:r>
            <a:r>
              <a:rPr lang="en-ID" sz="1600" dirty="0" err="1"/>
              <a:t>reaktif</a:t>
            </a:r>
            <a:r>
              <a:rPr lang="en-ID" sz="1600" dirty="0"/>
              <a:t> </a:t>
            </a:r>
            <a:r>
              <a:rPr lang="en-ID" sz="1600" dirty="0" err="1"/>
              <a:t>ke</a:t>
            </a:r>
            <a:r>
              <a:rPr lang="en-ID" sz="1600" dirty="0"/>
              <a:t> </a:t>
            </a:r>
            <a:r>
              <a:rPr lang="en-ID" sz="1600" dirty="0" err="1"/>
              <a:t>tempat</a:t>
            </a:r>
            <a:r>
              <a:rPr lang="en-ID" sz="1600" dirty="0"/>
              <a:t> </a:t>
            </a:r>
            <a:r>
              <a:rPr lang="en-ID" sz="1600" dirty="0" err="1"/>
              <a:t>dimana</a:t>
            </a:r>
            <a:r>
              <a:rPr lang="en-ID" sz="1600" dirty="0"/>
              <a:t> diagnosis HIV </a:t>
            </a:r>
            <a:r>
              <a:rPr lang="en-ID" sz="1600" dirty="0" err="1"/>
              <a:t>dapat</a:t>
            </a:r>
            <a:r>
              <a:rPr lang="en-ID" sz="1600" dirty="0"/>
              <a:t> </a:t>
            </a:r>
            <a:r>
              <a:rPr lang="en-ID" sz="1600" dirty="0" err="1"/>
              <a:t>ditentukan</a:t>
            </a:r>
            <a:r>
              <a:rPr lang="en-ID" sz="1600" dirty="0"/>
              <a:t>. </a:t>
            </a:r>
          </a:p>
          <a:p>
            <a:pPr marL="285750" indent="-285750" algn="just">
              <a:lnSpc>
                <a:spcPct val="150000"/>
              </a:lnSpc>
              <a:buFont typeface="Wingdings" pitchFamily="2" charset="2"/>
              <a:buChar char="v"/>
            </a:pPr>
            <a:r>
              <a:rPr lang="en-ID" sz="1600" dirty="0" err="1"/>
              <a:t>Pasien</a:t>
            </a:r>
            <a:r>
              <a:rPr lang="en-ID" sz="1600" dirty="0"/>
              <a:t> </a:t>
            </a:r>
            <a:r>
              <a:rPr lang="en-ID" sz="1600" dirty="0" err="1"/>
              <a:t>dimotivasi</a:t>
            </a:r>
            <a:r>
              <a:rPr lang="en-ID" sz="1600" dirty="0"/>
              <a:t> </a:t>
            </a:r>
            <a:r>
              <a:rPr lang="en-ID" sz="1600" dirty="0" err="1"/>
              <a:t>untuk</a:t>
            </a:r>
            <a:r>
              <a:rPr lang="en-ID" sz="1600" dirty="0"/>
              <a:t> </a:t>
            </a:r>
            <a:r>
              <a:rPr lang="en-ID" sz="1600" dirty="0" err="1"/>
              <a:t>sesegera</a:t>
            </a:r>
            <a:r>
              <a:rPr lang="en-ID" sz="1600" dirty="0"/>
              <a:t> </a:t>
            </a:r>
            <a:r>
              <a:rPr lang="en-ID" sz="1600" dirty="0" err="1"/>
              <a:t>mungkin</a:t>
            </a:r>
            <a:r>
              <a:rPr lang="en-ID" sz="1600" dirty="0"/>
              <a:t> </a:t>
            </a:r>
            <a:r>
              <a:rPr lang="en-ID" sz="1600" dirty="0" err="1"/>
              <a:t>ke</a:t>
            </a:r>
            <a:r>
              <a:rPr lang="en-ID" sz="1600" dirty="0"/>
              <a:t> </a:t>
            </a:r>
            <a:r>
              <a:rPr lang="en-ID" sz="1600" dirty="0" err="1"/>
              <a:t>fasilitas</a:t>
            </a:r>
            <a:r>
              <a:rPr lang="en-ID" sz="1600" dirty="0"/>
              <a:t> </a:t>
            </a:r>
            <a:r>
              <a:rPr lang="en-ID" sz="1600" dirty="0" err="1"/>
              <a:t>pemeriksaan</a:t>
            </a:r>
            <a:r>
              <a:rPr lang="en-ID" sz="1600" dirty="0"/>
              <a:t> </a:t>
            </a:r>
            <a:r>
              <a:rPr lang="en-ID" sz="1600" dirty="0" err="1"/>
              <a:t>selanjutnya</a:t>
            </a:r>
            <a:r>
              <a:rPr lang="en-ID" sz="1600" dirty="0"/>
              <a:t>. </a:t>
            </a:r>
            <a:endParaRPr lang="en-ID" sz="1600" b="1" dirty="0"/>
          </a:p>
        </p:txBody>
      </p:sp>
      <p:sp>
        <p:nvSpPr>
          <p:cNvPr id="4" name="TextBox 3"/>
          <p:cNvSpPr txBox="1"/>
          <p:nvPr/>
        </p:nvSpPr>
        <p:spPr>
          <a:xfrm>
            <a:off x="325808" y="1223904"/>
            <a:ext cx="7920880" cy="369332"/>
          </a:xfrm>
          <a:prstGeom prst="rect">
            <a:avLst/>
          </a:prstGeom>
          <a:noFill/>
        </p:spPr>
        <p:txBody>
          <a:bodyPr wrap="square" rtlCol="0">
            <a:spAutoFit/>
          </a:bodyPr>
          <a:lstStyle/>
          <a:p>
            <a:r>
              <a:rPr lang="en-ID" dirty="0"/>
              <a:t>Diagnosis HIV pada </a:t>
            </a:r>
            <a:r>
              <a:rPr lang="en-ID" dirty="0" err="1"/>
              <a:t>anak</a:t>
            </a:r>
            <a:r>
              <a:rPr lang="en-ID" dirty="0"/>
              <a:t> &gt; 18 </a:t>
            </a:r>
            <a:r>
              <a:rPr lang="en-ID" dirty="0" err="1"/>
              <a:t>bulan</a:t>
            </a:r>
            <a:r>
              <a:rPr lang="en-ID" dirty="0"/>
              <a:t>, </a:t>
            </a:r>
            <a:r>
              <a:rPr lang="en-ID" dirty="0" err="1"/>
              <a:t>remaja</a:t>
            </a:r>
            <a:r>
              <a:rPr lang="en-ID" dirty="0"/>
              <a:t> dan </a:t>
            </a:r>
            <a:r>
              <a:rPr lang="en-ID" dirty="0" err="1"/>
              <a:t>dewasa</a:t>
            </a:r>
            <a:endParaRPr lang="id-ID" b="1" dirty="0">
              <a:solidFill>
                <a:schemeClr val="tx1">
                  <a:lumMod val="75000"/>
                  <a:lumOff val="25000"/>
                </a:schemeClr>
              </a:solidFill>
            </a:endParaRPr>
          </a:p>
        </p:txBody>
      </p:sp>
      <p:pic>
        <p:nvPicPr>
          <p:cNvPr id="12" name="Picture 3" descr="D:\ARTWORK\UNISA\BRAND BOOK\CDR\__MASTER TEMPLATE\TEMPLATE PPT\JPG\1,1.png"/>
          <p:cNvPicPr>
            <a:picLocks noChangeAspect="1" noChangeArrowheads="1"/>
          </p:cNvPicPr>
          <p:nvPr/>
        </p:nvPicPr>
        <p:blipFill>
          <a:blip r:embed="rId3" cstate="print"/>
          <a:srcRect/>
          <a:stretch>
            <a:fillRect/>
          </a:stretch>
        </p:blipFill>
        <p:spPr bwMode="auto">
          <a:xfrm>
            <a:off x="642910" y="214290"/>
            <a:ext cx="1643074" cy="592720"/>
          </a:xfrm>
          <a:prstGeom prst="rect">
            <a:avLst/>
          </a:prstGeom>
          <a:noFill/>
        </p:spPr>
      </p:pic>
    </p:spTree>
    <p:extLst>
      <p:ext uri="{BB962C8B-B14F-4D97-AF65-F5344CB8AC3E}">
        <p14:creationId xmlns:p14="http://schemas.microsoft.com/office/powerpoint/2010/main" val="3632564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24" y="2500306"/>
            <a:ext cx="6858048" cy="3416320"/>
          </a:xfrm>
          <a:prstGeom prst="rect">
            <a:avLst/>
          </a:prstGeom>
          <a:noFill/>
        </p:spPr>
        <p:txBody>
          <a:bodyPr wrap="square" rtlCol="0">
            <a:spAutoFit/>
          </a:bodyPr>
          <a:lstStyle/>
          <a:p>
            <a:pPr marL="285750" indent="-285750" algn="just">
              <a:buFont typeface="Wingdings" pitchFamily="2" charset="2"/>
              <a:buChar char="Ø"/>
            </a:pPr>
            <a:r>
              <a:rPr lang="en-ID" dirty="0"/>
              <a:t>Darah </a:t>
            </a:r>
            <a:r>
              <a:rPr lang="en-ID" dirty="0" err="1"/>
              <a:t>adalah</a:t>
            </a:r>
            <a:r>
              <a:rPr lang="en-ID" dirty="0"/>
              <a:t> </a:t>
            </a:r>
            <a:r>
              <a:rPr lang="en-ID" dirty="0" err="1"/>
              <a:t>cairan</a:t>
            </a:r>
            <a:r>
              <a:rPr lang="en-ID" dirty="0"/>
              <a:t> yang </a:t>
            </a:r>
            <a:r>
              <a:rPr lang="en-ID" dirty="0" err="1"/>
              <a:t>selalu</a:t>
            </a:r>
            <a:r>
              <a:rPr lang="en-ID" dirty="0"/>
              <a:t> </a:t>
            </a:r>
            <a:r>
              <a:rPr lang="en-ID" dirty="0" err="1"/>
              <a:t>beredar</a:t>
            </a:r>
            <a:r>
              <a:rPr lang="en-ID" dirty="0"/>
              <a:t> yang </a:t>
            </a:r>
            <a:r>
              <a:rPr lang="en-ID" dirty="0" err="1"/>
              <a:t>menyediakan</a:t>
            </a:r>
            <a:r>
              <a:rPr lang="en-ID" dirty="0"/>
              <a:t> </a:t>
            </a:r>
            <a:r>
              <a:rPr lang="en-ID" dirty="0" err="1"/>
              <a:t>nutrisi,oksigen,dan</a:t>
            </a:r>
            <a:r>
              <a:rPr lang="en-ID" dirty="0"/>
              <a:t> </a:t>
            </a:r>
            <a:r>
              <a:rPr lang="en-ID" dirty="0" err="1"/>
              <a:t>pembuangan</a:t>
            </a:r>
            <a:r>
              <a:rPr lang="en-ID" dirty="0"/>
              <a:t> </a:t>
            </a:r>
            <a:r>
              <a:rPr lang="en-ID" dirty="0" err="1"/>
              <a:t>limbah</a:t>
            </a:r>
            <a:r>
              <a:rPr lang="en-ID" dirty="0"/>
              <a:t> </a:t>
            </a:r>
            <a:r>
              <a:rPr lang="en-ID" dirty="0" err="1"/>
              <a:t>untuk</a:t>
            </a:r>
            <a:r>
              <a:rPr lang="en-ID" dirty="0"/>
              <a:t> </a:t>
            </a:r>
            <a:r>
              <a:rPr lang="en-ID" dirty="0" err="1"/>
              <a:t>tubuh</a:t>
            </a:r>
            <a:r>
              <a:rPr lang="en-ID" dirty="0"/>
              <a:t>. Darah </a:t>
            </a:r>
            <a:r>
              <a:rPr lang="en-ID" dirty="0" err="1"/>
              <a:t>sebagian</a:t>
            </a:r>
            <a:r>
              <a:rPr lang="en-ID" dirty="0"/>
              <a:t> </a:t>
            </a:r>
            <a:r>
              <a:rPr lang="en-ID" dirty="0" err="1"/>
              <a:t>besar</a:t>
            </a:r>
            <a:r>
              <a:rPr lang="en-ID" dirty="0"/>
              <a:t> </a:t>
            </a:r>
            <a:r>
              <a:rPr lang="en-ID" dirty="0" err="1"/>
              <a:t>cair</a:t>
            </a:r>
            <a:r>
              <a:rPr lang="en-ID" dirty="0"/>
              <a:t>, </a:t>
            </a:r>
            <a:r>
              <a:rPr lang="en-ID" dirty="0" err="1"/>
              <a:t>dengan</a:t>
            </a:r>
            <a:r>
              <a:rPr lang="en-ID" dirty="0"/>
              <a:t> </a:t>
            </a:r>
            <a:r>
              <a:rPr lang="en-ID" dirty="0" err="1"/>
              <a:t>banyak</a:t>
            </a:r>
            <a:r>
              <a:rPr lang="en-ID" dirty="0"/>
              <a:t> </a:t>
            </a:r>
            <a:r>
              <a:rPr lang="en-ID" dirty="0" err="1"/>
              <a:t>sel</a:t>
            </a:r>
            <a:r>
              <a:rPr lang="en-ID" dirty="0"/>
              <a:t> dan protein </a:t>
            </a:r>
            <a:r>
              <a:rPr lang="en-ID" dirty="0" err="1"/>
              <a:t>tersuspensi</a:t>
            </a:r>
            <a:r>
              <a:rPr lang="en-ID" dirty="0"/>
              <a:t> di </a:t>
            </a:r>
            <a:r>
              <a:rPr lang="en-ID" dirty="0" err="1"/>
              <a:t>dalamnya</a:t>
            </a:r>
            <a:r>
              <a:rPr lang="en-ID" dirty="0"/>
              <a:t>, </a:t>
            </a:r>
            <a:r>
              <a:rPr lang="en-ID" dirty="0" err="1"/>
              <a:t>membuat</a:t>
            </a:r>
            <a:r>
              <a:rPr lang="en-ID" dirty="0"/>
              <a:t> </a:t>
            </a:r>
            <a:r>
              <a:rPr lang="en-ID" dirty="0" err="1"/>
              <a:t>darah</a:t>
            </a:r>
            <a:r>
              <a:rPr lang="en-ID" dirty="0"/>
              <a:t> “</a:t>
            </a:r>
            <a:r>
              <a:rPr lang="en-ID" dirty="0" err="1"/>
              <a:t>lebih</a:t>
            </a:r>
            <a:r>
              <a:rPr lang="en-ID" dirty="0"/>
              <a:t> </a:t>
            </a:r>
            <a:r>
              <a:rPr lang="en-ID" dirty="0" err="1"/>
              <a:t>kental</a:t>
            </a:r>
            <a:r>
              <a:rPr lang="en-ID" dirty="0"/>
              <a:t>” </a:t>
            </a:r>
            <a:r>
              <a:rPr lang="en-ID" dirty="0" err="1"/>
              <a:t>dari</a:t>
            </a:r>
            <a:r>
              <a:rPr lang="en-ID" dirty="0"/>
              <a:t> pada air </a:t>
            </a:r>
            <a:r>
              <a:rPr lang="en-ID" dirty="0" err="1"/>
              <a:t>murni</a:t>
            </a:r>
            <a:r>
              <a:rPr lang="en-ID" dirty="0"/>
              <a:t>. Rata-rata orang </a:t>
            </a:r>
            <a:r>
              <a:rPr lang="en-ID" dirty="0" err="1"/>
              <a:t>memiliki</a:t>
            </a:r>
            <a:r>
              <a:rPr lang="en-ID" dirty="0"/>
              <a:t> </a:t>
            </a:r>
            <a:r>
              <a:rPr lang="en-ID" dirty="0" err="1"/>
              <a:t>sekitar</a:t>
            </a:r>
            <a:r>
              <a:rPr lang="en-ID" dirty="0"/>
              <a:t> 5 </a:t>
            </a:r>
            <a:r>
              <a:rPr lang="en-ID" dirty="0" err="1"/>
              <a:t>liter</a:t>
            </a:r>
            <a:r>
              <a:rPr lang="en-ID" dirty="0"/>
              <a:t> (</a:t>
            </a:r>
            <a:r>
              <a:rPr lang="en-ID" dirty="0" err="1"/>
              <a:t>lebih</a:t>
            </a:r>
            <a:r>
              <a:rPr lang="en-ID" dirty="0"/>
              <a:t> </a:t>
            </a:r>
            <a:r>
              <a:rPr lang="en-ID" dirty="0" err="1"/>
              <a:t>dari</a:t>
            </a:r>
            <a:r>
              <a:rPr lang="en-ID" dirty="0"/>
              <a:t> </a:t>
            </a:r>
            <a:r>
              <a:rPr lang="en-ID" dirty="0" err="1"/>
              <a:t>satu</a:t>
            </a:r>
            <a:r>
              <a:rPr lang="en-ID" dirty="0"/>
              <a:t> </a:t>
            </a:r>
            <a:r>
              <a:rPr lang="en-ID" dirty="0" err="1"/>
              <a:t>galon</a:t>
            </a:r>
            <a:r>
              <a:rPr lang="en-ID" dirty="0"/>
              <a:t>) </a:t>
            </a:r>
            <a:r>
              <a:rPr lang="en-ID" dirty="0" err="1"/>
              <a:t>darah</a:t>
            </a:r>
            <a:r>
              <a:rPr lang="en-ID" dirty="0"/>
              <a:t>. </a:t>
            </a:r>
            <a:r>
              <a:rPr lang="en-ID" dirty="0" err="1"/>
              <a:t>Faktanya</a:t>
            </a:r>
            <a:r>
              <a:rPr lang="en-ID" dirty="0"/>
              <a:t> </a:t>
            </a:r>
            <a:r>
              <a:rPr lang="en-ID" dirty="0" err="1"/>
              <a:t>sekitar</a:t>
            </a:r>
            <a:r>
              <a:rPr lang="en-ID" dirty="0"/>
              <a:t> 7- 10% </a:t>
            </a:r>
            <a:r>
              <a:rPr lang="en-ID" dirty="0" err="1"/>
              <a:t>berat</a:t>
            </a:r>
            <a:r>
              <a:rPr lang="en-ID" dirty="0"/>
              <a:t> badan orang </a:t>
            </a:r>
            <a:r>
              <a:rPr lang="en-ID" dirty="0" err="1"/>
              <a:t>dewasa</a:t>
            </a:r>
            <a:r>
              <a:rPr lang="en-ID" dirty="0"/>
              <a:t> </a:t>
            </a:r>
            <a:r>
              <a:rPr lang="en-ID" dirty="0" err="1"/>
              <a:t>terdiri</a:t>
            </a:r>
            <a:r>
              <a:rPr lang="en-ID" dirty="0"/>
              <a:t> </a:t>
            </a:r>
            <a:r>
              <a:rPr lang="en-ID" dirty="0" err="1"/>
              <a:t>dari</a:t>
            </a:r>
            <a:r>
              <a:rPr lang="en-ID" dirty="0"/>
              <a:t> </a:t>
            </a:r>
            <a:r>
              <a:rPr lang="en-ID" dirty="0" err="1"/>
              <a:t>darah</a:t>
            </a:r>
            <a:r>
              <a:rPr lang="en-ID" dirty="0"/>
              <a:t>. Perempuan </a:t>
            </a:r>
            <a:r>
              <a:rPr lang="en-ID" dirty="0" err="1"/>
              <a:t>memiliki</a:t>
            </a:r>
            <a:r>
              <a:rPr lang="en-ID" dirty="0"/>
              <a:t> </a:t>
            </a:r>
            <a:r>
              <a:rPr lang="en-ID" dirty="0" err="1"/>
              <a:t>sekitar</a:t>
            </a:r>
            <a:r>
              <a:rPr lang="en-ID" dirty="0"/>
              <a:t> 4-5 </a:t>
            </a:r>
            <a:r>
              <a:rPr lang="en-ID" dirty="0" err="1"/>
              <a:t>liter</a:t>
            </a:r>
            <a:r>
              <a:rPr lang="en-ID" dirty="0"/>
              <a:t>, </a:t>
            </a:r>
            <a:r>
              <a:rPr lang="en-ID" dirty="0" err="1"/>
              <a:t>sedangkan</a:t>
            </a:r>
            <a:r>
              <a:rPr lang="en-ID" dirty="0"/>
              <a:t> </a:t>
            </a:r>
            <a:r>
              <a:rPr lang="en-ID" dirty="0" err="1"/>
              <a:t>laki-laki</a:t>
            </a:r>
            <a:r>
              <a:rPr lang="en-ID" dirty="0"/>
              <a:t> </a:t>
            </a:r>
            <a:r>
              <a:rPr lang="en-ID" dirty="0" err="1"/>
              <a:t>memiliki</a:t>
            </a:r>
            <a:r>
              <a:rPr lang="en-ID" dirty="0"/>
              <a:t> </a:t>
            </a:r>
            <a:r>
              <a:rPr lang="en-ID" dirty="0" err="1"/>
              <a:t>sekitar</a:t>
            </a:r>
            <a:r>
              <a:rPr lang="en-ID" dirty="0"/>
              <a:t> 5-6 </a:t>
            </a:r>
            <a:r>
              <a:rPr lang="en-ID" dirty="0" err="1"/>
              <a:t>liter</a:t>
            </a:r>
            <a:endParaRPr lang="en-ID" dirty="0"/>
          </a:p>
          <a:p>
            <a:pPr marL="285750" indent="-285750" algn="just">
              <a:buFont typeface="Wingdings" pitchFamily="2" charset="2"/>
              <a:buChar char="Ø"/>
            </a:pPr>
            <a:r>
              <a:rPr lang="en-ID" dirty="0"/>
              <a:t>Darah juga </a:t>
            </a:r>
            <a:r>
              <a:rPr lang="en-ID" dirty="0" err="1"/>
              <a:t>membawa</a:t>
            </a:r>
            <a:r>
              <a:rPr lang="en-ID" dirty="0"/>
              <a:t> </a:t>
            </a:r>
            <a:r>
              <a:rPr lang="en-ID" dirty="0" err="1"/>
              <a:t>hormon</a:t>
            </a:r>
            <a:r>
              <a:rPr lang="en-ID" dirty="0"/>
              <a:t>, </a:t>
            </a:r>
            <a:r>
              <a:rPr lang="en-ID" dirty="0" err="1"/>
              <a:t>antibodi</a:t>
            </a:r>
            <a:r>
              <a:rPr lang="en-ID" dirty="0"/>
              <a:t>, dan </a:t>
            </a:r>
            <a:r>
              <a:rPr lang="en-ID" dirty="0" err="1"/>
              <a:t>zat</a:t>
            </a:r>
            <a:r>
              <a:rPr lang="en-ID" dirty="0"/>
              <a:t> </a:t>
            </a:r>
            <a:r>
              <a:rPr lang="en-ID" dirty="0" err="1"/>
              <a:t>lainnya</a:t>
            </a:r>
            <a:r>
              <a:rPr lang="en-ID" dirty="0"/>
              <a:t> </a:t>
            </a:r>
            <a:r>
              <a:rPr lang="en-ID" dirty="0" err="1"/>
              <a:t>ke</a:t>
            </a:r>
            <a:r>
              <a:rPr lang="en-ID" dirty="0"/>
              <a:t> </a:t>
            </a:r>
            <a:r>
              <a:rPr lang="en-ID" dirty="0" err="1"/>
              <a:t>tempat</a:t>
            </a:r>
            <a:r>
              <a:rPr lang="en-ID" dirty="0"/>
              <a:t> yang </a:t>
            </a:r>
            <a:r>
              <a:rPr lang="en-ID" dirty="0" err="1"/>
              <a:t>dibutuhkan</a:t>
            </a:r>
            <a:r>
              <a:rPr lang="en-ID" dirty="0"/>
              <a:t>. </a:t>
            </a:r>
            <a:r>
              <a:rPr lang="en-ID" dirty="0" err="1"/>
              <a:t>Selain</a:t>
            </a:r>
            <a:r>
              <a:rPr lang="en-ID" dirty="0"/>
              <a:t> </a:t>
            </a:r>
            <a:r>
              <a:rPr lang="en-ID" dirty="0" err="1"/>
              <a:t>itu</a:t>
            </a:r>
            <a:r>
              <a:rPr lang="en-ID" dirty="0"/>
              <a:t>, </a:t>
            </a:r>
            <a:r>
              <a:rPr lang="en-ID" dirty="0" err="1"/>
              <a:t>darah</a:t>
            </a:r>
            <a:r>
              <a:rPr lang="en-ID" dirty="0"/>
              <a:t> </a:t>
            </a:r>
            <a:r>
              <a:rPr lang="en-ID" dirty="0" err="1"/>
              <a:t>membawa</a:t>
            </a:r>
            <a:r>
              <a:rPr lang="en-ID" dirty="0"/>
              <a:t> </a:t>
            </a:r>
            <a:r>
              <a:rPr lang="en-ID" dirty="0" err="1"/>
              <a:t>produk</a:t>
            </a:r>
            <a:r>
              <a:rPr lang="en-ID" dirty="0"/>
              <a:t> </a:t>
            </a:r>
            <a:r>
              <a:rPr lang="en-ID" dirty="0" err="1"/>
              <a:t>limbah</a:t>
            </a:r>
            <a:r>
              <a:rPr lang="en-ID" dirty="0"/>
              <a:t> yang </a:t>
            </a:r>
            <a:r>
              <a:rPr lang="en-ID" dirty="0" err="1"/>
              <a:t>dihasilkan</a:t>
            </a:r>
            <a:r>
              <a:rPr lang="en-ID" dirty="0"/>
              <a:t> oleh </a:t>
            </a:r>
            <a:r>
              <a:rPr lang="en-ID" dirty="0" err="1"/>
              <a:t>metabolisme</a:t>
            </a:r>
            <a:r>
              <a:rPr lang="en-ID" dirty="0"/>
              <a:t> </a:t>
            </a:r>
            <a:r>
              <a:rPr lang="en-ID" dirty="0" err="1"/>
              <a:t>sel</a:t>
            </a:r>
            <a:r>
              <a:rPr lang="en-ID" dirty="0"/>
              <a:t> </a:t>
            </a:r>
            <a:r>
              <a:rPr lang="en-ID" dirty="0" err="1"/>
              <a:t>ke</a:t>
            </a:r>
            <a:r>
              <a:rPr lang="en-ID" dirty="0"/>
              <a:t> </a:t>
            </a:r>
            <a:r>
              <a:rPr lang="en-ID" dirty="0" err="1"/>
              <a:t>paru-paru</a:t>
            </a:r>
            <a:r>
              <a:rPr lang="en-ID" dirty="0"/>
              <a:t>, </a:t>
            </a:r>
            <a:r>
              <a:rPr lang="en-ID" dirty="0" err="1"/>
              <a:t>kulit</a:t>
            </a:r>
            <a:r>
              <a:rPr lang="en-ID" dirty="0"/>
              <a:t>, </a:t>
            </a:r>
            <a:r>
              <a:rPr lang="en-ID" dirty="0" err="1"/>
              <a:t>hati</a:t>
            </a:r>
            <a:r>
              <a:rPr lang="en-ID" dirty="0"/>
              <a:t>, dan </a:t>
            </a:r>
            <a:r>
              <a:rPr lang="en-ID" dirty="0" err="1"/>
              <a:t>ginjal</a:t>
            </a:r>
            <a:r>
              <a:rPr lang="en-ID" dirty="0"/>
              <a:t>, </a:t>
            </a:r>
            <a:r>
              <a:rPr lang="en-ID" dirty="0" err="1"/>
              <a:t>dimana</a:t>
            </a:r>
            <a:r>
              <a:rPr lang="en-ID" dirty="0"/>
              <a:t> </a:t>
            </a:r>
            <a:r>
              <a:rPr lang="en-ID" dirty="0" err="1"/>
              <a:t>mereka</a:t>
            </a:r>
            <a:r>
              <a:rPr lang="en-ID" dirty="0"/>
              <a:t> </a:t>
            </a:r>
            <a:r>
              <a:rPr lang="en-ID" dirty="0" err="1"/>
              <a:t>ditransformasikan</a:t>
            </a:r>
            <a:r>
              <a:rPr lang="en-ID" dirty="0"/>
              <a:t> dan </a:t>
            </a:r>
            <a:r>
              <a:rPr lang="en-ID" dirty="0" err="1"/>
              <a:t>dihilangkan</a:t>
            </a:r>
            <a:r>
              <a:rPr lang="en-ID" dirty="0"/>
              <a:t> </a:t>
            </a:r>
            <a:r>
              <a:rPr lang="en-ID" dirty="0" err="1"/>
              <a:t>dari</a:t>
            </a:r>
            <a:r>
              <a:rPr lang="en-ID" dirty="0"/>
              <a:t> </a:t>
            </a:r>
            <a:r>
              <a:rPr lang="en-ID" dirty="0" err="1"/>
              <a:t>tubuh</a:t>
            </a:r>
            <a:r>
              <a:rPr lang="en-ID" dirty="0"/>
              <a:t> </a:t>
            </a:r>
            <a:endParaRPr lang="id-ID" dirty="0">
              <a:solidFill>
                <a:schemeClr val="tx1">
                  <a:lumMod val="75000"/>
                  <a:lumOff val="25000"/>
                </a:schemeClr>
              </a:solidFill>
            </a:endParaRPr>
          </a:p>
        </p:txBody>
      </p:sp>
      <p:sp>
        <p:nvSpPr>
          <p:cNvPr id="4" name="TextBox 3"/>
          <p:cNvSpPr txBox="1"/>
          <p:nvPr/>
        </p:nvSpPr>
        <p:spPr>
          <a:xfrm>
            <a:off x="857224" y="1785926"/>
            <a:ext cx="5643602" cy="400110"/>
          </a:xfrm>
          <a:prstGeom prst="rect">
            <a:avLst/>
          </a:prstGeom>
          <a:noFill/>
        </p:spPr>
        <p:txBody>
          <a:bodyPr wrap="square" rtlCol="0">
            <a:spAutoFit/>
          </a:bodyPr>
          <a:lstStyle/>
          <a:p>
            <a:r>
              <a:rPr lang="id-ID" sz="2000" b="1" dirty="0">
                <a:solidFill>
                  <a:schemeClr val="tx1">
                    <a:lumMod val="75000"/>
                    <a:lumOff val="25000"/>
                  </a:schemeClr>
                </a:solidFill>
              </a:rPr>
              <a:t>Pengertian Darah</a:t>
            </a:r>
          </a:p>
        </p:txBody>
      </p:sp>
      <p:pic>
        <p:nvPicPr>
          <p:cNvPr id="11" name="Picture 10" descr="Cover.png"/>
          <p:cNvPicPr>
            <a:picLocks noChangeAspect="1"/>
          </p:cNvPicPr>
          <p:nvPr/>
        </p:nvPicPr>
        <p:blipFill>
          <a:blip r:embed="rId3"/>
          <a:stretch>
            <a:fillRect/>
          </a:stretch>
        </p:blipFill>
        <p:spPr>
          <a:xfrm>
            <a:off x="2453" y="1306"/>
            <a:ext cx="9141546" cy="1617934"/>
          </a:xfrm>
          <a:prstGeom prst="rect">
            <a:avLst/>
          </a:prstGeom>
        </p:spPr>
      </p:pic>
      <p:pic>
        <p:nvPicPr>
          <p:cNvPr id="12" name="Picture 3" descr="D:\ARTWORK\UNISA\BRAND BOOK\CDR\__MASTER TEMPLATE\TEMPLATE PPT\JPG\1,1.png"/>
          <p:cNvPicPr>
            <a:picLocks noChangeAspect="1" noChangeArrowheads="1"/>
          </p:cNvPicPr>
          <p:nvPr/>
        </p:nvPicPr>
        <p:blipFill>
          <a:blip r:embed="rId4" cstate="print"/>
          <a:srcRect/>
          <a:stretch>
            <a:fillRect/>
          </a:stretch>
        </p:blipFill>
        <p:spPr bwMode="auto">
          <a:xfrm>
            <a:off x="642910" y="214290"/>
            <a:ext cx="1643074" cy="59272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5808" y="1200123"/>
            <a:ext cx="8244235" cy="522476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ID" sz="1600" dirty="0"/>
              <a:t>Pada </a:t>
            </a:r>
            <a:r>
              <a:rPr lang="en-ID" sz="1600" dirty="0" err="1"/>
              <a:t>sebagian</a:t>
            </a:r>
            <a:r>
              <a:rPr lang="en-ID" sz="1600" dirty="0"/>
              <a:t> </a:t>
            </a:r>
            <a:r>
              <a:rPr lang="en-ID" sz="1600" dirty="0" err="1"/>
              <a:t>besar</a:t>
            </a:r>
            <a:r>
              <a:rPr lang="en-ID" sz="1600" dirty="0"/>
              <a:t> </a:t>
            </a:r>
            <a:r>
              <a:rPr lang="en-ID" sz="1600" dirty="0" err="1"/>
              <a:t>kondisi</a:t>
            </a:r>
            <a:r>
              <a:rPr lang="en-ID" sz="1600" dirty="0"/>
              <a:t>, </a:t>
            </a:r>
            <a:r>
              <a:rPr lang="en-ID" sz="1600" dirty="0" err="1"/>
              <a:t>konseling</a:t>
            </a:r>
            <a:r>
              <a:rPr lang="en-ID" sz="1600" dirty="0"/>
              <a:t> </a:t>
            </a:r>
            <a:r>
              <a:rPr lang="en-ID" sz="1600" dirty="0" err="1"/>
              <a:t>pasca-tes</a:t>
            </a:r>
            <a:r>
              <a:rPr lang="en-ID" sz="1600" dirty="0"/>
              <a:t> </a:t>
            </a:r>
            <a:r>
              <a:rPr lang="en-ID" sz="1600" dirty="0" err="1"/>
              <a:t>menganjurkan</a:t>
            </a:r>
            <a:r>
              <a:rPr lang="en-ID" sz="1600" dirty="0"/>
              <a:t> </a:t>
            </a:r>
            <a:r>
              <a:rPr lang="en-ID" sz="1600" dirty="0" err="1"/>
              <a:t>pasien</a:t>
            </a:r>
            <a:r>
              <a:rPr lang="en-ID" sz="1600" dirty="0"/>
              <a:t> </a:t>
            </a:r>
            <a:r>
              <a:rPr lang="en-ID" sz="1600" dirty="0" err="1"/>
              <a:t>dengan</a:t>
            </a:r>
            <a:r>
              <a:rPr lang="en-ID" sz="1600" dirty="0"/>
              <a:t> </a:t>
            </a:r>
            <a:r>
              <a:rPr lang="en-ID" sz="1600" dirty="0" err="1"/>
              <a:t>hasil</a:t>
            </a:r>
            <a:r>
              <a:rPr lang="en-ID" sz="1600" dirty="0"/>
              <a:t> </a:t>
            </a:r>
            <a:r>
              <a:rPr lang="en-ID" sz="1600" dirty="0" err="1"/>
              <a:t>tes</a:t>
            </a:r>
            <a:r>
              <a:rPr lang="en-ID" sz="1600" dirty="0"/>
              <a:t> HIV </a:t>
            </a:r>
            <a:r>
              <a:rPr lang="en-ID" sz="1600" dirty="0" err="1"/>
              <a:t>negatif</a:t>
            </a:r>
            <a:r>
              <a:rPr lang="en-ID" sz="1600" dirty="0"/>
              <a:t> </a:t>
            </a:r>
            <a:r>
              <a:rPr lang="en-ID" sz="1600" dirty="0" err="1"/>
              <a:t>untuk</a:t>
            </a:r>
            <a:r>
              <a:rPr lang="en-ID" sz="1600" dirty="0"/>
              <a:t> </a:t>
            </a:r>
            <a:r>
              <a:rPr lang="en-ID" sz="1600" dirty="0" err="1"/>
              <a:t>melakukan</a:t>
            </a:r>
            <a:r>
              <a:rPr lang="en-ID" sz="1600" dirty="0"/>
              <a:t> </a:t>
            </a:r>
            <a:r>
              <a:rPr lang="en-ID" sz="1600" dirty="0" err="1"/>
              <a:t>tes</a:t>
            </a:r>
            <a:r>
              <a:rPr lang="en-ID" sz="1600" dirty="0"/>
              <a:t> </a:t>
            </a:r>
            <a:r>
              <a:rPr lang="en-ID" sz="1600" dirty="0" err="1"/>
              <a:t>ulang</a:t>
            </a:r>
            <a:r>
              <a:rPr lang="en-ID" sz="1600" dirty="0"/>
              <a:t>. </a:t>
            </a:r>
          </a:p>
          <a:p>
            <a:pPr marL="285750" indent="-285750" algn="just">
              <a:lnSpc>
                <a:spcPct val="150000"/>
              </a:lnSpc>
              <a:buFont typeface="Arial" panose="020B0604020202020204" pitchFamily="34" charset="0"/>
              <a:buChar char="•"/>
            </a:pPr>
            <a:r>
              <a:rPr lang="en-ID" sz="1600" dirty="0" err="1"/>
              <a:t>Tes</a:t>
            </a:r>
            <a:r>
              <a:rPr lang="en-ID" sz="1600" dirty="0"/>
              <a:t> </a:t>
            </a:r>
            <a:r>
              <a:rPr lang="en-ID" sz="1600" dirty="0" err="1"/>
              <a:t>ulang</a:t>
            </a:r>
            <a:r>
              <a:rPr lang="en-ID" sz="1600" dirty="0"/>
              <a:t> </a:t>
            </a:r>
            <a:r>
              <a:rPr lang="en-ID" sz="1600" dirty="0" err="1"/>
              <a:t>dimaksudkan</a:t>
            </a:r>
            <a:r>
              <a:rPr lang="en-ID" sz="1600" dirty="0"/>
              <a:t> </a:t>
            </a:r>
            <a:r>
              <a:rPr lang="en-ID" sz="1600" dirty="0" err="1"/>
              <a:t>untuk</a:t>
            </a:r>
            <a:r>
              <a:rPr lang="en-ID" sz="1600" dirty="0"/>
              <a:t> </a:t>
            </a:r>
            <a:r>
              <a:rPr lang="en-ID" sz="1600" dirty="0" err="1"/>
              <a:t>mengeluarkan</a:t>
            </a:r>
            <a:r>
              <a:rPr lang="en-ID" sz="1600" dirty="0"/>
              <a:t> </a:t>
            </a:r>
            <a:r>
              <a:rPr lang="en-ID" sz="1600" dirty="0" err="1"/>
              <a:t>kemungkinan</a:t>
            </a:r>
            <a:r>
              <a:rPr lang="en-ID" sz="1600" dirty="0"/>
              <a:t> </a:t>
            </a:r>
            <a:r>
              <a:rPr lang="en-ID" sz="1600" dirty="0" err="1"/>
              <a:t>infeksi</a:t>
            </a:r>
            <a:r>
              <a:rPr lang="en-ID" sz="1600" dirty="0"/>
              <a:t> </a:t>
            </a:r>
            <a:r>
              <a:rPr lang="en-ID" sz="1600" dirty="0" err="1"/>
              <a:t>akut</a:t>
            </a:r>
            <a:r>
              <a:rPr lang="en-ID" sz="1600" dirty="0"/>
              <a:t> pada </a:t>
            </a:r>
            <a:r>
              <a:rPr lang="en-ID" sz="1600" dirty="0" err="1"/>
              <a:t>periode</a:t>
            </a:r>
            <a:r>
              <a:rPr lang="en-ID" sz="1600" dirty="0"/>
              <a:t> yang </a:t>
            </a:r>
            <a:r>
              <a:rPr lang="en-ID" sz="1600" dirty="0" err="1"/>
              <a:t>terlalu</a:t>
            </a:r>
            <a:r>
              <a:rPr lang="en-ID" sz="1600" dirty="0"/>
              <a:t> </a:t>
            </a:r>
            <a:r>
              <a:rPr lang="en-ID" sz="1600" dirty="0" err="1"/>
              <a:t>dini</a:t>
            </a:r>
            <a:r>
              <a:rPr lang="en-ID" sz="1600" dirty="0"/>
              <a:t> </a:t>
            </a:r>
            <a:r>
              <a:rPr lang="en-ID" sz="1600" dirty="0" err="1"/>
              <a:t>untuk</a:t>
            </a:r>
            <a:r>
              <a:rPr lang="en-ID" sz="1600" dirty="0"/>
              <a:t> </a:t>
            </a:r>
            <a:r>
              <a:rPr lang="en-ID" sz="1600" dirty="0" err="1"/>
              <a:t>melakukan</a:t>
            </a:r>
            <a:r>
              <a:rPr lang="en-ID" sz="1600" dirty="0"/>
              <a:t> </a:t>
            </a:r>
            <a:r>
              <a:rPr lang="en-ID" sz="1600" dirty="0" err="1"/>
              <a:t>tes</a:t>
            </a:r>
            <a:r>
              <a:rPr lang="en-ID" sz="1600" dirty="0"/>
              <a:t> </a:t>
            </a:r>
            <a:r>
              <a:rPr lang="en-ID" sz="1600" dirty="0" err="1"/>
              <a:t>diagnostik</a:t>
            </a:r>
            <a:r>
              <a:rPr lang="en-ID" sz="1600" dirty="0"/>
              <a:t> (</a:t>
            </a:r>
            <a:r>
              <a:rPr lang="en-ID" sz="1600" dirty="0" err="1"/>
              <a:t>periode</a:t>
            </a:r>
            <a:r>
              <a:rPr lang="en-ID" sz="1600" dirty="0"/>
              <a:t> </a:t>
            </a:r>
            <a:r>
              <a:rPr lang="en-ID" sz="1600" dirty="0" err="1"/>
              <a:t>jendela</a:t>
            </a:r>
            <a:r>
              <a:rPr lang="en-ID" sz="1600" dirty="0"/>
              <a:t>). </a:t>
            </a:r>
          </a:p>
          <a:p>
            <a:pPr marL="285750" indent="-285750" algn="just">
              <a:lnSpc>
                <a:spcPct val="150000"/>
              </a:lnSpc>
              <a:buFont typeface="Arial" panose="020B0604020202020204" pitchFamily="34" charset="0"/>
              <a:buChar char="•"/>
            </a:pPr>
            <a:r>
              <a:rPr lang="en-ID" sz="1600" dirty="0" err="1"/>
              <a:t>Meski</a:t>
            </a:r>
            <a:r>
              <a:rPr lang="en-ID" sz="1600" dirty="0"/>
              <a:t> </a:t>
            </a:r>
            <a:r>
              <a:rPr lang="en-ID" sz="1600" dirty="0" err="1"/>
              <a:t>demikian</a:t>
            </a:r>
            <a:r>
              <a:rPr lang="en-ID" sz="1600" dirty="0"/>
              <a:t> </a:t>
            </a:r>
            <a:r>
              <a:rPr lang="en-ID" sz="1600" dirty="0" err="1"/>
              <a:t>tes</a:t>
            </a:r>
            <a:r>
              <a:rPr lang="en-ID" sz="1600" dirty="0"/>
              <a:t> </a:t>
            </a:r>
            <a:r>
              <a:rPr lang="en-ID" sz="1600" dirty="0" err="1"/>
              <a:t>ulang</a:t>
            </a:r>
            <a:r>
              <a:rPr lang="en-ID" sz="1600" dirty="0"/>
              <a:t> </a:t>
            </a:r>
            <a:r>
              <a:rPr lang="en-ID" sz="1600" dirty="0" err="1"/>
              <a:t>hanya</a:t>
            </a:r>
            <a:r>
              <a:rPr lang="en-ID" sz="1600" dirty="0"/>
              <a:t> </a:t>
            </a:r>
            <a:r>
              <a:rPr lang="en-ID" sz="1600" dirty="0" err="1"/>
              <a:t>perlu</a:t>
            </a:r>
            <a:r>
              <a:rPr lang="en-ID" sz="1600" dirty="0"/>
              <a:t> </a:t>
            </a:r>
            <a:r>
              <a:rPr lang="en-ID" sz="1600" dirty="0" err="1"/>
              <a:t>dilakukan</a:t>
            </a:r>
            <a:r>
              <a:rPr lang="en-ID" sz="1600" dirty="0"/>
              <a:t> pada </a:t>
            </a:r>
            <a:r>
              <a:rPr lang="en-ID" sz="1600" dirty="0" err="1"/>
              <a:t>individu</a:t>
            </a:r>
            <a:r>
              <a:rPr lang="en-ID" sz="1600" dirty="0"/>
              <a:t> </a:t>
            </a:r>
            <a:r>
              <a:rPr lang="en-ID" sz="1600" dirty="0" err="1"/>
              <a:t>dengan</a:t>
            </a:r>
            <a:r>
              <a:rPr lang="en-ID" sz="1600" dirty="0"/>
              <a:t> HIV </a:t>
            </a:r>
            <a:r>
              <a:rPr lang="en-ID" sz="1600" dirty="0" err="1"/>
              <a:t>negatif</a:t>
            </a:r>
            <a:r>
              <a:rPr lang="en-ID" sz="1600" dirty="0"/>
              <a:t> yang </a:t>
            </a:r>
            <a:r>
              <a:rPr lang="en-ID" sz="1600" dirty="0" err="1"/>
              <a:t>baru</a:t>
            </a:r>
            <a:r>
              <a:rPr lang="en-ID" sz="1600" dirty="0"/>
              <a:t> </a:t>
            </a:r>
            <a:r>
              <a:rPr lang="en-ID" sz="1600" dirty="0" err="1"/>
              <a:t>saja</a:t>
            </a:r>
            <a:r>
              <a:rPr lang="en-ID" sz="1600" dirty="0"/>
              <a:t> </a:t>
            </a:r>
            <a:r>
              <a:rPr lang="en-ID" sz="1600" dirty="0" err="1"/>
              <a:t>mendapat</a:t>
            </a:r>
            <a:r>
              <a:rPr lang="en-ID" sz="1600" dirty="0"/>
              <a:t> </a:t>
            </a:r>
            <a:r>
              <a:rPr lang="en-ID" sz="1600" dirty="0" err="1"/>
              <a:t>atau</a:t>
            </a:r>
            <a:r>
              <a:rPr lang="en-ID" sz="1600" dirty="0"/>
              <a:t> </a:t>
            </a:r>
            <a:r>
              <a:rPr lang="en-ID" sz="1600" dirty="0" err="1"/>
              <a:t>sedang</a:t>
            </a:r>
            <a:r>
              <a:rPr lang="en-ID" sz="1600" dirty="0"/>
              <a:t> </a:t>
            </a:r>
            <a:r>
              <a:rPr lang="en-ID" sz="1600" dirty="0" err="1"/>
              <a:t>memiliki</a:t>
            </a:r>
            <a:r>
              <a:rPr lang="en-ID" sz="1600" dirty="0"/>
              <a:t> </a:t>
            </a:r>
            <a:r>
              <a:rPr lang="en-ID" sz="1600" dirty="0" err="1"/>
              <a:t>risiko</a:t>
            </a:r>
            <a:r>
              <a:rPr lang="en-ID" sz="1600" dirty="0"/>
              <a:t> </a:t>
            </a:r>
            <a:r>
              <a:rPr lang="en-ID" sz="1600" dirty="0" err="1"/>
              <a:t>pajanan</a:t>
            </a:r>
            <a:r>
              <a:rPr lang="en-ID" sz="1600" dirty="0"/>
              <a:t>. </a:t>
            </a:r>
          </a:p>
          <a:p>
            <a:pPr marL="285750" indent="-285750" algn="just">
              <a:lnSpc>
                <a:spcPct val="150000"/>
              </a:lnSpc>
              <a:buFont typeface="Arial" panose="020B0604020202020204" pitchFamily="34" charset="0"/>
              <a:buChar char="•"/>
            </a:pPr>
            <a:r>
              <a:rPr lang="en-ID" sz="1600" dirty="0"/>
              <a:t>Pada </a:t>
            </a:r>
            <a:r>
              <a:rPr lang="en-ID" sz="1600" dirty="0" err="1"/>
              <a:t>beberapa</a:t>
            </a:r>
            <a:r>
              <a:rPr lang="en-ID" sz="1600" dirty="0"/>
              <a:t> orang </a:t>
            </a:r>
            <a:r>
              <a:rPr lang="en-ID" sz="1600" dirty="0" err="1"/>
              <a:t>terduga</a:t>
            </a:r>
            <a:r>
              <a:rPr lang="en-ID" sz="1600" dirty="0"/>
              <a:t> </a:t>
            </a:r>
            <a:r>
              <a:rPr lang="en-ID" sz="1600" dirty="0" err="1"/>
              <a:t>terpapar</a:t>
            </a:r>
            <a:r>
              <a:rPr lang="en-ID" sz="1600" dirty="0"/>
              <a:t> </a:t>
            </a:r>
            <a:r>
              <a:rPr lang="en-ID" sz="1600" dirty="0" err="1"/>
              <a:t>secara</a:t>
            </a:r>
            <a:r>
              <a:rPr lang="en-ID" sz="1600" dirty="0"/>
              <a:t> </a:t>
            </a:r>
            <a:r>
              <a:rPr lang="en-ID" sz="1600" dirty="0" err="1"/>
              <a:t>spesifik</a:t>
            </a:r>
            <a:r>
              <a:rPr lang="en-ID" sz="1600" dirty="0"/>
              <a:t> </a:t>
            </a:r>
            <a:r>
              <a:rPr lang="en-ID" sz="1600" dirty="0" err="1"/>
              <a:t>atau</a:t>
            </a:r>
            <a:r>
              <a:rPr lang="en-ID" sz="1600" dirty="0"/>
              <a:t> </a:t>
            </a:r>
            <a:r>
              <a:rPr lang="en-ID" sz="1600" dirty="0" err="1"/>
              <a:t>berisiko</a:t>
            </a:r>
            <a:r>
              <a:rPr lang="en-ID" sz="1600" dirty="0"/>
              <a:t> </a:t>
            </a:r>
            <a:r>
              <a:rPr lang="en-ID" sz="1600" dirty="0" err="1"/>
              <a:t>tinggi</a:t>
            </a:r>
            <a:r>
              <a:rPr lang="en-ID" sz="1600" dirty="0"/>
              <a:t> </a:t>
            </a:r>
            <a:r>
              <a:rPr lang="en-ID" sz="1600" dirty="0" err="1"/>
              <a:t>dapat</a:t>
            </a:r>
            <a:r>
              <a:rPr lang="en-ID" sz="1600" dirty="0"/>
              <a:t> </a:t>
            </a:r>
            <a:r>
              <a:rPr lang="en-ID" sz="1600" dirty="0" err="1"/>
              <a:t>disarankan</a:t>
            </a:r>
            <a:r>
              <a:rPr lang="en-ID" sz="1600" dirty="0"/>
              <a:t> </a:t>
            </a:r>
            <a:r>
              <a:rPr lang="en-ID" sz="1600" dirty="0" err="1"/>
              <a:t>tes</a:t>
            </a:r>
            <a:r>
              <a:rPr lang="en-ID" sz="1600" dirty="0"/>
              <a:t> </a:t>
            </a:r>
            <a:r>
              <a:rPr lang="en-ID" sz="1600" dirty="0" err="1"/>
              <a:t>ulang</a:t>
            </a:r>
            <a:r>
              <a:rPr lang="en-ID" sz="1600" dirty="0"/>
              <a:t> </a:t>
            </a:r>
            <a:r>
              <a:rPr lang="en-ID" sz="1600" dirty="0" err="1"/>
              <a:t>setelah</a:t>
            </a:r>
            <a:r>
              <a:rPr lang="en-ID" sz="1600" dirty="0"/>
              <a:t> 4 </a:t>
            </a:r>
            <a:r>
              <a:rPr lang="en-ID" sz="1600" dirty="0" err="1"/>
              <a:t>hingga</a:t>
            </a:r>
            <a:r>
              <a:rPr lang="en-ID" sz="1600" dirty="0"/>
              <a:t> 6 </a:t>
            </a:r>
            <a:r>
              <a:rPr lang="en-ID" sz="1600" dirty="0" err="1"/>
              <a:t>minggu</a:t>
            </a:r>
            <a:r>
              <a:rPr lang="en-ID" sz="1600" dirty="0"/>
              <a:t>. </a:t>
            </a:r>
          </a:p>
          <a:p>
            <a:pPr marL="285750" indent="-285750" algn="just">
              <a:lnSpc>
                <a:spcPct val="150000"/>
              </a:lnSpc>
              <a:buFont typeface="Arial" panose="020B0604020202020204" pitchFamily="34" charset="0"/>
              <a:buChar char="•"/>
            </a:pPr>
            <a:r>
              <a:rPr lang="en-ID" sz="1600" dirty="0"/>
              <a:t>Orang </a:t>
            </a:r>
            <a:r>
              <a:rPr lang="en-ID" sz="1600" dirty="0" err="1"/>
              <a:t>berisiko</a:t>
            </a:r>
            <a:r>
              <a:rPr lang="en-ID" sz="1600" dirty="0"/>
              <a:t> </a:t>
            </a:r>
            <a:r>
              <a:rPr lang="en-ID" sz="1600" dirty="0" err="1"/>
              <a:t>tinggi</a:t>
            </a:r>
            <a:r>
              <a:rPr lang="en-ID" sz="1600" dirty="0"/>
              <a:t> </a:t>
            </a:r>
            <a:r>
              <a:rPr lang="en-ID" sz="1600" dirty="0" err="1"/>
              <a:t>seperti</a:t>
            </a:r>
            <a:r>
              <a:rPr lang="en-ID" sz="1600" dirty="0"/>
              <a:t> </a:t>
            </a:r>
            <a:r>
              <a:rPr lang="en-ID" sz="1600" dirty="0" err="1"/>
              <a:t>populasi</a:t>
            </a:r>
            <a:r>
              <a:rPr lang="en-ID" sz="1600" dirty="0"/>
              <a:t> </a:t>
            </a:r>
            <a:r>
              <a:rPr lang="en-ID" sz="1600" dirty="0" err="1"/>
              <a:t>kunci</a:t>
            </a:r>
            <a:r>
              <a:rPr lang="en-ID" sz="1600" dirty="0"/>
              <a:t>, </a:t>
            </a:r>
            <a:r>
              <a:rPr lang="en-ID" sz="1600" dirty="0" err="1"/>
              <a:t>dianjurkan</a:t>
            </a:r>
            <a:r>
              <a:rPr lang="en-ID" sz="1600" dirty="0"/>
              <a:t> </a:t>
            </a:r>
            <a:r>
              <a:rPr lang="en-ID" sz="1600" dirty="0" err="1"/>
              <a:t>melakukan</a:t>
            </a:r>
            <a:r>
              <a:rPr lang="en-ID" sz="1600" dirty="0"/>
              <a:t> </a:t>
            </a:r>
            <a:r>
              <a:rPr lang="en-ID" sz="1600" dirty="0" err="1"/>
              <a:t>tes</a:t>
            </a:r>
            <a:r>
              <a:rPr lang="en-ID" sz="1600" dirty="0"/>
              <a:t> </a:t>
            </a:r>
            <a:r>
              <a:rPr lang="en-ID" sz="1600" dirty="0" err="1"/>
              <a:t>ulang</a:t>
            </a:r>
            <a:r>
              <a:rPr lang="en-ID" sz="1600" dirty="0"/>
              <a:t> </a:t>
            </a:r>
            <a:r>
              <a:rPr lang="en-ID" sz="1600" dirty="0" err="1"/>
              <a:t>secara</a:t>
            </a:r>
            <a:r>
              <a:rPr lang="en-ID" sz="1600" dirty="0"/>
              <a:t> regular </a:t>
            </a:r>
            <a:r>
              <a:rPr lang="en-ID" sz="1600" dirty="0" err="1"/>
              <a:t>setiap</a:t>
            </a:r>
            <a:r>
              <a:rPr lang="en-ID" sz="1600" dirty="0"/>
              <a:t> </a:t>
            </a:r>
            <a:r>
              <a:rPr lang="en-ID" sz="1600" dirty="0" err="1"/>
              <a:t>tahun</a:t>
            </a:r>
            <a:r>
              <a:rPr lang="en-ID" sz="1600" dirty="0"/>
              <a:t>. </a:t>
            </a:r>
          </a:p>
          <a:p>
            <a:pPr marL="285750" indent="-285750" algn="just">
              <a:lnSpc>
                <a:spcPct val="150000"/>
              </a:lnSpc>
              <a:buFont typeface="Arial" panose="020B0604020202020204" pitchFamily="34" charset="0"/>
              <a:buChar char="•"/>
            </a:pPr>
            <a:r>
              <a:rPr lang="en-ID" sz="1600" dirty="0" err="1"/>
              <a:t>Tes</a:t>
            </a:r>
            <a:r>
              <a:rPr lang="en-ID" sz="1600" dirty="0"/>
              <a:t> </a:t>
            </a:r>
            <a:r>
              <a:rPr lang="en-ID" sz="1600" dirty="0" err="1"/>
              <a:t>ulang</a:t>
            </a:r>
            <a:r>
              <a:rPr lang="en-ID" sz="1600" dirty="0"/>
              <a:t> </a:t>
            </a:r>
            <a:r>
              <a:rPr lang="en-ID" sz="1600" dirty="0" err="1"/>
              <a:t>memberikan</a:t>
            </a:r>
            <a:r>
              <a:rPr lang="en-ID" sz="1600" dirty="0"/>
              <a:t> </a:t>
            </a:r>
            <a:r>
              <a:rPr lang="en-ID" sz="1600" dirty="0" err="1"/>
              <a:t>kesempatan</a:t>
            </a:r>
            <a:r>
              <a:rPr lang="en-ID" sz="1600" dirty="0"/>
              <a:t> </a:t>
            </a:r>
            <a:r>
              <a:rPr lang="en-ID" sz="1600" dirty="0" err="1"/>
              <a:t>untuk</a:t>
            </a:r>
            <a:r>
              <a:rPr lang="en-ID" sz="1600" dirty="0"/>
              <a:t> </a:t>
            </a:r>
            <a:r>
              <a:rPr lang="en-ID" sz="1600" dirty="0" err="1"/>
              <a:t>memberikan</a:t>
            </a:r>
            <a:r>
              <a:rPr lang="en-ID" sz="1600" dirty="0"/>
              <a:t> </a:t>
            </a:r>
            <a:r>
              <a:rPr lang="en-ID" sz="1600" dirty="0" err="1"/>
              <a:t>kepastian</a:t>
            </a:r>
            <a:r>
              <a:rPr lang="en-ID" sz="1600" dirty="0"/>
              <a:t> diagnosis HIV </a:t>
            </a:r>
            <a:r>
              <a:rPr lang="en-ID" sz="1600" dirty="0" err="1"/>
              <a:t>secara</a:t>
            </a:r>
            <a:r>
              <a:rPr lang="en-ID" sz="1600" dirty="0"/>
              <a:t> </a:t>
            </a:r>
            <a:r>
              <a:rPr lang="en-ID" sz="1600" dirty="0" err="1"/>
              <a:t>dini</a:t>
            </a:r>
            <a:r>
              <a:rPr lang="en-ID" sz="1600" dirty="0"/>
              <a:t> dan </a:t>
            </a:r>
            <a:r>
              <a:rPr lang="en-ID" sz="1600" dirty="0" err="1"/>
              <a:t>untuk</a:t>
            </a:r>
            <a:r>
              <a:rPr lang="en-ID" sz="1600" dirty="0"/>
              <a:t> </a:t>
            </a:r>
            <a:r>
              <a:rPr lang="en-ID" sz="1600" dirty="0" err="1"/>
              <a:t>mendapatkan</a:t>
            </a:r>
            <a:r>
              <a:rPr lang="en-ID" sz="1600" dirty="0"/>
              <a:t> </a:t>
            </a:r>
            <a:r>
              <a:rPr lang="en-ID" sz="1600" dirty="0" err="1"/>
              <a:t>edukasi</a:t>
            </a:r>
            <a:r>
              <a:rPr lang="en-ID" sz="1600" dirty="0"/>
              <a:t> </a:t>
            </a:r>
            <a:r>
              <a:rPr lang="en-ID" sz="1600" dirty="0" err="1"/>
              <a:t>mengenai</a:t>
            </a:r>
            <a:r>
              <a:rPr lang="en-ID" sz="1600" dirty="0"/>
              <a:t> </a:t>
            </a:r>
            <a:r>
              <a:rPr lang="en-ID" sz="1600" dirty="0" err="1"/>
              <a:t>pencegahan</a:t>
            </a:r>
            <a:r>
              <a:rPr lang="en-ID" sz="1600" dirty="0"/>
              <a:t> HIV. </a:t>
            </a:r>
          </a:p>
          <a:p>
            <a:pPr marL="285750" indent="-285750" algn="just">
              <a:lnSpc>
                <a:spcPct val="150000"/>
              </a:lnSpc>
              <a:buFont typeface="Arial" panose="020B0604020202020204" pitchFamily="34" charset="0"/>
              <a:buChar char="•"/>
            </a:pPr>
            <a:r>
              <a:rPr lang="en-ID" sz="1600" dirty="0"/>
              <a:t>Pada </a:t>
            </a:r>
            <a:r>
              <a:rPr lang="en-ID" sz="1600" dirty="0" err="1"/>
              <a:t>daerah</a:t>
            </a:r>
            <a:r>
              <a:rPr lang="en-ID" sz="1600" dirty="0"/>
              <a:t> </a:t>
            </a:r>
            <a:r>
              <a:rPr lang="en-ID" sz="1600" dirty="0" err="1"/>
              <a:t>dengan</a:t>
            </a:r>
            <a:r>
              <a:rPr lang="en-ID" sz="1600" dirty="0"/>
              <a:t> </a:t>
            </a:r>
            <a:r>
              <a:rPr lang="en-ID" sz="1600" dirty="0" err="1"/>
              <a:t>prevalens</a:t>
            </a:r>
            <a:r>
              <a:rPr lang="en-ID" sz="1600" dirty="0"/>
              <a:t> </a:t>
            </a:r>
            <a:r>
              <a:rPr lang="en-ID" sz="1600" dirty="0" err="1"/>
              <a:t>tinggi</a:t>
            </a:r>
            <a:r>
              <a:rPr lang="en-ID" sz="1600" dirty="0"/>
              <a:t>, </a:t>
            </a:r>
            <a:r>
              <a:rPr lang="en-ID" sz="1600" dirty="0" err="1"/>
              <a:t>tes</a:t>
            </a:r>
            <a:r>
              <a:rPr lang="en-ID" sz="1600" dirty="0"/>
              <a:t> </a:t>
            </a:r>
            <a:r>
              <a:rPr lang="en-ID" sz="1600" dirty="0" err="1"/>
              <a:t>ulang</a:t>
            </a:r>
            <a:r>
              <a:rPr lang="en-ID" sz="1600" dirty="0"/>
              <a:t> HIV pada </a:t>
            </a:r>
            <a:r>
              <a:rPr lang="en-ID" sz="1600" dirty="0" err="1"/>
              <a:t>wanita</a:t>
            </a:r>
            <a:r>
              <a:rPr lang="en-ID" sz="1600" dirty="0"/>
              <a:t> </a:t>
            </a:r>
            <a:r>
              <a:rPr lang="en-ID" sz="1600" dirty="0" err="1"/>
              <a:t>hamil</a:t>
            </a:r>
            <a:r>
              <a:rPr lang="en-ID" sz="1600" dirty="0"/>
              <a:t> </a:t>
            </a:r>
            <a:r>
              <a:rPr lang="en-ID" sz="1600" dirty="0" err="1"/>
              <a:t>dapat</a:t>
            </a:r>
            <a:r>
              <a:rPr lang="en-ID" sz="1600" dirty="0"/>
              <a:t> </a:t>
            </a:r>
            <a:r>
              <a:rPr lang="en-ID" sz="1600" dirty="0" err="1"/>
              <a:t>dilakukan</a:t>
            </a:r>
            <a:r>
              <a:rPr lang="en-ID" sz="1600" dirty="0"/>
              <a:t> pada </a:t>
            </a:r>
            <a:r>
              <a:rPr lang="en-ID" sz="1600" dirty="0" err="1"/>
              <a:t>kehamilan</a:t>
            </a:r>
            <a:r>
              <a:rPr lang="en-ID" sz="1600" dirty="0"/>
              <a:t> </a:t>
            </a:r>
            <a:r>
              <a:rPr lang="en-ID" sz="1600" dirty="0" err="1"/>
              <a:t>lanjut</a:t>
            </a:r>
            <a:r>
              <a:rPr lang="en-ID" sz="1600" dirty="0"/>
              <a:t>, </a:t>
            </a:r>
            <a:r>
              <a:rPr lang="en-ID" sz="1600" dirty="0" err="1"/>
              <a:t>persalinan</a:t>
            </a:r>
            <a:r>
              <a:rPr lang="en-ID" sz="1600" dirty="0"/>
              <a:t>, </a:t>
            </a:r>
            <a:r>
              <a:rPr lang="en-ID" sz="1600" dirty="0" err="1"/>
              <a:t>atau</a:t>
            </a:r>
            <a:r>
              <a:rPr lang="en-ID" sz="1600" dirty="0"/>
              <a:t> </a:t>
            </a:r>
            <a:r>
              <a:rPr lang="en-ID" sz="1600" dirty="0" err="1"/>
              <a:t>sesegera</a:t>
            </a:r>
            <a:r>
              <a:rPr lang="en-ID" sz="1600" dirty="0"/>
              <a:t> </a:t>
            </a:r>
            <a:r>
              <a:rPr lang="en-ID" sz="1600" dirty="0" err="1"/>
              <a:t>mungkin</a:t>
            </a:r>
            <a:r>
              <a:rPr lang="en-ID" sz="1600" dirty="0"/>
              <a:t> </a:t>
            </a:r>
            <a:r>
              <a:rPr lang="en-ID" sz="1600" dirty="0" err="1"/>
              <a:t>setelah</a:t>
            </a:r>
            <a:r>
              <a:rPr lang="en-ID" sz="1600" dirty="0"/>
              <a:t> </a:t>
            </a:r>
            <a:r>
              <a:rPr lang="en-ID" sz="1600" dirty="0" err="1"/>
              <a:t>persalinan</a:t>
            </a:r>
            <a:r>
              <a:rPr lang="en-ID" sz="1600" dirty="0"/>
              <a:t>.</a:t>
            </a:r>
            <a:endParaRPr lang="en-ID" sz="1600" b="1" dirty="0"/>
          </a:p>
        </p:txBody>
      </p:sp>
      <p:sp>
        <p:nvSpPr>
          <p:cNvPr id="4" name="TextBox 3"/>
          <p:cNvSpPr txBox="1"/>
          <p:nvPr/>
        </p:nvSpPr>
        <p:spPr>
          <a:xfrm>
            <a:off x="325808" y="830791"/>
            <a:ext cx="7920880" cy="369332"/>
          </a:xfrm>
          <a:prstGeom prst="rect">
            <a:avLst/>
          </a:prstGeom>
          <a:noFill/>
        </p:spPr>
        <p:txBody>
          <a:bodyPr wrap="square" rtlCol="0">
            <a:spAutoFit/>
          </a:bodyPr>
          <a:lstStyle/>
          <a:p>
            <a:r>
              <a:rPr lang="en-ID" dirty="0" err="1"/>
              <a:t>Tes</a:t>
            </a:r>
            <a:r>
              <a:rPr lang="en-ID" dirty="0"/>
              <a:t> </a:t>
            </a:r>
            <a:r>
              <a:rPr lang="en-ID" dirty="0" err="1"/>
              <a:t>ulang</a:t>
            </a:r>
            <a:r>
              <a:rPr lang="en-ID" dirty="0"/>
              <a:t> pada </a:t>
            </a:r>
            <a:r>
              <a:rPr lang="en-ID" dirty="0" err="1"/>
              <a:t>periode</a:t>
            </a:r>
            <a:r>
              <a:rPr lang="en-ID" dirty="0"/>
              <a:t> </a:t>
            </a:r>
            <a:r>
              <a:rPr lang="en-ID" dirty="0" err="1"/>
              <a:t>jendela</a:t>
            </a:r>
            <a:endParaRPr lang="id-ID" b="1" dirty="0">
              <a:solidFill>
                <a:schemeClr val="tx1">
                  <a:lumMod val="75000"/>
                  <a:lumOff val="25000"/>
                </a:schemeClr>
              </a:solidFill>
            </a:endParaRPr>
          </a:p>
        </p:txBody>
      </p:sp>
      <p:pic>
        <p:nvPicPr>
          <p:cNvPr id="12" name="Picture 3" descr="D:\ARTWORK\UNISA\BRAND BOOK\CDR\__MASTER TEMPLATE\TEMPLATE PPT\JPG\1,1.png"/>
          <p:cNvPicPr>
            <a:picLocks noChangeAspect="1" noChangeArrowheads="1"/>
          </p:cNvPicPr>
          <p:nvPr/>
        </p:nvPicPr>
        <p:blipFill>
          <a:blip r:embed="rId3" cstate="print"/>
          <a:srcRect/>
          <a:stretch>
            <a:fillRect/>
          </a:stretch>
        </p:blipFill>
        <p:spPr bwMode="auto">
          <a:xfrm>
            <a:off x="642910" y="214290"/>
            <a:ext cx="1643074" cy="592720"/>
          </a:xfrm>
          <a:prstGeom prst="rect">
            <a:avLst/>
          </a:prstGeom>
          <a:noFill/>
        </p:spPr>
      </p:pic>
    </p:spTree>
    <p:extLst>
      <p:ext uri="{BB962C8B-B14F-4D97-AF65-F5344CB8AC3E}">
        <p14:creationId xmlns:p14="http://schemas.microsoft.com/office/powerpoint/2010/main" val="1834611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5808" y="830791"/>
            <a:ext cx="7920880" cy="369332"/>
          </a:xfrm>
          <a:prstGeom prst="rect">
            <a:avLst/>
          </a:prstGeom>
          <a:noFill/>
        </p:spPr>
        <p:txBody>
          <a:bodyPr wrap="square" rtlCol="0">
            <a:spAutoFit/>
          </a:bodyPr>
          <a:lstStyle/>
          <a:p>
            <a:r>
              <a:rPr lang="en-ID" dirty="0" err="1"/>
              <a:t>Tes</a:t>
            </a:r>
            <a:r>
              <a:rPr lang="en-ID" dirty="0"/>
              <a:t> </a:t>
            </a:r>
            <a:r>
              <a:rPr lang="en-ID" dirty="0" err="1"/>
              <a:t>ulang</a:t>
            </a:r>
            <a:r>
              <a:rPr lang="en-ID" dirty="0"/>
              <a:t> pada </a:t>
            </a:r>
            <a:r>
              <a:rPr lang="en-ID" dirty="0" err="1"/>
              <a:t>periode</a:t>
            </a:r>
            <a:r>
              <a:rPr lang="en-ID" dirty="0"/>
              <a:t> </a:t>
            </a:r>
            <a:r>
              <a:rPr lang="en-ID" dirty="0" err="1"/>
              <a:t>jendela</a:t>
            </a:r>
            <a:endParaRPr lang="id-ID" b="1" dirty="0">
              <a:solidFill>
                <a:schemeClr val="tx1">
                  <a:lumMod val="75000"/>
                  <a:lumOff val="25000"/>
                </a:schemeClr>
              </a:solidFill>
            </a:endParaRPr>
          </a:p>
        </p:txBody>
      </p:sp>
      <p:pic>
        <p:nvPicPr>
          <p:cNvPr id="12" name="Picture 3" descr="D:\ARTWORK\UNISA\BRAND BOOK\CDR\__MASTER TEMPLATE\TEMPLATE PPT\JPG\1,1.png"/>
          <p:cNvPicPr>
            <a:picLocks noChangeAspect="1" noChangeArrowheads="1"/>
          </p:cNvPicPr>
          <p:nvPr/>
        </p:nvPicPr>
        <p:blipFill>
          <a:blip r:embed="rId3" cstate="print"/>
          <a:srcRect/>
          <a:stretch>
            <a:fillRect/>
          </a:stretch>
        </p:blipFill>
        <p:spPr bwMode="auto">
          <a:xfrm>
            <a:off x="642910" y="214290"/>
            <a:ext cx="1643074" cy="592720"/>
          </a:xfrm>
          <a:prstGeom prst="rect">
            <a:avLst/>
          </a:prstGeom>
          <a:noFill/>
        </p:spPr>
      </p:pic>
      <p:pic>
        <p:nvPicPr>
          <p:cNvPr id="5" name="Picture 4">
            <a:extLst>
              <a:ext uri="{FF2B5EF4-FFF2-40B4-BE49-F238E27FC236}">
                <a16:creationId xmlns:a16="http://schemas.microsoft.com/office/drawing/2014/main" id="{1F34A629-F33F-6942-958B-16A9821F5C75}"/>
              </a:ext>
            </a:extLst>
          </p:cNvPr>
          <p:cNvPicPr>
            <a:picLocks noChangeAspect="1"/>
          </p:cNvPicPr>
          <p:nvPr/>
        </p:nvPicPr>
        <p:blipFill rotWithShape="1">
          <a:blip r:embed="rId4">
            <a:extLst>
              <a:ext uri="{28A0092B-C50C-407E-A947-70E740481C1C}">
                <a14:useLocalDpi xmlns:a14="http://schemas.microsoft.com/office/drawing/2010/main" val="0"/>
              </a:ext>
            </a:extLst>
          </a:blip>
          <a:srcRect l="41338" t="42512" r="12988" b="26037"/>
          <a:stretch/>
        </p:blipFill>
        <p:spPr>
          <a:xfrm>
            <a:off x="616120" y="1700808"/>
            <a:ext cx="7630568" cy="3986928"/>
          </a:xfrm>
          <a:prstGeom prst="rect">
            <a:avLst/>
          </a:prstGeom>
        </p:spPr>
      </p:pic>
    </p:spTree>
    <p:extLst>
      <p:ext uri="{BB962C8B-B14F-4D97-AF65-F5344CB8AC3E}">
        <p14:creationId xmlns:p14="http://schemas.microsoft.com/office/powerpoint/2010/main" val="3500516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5808" y="1200123"/>
            <a:ext cx="8244235" cy="559409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ID" sz="1600" dirty="0"/>
              <a:t>﻿Hepatitis Virus B yang </a:t>
            </a:r>
            <a:r>
              <a:rPr lang="en-ID" sz="1600" dirty="0" err="1"/>
              <a:t>selanjutnya</a:t>
            </a:r>
            <a:r>
              <a:rPr lang="en-ID" sz="1600" dirty="0"/>
              <a:t> </a:t>
            </a:r>
            <a:r>
              <a:rPr lang="en-ID" sz="1600" dirty="0" err="1"/>
              <a:t>disebut</a:t>
            </a:r>
            <a:r>
              <a:rPr lang="en-ID" sz="1600" dirty="0"/>
              <a:t> Hepatitis B </a:t>
            </a:r>
            <a:r>
              <a:rPr lang="en-ID" sz="1600" dirty="0" err="1"/>
              <a:t>adalah</a:t>
            </a:r>
            <a:r>
              <a:rPr lang="en-ID" sz="1600" dirty="0"/>
              <a:t> </a:t>
            </a:r>
            <a:r>
              <a:rPr lang="en-ID" sz="1600" dirty="0" err="1"/>
              <a:t>penyakit</a:t>
            </a:r>
            <a:r>
              <a:rPr lang="en-ID" sz="1600" dirty="0"/>
              <a:t> </a:t>
            </a:r>
            <a:r>
              <a:rPr lang="en-ID" sz="1600" dirty="0" err="1"/>
              <a:t>menular</a:t>
            </a:r>
            <a:r>
              <a:rPr lang="en-ID" sz="1600" dirty="0"/>
              <a:t> </a:t>
            </a:r>
            <a:r>
              <a:rPr lang="en-ID" sz="1600" dirty="0" err="1"/>
              <a:t>dalam</a:t>
            </a:r>
            <a:r>
              <a:rPr lang="en-ID" sz="1600" dirty="0"/>
              <a:t> </a:t>
            </a:r>
            <a:r>
              <a:rPr lang="en-ID" sz="1600" dirty="0" err="1"/>
              <a:t>bentuk</a:t>
            </a:r>
            <a:r>
              <a:rPr lang="en-ID" sz="1600" dirty="0"/>
              <a:t> </a:t>
            </a:r>
            <a:r>
              <a:rPr lang="en-ID" sz="1600" dirty="0" err="1"/>
              <a:t>peradangan</a:t>
            </a:r>
            <a:r>
              <a:rPr lang="en-ID" sz="1600" dirty="0"/>
              <a:t> </a:t>
            </a:r>
            <a:r>
              <a:rPr lang="en-ID" sz="1600" dirty="0" err="1"/>
              <a:t>hati</a:t>
            </a:r>
            <a:r>
              <a:rPr lang="en-ID" sz="1600" dirty="0"/>
              <a:t> yang </a:t>
            </a:r>
            <a:r>
              <a:rPr lang="en-ID" sz="1600" dirty="0" err="1"/>
              <a:t>disebabkan</a:t>
            </a:r>
            <a:r>
              <a:rPr lang="en-ID" sz="1600" dirty="0"/>
              <a:t> oleh virus Hepatitis B.</a:t>
            </a:r>
          </a:p>
          <a:p>
            <a:pPr marL="285750" indent="-285750" algn="just">
              <a:lnSpc>
                <a:spcPct val="150000"/>
              </a:lnSpc>
              <a:buFont typeface="Arial" panose="020B0604020202020204" pitchFamily="34" charset="0"/>
              <a:buChar char="•"/>
            </a:pPr>
            <a:r>
              <a:rPr lang="en-ID" sz="1600" dirty="0"/>
              <a:t>Hasil Anamnesis (Subjective) </a:t>
            </a:r>
          </a:p>
          <a:p>
            <a:pPr marL="285750" indent="-285750" algn="just">
              <a:lnSpc>
                <a:spcPct val="150000"/>
              </a:lnSpc>
              <a:buFont typeface="Arial" panose="020B0604020202020204" pitchFamily="34" charset="0"/>
              <a:buChar char="•"/>
            </a:pPr>
            <a:r>
              <a:rPr lang="en-ID" sz="1600" dirty="0" err="1"/>
              <a:t>Keluhan</a:t>
            </a:r>
            <a:r>
              <a:rPr lang="en-ID" sz="1600" dirty="0"/>
              <a:t> </a:t>
            </a:r>
          </a:p>
          <a:p>
            <a:pPr marL="342900" indent="-342900" algn="just">
              <a:lnSpc>
                <a:spcPct val="150000"/>
              </a:lnSpc>
              <a:buFont typeface="+mj-lt"/>
              <a:buAutoNum type="alphaLcPeriod"/>
            </a:pPr>
            <a:r>
              <a:rPr lang="en-ID" sz="1600" dirty="0" err="1"/>
              <a:t>Umumnya</a:t>
            </a:r>
            <a:r>
              <a:rPr lang="en-ID" sz="1600" dirty="0"/>
              <a:t> </a:t>
            </a:r>
            <a:r>
              <a:rPr lang="en-ID" sz="1600" dirty="0" err="1"/>
              <a:t>tidak</a:t>
            </a:r>
            <a:r>
              <a:rPr lang="en-ID" sz="1600" dirty="0"/>
              <a:t> </a:t>
            </a:r>
            <a:r>
              <a:rPr lang="en-ID" sz="1600" dirty="0" err="1"/>
              <a:t>menimbulkan</a:t>
            </a:r>
            <a:r>
              <a:rPr lang="en-ID" sz="1600" dirty="0"/>
              <a:t> </a:t>
            </a:r>
            <a:r>
              <a:rPr lang="en-ID" sz="1600" dirty="0" err="1"/>
              <a:t>gejala</a:t>
            </a:r>
            <a:r>
              <a:rPr lang="en-ID" sz="1600" dirty="0"/>
              <a:t> </a:t>
            </a:r>
            <a:r>
              <a:rPr lang="en-ID" sz="1600" dirty="0" err="1"/>
              <a:t>terutama</a:t>
            </a:r>
            <a:r>
              <a:rPr lang="en-ID" sz="1600" dirty="0"/>
              <a:t> pada </a:t>
            </a:r>
            <a:r>
              <a:rPr lang="en-ID" sz="1600" dirty="0" err="1"/>
              <a:t>anak-anak</a:t>
            </a:r>
            <a:r>
              <a:rPr lang="en-ID" sz="1600" dirty="0"/>
              <a:t>. </a:t>
            </a:r>
          </a:p>
          <a:p>
            <a:pPr marL="342900" indent="-342900" algn="just">
              <a:lnSpc>
                <a:spcPct val="150000"/>
              </a:lnSpc>
              <a:buFont typeface="+mj-lt"/>
              <a:buAutoNum type="alphaLcPeriod"/>
            </a:pPr>
            <a:r>
              <a:rPr lang="en-ID" sz="1600" dirty="0" err="1"/>
              <a:t>Gejala</a:t>
            </a:r>
            <a:r>
              <a:rPr lang="en-ID" sz="1600" dirty="0"/>
              <a:t> </a:t>
            </a:r>
            <a:r>
              <a:rPr lang="en-ID" sz="1600" dirty="0" err="1"/>
              <a:t>baru</a:t>
            </a:r>
            <a:r>
              <a:rPr lang="en-ID" sz="1600" dirty="0"/>
              <a:t> </a:t>
            </a:r>
            <a:r>
              <a:rPr lang="en-ID" sz="1600" dirty="0" err="1"/>
              <a:t>timbul</a:t>
            </a:r>
            <a:r>
              <a:rPr lang="en-ID" sz="1600" dirty="0"/>
              <a:t> </a:t>
            </a:r>
            <a:r>
              <a:rPr lang="en-ID" sz="1600" dirty="0" err="1"/>
              <a:t>apabila</a:t>
            </a:r>
            <a:r>
              <a:rPr lang="en-ID" sz="1600" dirty="0"/>
              <a:t> </a:t>
            </a:r>
            <a:r>
              <a:rPr lang="en-ID" sz="1600" dirty="0" err="1"/>
              <a:t>seseorang</a:t>
            </a:r>
            <a:r>
              <a:rPr lang="en-ID" sz="1600" dirty="0"/>
              <a:t> </a:t>
            </a:r>
            <a:r>
              <a:rPr lang="en-ID" sz="1600" dirty="0" err="1"/>
              <a:t>telah</a:t>
            </a:r>
            <a:r>
              <a:rPr lang="en-ID" sz="1600" dirty="0"/>
              <a:t> </a:t>
            </a:r>
            <a:r>
              <a:rPr lang="en-ID" sz="1600" dirty="0" err="1"/>
              <a:t>terinfeksi</a:t>
            </a:r>
            <a:r>
              <a:rPr lang="en-ID" sz="1600" dirty="0"/>
              <a:t> </a:t>
            </a:r>
            <a:r>
              <a:rPr lang="en-ID" sz="1600" dirty="0" err="1"/>
              <a:t>selama</a:t>
            </a:r>
            <a:r>
              <a:rPr lang="en-ID" sz="1600" dirty="0"/>
              <a:t> 6 </a:t>
            </a:r>
            <a:r>
              <a:rPr lang="en-ID" sz="1600" dirty="0" err="1"/>
              <a:t>minggu</a:t>
            </a:r>
            <a:r>
              <a:rPr lang="en-ID" sz="1600" dirty="0"/>
              <a:t>, </a:t>
            </a:r>
            <a:r>
              <a:rPr lang="en-ID" sz="1600" dirty="0" err="1"/>
              <a:t>antara</a:t>
            </a:r>
            <a:r>
              <a:rPr lang="en-ID" sz="1600" dirty="0"/>
              <a:t> lain: 1. </a:t>
            </a:r>
            <a:r>
              <a:rPr lang="en-ID" sz="1600" dirty="0" err="1"/>
              <a:t>gangguan</a:t>
            </a:r>
            <a:r>
              <a:rPr lang="en-ID" sz="1600" dirty="0"/>
              <a:t> gastrointestinal, </a:t>
            </a:r>
            <a:r>
              <a:rPr lang="en-ID" sz="1600" dirty="0" err="1"/>
              <a:t>seperti</a:t>
            </a:r>
            <a:r>
              <a:rPr lang="en-ID" sz="1600" dirty="0"/>
              <a:t> : malaise, </a:t>
            </a:r>
            <a:r>
              <a:rPr lang="en-ID" sz="1600" dirty="0" err="1"/>
              <a:t>anoreksia</a:t>
            </a:r>
            <a:r>
              <a:rPr lang="en-ID" sz="1600" dirty="0"/>
              <a:t>, </a:t>
            </a:r>
            <a:r>
              <a:rPr lang="en-ID" sz="1600" dirty="0" err="1"/>
              <a:t>mual</a:t>
            </a:r>
            <a:r>
              <a:rPr lang="en-ID" sz="1600" dirty="0"/>
              <a:t> dan </a:t>
            </a:r>
            <a:r>
              <a:rPr lang="en-ID" sz="1600" dirty="0" err="1"/>
              <a:t>muntah</a:t>
            </a:r>
            <a:r>
              <a:rPr lang="en-ID" sz="1600" dirty="0"/>
              <a:t>; 2. </a:t>
            </a:r>
            <a:r>
              <a:rPr lang="en-ID" sz="1600" dirty="0" err="1"/>
              <a:t>gejala</a:t>
            </a:r>
            <a:r>
              <a:rPr lang="en-ID" sz="1600" dirty="0"/>
              <a:t> flu : </a:t>
            </a:r>
            <a:r>
              <a:rPr lang="en-ID" sz="1600" dirty="0" err="1"/>
              <a:t>batuk</a:t>
            </a:r>
            <a:r>
              <a:rPr lang="en-ID" sz="1600" dirty="0"/>
              <a:t>, </a:t>
            </a:r>
            <a:r>
              <a:rPr lang="en-ID" sz="1600" dirty="0" err="1"/>
              <a:t>fotofobia</a:t>
            </a:r>
            <a:r>
              <a:rPr lang="en-ID" sz="1600" dirty="0"/>
              <a:t>, </a:t>
            </a:r>
            <a:r>
              <a:rPr lang="en-ID" sz="1600" dirty="0" err="1"/>
              <a:t>sakit</a:t>
            </a:r>
            <a:r>
              <a:rPr lang="en-ID" sz="1600" dirty="0"/>
              <a:t> </a:t>
            </a:r>
            <a:r>
              <a:rPr lang="en-ID" sz="1600" dirty="0" err="1"/>
              <a:t>kepala</a:t>
            </a:r>
            <a:r>
              <a:rPr lang="en-ID" sz="1600" dirty="0"/>
              <a:t>, </a:t>
            </a:r>
            <a:r>
              <a:rPr lang="en-ID" sz="1600" dirty="0" err="1"/>
              <a:t>mialgia</a:t>
            </a:r>
            <a:r>
              <a:rPr lang="en-ID" sz="1600" dirty="0"/>
              <a:t>.</a:t>
            </a:r>
          </a:p>
          <a:p>
            <a:pPr marL="342900" indent="-342900" algn="just">
              <a:lnSpc>
                <a:spcPct val="150000"/>
              </a:lnSpc>
              <a:buFont typeface="+mj-lt"/>
              <a:buAutoNum type="alphaLcPeriod"/>
            </a:pPr>
            <a:r>
              <a:rPr lang="en-ID" sz="1600" dirty="0" err="1"/>
              <a:t>Gejala</a:t>
            </a:r>
            <a:r>
              <a:rPr lang="en-ID" sz="1600" dirty="0"/>
              <a:t> prodromal </a:t>
            </a:r>
            <a:r>
              <a:rPr lang="en-ID" sz="1600" dirty="0" err="1"/>
              <a:t>seperti</a:t>
            </a:r>
            <a:r>
              <a:rPr lang="en-ID" sz="1600" dirty="0"/>
              <a:t> </a:t>
            </a:r>
            <a:r>
              <a:rPr lang="en-ID" sz="1600" dirty="0" err="1"/>
              <a:t>diatas</a:t>
            </a:r>
            <a:r>
              <a:rPr lang="en-ID" sz="1600" dirty="0"/>
              <a:t> </a:t>
            </a:r>
            <a:r>
              <a:rPr lang="en-ID" sz="1600" dirty="0" err="1"/>
              <a:t>akan</a:t>
            </a:r>
            <a:r>
              <a:rPr lang="en-ID" sz="1600" dirty="0"/>
              <a:t> </a:t>
            </a:r>
            <a:r>
              <a:rPr lang="en-ID" sz="1600" dirty="0" err="1"/>
              <a:t>menghilang</a:t>
            </a:r>
            <a:r>
              <a:rPr lang="en-ID" sz="1600" dirty="0"/>
              <a:t> pada </a:t>
            </a:r>
            <a:r>
              <a:rPr lang="en-ID" sz="1600" dirty="0" err="1"/>
              <a:t>saat</a:t>
            </a:r>
            <a:r>
              <a:rPr lang="en-ID" sz="1600" dirty="0"/>
              <a:t> </a:t>
            </a:r>
            <a:r>
              <a:rPr lang="en-ID" sz="1600" dirty="0" err="1"/>
              <a:t>timbul</a:t>
            </a:r>
            <a:r>
              <a:rPr lang="en-ID" sz="1600" dirty="0"/>
              <a:t> </a:t>
            </a:r>
            <a:r>
              <a:rPr lang="en-ID" sz="1600" dirty="0" err="1"/>
              <a:t>kuning</a:t>
            </a:r>
            <a:r>
              <a:rPr lang="en-ID" sz="1600" dirty="0"/>
              <a:t>, </a:t>
            </a:r>
            <a:r>
              <a:rPr lang="en-ID" sz="1600" dirty="0" err="1"/>
              <a:t>tetapi</a:t>
            </a:r>
            <a:r>
              <a:rPr lang="en-ID" sz="1600" dirty="0"/>
              <a:t> </a:t>
            </a:r>
            <a:r>
              <a:rPr lang="en-ID" sz="1600" dirty="0" err="1"/>
              <a:t>keluhan</a:t>
            </a:r>
            <a:r>
              <a:rPr lang="en-ID" sz="1600" dirty="0"/>
              <a:t> </a:t>
            </a:r>
            <a:r>
              <a:rPr lang="en-ID" sz="1600" dirty="0" err="1"/>
              <a:t>anoreksia</a:t>
            </a:r>
            <a:r>
              <a:rPr lang="en-ID" sz="1600" dirty="0"/>
              <a:t>, malaise, dan </a:t>
            </a:r>
            <a:r>
              <a:rPr lang="en-ID" sz="1600" dirty="0" err="1"/>
              <a:t>kelemahan</a:t>
            </a:r>
            <a:r>
              <a:rPr lang="en-ID" sz="1600" dirty="0"/>
              <a:t> </a:t>
            </a:r>
            <a:r>
              <a:rPr lang="en-ID" sz="1600" dirty="0" err="1"/>
              <a:t>dapat</a:t>
            </a:r>
            <a:r>
              <a:rPr lang="en-ID" sz="1600" dirty="0"/>
              <a:t> </a:t>
            </a:r>
            <a:r>
              <a:rPr lang="en-ID" sz="1600" dirty="0" err="1"/>
              <a:t>menetap</a:t>
            </a:r>
            <a:r>
              <a:rPr lang="en-ID" sz="1600" dirty="0"/>
              <a:t>. </a:t>
            </a:r>
          </a:p>
          <a:p>
            <a:pPr marL="342900" indent="-342900" algn="just">
              <a:lnSpc>
                <a:spcPct val="150000"/>
              </a:lnSpc>
              <a:buFont typeface="+mj-lt"/>
              <a:buAutoNum type="alphaLcPeriod"/>
            </a:pPr>
            <a:r>
              <a:rPr lang="en-ID" sz="1600" dirty="0" err="1"/>
              <a:t>Ikterus</a:t>
            </a:r>
            <a:r>
              <a:rPr lang="en-ID" sz="1600" dirty="0"/>
              <a:t> </a:t>
            </a:r>
            <a:r>
              <a:rPr lang="en-ID" sz="1600" dirty="0" err="1"/>
              <a:t>didahului</a:t>
            </a:r>
            <a:r>
              <a:rPr lang="en-ID" sz="1600" dirty="0"/>
              <a:t> </a:t>
            </a:r>
            <a:r>
              <a:rPr lang="en-ID" sz="1600" dirty="0" err="1"/>
              <a:t>dengan</a:t>
            </a:r>
            <a:r>
              <a:rPr lang="en-ID" sz="1600" dirty="0"/>
              <a:t> </a:t>
            </a:r>
            <a:r>
              <a:rPr lang="en-ID" sz="1600" dirty="0" err="1"/>
              <a:t>kemunculan</a:t>
            </a:r>
            <a:r>
              <a:rPr lang="en-ID" sz="1600" dirty="0"/>
              <a:t> </a:t>
            </a:r>
            <a:r>
              <a:rPr lang="en-ID" sz="1600" dirty="0" err="1"/>
              <a:t>urin</a:t>
            </a:r>
            <a:r>
              <a:rPr lang="en-ID" sz="1600" dirty="0"/>
              <a:t> </a:t>
            </a:r>
            <a:r>
              <a:rPr lang="en-ID" sz="1600" dirty="0" err="1"/>
              <a:t>berwarna</a:t>
            </a:r>
            <a:r>
              <a:rPr lang="en-ID" sz="1600" dirty="0"/>
              <a:t> </a:t>
            </a:r>
            <a:r>
              <a:rPr lang="en-ID" sz="1600" dirty="0" err="1"/>
              <a:t>gelap</a:t>
            </a:r>
            <a:r>
              <a:rPr lang="en-ID" sz="1600" dirty="0"/>
              <a:t>. Pruritus (</a:t>
            </a:r>
            <a:r>
              <a:rPr lang="en-ID" sz="1600" dirty="0" err="1"/>
              <a:t>biasanya</a:t>
            </a:r>
            <a:r>
              <a:rPr lang="en-ID" sz="1600" dirty="0"/>
              <a:t> </a:t>
            </a:r>
            <a:r>
              <a:rPr lang="en-ID" sz="1600" dirty="0" err="1"/>
              <a:t>ringan</a:t>
            </a:r>
            <a:r>
              <a:rPr lang="en-ID" sz="1600" dirty="0"/>
              <a:t> dan </a:t>
            </a:r>
            <a:r>
              <a:rPr lang="en-ID" sz="1600" dirty="0" err="1"/>
              <a:t>sementara</a:t>
            </a:r>
            <a:r>
              <a:rPr lang="en-ID" sz="1600" dirty="0"/>
              <a:t>) </a:t>
            </a:r>
            <a:r>
              <a:rPr lang="en-ID" sz="1600" dirty="0" err="1"/>
              <a:t>dapat</a:t>
            </a:r>
            <a:r>
              <a:rPr lang="en-ID" sz="1600" dirty="0"/>
              <a:t> </a:t>
            </a:r>
            <a:r>
              <a:rPr lang="en-ID" sz="1600" dirty="0" err="1"/>
              <a:t>timbul</a:t>
            </a:r>
            <a:r>
              <a:rPr lang="en-ID" sz="1600" dirty="0"/>
              <a:t> </a:t>
            </a:r>
            <a:r>
              <a:rPr lang="en-ID" sz="1600" dirty="0" err="1"/>
              <a:t>ketika</a:t>
            </a:r>
            <a:r>
              <a:rPr lang="en-ID" sz="1600" dirty="0"/>
              <a:t> </a:t>
            </a:r>
            <a:r>
              <a:rPr lang="en-ID" sz="1600" dirty="0" err="1"/>
              <a:t>ikterus</a:t>
            </a:r>
            <a:r>
              <a:rPr lang="en-ID" sz="1600" dirty="0"/>
              <a:t> </a:t>
            </a:r>
            <a:r>
              <a:rPr lang="en-ID" sz="1600" dirty="0" err="1"/>
              <a:t>meningkat</a:t>
            </a:r>
            <a:r>
              <a:rPr lang="en-ID" sz="1600" dirty="0"/>
              <a:t>. Pada </a:t>
            </a:r>
            <a:r>
              <a:rPr lang="en-ID" sz="1600" dirty="0" err="1"/>
              <a:t>saat</a:t>
            </a:r>
            <a:r>
              <a:rPr lang="en-ID" sz="1600" dirty="0"/>
              <a:t> badan </a:t>
            </a:r>
            <a:r>
              <a:rPr lang="en-ID" sz="1600" dirty="0" err="1"/>
              <a:t>kuning</a:t>
            </a:r>
            <a:r>
              <a:rPr lang="en-ID" sz="1600" dirty="0"/>
              <a:t>, </a:t>
            </a:r>
            <a:r>
              <a:rPr lang="en-ID" sz="1600" dirty="0" err="1"/>
              <a:t>biasanya</a:t>
            </a:r>
            <a:r>
              <a:rPr lang="en-ID" sz="1600" dirty="0"/>
              <a:t> </a:t>
            </a:r>
            <a:r>
              <a:rPr lang="en-ID" sz="1600" dirty="0" err="1"/>
              <a:t>diikuti</a:t>
            </a:r>
            <a:r>
              <a:rPr lang="en-ID" sz="1600" dirty="0"/>
              <a:t> oleh </a:t>
            </a:r>
            <a:r>
              <a:rPr lang="en-ID" sz="1600" dirty="0" err="1"/>
              <a:t>pembesaran</a:t>
            </a:r>
            <a:r>
              <a:rPr lang="en-ID" sz="1600" dirty="0"/>
              <a:t> </a:t>
            </a:r>
            <a:r>
              <a:rPr lang="en-ID" sz="1600" dirty="0" err="1"/>
              <a:t>hati</a:t>
            </a:r>
            <a:r>
              <a:rPr lang="en-ID" sz="1600" dirty="0"/>
              <a:t> yang </a:t>
            </a:r>
            <a:r>
              <a:rPr lang="en-ID" sz="1600" dirty="0" err="1"/>
              <a:t>diikuti</a:t>
            </a:r>
            <a:r>
              <a:rPr lang="en-ID" sz="1600" dirty="0"/>
              <a:t> oleh rasa </a:t>
            </a:r>
            <a:r>
              <a:rPr lang="en-ID" sz="1600" dirty="0" err="1"/>
              <a:t>sakit</a:t>
            </a:r>
            <a:r>
              <a:rPr lang="en-ID" sz="1600" dirty="0"/>
              <a:t> </a:t>
            </a:r>
            <a:r>
              <a:rPr lang="en-ID" sz="1600" dirty="0" err="1"/>
              <a:t>bila</a:t>
            </a:r>
            <a:r>
              <a:rPr lang="en-ID" sz="1600" dirty="0"/>
              <a:t> </a:t>
            </a:r>
            <a:r>
              <a:rPr lang="en-ID" sz="1600" dirty="0" err="1"/>
              <a:t>ditekan</a:t>
            </a:r>
            <a:r>
              <a:rPr lang="en-ID" sz="1600" dirty="0"/>
              <a:t> di </a:t>
            </a:r>
            <a:r>
              <a:rPr lang="en-ID" sz="1600" dirty="0" err="1"/>
              <a:t>bagian</a:t>
            </a:r>
            <a:r>
              <a:rPr lang="en-ID" sz="1600" dirty="0"/>
              <a:t> </a:t>
            </a:r>
            <a:r>
              <a:rPr lang="en-ID" sz="1600" dirty="0" err="1"/>
              <a:t>perut</a:t>
            </a:r>
            <a:r>
              <a:rPr lang="en-ID" sz="1600" dirty="0"/>
              <a:t> </a:t>
            </a:r>
            <a:r>
              <a:rPr lang="en-ID" sz="1600" dirty="0" err="1"/>
              <a:t>kanan</a:t>
            </a:r>
            <a:r>
              <a:rPr lang="en-ID" sz="1600" dirty="0"/>
              <a:t> </a:t>
            </a:r>
            <a:r>
              <a:rPr lang="en-ID" sz="1600" dirty="0" err="1"/>
              <a:t>atas</a:t>
            </a:r>
            <a:r>
              <a:rPr lang="en-ID" sz="1600" dirty="0"/>
              <a:t>. Setelah </a:t>
            </a:r>
            <a:r>
              <a:rPr lang="en-ID" sz="1600" dirty="0" err="1"/>
              <a:t>gejala</a:t>
            </a:r>
            <a:r>
              <a:rPr lang="en-ID" sz="1600" dirty="0"/>
              <a:t> </a:t>
            </a:r>
            <a:r>
              <a:rPr lang="en-ID" sz="1600" dirty="0" err="1"/>
              <a:t>tersebut</a:t>
            </a:r>
            <a:r>
              <a:rPr lang="en-ID" sz="1600" dirty="0"/>
              <a:t> </a:t>
            </a:r>
            <a:r>
              <a:rPr lang="en-ID" sz="1600" dirty="0" err="1"/>
              <a:t>akan</a:t>
            </a:r>
            <a:r>
              <a:rPr lang="en-ID" sz="1600" dirty="0"/>
              <a:t> </a:t>
            </a:r>
            <a:r>
              <a:rPr lang="en-ID" sz="1600" dirty="0" err="1"/>
              <a:t>timbul</a:t>
            </a:r>
            <a:r>
              <a:rPr lang="en-ID" sz="1600" dirty="0"/>
              <a:t> </a:t>
            </a:r>
            <a:r>
              <a:rPr lang="en-ID" sz="1600" dirty="0" err="1"/>
              <a:t>fase</a:t>
            </a:r>
            <a:r>
              <a:rPr lang="en-ID" sz="1600" dirty="0"/>
              <a:t> </a:t>
            </a:r>
            <a:r>
              <a:rPr lang="en-ID" sz="1600" dirty="0" err="1"/>
              <a:t>resolusi</a:t>
            </a:r>
            <a:r>
              <a:rPr lang="en-ID" sz="1600" dirty="0"/>
              <a:t>. </a:t>
            </a:r>
          </a:p>
          <a:p>
            <a:pPr marL="342900" indent="-342900" algn="just">
              <a:lnSpc>
                <a:spcPct val="150000"/>
              </a:lnSpc>
              <a:buFont typeface="+mj-lt"/>
              <a:buAutoNum type="alphaLcPeriod"/>
            </a:pPr>
            <a:r>
              <a:rPr lang="en-ID" sz="1600" dirty="0"/>
              <a:t>Pada </a:t>
            </a:r>
            <a:r>
              <a:rPr lang="en-ID" sz="1600" dirty="0" err="1"/>
              <a:t>sebagian</a:t>
            </a:r>
            <a:r>
              <a:rPr lang="en-ID" sz="1600" dirty="0"/>
              <a:t> </a:t>
            </a:r>
            <a:r>
              <a:rPr lang="en-ID" sz="1600" dirty="0" err="1"/>
              <a:t>kasus</a:t>
            </a:r>
            <a:r>
              <a:rPr lang="en-ID" sz="1600" dirty="0"/>
              <a:t> hepatitis B </a:t>
            </a:r>
            <a:r>
              <a:rPr lang="en-ID" sz="1600" dirty="0" err="1"/>
              <a:t>kronik</a:t>
            </a:r>
            <a:r>
              <a:rPr lang="en-ID" sz="1600" dirty="0"/>
              <a:t> </a:t>
            </a:r>
            <a:r>
              <a:rPr lang="en-ID" sz="1600" dirty="0" err="1"/>
              <a:t>terdapat</a:t>
            </a:r>
            <a:r>
              <a:rPr lang="en-ID" sz="1600" dirty="0"/>
              <a:t> </a:t>
            </a:r>
            <a:r>
              <a:rPr lang="en-ID" sz="1600" dirty="0" err="1"/>
              <a:t>pembesaran</a:t>
            </a:r>
            <a:r>
              <a:rPr lang="en-ID" sz="1600" dirty="0"/>
              <a:t> </a:t>
            </a:r>
            <a:r>
              <a:rPr lang="en-ID" sz="1600" dirty="0" err="1"/>
              <a:t>hati</a:t>
            </a:r>
            <a:r>
              <a:rPr lang="en-ID" sz="1600" dirty="0"/>
              <a:t> dan </a:t>
            </a:r>
            <a:r>
              <a:rPr lang="en-ID" sz="1600" dirty="0" err="1"/>
              <a:t>limpa</a:t>
            </a:r>
            <a:endParaRPr lang="en-ID" sz="1600" dirty="0"/>
          </a:p>
        </p:txBody>
      </p:sp>
      <p:sp>
        <p:nvSpPr>
          <p:cNvPr id="4" name="TextBox 3"/>
          <p:cNvSpPr txBox="1"/>
          <p:nvPr/>
        </p:nvSpPr>
        <p:spPr>
          <a:xfrm>
            <a:off x="325808" y="830791"/>
            <a:ext cx="7920880" cy="369332"/>
          </a:xfrm>
          <a:prstGeom prst="rect">
            <a:avLst/>
          </a:prstGeom>
          <a:noFill/>
        </p:spPr>
        <p:txBody>
          <a:bodyPr wrap="square" rtlCol="0">
            <a:spAutoFit/>
          </a:bodyPr>
          <a:lstStyle/>
          <a:p>
            <a:r>
              <a:rPr lang="en-ID" dirty="0"/>
              <a:t>Hepatitis B</a:t>
            </a:r>
            <a:endParaRPr lang="id-ID" b="1" dirty="0">
              <a:solidFill>
                <a:schemeClr val="tx1">
                  <a:lumMod val="75000"/>
                  <a:lumOff val="25000"/>
                </a:schemeClr>
              </a:solidFill>
            </a:endParaRPr>
          </a:p>
        </p:txBody>
      </p:sp>
      <p:pic>
        <p:nvPicPr>
          <p:cNvPr id="12" name="Picture 3" descr="D:\ARTWORK\UNISA\BRAND BOOK\CDR\__MASTER TEMPLATE\TEMPLATE PPT\JPG\1,1.png"/>
          <p:cNvPicPr>
            <a:picLocks noChangeAspect="1" noChangeArrowheads="1"/>
          </p:cNvPicPr>
          <p:nvPr/>
        </p:nvPicPr>
        <p:blipFill>
          <a:blip r:embed="rId3" cstate="print"/>
          <a:srcRect/>
          <a:stretch>
            <a:fillRect/>
          </a:stretch>
        </p:blipFill>
        <p:spPr bwMode="auto">
          <a:xfrm>
            <a:off x="642910" y="214290"/>
            <a:ext cx="1643074" cy="592720"/>
          </a:xfrm>
          <a:prstGeom prst="rect">
            <a:avLst/>
          </a:prstGeom>
          <a:noFill/>
        </p:spPr>
      </p:pic>
    </p:spTree>
    <p:extLst>
      <p:ext uri="{BB962C8B-B14F-4D97-AF65-F5344CB8AC3E}">
        <p14:creationId xmlns:p14="http://schemas.microsoft.com/office/powerpoint/2010/main" val="3223938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5808" y="1200123"/>
            <a:ext cx="8492384" cy="545085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ID" dirty="0" err="1"/>
              <a:t>Faktor</a:t>
            </a:r>
            <a:r>
              <a:rPr lang="en-ID" dirty="0"/>
              <a:t> </a:t>
            </a:r>
            <a:r>
              <a:rPr lang="en-ID" dirty="0" err="1"/>
              <a:t>Risiko</a:t>
            </a:r>
            <a:r>
              <a:rPr lang="en-ID" dirty="0"/>
              <a:t> </a:t>
            </a:r>
            <a:r>
              <a:rPr lang="en-ID" dirty="0" err="1"/>
              <a:t>Setiap</a:t>
            </a:r>
            <a:r>
              <a:rPr lang="en-ID" dirty="0"/>
              <a:t> orang </a:t>
            </a:r>
            <a:r>
              <a:rPr lang="en-ID" dirty="0" err="1"/>
              <a:t>tidak</a:t>
            </a:r>
            <a:r>
              <a:rPr lang="en-ID" dirty="0"/>
              <a:t> </a:t>
            </a:r>
            <a:r>
              <a:rPr lang="en-ID" dirty="0" err="1"/>
              <a:t>tergantung</a:t>
            </a:r>
            <a:r>
              <a:rPr lang="en-ID" dirty="0"/>
              <a:t> </a:t>
            </a:r>
            <a:r>
              <a:rPr lang="en-ID" dirty="0" err="1"/>
              <a:t>kepada</a:t>
            </a:r>
            <a:r>
              <a:rPr lang="en-ID" dirty="0"/>
              <a:t> </a:t>
            </a:r>
            <a:r>
              <a:rPr lang="en-ID" dirty="0" err="1"/>
              <a:t>umur</a:t>
            </a:r>
            <a:r>
              <a:rPr lang="en-ID" dirty="0"/>
              <a:t>, </a:t>
            </a:r>
            <a:r>
              <a:rPr lang="en-ID" dirty="0" err="1"/>
              <a:t>ras</a:t>
            </a:r>
            <a:r>
              <a:rPr lang="en-ID" dirty="0"/>
              <a:t>, </a:t>
            </a:r>
            <a:r>
              <a:rPr lang="en-ID" dirty="0" err="1"/>
              <a:t>kebangsaan</a:t>
            </a:r>
            <a:r>
              <a:rPr lang="en-ID" dirty="0"/>
              <a:t>, </a:t>
            </a:r>
            <a:r>
              <a:rPr lang="en-ID" dirty="0" err="1"/>
              <a:t>jenis</a:t>
            </a:r>
            <a:r>
              <a:rPr lang="en-ID" dirty="0"/>
              <a:t> </a:t>
            </a:r>
            <a:r>
              <a:rPr lang="en-ID" dirty="0" err="1"/>
              <a:t>kelamin</a:t>
            </a:r>
            <a:r>
              <a:rPr lang="en-ID" dirty="0"/>
              <a:t> </a:t>
            </a:r>
            <a:r>
              <a:rPr lang="en-ID" dirty="0" err="1"/>
              <a:t>dapat</a:t>
            </a:r>
            <a:r>
              <a:rPr lang="en-ID" dirty="0"/>
              <a:t> </a:t>
            </a:r>
            <a:r>
              <a:rPr lang="en-ID" dirty="0" err="1"/>
              <a:t>terinfeksi</a:t>
            </a:r>
            <a:r>
              <a:rPr lang="en-ID" dirty="0"/>
              <a:t> hepatitis B, </a:t>
            </a:r>
            <a:r>
              <a:rPr lang="en-ID" dirty="0" err="1"/>
              <a:t>akan</a:t>
            </a:r>
            <a:r>
              <a:rPr lang="en-ID" dirty="0"/>
              <a:t> </a:t>
            </a:r>
            <a:r>
              <a:rPr lang="en-ID" dirty="0" err="1"/>
              <a:t>tetapi</a:t>
            </a:r>
            <a:r>
              <a:rPr lang="en-ID" dirty="0"/>
              <a:t> </a:t>
            </a:r>
            <a:r>
              <a:rPr lang="en-ID" dirty="0" err="1"/>
              <a:t>faktor</a:t>
            </a:r>
            <a:r>
              <a:rPr lang="en-ID" dirty="0"/>
              <a:t> </a:t>
            </a:r>
            <a:r>
              <a:rPr lang="en-ID" dirty="0" err="1"/>
              <a:t>risiko</a:t>
            </a:r>
            <a:r>
              <a:rPr lang="en-ID" dirty="0"/>
              <a:t> </a:t>
            </a:r>
            <a:r>
              <a:rPr lang="en-ID" dirty="0" err="1"/>
              <a:t>terbesar</a:t>
            </a:r>
            <a:r>
              <a:rPr lang="en-ID" dirty="0"/>
              <a:t> </a:t>
            </a:r>
            <a:r>
              <a:rPr lang="en-ID" dirty="0" err="1"/>
              <a:t>adalah</a:t>
            </a:r>
            <a:r>
              <a:rPr lang="en-ID" dirty="0"/>
              <a:t> </a:t>
            </a:r>
            <a:r>
              <a:rPr lang="en-ID" dirty="0" err="1"/>
              <a:t>apabila</a:t>
            </a:r>
            <a:r>
              <a:rPr lang="en-ID" dirty="0"/>
              <a:t>: </a:t>
            </a:r>
          </a:p>
          <a:p>
            <a:pPr marL="342900" indent="-342900" algn="just">
              <a:lnSpc>
                <a:spcPct val="150000"/>
              </a:lnSpc>
              <a:buFont typeface="+mj-lt"/>
              <a:buAutoNum type="alphaLcPeriod"/>
            </a:pPr>
            <a:r>
              <a:rPr lang="en-ID" dirty="0" err="1"/>
              <a:t>Mempunyai</a:t>
            </a:r>
            <a:r>
              <a:rPr lang="en-ID" dirty="0"/>
              <a:t> </a:t>
            </a:r>
            <a:r>
              <a:rPr lang="en-ID" dirty="0" err="1"/>
              <a:t>hubungan</a:t>
            </a:r>
            <a:r>
              <a:rPr lang="en-ID" dirty="0"/>
              <a:t> </a:t>
            </a:r>
            <a:r>
              <a:rPr lang="en-ID" dirty="0" err="1"/>
              <a:t>kelamin</a:t>
            </a:r>
            <a:r>
              <a:rPr lang="en-ID" dirty="0"/>
              <a:t> yang </a:t>
            </a:r>
            <a:r>
              <a:rPr lang="en-ID" dirty="0" err="1"/>
              <a:t>tidak</a:t>
            </a:r>
            <a:r>
              <a:rPr lang="en-ID" dirty="0"/>
              <a:t> </a:t>
            </a:r>
            <a:r>
              <a:rPr lang="en-ID" dirty="0" err="1"/>
              <a:t>aman</a:t>
            </a:r>
            <a:r>
              <a:rPr lang="en-ID" dirty="0"/>
              <a:t> </a:t>
            </a:r>
            <a:r>
              <a:rPr lang="en-ID" dirty="0" err="1"/>
              <a:t>dengan</a:t>
            </a:r>
            <a:r>
              <a:rPr lang="en-ID" dirty="0"/>
              <a:t> orang yang </a:t>
            </a:r>
            <a:r>
              <a:rPr lang="en-ID" dirty="0" err="1"/>
              <a:t>sudah</a:t>
            </a:r>
            <a:r>
              <a:rPr lang="en-ID" dirty="0"/>
              <a:t> </a:t>
            </a:r>
            <a:r>
              <a:rPr lang="en-ID" dirty="0" err="1"/>
              <a:t>terinfeksi</a:t>
            </a:r>
            <a:r>
              <a:rPr lang="en-ID" dirty="0"/>
              <a:t> hepatitis B. </a:t>
            </a:r>
          </a:p>
          <a:p>
            <a:pPr marL="342900" indent="-342900" algn="just">
              <a:lnSpc>
                <a:spcPct val="150000"/>
              </a:lnSpc>
              <a:buFont typeface="+mj-lt"/>
              <a:buAutoNum type="alphaLcPeriod"/>
            </a:pPr>
            <a:r>
              <a:rPr lang="en-ID" dirty="0" err="1"/>
              <a:t>Memakai</a:t>
            </a:r>
            <a:r>
              <a:rPr lang="en-ID" dirty="0"/>
              <a:t> </a:t>
            </a:r>
            <a:r>
              <a:rPr lang="en-ID" dirty="0" err="1"/>
              <a:t>jarum</a:t>
            </a:r>
            <a:r>
              <a:rPr lang="en-ID" dirty="0"/>
              <a:t> </a:t>
            </a:r>
            <a:r>
              <a:rPr lang="en-ID" dirty="0" err="1"/>
              <a:t>suntik</a:t>
            </a:r>
            <a:r>
              <a:rPr lang="en-ID" dirty="0"/>
              <a:t> </a:t>
            </a:r>
            <a:r>
              <a:rPr lang="en-ID" dirty="0" err="1"/>
              <a:t>secara</a:t>
            </a:r>
            <a:r>
              <a:rPr lang="en-ID" dirty="0"/>
              <a:t> </a:t>
            </a:r>
            <a:r>
              <a:rPr lang="en-ID" dirty="0" err="1"/>
              <a:t>bergantian</a:t>
            </a:r>
            <a:r>
              <a:rPr lang="en-ID" dirty="0"/>
              <a:t> </a:t>
            </a:r>
            <a:r>
              <a:rPr lang="en-ID" dirty="0" err="1"/>
              <a:t>terutama</a:t>
            </a:r>
            <a:r>
              <a:rPr lang="en-ID" dirty="0"/>
              <a:t> </a:t>
            </a:r>
            <a:r>
              <a:rPr lang="en-ID" dirty="0" err="1"/>
              <a:t>kepada</a:t>
            </a:r>
            <a:r>
              <a:rPr lang="en-ID" dirty="0"/>
              <a:t> </a:t>
            </a:r>
            <a:r>
              <a:rPr lang="en-ID" dirty="0" err="1"/>
              <a:t>penyalahgunaan</a:t>
            </a:r>
            <a:r>
              <a:rPr lang="en-ID" dirty="0"/>
              <a:t> </a:t>
            </a:r>
            <a:r>
              <a:rPr lang="en-ID" dirty="0" err="1"/>
              <a:t>obat</a:t>
            </a:r>
            <a:r>
              <a:rPr lang="en-ID" dirty="0"/>
              <a:t> </a:t>
            </a:r>
            <a:r>
              <a:rPr lang="en-ID" dirty="0" err="1"/>
              <a:t>suntik</a:t>
            </a:r>
            <a:r>
              <a:rPr lang="en-ID" dirty="0"/>
              <a:t>. </a:t>
            </a:r>
          </a:p>
          <a:p>
            <a:pPr marL="342900" indent="-342900" algn="just">
              <a:lnSpc>
                <a:spcPct val="150000"/>
              </a:lnSpc>
              <a:buFont typeface="+mj-lt"/>
              <a:buAutoNum type="alphaLcPeriod"/>
            </a:pPr>
            <a:r>
              <a:rPr lang="en-ID" dirty="0" err="1"/>
              <a:t>Menggunakan</a:t>
            </a:r>
            <a:r>
              <a:rPr lang="en-ID" dirty="0"/>
              <a:t> </a:t>
            </a:r>
            <a:r>
              <a:rPr lang="en-ID" dirty="0" err="1"/>
              <a:t>alat-alat</a:t>
            </a:r>
            <a:r>
              <a:rPr lang="en-ID" dirty="0"/>
              <a:t> yang </a:t>
            </a:r>
            <a:r>
              <a:rPr lang="en-ID" dirty="0" err="1"/>
              <a:t>biasa</a:t>
            </a:r>
            <a:r>
              <a:rPr lang="en-ID" dirty="0"/>
              <a:t> </a:t>
            </a:r>
            <a:r>
              <a:rPr lang="en-ID" dirty="0" err="1"/>
              <a:t>melukai</a:t>
            </a:r>
            <a:r>
              <a:rPr lang="en-ID" dirty="0"/>
              <a:t> </a:t>
            </a:r>
            <a:r>
              <a:rPr lang="en-ID" dirty="0" err="1"/>
              <a:t>bersama-sama</a:t>
            </a:r>
            <a:r>
              <a:rPr lang="en-ID" dirty="0"/>
              <a:t> </a:t>
            </a:r>
            <a:r>
              <a:rPr lang="en-ID" dirty="0" err="1"/>
              <a:t>dengan</a:t>
            </a:r>
            <a:r>
              <a:rPr lang="en-ID" dirty="0"/>
              <a:t> </a:t>
            </a:r>
            <a:r>
              <a:rPr lang="en-ID" dirty="0" err="1"/>
              <a:t>penderita</a:t>
            </a:r>
            <a:r>
              <a:rPr lang="en-ID" dirty="0"/>
              <a:t> hepatitis B. </a:t>
            </a:r>
          </a:p>
          <a:p>
            <a:pPr marL="342900" indent="-342900" algn="just">
              <a:lnSpc>
                <a:spcPct val="150000"/>
              </a:lnSpc>
              <a:buFont typeface="+mj-lt"/>
              <a:buAutoNum type="alphaLcPeriod"/>
            </a:pPr>
            <a:r>
              <a:rPr lang="en-ID" dirty="0"/>
              <a:t>Orang yang </a:t>
            </a:r>
            <a:r>
              <a:rPr lang="en-ID" dirty="0" err="1"/>
              <a:t>bekerja</a:t>
            </a:r>
            <a:r>
              <a:rPr lang="en-ID" dirty="0"/>
              <a:t> pada </a:t>
            </a:r>
            <a:r>
              <a:rPr lang="en-ID" dirty="0" err="1"/>
              <a:t>tempat-tempat</a:t>
            </a:r>
            <a:r>
              <a:rPr lang="en-ID" dirty="0"/>
              <a:t> yang </a:t>
            </a:r>
            <a:r>
              <a:rPr lang="en-ID" dirty="0" err="1"/>
              <a:t>terpapar</a:t>
            </a:r>
            <a:r>
              <a:rPr lang="en-ID" dirty="0"/>
              <a:t> </a:t>
            </a:r>
            <a:r>
              <a:rPr lang="en-ID" dirty="0" err="1"/>
              <a:t>dengan</a:t>
            </a:r>
            <a:r>
              <a:rPr lang="en-ID" dirty="0"/>
              <a:t> </a:t>
            </a:r>
            <a:r>
              <a:rPr lang="en-ID" dirty="0" err="1"/>
              <a:t>darah</a:t>
            </a:r>
            <a:r>
              <a:rPr lang="en-ID" dirty="0"/>
              <a:t> </a:t>
            </a:r>
            <a:r>
              <a:rPr lang="en-ID" dirty="0" err="1"/>
              <a:t>manusia</a:t>
            </a:r>
            <a:r>
              <a:rPr lang="en-ID" dirty="0"/>
              <a:t>. </a:t>
            </a:r>
          </a:p>
          <a:p>
            <a:pPr marL="342900" indent="-342900" algn="just">
              <a:lnSpc>
                <a:spcPct val="150000"/>
              </a:lnSpc>
              <a:buFont typeface="+mj-lt"/>
              <a:buAutoNum type="alphaLcPeriod"/>
            </a:pPr>
            <a:r>
              <a:rPr lang="en-ID" dirty="0"/>
              <a:t>Orang yang </a:t>
            </a:r>
            <a:r>
              <a:rPr lang="en-ID" dirty="0" err="1"/>
              <a:t>pernah</a:t>
            </a:r>
            <a:r>
              <a:rPr lang="en-ID" dirty="0"/>
              <a:t> </a:t>
            </a:r>
            <a:r>
              <a:rPr lang="en-ID" dirty="0" err="1"/>
              <a:t>mendapat</a:t>
            </a:r>
            <a:r>
              <a:rPr lang="en-ID" dirty="0"/>
              <a:t> </a:t>
            </a:r>
            <a:r>
              <a:rPr lang="en-ID" dirty="0" err="1"/>
              <a:t>transfusi</a:t>
            </a:r>
            <a:r>
              <a:rPr lang="en-ID" dirty="0"/>
              <a:t> </a:t>
            </a:r>
            <a:r>
              <a:rPr lang="en-ID" dirty="0" err="1"/>
              <a:t>darah</a:t>
            </a:r>
            <a:r>
              <a:rPr lang="en-ID" dirty="0"/>
              <a:t> </a:t>
            </a:r>
            <a:r>
              <a:rPr lang="en-ID" dirty="0" err="1"/>
              <a:t>sebelum</a:t>
            </a:r>
            <a:r>
              <a:rPr lang="en-ID" dirty="0"/>
              <a:t> </a:t>
            </a:r>
            <a:r>
              <a:rPr lang="en-ID" dirty="0" err="1"/>
              <a:t>dilakukan</a:t>
            </a:r>
            <a:r>
              <a:rPr lang="en-ID" dirty="0"/>
              <a:t> </a:t>
            </a:r>
            <a:r>
              <a:rPr lang="en-ID" dirty="0" err="1"/>
              <a:t>pemilahan</a:t>
            </a:r>
            <a:r>
              <a:rPr lang="en-ID" dirty="0"/>
              <a:t> </a:t>
            </a:r>
            <a:r>
              <a:rPr lang="en-ID" dirty="0" err="1"/>
              <a:t>terhadap</a:t>
            </a:r>
            <a:r>
              <a:rPr lang="en-ID" dirty="0"/>
              <a:t> donor. </a:t>
            </a:r>
          </a:p>
          <a:p>
            <a:pPr marL="342900" indent="-342900" algn="just">
              <a:lnSpc>
                <a:spcPct val="150000"/>
              </a:lnSpc>
              <a:buFont typeface="+mj-lt"/>
              <a:buAutoNum type="alphaLcPeriod"/>
            </a:pPr>
            <a:r>
              <a:rPr lang="en-ID" dirty="0" err="1"/>
              <a:t>Penderita</a:t>
            </a:r>
            <a:r>
              <a:rPr lang="en-ID" dirty="0"/>
              <a:t> </a:t>
            </a:r>
            <a:r>
              <a:rPr lang="en-ID" dirty="0" err="1"/>
              <a:t>gagal</a:t>
            </a:r>
            <a:r>
              <a:rPr lang="en-ID" dirty="0"/>
              <a:t> </a:t>
            </a:r>
            <a:r>
              <a:rPr lang="en-ID" dirty="0" err="1"/>
              <a:t>ginjal</a:t>
            </a:r>
            <a:r>
              <a:rPr lang="en-ID" dirty="0"/>
              <a:t> yang </a:t>
            </a:r>
            <a:r>
              <a:rPr lang="en-ID" dirty="0" err="1"/>
              <a:t>menjalani</a:t>
            </a:r>
            <a:r>
              <a:rPr lang="en-ID" dirty="0"/>
              <a:t> </a:t>
            </a:r>
            <a:r>
              <a:rPr lang="en-ID" dirty="0" err="1"/>
              <a:t>hemodialisis</a:t>
            </a:r>
            <a:r>
              <a:rPr lang="en-ID" dirty="0"/>
              <a:t>. </a:t>
            </a:r>
          </a:p>
          <a:p>
            <a:pPr marL="342900" indent="-342900" algn="just">
              <a:lnSpc>
                <a:spcPct val="150000"/>
              </a:lnSpc>
              <a:buFont typeface="+mj-lt"/>
              <a:buAutoNum type="alphaLcPeriod"/>
            </a:pPr>
            <a:r>
              <a:rPr lang="en-ID" dirty="0"/>
              <a:t>Anak yang </a:t>
            </a:r>
            <a:r>
              <a:rPr lang="en-ID" dirty="0" err="1"/>
              <a:t>dilahirkan</a:t>
            </a:r>
            <a:r>
              <a:rPr lang="en-ID" dirty="0"/>
              <a:t> oleh </a:t>
            </a:r>
            <a:r>
              <a:rPr lang="en-ID" dirty="0" err="1"/>
              <a:t>ibu</a:t>
            </a:r>
            <a:r>
              <a:rPr lang="en-ID" dirty="0"/>
              <a:t> yang </a:t>
            </a:r>
            <a:r>
              <a:rPr lang="en-ID" dirty="0" err="1"/>
              <a:t>menderita</a:t>
            </a:r>
            <a:r>
              <a:rPr lang="en-ID" dirty="0"/>
              <a:t> hepatitis B. </a:t>
            </a:r>
          </a:p>
        </p:txBody>
      </p:sp>
      <p:sp>
        <p:nvSpPr>
          <p:cNvPr id="4" name="TextBox 3"/>
          <p:cNvSpPr txBox="1"/>
          <p:nvPr/>
        </p:nvSpPr>
        <p:spPr>
          <a:xfrm>
            <a:off x="325808" y="830791"/>
            <a:ext cx="7920880" cy="369332"/>
          </a:xfrm>
          <a:prstGeom prst="rect">
            <a:avLst/>
          </a:prstGeom>
          <a:noFill/>
        </p:spPr>
        <p:txBody>
          <a:bodyPr wrap="square" rtlCol="0">
            <a:spAutoFit/>
          </a:bodyPr>
          <a:lstStyle/>
          <a:p>
            <a:r>
              <a:rPr lang="en-ID" dirty="0"/>
              <a:t>Hepatitis B</a:t>
            </a:r>
            <a:endParaRPr lang="id-ID" b="1" dirty="0">
              <a:solidFill>
                <a:schemeClr val="tx1">
                  <a:lumMod val="75000"/>
                  <a:lumOff val="25000"/>
                </a:schemeClr>
              </a:solidFill>
            </a:endParaRPr>
          </a:p>
        </p:txBody>
      </p:sp>
      <p:pic>
        <p:nvPicPr>
          <p:cNvPr id="12" name="Picture 3" descr="D:\ARTWORK\UNISA\BRAND BOOK\CDR\__MASTER TEMPLATE\TEMPLATE PPT\JPG\1,1.png"/>
          <p:cNvPicPr>
            <a:picLocks noChangeAspect="1" noChangeArrowheads="1"/>
          </p:cNvPicPr>
          <p:nvPr/>
        </p:nvPicPr>
        <p:blipFill>
          <a:blip r:embed="rId3" cstate="print"/>
          <a:srcRect/>
          <a:stretch>
            <a:fillRect/>
          </a:stretch>
        </p:blipFill>
        <p:spPr bwMode="auto">
          <a:xfrm>
            <a:off x="642910" y="214290"/>
            <a:ext cx="1643074" cy="592720"/>
          </a:xfrm>
          <a:prstGeom prst="rect">
            <a:avLst/>
          </a:prstGeom>
          <a:noFill/>
        </p:spPr>
      </p:pic>
    </p:spTree>
    <p:extLst>
      <p:ext uri="{BB962C8B-B14F-4D97-AF65-F5344CB8AC3E}">
        <p14:creationId xmlns:p14="http://schemas.microsoft.com/office/powerpoint/2010/main" val="1642000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5808" y="1200123"/>
            <a:ext cx="8492384" cy="461985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ID" dirty="0"/>
              <a:t>Hasil </a:t>
            </a:r>
            <a:r>
              <a:rPr lang="en-ID" dirty="0" err="1"/>
              <a:t>Pemeriksaan</a:t>
            </a:r>
            <a:r>
              <a:rPr lang="en-ID" dirty="0"/>
              <a:t> </a:t>
            </a:r>
            <a:r>
              <a:rPr lang="en-ID" dirty="0" err="1"/>
              <a:t>Fisik</a:t>
            </a:r>
            <a:r>
              <a:rPr lang="en-ID" dirty="0"/>
              <a:t> dan </a:t>
            </a:r>
            <a:r>
              <a:rPr lang="en-ID" dirty="0" err="1"/>
              <a:t>Pemeriksaan</a:t>
            </a:r>
            <a:r>
              <a:rPr lang="en-ID" dirty="0"/>
              <a:t> </a:t>
            </a:r>
            <a:r>
              <a:rPr lang="en-ID" dirty="0" err="1"/>
              <a:t>Penunjang</a:t>
            </a:r>
            <a:r>
              <a:rPr lang="en-ID" dirty="0"/>
              <a:t> </a:t>
            </a:r>
            <a:r>
              <a:rPr lang="en-ID" dirty="0" err="1"/>
              <a:t>Sederhana</a:t>
            </a:r>
            <a:r>
              <a:rPr lang="en-ID" dirty="0"/>
              <a:t> (Objective) </a:t>
            </a:r>
            <a:r>
              <a:rPr lang="en-ID" dirty="0" err="1"/>
              <a:t>Pemeriksaan</a:t>
            </a:r>
            <a:r>
              <a:rPr lang="en-ID" dirty="0"/>
              <a:t> </a:t>
            </a:r>
            <a:r>
              <a:rPr lang="en-ID" dirty="0" err="1"/>
              <a:t>Fisik</a:t>
            </a:r>
            <a:r>
              <a:rPr lang="en-ID" dirty="0"/>
              <a:t> </a:t>
            </a:r>
          </a:p>
          <a:p>
            <a:pPr marL="342900" indent="-342900" algn="just">
              <a:lnSpc>
                <a:spcPct val="150000"/>
              </a:lnSpc>
              <a:buFont typeface="+mj-lt"/>
              <a:buAutoNum type="alphaLcParenR"/>
            </a:pPr>
            <a:r>
              <a:rPr lang="en-ID" dirty="0" err="1"/>
              <a:t>Konjungtiva</a:t>
            </a:r>
            <a:r>
              <a:rPr lang="en-ID" dirty="0"/>
              <a:t> </a:t>
            </a:r>
            <a:r>
              <a:rPr lang="en-ID" dirty="0" err="1"/>
              <a:t>ikterus</a:t>
            </a:r>
            <a:r>
              <a:rPr lang="en-ID" dirty="0"/>
              <a:t> </a:t>
            </a:r>
          </a:p>
          <a:p>
            <a:pPr marL="342900" indent="-342900" algn="just">
              <a:lnSpc>
                <a:spcPct val="150000"/>
              </a:lnSpc>
              <a:buFont typeface="+mj-lt"/>
              <a:buAutoNum type="alphaLcParenR"/>
            </a:pPr>
            <a:r>
              <a:rPr lang="en-ID" dirty="0" err="1"/>
              <a:t>pembesaran</a:t>
            </a:r>
            <a:r>
              <a:rPr lang="en-ID" dirty="0"/>
              <a:t> dan </a:t>
            </a:r>
            <a:r>
              <a:rPr lang="en-ID" dirty="0" err="1"/>
              <a:t>sedikit</a:t>
            </a:r>
            <a:r>
              <a:rPr lang="en-ID" dirty="0"/>
              <a:t> </a:t>
            </a:r>
            <a:r>
              <a:rPr lang="en-ID" dirty="0" err="1"/>
              <a:t>nyeri</a:t>
            </a:r>
            <a:r>
              <a:rPr lang="en-ID" dirty="0"/>
              <a:t> </a:t>
            </a:r>
            <a:r>
              <a:rPr lang="en-ID" dirty="0" err="1"/>
              <a:t>tekan</a:t>
            </a:r>
            <a:r>
              <a:rPr lang="en-ID" dirty="0"/>
              <a:t> pada </a:t>
            </a:r>
            <a:r>
              <a:rPr lang="en-ID" dirty="0" err="1"/>
              <a:t>hati</a:t>
            </a:r>
            <a:r>
              <a:rPr lang="en-ID" dirty="0"/>
              <a:t>, </a:t>
            </a:r>
          </a:p>
          <a:p>
            <a:pPr marL="342900" indent="-342900" algn="just">
              <a:lnSpc>
                <a:spcPct val="150000"/>
              </a:lnSpc>
              <a:buFont typeface="+mj-lt"/>
              <a:buAutoNum type="alphaLcParenR"/>
            </a:pPr>
            <a:r>
              <a:rPr lang="en-ID" dirty="0" err="1"/>
              <a:t>Splenomegali</a:t>
            </a:r>
            <a:r>
              <a:rPr lang="en-ID" dirty="0"/>
              <a:t> dan </a:t>
            </a:r>
            <a:r>
              <a:rPr lang="en-ID" dirty="0" err="1"/>
              <a:t>limfadenopati</a:t>
            </a:r>
            <a:r>
              <a:rPr lang="en-ID" dirty="0"/>
              <a:t> pada 15-20% </a:t>
            </a:r>
            <a:r>
              <a:rPr lang="en-ID" dirty="0" err="1"/>
              <a:t>pasien</a:t>
            </a:r>
            <a:r>
              <a:rPr lang="en-ID" dirty="0"/>
              <a:t>. </a:t>
            </a:r>
          </a:p>
          <a:p>
            <a:pPr marL="285750" indent="-285750" algn="just">
              <a:lnSpc>
                <a:spcPct val="150000"/>
              </a:lnSpc>
              <a:buFont typeface="Arial" panose="020B0604020202020204" pitchFamily="34" charset="0"/>
              <a:buChar char="•"/>
            </a:pPr>
            <a:r>
              <a:rPr lang="en-ID" dirty="0" err="1"/>
              <a:t>Pemeriksaan</a:t>
            </a:r>
            <a:r>
              <a:rPr lang="en-ID" dirty="0"/>
              <a:t> </a:t>
            </a:r>
            <a:r>
              <a:rPr lang="en-ID" dirty="0" err="1"/>
              <a:t>Penunjang</a:t>
            </a:r>
            <a:r>
              <a:rPr lang="en-ID" dirty="0"/>
              <a:t> </a:t>
            </a:r>
          </a:p>
          <a:p>
            <a:pPr marL="342900" indent="-342900" algn="just">
              <a:lnSpc>
                <a:spcPct val="150000"/>
              </a:lnSpc>
              <a:buFont typeface="+mj-lt"/>
              <a:buAutoNum type="alphaLcParenR"/>
            </a:pPr>
            <a:r>
              <a:rPr lang="en-ID" dirty="0" err="1"/>
              <a:t>Tes</a:t>
            </a:r>
            <a:r>
              <a:rPr lang="en-ID" dirty="0"/>
              <a:t> </a:t>
            </a:r>
            <a:r>
              <a:rPr lang="en-ID" dirty="0" err="1"/>
              <a:t>laboratorium</a:t>
            </a:r>
            <a:r>
              <a:rPr lang="en-ID" dirty="0"/>
              <a:t> </a:t>
            </a:r>
            <a:r>
              <a:rPr lang="en-ID" dirty="0" err="1"/>
              <a:t>urin</a:t>
            </a:r>
            <a:r>
              <a:rPr lang="en-ID" dirty="0"/>
              <a:t> (bilirubin di </a:t>
            </a:r>
            <a:r>
              <a:rPr lang="en-ID" dirty="0" err="1"/>
              <a:t>dalam</a:t>
            </a:r>
            <a:r>
              <a:rPr lang="en-ID" dirty="0"/>
              <a:t> </a:t>
            </a:r>
            <a:r>
              <a:rPr lang="en-ID" dirty="0" err="1"/>
              <a:t>urin</a:t>
            </a:r>
            <a:r>
              <a:rPr lang="en-ID" dirty="0"/>
              <a:t>) </a:t>
            </a:r>
          </a:p>
          <a:p>
            <a:pPr marL="342900" indent="-342900" algn="just">
              <a:lnSpc>
                <a:spcPct val="150000"/>
              </a:lnSpc>
              <a:buFont typeface="+mj-lt"/>
              <a:buAutoNum type="alphaLcParenR"/>
            </a:pPr>
            <a:r>
              <a:rPr lang="en-ID" dirty="0" err="1"/>
              <a:t>Pemeriksaan</a:t>
            </a:r>
            <a:r>
              <a:rPr lang="en-ID" dirty="0"/>
              <a:t> </a:t>
            </a:r>
            <a:r>
              <a:rPr lang="en-ID" dirty="0" err="1"/>
              <a:t>darah</a:t>
            </a:r>
            <a:r>
              <a:rPr lang="en-ID" dirty="0"/>
              <a:t> : </a:t>
            </a:r>
            <a:r>
              <a:rPr lang="en-ID" dirty="0" err="1"/>
              <a:t>peningkatan</a:t>
            </a:r>
            <a:r>
              <a:rPr lang="en-ID" dirty="0"/>
              <a:t> </a:t>
            </a:r>
            <a:r>
              <a:rPr lang="en-ID" dirty="0" err="1"/>
              <a:t>kadar</a:t>
            </a:r>
            <a:r>
              <a:rPr lang="en-ID" dirty="0"/>
              <a:t> bilirubin </a:t>
            </a:r>
            <a:r>
              <a:rPr lang="en-ID" dirty="0" err="1"/>
              <a:t>dalam</a:t>
            </a:r>
            <a:r>
              <a:rPr lang="en-ID" dirty="0"/>
              <a:t> </a:t>
            </a:r>
            <a:r>
              <a:rPr lang="en-ID" dirty="0" err="1"/>
              <a:t>darah</a:t>
            </a:r>
            <a:r>
              <a:rPr lang="en-ID" dirty="0"/>
              <a:t>, </a:t>
            </a:r>
            <a:r>
              <a:rPr lang="en-ID" dirty="0" err="1"/>
              <a:t>kadar</a:t>
            </a:r>
            <a:r>
              <a:rPr lang="en-ID" dirty="0"/>
              <a:t> SGOT dan SGPT ≥ 2x </a:t>
            </a:r>
            <a:r>
              <a:rPr lang="en-ID" dirty="0" err="1"/>
              <a:t>nilai</a:t>
            </a:r>
            <a:r>
              <a:rPr lang="en-ID" dirty="0"/>
              <a:t> normal </a:t>
            </a:r>
            <a:r>
              <a:rPr lang="en-ID" dirty="0" err="1"/>
              <a:t>tertinggi</a:t>
            </a:r>
            <a:r>
              <a:rPr lang="en-ID" dirty="0"/>
              <a:t>, </a:t>
            </a:r>
            <a:r>
              <a:rPr lang="en-ID" dirty="0" err="1"/>
              <a:t>dilakukan</a:t>
            </a:r>
            <a:r>
              <a:rPr lang="en-ID" dirty="0"/>
              <a:t> pada </a:t>
            </a:r>
            <a:r>
              <a:rPr lang="en-ID" dirty="0" err="1"/>
              <a:t>fasilitas</a:t>
            </a:r>
            <a:r>
              <a:rPr lang="en-ID" dirty="0"/>
              <a:t> primer yang </a:t>
            </a:r>
            <a:r>
              <a:rPr lang="en-ID" dirty="0" err="1"/>
              <a:t>lebih</a:t>
            </a:r>
            <a:r>
              <a:rPr lang="en-ID" dirty="0"/>
              <a:t> </a:t>
            </a:r>
            <a:r>
              <a:rPr lang="en-ID" dirty="0" err="1"/>
              <a:t>lengkap</a:t>
            </a:r>
            <a:r>
              <a:rPr lang="en-ID" dirty="0"/>
              <a:t>. </a:t>
            </a:r>
          </a:p>
          <a:p>
            <a:pPr marL="342900" indent="-342900" algn="just">
              <a:lnSpc>
                <a:spcPct val="150000"/>
              </a:lnSpc>
              <a:buFont typeface="Arial" panose="020B0604020202020204" pitchFamily="34" charset="0"/>
              <a:buChar char="•"/>
            </a:pPr>
            <a:r>
              <a:rPr lang="en-ID" dirty="0" err="1"/>
              <a:t>Penegakan</a:t>
            </a:r>
            <a:r>
              <a:rPr lang="en-ID" dirty="0"/>
              <a:t> Diagnosis (Assessment) Diagnosis </a:t>
            </a:r>
            <a:r>
              <a:rPr lang="en-ID" dirty="0" err="1"/>
              <a:t>Klinis</a:t>
            </a:r>
            <a:r>
              <a:rPr lang="en-ID" dirty="0"/>
              <a:t> Diagnosis </a:t>
            </a:r>
            <a:r>
              <a:rPr lang="en-ID" dirty="0" err="1"/>
              <a:t>ditegakkan</a:t>
            </a:r>
            <a:r>
              <a:rPr lang="en-ID" dirty="0"/>
              <a:t> </a:t>
            </a:r>
            <a:r>
              <a:rPr lang="en-ID" dirty="0" err="1"/>
              <a:t>berdasarkan</a:t>
            </a:r>
            <a:r>
              <a:rPr lang="en-ID" dirty="0"/>
              <a:t> anamnesis, </a:t>
            </a:r>
            <a:r>
              <a:rPr lang="en-ID" dirty="0" err="1"/>
              <a:t>pemeriksaan</a:t>
            </a:r>
            <a:r>
              <a:rPr lang="en-ID" dirty="0"/>
              <a:t> </a:t>
            </a:r>
            <a:r>
              <a:rPr lang="en-ID" dirty="0" err="1"/>
              <a:t>fisik</a:t>
            </a:r>
            <a:r>
              <a:rPr lang="en-ID" dirty="0"/>
              <a:t>, dan </a:t>
            </a:r>
            <a:r>
              <a:rPr lang="en-ID" dirty="0" err="1"/>
              <a:t>pemeriksaan</a:t>
            </a:r>
            <a:r>
              <a:rPr lang="en-ID" dirty="0"/>
              <a:t> </a:t>
            </a:r>
            <a:r>
              <a:rPr lang="en-ID" dirty="0" err="1"/>
              <a:t>penunjang</a:t>
            </a:r>
            <a:r>
              <a:rPr lang="en-ID" dirty="0"/>
              <a:t>. </a:t>
            </a:r>
          </a:p>
        </p:txBody>
      </p:sp>
      <p:sp>
        <p:nvSpPr>
          <p:cNvPr id="4" name="TextBox 3"/>
          <p:cNvSpPr txBox="1"/>
          <p:nvPr/>
        </p:nvSpPr>
        <p:spPr>
          <a:xfrm>
            <a:off x="325808" y="830791"/>
            <a:ext cx="7920880" cy="369332"/>
          </a:xfrm>
          <a:prstGeom prst="rect">
            <a:avLst/>
          </a:prstGeom>
          <a:noFill/>
        </p:spPr>
        <p:txBody>
          <a:bodyPr wrap="square" rtlCol="0">
            <a:spAutoFit/>
          </a:bodyPr>
          <a:lstStyle/>
          <a:p>
            <a:r>
              <a:rPr lang="en-ID" dirty="0"/>
              <a:t>Hepatitis B</a:t>
            </a:r>
            <a:endParaRPr lang="id-ID" b="1" dirty="0">
              <a:solidFill>
                <a:schemeClr val="tx1">
                  <a:lumMod val="75000"/>
                  <a:lumOff val="25000"/>
                </a:schemeClr>
              </a:solidFill>
            </a:endParaRPr>
          </a:p>
        </p:txBody>
      </p:sp>
      <p:pic>
        <p:nvPicPr>
          <p:cNvPr id="12" name="Picture 3" descr="D:\ARTWORK\UNISA\BRAND BOOK\CDR\__MASTER TEMPLATE\TEMPLATE PPT\JPG\1,1.png"/>
          <p:cNvPicPr>
            <a:picLocks noChangeAspect="1" noChangeArrowheads="1"/>
          </p:cNvPicPr>
          <p:nvPr/>
        </p:nvPicPr>
        <p:blipFill>
          <a:blip r:embed="rId3" cstate="print"/>
          <a:srcRect/>
          <a:stretch>
            <a:fillRect/>
          </a:stretch>
        </p:blipFill>
        <p:spPr bwMode="auto">
          <a:xfrm>
            <a:off x="642910" y="214290"/>
            <a:ext cx="1643074" cy="592720"/>
          </a:xfrm>
          <a:prstGeom prst="rect">
            <a:avLst/>
          </a:prstGeom>
          <a:noFill/>
        </p:spPr>
      </p:pic>
    </p:spTree>
    <p:extLst>
      <p:ext uri="{BB962C8B-B14F-4D97-AF65-F5344CB8AC3E}">
        <p14:creationId xmlns:p14="http://schemas.microsoft.com/office/powerpoint/2010/main" val="1632786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5808" y="1200123"/>
            <a:ext cx="8492384" cy="5450851"/>
          </a:xfrm>
          <a:prstGeom prst="rect">
            <a:avLst/>
          </a:prstGeom>
          <a:noFill/>
        </p:spPr>
        <p:txBody>
          <a:bodyPr wrap="square" rtlCol="0">
            <a:spAutoFit/>
          </a:bodyPr>
          <a:lstStyle/>
          <a:p>
            <a:pPr algn="just">
              <a:lnSpc>
                <a:spcPct val="150000"/>
              </a:lnSpc>
            </a:pPr>
            <a:r>
              <a:rPr lang="en-ID" dirty="0" err="1"/>
              <a:t>Penegakan</a:t>
            </a:r>
            <a:r>
              <a:rPr lang="en-ID" dirty="0"/>
              <a:t> Diagnosis (Assessment) </a:t>
            </a:r>
          </a:p>
          <a:p>
            <a:pPr marL="342900" indent="-342900" algn="just">
              <a:lnSpc>
                <a:spcPct val="150000"/>
              </a:lnSpc>
              <a:buFont typeface="Arial" panose="020B0604020202020204" pitchFamily="34" charset="0"/>
              <a:buChar char="•"/>
            </a:pPr>
            <a:r>
              <a:rPr lang="en-ID" b="1" dirty="0"/>
              <a:t>Diagnosis </a:t>
            </a:r>
            <a:r>
              <a:rPr lang="en-ID" b="1" dirty="0" err="1"/>
              <a:t>Klinis</a:t>
            </a:r>
            <a:r>
              <a:rPr lang="en-ID" b="1" dirty="0"/>
              <a:t> </a:t>
            </a:r>
            <a:r>
              <a:rPr lang="en-ID" dirty="0"/>
              <a:t>: Diagnosis </a:t>
            </a:r>
            <a:r>
              <a:rPr lang="en-ID" dirty="0" err="1"/>
              <a:t>ditegakkan</a:t>
            </a:r>
            <a:r>
              <a:rPr lang="en-ID" dirty="0"/>
              <a:t> </a:t>
            </a:r>
            <a:r>
              <a:rPr lang="en-ID" dirty="0" err="1"/>
              <a:t>berdasarkan</a:t>
            </a:r>
            <a:r>
              <a:rPr lang="en-ID" dirty="0"/>
              <a:t> anamnesis, </a:t>
            </a:r>
            <a:r>
              <a:rPr lang="en-ID" dirty="0" err="1"/>
              <a:t>pemeriksaan</a:t>
            </a:r>
            <a:r>
              <a:rPr lang="en-ID" dirty="0"/>
              <a:t> </a:t>
            </a:r>
            <a:r>
              <a:rPr lang="en-ID" dirty="0" err="1"/>
              <a:t>fisik</a:t>
            </a:r>
            <a:r>
              <a:rPr lang="en-ID" dirty="0"/>
              <a:t>, dan </a:t>
            </a:r>
            <a:r>
              <a:rPr lang="en-ID" dirty="0" err="1"/>
              <a:t>pemeriksaan</a:t>
            </a:r>
            <a:r>
              <a:rPr lang="en-ID" dirty="0"/>
              <a:t> </a:t>
            </a:r>
            <a:r>
              <a:rPr lang="en-ID" dirty="0" err="1"/>
              <a:t>penunjang</a:t>
            </a:r>
            <a:r>
              <a:rPr lang="en-ID" dirty="0"/>
              <a:t>. </a:t>
            </a:r>
          </a:p>
          <a:p>
            <a:pPr marL="342900" indent="-342900" algn="just">
              <a:lnSpc>
                <a:spcPct val="150000"/>
              </a:lnSpc>
              <a:buFont typeface="Arial" panose="020B0604020202020204" pitchFamily="34" charset="0"/>
              <a:buChar char="•"/>
            </a:pPr>
            <a:r>
              <a:rPr lang="en-ID" b="1" dirty="0"/>
              <a:t>Diagnosis Banding </a:t>
            </a:r>
          </a:p>
          <a:p>
            <a:pPr marL="342900" indent="-342900" algn="just">
              <a:lnSpc>
                <a:spcPct val="150000"/>
              </a:lnSpc>
              <a:buFont typeface="+mj-lt"/>
              <a:buAutoNum type="alphaLcPeriod"/>
            </a:pPr>
            <a:r>
              <a:rPr lang="en-ID" dirty="0" err="1"/>
              <a:t>Perlemakan</a:t>
            </a:r>
            <a:r>
              <a:rPr lang="en-ID" dirty="0"/>
              <a:t> </a:t>
            </a:r>
            <a:r>
              <a:rPr lang="en-ID" dirty="0" err="1"/>
              <a:t>hati</a:t>
            </a:r>
            <a:r>
              <a:rPr lang="en-ID" dirty="0"/>
              <a:t> </a:t>
            </a:r>
          </a:p>
          <a:p>
            <a:pPr marL="342900" indent="-342900" algn="just">
              <a:lnSpc>
                <a:spcPct val="150000"/>
              </a:lnSpc>
              <a:buFont typeface="+mj-lt"/>
              <a:buAutoNum type="alphaLcPeriod"/>
            </a:pPr>
            <a:r>
              <a:rPr lang="en-ID" dirty="0" err="1"/>
              <a:t>Penyakit</a:t>
            </a:r>
            <a:r>
              <a:rPr lang="en-ID" dirty="0"/>
              <a:t> </a:t>
            </a:r>
            <a:r>
              <a:rPr lang="en-ID" dirty="0" err="1"/>
              <a:t>hati</a:t>
            </a:r>
            <a:r>
              <a:rPr lang="en-ID" dirty="0"/>
              <a:t> oleh </a:t>
            </a:r>
            <a:r>
              <a:rPr lang="en-ID" dirty="0" err="1"/>
              <a:t>karena</a:t>
            </a:r>
            <a:r>
              <a:rPr lang="en-ID" dirty="0"/>
              <a:t> </a:t>
            </a:r>
            <a:r>
              <a:rPr lang="en-ID" dirty="0" err="1"/>
              <a:t>obat</a:t>
            </a:r>
            <a:r>
              <a:rPr lang="en-ID" dirty="0"/>
              <a:t> </a:t>
            </a:r>
            <a:r>
              <a:rPr lang="en-ID" dirty="0" err="1"/>
              <a:t>atau</a:t>
            </a:r>
            <a:r>
              <a:rPr lang="en-ID" dirty="0"/>
              <a:t> </a:t>
            </a:r>
            <a:r>
              <a:rPr lang="en-ID" dirty="0" err="1"/>
              <a:t>toksin</a:t>
            </a:r>
            <a:r>
              <a:rPr lang="en-ID" dirty="0"/>
              <a:t> </a:t>
            </a:r>
          </a:p>
          <a:p>
            <a:pPr marL="342900" indent="-342900" algn="just">
              <a:lnSpc>
                <a:spcPct val="150000"/>
              </a:lnSpc>
              <a:buFont typeface="+mj-lt"/>
              <a:buAutoNum type="alphaLcPeriod"/>
            </a:pPr>
            <a:r>
              <a:rPr lang="en-ID" dirty="0"/>
              <a:t>Hepatitis </a:t>
            </a:r>
            <a:r>
              <a:rPr lang="en-ID" dirty="0" err="1"/>
              <a:t>autoimun</a:t>
            </a:r>
            <a:r>
              <a:rPr lang="en-ID" dirty="0"/>
              <a:t> </a:t>
            </a:r>
          </a:p>
          <a:p>
            <a:pPr marL="342900" indent="-342900" algn="just">
              <a:lnSpc>
                <a:spcPct val="150000"/>
              </a:lnSpc>
              <a:buFont typeface="+mj-lt"/>
              <a:buAutoNum type="alphaLcPeriod"/>
            </a:pPr>
            <a:r>
              <a:rPr lang="en-ID" dirty="0"/>
              <a:t>Hepatitis </a:t>
            </a:r>
            <a:r>
              <a:rPr lang="en-ID" dirty="0" err="1"/>
              <a:t>alkoholik</a:t>
            </a:r>
            <a:r>
              <a:rPr lang="en-ID" dirty="0"/>
              <a:t> </a:t>
            </a:r>
          </a:p>
          <a:p>
            <a:pPr marL="342900" indent="-342900" algn="just">
              <a:lnSpc>
                <a:spcPct val="150000"/>
              </a:lnSpc>
              <a:buFont typeface="+mj-lt"/>
              <a:buAutoNum type="alphaLcPeriod"/>
            </a:pPr>
            <a:r>
              <a:rPr lang="en-ID" dirty="0" err="1"/>
              <a:t>Obstruksi</a:t>
            </a:r>
            <a:r>
              <a:rPr lang="en-ID" dirty="0"/>
              <a:t> </a:t>
            </a:r>
            <a:r>
              <a:rPr lang="en-ID" dirty="0" err="1"/>
              <a:t>akut</a:t>
            </a:r>
            <a:r>
              <a:rPr lang="en-ID" dirty="0"/>
              <a:t> </a:t>
            </a:r>
            <a:r>
              <a:rPr lang="en-ID" dirty="0" err="1"/>
              <a:t>traktus</a:t>
            </a:r>
            <a:r>
              <a:rPr lang="en-ID" dirty="0"/>
              <a:t> </a:t>
            </a:r>
            <a:r>
              <a:rPr lang="en-ID" dirty="0" err="1"/>
              <a:t>biliaris</a:t>
            </a:r>
            <a:r>
              <a:rPr lang="en-ID" dirty="0"/>
              <a:t> </a:t>
            </a:r>
          </a:p>
          <a:p>
            <a:pPr marL="342900" indent="-342900" algn="just">
              <a:lnSpc>
                <a:spcPct val="150000"/>
              </a:lnSpc>
              <a:buFont typeface="Arial" panose="020B0604020202020204" pitchFamily="34" charset="0"/>
              <a:buChar char="•"/>
            </a:pPr>
            <a:r>
              <a:rPr lang="en-ID" b="1" dirty="0" err="1"/>
              <a:t>Komplikasi</a:t>
            </a:r>
            <a:r>
              <a:rPr lang="en-ID" b="1" dirty="0"/>
              <a:t> </a:t>
            </a:r>
          </a:p>
          <a:p>
            <a:pPr marL="342900" indent="-342900" algn="just">
              <a:lnSpc>
                <a:spcPct val="150000"/>
              </a:lnSpc>
              <a:buFont typeface="+mj-lt"/>
              <a:buAutoNum type="alphaLcPeriod"/>
            </a:pPr>
            <a:r>
              <a:rPr lang="en-ID" dirty="0" err="1"/>
              <a:t>Sirosis</a:t>
            </a:r>
            <a:r>
              <a:rPr lang="en-ID" dirty="0"/>
              <a:t> </a:t>
            </a:r>
            <a:r>
              <a:rPr lang="en-ID" dirty="0" err="1"/>
              <a:t>Hati</a:t>
            </a:r>
            <a:r>
              <a:rPr lang="en-ID" dirty="0"/>
              <a:t> </a:t>
            </a:r>
          </a:p>
          <a:p>
            <a:pPr marL="342900" indent="-342900" algn="just">
              <a:lnSpc>
                <a:spcPct val="150000"/>
              </a:lnSpc>
              <a:buFont typeface="+mj-lt"/>
              <a:buAutoNum type="alphaLcPeriod"/>
            </a:pPr>
            <a:r>
              <a:rPr lang="en-ID" dirty="0" err="1"/>
              <a:t>Ensefalopati</a:t>
            </a:r>
            <a:r>
              <a:rPr lang="en-ID" dirty="0"/>
              <a:t> </a:t>
            </a:r>
            <a:r>
              <a:rPr lang="en-ID" dirty="0" err="1"/>
              <a:t>Hepatik</a:t>
            </a:r>
            <a:r>
              <a:rPr lang="en-ID" dirty="0"/>
              <a:t> </a:t>
            </a:r>
          </a:p>
          <a:p>
            <a:pPr marL="342900" indent="-342900" algn="just">
              <a:lnSpc>
                <a:spcPct val="150000"/>
              </a:lnSpc>
              <a:buFont typeface="+mj-lt"/>
              <a:buAutoNum type="alphaLcPeriod"/>
            </a:pPr>
            <a:r>
              <a:rPr lang="en-ID" dirty="0" err="1"/>
              <a:t>Kanker</a:t>
            </a:r>
            <a:r>
              <a:rPr lang="en-ID" dirty="0"/>
              <a:t> </a:t>
            </a:r>
            <a:r>
              <a:rPr lang="en-ID" dirty="0" err="1"/>
              <a:t>Hati</a:t>
            </a:r>
            <a:r>
              <a:rPr lang="en-ID" dirty="0"/>
              <a:t> </a:t>
            </a:r>
          </a:p>
        </p:txBody>
      </p:sp>
      <p:sp>
        <p:nvSpPr>
          <p:cNvPr id="4" name="TextBox 3"/>
          <p:cNvSpPr txBox="1"/>
          <p:nvPr/>
        </p:nvSpPr>
        <p:spPr>
          <a:xfrm>
            <a:off x="325808" y="830791"/>
            <a:ext cx="7920880" cy="369332"/>
          </a:xfrm>
          <a:prstGeom prst="rect">
            <a:avLst/>
          </a:prstGeom>
          <a:noFill/>
        </p:spPr>
        <p:txBody>
          <a:bodyPr wrap="square" rtlCol="0">
            <a:spAutoFit/>
          </a:bodyPr>
          <a:lstStyle/>
          <a:p>
            <a:r>
              <a:rPr lang="en-ID" dirty="0"/>
              <a:t>Hepatitis B</a:t>
            </a:r>
            <a:endParaRPr lang="id-ID" b="1" dirty="0">
              <a:solidFill>
                <a:schemeClr val="tx1">
                  <a:lumMod val="75000"/>
                  <a:lumOff val="25000"/>
                </a:schemeClr>
              </a:solidFill>
            </a:endParaRPr>
          </a:p>
        </p:txBody>
      </p:sp>
      <p:pic>
        <p:nvPicPr>
          <p:cNvPr id="12" name="Picture 3" descr="D:\ARTWORK\UNISA\BRAND BOOK\CDR\__MASTER TEMPLATE\TEMPLATE PPT\JPG\1,1.png"/>
          <p:cNvPicPr>
            <a:picLocks noChangeAspect="1" noChangeArrowheads="1"/>
          </p:cNvPicPr>
          <p:nvPr/>
        </p:nvPicPr>
        <p:blipFill>
          <a:blip r:embed="rId3" cstate="print"/>
          <a:srcRect/>
          <a:stretch>
            <a:fillRect/>
          </a:stretch>
        </p:blipFill>
        <p:spPr bwMode="auto">
          <a:xfrm>
            <a:off x="642910" y="214290"/>
            <a:ext cx="1643074" cy="592720"/>
          </a:xfrm>
          <a:prstGeom prst="rect">
            <a:avLst/>
          </a:prstGeom>
          <a:noFill/>
        </p:spPr>
      </p:pic>
    </p:spTree>
    <p:extLst>
      <p:ext uri="{BB962C8B-B14F-4D97-AF65-F5344CB8AC3E}">
        <p14:creationId xmlns:p14="http://schemas.microsoft.com/office/powerpoint/2010/main" val="4018917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1200123"/>
            <a:ext cx="7745514" cy="327628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ID" sz="2000" dirty="0" err="1"/>
              <a:t>Rencana</a:t>
            </a:r>
            <a:r>
              <a:rPr lang="en-ID" sz="2000" dirty="0"/>
              <a:t> </a:t>
            </a:r>
            <a:r>
              <a:rPr lang="en-ID" sz="2000" dirty="0" err="1"/>
              <a:t>Penatalaksanaan</a:t>
            </a:r>
            <a:r>
              <a:rPr lang="en-ID" sz="2000" dirty="0"/>
              <a:t> </a:t>
            </a:r>
            <a:r>
              <a:rPr lang="en-ID" sz="2000" dirty="0" err="1"/>
              <a:t>Komprehensif</a:t>
            </a:r>
            <a:r>
              <a:rPr lang="en-ID" sz="2000" dirty="0"/>
              <a:t> (Plan) </a:t>
            </a:r>
            <a:r>
              <a:rPr lang="en-ID" sz="2000" dirty="0" err="1"/>
              <a:t>Penatalaksanaan</a:t>
            </a:r>
            <a:r>
              <a:rPr lang="en-ID" sz="2000" dirty="0"/>
              <a:t> </a:t>
            </a:r>
          </a:p>
          <a:p>
            <a:pPr marL="457200" indent="-457200" algn="just">
              <a:lnSpc>
                <a:spcPct val="150000"/>
              </a:lnSpc>
              <a:buFont typeface="+mj-lt"/>
              <a:buAutoNum type="alphaLcPeriod"/>
            </a:pPr>
            <a:r>
              <a:rPr lang="en-ID" sz="2000" dirty="0" err="1"/>
              <a:t>Asupan</a:t>
            </a:r>
            <a:r>
              <a:rPr lang="en-ID" sz="2000" dirty="0"/>
              <a:t> </a:t>
            </a:r>
            <a:r>
              <a:rPr lang="en-ID" sz="2000" dirty="0" err="1"/>
              <a:t>kalori</a:t>
            </a:r>
            <a:r>
              <a:rPr lang="en-ID" sz="2000" dirty="0"/>
              <a:t> dan </a:t>
            </a:r>
            <a:r>
              <a:rPr lang="en-ID" sz="2000" dirty="0" err="1"/>
              <a:t>cairan</a:t>
            </a:r>
            <a:r>
              <a:rPr lang="en-ID" sz="2000" dirty="0"/>
              <a:t> yang </a:t>
            </a:r>
            <a:r>
              <a:rPr lang="en-ID" sz="2000" dirty="0" err="1"/>
              <a:t>adekuat</a:t>
            </a:r>
            <a:r>
              <a:rPr lang="en-ID" sz="2000" dirty="0"/>
              <a:t> </a:t>
            </a:r>
          </a:p>
          <a:p>
            <a:pPr marL="457200" indent="-457200" algn="just">
              <a:lnSpc>
                <a:spcPct val="150000"/>
              </a:lnSpc>
              <a:buFont typeface="+mj-lt"/>
              <a:buAutoNum type="alphaLcPeriod"/>
            </a:pPr>
            <a:r>
              <a:rPr lang="en-ID" sz="2000" dirty="0" err="1"/>
              <a:t>Tirah</a:t>
            </a:r>
            <a:r>
              <a:rPr lang="en-ID" sz="2000" dirty="0"/>
              <a:t> baring </a:t>
            </a:r>
          </a:p>
          <a:p>
            <a:pPr marL="457200" indent="-457200" algn="just">
              <a:lnSpc>
                <a:spcPct val="150000"/>
              </a:lnSpc>
              <a:buFont typeface="+mj-lt"/>
              <a:buAutoNum type="alphaLcPeriod"/>
            </a:pPr>
            <a:r>
              <a:rPr lang="en-ID" sz="2000" dirty="0"/>
              <a:t>Tata </a:t>
            </a:r>
            <a:r>
              <a:rPr lang="en-ID" sz="2000" dirty="0" err="1"/>
              <a:t>laksana</a:t>
            </a:r>
            <a:r>
              <a:rPr lang="en-ID" sz="2000" dirty="0"/>
              <a:t> </a:t>
            </a:r>
            <a:r>
              <a:rPr lang="en-ID" sz="2000" dirty="0" err="1"/>
              <a:t>Farmakologi</a:t>
            </a:r>
            <a:r>
              <a:rPr lang="en-ID" sz="2000" dirty="0"/>
              <a:t> </a:t>
            </a:r>
            <a:r>
              <a:rPr lang="en-ID" sz="2000" dirty="0" err="1"/>
              <a:t>sesuai</a:t>
            </a:r>
            <a:r>
              <a:rPr lang="en-ID" sz="2000" dirty="0"/>
              <a:t> </a:t>
            </a:r>
            <a:r>
              <a:rPr lang="en-ID" sz="2000" dirty="0" err="1"/>
              <a:t>dengan</a:t>
            </a:r>
            <a:r>
              <a:rPr lang="en-ID" sz="2000" dirty="0"/>
              <a:t> </a:t>
            </a:r>
            <a:r>
              <a:rPr lang="en-ID" sz="2000" dirty="0" err="1"/>
              <a:t>gejala</a:t>
            </a:r>
            <a:r>
              <a:rPr lang="en-ID" sz="2000" dirty="0"/>
              <a:t> yang </a:t>
            </a:r>
            <a:r>
              <a:rPr lang="en-ID" sz="2000" dirty="0" err="1"/>
              <a:t>dirasakan</a:t>
            </a:r>
            <a:r>
              <a:rPr lang="en-ID" sz="2000" dirty="0"/>
              <a:t> oleh </a:t>
            </a:r>
            <a:r>
              <a:rPr lang="en-ID" sz="2000" dirty="0" err="1"/>
              <a:t>pasien</a:t>
            </a:r>
            <a:r>
              <a:rPr lang="en-ID" sz="2000" dirty="0"/>
              <a:t> </a:t>
            </a:r>
          </a:p>
          <a:p>
            <a:pPr marL="457200" indent="-457200" algn="just">
              <a:lnSpc>
                <a:spcPct val="150000"/>
              </a:lnSpc>
              <a:buFont typeface="+mj-lt"/>
              <a:buAutoNum type="alphaLcPeriod"/>
            </a:pPr>
            <a:r>
              <a:rPr lang="en-ID" sz="2000" dirty="0" err="1"/>
              <a:t>Antipiretik</a:t>
            </a:r>
            <a:r>
              <a:rPr lang="en-ID" sz="2000" dirty="0"/>
              <a:t> </a:t>
            </a:r>
            <a:r>
              <a:rPr lang="en-ID" sz="2000" dirty="0" err="1"/>
              <a:t>bila</a:t>
            </a:r>
            <a:r>
              <a:rPr lang="en-ID" sz="2000" dirty="0"/>
              <a:t> </a:t>
            </a:r>
            <a:r>
              <a:rPr lang="en-ID" sz="2000" dirty="0" err="1"/>
              <a:t>demam</a:t>
            </a:r>
            <a:r>
              <a:rPr lang="en-ID" sz="2000" dirty="0"/>
              <a:t>; Paracetamol 500 mg (3-4x </a:t>
            </a:r>
            <a:r>
              <a:rPr lang="en-ID" sz="2000" dirty="0" err="1"/>
              <a:t>sehari</a:t>
            </a:r>
            <a:r>
              <a:rPr lang="en-ID" sz="2000" dirty="0"/>
              <a:t>) </a:t>
            </a:r>
          </a:p>
          <a:p>
            <a:pPr marL="457200" indent="-457200" algn="just">
              <a:lnSpc>
                <a:spcPct val="150000"/>
              </a:lnSpc>
              <a:buFont typeface="+mj-lt"/>
              <a:buAutoNum type="alphaLcPeriod"/>
            </a:pPr>
            <a:r>
              <a:rPr lang="en-ID" sz="2000" dirty="0" err="1"/>
              <a:t>Apabila</a:t>
            </a:r>
            <a:r>
              <a:rPr lang="en-ID" sz="2000" dirty="0"/>
              <a:t> </a:t>
            </a:r>
            <a:r>
              <a:rPr lang="en-ID" sz="2000" dirty="0" err="1"/>
              <a:t>ada</a:t>
            </a:r>
            <a:r>
              <a:rPr lang="en-ID" sz="2000" dirty="0"/>
              <a:t> </a:t>
            </a:r>
            <a:r>
              <a:rPr lang="en-ID" sz="2000" dirty="0" err="1"/>
              <a:t>keluhan</a:t>
            </a:r>
            <a:r>
              <a:rPr lang="en-ID" sz="2000" dirty="0"/>
              <a:t> gastrointestinal </a:t>
            </a:r>
            <a:r>
              <a:rPr lang="en-ID" sz="2000" dirty="0" err="1"/>
              <a:t>perlu</a:t>
            </a:r>
            <a:r>
              <a:rPr lang="en-ID" sz="2000" dirty="0"/>
              <a:t> </a:t>
            </a:r>
            <a:r>
              <a:rPr lang="en-ID" sz="2000" dirty="0" err="1"/>
              <a:t>pengobatan</a:t>
            </a:r>
            <a:r>
              <a:rPr lang="en-ID" sz="2000" dirty="0"/>
              <a:t> </a:t>
            </a:r>
          </a:p>
        </p:txBody>
      </p:sp>
      <p:sp>
        <p:nvSpPr>
          <p:cNvPr id="4" name="TextBox 3"/>
          <p:cNvSpPr txBox="1"/>
          <p:nvPr/>
        </p:nvSpPr>
        <p:spPr>
          <a:xfrm>
            <a:off x="325808" y="830791"/>
            <a:ext cx="7920880" cy="369332"/>
          </a:xfrm>
          <a:prstGeom prst="rect">
            <a:avLst/>
          </a:prstGeom>
          <a:noFill/>
        </p:spPr>
        <p:txBody>
          <a:bodyPr wrap="square" rtlCol="0">
            <a:spAutoFit/>
          </a:bodyPr>
          <a:lstStyle/>
          <a:p>
            <a:r>
              <a:rPr lang="en-ID" dirty="0"/>
              <a:t>Hepatitis B</a:t>
            </a:r>
            <a:endParaRPr lang="id-ID" b="1" dirty="0">
              <a:solidFill>
                <a:schemeClr val="tx1">
                  <a:lumMod val="75000"/>
                  <a:lumOff val="25000"/>
                </a:schemeClr>
              </a:solidFill>
            </a:endParaRPr>
          </a:p>
        </p:txBody>
      </p:sp>
      <p:pic>
        <p:nvPicPr>
          <p:cNvPr id="12" name="Picture 3" descr="D:\ARTWORK\UNISA\BRAND BOOK\CDR\__MASTER TEMPLATE\TEMPLATE PPT\JPG\1,1.png"/>
          <p:cNvPicPr>
            <a:picLocks noChangeAspect="1" noChangeArrowheads="1"/>
          </p:cNvPicPr>
          <p:nvPr/>
        </p:nvPicPr>
        <p:blipFill>
          <a:blip r:embed="rId3" cstate="print"/>
          <a:srcRect/>
          <a:stretch>
            <a:fillRect/>
          </a:stretch>
        </p:blipFill>
        <p:spPr bwMode="auto">
          <a:xfrm>
            <a:off x="642910" y="214290"/>
            <a:ext cx="1643074" cy="592720"/>
          </a:xfrm>
          <a:prstGeom prst="rect">
            <a:avLst/>
          </a:prstGeom>
          <a:noFill/>
        </p:spPr>
      </p:pic>
    </p:spTree>
    <p:extLst>
      <p:ext uri="{BB962C8B-B14F-4D97-AF65-F5344CB8AC3E}">
        <p14:creationId xmlns:p14="http://schemas.microsoft.com/office/powerpoint/2010/main" val="2962978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5808" y="1200123"/>
            <a:ext cx="8492384" cy="419961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ID" sz="2000" dirty="0" err="1"/>
              <a:t>Rencana</a:t>
            </a:r>
            <a:r>
              <a:rPr lang="en-ID" sz="2000" dirty="0"/>
              <a:t> </a:t>
            </a:r>
            <a:r>
              <a:rPr lang="en-ID" sz="2000" dirty="0" err="1"/>
              <a:t>Tindak</a:t>
            </a:r>
            <a:r>
              <a:rPr lang="en-ID" sz="2000" dirty="0"/>
              <a:t> </a:t>
            </a:r>
            <a:r>
              <a:rPr lang="en-ID" sz="2000" dirty="0" err="1"/>
              <a:t>Lanjut</a:t>
            </a:r>
            <a:r>
              <a:rPr lang="en-ID" sz="2000" dirty="0"/>
              <a:t> </a:t>
            </a:r>
            <a:r>
              <a:rPr lang="en-ID" sz="2000" dirty="0" err="1"/>
              <a:t>Kontrol</a:t>
            </a:r>
            <a:r>
              <a:rPr lang="en-ID" sz="2000" dirty="0"/>
              <a:t> </a:t>
            </a:r>
            <a:r>
              <a:rPr lang="en-ID" sz="2000" dirty="0" err="1"/>
              <a:t>secara</a:t>
            </a:r>
            <a:r>
              <a:rPr lang="en-ID" sz="2000" dirty="0"/>
              <a:t> </a:t>
            </a:r>
            <a:r>
              <a:rPr lang="en-ID" sz="2000" dirty="0" err="1"/>
              <a:t>berkala</a:t>
            </a:r>
            <a:r>
              <a:rPr lang="en-ID" sz="2000" dirty="0"/>
              <a:t> </a:t>
            </a:r>
            <a:r>
              <a:rPr lang="en-ID" sz="2000" dirty="0" err="1"/>
              <a:t>terutama</a:t>
            </a:r>
            <a:r>
              <a:rPr lang="en-ID" sz="2000" dirty="0"/>
              <a:t> </a:t>
            </a:r>
            <a:r>
              <a:rPr lang="en-ID" sz="2000" dirty="0" err="1"/>
              <a:t>bila</a:t>
            </a:r>
            <a:r>
              <a:rPr lang="en-ID" sz="2000" dirty="0"/>
              <a:t> </a:t>
            </a:r>
            <a:r>
              <a:rPr lang="en-ID" sz="2000" dirty="0" err="1"/>
              <a:t>muncul</a:t>
            </a:r>
            <a:r>
              <a:rPr lang="en-ID" sz="2000" dirty="0"/>
              <a:t> </a:t>
            </a:r>
            <a:r>
              <a:rPr lang="en-ID" sz="2000" dirty="0" err="1"/>
              <a:t>kembali</a:t>
            </a:r>
            <a:r>
              <a:rPr lang="en-ID" sz="2000" dirty="0"/>
              <a:t> </a:t>
            </a:r>
            <a:r>
              <a:rPr lang="en-ID" sz="2000" dirty="0" err="1"/>
              <a:t>gejala</a:t>
            </a:r>
            <a:r>
              <a:rPr lang="en-ID" sz="2000" dirty="0"/>
              <a:t> </a:t>
            </a:r>
            <a:r>
              <a:rPr lang="en-ID" sz="2000" dirty="0" err="1"/>
              <a:t>kearah</a:t>
            </a:r>
            <a:r>
              <a:rPr lang="en-ID" sz="2000" dirty="0"/>
              <a:t> </a:t>
            </a:r>
            <a:r>
              <a:rPr lang="en-ID" sz="2000" dirty="0" err="1"/>
              <a:t>penyakit</a:t>
            </a:r>
            <a:r>
              <a:rPr lang="en-ID" sz="2000" dirty="0"/>
              <a:t> hepatitis. </a:t>
            </a:r>
          </a:p>
          <a:p>
            <a:pPr marL="285750" indent="-285750" algn="just">
              <a:lnSpc>
                <a:spcPct val="150000"/>
              </a:lnSpc>
              <a:buFont typeface="Arial" panose="020B0604020202020204" pitchFamily="34" charset="0"/>
              <a:buChar char="•"/>
            </a:pPr>
            <a:r>
              <a:rPr lang="en-ID" sz="2000" dirty="0" err="1"/>
              <a:t>Konseling</a:t>
            </a:r>
            <a:r>
              <a:rPr lang="en-ID" sz="2000" dirty="0"/>
              <a:t> dan </a:t>
            </a:r>
            <a:r>
              <a:rPr lang="en-ID" sz="2000" dirty="0" err="1"/>
              <a:t>Edukasi</a:t>
            </a:r>
            <a:r>
              <a:rPr lang="en-ID" sz="2000" dirty="0"/>
              <a:t> </a:t>
            </a:r>
          </a:p>
          <a:p>
            <a:pPr marL="342900" indent="-342900" algn="just">
              <a:lnSpc>
                <a:spcPct val="150000"/>
              </a:lnSpc>
              <a:buFont typeface="+mj-lt"/>
              <a:buAutoNum type="alphaLcParenR"/>
            </a:pPr>
            <a:r>
              <a:rPr lang="en-ID" sz="2000" dirty="0"/>
              <a:t>Pada hepatitis B </a:t>
            </a:r>
            <a:r>
              <a:rPr lang="en-ID" sz="2000" dirty="0" err="1"/>
              <a:t>kronis</a:t>
            </a:r>
            <a:r>
              <a:rPr lang="en-ID" sz="2000" dirty="0"/>
              <a:t> </a:t>
            </a:r>
            <a:r>
              <a:rPr lang="en-ID" sz="2000" dirty="0" err="1"/>
              <a:t>karena</a:t>
            </a:r>
            <a:r>
              <a:rPr lang="en-ID" sz="2000" dirty="0"/>
              <a:t> </a:t>
            </a:r>
            <a:r>
              <a:rPr lang="en-ID" sz="2000" dirty="0" err="1"/>
              <a:t>pengobatan</a:t>
            </a:r>
            <a:r>
              <a:rPr lang="en-ID" sz="2000" dirty="0"/>
              <a:t> </a:t>
            </a:r>
            <a:r>
              <a:rPr lang="en-ID" sz="2000" dirty="0" err="1"/>
              <a:t>cukup</a:t>
            </a:r>
            <a:r>
              <a:rPr lang="en-ID" sz="2000" dirty="0"/>
              <a:t> lama, </a:t>
            </a:r>
            <a:r>
              <a:rPr lang="en-ID" sz="2000" dirty="0" err="1"/>
              <a:t>keluarga</a:t>
            </a:r>
            <a:r>
              <a:rPr lang="en-ID" sz="2000" dirty="0"/>
              <a:t> </a:t>
            </a:r>
            <a:r>
              <a:rPr lang="en-ID" sz="2000" dirty="0" err="1"/>
              <a:t>ikut</a:t>
            </a:r>
            <a:r>
              <a:rPr lang="en-ID" sz="2000" dirty="0"/>
              <a:t> </a:t>
            </a:r>
            <a:r>
              <a:rPr lang="en-ID" sz="2000" dirty="0" err="1"/>
              <a:t>mendukung</a:t>
            </a:r>
            <a:r>
              <a:rPr lang="en-ID" sz="2000" dirty="0"/>
              <a:t> </a:t>
            </a:r>
            <a:r>
              <a:rPr lang="en-ID" sz="2000" dirty="0" err="1"/>
              <a:t>pasien</a:t>
            </a:r>
            <a:r>
              <a:rPr lang="en-ID" sz="2000" dirty="0"/>
              <a:t> agar </a:t>
            </a:r>
            <a:r>
              <a:rPr lang="en-ID" sz="2000" dirty="0" err="1"/>
              <a:t>teratur</a:t>
            </a:r>
            <a:r>
              <a:rPr lang="en-ID" sz="2000" dirty="0"/>
              <a:t> </a:t>
            </a:r>
            <a:r>
              <a:rPr lang="en-ID" sz="2000" dirty="0" err="1"/>
              <a:t>minum</a:t>
            </a:r>
            <a:r>
              <a:rPr lang="en-ID" sz="2000" dirty="0"/>
              <a:t> </a:t>
            </a:r>
            <a:r>
              <a:rPr lang="en-ID" sz="2000" dirty="0" err="1"/>
              <a:t>obat</a:t>
            </a:r>
            <a:r>
              <a:rPr lang="en-ID" sz="2000" dirty="0"/>
              <a:t>. </a:t>
            </a:r>
          </a:p>
          <a:p>
            <a:pPr marL="342900" indent="-342900" algn="just">
              <a:lnSpc>
                <a:spcPct val="150000"/>
              </a:lnSpc>
              <a:buFont typeface="+mj-lt"/>
              <a:buAutoNum type="alphaLcParenR"/>
            </a:pPr>
            <a:r>
              <a:rPr lang="en-ID" sz="2000" dirty="0"/>
              <a:t>Pada </a:t>
            </a:r>
            <a:r>
              <a:rPr lang="en-ID" sz="2000" dirty="0" err="1"/>
              <a:t>fase</a:t>
            </a:r>
            <a:r>
              <a:rPr lang="en-ID" sz="2000" dirty="0"/>
              <a:t> </a:t>
            </a:r>
            <a:r>
              <a:rPr lang="en-ID" sz="2000" dirty="0" err="1"/>
              <a:t>akut</a:t>
            </a:r>
            <a:r>
              <a:rPr lang="en-ID" sz="2000" dirty="0"/>
              <a:t>, </a:t>
            </a:r>
            <a:r>
              <a:rPr lang="en-ID" sz="2000" dirty="0" err="1"/>
              <a:t>keluarga</a:t>
            </a:r>
            <a:r>
              <a:rPr lang="en-ID" sz="2000" dirty="0"/>
              <a:t> </a:t>
            </a:r>
            <a:r>
              <a:rPr lang="en-ID" sz="2000" dirty="0" err="1"/>
              <a:t>ikut</a:t>
            </a:r>
            <a:r>
              <a:rPr lang="en-ID" sz="2000" dirty="0"/>
              <a:t> </a:t>
            </a:r>
            <a:r>
              <a:rPr lang="en-ID" sz="2000" dirty="0" err="1"/>
              <a:t>menjaga</a:t>
            </a:r>
            <a:r>
              <a:rPr lang="en-ID" sz="2000" dirty="0"/>
              <a:t> </a:t>
            </a:r>
            <a:r>
              <a:rPr lang="en-ID" sz="2000" dirty="0" err="1"/>
              <a:t>asupankaloridancairan</a:t>
            </a:r>
            <a:r>
              <a:rPr lang="en-ID" sz="2000" dirty="0"/>
              <a:t> yang </a:t>
            </a:r>
            <a:r>
              <a:rPr lang="en-ID" sz="2000" dirty="0" err="1"/>
              <a:t>adekuat</a:t>
            </a:r>
            <a:r>
              <a:rPr lang="en-ID" sz="2000" dirty="0"/>
              <a:t>, dan </a:t>
            </a:r>
            <a:r>
              <a:rPr lang="en-ID" sz="2000" dirty="0" err="1"/>
              <a:t>membatasi</a:t>
            </a:r>
            <a:r>
              <a:rPr lang="en-ID" sz="2000" dirty="0"/>
              <a:t> </a:t>
            </a:r>
            <a:r>
              <a:rPr lang="en-ID" sz="2000" dirty="0" err="1"/>
              <a:t>aktivitasfisik</a:t>
            </a:r>
            <a:r>
              <a:rPr lang="en-ID" sz="2000" dirty="0"/>
              <a:t> </a:t>
            </a:r>
            <a:r>
              <a:rPr lang="en-ID" sz="2000" dirty="0" err="1"/>
              <a:t>pasien</a:t>
            </a:r>
            <a:r>
              <a:rPr lang="en-ID" sz="2000" dirty="0"/>
              <a:t>. </a:t>
            </a:r>
          </a:p>
          <a:p>
            <a:pPr marL="342900" indent="-342900" algn="just">
              <a:lnSpc>
                <a:spcPct val="150000"/>
              </a:lnSpc>
              <a:buFont typeface="+mj-lt"/>
              <a:buAutoNum type="alphaLcParenR"/>
            </a:pPr>
            <a:r>
              <a:rPr lang="en-ID" sz="2000" dirty="0" err="1"/>
              <a:t>Pencegahan</a:t>
            </a:r>
            <a:r>
              <a:rPr lang="en-ID" sz="2000" dirty="0"/>
              <a:t> </a:t>
            </a:r>
            <a:r>
              <a:rPr lang="en-ID" sz="2000" dirty="0" err="1"/>
              <a:t>penularan</a:t>
            </a:r>
            <a:r>
              <a:rPr lang="en-ID" sz="2000" dirty="0"/>
              <a:t> pada </a:t>
            </a:r>
            <a:r>
              <a:rPr lang="en-ID" sz="2000" dirty="0" err="1"/>
              <a:t>anggota</a:t>
            </a:r>
            <a:r>
              <a:rPr lang="en-ID" sz="2000" dirty="0"/>
              <a:t> </a:t>
            </a:r>
            <a:r>
              <a:rPr lang="en-ID" sz="2000" dirty="0" err="1"/>
              <a:t>keluarga</a:t>
            </a:r>
            <a:r>
              <a:rPr lang="en-ID" sz="2000" dirty="0"/>
              <a:t> </a:t>
            </a:r>
            <a:r>
              <a:rPr lang="en-ID" sz="2000" dirty="0" err="1"/>
              <a:t>dengan</a:t>
            </a:r>
            <a:r>
              <a:rPr lang="en-ID" sz="2000" dirty="0"/>
              <a:t> </a:t>
            </a:r>
            <a:r>
              <a:rPr lang="en-ID" sz="2000" dirty="0" err="1"/>
              <a:t>modifikasi</a:t>
            </a:r>
            <a:r>
              <a:rPr lang="en-ID" sz="2000" dirty="0"/>
              <a:t> </a:t>
            </a:r>
            <a:r>
              <a:rPr lang="en-ID" sz="2000" dirty="0" err="1"/>
              <a:t>pola</a:t>
            </a:r>
            <a:r>
              <a:rPr lang="en-ID" sz="2000" dirty="0"/>
              <a:t> </a:t>
            </a:r>
            <a:r>
              <a:rPr lang="en-ID" sz="2000" dirty="0" err="1"/>
              <a:t>hidup</a:t>
            </a:r>
            <a:r>
              <a:rPr lang="en-ID" sz="2000" dirty="0"/>
              <a:t> </a:t>
            </a:r>
            <a:r>
              <a:rPr lang="en-ID" sz="2000" dirty="0" err="1"/>
              <a:t>untuk</a:t>
            </a:r>
            <a:r>
              <a:rPr lang="en-ID" sz="2000" dirty="0"/>
              <a:t> </a:t>
            </a:r>
            <a:r>
              <a:rPr lang="en-ID" sz="2000" dirty="0" err="1"/>
              <a:t>pencegahan</a:t>
            </a:r>
            <a:r>
              <a:rPr lang="en-ID" sz="2000" dirty="0"/>
              <a:t> </a:t>
            </a:r>
            <a:r>
              <a:rPr lang="en-ID" sz="2000" dirty="0" err="1"/>
              <a:t>transmisi</a:t>
            </a:r>
            <a:r>
              <a:rPr lang="en-ID" sz="2000" dirty="0"/>
              <a:t>, dan </a:t>
            </a:r>
            <a:r>
              <a:rPr lang="en-ID" sz="2000" dirty="0" err="1"/>
              <a:t>imunisasi</a:t>
            </a:r>
            <a:r>
              <a:rPr lang="en-ID" sz="2000" dirty="0"/>
              <a:t>.</a:t>
            </a:r>
          </a:p>
        </p:txBody>
      </p:sp>
      <p:sp>
        <p:nvSpPr>
          <p:cNvPr id="4" name="TextBox 3"/>
          <p:cNvSpPr txBox="1"/>
          <p:nvPr/>
        </p:nvSpPr>
        <p:spPr>
          <a:xfrm>
            <a:off x="325808" y="830791"/>
            <a:ext cx="7920880" cy="369332"/>
          </a:xfrm>
          <a:prstGeom prst="rect">
            <a:avLst/>
          </a:prstGeom>
          <a:noFill/>
        </p:spPr>
        <p:txBody>
          <a:bodyPr wrap="square" rtlCol="0">
            <a:spAutoFit/>
          </a:bodyPr>
          <a:lstStyle/>
          <a:p>
            <a:r>
              <a:rPr lang="en-ID" dirty="0"/>
              <a:t>Hepatitis B</a:t>
            </a:r>
            <a:endParaRPr lang="id-ID" b="1" dirty="0">
              <a:solidFill>
                <a:schemeClr val="tx1">
                  <a:lumMod val="75000"/>
                  <a:lumOff val="25000"/>
                </a:schemeClr>
              </a:solidFill>
            </a:endParaRPr>
          </a:p>
        </p:txBody>
      </p:sp>
      <p:pic>
        <p:nvPicPr>
          <p:cNvPr id="12" name="Picture 3" descr="D:\ARTWORK\UNISA\BRAND BOOK\CDR\__MASTER TEMPLATE\TEMPLATE PPT\JPG\1,1.png"/>
          <p:cNvPicPr>
            <a:picLocks noChangeAspect="1" noChangeArrowheads="1"/>
          </p:cNvPicPr>
          <p:nvPr/>
        </p:nvPicPr>
        <p:blipFill>
          <a:blip r:embed="rId3" cstate="print"/>
          <a:srcRect/>
          <a:stretch>
            <a:fillRect/>
          </a:stretch>
        </p:blipFill>
        <p:spPr bwMode="auto">
          <a:xfrm>
            <a:off x="642910" y="214290"/>
            <a:ext cx="1643074" cy="592720"/>
          </a:xfrm>
          <a:prstGeom prst="rect">
            <a:avLst/>
          </a:prstGeom>
          <a:noFill/>
        </p:spPr>
      </p:pic>
    </p:spTree>
    <p:extLst>
      <p:ext uri="{BB962C8B-B14F-4D97-AF65-F5344CB8AC3E}">
        <p14:creationId xmlns:p14="http://schemas.microsoft.com/office/powerpoint/2010/main" val="1096267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C6A17CC-7F15-FE48-9A82-1DDC84D347B1}"/>
              </a:ext>
            </a:extLst>
          </p:cNvPr>
          <p:cNvSpPr>
            <a:spLocks noGrp="1" noChangeArrowheads="1"/>
          </p:cNvSpPr>
          <p:nvPr>
            <p:ph type="title"/>
          </p:nvPr>
        </p:nvSpPr>
        <p:spPr>
          <a:xfrm>
            <a:off x="755576" y="581024"/>
            <a:ext cx="4495800" cy="762000"/>
          </a:xfrm>
          <a:solidFill>
            <a:srgbClr val="FFFFFF"/>
          </a:solidFill>
        </p:spPr>
        <p:txBody>
          <a:bodyPr/>
          <a:lstStyle/>
          <a:p>
            <a:pPr eaLnBrk="1" hangingPunct="1">
              <a:defRPr/>
            </a:pPr>
            <a:r>
              <a:rPr lang="en-US" sz="2800" dirty="0"/>
              <a:t>SYPHILLIS</a:t>
            </a:r>
          </a:p>
        </p:txBody>
      </p:sp>
      <p:pic>
        <p:nvPicPr>
          <p:cNvPr id="53251" name="Picture 6" descr="5195">
            <a:extLst>
              <a:ext uri="{FF2B5EF4-FFF2-40B4-BE49-F238E27FC236}">
                <a16:creationId xmlns:a16="http://schemas.microsoft.com/office/drawing/2014/main" id="{BDAAB73A-9108-D14C-9948-8EAFFBDD9C6D}"/>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81000" y="2514600"/>
            <a:ext cx="3848100" cy="2562225"/>
          </a:xfrm>
        </p:spPr>
      </p:pic>
      <p:sp>
        <p:nvSpPr>
          <p:cNvPr id="53252" name="Rectangle 3">
            <a:extLst>
              <a:ext uri="{FF2B5EF4-FFF2-40B4-BE49-F238E27FC236}">
                <a16:creationId xmlns:a16="http://schemas.microsoft.com/office/drawing/2014/main" id="{F867E727-1381-D34D-84E8-91B04A884C80}"/>
              </a:ext>
            </a:extLst>
          </p:cNvPr>
          <p:cNvSpPr>
            <a:spLocks noGrp="1" noChangeArrowheads="1"/>
          </p:cNvSpPr>
          <p:nvPr>
            <p:ph type="body" sz="half" idx="2"/>
          </p:nvPr>
        </p:nvSpPr>
        <p:spPr>
          <a:xfrm>
            <a:off x="568288" y="1585912"/>
            <a:ext cx="8007424" cy="4419600"/>
          </a:xfrm>
        </p:spPr>
        <p:txBody>
          <a:bodyPr/>
          <a:lstStyle/>
          <a:p>
            <a:pPr eaLnBrk="1" hangingPunct="1">
              <a:lnSpc>
                <a:spcPct val="150000"/>
              </a:lnSpc>
              <a:buFont typeface="Wingdings" pitchFamily="2" charset="2"/>
              <a:buChar char="Ø"/>
            </a:pPr>
            <a:r>
              <a:rPr lang="en-US" altLang="en-US" sz="2200" dirty="0" err="1">
                <a:cs typeface="Times New Roman" panose="02020603050405020304" pitchFamily="18" charset="0"/>
              </a:rPr>
              <a:t>Bakteri</a:t>
            </a:r>
            <a:r>
              <a:rPr lang="en-US" altLang="en-US" sz="2200" dirty="0">
                <a:cs typeface="Times New Roman" panose="02020603050405020304" pitchFamily="18" charset="0"/>
              </a:rPr>
              <a:t>: </a:t>
            </a:r>
            <a:r>
              <a:rPr lang="en-US" altLang="en-US" sz="2200" i="1" dirty="0">
                <a:cs typeface="Times New Roman" panose="02020603050405020304" pitchFamily="18" charset="0"/>
              </a:rPr>
              <a:t>Treponema </a:t>
            </a:r>
            <a:r>
              <a:rPr lang="en-US" altLang="en-US" sz="2200" i="1" dirty="0" err="1">
                <a:cs typeface="Times New Roman" panose="02020603050405020304" pitchFamily="18" charset="0"/>
              </a:rPr>
              <a:t>palidum</a:t>
            </a:r>
            <a:endParaRPr lang="en-US" altLang="en-US" sz="2200" i="1" dirty="0">
              <a:cs typeface="Times New Roman" panose="02020603050405020304" pitchFamily="18" charset="0"/>
            </a:endParaRPr>
          </a:p>
          <a:p>
            <a:pPr eaLnBrk="1" hangingPunct="1">
              <a:lnSpc>
                <a:spcPct val="150000"/>
              </a:lnSpc>
              <a:buFont typeface="Wingdings" pitchFamily="2" charset="2"/>
              <a:buChar char="Ø"/>
            </a:pPr>
            <a:r>
              <a:rPr lang="en-US" altLang="en-US" sz="2200" dirty="0" err="1">
                <a:cs typeface="Times New Roman" panose="02020603050405020304" pitchFamily="18" charset="0"/>
              </a:rPr>
              <a:t>Penyakit</a:t>
            </a:r>
            <a:r>
              <a:rPr lang="en-US" altLang="en-US" sz="2200" dirty="0">
                <a:cs typeface="Times New Roman" panose="02020603050405020304" pitchFamily="18" charset="0"/>
              </a:rPr>
              <a:t> </a:t>
            </a:r>
            <a:r>
              <a:rPr lang="en-US" altLang="en-US" sz="2200" dirty="0" err="1">
                <a:cs typeface="Times New Roman" panose="02020603050405020304" pitchFamily="18" charset="0"/>
              </a:rPr>
              <a:t>dimulai</a:t>
            </a:r>
            <a:r>
              <a:rPr lang="en-US" altLang="en-US" sz="2200" dirty="0">
                <a:cs typeface="Times New Roman" panose="02020603050405020304" pitchFamily="18" charset="0"/>
              </a:rPr>
              <a:t> 3 </a:t>
            </a:r>
            <a:r>
              <a:rPr lang="en-US" altLang="en-US" sz="2200" dirty="0" err="1">
                <a:cs typeface="Times New Roman" panose="02020603050405020304" pitchFamily="18" charset="0"/>
              </a:rPr>
              <a:t>minggu</a:t>
            </a:r>
            <a:r>
              <a:rPr lang="en-US" altLang="en-US" sz="2200" dirty="0">
                <a:cs typeface="Times New Roman" panose="02020603050405020304" pitchFamily="18" charset="0"/>
              </a:rPr>
              <a:t> </a:t>
            </a:r>
            <a:r>
              <a:rPr lang="en-US" altLang="en-US" sz="2200" dirty="0" err="1">
                <a:cs typeface="Times New Roman" panose="02020603050405020304" pitchFamily="18" charset="0"/>
              </a:rPr>
              <a:t>setelah</a:t>
            </a:r>
            <a:r>
              <a:rPr lang="en-US" altLang="en-US" sz="2200" dirty="0">
                <a:cs typeface="Times New Roman" panose="02020603050405020304" pitchFamily="18" charset="0"/>
              </a:rPr>
              <a:t> </a:t>
            </a:r>
            <a:r>
              <a:rPr lang="en-US" altLang="en-US" sz="2200" dirty="0" err="1">
                <a:cs typeface="Times New Roman" panose="02020603050405020304" pitchFamily="18" charset="0"/>
              </a:rPr>
              <a:t>hubungan</a:t>
            </a:r>
            <a:r>
              <a:rPr lang="en-US" altLang="en-US" sz="2200" dirty="0">
                <a:cs typeface="Times New Roman" panose="02020603050405020304" pitchFamily="18" charset="0"/>
              </a:rPr>
              <a:t> </a:t>
            </a:r>
            <a:r>
              <a:rPr lang="en-US" altLang="en-US" sz="2200" dirty="0" err="1">
                <a:cs typeface="Times New Roman" panose="02020603050405020304" pitchFamily="18" charset="0"/>
              </a:rPr>
              <a:t>seksual</a:t>
            </a:r>
            <a:endParaRPr lang="en-US" altLang="en-US" sz="2200" dirty="0">
              <a:cs typeface="Times New Roman" panose="02020603050405020304" pitchFamily="18" charset="0"/>
            </a:endParaRPr>
          </a:p>
          <a:p>
            <a:pPr eaLnBrk="1" hangingPunct="1">
              <a:lnSpc>
                <a:spcPct val="150000"/>
              </a:lnSpc>
              <a:buFont typeface="Wingdings" pitchFamily="2" charset="2"/>
              <a:buChar char="Ø"/>
            </a:pPr>
            <a:r>
              <a:rPr lang="en-US" altLang="en-US" sz="2200" dirty="0" err="1">
                <a:cs typeface="Times New Roman" panose="02020603050405020304" pitchFamily="18" charset="0"/>
              </a:rPr>
              <a:t>Tahap</a:t>
            </a:r>
            <a:r>
              <a:rPr lang="en-US" altLang="en-US" sz="2200" dirty="0">
                <a:cs typeface="Times New Roman" panose="02020603050405020304" pitchFamily="18" charset="0"/>
              </a:rPr>
              <a:t> Awal: </a:t>
            </a:r>
            <a:r>
              <a:rPr lang="en-US" altLang="en-US" sz="2200" dirty="0" err="1">
                <a:cs typeface="Times New Roman" panose="02020603050405020304" pitchFamily="18" charset="0"/>
              </a:rPr>
              <a:t>luka</a:t>
            </a:r>
            <a:r>
              <a:rPr lang="en-US" altLang="en-US" sz="2200" dirty="0">
                <a:cs typeface="Times New Roman" panose="02020603050405020304" pitchFamily="18" charset="0"/>
              </a:rPr>
              <a:t> </a:t>
            </a:r>
            <a:r>
              <a:rPr lang="en-US" altLang="en-US" sz="2200" dirty="0" err="1">
                <a:cs typeface="Times New Roman" panose="02020603050405020304" pitchFamily="18" charset="0"/>
              </a:rPr>
              <a:t>bersih</a:t>
            </a:r>
            <a:r>
              <a:rPr lang="en-US" altLang="en-US" sz="2200" dirty="0">
                <a:cs typeface="Times New Roman" panose="02020603050405020304" pitchFamily="18" charset="0"/>
              </a:rPr>
              <a:t>, </a:t>
            </a:r>
            <a:r>
              <a:rPr lang="en-US" altLang="en-US" sz="2200" dirty="0" err="1">
                <a:cs typeface="Times New Roman" panose="02020603050405020304" pitchFamily="18" charset="0"/>
              </a:rPr>
              <a:t>tidak</a:t>
            </a:r>
            <a:r>
              <a:rPr lang="en-US" altLang="en-US" sz="2200" dirty="0">
                <a:cs typeface="Times New Roman" panose="02020603050405020304" pitchFamily="18" charset="0"/>
              </a:rPr>
              <a:t> </a:t>
            </a:r>
            <a:r>
              <a:rPr lang="en-US" altLang="en-US" sz="2200" dirty="0" err="1">
                <a:cs typeface="Times New Roman" panose="02020603050405020304" pitchFamily="18" charset="0"/>
              </a:rPr>
              <a:t>sakit</a:t>
            </a:r>
            <a:r>
              <a:rPr lang="en-US" altLang="en-US" sz="2200" dirty="0">
                <a:cs typeface="Times New Roman" panose="02020603050405020304" pitchFamily="18" charset="0"/>
              </a:rPr>
              <a:t>, </a:t>
            </a:r>
            <a:r>
              <a:rPr lang="en-US" altLang="en-US" sz="2200" dirty="0" err="1">
                <a:cs typeface="Times New Roman" panose="02020603050405020304" pitchFamily="18" charset="0"/>
              </a:rPr>
              <a:t>muncul</a:t>
            </a:r>
            <a:r>
              <a:rPr lang="en-US" altLang="en-US" sz="2200" dirty="0">
                <a:cs typeface="Times New Roman" panose="02020603050405020304" pitchFamily="18" charset="0"/>
              </a:rPr>
              <a:t> di </a:t>
            </a:r>
            <a:r>
              <a:rPr lang="en-US" altLang="en-US" sz="2200" dirty="0" err="1">
                <a:cs typeface="Times New Roman" panose="02020603050405020304" pitchFamily="18" charset="0"/>
              </a:rPr>
              <a:t>sekitar</a:t>
            </a:r>
            <a:r>
              <a:rPr lang="en-US" altLang="en-US" sz="2200" dirty="0">
                <a:cs typeface="Times New Roman" panose="02020603050405020304" pitchFamily="18" charset="0"/>
              </a:rPr>
              <a:t> </a:t>
            </a:r>
            <a:r>
              <a:rPr lang="en-US" altLang="en-US" sz="2200" dirty="0" err="1">
                <a:cs typeface="Times New Roman" panose="02020603050405020304" pitchFamily="18" charset="0"/>
              </a:rPr>
              <a:t>kelamin</a:t>
            </a:r>
            <a:endParaRPr lang="en-US" altLang="en-US" sz="2200" dirty="0">
              <a:cs typeface="Times New Roman" panose="02020603050405020304" pitchFamily="18" charset="0"/>
            </a:endParaRPr>
          </a:p>
          <a:p>
            <a:pPr eaLnBrk="1" hangingPunct="1">
              <a:lnSpc>
                <a:spcPct val="150000"/>
              </a:lnSpc>
              <a:buFont typeface="Wingdings" pitchFamily="2" charset="2"/>
              <a:buChar char="Ø"/>
            </a:pPr>
            <a:r>
              <a:rPr lang="en-US" altLang="en-US" sz="2200" dirty="0">
                <a:cs typeface="Times New Roman" panose="02020603050405020304" pitchFamily="18" charset="0"/>
              </a:rPr>
              <a:t>Luka </a:t>
            </a:r>
            <a:r>
              <a:rPr lang="en-US" altLang="en-US" sz="2200" dirty="0" err="1">
                <a:cs typeface="Times New Roman" panose="02020603050405020304" pitchFamily="18" charset="0"/>
              </a:rPr>
              <a:t>dapat</a:t>
            </a:r>
            <a:r>
              <a:rPr lang="en-US" altLang="en-US" sz="2200" dirty="0">
                <a:cs typeface="Times New Roman" panose="02020603050405020304" pitchFamily="18" charset="0"/>
              </a:rPr>
              <a:t> “</a:t>
            </a:r>
            <a:r>
              <a:rPr lang="en-US" altLang="en-US" sz="2200" dirty="0" err="1">
                <a:cs typeface="Times New Roman" panose="02020603050405020304" pitchFamily="18" charset="0"/>
              </a:rPr>
              <a:t>hilang</a:t>
            </a:r>
            <a:r>
              <a:rPr lang="en-US" altLang="en-US" sz="2200" dirty="0">
                <a:cs typeface="Times New Roman" panose="02020603050405020304" pitchFamily="18" charset="0"/>
              </a:rPr>
              <a:t>” </a:t>
            </a:r>
            <a:r>
              <a:rPr lang="en-US" altLang="en-US" sz="2200" dirty="0" err="1">
                <a:cs typeface="Times New Roman" panose="02020603050405020304" pitchFamily="18" charset="0"/>
              </a:rPr>
              <a:t>tanpa</a:t>
            </a:r>
            <a:r>
              <a:rPr lang="en-US" altLang="en-US" sz="2200" dirty="0">
                <a:cs typeface="Times New Roman" panose="02020603050405020304" pitchFamily="18" charset="0"/>
              </a:rPr>
              <a:t> </a:t>
            </a:r>
            <a:r>
              <a:rPr lang="en-US" altLang="en-US" sz="2200" dirty="0" err="1">
                <a:cs typeface="Times New Roman" panose="02020603050405020304" pitchFamily="18" charset="0"/>
              </a:rPr>
              <a:t>perawatan</a:t>
            </a:r>
            <a:r>
              <a:rPr lang="en-US" altLang="en-US" sz="2200" dirty="0">
                <a:cs typeface="Times New Roman" panose="02020603050405020304" pitchFamily="18" charset="0"/>
              </a:rPr>
              <a:t>, </a:t>
            </a:r>
            <a:r>
              <a:rPr lang="en-US" altLang="en-US" sz="2200" dirty="0" err="1">
                <a:cs typeface="Times New Roman" panose="02020603050405020304" pitchFamily="18" charset="0"/>
              </a:rPr>
              <a:t>tapi</a:t>
            </a:r>
            <a:r>
              <a:rPr lang="en-US" altLang="en-US" sz="2200" dirty="0">
                <a:cs typeface="Times New Roman" panose="02020603050405020304" pitchFamily="18" charset="0"/>
              </a:rPr>
              <a:t> </a:t>
            </a:r>
            <a:r>
              <a:rPr lang="en-US" altLang="en-US" sz="2200" dirty="0" err="1">
                <a:cs typeface="Times New Roman" panose="02020603050405020304" pitchFamily="18" charset="0"/>
              </a:rPr>
              <a:t>penyakit</a:t>
            </a:r>
            <a:r>
              <a:rPr lang="en-US" altLang="en-US" sz="2200" dirty="0">
                <a:cs typeface="Times New Roman" panose="02020603050405020304" pitchFamily="18" charset="0"/>
              </a:rPr>
              <a:t> </a:t>
            </a:r>
            <a:r>
              <a:rPr lang="en-US" altLang="en-US" sz="2200" dirty="0" err="1">
                <a:cs typeface="Times New Roman" panose="02020603050405020304" pitchFamily="18" charset="0"/>
              </a:rPr>
              <a:t>akan</a:t>
            </a:r>
            <a:r>
              <a:rPr lang="en-US" altLang="en-US" sz="2200" dirty="0">
                <a:cs typeface="Times New Roman" panose="02020603050405020304" pitchFamily="18" charset="0"/>
              </a:rPr>
              <a:t> </a:t>
            </a:r>
            <a:r>
              <a:rPr lang="en-US" altLang="en-US" sz="2200" dirty="0" err="1">
                <a:cs typeface="Times New Roman" panose="02020603050405020304" pitchFamily="18" charset="0"/>
              </a:rPr>
              <a:t>muncul</a:t>
            </a:r>
            <a:r>
              <a:rPr lang="en-US" altLang="en-US" sz="2200" dirty="0">
                <a:cs typeface="Times New Roman" panose="02020603050405020304" pitchFamily="18" charset="0"/>
              </a:rPr>
              <a:t> </a:t>
            </a:r>
            <a:r>
              <a:rPr lang="en-US" altLang="en-US" sz="2200" dirty="0" err="1">
                <a:cs typeface="Times New Roman" panose="02020603050405020304" pitchFamily="18" charset="0"/>
              </a:rPr>
              <a:t>kembali</a:t>
            </a:r>
            <a:endParaRPr lang="en-US" altLang="en-US" sz="2200" dirty="0">
              <a:cs typeface="Times New Roman" panose="02020603050405020304" pitchFamily="18" charset="0"/>
            </a:endParaRPr>
          </a:p>
          <a:p>
            <a:pPr eaLnBrk="1" hangingPunct="1">
              <a:lnSpc>
                <a:spcPct val="150000"/>
              </a:lnSpc>
              <a:buFont typeface="Wingdings" pitchFamily="2" charset="2"/>
              <a:buChar char="Ø"/>
            </a:pPr>
            <a:r>
              <a:rPr lang="en-US" altLang="en-US" sz="2200" dirty="0" err="1">
                <a:cs typeface="Times New Roman" panose="02020603050405020304" pitchFamily="18" charset="0"/>
              </a:rPr>
              <a:t>Tahap</a:t>
            </a:r>
            <a:r>
              <a:rPr lang="en-US" altLang="en-US" sz="2200" dirty="0">
                <a:cs typeface="Times New Roman" panose="02020603050405020304" pitchFamily="18" charset="0"/>
              </a:rPr>
              <a:t> </a:t>
            </a:r>
            <a:r>
              <a:rPr lang="en-US" altLang="en-US" sz="2200" dirty="0" err="1">
                <a:cs typeface="Times New Roman" panose="02020603050405020304" pitchFamily="18" charset="0"/>
              </a:rPr>
              <a:t>akhir</a:t>
            </a:r>
            <a:r>
              <a:rPr lang="en-US" altLang="en-US" sz="2200" dirty="0">
                <a:cs typeface="Times New Roman" panose="02020603050405020304" pitchFamily="18" charset="0"/>
              </a:rPr>
              <a:t>: </a:t>
            </a:r>
            <a:r>
              <a:rPr lang="en-US" altLang="en-US" sz="2200" dirty="0" err="1"/>
              <a:t>ruam</a:t>
            </a:r>
            <a:r>
              <a:rPr lang="en-US" altLang="en-US" sz="2200" dirty="0"/>
              <a:t> </a:t>
            </a:r>
            <a:r>
              <a:rPr lang="en-US" altLang="en-US" sz="2200" dirty="0" err="1"/>
              <a:t>kulit</a:t>
            </a:r>
            <a:r>
              <a:rPr lang="en-US" altLang="en-US" sz="2200" dirty="0">
                <a:cs typeface="Times New Roman" panose="02020603050405020304" pitchFamily="18" charset="0"/>
              </a:rPr>
              <a:t>, </a:t>
            </a:r>
            <a:r>
              <a:rPr lang="en-US" altLang="en-US" sz="2200" dirty="0" err="1">
                <a:cs typeface="Times New Roman" panose="02020603050405020304" pitchFamily="18" charset="0"/>
              </a:rPr>
              <a:t>rambut</a:t>
            </a:r>
            <a:r>
              <a:rPr lang="en-US" altLang="en-US" sz="2200" dirty="0">
                <a:cs typeface="Times New Roman" panose="02020603050405020304" pitchFamily="18" charset="0"/>
              </a:rPr>
              <a:t> </a:t>
            </a:r>
            <a:r>
              <a:rPr lang="en-US" altLang="en-US" sz="2200" dirty="0" err="1">
                <a:cs typeface="Times New Roman" panose="02020603050405020304" pitchFamily="18" charset="0"/>
              </a:rPr>
              <a:t>rontok</a:t>
            </a:r>
            <a:r>
              <a:rPr lang="en-US" altLang="en-US" sz="2200" dirty="0">
                <a:cs typeface="Times New Roman" panose="02020603050405020304" pitchFamily="18" charset="0"/>
              </a:rPr>
              <a:t>, </a:t>
            </a:r>
            <a:r>
              <a:rPr lang="en-US" altLang="en-US" sz="2200" dirty="0" err="1">
                <a:cs typeface="Times New Roman" panose="02020603050405020304" pitchFamily="18" charset="0"/>
              </a:rPr>
              <a:t>kerusakan</a:t>
            </a:r>
            <a:r>
              <a:rPr lang="en-US" altLang="en-US" sz="2200" dirty="0">
                <a:cs typeface="Times New Roman" panose="02020603050405020304" pitchFamily="18" charset="0"/>
              </a:rPr>
              <a:t> </a:t>
            </a:r>
            <a:r>
              <a:rPr lang="en-US" altLang="en-US" sz="2200" dirty="0" err="1">
                <a:cs typeface="Times New Roman" panose="02020603050405020304" pitchFamily="18" charset="0"/>
              </a:rPr>
              <a:t>otak</a:t>
            </a:r>
            <a:endParaRPr lang="en-US" altLang="en-US" sz="2200" dirty="0">
              <a:cs typeface="Times New Roman" panose="02020603050405020304" pitchFamily="18" charset="0"/>
            </a:endParaRPr>
          </a:p>
          <a:p>
            <a:pPr eaLnBrk="1" hangingPunct="1">
              <a:lnSpc>
                <a:spcPct val="150000"/>
              </a:lnSpc>
              <a:buFont typeface="Wingdings" pitchFamily="2" charset="2"/>
              <a:buChar char="Ø"/>
            </a:pPr>
            <a:r>
              <a:rPr lang="en-US" altLang="en-US" sz="2200" dirty="0">
                <a:cs typeface="Times New Roman" panose="02020603050405020304" pitchFamily="18" charset="0"/>
              </a:rPr>
              <a:t> </a:t>
            </a:r>
            <a:r>
              <a:rPr lang="en-US" altLang="en-US" sz="2200" dirty="0" err="1">
                <a:cs typeface="Times New Roman" panose="02020603050405020304" pitchFamily="18" charset="0"/>
              </a:rPr>
              <a:t>Menular</a:t>
            </a:r>
            <a:r>
              <a:rPr lang="en-US" altLang="en-US" sz="2200" dirty="0">
                <a:cs typeface="Times New Roman" panose="02020603050405020304" pitchFamily="18" charset="0"/>
              </a:rPr>
              <a:t> </a:t>
            </a:r>
            <a:r>
              <a:rPr lang="en-US" altLang="en-US" sz="2200" dirty="0" err="1">
                <a:cs typeface="Times New Roman" panose="02020603050405020304" pitchFamily="18" charset="0"/>
              </a:rPr>
              <a:t>dari</a:t>
            </a:r>
            <a:r>
              <a:rPr lang="en-US" altLang="en-US" sz="2200" dirty="0">
                <a:cs typeface="Times New Roman" panose="02020603050405020304" pitchFamily="18" charset="0"/>
              </a:rPr>
              <a:t> </a:t>
            </a:r>
            <a:r>
              <a:rPr lang="en-US" altLang="en-US" sz="2200" dirty="0" err="1">
                <a:cs typeface="Times New Roman" panose="02020603050405020304" pitchFamily="18" charset="0"/>
              </a:rPr>
              <a:t>ibu</a:t>
            </a:r>
            <a:r>
              <a:rPr lang="en-US" altLang="en-US" sz="2200" dirty="0">
                <a:cs typeface="Times New Roman" panose="02020603050405020304" pitchFamily="18" charset="0"/>
              </a:rPr>
              <a:t> </a:t>
            </a:r>
            <a:r>
              <a:rPr lang="en-US" altLang="en-US" sz="2200" dirty="0" err="1">
                <a:cs typeface="Times New Roman" panose="02020603050405020304" pitchFamily="18" charset="0"/>
              </a:rPr>
              <a:t>ke</a:t>
            </a:r>
            <a:r>
              <a:rPr lang="en-US" altLang="en-US" sz="2200" dirty="0">
                <a:cs typeface="Times New Roman" panose="02020603050405020304" pitchFamily="18" charset="0"/>
              </a:rPr>
              <a:t> </a:t>
            </a:r>
            <a:r>
              <a:rPr lang="en-US" altLang="en-US" sz="2200" dirty="0" err="1">
                <a:cs typeface="Times New Roman" panose="02020603050405020304" pitchFamily="18" charset="0"/>
              </a:rPr>
              <a:t>bayi</a:t>
            </a:r>
            <a:endParaRPr lang="en-US" altLang="en-US" sz="2200" dirty="0">
              <a:cs typeface="Times New Roman" panose="02020603050405020304" pitchFamily="18" charset="0"/>
            </a:endParaRPr>
          </a:p>
          <a:p>
            <a:pPr eaLnBrk="1" hangingPunct="1">
              <a:lnSpc>
                <a:spcPct val="150000"/>
              </a:lnSpc>
              <a:buFont typeface="Wingdings" pitchFamily="2" charset="2"/>
              <a:buChar char="Ø"/>
            </a:pPr>
            <a:endParaRPr lang="en-US" altLang="en-US" sz="2200" dirty="0">
              <a:cs typeface="Times New Roman" panose="02020603050405020304" pitchFamily="18" charset="0"/>
            </a:endParaRPr>
          </a:p>
          <a:p>
            <a:pPr eaLnBrk="1" hangingPunct="1">
              <a:lnSpc>
                <a:spcPct val="150000"/>
              </a:lnSpc>
            </a:pPr>
            <a:endParaRPr lang="en-US" altLang="en-US" sz="2200" dirty="0"/>
          </a:p>
        </p:txBody>
      </p:sp>
      <p:sp>
        <p:nvSpPr>
          <p:cNvPr id="53253" name="Slide Number Placeholder 4">
            <a:extLst>
              <a:ext uri="{FF2B5EF4-FFF2-40B4-BE49-F238E27FC236}">
                <a16:creationId xmlns:a16="http://schemas.microsoft.com/office/drawing/2014/main" id="{F6C45D71-2C8E-A84A-B6D8-DF2C0F7B17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C7950C-A2D0-AC4F-A35E-2CD6490F8792}" type="slidenum">
              <a:rPr lang="en-US" altLang="en-US">
                <a:solidFill>
                  <a:srgbClr val="000000"/>
                </a:solidFill>
                <a:latin typeface="Gill Sans MT" panose="020B0502020104020203" pitchFamily="34" charset="77"/>
              </a:rPr>
              <a:pPr/>
              <a:t>28</a:t>
            </a:fld>
            <a:endParaRPr lang="en-US" altLang="en-US">
              <a:solidFill>
                <a:srgbClr val="000000"/>
              </a:solidFill>
              <a:latin typeface="Gill Sans MT" panose="020B0502020104020203" pitchFamily="34" charset="77"/>
            </a:endParaRPr>
          </a:p>
        </p:txBody>
      </p:sp>
    </p:spTree>
    <p:extLst>
      <p:ext uri="{BB962C8B-B14F-4D97-AF65-F5344CB8AC3E}">
        <p14:creationId xmlns:p14="http://schemas.microsoft.com/office/powerpoint/2010/main" val="137508132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5808" y="1200123"/>
            <a:ext cx="8492384" cy="461985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ID" dirty="0" err="1"/>
              <a:t>Sifilis</a:t>
            </a:r>
            <a:r>
              <a:rPr lang="en-ID" dirty="0"/>
              <a:t> </a:t>
            </a:r>
            <a:r>
              <a:rPr lang="en-ID" dirty="0" err="1"/>
              <a:t>merupakan</a:t>
            </a:r>
            <a:r>
              <a:rPr lang="en-ID" dirty="0"/>
              <a:t> </a:t>
            </a:r>
            <a:r>
              <a:rPr lang="en-ID" dirty="0" err="1"/>
              <a:t>penyakit</a:t>
            </a:r>
            <a:r>
              <a:rPr lang="en-ID" dirty="0"/>
              <a:t> </a:t>
            </a:r>
            <a:r>
              <a:rPr lang="en-ID" dirty="0" err="1"/>
              <a:t>kronis</a:t>
            </a:r>
            <a:r>
              <a:rPr lang="en-ID" dirty="0"/>
              <a:t> dan </a:t>
            </a:r>
            <a:r>
              <a:rPr lang="en-ID" dirty="0" err="1"/>
              <a:t>bersifat</a:t>
            </a:r>
            <a:r>
              <a:rPr lang="en-ID" dirty="0"/>
              <a:t> </a:t>
            </a:r>
            <a:r>
              <a:rPr lang="en-ID" dirty="0" err="1"/>
              <a:t>sistemik</a:t>
            </a:r>
            <a:r>
              <a:rPr lang="en-ID" dirty="0"/>
              <a:t> yang </a:t>
            </a:r>
            <a:r>
              <a:rPr lang="en-ID" dirty="0" err="1"/>
              <a:t>disebabkan</a:t>
            </a:r>
            <a:r>
              <a:rPr lang="en-ID" dirty="0"/>
              <a:t> oleh Treponema </a:t>
            </a:r>
            <a:r>
              <a:rPr lang="en-ID" dirty="0" err="1"/>
              <a:t>palidum</a:t>
            </a:r>
            <a:r>
              <a:rPr lang="en-ID" dirty="0"/>
              <a:t>. </a:t>
            </a:r>
            <a:r>
              <a:rPr lang="en-ID" dirty="0" err="1"/>
              <a:t>Penularan</a:t>
            </a:r>
            <a:r>
              <a:rPr lang="en-ID" dirty="0"/>
              <a:t> </a:t>
            </a:r>
            <a:r>
              <a:rPr lang="en-ID" dirty="0" err="1"/>
              <a:t>sifilis</a:t>
            </a:r>
            <a:r>
              <a:rPr lang="en-ID" dirty="0"/>
              <a:t> </a:t>
            </a:r>
            <a:r>
              <a:rPr lang="en-ID" dirty="0" err="1"/>
              <a:t>melalui</a:t>
            </a:r>
            <a:r>
              <a:rPr lang="en-ID" dirty="0"/>
              <a:t> </a:t>
            </a:r>
            <a:r>
              <a:rPr lang="en-ID" dirty="0" err="1"/>
              <a:t>hubungan</a:t>
            </a:r>
            <a:r>
              <a:rPr lang="en-ID" dirty="0"/>
              <a:t> </a:t>
            </a:r>
            <a:r>
              <a:rPr lang="en-ID" dirty="0" err="1"/>
              <a:t>seksual</a:t>
            </a:r>
            <a:r>
              <a:rPr lang="en-ID" dirty="0"/>
              <a:t>. </a:t>
            </a:r>
          </a:p>
          <a:p>
            <a:pPr marL="285750" indent="-285750" algn="just">
              <a:lnSpc>
                <a:spcPct val="150000"/>
              </a:lnSpc>
              <a:buFont typeface="Arial" panose="020B0604020202020204" pitchFamily="34" charset="0"/>
              <a:buChar char="•"/>
            </a:pPr>
            <a:r>
              <a:rPr lang="en-ID" dirty="0" err="1"/>
              <a:t>Penularan</a:t>
            </a:r>
            <a:r>
              <a:rPr lang="en-ID" dirty="0"/>
              <a:t> juga </a:t>
            </a:r>
            <a:r>
              <a:rPr lang="en-ID" dirty="0" err="1"/>
              <a:t>dapat</a:t>
            </a:r>
            <a:r>
              <a:rPr lang="en-ID" dirty="0"/>
              <a:t> </a:t>
            </a:r>
            <a:r>
              <a:rPr lang="en-ID" dirty="0" err="1"/>
              <a:t>terjadi</a:t>
            </a:r>
            <a:r>
              <a:rPr lang="en-ID" dirty="0"/>
              <a:t> </a:t>
            </a:r>
            <a:r>
              <a:rPr lang="en-ID" dirty="0" err="1"/>
              <a:t>secara</a:t>
            </a:r>
            <a:r>
              <a:rPr lang="en-ID" dirty="0"/>
              <a:t> </a:t>
            </a:r>
            <a:r>
              <a:rPr lang="en-ID" dirty="0" err="1"/>
              <a:t>vertikal</a:t>
            </a:r>
            <a:r>
              <a:rPr lang="en-ID" dirty="0"/>
              <a:t> </a:t>
            </a:r>
            <a:r>
              <a:rPr lang="en-ID" dirty="0" err="1"/>
              <a:t>dari</a:t>
            </a:r>
            <a:r>
              <a:rPr lang="en-ID" dirty="0"/>
              <a:t> </a:t>
            </a:r>
            <a:r>
              <a:rPr lang="en-ID" dirty="0" err="1"/>
              <a:t>ibu</a:t>
            </a:r>
            <a:r>
              <a:rPr lang="en-ID" dirty="0"/>
              <a:t> </a:t>
            </a:r>
            <a:r>
              <a:rPr lang="en-ID" dirty="0" err="1"/>
              <a:t>kepada</a:t>
            </a:r>
            <a:r>
              <a:rPr lang="en-ID" dirty="0"/>
              <a:t> </a:t>
            </a:r>
            <a:r>
              <a:rPr lang="en-ID" dirty="0" err="1"/>
              <a:t>janin</a:t>
            </a:r>
            <a:r>
              <a:rPr lang="en-ID" dirty="0"/>
              <a:t> </a:t>
            </a:r>
            <a:r>
              <a:rPr lang="en-ID" dirty="0" err="1"/>
              <a:t>dalam</a:t>
            </a:r>
            <a:r>
              <a:rPr lang="en-ID" dirty="0"/>
              <a:t> </a:t>
            </a:r>
            <a:r>
              <a:rPr lang="en-ID" dirty="0" err="1"/>
              <a:t>kandungan</a:t>
            </a:r>
            <a:r>
              <a:rPr lang="en-ID" dirty="0"/>
              <a:t> </a:t>
            </a:r>
            <a:r>
              <a:rPr lang="en-ID" dirty="0" err="1"/>
              <a:t>atau</a:t>
            </a:r>
            <a:r>
              <a:rPr lang="en-ID" dirty="0"/>
              <a:t> </a:t>
            </a:r>
            <a:r>
              <a:rPr lang="en-ID" dirty="0" err="1"/>
              <a:t>saat</a:t>
            </a:r>
            <a:r>
              <a:rPr lang="en-ID" dirty="0"/>
              <a:t> </a:t>
            </a:r>
            <a:r>
              <a:rPr lang="en-ID" dirty="0" err="1"/>
              <a:t>kelahiran</a:t>
            </a:r>
            <a:r>
              <a:rPr lang="en-ID" dirty="0"/>
              <a:t>, </a:t>
            </a:r>
            <a:r>
              <a:rPr lang="en-ID" dirty="0" err="1"/>
              <a:t>melalui</a:t>
            </a:r>
            <a:r>
              <a:rPr lang="en-ID" dirty="0"/>
              <a:t> </a:t>
            </a:r>
            <a:r>
              <a:rPr lang="en-ID" dirty="0" err="1"/>
              <a:t>produk</a:t>
            </a:r>
            <a:r>
              <a:rPr lang="en-ID" dirty="0"/>
              <a:t> </a:t>
            </a:r>
            <a:r>
              <a:rPr lang="en-ID" dirty="0" err="1"/>
              <a:t>darah</a:t>
            </a:r>
            <a:r>
              <a:rPr lang="en-ID" dirty="0"/>
              <a:t> </a:t>
            </a:r>
            <a:r>
              <a:rPr lang="en-ID" dirty="0" err="1"/>
              <a:t>atau</a:t>
            </a:r>
            <a:r>
              <a:rPr lang="en-ID" dirty="0"/>
              <a:t> transfer </a:t>
            </a:r>
            <a:r>
              <a:rPr lang="en-ID" dirty="0" err="1"/>
              <a:t>jaringan</a:t>
            </a:r>
            <a:r>
              <a:rPr lang="en-ID" dirty="0"/>
              <a:t> yang </a:t>
            </a:r>
            <a:r>
              <a:rPr lang="en-ID" dirty="0" err="1"/>
              <a:t>telah</a:t>
            </a:r>
            <a:r>
              <a:rPr lang="en-ID" dirty="0"/>
              <a:t> </a:t>
            </a:r>
            <a:r>
              <a:rPr lang="en-ID" dirty="0" err="1"/>
              <a:t>tercemar</a:t>
            </a:r>
            <a:r>
              <a:rPr lang="en-ID" dirty="0"/>
              <a:t>, </a:t>
            </a:r>
            <a:r>
              <a:rPr lang="en-ID" dirty="0" err="1"/>
              <a:t>kadang-kadang</a:t>
            </a:r>
            <a:r>
              <a:rPr lang="en-ID" dirty="0"/>
              <a:t> </a:t>
            </a:r>
            <a:r>
              <a:rPr lang="en-ID" dirty="0" err="1"/>
              <a:t>dapat</a:t>
            </a:r>
            <a:r>
              <a:rPr lang="en-ID" dirty="0"/>
              <a:t> </a:t>
            </a:r>
            <a:r>
              <a:rPr lang="en-ID" dirty="0" err="1"/>
              <a:t>ditularkan</a:t>
            </a:r>
            <a:r>
              <a:rPr lang="en-ID" dirty="0"/>
              <a:t> </a:t>
            </a:r>
            <a:r>
              <a:rPr lang="en-ID" dirty="0" err="1"/>
              <a:t>melalui</a:t>
            </a:r>
            <a:r>
              <a:rPr lang="en-ID" dirty="0"/>
              <a:t> </a:t>
            </a:r>
            <a:r>
              <a:rPr lang="en-ID" dirty="0" err="1"/>
              <a:t>alat</a:t>
            </a:r>
            <a:r>
              <a:rPr lang="en-ID" dirty="0"/>
              <a:t> </a:t>
            </a:r>
            <a:r>
              <a:rPr lang="en-ID" dirty="0" err="1"/>
              <a:t>kesehatan</a:t>
            </a:r>
            <a:r>
              <a:rPr lang="en-ID" dirty="0"/>
              <a:t>.</a:t>
            </a:r>
          </a:p>
          <a:p>
            <a:pPr marL="285750" indent="-285750" algn="just">
              <a:lnSpc>
                <a:spcPct val="150000"/>
              </a:lnSpc>
              <a:buFont typeface="Arial" panose="020B0604020202020204" pitchFamily="34" charset="0"/>
              <a:buChar char="•"/>
            </a:pPr>
            <a:r>
              <a:rPr lang="en-ID" dirty="0" err="1"/>
              <a:t>Sifilis</a:t>
            </a:r>
            <a:r>
              <a:rPr lang="en-ID" dirty="0"/>
              <a:t> </a:t>
            </a:r>
            <a:r>
              <a:rPr lang="en-ID" dirty="0" err="1"/>
              <a:t>dalam</a:t>
            </a:r>
            <a:r>
              <a:rPr lang="en-ID" dirty="0"/>
              <a:t> </a:t>
            </a:r>
            <a:r>
              <a:rPr lang="en-ID" dirty="0" err="1"/>
              <a:t>perjalanannya</a:t>
            </a:r>
            <a:r>
              <a:rPr lang="en-ID" dirty="0"/>
              <a:t> </a:t>
            </a:r>
            <a:r>
              <a:rPr lang="en-ID" dirty="0" err="1"/>
              <a:t>dibagi</a:t>
            </a:r>
            <a:r>
              <a:rPr lang="en-ID" dirty="0"/>
              <a:t> </a:t>
            </a:r>
            <a:r>
              <a:rPr lang="en-ID" dirty="0" err="1"/>
              <a:t>menjadi</a:t>
            </a:r>
            <a:r>
              <a:rPr lang="en-ID" dirty="0"/>
              <a:t> </a:t>
            </a:r>
            <a:r>
              <a:rPr lang="en-ID" dirty="0" err="1"/>
              <a:t>tiga</a:t>
            </a:r>
            <a:r>
              <a:rPr lang="en-ID" dirty="0"/>
              <a:t> stadium </a:t>
            </a:r>
            <a:r>
              <a:rPr lang="en-ID" dirty="0" err="1"/>
              <a:t>yaitu</a:t>
            </a:r>
            <a:r>
              <a:rPr lang="en-ID" dirty="0"/>
              <a:t> </a:t>
            </a:r>
            <a:r>
              <a:rPr lang="en-ID" dirty="0" err="1"/>
              <a:t>sifilis</a:t>
            </a:r>
            <a:r>
              <a:rPr lang="en-ID" dirty="0"/>
              <a:t> stadium primer, </a:t>
            </a:r>
            <a:r>
              <a:rPr lang="en-ID" dirty="0" err="1"/>
              <a:t>sekunder</a:t>
            </a:r>
            <a:r>
              <a:rPr lang="en-ID" dirty="0"/>
              <a:t> dan </a:t>
            </a:r>
            <a:r>
              <a:rPr lang="en-ID" dirty="0" err="1"/>
              <a:t>tersier</a:t>
            </a:r>
            <a:r>
              <a:rPr lang="en-ID" dirty="0"/>
              <a:t> yang </a:t>
            </a:r>
            <a:r>
              <a:rPr lang="en-ID" dirty="0" err="1"/>
              <a:t>terpisah</a:t>
            </a:r>
            <a:r>
              <a:rPr lang="en-ID" dirty="0"/>
              <a:t> oleh </a:t>
            </a:r>
            <a:r>
              <a:rPr lang="en-ID" dirty="0" err="1"/>
              <a:t>fase</a:t>
            </a:r>
            <a:r>
              <a:rPr lang="en-ID" dirty="0"/>
              <a:t> laten </a:t>
            </a:r>
            <a:r>
              <a:rPr lang="en-ID" dirty="0" err="1"/>
              <a:t>dimana</a:t>
            </a:r>
            <a:r>
              <a:rPr lang="en-ID" dirty="0"/>
              <a:t> </a:t>
            </a:r>
            <a:r>
              <a:rPr lang="en-ID" dirty="0" err="1"/>
              <a:t>waktu</a:t>
            </a:r>
            <a:r>
              <a:rPr lang="en-ID" dirty="0"/>
              <a:t> </a:t>
            </a:r>
            <a:r>
              <a:rPr lang="en-ID" dirty="0" err="1"/>
              <a:t>bervariasi</a:t>
            </a:r>
            <a:r>
              <a:rPr lang="en-ID" dirty="0"/>
              <a:t>, </a:t>
            </a:r>
            <a:r>
              <a:rPr lang="en-ID" dirty="0" err="1"/>
              <a:t>tanpa</a:t>
            </a:r>
            <a:r>
              <a:rPr lang="en-ID" dirty="0"/>
              <a:t> </a:t>
            </a:r>
            <a:r>
              <a:rPr lang="en-ID" dirty="0" err="1"/>
              <a:t>tanda</a:t>
            </a:r>
            <a:r>
              <a:rPr lang="en-ID" dirty="0"/>
              <a:t> </a:t>
            </a:r>
            <a:r>
              <a:rPr lang="en-ID" dirty="0" err="1"/>
              <a:t>klinis</a:t>
            </a:r>
            <a:r>
              <a:rPr lang="en-ID" dirty="0"/>
              <a:t> </a:t>
            </a:r>
            <a:r>
              <a:rPr lang="en-ID" dirty="0" err="1"/>
              <a:t>infeksi</a:t>
            </a:r>
            <a:r>
              <a:rPr lang="en-ID" dirty="0"/>
              <a:t>. </a:t>
            </a:r>
          </a:p>
          <a:p>
            <a:pPr marL="285750" indent="-285750" algn="just">
              <a:lnSpc>
                <a:spcPct val="150000"/>
              </a:lnSpc>
              <a:buFont typeface="Arial" panose="020B0604020202020204" pitchFamily="34" charset="0"/>
              <a:buChar char="•"/>
            </a:pPr>
            <a:r>
              <a:rPr lang="en-ID" dirty="0"/>
              <a:t>Interval </a:t>
            </a:r>
            <a:r>
              <a:rPr lang="en-ID" dirty="0" err="1"/>
              <a:t>antara</a:t>
            </a:r>
            <a:r>
              <a:rPr lang="en-ID" dirty="0"/>
              <a:t> stadium primer dan </a:t>
            </a:r>
            <a:r>
              <a:rPr lang="en-ID" dirty="0" err="1"/>
              <a:t>sekunder</a:t>
            </a:r>
            <a:r>
              <a:rPr lang="en-ID" dirty="0"/>
              <a:t> </a:t>
            </a:r>
            <a:r>
              <a:rPr lang="en-ID" dirty="0" err="1"/>
              <a:t>berkisar</a:t>
            </a:r>
            <a:r>
              <a:rPr lang="en-ID" dirty="0"/>
              <a:t> </a:t>
            </a:r>
            <a:r>
              <a:rPr lang="en-ID" dirty="0" err="1"/>
              <a:t>dari</a:t>
            </a:r>
            <a:r>
              <a:rPr lang="en-ID" dirty="0"/>
              <a:t> </a:t>
            </a:r>
            <a:r>
              <a:rPr lang="en-ID" dirty="0" err="1"/>
              <a:t>beberapa</a:t>
            </a:r>
            <a:r>
              <a:rPr lang="en-ID" dirty="0"/>
              <a:t> </a:t>
            </a:r>
            <a:r>
              <a:rPr lang="en-ID" dirty="0" err="1"/>
              <a:t>minggu</a:t>
            </a:r>
            <a:r>
              <a:rPr lang="en-ID" dirty="0"/>
              <a:t> </a:t>
            </a:r>
            <a:r>
              <a:rPr lang="en-ID" dirty="0" err="1"/>
              <a:t>sampai</a:t>
            </a:r>
            <a:r>
              <a:rPr lang="en-ID" dirty="0"/>
              <a:t> </a:t>
            </a:r>
            <a:r>
              <a:rPr lang="en-ID" dirty="0" err="1"/>
              <a:t>beberapa</a:t>
            </a:r>
            <a:r>
              <a:rPr lang="en-ID" dirty="0"/>
              <a:t> </a:t>
            </a:r>
            <a:r>
              <a:rPr lang="en-ID" dirty="0" err="1"/>
              <a:t>bulan</a:t>
            </a:r>
            <a:r>
              <a:rPr lang="en-ID" dirty="0"/>
              <a:t>. Interval </a:t>
            </a:r>
            <a:r>
              <a:rPr lang="en-ID" dirty="0" err="1"/>
              <a:t>antara</a:t>
            </a:r>
            <a:r>
              <a:rPr lang="en-ID" dirty="0"/>
              <a:t> stadium </a:t>
            </a:r>
            <a:r>
              <a:rPr lang="en-ID" dirty="0" err="1"/>
              <a:t>sekunder</a:t>
            </a:r>
            <a:r>
              <a:rPr lang="en-ID" dirty="0"/>
              <a:t> dan </a:t>
            </a:r>
            <a:r>
              <a:rPr lang="en-ID" dirty="0" err="1"/>
              <a:t>tersier</a:t>
            </a:r>
            <a:r>
              <a:rPr lang="en-ID" dirty="0"/>
              <a:t> </a:t>
            </a:r>
            <a:r>
              <a:rPr lang="en-ID" dirty="0" err="1"/>
              <a:t>biasanya</a:t>
            </a:r>
            <a:r>
              <a:rPr lang="en-ID" dirty="0"/>
              <a:t> </a:t>
            </a:r>
            <a:r>
              <a:rPr lang="en-ID" dirty="0" err="1"/>
              <a:t>lebih</a:t>
            </a:r>
            <a:r>
              <a:rPr lang="en-ID" dirty="0"/>
              <a:t> </a:t>
            </a:r>
            <a:r>
              <a:rPr lang="en-ID" dirty="0" err="1"/>
              <a:t>dari</a:t>
            </a:r>
            <a:r>
              <a:rPr lang="en-ID" dirty="0"/>
              <a:t> </a:t>
            </a:r>
            <a:r>
              <a:rPr lang="en-ID" dirty="0" err="1"/>
              <a:t>satu</a:t>
            </a:r>
            <a:r>
              <a:rPr lang="en-ID" dirty="0"/>
              <a:t> </a:t>
            </a:r>
            <a:r>
              <a:rPr lang="en-ID" dirty="0" err="1"/>
              <a:t>tahun</a:t>
            </a:r>
            <a:endParaRPr lang="en-ID" dirty="0"/>
          </a:p>
        </p:txBody>
      </p:sp>
      <p:sp>
        <p:nvSpPr>
          <p:cNvPr id="4" name="TextBox 3"/>
          <p:cNvSpPr txBox="1"/>
          <p:nvPr/>
        </p:nvSpPr>
        <p:spPr>
          <a:xfrm>
            <a:off x="325808" y="830791"/>
            <a:ext cx="7920880" cy="369332"/>
          </a:xfrm>
          <a:prstGeom prst="rect">
            <a:avLst/>
          </a:prstGeom>
          <a:noFill/>
        </p:spPr>
        <p:txBody>
          <a:bodyPr wrap="square" rtlCol="0">
            <a:spAutoFit/>
          </a:bodyPr>
          <a:lstStyle/>
          <a:p>
            <a:r>
              <a:rPr lang="en-ID" dirty="0" err="1"/>
              <a:t>Sifilis</a:t>
            </a:r>
            <a:endParaRPr lang="id-ID" b="1" dirty="0">
              <a:solidFill>
                <a:schemeClr val="tx1">
                  <a:lumMod val="75000"/>
                  <a:lumOff val="25000"/>
                </a:schemeClr>
              </a:solidFill>
            </a:endParaRPr>
          </a:p>
        </p:txBody>
      </p:sp>
      <p:pic>
        <p:nvPicPr>
          <p:cNvPr id="12" name="Picture 3" descr="D:\ARTWORK\UNISA\BRAND BOOK\CDR\__MASTER TEMPLATE\TEMPLATE PPT\JPG\1,1.png"/>
          <p:cNvPicPr>
            <a:picLocks noChangeAspect="1" noChangeArrowheads="1"/>
          </p:cNvPicPr>
          <p:nvPr/>
        </p:nvPicPr>
        <p:blipFill>
          <a:blip r:embed="rId3" cstate="print"/>
          <a:srcRect/>
          <a:stretch>
            <a:fillRect/>
          </a:stretch>
        </p:blipFill>
        <p:spPr bwMode="auto">
          <a:xfrm>
            <a:off x="642910" y="214290"/>
            <a:ext cx="1643074" cy="592720"/>
          </a:xfrm>
          <a:prstGeom prst="rect">
            <a:avLst/>
          </a:prstGeom>
          <a:noFill/>
        </p:spPr>
      </p:pic>
    </p:spTree>
    <p:extLst>
      <p:ext uri="{BB962C8B-B14F-4D97-AF65-F5344CB8AC3E}">
        <p14:creationId xmlns:p14="http://schemas.microsoft.com/office/powerpoint/2010/main" val="1873688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2500306"/>
            <a:ext cx="7704856" cy="2542363"/>
          </a:xfrm>
          <a:prstGeom prst="rect">
            <a:avLst/>
          </a:prstGeom>
          <a:noFill/>
        </p:spPr>
        <p:txBody>
          <a:bodyPr wrap="square" rtlCol="0">
            <a:spAutoFit/>
          </a:bodyPr>
          <a:lstStyle/>
          <a:p>
            <a:pPr marL="285750" indent="-285750" algn="just">
              <a:lnSpc>
                <a:spcPct val="150000"/>
              </a:lnSpc>
              <a:buFont typeface="Wingdings" pitchFamily="2" charset="2"/>
              <a:buChar char="v"/>
            </a:pPr>
            <a:r>
              <a:rPr lang="en-ID" dirty="0" err="1"/>
              <a:t>Pemeriksaan</a:t>
            </a:r>
            <a:r>
              <a:rPr lang="en-ID" dirty="0"/>
              <a:t> </a:t>
            </a:r>
            <a:r>
              <a:rPr lang="en-ID" dirty="0" err="1"/>
              <a:t>hematologi</a:t>
            </a:r>
            <a:r>
              <a:rPr lang="en-ID" dirty="0"/>
              <a:t> </a:t>
            </a:r>
            <a:r>
              <a:rPr lang="en-ID" dirty="0" err="1"/>
              <a:t>rutin</a:t>
            </a:r>
            <a:r>
              <a:rPr lang="en-ID" dirty="0"/>
              <a:t> </a:t>
            </a:r>
            <a:r>
              <a:rPr lang="en-ID" dirty="0" err="1"/>
              <a:t>terdiri</a:t>
            </a:r>
            <a:r>
              <a:rPr lang="en-ID" dirty="0"/>
              <a:t> </a:t>
            </a:r>
            <a:r>
              <a:rPr lang="en-ID" dirty="0" err="1"/>
              <a:t>dari</a:t>
            </a:r>
            <a:r>
              <a:rPr lang="en-ID" dirty="0"/>
              <a:t>: </a:t>
            </a:r>
            <a:r>
              <a:rPr lang="en-ID" dirty="0" err="1"/>
              <a:t>Hemoglobin</a:t>
            </a:r>
            <a:r>
              <a:rPr lang="en-ID" dirty="0"/>
              <a:t>, </a:t>
            </a:r>
            <a:r>
              <a:rPr lang="en-ID" dirty="0" err="1"/>
              <a:t>eritrosit</a:t>
            </a:r>
            <a:r>
              <a:rPr lang="en-ID" dirty="0"/>
              <a:t>, </a:t>
            </a:r>
            <a:r>
              <a:rPr lang="en-ID" dirty="0" err="1"/>
              <a:t>Leukosit</a:t>
            </a:r>
            <a:r>
              <a:rPr lang="en-ID" dirty="0"/>
              <a:t>, </a:t>
            </a:r>
            <a:r>
              <a:rPr lang="en-ID" dirty="0" err="1"/>
              <a:t>trombosit</a:t>
            </a:r>
            <a:r>
              <a:rPr lang="en-ID" dirty="0"/>
              <a:t>, </a:t>
            </a:r>
            <a:r>
              <a:rPr lang="en-ID" dirty="0" err="1"/>
              <a:t>hematokrit</a:t>
            </a:r>
            <a:r>
              <a:rPr lang="en-ID" dirty="0"/>
              <a:t>, dan </a:t>
            </a:r>
            <a:r>
              <a:rPr lang="en-ID" dirty="0" err="1"/>
              <a:t>nilai-nilai</a:t>
            </a:r>
            <a:r>
              <a:rPr lang="en-ID" dirty="0"/>
              <a:t> MC.</a:t>
            </a:r>
          </a:p>
          <a:p>
            <a:pPr marL="285750" indent="-285750" algn="just">
              <a:lnSpc>
                <a:spcPct val="150000"/>
              </a:lnSpc>
              <a:buFont typeface="Wingdings" pitchFamily="2" charset="2"/>
              <a:buChar char="v"/>
            </a:pPr>
            <a:r>
              <a:rPr lang="en-ID" dirty="0" err="1"/>
              <a:t>Hematologi</a:t>
            </a:r>
            <a:r>
              <a:rPr lang="en-ID" dirty="0"/>
              <a:t> </a:t>
            </a:r>
            <a:r>
              <a:rPr lang="en-ID" dirty="0" err="1"/>
              <a:t>rutin</a:t>
            </a:r>
            <a:r>
              <a:rPr lang="en-ID" dirty="0"/>
              <a:t> </a:t>
            </a:r>
            <a:r>
              <a:rPr lang="en-ID" dirty="0" err="1"/>
              <a:t>merupakan</a:t>
            </a:r>
            <a:r>
              <a:rPr lang="en-ID" dirty="0"/>
              <a:t> </a:t>
            </a:r>
            <a:r>
              <a:rPr lang="en-ID" dirty="0" err="1"/>
              <a:t>penilaian</a:t>
            </a:r>
            <a:r>
              <a:rPr lang="en-ID" dirty="0"/>
              <a:t> </a:t>
            </a:r>
            <a:r>
              <a:rPr lang="en-ID" dirty="0" err="1"/>
              <a:t>dasar</a:t>
            </a:r>
            <a:r>
              <a:rPr lang="en-ID" dirty="0"/>
              <a:t> </a:t>
            </a:r>
            <a:r>
              <a:rPr lang="en-ID" dirty="0" err="1"/>
              <a:t>komponen</a:t>
            </a:r>
            <a:r>
              <a:rPr lang="en-ID" dirty="0"/>
              <a:t> </a:t>
            </a:r>
            <a:r>
              <a:rPr lang="en-ID" dirty="0" err="1"/>
              <a:t>eritrosit</a:t>
            </a:r>
            <a:r>
              <a:rPr lang="en-ID" dirty="0"/>
              <a:t>, </a:t>
            </a:r>
            <a:r>
              <a:rPr lang="en-ID" dirty="0" err="1"/>
              <a:t>leukosit</a:t>
            </a:r>
            <a:r>
              <a:rPr lang="en-ID" dirty="0"/>
              <a:t>, </a:t>
            </a:r>
            <a:r>
              <a:rPr lang="en-ID" dirty="0" err="1"/>
              <a:t>trombosit</a:t>
            </a:r>
            <a:r>
              <a:rPr lang="en-ID" dirty="0"/>
              <a:t>. </a:t>
            </a:r>
          </a:p>
          <a:p>
            <a:pPr marL="285750" indent="-285750" algn="just">
              <a:lnSpc>
                <a:spcPct val="150000"/>
              </a:lnSpc>
              <a:buFont typeface="Wingdings" pitchFamily="2" charset="2"/>
              <a:buChar char="v"/>
            </a:pPr>
            <a:r>
              <a:rPr lang="en-ID" dirty="0" err="1"/>
              <a:t>Pemeriksaan</a:t>
            </a:r>
            <a:r>
              <a:rPr lang="en-ID" dirty="0"/>
              <a:t> </a:t>
            </a:r>
            <a:r>
              <a:rPr lang="en-ID" dirty="0" err="1"/>
              <a:t>ini</a:t>
            </a:r>
            <a:r>
              <a:rPr lang="en-ID" dirty="0"/>
              <a:t> </a:t>
            </a:r>
            <a:r>
              <a:rPr lang="en-ID" dirty="0" err="1"/>
              <a:t>dilakukan</a:t>
            </a:r>
            <a:r>
              <a:rPr lang="en-ID" dirty="0"/>
              <a:t> </a:t>
            </a:r>
            <a:r>
              <a:rPr lang="en-ID" dirty="0" err="1"/>
              <a:t>untuk</a:t>
            </a:r>
            <a:r>
              <a:rPr lang="en-ID" dirty="0"/>
              <a:t> </a:t>
            </a:r>
            <a:r>
              <a:rPr lang="en-ID" dirty="0" err="1"/>
              <a:t>evaluasi</a:t>
            </a:r>
            <a:r>
              <a:rPr lang="en-ID" dirty="0"/>
              <a:t> </a:t>
            </a:r>
            <a:r>
              <a:rPr lang="en-ID" dirty="0" err="1"/>
              <a:t>anemia</a:t>
            </a:r>
            <a:r>
              <a:rPr lang="en-ID" dirty="0"/>
              <a:t>, </a:t>
            </a:r>
            <a:r>
              <a:rPr lang="en-ID" dirty="0" err="1"/>
              <a:t>leukemia</a:t>
            </a:r>
            <a:r>
              <a:rPr lang="en-ID" dirty="0"/>
              <a:t>, </a:t>
            </a:r>
            <a:r>
              <a:rPr lang="en-ID" dirty="0" err="1"/>
              <a:t>infeksi</a:t>
            </a:r>
            <a:r>
              <a:rPr lang="en-ID" dirty="0"/>
              <a:t>, </a:t>
            </a:r>
            <a:r>
              <a:rPr lang="en-ID" dirty="0" err="1"/>
              <a:t>polisitemia</a:t>
            </a:r>
            <a:r>
              <a:rPr lang="en-ID" dirty="0"/>
              <a:t>, </a:t>
            </a:r>
            <a:r>
              <a:rPr lang="en-ID" dirty="0" err="1"/>
              <a:t>kemungkinan</a:t>
            </a:r>
            <a:r>
              <a:rPr lang="en-ID" dirty="0"/>
              <a:t> </a:t>
            </a:r>
            <a:r>
              <a:rPr lang="en-ID" dirty="0" err="1"/>
              <a:t>kelainan</a:t>
            </a:r>
            <a:r>
              <a:rPr lang="en-ID" dirty="0"/>
              <a:t> </a:t>
            </a:r>
            <a:r>
              <a:rPr lang="en-ID" dirty="0" err="1"/>
              <a:t>perdarahan</a:t>
            </a:r>
            <a:endParaRPr lang="en-ID" dirty="0"/>
          </a:p>
        </p:txBody>
      </p:sp>
      <p:sp>
        <p:nvSpPr>
          <p:cNvPr id="4" name="TextBox 3"/>
          <p:cNvSpPr txBox="1"/>
          <p:nvPr/>
        </p:nvSpPr>
        <p:spPr>
          <a:xfrm>
            <a:off x="467544" y="1784625"/>
            <a:ext cx="7920880" cy="369332"/>
          </a:xfrm>
          <a:prstGeom prst="rect">
            <a:avLst/>
          </a:prstGeom>
          <a:noFill/>
        </p:spPr>
        <p:txBody>
          <a:bodyPr wrap="square" rtlCol="0">
            <a:spAutoFit/>
          </a:bodyPr>
          <a:lstStyle/>
          <a:p>
            <a:pPr fontAlgn="base"/>
            <a:r>
              <a:rPr lang="en-ID" b="1" cap="all" dirty="0"/>
              <a:t>HEMATOLOGI RUTIN</a:t>
            </a:r>
          </a:p>
        </p:txBody>
      </p:sp>
      <p:pic>
        <p:nvPicPr>
          <p:cNvPr id="11" name="Picture 10" descr="Cover.png"/>
          <p:cNvPicPr>
            <a:picLocks noChangeAspect="1"/>
          </p:cNvPicPr>
          <p:nvPr/>
        </p:nvPicPr>
        <p:blipFill>
          <a:blip r:embed="rId3"/>
          <a:stretch>
            <a:fillRect/>
          </a:stretch>
        </p:blipFill>
        <p:spPr>
          <a:xfrm>
            <a:off x="2453" y="1306"/>
            <a:ext cx="9141546" cy="1617934"/>
          </a:xfrm>
          <a:prstGeom prst="rect">
            <a:avLst/>
          </a:prstGeom>
        </p:spPr>
      </p:pic>
      <p:pic>
        <p:nvPicPr>
          <p:cNvPr id="12" name="Picture 3" descr="D:\ARTWORK\UNISA\BRAND BOOK\CDR\__MASTER TEMPLATE\TEMPLATE PPT\JPG\1,1.png"/>
          <p:cNvPicPr>
            <a:picLocks noChangeAspect="1" noChangeArrowheads="1"/>
          </p:cNvPicPr>
          <p:nvPr/>
        </p:nvPicPr>
        <p:blipFill>
          <a:blip r:embed="rId4" cstate="print"/>
          <a:srcRect/>
          <a:stretch>
            <a:fillRect/>
          </a:stretch>
        </p:blipFill>
        <p:spPr bwMode="auto">
          <a:xfrm>
            <a:off x="642910" y="214290"/>
            <a:ext cx="1643074" cy="592720"/>
          </a:xfrm>
          <a:prstGeom prst="rect">
            <a:avLst/>
          </a:prstGeom>
          <a:noFill/>
        </p:spPr>
      </p:pic>
    </p:spTree>
    <p:extLst>
      <p:ext uri="{BB962C8B-B14F-4D97-AF65-F5344CB8AC3E}">
        <p14:creationId xmlns:p14="http://schemas.microsoft.com/office/powerpoint/2010/main" val="1159594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5808" y="1200123"/>
            <a:ext cx="8492384" cy="5035353"/>
          </a:xfrm>
          <a:prstGeom prst="rect">
            <a:avLst/>
          </a:prstGeom>
          <a:noFill/>
        </p:spPr>
        <p:txBody>
          <a:bodyPr wrap="square" rtlCol="0">
            <a:spAutoFit/>
          </a:bodyPr>
          <a:lstStyle/>
          <a:p>
            <a:pPr marL="285750" indent="-285750" algn="just">
              <a:lnSpc>
                <a:spcPct val="150000"/>
              </a:lnSpc>
              <a:buFont typeface="Wingdings" pitchFamily="2" charset="2"/>
              <a:buChar char="v"/>
            </a:pPr>
            <a:r>
              <a:rPr lang="en-ID" dirty="0" err="1"/>
              <a:t>Secara</a:t>
            </a:r>
            <a:r>
              <a:rPr lang="en-ID" dirty="0"/>
              <a:t> garis </a:t>
            </a:r>
            <a:r>
              <a:rPr lang="en-ID" dirty="0" err="1"/>
              <a:t>besar</a:t>
            </a:r>
            <a:r>
              <a:rPr lang="en-ID" dirty="0"/>
              <a:t> uji </a:t>
            </a:r>
            <a:r>
              <a:rPr lang="en-ID" dirty="0" err="1"/>
              <a:t>diagnostik</a:t>
            </a:r>
            <a:r>
              <a:rPr lang="en-ID" dirty="0"/>
              <a:t> </a:t>
            </a:r>
            <a:r>
              <a:rPr lang="en-ID" dirty="0" err="1"/>
              <a:t>sifilis</a:t>
            </a:r>
            <a:r>
              <a:rPr lang="en-ID" dirty="0"/>
              <a:t> </a:t>
            </a:r>
            <a:r>
              <a:rPr lang="en-ID" dirty="0" err="1"/>
              <a:t>terbagi</a:t>
            </a:r>
            <a:r>
              <a:rPr lang="en-ID" dirty="0"/>
              <a:t> </a:t>
            </a:r>
            <a:r>
              <a:rPr lang="en-ID" dirty="0" err="1"/>
              <a:t>menjadi</a:t>
            </a:r>
            <a:r>
              <a:rPr lang="en-ID" dirty="0"/>
              <a:t> </a:t>
            </a:r>
            <a:r>
              <a:rPr lang="en-ID" dirty="0" err="1"/>
              <a:t>tiga</a:t>
            </a:r>
            <a:r>
              <a:rPr lang="en-ID" dirty="0"/>
              <a:t> </a:t>
            </a:r>
            <a:r>
              <a:rPr lang="en-ID" dirty="0" err="1"/>
              <a:t>kategori</a:t>
            </a:r>
            <a:r>
              <a:rPr lang="en-ID" dirty="0"/>
              <a:t> </a:t>
            </a:r>
            <a:r>
              <a:rPr lang="en-ID" dirty="0" err="1"/>
              <a:t>berdasar</a:t>
            </a:r>
            <a:r>
              <a:rPr lang="en-ID" dirty="0"/>
              <a:t> </a:t>
            </a:r>
            <a:r>
              <a:rPr lang="en-ID" dirty="0" err="1"/>
              <a:t>biologi</a:t>
            </a:r>
            <a:r>
              <a:rPr lang="en-ID" dirty="0"/>
              <a:t> </a:t>
            </a:r>
            <a:r>
              <a:rPr lang="en-ID" dirty="0" err="1"/>
              <a:t>molekuler</a:t>
            </a:r>
            <a:r>
              <a:rPr lang="en-ID" dirty="0"/>
              <a:t>. </a:t>
            </a:r>
          </a:p>
          <a:p>
            <a:pPr marL="285750" indent="-285750" algn="just">
              <a:lnSpc>
                <a:spcPct val="150000"/>
              </a:lnSpc>
              <a:buFont typeface="Wingdings" pitchFamily="2" charset="2"/>
              <a:buChar char="v"/>
            </a:pPr>
            <a:r>
              <a:rPr lang="en-ID" dirty="0" err="1"/>
              <a:t>Untuk</a:t>
            </a:r>
            <a:r>
              <a:rPr lang="en-ID" dirty="0"/>
              <a:t> </a:t>
            </a:r>
            <a:r>
              <a:rPr lang="en-ID" dirty="0" err="1"/>
              <a:t>menegakkan</a:t>
            </a:r>
            <a:r>
              <a:rPr lang="en-ID" dirty="0"/>
              <a:t> diagnosis </a:t>
            </a:r>
            <a:r>
              <a:rPr lang="en-ID" dirty="0" err="1"/>
              <a:t>sifilis</a:t>
            </a:r>
            <a:r>
              <a:rPr lang="en-ID" dirty="0"/>
              <a:t>, diagnosis </a:t>
            </a:r>
            <a:r>
              <a:rPr lang="en-ID" dirty="0" err="1"/>
              <a:t>klinis</a:t>
            </a:r>
            <a:r>
              <a:rPr lang="en-ID" dirty="0"/>
              <a:t> </a:t>
            </a:r>
            <a:r>
              <a:rPr lang="en-ID" dirty="0" err="1"/>
              <a:t>harus</a:t>
            </a:r>
            <a:r>
              <a:rPr lang="en-ID" dirty="0"/>
              <a:t> </a:t>
            </a:r>
            <a:r>
              <a:rPr lang="en-ID" dirty="0" err="1"/>
              <a:t>dikonfirmasi</a:t>
            </a:r>
            <a:r>
              <a:rPr lang="en-ID" dirty="0"/>
              <a:t> </a:t>
            </a:r>
            <a:r>
              <a:rPr lang="en-ID" dirty="0" err="1"/>
              <a:t>dengan</a:t>
            </a:r>
            <a:r>
              <a:rPr lang="en-ID" dirty="0"/>
              <a:t> </a:t>
            </a:r>
            <a:r>
              <a:rPr lang="en-ID" dirty="0" err="1"/>
              <a:t>pemeriksaan</a:t>
            </a:r>
            <a:r>
              <a:rPr lang="en-ID" dirty="0"/>
              <a:t> </a:t>
            </a:r>
            <a:r>
              <a:rPr lang="en-ID" dirty="0" err="1"/>
              <a:t>laboratorium</a:t>
            </a:r>
            <a:r>
              <a:rPr lang="en-ID" dirty="0"/>
              <a:t>. </a:t>
            </a:r>
          </a:p>
          <a:p>
            <a:pPr marL="285750" indent="-285750" algn="just">
              <a:lnSpc>
                <a:spcPct val="150000"/>
              </a:lnSpc>
              <a:buFont typeface="Wingdings" pitchFamily="2" charset="2"/>
              <a:buChar char="v"/>
            </a:pPr>
            <a:r>
              <a:rPr lang="en-ID" dirty="0" err="1"/>
              <a:t>Pemeriksaan</a:t>
            </a:r>
            <a:r>
              <a:rPr lang="en-ID" dirty="0"/>
              <a:t> </a:t>
            </a:r>
            <a:r>
              <a:rPr lang="en-ID" dirty="0" err="1"/>
              <a:t>mikroskop</a:t>
            </a:r>
            <a:r>
              <a:rPr lang="en-ID" dirty="0"/>
              <a:t> </a:t>
            </a:r>
            <a:r>
              <a:rPr lang="en-ID" dirty="0" err="1"/>
              <a:t>lapangan</a:t>
            </a:r>
            <a:r>
              <a:rPr lang="en-ID" dirty="0"/>
              <a:t> </a:t>
            </a:r>
            <a:r>
              <a:rPr lang="en-ID" dirty="0" err="1"/>
              <a:t>gelap</a:t>
            </a:r>
            <a:r>
              <a:rPr lang="en-ID" dirty="0"/>
              <a:t> (dark field) </a:t>
            </a:r>
            <a:r>
              <a:rPr lang="en-ID" dirty="0" err="1"/>
              <a:t>merupakan</a:t>
            </a:r>
            <a:r>
              <a:rPr lang="en-ID" dirty="0"/>
              <a:t> </a:t>
            </a:r>
            <a:r>
              <a:rPr lang="en-ID" dirty="0" err="1"/>
              <a:t>metode</a:t>
            </a:r>
            <a:r>
              <a:rPr lang="en-ID" dirty="0"/>
              <a:t> paling </a:t>
            </a:r>
            <a:r>
              <a:rPr lang="en-ID" dirty="0" err="1"/>
              <a:t>spesifik</a:t>
            </a:r>
            <a:r>
              <a:rPr lang="en-ID" dirty="0"/>
              <a:t> dan </a:t>
            </a:r>
            <a:r>
              <a:rPr lang="en-ID" dirty="0" err="1"/>
              <a:t>sensitif</a:t>
            </a:r>
            <a:r>
              <a:rPr lang="en-ID" dirty="0"/>
              <a:t> </a:t>
            </a:r>
            <a:r>
              <a:rPr lang="en-ID" dirty="0" err="1"/>
              <a:t>untuk</a:t>
            </a:r>
            <a:r>
              <a:rPr lang="en-ID" dirty="0"/>
              <a:t> </a:t>
            </a:r>
            <a:r>
              <a:rPr lang="en-ID" dirty="0" err="1"/>
              <a:t>memastikan</a:t>
            </a:r>
            <a:r>
              <a:rPr lang="en-ID" dirty="0"/>
              <a:t> diagnosis </a:t>
            </a:r>
            <a:r>
              <a:rPr lang="en-ID" dirty="0" err="1"/>
              <a:t>sifilis</a:t>
            </a:r>
            <a:r>
              <a:rPr lang="en-ID" dirty="0"/>
              <a:t> primer </a:t>
            </a:r>
            <a:r>
              <a:rPr lang="en-ID" dirty="0" err="1"/>
              <a:t>adalah</a:t>
            </a:r>
            <a:r>
              <a:rPr lang="en-ID" dirty="0"/>
              <a:t> </a:t>
            </a:r>
            <a:r>
              <a:rPr lang="en-ID" dirty="0" err="1"/>
              <a:t>menemukan</a:t>
            </a:r>
            <a:r>
              <a:rPr lang="en-ID" dirty="0"/>
              <a:t> treponema </a:t>
            </a:r>
            <a:r>
              <a:rPr lang="en-ID" dirty="0" err="1"/>
              <a:t>dengan</a:t>
            </a:r>
            <a:r>
              <a:rPr lang="en-ID" dirty="0"/>
              <a:t> </a:t>
            </a:r>
            <a:r>
              <a:rPr lang="en-ID" dirty="0" err="1"/>
              <a:t>gambaran</a:t>
            </a:r>
            <a:r>
              <a:rPr lang="en-ID" dirty="0"/>
              <a:t> </a:t>
            </a:r>
            <a:r>
              <a:rPr lang="en-ID" dirty="0" err="1"/>
              <a:t>karakteristik</a:t>
            </a:r>
            <a:r>
              <a:rPr lang="en-ID" dirty="0"/>
              <a:t> yang </a:t>
            </a:r>
            <a:r>
              <a:rPr lang="en-ID" dirty="0" err="1"/>
              <a:t>terlihat</a:t>
            </a:r>
            <a:r>
              <a:rPr lang="en-ID" dirty="0"/>
              <a:t> pada </a:t>
            </a:r>
            <a:r>
              <a:rPr lang="en-ID" dirty="0" err="1"/>
              <a:t>pemeriksaan</a:t>
            </a:r>
            <a:r>
              <a:rPr lang="en-ID" dirty="0"/>
              <a:t> </a:t>
            </a:r>
            <a:r>
              <a:rPr lang="en-ID" dirty="0" err="1"/>
              <a:t>mikroskop</a:t>
            </a:r>
            <a:r>
              <a:rPr lang="en-ID" dirty="0"/>
              <a:t> </a:t>
            </a:r>
            <a:r>
              <a:rPr lang="en-ID" dirty="0" err="1"/>
              <a:t>lapangan</a:t>
            </a:r>
            <a:r>
              <a:rPr lang="en-ID" dirty="0"/>
              <a:t> </a:t>
            </a:r>
            <a:r>
              <a:rPr lang="en-ID" dirty="0" err="1"/>
              <a:t>gelap</a:t>
            </a:r>
            <a:r>
              <a:rPr lang="en-ID" dirty="0"/>
              <a:t> </a:t>
            </a:r>
            <a:r>
              <a:rPr lang="en-ID" dirty="0" err="1"/>
              <a:t>dari</a:t>
            </a:r>
            <a:r>
              <a:rPr lang="en-ID" dirty="0"/>
              <a:t> </a:t>
            </a:r>
            <a:r>
              <a:rPr lang="en-ID" dirty="0" err="1"/>
              <a:t>cairan</a:t>
            </a:r>
            <a:r>
              <a:rPr lang="en-ID" dirty="0"/>
              <a:t> yang </a:t>
            </a:r>
            <a:r>
              <a:rPr lang="en-ID" dirty="0" err="1"/>
              <a:t>diambil</a:t>
            </a:r>
            <a:r>
              <a:rPr lang="en-ID" dirty="0"/>
              <a:t> pada </a:t>
            </a:r>
            <a:r>
              <a:rPr lang="en-ID" dirty="0" err="1"/>
              <a:t>permukaan</a:t>
            </a:r>
            <a:r>
              <a:rPr lang="en-ID" dirty="0"/>
              <a:t> chancre. </a:t>
            </a:r>
          </a:p>
          <a:p>
            <a:pPr marL="285750" indent="-285750" algn="just">
              <a:lnSpc>
                <a:spcPct val="150000"/>
              </a:lnSpc>
              <a:buFont typeface="Wingdings" pitchFamily="2" charset="2"/>
              <a:buChar char="v"/>
            </a:pPr>
            <a:r>
              <a:rPr lang="en-ID" dirty="0" err="1"/>
              <a:t>Ruam</a:t>
            </a:r>
            <a:r>
              <a:rPr lang="en-ID" dirty="0"/>
              <a:t> </a:t>
            </a:r>
            <a:r>
              <a:rPr lang="en-ID" dirty="0" err="1"/>
              <a:t>sifilis</a:t>
            </a:r>
            <a:r>
              <a:rPr lang="en-ID" dirty="0"/>
              <a:t> primer </a:t>
            </a:r>
            <a:r>
              <a:rPr lang="en-ID" dirty="0" err="1"/>
              <a:t>dibersihkan</a:t>
            </a:r>
            <a:r>
              <a:rPr lang="en-ID" dirty="0"/>
              <a:t> </a:t>
            </a:r>
            <a:r>
              <a:rPr lang="en-ID" dirty="0" err="1"/>
              <a:t>dengan</a:t>
            </a:r>
            <a:r>
              <a:rPr lang="en-ID" dirty="0"/>
              <a:t> </a:t>
            </a:r>
            <a:r>
              <a:rPr lang="en-ID" dirty="0" err="1"/>
              <a:t>larutan</a:t>
            </a:r>
            <a:r>
              <a:rPr lang="en-ID" dirty="0"/>
              <a:t> NaCl </a:t>
            </a:r>
            <a:r>
              <a:rPr lang="en-ID" dirty="0" err="1"/>
              <a:t>fisiologis</a:t>
            </a:r>
            <a:r>
              <a:rPr lang="en-ID" dirty="0"/>
              <a:t>. </a:t>
            </a:r>
          </a:p>
          <a:p>
            <a:pPr marL="285750" indent="-285750" algn="just">
              <a:lnSpc>
                <a:spcPct val="150000"/>
              </a:lnSpc>
              <a:buFont typeface="Wingdings" pitchFamily="2" charset="2"/>
              <a:buChar char="v"/>
            </a:pPr>
            <a:r>
              <a:rPr lang="en-ID" dirty="0"/>
              <a:t>Serum </a:t>
            </a:r>
            <a:r>
              <a:rPr lang="en-ID" dirty="0" err="1"/>
              <a:t>diperoleh</a:t>
            </a:r>
            <a:r>
              <a:rPr lang="en-ID" dirty="0"/>
              <a:t> </a:t>
            </a:r>
            <a:r>
              <a:rPr lang="en-ID" dirty="0" err="1"/>
              <a:t>dari</a:t>
            </a:r>
            <a:r>
              <a:rPr lang="en-ID" dirty="0"/>
              <a:t> </a:t>
            </a:r>
            <a:r>
              <a:rPr lang="en-ID" dirty="0" err="1"/>
              <a:t>bagian</a:t>
            </a:r>
            <a:r>
              <a:rPr lang="en-ID" dirty="0"/>
              <a:t> </a:t>
            </a:r>
            <a:r>
              <a:rPr lang="en-ID" dirty="0" err="1"/>
              <a:t>dasar</a:t>
            </a:r>
            <a:r>
              <a:rPr lang="en-ID" dirty="0"/>
              <a:t> </a:t>
            </a:r>
            <a:r>
              <a:rPr lang="en-ID" dirty="0" err="1"/>
              <a:t>atau</a:t>
            </a:r>
            <a:r>
              <a:rPr lang="en-ID" dirty="0"/>
              <a:t> </a:t>
            </a:r>
            <a:r>
              <a:rPr lang="en-ID" dirty="0" err="1"/>
              <a:t>dalam</a:t>
            </a:r>
            <a:r>
              <a:rPr lang="en-ID" dirty="0"/>
              <a:t> </a:t>
            </a:r>
            <a:r>
              <a:rPr lang="en-ID" dirty="0" err="1"/>
              <a:t>lesi</a:t>
            </a:r>
            <a:r>
              <a:rPr lang="en-ID" dirty="0"/>
              <a:t> </a:t>
            </a:r>
            <a:r>
              <a:rPr lang="en-ID" dirty="0" err="1"/>
              <a:t>dengan</a:t>
            </a:r>
            <a:r>
              <a:rPr lang="en-ID" dirty="0"/>
              <a:t> </a:t>
            </a:r>
            <a:r>
              <a:rPr lang="en-ID" dirty="0" err="1"/>
              <a:t>cara</a:t>
            </a:r>
            <a:r>
              <a:rPr lang="en-ID" dirty="0"/>
              <a:t> </a:t>
            </a:r>
            <a:r>
              <a:rPr lang="en-ID" dirty="0" err="1"/>
              <a:t>menekan</a:t>
            </a:r>
            <a:r>
              <a:rPr lang="en-ID" dirty="0"/>
              <a:t> </a:t>
            </a:r>
            <a:r>
              <a:rPr lang="en-ID" dirty="0" err="1"/>
              <a:t>lesi</a:t>
            </a:r>
            <a:r>
              <a:rPr lang="en-ID" dirty="0"/>
              <a:t> </a:t>
            </a:r>
            <a:r>
              <a:rPr lang="en-ID" dirty="0" err="1"/>
              <a:t>sehingga</a:t>
            </a:r>
            <a:r>
              <a:rPr lang="en-ID" dirty="0"/>
              <a:t> serum </a:t>
            </a:r>
            <a:r>
              <a:rPr lang="en-ID" dirty="0" err="1"/>
              <a:t>akan</a:t>
            </a:r>
            <a:r>
              <a:rPr lang="en-ID" dirty="0"/>
              <a:t> </a:t>
            </a:r>
            <a:r>
              <a:rPr lang="en-ID" dirty="0" err="1"/>
              <a:t>keluar</a:t>
            </a:r>
            <a:r>
              <a:rPr lang="en-ID" dirty="0"/>
              <a:t>. </a:t>
            </a:r>
            <a:r>
              <a:rPr lang="en-ID" dirty="0" err="1"/>
              <a:t>Kemudian</a:t>
            </a:r>
            <a:r>
              <a:rPr lang="en-ID" dirty="0"/>
              <a:t> </a:t>
            </a:r>
            <a:r>
              <a:rPr lang="en-ID" dirty="0" err="1"/>
              <a:t>diperiksa</a:t>
            </a:r>
            <a:r>
              <a:rPr lang="en-ID" dirty="0"/>
              <a:t> </a:t>
            </a:r>
            <a:r>
              <a:rPr lang="en-ID" dirty="0" err="1"/>
              <a:t>dengan</a:t>
            </a:r>
            <a:r>
              <a:rPr lang="en-ID" dirty="0"/>
              <a:t> </a:t>
            </a:r>
            <a:r>
              <a:rPr lang="en-ID" dirty="0" err="1"/>
              <a:t>mikroskop</a:t>
            </a:r>
            <a:r>
              <a:rPr lang="en-ID" dirty="0"/>
              <a:t> </a:t>
            </a:r>
            <a:r>
              <a:rPr lang="en-ID" dirty="0" err="1"/>
              <a:t>lapangan</a:t>
            </a:r>
            <a:r>
              <a:rPr lang="en-ID" dirty="0"/>
              <a:t> </a:t>
            </a:r>
            <a:r>
              <a:rPr lang="en-ID" dirty="0" err="1"/>
              <a:t>gelap</a:t>
            </a:r>
            <a:r>
              <a:rPr lang="en-ID" dirty="0"/>
              <a:t> </a:t>
            </a:r>
            <a:r>
              <a:rPr lang="en-ID" dirty="0" err="1"/>
              <a:t>menggunakan</a:t>
            </a:r>
            <a:r>
              <a:rPr lang="en-ID" dirty="0"/>
              <a:t> </a:t>
            </a:r>
            <a:r>
              <a:rPr lang="en-ID" dirty="0" err="1"/>
              <a:t>minyak</a:t>
            </a:r>
            <a:r>
              <a:rPr lang="en-ID" dirty="0"/>
              <a:t> </a:t>
            </a:r>
            <a:r>
              <a:rPr lang="en-ID" dirty="0" err="1"/>
              <a:t>emersi</a:t>
            </a:r>
            <a:r>
              <a:rPr lang="en-ID" dirty="0"/>
              <a:t>. Treponema pallidum </a:t>
            </a:r>
            <a:r>
              <a:rPr lang="en-ID" dirty="0" err="1"/>
              <a:t>berbentuk</a:t>
            </a:r>
            <a:r>
              <a:rPr lang="en-ID" dirty="0"/>
              <a:t> ramping, </a:t>
            </a:r>
            <a:r>
              <a:rPr lang="en-ID" dirty="0" err="1"/>
              <a:t>gerakan</a:t>
            </a:r>
            <a:r>
              <a:rPr lang="en-ID" dirty="0"/>
              <a:t> </a:t>
            </a:r>
            <a:r>
              <a:rPr lang="en-ID" dirty="0" err="1"/>
              <a:t>aktif</a:t>
            </a:r>
            <a:endParaRPr lang="en-ID" dirty="0"/>
          </a:p>
        </p:txBody>
      </p:sp>
      <p:sp>
        <p:nvSpPr>
          <p:cNvPr id="4" name="TextBox 3"/>
          <p:cNvSpPr txBox="1"/>
          <p:nvPr/>
        </p:nvSpPr>
        <p:spPr>
          <a:xfrm>
            <a:off x="325808" y="830791"/>
            <a:ext cx="7920880" cy="369332"/>
          </a:xfrm>
          <a:prstGeom prst="rect">
            <a:avLst/>
          </a:prstGeom>
          <a:noFill/>
        </p:spPr>
        <p:txBody>
          <a:bodyPr wrap="square" rtlCol="0">
            <a:spAutoFit/>
          </a:bodyPr>
          <a:lstStyle/>
          <a:p>
            <a:r>
              <a:rPr lang="en-ID" dirty="0" err="1"/>
              <a:t>Sifilis</a:t>
            </a:r>
            <a:endParaRPr lang="id-ID" b="1" dirty="0">
              <a:solidFill>
                <a:schemeClr val="tx1">
                  <a:lumMod val="75000"/>
                  <a:lumOff val="25000"/>
                </a:schemeClr>
              </a:solidFill>
            </a:endParaRPr>
          </a:p>
        </p:txBody>
      </p:sp>
      <p:pic>
        <p:nvPicPr>
          <p:cNvPr id="12" name="Picture 3" descr="D:\ARTWORK\UNISA\BRAND BOOK\CDR\__MASTER TEMPLATE\TEMPLATE PPT\JPG\1,1.png"/>
          <p:cNvPicPr>
            <a:picLocks noChangeAspect="1" noChangeArrowheads="1"/>
          </p:cNvPicPr>
          <p:nvPr/>
        </p:nvPicPr>
        <p:blipFill>
          <a:blip r:embed="rId3" cstate="print"/>
          <a:srcRect/>
          <a:stretch>
            <a:fillRect/>
          </a:stretch>
        </p:blipFill>
        <p:spPr bwMode="auto">
          <a:xfrm>
            <a:off x="642910" y="214290"/>
            <a:ext cx="1643074" cy="592720"/>
          </a:xfrm>
          <a:prstGeom prst="rect">
            <a:avLst/>
          </a:prstGeom>
          <a:noFill/>
        </p:spPr>
      </p:pic>
    </p:spTree>
    <p:extLst>
      <p:ext uri="{BB962C8B-B14F-4D97-AF65-F5344CB8AC3E}">
        <p14:creationId xmlns:p14="http://schemas.microsoft.com/office/powerpoint/2010/main" val="452230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5808" y="1200123"/>
            <a:ext cx="8492384" cy="5594160"/>
          </a:xfrm>
          <a:prstGeom prst="rect">
            <a:avLst/>
          </a:prstGeom>
          <a:noFill/>
        </p:spPr>
        <p:txBody>
          <a:bodyPr wrap="square" rtlCol="0">
            <a:spAutoFit/>
          </a:bodyPr>
          <a:lstStyle/>
          <a:p>
            <a:pPr marL="285750" indent="-285750" algn="just">
              <a:lnSpc>
                <a:spcPct val="150000"/>
              </a:lnSpc>
              <a:buFont typeface="Wingdings" pitchFamily="2" charset="2"/>
              <a:buChar char="v"/>
            </a:pPr>
            <a:r>
              <a:rPr lang="en-ID" sz="1600" dirty="0"/>
              <a:t>Uji </a:t>
            </a:r>
            <a:r>
              <a:rPr lang="en-ID" sz="1600" dirty="0" err="1"/>
              <a:t>serologis</a:t>
            </a:r>
            <a:r>
              <a:rPr lang="en-ID" sz="1600" dirty="0"/>
              <a:t> </a:t>
            </a:r>
            <a:r>
              <a:rPr lang="en-ID" sz="1600" dirty="0" err="1"/>
              <a:t>sifilis</a:t>
            </a:r>
            <a:r>
              <a:rPr lang="en-ID" sz="1600" dirty="0"/>
              <a:t> pada </a:t>
            </a:r>
            <a:r>
              <a:rPr lang="en-ID" sz="1600" dirty="0" err="1"/>
              <a:t>sifilis</a:t>
            </a:r>
            <a:r>
              <a:rPr lang="en-ID" sz="1600" dirty="0"/>
              <a:t> </a:t>
            </a:r>
            <a:r>
              <a:rPr lang="en-ID" sz="1600" dirty="0" err="1"/>
              <a:t>meliputi</a:t>
            </a:r>
            <a:r>
              <a:rPr lang="en-ID" sz="1600" dirty="0"/>
              <a:t> Uji </a:t>
            </a:r>
            <a:r>
              <a:rPr lang="en-ID" sz="1600" dirty="0" err="1"/>
              <a:t>serologis</a:t>
            </a:r>
            <a:r>
              <a:rPr lang="en-ID" sz="1600" dirty="0"/>
              <a:t> non treponema </a:t>
            </a:r>
            <a:r>
              <a:rPr lang="en-ID" sz="1600" dirty="0" err="1"/>
              <a:t>seperti</a:t>
            </a:r>
            <a:r>
              <a:rPr lang="en-ID" sz="1600" dirty="0"/>
              <a:t> </a:t>
            </a:r>
            <a:r>
              <a:rPr lang="en-ID" sz="1600" dirty="0" err="1"/>
              <a:t>pemeriksaan</a:t>
            </a:r>
            <a:r>
              <a:rPr lang="en-ID" sz="1600" dirty="0"/>
              <a:t> Rapid Plasma </a:t>
            </a:r>
            <a:r>
              <a:rPr lang="en-ID" sz="1600" dirty="0" err="1"/>
              <a:t>Reagen</a:t>
            </a:r>
            <a:r>
              <a:rPr lang="en-ID" sz="1600" dirty="0"/>
              <a:t> (RPR), </a:t>
            </a:r>
            <a:r>
              <a:rPr lang="en-ID" sz="1600" dirty="0" err="1"/>
              <a:t>pemeriksaan</a:t>
            </a:r>
            <a:r>
              <a:rPr lang="en-ID" sz="1600" dirty="0"/>
              <a:t> Venereal Disease Research Laboratory (VDRL), dan </a:t>
            </a:r>
            <a:r>
              <a:rPr lang="en-ID" sz="1600" dirty="0" err="1"/>
              <a:t>pemeriksaan</a:t>
            </a:r>
            <a:r>
              <a:rPr lang="en-ID" sz="1600" dirty="0"/>
              <a:t> Automated </a:t>
            </a:r>
            <a:r>
              <a:rPr lang="en-ID" sz="1600" dirty="0" err="1"/>
              <a:t>Reagin</a:t>
            </a:r>
            <a:r>
              <a:rPr lang="en-ID" sz="1600" dirty="0"/>
              <a:t> Test (ART), </a:t>
            </a:r>
            <a:r>
              <a:rPr lang="en-ID" sz="1600" dirty="0" err="1"/>
              <a:t>ketiganya</a:t>
            </a:r>
            <a:r>
              <a:rPr lang="en-ID" sz="1600" dirty="0"/>
              <a:t> </a:t>
            </a:r>
            <a:r>
              <a:rPr lang="en-ID" sz="1600" dirty="0" err="1"/>
              <a:t>merupakan</a:t>
            </a:r>
            <a:r>
              <a:rPr lang="en-ID" sz="1600" dirty="0"/>
              <a:t> </a:t>
            </a:r>
            <a:r>
              <a:rPr lang="en-ID" sz="1600" dirty="0" err="1"/>
              <a:t>pemeriksaan</a:t>
            </a:r>
            <a:r>
              <a:rPr lang="en-ID" sz="1600" dirty="0"/>
              <a:t> </a:t>
            </a:r>
            <a:r>
              <a:rPr lang="en-ID" sz="1600" dirty="0" err="1"/>
              <a:t>untuk</a:t>
            </a:r>
            <a:r>
              <a:rPr lang="en-ID" sz="1600" dirty="0"/>
              <a:t> </a:t>
            </a:r>
            <a:r>
              <a:rPr lang="en-ID" sz="1600" dirty="0" err="1"/>
              <a:t>mendeteksi</a:t>
            </a:r>
            <a:r>
              <a:rPr lang="en-ID" sz="1600" dirty="0"/>
              <a:t> ”</a:t>
            </a:r>
            <a:r>
              <a:rPr lang="en-ID" sz="1600" dirty="0" err="1"/>
              <a:t>reagin</a:t>
            </a:r>
            <a:r>
              <a:rPr lang="en-ID" sz="1600" dirty="0"/>
              <a:t>” </a:t>
            </a:r>
            <a:r>
              <a:rPr lang="en-ID" sz="1600" dirty="0" err="1"/>
              <a:t>terhadap</a:t>
            </a:r>
            <a:r>
              <a:rPr lang="en-ID" sz="1600" dirty="0"/>
              <a:t> </a:t>
            </a:r>
            <a:r>
              <a:rPr lang="en-ID" sz="1600" dirty="0" err="1"/>
              <a:t>antibodi</a:t>
            </a:r>
            <a:r>
              <a:rPr lang="en-ID" sz="1600" dirty="0"/>
              <a:t> </a:t>
            </a:r>
            <a:r>
              <a:rPr lang="en-ID" sz="1600" dirty="0" err="1"/>
              <a:t>dimana</a:t>
            </a:r>
            <a:r>
              <a:rPr lang="en-ID" sz="1600" dirty="0"/>
              <a:t> </a:t>
            </a:r>
            <a:r>
              <a:rPr lang="en-ID" sz="1600" dirty="0" err="1"/>
              <a:t>antigennya</a:t>
            </a:r>
            <a:r>
              <a:rPr lang="en-ID" sz="1600" dirty="0"/>
              <a:t> </a:t>
            </a:r>
            <a:r>
              <a:rPr lang="en-ID" sz="1600" dirty="0" err="1"/>
              <a:t>disebut</a:t>
            </a:r>
            <a:r>
              <a:rPr lang="en-ID" sz="1600" dirty="0"/>
              <a:t> cardiolipin. </a:t>
            </a:r>
          </a:p>
          <a:p>
            <a:pPr marL="285750" indent="-285750" algn="just">
              <a:lnSpc>
                <a:spcPct val="150000"/>
              </a:lnSpc>
              <a:buFont typeface="Wingdings" pitchFamily="2" charset="2"/>
              <a:buChar char="v"/>
            </a:pPr>
            <a:r>
              <a:rPr lang="en-ID" sz="1600" dirty="0" err="1"/>
              <a:t>Antibodi</a:t>
            </a:r>
            <a:r>
              <a:rPr lang="en-ID" sz="1600" dirty="0"/>
              <a:t> cardiolipin </a:t>
            </a:r>
            <a:r>
              <a:rPr lang="en-ID" sz="1600" dirty="0" err="1"/>
              <a:t>dapat</a:t>
            </a:r>
            <a:r>
              <a:rPr lang="en-ID" sz="1600" dirty="0"/>
              <a:t> </a:t>
            </a:r>
            <a:r>
              <a:rPr lang="en-ID" sz="1600" dirty="0" err="1"/>
              <a:t>dideteksi</a:t>
            </a:r>
            <a:r>
              <a:rPr lang="en-ID" sz="1600" dirty="0"/>
              <a:t> pada serum </a:t>
            </a:r>
            <a:r>
              <a:rPr lang="en-ID" sz="1600" dirty="0" err="1"/>
              <a:t>pasien</a:t>
            </a:r>
            <a:r>
              <a:rPr lang="en-ID" sz="1600" dirty="0"/>
              <a:t> </a:t>
            </a:r>
            <a:r>
              <a:rPr lang="en-ID" sz="1600" dirty="0" err="1"/>
              <a:t>dengan</a:t>
            </a:r>
            <a:r>
              <a:rPr lang="en-ID" sz="1600" dirty="0"/>
              <a:t> </a:t>
            </a:r>
            <a:r>
              <a:rPr lang="en-ID" sz="1600" dirty="0" err="1"/>
              <a:t>sifilis</a:t>
            </a:r>
            <a:r>
              <a:rPr lang="en-ID" sz="1600" dirty="0"/>
              <a:t> </a:t>
            </a:r>
            <a:r>
              <a:rPr lang="en-ID" sz="1600" dirty="0" err="1"/>
              <a:t>aktif</a:t>
            </a:r>
            <a:r>
              <a:rPr lang="en-ID" sz="1600" dirty="0"/>
              <a:t> dan </a:t>
            </a:r>
            <a:r>
              <a:rPr lang="en-ID" sz="1600" dirty="0" err="1"/>
              <a:t>dibeberapa</a:t>
            </a:r>
            <a:r>
              <a:rPr lang="en-ID" sz="1600" dirty="0"/>
              <a:t> </a:t>
            </a:r>
            <a:r>
              <a:rPr lang="en-ID" sz="1600" dirty="0" err="1"/>
              <a:t>kondisi</a:t>
            </a:r>
            <a:r>
              <a:rPr lang="en-ID" sz="1600" dirty="0"/>
              <a:t> lain. </a:t>
            </a:r>
          </a:p>
          <a:p>
            <a:pPr marL="285750" indent="-285750" algn="just">
              <a:lnSpc>
                <a:spcPct val="150000"/>
              </a:lnSpc>
              <a:buFont typeface="Wingdings" pitchFamily="2" charset="2"/>
              <a:buChar char="v"/>
            </a:pPr>
            <a:r>
              <a:rPr lang="en-ID" sz="1600" dirty="0" err="1"/>
              <a:t>Namun</a:t>
            </a:r>
            <a:r>
              <a:rPr lang="en-ID" sz="1600" dirty="0"/>
              <a:t>, pada </a:t>
            </a:r>
            <a:r>
              <a:rPr lang="en-ID" sz="1600" dirty="0" err="1"/>
              <a:t>beberapa</a:t>
            </a:r>
            <a:r>
              <a:rPr lang="en-ID" sz="1600" dirty="0"/>
              <a:t> </a:t>
            </a:r>
            <a:r>
              <a:rPr lang="en-ID" sz="1600" dirty="0" err="1"/>
              <a:t>individu</a:t>
            </a:r>
            <a:r>
              <a:rPr lang="en-ID" sz="1600" dirty="0"/>
              <a:t> yang </a:t>
            </a:r>
            <a:r>
              <a:rPr lang="en-ID" sz="1600" dirty="0" err="1"/>
              <a:t>memiliki</a:t>
            </a:r>
            <a:r>
              <a:rPr lang="en-ID" sz="1600" dirty="0"/>
              <a:t> </a:t>
            </a:r>
            <a:r>
              <a:rPr lang="en-ID" sz="1600" dirty="0" err="1"/>
              <a:t>riwayat</a:t>
            </a:r>
            <a:r>
              <a:rPr lang="en-ID" sz="1600" dirty="0"/>
              <a:t> </a:t>
            </a:r>
            <a:r>
              <a:rPr lang="en-ID" sz="1600" dirty="0" err="1"/>
              <a:t>sifilis</a:t>
            </a:r>
            <a:r>
              <a:rPr lang="en-ID" sz="1600" dirty="0"/>
              <a:t> </a:t>
            </a:r>
            <a:r>
              <a:rPr lang="en-ID" sz="1600" dirty="0" err="1"/>
              <a:t>dengan</a:t>
            </a:r>
            <a:r>
              <a:rPr lang="en-ID" sz="1600" dirty="0"/>
              <a:t> </a:t>
            </a:r>
            <a:r>
              <a:rPr lang="en-ID" sz="1600" dirty="0" err="1"/>
              <a:t>kesuksesan</a:t>
            </a:r>
            <a:r>
              <a:rPr lang="en-ID" sz="1600" dirty="0"/>
              <a:t> </a:t>
            </a:r>
            <a:r>
              <a:rPr lang="en-ID" sz="1600" dirty="0" err="1"/>
              <a:t>terapi</a:t>
            </a:r>
            <a:r>
              <a:rPr lang="en-ID" sz="1600" dirty="0"/>
              <a:t> </a:t>
            </a:r>
            <a:r>
              <a:rPr lang="en-ID" sz="1600" dirty="0" err="1"/>
              <a:t>mempertahankan</a:t>
            </a:r>
            <a:r>
              <a:rPr lang="en-ID" sz="1600" dirty="0"/>
              <a:t> </a:t>
            </a:r>
            <a:r>
              <a:rPr lang="en-ID" sz="1600" dirty="0" err="1"/>
              <a:t>kadar</a:t>
            </a:r>
            <a:r>
              <a:rPr lang="en-ID" sz="1600" dirty="0"/>
              <a:t> </a:t>
            </a:r>
            <a:r>
              <a:rPr lang="en-ID" sz="1600" dirty="0" err="1"/>
              <a:t>antibodi</a:t>
            </a:r>
            <a:r>
              <a:rPr lang="en-ID" sz="1600" dirty="0"/>
              <a:t> </a:t>
            </a:r>
            <a:r>
              <a:rPr lang="en-ID" sz="1600" dirty="0" err="1"/>
              <a:t>cardiopilin</a:t>
            </a:r>
            <a:r>
              <a:rPr lang="en-ID" sz="1600" dirty="0"/>
              <a:t> </a:t>
            </a:r>
            <a:r>
              <a:rPr lang="en-ID" sz="1600" dirty="0" err="1"/>
              <a:t>rendah</a:t>
            </a:r>
            <a:r>
              <a:rPr lang="en-ID" sz="1600" dirty="0"/>
              <a:t> </a:t>
            </a:r>
            <a:r>
              <a:rPr lang="en-ID" sz="1600" dirty="0" err="1"/>
              <a:t>untuk</a:t>
            </a:r>
            <a:r>
              <a:rPr lang="en-ID" sz="1600" dirty="0"/>
              <a:t> </a:t>
            </a:r>
            <a:r>
              <a:rPr lang="en-ID" sz="1600" dirty="0" err="1"/>
              <a:t>waktu</a:t>
            </a:r>
            <a:r>
              <a:rPr lang="en-ID" sz="1600" dirty="0"/>
              <a:t> yang lama, </a:t>
            </a:r>
            <a:r>
              <a:rPr lang="en-ID" sz="1600" dirty="0" err="1"/>
              <a:t>dengan</a:t>
            </a:r>
            <a:r>
              <a:rPr lang="en-ID" sz="1600" dirty="0"/>
              <a:t> </a:t>
            </a:r>
            <a:r>
              <a:rPr lang="en-ID" sz="1600" dirty="0" err="1"/>
              <a:t>demikian</a:t>
            </a:r>
            <a:r>
              <a:rPr lang="en-ID" sz="1600" dirty="0"/>
              <a:t> </a:t>
            </a:r>
            <a:r>
              <a:rPr lang="en-ID" sz="1600" dirty="0" err="1"/>
              <a:t>individu</a:t>
            </a:r>
            <a:r>
              <a:rPr lang="en-ID" sz="1600" dirty="0"/>
              <a:t> </a:t>
            </a:r>
            <a:r>
              <a:rPr lang="en-ID" sz="1600" dirty="0" err="1"/>
              <a:t>tersebut</a:t>
            </a:r>
            <a:r>
              <a:rPr lang="en-ID" sz="1600" dirty="0"/>
              <a:t> </a:t>
            </a:r>
            <a:r>
              <a:rPr lang="en-ID" sz="1600" dirty="0" err="1"/>
              <a:t>tergolong</a:t>
            </a:r>
            <a:r>
              <a:rPr lang="en-ID" sz="1600" dirty="0"/>
              <a:t> ”</a:t>
            </a:r>
            <a:r>
              <a:rPr lang="en-ID" sz="1600" dirty="0" err="1"/>
              <a:t>serofast</a:t>
            </a:r>
            <a:r>
              <a:rPr lang="en-ID" sz="1600" dirty="0"/>
              <a:t>”.</a:t>
            </a:r>
          </a:p>
          <a:p>
            <a:pPr marL="285750" indent="-285750" algn="just">
              <a:lnSpc>
                <a:spcPct val="150000"/>
              </a:lnSpc>
              <a:buFont typeface="Wingdings" pitchFamily="2" charset="2"/>
              <a:buChar char="v"/>
            </a:pPr>
            <a:r>
              <a:rPr lang="en-ID" sz="1600" dirty="0"/>
              <a:t>Uji </a:t>
            </a:r>
            <a:r>
              <a:rPr lang="en-ID" sz="1600" dirty="0" err="1"/>
              <a:t>serologis</a:t>
            </a:r>
            <a:r>
              <a:rPr lang="en-ID" sz="1600" dirty="0"/>
              <a:t> non treponema </a:t>
            </a:r>
            <a:r>
              <a:rPr lang="en-ID" sz="1600" dirty="0" err="1"/>
              <a:t>berfungsi</a:t>
            </a:r>
            <a:r>
              <a:rPr lang="en-ID" sz="1600" dirty="0"/>
              <a:t> </a:t>
            </a:r>
            <a:r>
              <a:rPr lang="en-ID" sz="1600" dirty="0" err="1"/>
              <a:t>untuk</a:t>
            </a:r>
            <a:r>
              <a:rPr lang="en-ID" sz="1600" dirty="0"/>
              <a:t> </a:t>
            </a:r>
            <a:r>
              <a:rPr lang="en-ID" sz="1600" dirty="0" err="1"/>
              <a:t>mengidentifikasi</a:t>
            </a:r>
            <a:r>
              <a:rPr lang="en-ID" sz="1600" dirty="0"/>
              <a:t> </a:t>
            </a:r>
            <a:r>
              <a:rPr lang="en-ID" sz="1600" dirty="0" err="1"/>
              <a:t>sifilis</a:t>
            </a:r>
            <a:r>
              <a:rPr lang="en-ID" sz="1600" dirty="0"/>
              <a:t> </a:t>
            </a:r>
            <a:r>
              <a:rPr lang="en-ID" sz="1600" dirty="0" err="1"/>
              <a:t>kasus</a:t>
            </a:r>
            <a:r>
              <a:rPr lang="en-ID" sz="1600" dirty="0"/>
              <a:t> </a:t>
            </a:r>
            <a:r>
              <a:rPr lang="en-ID" sz="1600" dirty="0" err="1"/>
              <a:t>baru</a:t>
            </a:r>
            <a:r>
              <a:rPr lang="en-ID" sz="1600" dirty="0"/>
              <a:t>, </a:t>
            </a:r>
            <a:r>
              <a:rPr lang="en-ID" sz="1600" dirty="0" err="1"/>
              <a:t>untuk</a:t>
            </a:r>
            <a:r>
              <a:rPr lang="en-ID" sz="1600" dirty="0"/>
              <a:t> </a:t>
            </a:r>
            <a:r>
              <a:rPr lang="en-ID" sz="1600" dirty="0" err="1"/>
              <a:t>memantau</a:t>
            </a:r>
            <a:r>
              <a:rPr lang="en-ID" sz="1600" dirty="0"/>
              <a:t> </a:t>
            </a:r>
            <a:r>
              <a:rPr lang="en-ID" sz="1600" dirty="0" err="1"/>
              <a:t>progresifitas</a:t>
            </a:r>
            <a:r>
              <a:rPr lang="en-ID" sz="1600" dirty="0"/>
              <a:t> </a:t>
            </a:r>
            <a:r>
              <a:rPr lang="en-ID" sz="1600" dirty="0" err="1"/>
              <a:t>dari</a:t>
            </a:r>
            <a:r>
              <a:rPr lang="en-ID" sz="1600" dirty="0"/>
              <a:t> </a:t>
            </a:r>
            <a:r>
              <a:rPr lang="en-ID" sz="1600" dirty="0" err="1"/>
              <a:t>sifilis</a:t>
            </a:r>
            <a:r>
              <a:rPr lang="en-ID" sz="1600" dirty="0"/>
              <a:t>, dan </a:t>
            </a:r>
            <a:r>
              <a:rPr lang="en-ID" sz="1600" dirty="0" err="1"/>
              <a:t>memantau</a:t>
            </a:r>
            <a:r>
              <a:rPr lang="en-ID" sz="1600" dirty="0"/>
              <a:t> </a:t>
            </a:r>
            <a:r>
              <a:rPr lang="en-ID" sz="1600" dirty="0" err="1"/>
              <a:t>respon</a:t>
            </a:r>
            <a:r>
              <a:rPr lang="en-ID" sz="1600" dirty="0"/>
              <a:t> </a:t>
            </a:r>
            <a:r>
              <a:rPr lang="en-ID" sz="1600" dirty="0" err="1"/>
              <a:t>dari</a:t>
            </a:r>
            <a:r>
              <a:rPr lang="en-ID" sz="1600" dirty="0"/>
              <a:t> </a:t>
            </a:r>
            <a:r>
              <a:rPr lang="en-ID" sz="1600" dirty="0" err="1"/>
              <a:t>terapi</a:t>
            </a:r>
            <a:r>
              <a:rPr lang="en-ID" sz="1600" dirty="0"/>
              <a:t> </a:t>
            </a:r>
            <a:r>
              <a:rPr lang="en-ID" sz="1600" dirty="0" err="1"/>
              <a:t>antibiotik</a:t>
            </a:r>
            <a:r>
              <a:rPr lang="en-ID" sz="1600" dirty="0"/>
              <a:t>. </a:t>
            </a:r>
          </a:p>
          <a:p>
            <a:pPr marL="285750" indent="-285750" algn="just">
              <a:lnSpc>
                <a:spcPct val="150000"/>
              </a:lnSpc>
              <a:buFont typeface="Wingdings" pitchFamily="2" charset="2"/>
              <a:buChar char="v"/>
            </a:pPr>
            <a:r>
              <a:rPr lang="en-ID" sz="1600" dirty="0"/>
              <a:t>Uji </a:t>
            </a:r>
            <a:r>
              <a:rPr lang="en-ID" sz="1600" dirty="0" err="1"/>
              <a:t>serologis</a:t>
            </a:r>
            <a:r>
              <a:rPr lang="en-ID" sz="1600" dirty="0"/>
              <a:t> treponema </a:t>
            </a:r>
            <a:r>
              <a:rPr lang="en-ID" sz="1600" dirty="0" err="1"/>
              <a:t>meliputi</a:t>
            </a:r>
            <a:r>
              <a:rPr lang="en-ID" sz="1600" dirty="0"/>
              <a:t> </a:t>
            </a:r>
            <a:r>
              <a:rPr lang="en-ID" sz="1600" dirty="0" err="1"/>
              <a:t>Enzym</a:t>
            </a:r>
            <a:r>
              <a:rPr lang="en-ID" sz="1600" dirty="0"/>
              <a:t> </a:t>
            </a:r>
            <a:r>
              <a:rPr lang="en-ID" sz="1600" dirty="0" err="1"/>
              <a:t>Immunioassay</a:t>
            </a:r>
            <a:r>
              <a:rPr lang="en-ID" sz="1600" dirty="0"/>
              <a:t> (EIA), Chemiluminescence Immunoassay (CIA), </a:t>
            </a:r>
            <a:r>
              <a:rPr lang="en-ID" sz="1600" dirty="0" err="1"/>
              <a:t>Flurescent</a:t>
            </a:r>
            <a:r>
              <a:rPr lang="en-ID" sz="1600" dirty="0"/>
              <a:t> Treponema Antibody ”Absorbed” Assay (FTA-ABS), Treponema </a:t>
            </a:r>
            <a:r>
              <a:rPr lang="en-ID" sz="1600" dirty="0" err="1"/>
              <a:t>Palidum</a:t>
            </a:r>
            <a:r>
              <a:rPr lang="en-ID" sz="1600" dirty="0"/>
              <a:t> Particle Agglutination Assay (TP-PA) dan Treponema </a:t>
            </a:r>
            <a:r>
              <a:rPr lang="en-ID" sz="1600" dirty="0" err="1"/>
              <a:t>Palidum</a:t>
            </a:r>
            <a:r>
              <a:rPr lang="en-ID" sz="1600" dirty="0"/>
              <a:t> </a:t>
            </a:r>
            <a:r>
              <a:rPr lang="en-ID" sz="1600" dirty="0" err="1"/>
              <a:t>Hemaglinination</a:t>
            </a:r>
            <a:r>
              <a:rPr lang="en-ID" sz="1600" dirty="0"/>
              <a:t> Assay (MHA-TPA). </a:t>
            </a:r>
          </a:p>
          <a:p>
            <a:pPr marL="285750" indent="-285750" algn="just">
              <a:lnSpc>
                <a:spcPct val="150000"/>
              </a:lnSpc>
              <a:buFont typeface="Arial" panose="020B0604020202020204" pitchFamily="34" charset="0"/>
              <a:buChar char="•"/>
            </a:pPr>
            <a:endParaRPr lang="en-ID" sz="1600" dirty="0"/>
          </a:p>
        </p:txBody>
      </p:sp>
      <p:sp>
        <p:nvSpPr>
          <p:cNvPr id="4" name="TextBox 3"/>
          <p:cNvSpPr txBox="1"/>
          <p:nvPr/>
        </p:nvSpPr>
        <p:spPr>
          <a:xfrm>
            <a:off x="325808" y="830791"/>
            <a:ext cx="7920880" cy="369332"/>
          </a:xfrm>
          <a:prstGeom prst="rect">
            <a:avLst/>
          </a:prstGeom>
          <a:noFill/>
        </p:spPr>
        <p:txBody>
          <a:bodyPr wrap="square" rtlCol="0">
            <a:spAutoFit/>
          </a:bodyPr>
          <a:lstStyle/>
          <a:p>
            <a:r>
              <a:rPr lang="en-ID" dirty="0" err="1"/>
              <a:t>Sifilis</a:t>
            </a:r>
            <a:endParaRPr lang="id-ID" b="1" dirty="0">
              <a:solidFill>
                <a:schemeClr val="tx1">
                  <a:lumMod val="75000"/>
                  <a:lumOff val="25000"/>
                </a:schemeClr>
              </a:solidFill>
            </a:endParaRPr>
          </a:p>
        </p:txBody>
      </p:sp>
      <p:pic>
        <p:nvPicPr>
          <p:cNvPr id="12" name="Picture 3" descr="D:\ARTWORK\UNISA\BRAND BOOK\CDR\__MASTER TEMPLATE\TEMPLATE PPT\JPG\1,1.png"/>
          <p:cNvPicPr>
            <a:picLocks noChangeAspect="1" noChangeArrowheads="1"/>
          </p:cNvPicPr>
          <p:nvPr/>
        </p:nvPicPr>
        <p:blipFill>
          <a:blip r:embed="rId3" cstate="print"/>
          <a:srcRect/>
          <a:stretch>
            <a:fillRect/>
          </a:stretch>
        </p:blipFill>
        <p:spPr bwMode="auto">
          <a:xfrm>
            <a:off x="642910" y="214290"/>
            <a:ext cx="1643074" cy="592720"/>
          </a:xfrm>
          <a:prstGeom prst="rect">
            <a:avLst/>
          </a:prstGeom>
          <a:noFill/>
        </p:spPr>
      </p:pic>
    </p:spTree>
    <p:extLst>
      <p:ext uri="{BB962C8B-B14F-4D97-AF65-F5344CB8AC3E}">
        <p14:creationId xmlns:p14="http://schemas.microsoft.com/office/powerpoint/2010/main" val="2828702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5808" y="1200123"/>
            <a:ext cx="8492384" cy="4855496"/>
          </a:xfrm>
          <a:prstGeom prst="rect">
            <a:avLst/>
          </a:prstGeom>
          <a:noFill/>
        </p:spPr>
        <p:txBody>
          <a:bodyPr wrap="square" rtlCol="0">
            <a:spAutoFit/>
          </a:bodyPr>
          <a:lstStyle/>
          <a:p>
            <a:pPr marL="285750" indent="-285750" algn="just">
              <a:lnSpc>
                <a:spcPct val="150000"/>
              </a:lnSpc>
              <a:buFont typeface="Wingdings" pitchFamily="2" charset="2"/>
              <a:buChar char="v"/>
            </a:pPr>
            <a:endParaRPr lang="en-ID" sz="1600" dirty="0"/>
          </a:p>
          <a:p>
            <a:pPr marL="285750" indent="-285750" algn="just">
              <a:lnSpc>
                <a:spcPct val="150000"/>
              </a:lnSpc>
              <a:buFont typeface="Wingdings" pitchFamily="2" charset="2"/>
              <a:buChar char="v"/>
            </a:pPr>
            <a:r>
              <a:rPr lang="en-ID" sz="1600" dirty="0"/>
              <a:t>Uji </a:t>
            </a:r>
            <a:r>
              <a:rPr lang="en-ID" sz="1600" dirty="0" err="1"/>
              <a:t>serologis</a:t>
            </a:r>
            <a:r>
              <a:rPr lang="en-ID" sz="1600" dirty="0"/>
              <a:t> treponema </a:t>
            </a:r>
            <a:r>
              <a:rPr lang="en-ID" sz="1600" dirty="0" err="1"/>
              <a:t>adalah</a:t>
            </a:r>
            <a:r>
              <a:rPr lang="en-ID" sz="1600" dirty="0"/>
              <a:t> </a:t>
            </a:r>
            <a:r>
              <a:rPr lang="en-ID" sz="1600" dirty="0" err="1"/>
              <a:t>pemeriksaan</a:t>
            </a:r>
            <a:r>
              <a:rPr lang="en-ID" sz="1600" dirty="0"/>
              <a:t> </a:t>
            </a:r>
            <a:r>
              <a:rPr lang="en-ID" sz="1600" dirty="0" err="1"/>
              <a:t>terhadap</a:t>
            </a:r>
            <a:r>
              <a:rPr lang="en-ID" sz="1600" dirty="0"/>
              <a:t> antigen </a:t>
            </a:r>
            <a:r>
              <a:rPr lang="en-ID" sz="1600" dirty="0" err="1"/>
              <a:t>antibodi</a:t>
            </a:r>
            <a:r>
              <a:rPr lang="en-ID" sz="1600" dirty="0"/>
              <a:t> yang </a:t>
            </a:r>
            <a:r>
              <a:rPr lang="en-ID" sz="1600" dirty="0" err="1"/>
              <a:t>spesifik</a:t>
            </a:r>
            <a:r>
              <a:rPr lang="en-ID" sz="1600" dirty="0"/>
              <a:t> </a:t>
            </a:r>
            <a:r>
              <a:rPr lang="en-ID" sz="1600" dirty="0" err="1"/>
              <a:t>terhadap</a:t>
            </a:r>
            <a:r>
              <a:rPr lang="en-ID" sz="1600" dirty="0"/>
              <a:t> treponema. </a:t>
            </a:r>
          </a:p>
          <a:p>
            <a:pPr marL="285750" indent="-285750" algn="just">
              <a:lnSpc>
                <a:spcPct val="150000"/>
              </a:lnSpc>
              <a:buFont typeface="Wingdings" pitchFamily="2" charset="2"/>
              <a:buChar char="v"/>
            </a:pPr>
            <a:r>
              <a:rPr lang="en-ID" sz="1600" dirty="0" err="1"/>
              <a:t>Digunakan</a:t>
            </a:r>
            <a:r>
              <a:rPr lang="en-ID" sz="1600" dirty="0"/>
              <a:t> </a:t>
            </a:r>
            <a:r>
              <a:rPr lang="en-ID" sz="1600" dirty="0" err="1"/>
              <a:t>untuk</a:t>
            </a:r>
            <a:r>
              <a:rPr lang="en-ID" sz="1600" dirty="0"/>
              <a:t> </a:t>
            </a:r>
            <a:r>
              <a:rPr lang="en-ID" sz="1600" dirty="0" err="1"/>
              <a:t>identifikasi</a:t>
            </a:r>
            <a:r>
              <a:rPr lang="en-ID" sz="1600" dirty="0"/>
              <a:t> </a:t>
            </a:r>
            <a:r>
              <a:rPr lang="en-ID" sz="1600" dirty="0" err="1"/>
              <a:t>sifilis</a:t>
            </a:r>
            <a:r>
              <a:rPr lang="en-ID" sz="1600" dirty="0"/>
              <a:t> dan monitoring </a:t>
            </a:r>
            <a:r>
              <a:rPr lang="en-ID" sz="1600" dirty="0" err="1"/>
              <a:t>terhadap</a:t>
            </a:r>
            <a:r>
              <a:rPr lang="en-ID" sz="1600" dirty="0"/>
              <a:t> </a:t>
            </a:r>
            <a:r>
              <a:rPr lang="en-ID" sz="1600" dirty="0" err="1"/>
              <a:t>terapi</a:t>
            </a:r>
            <a:r>
              <a:rPr lang="en-ID" sz="1600" dirty="0"/>
              <a:t> </a:t>
            </a:r>
            <a:r>
              <a:rPr lang="en-ID" sz="1600" dirty="0" err="1"/>
              <a:t>antibiotik</a:t>
            </a:r>
            <a:r>
              <a:rPr lang="en-ID" sz="1600" dirty="0"/>
              <a:t>.</a:t>
            </a:r>
          </a:p>
          <a:p>
            <a:pPr marL="285750" indent="-285750" algn="just">
              <a:lnSpc>
                <a:spcPct val="150000"/>
              </a:lnSpc>
              <a:buFont typeface="Wingdings" pitchFamily="2" charset="2"/>
              <a:buChar char="v"/>
            </a:pPr>
            <a:r>
              <a:rPr lang="en-ID" sz="1600" dirty="0"/>
              <a:t>Uji </a:t>
            </a:r>
            <a:r>
              <a:rPr lang="en-ID" sz="1600" dirty="0" err="1"/>
              <a:t>serologik</a:t>
            </a:r>
            <a:r>
              <a:rPr lang="en-ID" sz="1600" dirty="0"/>
              <a:t> Anti-</a:t>
            </a:r>
            <a:r>
              <a:rPr lang="en-ID" sz="1600" dirty="0" err="1"/>
              <a:t>T.Palidum</a:t>
            </a:r>
            <a:r>
              <a:rPr lang="en-ID" sz="1600" dirty="0"/>
              <a:t> IgM </a:t>
            </a:r>
            <a:r>
              <a:rPr lang="en-ID" sz="1600" dirty="0" err="1"/>
              <a:t>antibodi</a:t>
            </a:r>
            <a:r>
              <a:rPr lang="en-ID" sz="1600" dirty="0"/>
              <a:t> </a:t>
            </a:r>
            <a:r>
              <a:rPr lang="en-ID" sz="1600" dirty="0" err="1"/>
              <a:t>spesifik</a:t>
            </a:r>
            <a:r>
              <a:rPr lang="en-ID" sz="1600" dirty="0"/>
              <a:t> </a:t>
            </a:r>
            <a:r>
              <a:rPr lang="en-ID" sz="1600" dirty="0" err="1"/>
              <a:t>seperti</a:t>
            </a:r>
            <a:r>
              <a:rPr lang="en-ID" sz="1600" dirty="0"/>
              <a:t> EIA </a:t>
            </a:r>
            <a:r>
              <a:rPr lang="en-ID" sz="1600" dirty="0" err="1"/>
              <a:t>atau</a:t>
            </a:r>
            <a:r>
              <a:rPr lang="en-ID" sz="1600" dirty="0"/>
              <a:t> IgM, 19SIgM-FTA-abs test, IgM-immunoblot </a:t>
            </a:r>
            <a:r>
              <a:rPr lang="en-ID" sz="1600" dirty="0" err="1"/>
              <a:t>untuk</a:t>
            </a:r>
            <a:r>
              <a:rPr lang="en-ID" sz="1600" dirty="0"/>
              <a:t> T. </a:t>
            </a:r>
            <a:r>
              <a:rPr lang="en-ID" sz="1600" dirty="0" err="1"/>
              <a:t>Palidum</a:t>
            </a:r>
            <a:r>
              <a:rPr lang="en-ID" sz="1600" dirty="0"/>
              <a:t>. </a:t>
            </a:r>
          </a:p>
          <a:p>
            <a:pPr marL="285750" indent="-285750" algn="just">
              <a:lnSpc>
                <a:spcPct val="150000"/>
              </a:lnSpc>
              <a:buFont typeface="Wingdings" pitchFamily="2" charset="2"/>
              <a:buChar char="v"/>
            </a:pPr>
            <a:r>
              <a:rPr lang="en-ID" sz="1600" dirty="0" err="1"/>
              <a:t>Sensivitas</a:t>
            </a:r>
            <a:r>
              <a:rPr lang="en-ID" sz="1600" dirty="0"/>
              <a:t> </a:t>
            </a:r>
            <a:r>
              <a:rPr lang="en-ID" sz="1600" dirty="0" err="1"/>
              <a:t>dari</a:t>
            </a:r>
            <a:r>
              <a:rPr lang="en-ID" sz="1600" dirty="0"/>
              <a:t> uji </a:t>
            </a:r>
            <a:r>
              <a:rPr lang="en-ID" sz="1600" dirty="0" err="1"/>
              <a:t>tersebut</a:t>
            </a:r>
            <a:r>
              <a:rPr lang="en-ID" sz="1600" dirty="0"/>
              <a:t> </a:t>
            </a:r>
            <a:r>
              <a:rPr lang="en-ID" sz="1600" dirty="0" err="1"/>
              <a:t>rendah</a:t>
            </a:r>
            <a:r>
              <a:rPr lang="en-ID" sz="1600" dirty="0"/>
              <a:t> pada </a:t>
            </a:r>
            <a:r>
              <a:rPr lang="en-ID" sz="1600" dirty="0" err="1"/>
              <a:t>sifilis</a:t>
            </a:r>
            <a:r>
              <a:rPr lang="en-ID" sz="1600" dirty="0"/>
              <a:t> </a:t>
            </a:r>
            <a:r>
              <a:rPr lang="en-ID" sz="1600" dirty="0" err="1"/>
              <a:t>aktif</a:t>
            </a:r>
            <a:r>
              <a:rPr lang="en-ID" sz="1600" dirty="0"/>
              <a:t>. </a:t>
            </a:r>
          </a:p>
          <a:p>
            <a:pPr marL="285750" indent="-285750" algn="just">
              <a:lnSpc>
                <a:spcPct val="150000"/>
              </a:lnSpc>
              <a:buFont typeface="Wingdings" pitchFamily="2" charset="2"/>
              <a:buChar char="v"/>
            </a:pPr>
            <a:r>
              <a:rPr lang="en-ID" sz="1600" dirty="0"/>
              <a:t>IgM </a:t>
            </a:r>
            <a:r>
              <a:rPr lang="en-ID" sz="1600" dirty="0" err="1"/>
              <a:t>tidak</a:t>
            </a:r>
            <a:r>
              <a:rPr lang="en-ID" sz="1600" dirty="0"/>
              <a:t> </a:t>
            </a:r>
            <a:r>
              <a:rPr lang="en-ID" sz="1600" dirty="0" err="1"/>
              <a:t>efektif</a:t>
            </a:r>
            <a:r>
              <a:rPr lang="en-ID" sz="1600" dirty="0"/>
              <a:t> </a:t>
            </a:r>
            <a:r>
              <a:rPr lang="en-ID" sz="1600" dirty="0" err="1"/>
              <a:t>dalam</a:t>
            </a:r>
            <a:r>
              <a:rPr lang="en-ID" sz="1600" dirty="0"/>
              <a:t> </a:t>
            </a:r>
            <a:r>
              <a:rPr lang="en-ID" sz="1600" dirty="0" err="1"/>
              <a:t>mengetahui</a:t>
            </a:r>
            <a:r>
              <a:rPr lang="en-ID" sz="1600" dirty="0"/>
              <a:t> stadium </a:t>
            </a:r>
            <a:r>
              <a:rPr lang="en-ID" sz="1600" dirty="0" err="1"/>
              <a:t>dari</a:t>
            </a:r>
            <a:r>
              <a:rPr lang="en-ID" sz="1600" dirty="0"/>
              <a:t> </a:t>
            </a:r>
            <a:r>
              <a:rPr lang="en-ID" sz="1600" dirty="0" err="1"/>
              <a:t>sifilis</a:t>
            </a:r>
            <a:r>
              <a:rPr lang="en-ID" sz="1600" dirty="0"/>
              <a:t> </a:t>
            </a:r>
            <a:r>
              <a:rPr lang="en-ID" sz="1600" dirty="0" err="1"/>
              <a:t>maupun</a:t>
            </a:r>
            <a:r>
              <a:rPr lang="en-ID" sz="1600" dirty="0"/>
              <a:t> </a:t>
            </a:r>
            <a:r>
              <a:rPr lang="en-ID" sz="1600" dirty="0" err="1"/>
              <a:t>montitoring</a:t>
            </a:r>
            <a:r>
              <a:rPr lang="en-ID" sz="1600" dirty="0"/>
              <a:t> </a:t>
            </a:r>
            <a:r>
              <a:rPr lang="en-ID" sz="1600" dirty="0" err="1"/>
              <a:t>terapi</a:t>
            </a:r>
            <a:r>
              <a:rPr lang="en-ID" sz="1600" dirty="0"/>
              <a:t>.</a:t>
            </a:r>
          </a:p>
          <a:p>
            <a:pPr marL="285750" indent="-285750" algn="just">
              <a:lnSpc>
                <a:spcPct val="150000"/>
              </a:lnSpc>
              <a:buFont typeface="Wingdings" pitchFamily="2" charset="2"/>
              <a:buChar char="v"/>
            </a:pPr>
            <a:r>
              <a:rPr lang="en-ID" sz="1600" dirty="0"/>
              <a:t>Uji </a:t>
            </a:r>
            <a:r>
              <a:rPr lang="en-ID" sz="1600" dirty="0" err="1"/>
              <a:t>serologis</a:t>
            </a:r>
            <a:r>
              <a:rPr lang="en-ID" sz="1600" dirty="0"/>
              <a:t> </a:t>
            </a:r>
            <a:r>
              <a:rPr lang="en-ID" sz="1600" dirty="0" err="1"/>
              <a:t>tersebut</a:t>
            </a:r>
            <a:r>
              <a:rPr lang="en-ID" sz="1600" dirty="0"/>
              <a:t> </a:t>
            </a:r>
            <a:r>
              <a:rPr lang="en-ID" sz="1600" dirty="0" err="1"/>
              <a:t>digunakan</a:t>
            </a:r>
            <a:r>
              <a:rPr lang="en-ID" sz="1600" dirty="0"/>
              <a:t> pada </a:t>
            </a:r>
            <a:r>
              <a:rPr lang="en-ID" sz="1600" dirty="0" err="1"/>
              <a:t>penilaian</a:t>
            </a:r>
            <a:r>
              <a:rPr lang="en-ID" sz="1600" dirty="0"/>
              <a:t> </a:t>
            </a:r>
            <a:r>
              <a:rPr lang="en-ID" sz="1600" dirty="0" err="1"/>
              <a:t>sifilis</a:t>
            </a:r>
            <a:r>
              <a:rPr lang="en-ID" sz="1600" dirty="0"/>
              <a:t> pada </a:t>
            </a:r>
            <a:r>
              <a:rPr lang="en-ID" sz="1600" dirty="0" err="1"/>
              <a:t>bayi</a:t>
            </a:r>
            <a:r>
              <a:rPr lang="en-ID" sz="1600" dirty="0"/>
              <a:t> </a:t>
            </a:r>
            <a:r>
              <a:rPr lang="en-ID" sz="1600" dirty="0" err="1"/>
              <a:t>baru</a:t>
            </a:r>
            <a:r>
              <a:rPr lang="en-ID" sz="1600" dirty="0"/>
              <a:t> </a:t>
            </a:r>
            <a:r>
              <a:rPr lang="en-ID" sz="1600" dirty="0" err="1"/>
              <a:t>lahir</a:t>
            </a:r>
            <a:r>
              <a:rPr lang="en-ID" sz="1600" dirty="0"/>
              <a:t> dan CSF. </a:t>
            </a:r>
          </a:p>
          <a:p>
            <a:pPr marL="285750" indent="-285750" algn="just">
              <a:lnSpc>
                <a:spcPct val="150000"/>
              </a:lnSpc>
              <a:buFont typeface="Wingdings" pitchFamily="2" charset="2"/>
              <a:buChar char="v"/>
            </a:pPr>
            <a:r>
              <a:rPr lang="en-ID" sz="1600" dirty="0"/>
              <a:t>Many rapid Point of Care (POC) </a:t>
            </a:r>
            <a:r>
              <a:rPr lang="en-ID" sz="1600" dirty="0" err="1"/>
              <a:t>digunakan</a:t>
            </a:r>
            <a:r>
              <a:rPr lang="en-ID" sz="1600" dirty="0"/>
              <a:t> </a:t>
            </a:r>
            <a:r>
              <a:rPr lang="en-ID" sz="1600" dirty="0" err="1"/>
              <a:t>untuk</a:t>
            </a:r>
            <a:r>
              <a:rPr lang="en-ID" sz="1600" dirty="0"/>
              <a:t> </a:t>
            </a:r>
            <a:r>
              <a:rPr lang="en-ID" sz="1600" dirty="0" err="1"/>
              <a:t>mendeteksi</a:t>
            </a:r>
            <a:r>
              <a:rPr lang="en-ID" sz="1600" dirty="0"/>
              <a:t> antigen treponemal pada </a:t>
            </a:r>
            <a:r>
              <a:rPr lang="en-ID" sz="1600" dirty="0" err="1"/>
              <a:t>individu</a:t>
            </a:r>
            <a:r>
              <a:rPr lang="en-ID" sz="1600" dirty="0"/>
              <a:t> </a:t>
            </a:r>
            <a:r>
              <a:rPr lang="en-ID" sz="1600" dirty="0" err="1"/>
              <a:t>dengan</a:t>
            </a:r>
            <a:r>
              <a:rPr lang="en-ID" sz="1600" dirty="0"/>
              <a:t> </a:t>
            </a:r>
            <a:r>
              <a:rPr lang="en-ID" sz="1600" dirty="0" err="1"/>
              <a:t>riwayat</a:t>
            </a:r>
            <a:r>
              <a:rPr lang="en-ID" sz="1600" dirty="0"/>
              <a:t> </a:t>
            </a:r>
            <a:r>
              <a:rPr lang="en-ID" sz="1600" dirty="0" err="1"/>
              <a:t>sifilis</a:t>
            </a:r>
            <a:r>
              <a:rPr lang="en-ID" sz="1600" dirty="0"/>
              <a:t> 20 </a:t>
            </a:r>
            <a:r>
              <a:rPr lang="en-ID" sz="1600" dirty="0" err="1"/>
              <a:t>tahun</a:t>
            </a:r>
            <a:r>
              <a:rPr lang="en-ID" sz="1600" dirty="0"/>
              <a:t> </a:t>
            </a:r>
            <a:r>
              <a:rPr lang="en-ID" sz="1600" dirty="0" err="1"/>
              <a:t>sebelumnya</a:t>
            </a:r>
            <a:r>
              <a:rPr lang="en-ID" sz="1600" dirty="0"/>
              <a:t>. </a:t>
            </a:r>
          </a:p>
          <a:p>
            <a:pPr marL="285750" indent="-285750" algn="just">
              <a:lnSpc>
                <a:spcPct val="150000"/>
              </a:lnSpc>
              <a:buFont typeface="Wingdings" pitchFamily="2" charset="2"/>
              <a:buChar char="v"/>
            </a:pPr>
            <a:r>
              <a:rPr lang="en-ID" sz="1600" dirty="0" err="1"/>
              <a:t>Namun</a:t>
            </a:r>
            <a:r>
              <a:rPr lang="en-ID" sz="1600" dirty="0"/>
              <a:t> uji </a:t>
            </a:r>
            <a:r>
              <a:rPr lang="en-ID" sz="1600" dirty="0" err="1"/>
              <a:t>serologis</a:t>
            </a:r>
            <a:r>
              <a:rPr lang="en-ID" sz="1600" dirty="0"/>
              <a:t> </a:t>
            </a:r>
            <a:r>
              <a:rPr lang="en-ID" sz="1600" dirty="0" err="1"/>
              <a:t>ini</a:t>
            </a:r>
            <a:r>
              <a:rPr lang="en-ID" sz="1600" dirty="0"/>
              <a:t> </a:t>
            </a:r>
            <a:r>
              <a:rPr lang="en-ID" sz="1600" dirty="0" err="1"/>
              <a:t>tidak</a:t>
            </a:r>
            <a:r>
              <a:rPr lang="en-ID" sz="1600" dirty="0"/>
              <a:t> </a:t>
            </a:r>
            <a:r>
              <a:rPr lang="en-ID" sz="1600" dirty="0" err="1"/>
              <a:t>untuk</a:t>
            </a:r>
            <a:r>
              <a:rPr lang="en-ID" sz="1600" dirty="0"/>
              <a:t> </a:t>
            </a:r>
            <a:r>
              <a:rPr lang="en-ID" sz="1600" dirty="0" err="1"/>
              <a:t>mendeteksi</a:t>
            </a:r>
            <a:r>
              <a:rPr lang="en-ID" sz="1600" dirty="0"/>
              <a:t> </a:t>
            </a:r>
            <a:r>
              <a:rPr lang="en-ID" sz="1600" dirty="0" err="1"/>
              <a:t>antibodi</a:t>
            </a:r>
            <a:r>
              <a:rPr lang="en-ID" sz="1600" dirty="0"/>
              <a:t> </a:t>
            </a:r>
            <a:r>
              <a:rPr lang="en-ID" sz="1600" dirty="0" err="1"/>
              <a:t>cardiopilin</a:t>
            </a:r>
            <a:r>
              <a:rPr lang="en-ID" sz="1600" dirty="0"/>
              <a:t> (pada </a:t>
            </a:r>
            <a:r>
              <a:rPr lang="en-ID" sz="1600" dirty="0" err="1"/>
              <a:t>pasien</a:t>
            </a:r>
            <a:r>
              <a:rPr lang="en-ID" sz="1600" dirty="0"/>
              <a:t> </a:t>
            </a:r>
            <a:r>
              <a:rPr lang="en-ID" sz="1600" dirty="0" err="1"/>
              <a:t>dengan</a:t>
            </a:r>
            <a:r>
              <a:rPr lang="en-ID" sz="1600" dirty="0"/>
              <a:t> </a:t>
            </a:r>
            <a:r>
              <a:rPr lang="en-ID" sz="1600" dirty="0" err="1"/>
              <a:t>sifilis</a:t>
            </a:r>
            <a:r>
              <a:rPr lang="en-ID" sz="1600" dirty="0"/>
              <a:t> </a:t>
            </a:r>
            <a:r>
              <a:rPr lang="en-ID" sz="1600" dirty="0" err="1"/>
              <a:t>aktif</a:t>
            </a:r>
            <a:r>
              <a:rPr lang="en-ID" sz="1600" dirty="0"/>
              <a:t>).</a:t>
            </a:r>
          </a:p>
        </p:txBody>
      </p:sp>
      <p:sp>
        <p:nvSpPr>
          <p:cNvPr id="4" name="TextBox 3"/>
          <p:cNvSpPr txBox="1"/>
          <p:nvPr/>
        </p:nvSpPr>
        <p:spPr>
          <a:xfrm>
            <a:off x="325808" y="830791"/>
            <a:ext cx="7920880" cy="369332"/>
          </a:xfrm>
          <a:prstGeom prst="rect">
            <a:avLst/>
          </a:prstGeom>
          <a:noFill/>
        </p:spPr>
        <p:txBody>
          <a:bodyPr wrap="square" rtlCol="0">
            <a:spAutoFit/>
          </a:bodyPr>
          <a:lstStyle/>
          <a:p>
            <a:r>
              <a:rPr lang="en-ID" dirty="0" err="1"/>
              <a:t>Sifilis</a:t>
            </a:r>
            <a:endParaRPr lang="id-ID" b="1" dirty="0">
              <a:solidFill>
                <a:schemeClr val="tx1">
                  <a:lumMod val="75000"/>
                  <a:lumOff val="25000"/>
                </a:schemeClr>
              </a:solidFill>
            </a:endParaRPr>
          </a:p>
        </p:txBody>
      </p:sp>
      <p:pic>
        <p:nvPicPr>
          <p:cNvPr id="12" name="Picture 3" descr="D:\ARTWORK\UNISA\BRAND BOOK\CDR\__MASTER TEMPLATE\TEMPLATE PPT\JPG\1,1.png"/>
          <p:cNvPicPr>
            <a:picLocks noChangeAspect="1" noChangeArrowheads="1"/>
          </p:cNvPicPr>
          <p:nvPr/>
        </p:nvPicPr>
        <p:blipFill>
          <a:blip r:embed="rId3" cstate="print"/>
          <a:srcRect/>
          <a:stretch>
            <a:fillRect/>
          </a:stretch>
        </p:blipFill>
        <p:spPr bwMode="auto">
          <a:xfrm>
            <a:off x="642910" y="214290"/>
            <a:ext cx="1643074" cy="592720"/>
          </a:xfrm>
          <a:prstGeom prst="rect">
            <a:avLst/>
          </a:prstGeom>
          <a:noFill/>
        </p:spPr>
      </p:pic>
    </p:spTree>
    <p:extLst>
      <p:ext uri="{BB962C8B-B14F-4D97-AF65-F5344CB8AC3E}">
        <p14:creationId xmlns:p14="http://schemas.microsoft.com/office/powerpoint/2010/main" val="2627229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29C30B8-ACF2-7D47-A0D1-093B16F31E87}"/>
              </a:ext>
            </a:extLst>
          </p:cNvPr>
          <p:cNvSpPr>
            <a:spLocks noGrp="1" noChangeArrowheads="1"/>
          </p:cNvSpPr>
          <p:nvPr>
            <p:ph type="title"/>
          </p:nvPr>
        </p:nvSpPr>
        <p:spPr>
          <a:xfrm>
            <a:off x="304800" y="152400"/>
            <a:ext cx="8610600" cy="1828800"/>
          </a:xfrm>
          <a:solidFill>
            <a:srgbClr val="FFFFFF"/>
          </a:solidFill>
        </p:spPr>
        <p:txBody>
          <a:bodyPr/>
          <a:lstStyle/>
          <a:p>
            <a:pPr eaLnBrk="1" hangingPunct="1">
              <a:defRPr/>
            </a:pPr>
            <a:r>
              <a:rPr lang="en-US" sz="4000" b="1" i="1" dirty="0" err="1">
                <a:solidFill>
                  <a:schemeClr val="accent6">
                    <a:lumMod val="75000"/>
                  </a:schemeClr>
                </a:solidFill>
              </a:rPr>
              <a:t>Contoh</a:t>
            </a:r>
            <a:r>
              <a:rPr lang="en-US" sz="4000" b="1" i="1" dirty="0">
                <a:solidFill>
                  <a:schemeClr val="accent6">
                    <a:lumMod val="75000"/>
                  </a:schemeClr>
                </a:solidFill>
              </a:rPr>
              <a:t> Syphilis </a:t>
            </a:r>
            <a:r>
              <a:rPr lang="en-US" sz="4000" b="1" i="1" dirty="0" err="1">
                <a:solidFill>
                  <a:schemeClr val="accent6">
                    <a:lumMod val="75000"/>
                  </a:schemeClr>
                </a:solidFill>
              </a:rPr>
              <a:t>pada</a:t>
            </a:r>
            <a:r>
              <a:rPr lang="en-US" sz="4000" b="1" i="1" dirty="0">
                <a:solidFill>
                  <a:schemeClr val="accent6">
                    <a:lumMod val="75000"/>
                  </a:schemeClr>
                </a:solidFill>
              </a:rPr>
              <a:t> </a:t>
            </a:r>
            <a:r>
              <a:rPr lang="en-US" sz="4000" b="1" i="1" dirty="0" err="1">
                <a:solidFill>
                  <a:schemeClr val="accent6">
                    <a:lumMod val="75000"/>
                  </a:schemeClr>
                </a:solidFill>
              </a:rPr>
              <a:t>tahap</a:t>
            </a:r>
            <a:r>
              <a:rPr lang="en-US" sz="4000" b="1" i="1" dirty="0">
                <a:solidFill>
                  <a:schemeClr val="accent6">
                    <a:lumMod val="75000"/>
                  </a:schemeClr>
                </a:solidFill>
              </a:rPr>
              <a:t> </a:t>
            </a:r>
            <a:r>
              <a:rPr lang="en-US" sz="4000" b="1" i="1" dirty="0" err="1">
                <a:solidFill>
                  <a:schemeClr val="accent6">
                    <a:lumMod val="75000"/>
                  </a:schemeClr>
                </a:solidFill>
              </a:rPr>
              <a:t>awal</a:t>
            </a:r>
            <a:r>
              <a:rPr lang="en-US" sz="4000" b="1" i="1" dirty="0">
                <a:solidFill>
                  <a:schemeClr val="accent6">
                    <a:lumMod val="75000"/>
                  </a:schemeClr>
                </a:solidFill>
              </a:rPr>
              <a:t>: Luka </a:t>
            </a:r>
            <a:r>
              <a:rPr lang="en-US" sz="4000" b="1" i="1" dirty="0" err="1">
                <a:solidFill>
                  <a:schemeClr val="accent6">
                    <a:lumMod val="75000"/>
                  </a:schemeClr>
                </a:solidFill>
              </a:rPr>
              <a:t>bersih</a:t>
            </a:r>
            <a:r>
              <a:rPr lang="en-US" sz="4000" b="1" i="1" dirty="0">
                <a:solidFill>
                  <a:schemeClr val="accent6">
                    <a:lumMod val="75000"/>
                  </a:schemeClr>
                </a:solidFill>
              </a:rPr>
              <a:t> </a:t>
            </a:r>
            <a:r>
              <a:rPr lang="en-US" sz="4000" b="1" i="1" dirty="0" err="1">
                <a:solidFill>
                  <a:schemeClr val="accent6">
                    <a:lumMod val="75000"/>
                  </a:schemeClr>
                </a:solidFill>
              </a:rPr>
              <a:t>tanpa</a:t>
            </a:r>
            <a:r>
              <a:rPr lang="en-US" sz="4000" b="1" i="1" dirty="0">
                <a:solidFill>
                  <a:schemeClr val="accent6">
                    <a:lumMod val="75000"/>
                  </a:schemeClr>
                </a:solidFill>
              </a:rPr>
              <a:t> rasa </a:t>
            </a:r>
            <a:r>
              <a:rPr lang="en-US" sz="4000" b="1" i="1" dirty="0" err="1">
                <a:solidFill>
                  <a:schemeClr val="accent6">
                    <a:lumMod val="75000"/>
                  </a:schemeClr>
                </a:solidFill>
              </a:rPr>
              <a:t>sakit</a:t>
            </a:r>
            <a:endParaRPr lang="en-US" sz="4000" b="1" i="1" dirty="0">
              <a:solidFill>
                <a:schemeClr val="accent6">
                  <a:lumMod val="75000"/>
                </a:schemeClr>
              </a:solidFill>
            </a:endParaRPr>
          </a:p>
        </p:txBody>
      </p:sp>
      <p:pic>
        <p:nvPicPr>
          <p:cNvPr id="54275" name="Picture 6" descr="5196">
            <a:extLst>
              <a:ext uri="{FF2B5EF4-FFF2-40B4-BE49-F238E27FC236}">
                <a16:creationId xmlns:a16="http://schemas.microsoft.com/office/drawing/2014/main" id="{4804C414-3867-D54D-9C15-654E7F815586}"/>
              </a:ext>
            </a:extLst>
          </p:cNvPr>
          <p:cNvPicPr preferRelativeResize="0">
            <a:picLocks noGrp="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81000" y="2133600"/>
            <a:ext cx="3962400" cy="3352800"/>
          </a:xfrm>
        </p:spPr>
      </p:pic>
      <p:sp>
        <p:nvSpPr>
          <p:cNvPr id="54276" name="Slide Number Placeholder 4">
            <a:extLst>
              <a:ext uri="{FF2B5EF4-FFF2-40B4-BE49-F238E27FC236}">
                <a16:creationId xmlns:a16="http://schemas.microsoft.com/office/drawing/2014/main" id="{6AE3C114-BE5E-B849-BAEA-BDB21257FD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A8F381-C601-714C-8740-3413E9534563}" type="slidenum">
              <a:rPr lang="en-US" altLang="en-US">
                <a:solidFill>
                  <a:srgbClr val="000000"/>
                </a:solidFill>
                <a:latin typeface="Gill Sans MT" panose="020B0502020104020203" pitchFamily="34" charset="77"/>
              </a:rPr>
              <a:pPr/>
              <a:t>33</a:t>
            </a:fld>
            <a:endParaRPr lang="en-US" altLang="en-US">
              <a:solidFill>
                <a:srgbClr val="000000"/>
              </a:solidFill>
              <a:latin typeface="Gill Sans MT" panose="020B0502020104020203" pitchFamily="34" charset="77"/>
            </a:endParaRPr>
          </a:p>
        </p:txBody>
      </p:sp>
      <p:pic>
        <p:nvPicPr>
          <p:cNvPr id="54277" name="Picture 5" descr="5197">
            <a:extLst>
              <a:ext uri="{FF2B5EF4-FFF2-40B4-BE49-F238E27FC236}">
                <a16:creationId xmlns:a16="http://schemas.microsoft.com/office/drawing/2014/main" id="{CDD6A58E-41EB-BC41-83BB-7E803C4963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3009" y="1600200"/>
            <a:ext cx="39782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0281DD7-10AC-BC4A-8619-3DD2EB72E834}"/>
              </a:ext>
            </a:extLst>
          </p:cNvPr>
          <p:cNvSpPr>
            <a:spLocks noGrp="1" noChangeArrowheads="1"/>
          </p:cNvSpPr>
          <p:nvPr>
            <p:ph type="title"/>
          </p:nvPr>
        </p:nvSpPr>
        <p:spPr>
          <a:xfrm>
            <a:off x="152400" y="76200"/>
            <a:ext cx="8839200" cy="1600200"/>
          </a:xfrm>
          <a:solidFill>
            <a:srgbClr val="FFFFFF"/>
          </a:solidFill>
          <a:ln>
            <a:solidFill>
              <a:schemeClr val="tx1"/>
            </a:solidFill>
          </a:ln>
        </p:spPr>
        <p:txBody>
          <a:bodyPr/>
          <a:lstStyle/>
          <a:p>
            <a:pPr eaLnBrk="1" hangingPunct="1">
              <a:defRPr/>
            </a:pPr>
            <a:r>
              <a:rPr lang="en-US" sz="3600" b="1" dirty="0" err="1">
                <a:solidFill>
                  <a:schemeClr val="accent6">
                    <a:lumMod val="75000"/>
                  </a:schemeClr>
                </a:solidFill>
              </a:rPr>
              <a:t>Contoh</a:t>
            </a:r>
            <a:r>
              <a:rPr lang="en-US" sz="3600" b="1" dirty="0">
                <a:solidFill>
                  <a:schemeClr val="accent6">
                    <a:lumMod val="75000"/>
                  </a:schemeClr>
                </a:solidFill>
              </a:rPr>
              <a:t> Syphilis </a:t>
            </a:r>
            <a:r>
              <a:rPr lang="en-US" sz="3600" b="1" dirty="0" err="1">
                <a:solidFill>
                  <a:schemeClr val="accent6">
                    <a:lumMod val="75000"/>
                  </a:schemeClr>
                </a:solidFill>
              </a:rPr>
              <a:t>pada</a:t>
            </a:r>
            <a:r>
              <a:rPr lang="en-US" sz="3600" b="1" dirty="0">
                <a:solidFill>
                  <a:schemeClr val="accent6">
                    <a:lumMod val="75000"/>
                  </a:schemeClr>
                </a:solidFill>
              </a:rPr>
              <a:t> </a:t>
            </a:r>
            <a:r>
              <a:rPr lang="en-US" sz="3600" b="1" dirty="0" err="1">
                <a:solidFill>
                  <a:schemeClr val="accent6">
                    <a:lumMod val="75000"/>
                  </a:schemeClr>
                </a:solidFill>
              </a:rPr>
              <a:t>tahap</a:t>
            </a:r>
            <a:r>
              <a:rPr lang="en-US" sz="3600" b="1" dirty="0">
                <a:solidFill>
                  <a:schemeClr val="accent6">
                    <a:lumMod val="75000"/>
                  </a:schemeClr>
                </a:solidFill>
              </a:rPr>
              <a:t> </a:t>
            </a:r>
            <a:r>
              <a:rPr lang="en-US" sz="3600" b="1" dirty="0" err="1">
                <a:solidFill>
                  <a:schemeClr val="accent6">
                    <a:lumMod val="75000"/>
                  </a:schemeClr>
                </a:solidFill>
              </a:rPr>
              <a:t>awal</a:t>
            </a:r>
            <a:r>
              <a:rPr lang="en-US" sz="3600" b="1" dirty="0">
                <a:solidFill>
                  <a:schemeClr val="accent6">
                    <a:lumMod val="75000"/>
                  </a:schemeClr>
                </a:solidFill>
              </a:rPr>
              <a:t>: </a:t>
            </a:r>
            <a:r>
              <a:rPr lang="en-US" sz="3600" b="1" dirty="0" err="1">
                <a:solidFill>
                  <a:schemeClr val="accent6">
                    <a:lumMod val="75000"/>
                  </a:schemeClr>
                </a:solidFill>
              </a:rPr>
              <a:t>luka</a:t>
            </a:r>
            <a:r>
              <a:rPr lang="en-US" sz="3600" b="1" dirty="0">
                <a:solidFill>
                  <a:schemeClr val="accent6">
                    <a:lumMod val="75000"/>
                  </a:schemeClr>
                </a:solidFill>
              </a:rPr>
              <a:t> </a:t>
            </a:r>
            <a:r>
              <a:rPr lang="en-US" sz="3600" b="1" dirty="0" err="1">
                <a:solidFill>
                  <a:schemeClr val="accent6">
                    <a:lumMod val="75000"/>
                  </a:schemeClr>
                </a:solidFill>
              </a:rPr>
              <a:t>besar</a:t>
            </a:r>
            <a:r>
              <a:rPr lang="en-US" sz="3600" b="1" dirty="0">
                <a:solidFill>
                  <a:schemeClr val="accent6">
                    <a:lumMod val="75000"/>
                  </a:schemeClr>
                </a:solidFill>
              </a:rPr>
              <a:t> </a:t>
            </a:r>
            <a:r>
              <a:rPr lang="en-US" sz="3600" b="1" dirty="0" err="1">
                <a:solidFill>
                  <a:schemeClr val="accent6">
                    <a:lumMod val="75000"/>
                  </a:schemeClr>
                </a:solidFill>
              </a:rPr>
              <a:t>di</a:t>
            </a:r>
            <a:r>
              <a:rPr lang="en-US" sz="3600" b="1" dirty="0">
                <a:solidFill>
                  <a:schemeClr val="accent6">
                    <a:lumMod val="75000"/>
                  </a:schemeClr>
                </a:solidFill>
              </a:rPr>
              <a:t> </a:t>
            </a:r>
            <a:r>
              <a:rPr lang="en-US" sz="3600" b="1" dirty="0" err="1">
                <a:solidFill>
                  <a:schemeClr val="accent6">
                    <a:lumMod val="75000"/>
                  </a:schemeClr>
                </a:solidFill>
              </a:rPr>
              <a:t>sekitar</a:t>
            </a:r>
            <a:r>
              <a:rPr lang="en-US" sz="3600" b="1" dirty="0">
                <a:solidFill>
                  <a:schemeClr val="accent6">
                    <a:lumMod val="75000"/>
                  </a:schemeClr>
                </a:solidFill>
              </a:rPr>
              <a:t> </a:t>
            </a:r>
            <a:r>
              <a:rPr lang="en-US" sz="3600" b="1" dirty="0" err="1">
                <a:solidFill>
                  <a:schemeClr val="accent6">
                    <a:lumMod val="75000"/>
                  </a:schemeClr>
                </a:solidFill>
              </a:rPr>
              <a:t>lubang</a:t>
            </a:r>
            <a:r>
              <a:rPr lang="en-US" sz="3600" b="1" dirty="0">
                <a:solidFill>
                  <a:schemeClr val="accent6">
                    <a:lumMod val="75000"/>
                  </a:schemeClr>
                </a:solidFill>
              </a:rPr>
              <a:t> anus</a:t>
            </a:r>
          </a:p>
        </p:txBody>
      </p:sp>
      <p:sp>
        <p:nvSpPr>
          <p:cNvPr id="57347" name="Slide Number Placeholder 3">
            <a:extLst>
              <a:ext uri="{FF2B5EF4-FFF2-40B4-BE49-F238E27FC236}">
                <a16:creationId xmlns:a16="http://schemas.microsoft.com/office/drawing/2014/main" id="{2FFF2C12-76E7-F849-BDEF-0C0AB62A04F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BB2EC4-D6FE-DB4B-BD56-97565E6A98D7}" type="slidenum">
              <a:rPr lang="en-US" altLang="en-US">
                <a:solidFill>
                  <a:srgbClr val="B5A788"/>
                </a:solidFill>
                <a:latin typeface="Gill Sans MT" panose="020B0502020104020203" pitchFamily="34" charset="77"/>
              </a:rPr>
              <a:pPr/>
              <a:t>34</a:t>
            </a:fld>
            <a:endParaRPr lang="en-US" altLang="en-US">
              <a:solidFill>
                <a:srgbClr val="B5A788"/>
              </a:solidFill>
              <a:latin typeface="Gill Sans MT" panose="020B0502020104020203" pitchFamily="34" charset="77"/>
            </a:endParaRPr>
          </a:p>
        </p:txBody>
      </p:sp>
      <p:pic>
        <p:nvPicPr>
          <p:cNvPr id="57348" name="Picture 3" descr="STD 8">
            <a:extLst>
              <a:ext uri="{FF2B5EF4-FFF2-40B4-BE49-F238E27FC236}">
                <a16:creationId xmlns:a16="http://schemas.microsoft.com/office/drawing/2014/main" id="{0BE7506A-268F-EF49-9DB6-0DA67A8DA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268760"/>
            <a:ext cx="5400600"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A94CF-CCA2-EA40-B06D-876A40837E88}"/>
              </a:ext>
            </a:extLst>
          </p:cNvPr>
          <p:cNvSpPr>
            <a:spLocks noGrp="1" noChangeArrowheads="1"/>
          </p:cNvSpPr>
          <p:nvPr>
            <p:ph type="title"/>
          </p:nvPr>
        </p:nvSpPr>
        <p:spPr>
          <a:xfrm>
            <a:off x="685800" y="76200"/>
            <a:ext cx="7924800" cy="1524000"/>
          </a:xfrm>
          <a:solidFill>
            <a:srgbClr val="FFFFFF"/>
          </a:solidFill>
        </p:spPr>
        <p:txBody>
          <a:bodyPr/>
          <a:lstStyle/>
          <a:p>
            <a:pPr eaLnBrk="1" hangingPunct="1">
              <a:defRPr/>
            </a:pPr>
            <a:r>
              <a:rPr lang="en-US" b="1" dirty="0" err="1">
                <a:solidFill>
                  <a:schemeClr val="accent6">
                    <a:lumMod val="75000"/>
                  </a:schemeClr>
                </a:solidFill>
              </a:rPr>
              <a:t>Contoh</a:t>
            </a:r>
            <a:r>
              <a:rPr lang="en-US" b="1" dirty="0">
                <a:solidFill>
                  <a:schemeClr val="accent6">
                    <a:lumMod val="75000"/>
                  </a:schemeClr>
                </a:solidFill>
              </a:rPr>
              <a:t> Syphilis </a:t>
            </a:r>
            <a:r>
              <a:rPr lang="en-US" b="1" dirty="0" err="1">
                <a:solidFill>
                  <a:schemeClr val="accent6">
                    <a:lumMod val="75000"/>
                  </a:schemeClr>
                </a:solidFill>
              </a:rPr>
              <a:t>tahap</a:t>
            </a:r>
            <a:r>
              <a:rPr lang="en-US" b="1" dirty="0">
                <a:solidFill>
                  <a:schemeClr val="accent6">
                    <a:lumMod val="75000"/>
                  </a:schemeClr>
                </a:solidFill>
              </a:rPr>
              <a:t> </a:t>
            </a:r>
            <a:r>
              <a:rPr lang="en-US" b="1" dirty="0" err="1">
                <a:solidFill>
                  <a:schemeClr val="accent6">
                    <a:lumMod val="75000"/>
                  </a:schemeClr>
                </a:solidFill>
              </a:rPr>
              <a:t>lanjut</a:t>
            </a:r>
            <a:r>
              <a:rPr lang="en-US" b="1" dirty="0">
                <a:solidFill>
                  <a:schemeClr val="accent6">
                    <a:lumMod val="75000"/>
                  </a:schemeClr>
                </a:solidFill>
              </a:rPr>
              <a:t>: </a:t>
            </a:r>
            <a:r>
              <a:rPr lang="en-US" b="1" dirty="0" err="1">
                <a:solidFill>
                  <a:schemeClr val="accent6">
                    <a:lumMod val="75000"/>
                  </a:schemeClr>
                </a:solidFill>
              </a:rPr>
              <a:t>Ruam</a:t>
            </a:r>
            <a:r>
              <a:rPr lang="en-US" b="1" dirty="0">
                <a:solidFill>
                  <a:schemeClr val="accent6">
                    <a:lumMod val="75000"/>
                  </a:schemeClr>
                </a:solidFill>
              </a:rPr>
              <a:t> </a:t>
            </a:r>
            <a:r>
              <a:rPr lang="en-US" b="1" dirty="0" err="1">
                <a:solidFill>
                  <a:schemeClr val="accent6">
                    <a:lumMod val="75000"/>
                  </a:schemeClr>
                </a:solidFill>
              </a:rPr>
              <a:t>Tubuh</a:t>
            </a:r>
            <a:endParaRPr lang="en-US" b="1" dirty="0">
              <a:solidFill>
                <a:schemeClr val="accent6">
                  <a:lumMod val="75000"/>
                </a:schemeClr>
              </a:solidFill>
            </a:endParaRPr>
          </a:p>
        </p:txBody>
      </p:sp>
      <p:sp>
        <p:nvSpPr>
          <p:cNvPr id="58371" name="Slide Number Placeholder 5">
            <a:extLst>
              <a:ext uri="{FF2B5EF4-FFF2-40B4-BE49-F238E27FC236}">
                <a16:creationId xmlns:a16="http://schemas.microsoft.com/office/drawing/2014/main" id="{BE003377-35B4-8A4E-B659-39868E2461A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BB4FA6-24FB-034C-9E00-8E31ACF1D3DA}" type="slidenum">
              <a:rPr lang="en-US" altLang="en-US">
                <a:solidFill>
                  <a:srgbClr val="B5A788"/>
                </a:solidFill>
                <a:latin typeface="Gill Sans MT" panose="020B0502020104020203" pitchFamily="34" charset="77"/>
              </a:rPr>
              <a:pPr/>
              <a:t>35</a:t>
            </a:fld>
            <a:endParaRPr lang="en-US" altLang="en-US">
              <a:solidFill>
                <a:srgbClr val="B5A788"/>
              </a:solidFill>
              <a:latin typeface="Gill Sans MT" panose="020B0502020104020203" pitchFamily="34" charset="77"/>
            </a:endParaRPr>
          </a:p>
        </p:txBody>
      </p:sp>
      <p:pic>
        <p:nvPicPr>
          <p:cNvPr id="58372" name="Picture 3" descr="Secondary Syphilis Body Rash">
            <a:extLst>
              <a:ext uri="{FF2B5EF4-FFF2-40B4-BE49-F238E27FC236}">
                <a16:creationId xmlns:a16="http://schemas.microsoft.com/office/drawing/2014/main" id="{72A1E6BC-4DD4-004B-9EBF-551802BC6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1981200"/>
            <a:ext cx="30003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4">
            <a:extLst>
              <a:ext uri="{FF2B5EF4-FFF2-40B4-BE49-F238E27FC236}">
                <a16:creationId xmlns:a16="http://schemas.microsoft.com/office/drawing/2014/main" id="{A8225D7F-7165-AD4A-8847-056A32FA11B0}"/>
              </a:ext>
            </a:extLst>
          </p:cNvPr>
          <p:cNvSpPr txBox="1">
            <a:spLocks noChangeArrowheads="1"/>
          </p:cNvSpPr>
          <p:nvPr/>
        </p:nvSpPr>
        <p:spPr bwMode="auto">
          <a:xfrm>
            <a:off x="417513" y="6440488"/>
            <a:ext cx="60055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i="1">
                <a:solidFill>
                  <a:srgbClr val="000000"/>
                </a:solidFill>
              </a:rPr>
              <a:t>Source</a:t>
            </a:r>
            <a:r>
              <a:rPr lang="en-US" altLang="en-US" sz="1600">
                <a:solidFill>
                  <a:srgbClr val="000000"/>
                </a:solidFill>
              </a:rPr>
              <a:t>: CDC/ NCHSTP/ Division of STD Prevention, STD Clinical Slides </a:t>
            </a:r>
          </a:p>
        </p:txBody>
      </p:sp>
      <p:sp>
        <p:nvSpPr>
          <p:cNvPr id="58374" name="Text Box 5">
            <a:extLst>
              <a:ext uri="{FF2B5EF4-FFF2-40B4-BE49-F238E27FC236}">
                <a16:creationId xmlns:a16="http://schemas.microsoft.com/office/drawing/2014/main" id="{7EAE3AF8-833E-9446-9431-45CEE41E23E6}"/>
              </a:ext>
            </a:extLst>
          </p:cNvPr>
          <p:cNvSpPr txBox="1">
            <a:spLocks noChangeArrowheads="1"/>
          </p:cNvSpPr>
          <p:nvPr/>
        </p:nvSpPr>
        <p:spPr bwMode="auto">
          <a:xfrm>
            <a:off x="8045450" y="53975"/>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Syphilis</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48306CF-588D-6C48-913F-4BC2D243211E}"/>
              </a:ext>
            </a:extLst>
          </p:cNvPr>
          <p:cNvSpPr>
            <a:spLocks noGrp="1" noChangeArrowheads="1"/>
          </p:cNvSpPr>
          <p:nvPr>
            <p:ph type="title"/>
          </p:nvPr>
        </p:nvSpPr>
        <p:spPr>
          <a:xfrm>
            <a:off x="152400" y="76200"/>
            <a:ext cx="8763000" cy="1219200"/>
          </a:xfrm>
          <a:solidFill>
            <a:srgbClr val="FFFFFF"/>
          </a:solidFill>
        </p:spPr>
        <p:txBody>
          <a:bodyPr>
            <a:normAutofit fontScale="90000"/>
          </a:bodyPr>
          <a:lstStyle/>
          <a:p>
            <a:pPr eaLnBrk="1" hangingPunct="1">
              <a:defRPr/>
            </a:pPr>
            <a:r>
              <a:rPr lang="en-US" sz="3900" b="1">
                <a:solidFill>
                  <a:srgbClr val="35436A"/>
                </a:solidFill>
                <a:effectLst>
                  <a:outerShdw blurRad="38100" dist="38100" dir="2700000" algn="tl">
                    <a:srgbClr val="C0C0C0"/>
                  </a:outerShdw>
                </a:effectLst>
              </a:rPr>
              <a:t>Contoh Syphilis tahap lanjut: Ruam Tubuh</a:t>
            </a:r>
            <a:endParaRPr lang="en-US" sz="3900" b="1" i="1">
              <a:solidFill>
                <a:srgbClr val="35436A"/>
              </a:solidFill>
              <a:effectLst>
                <a:outerShdw blurRad="38100" dist="38100" dir="2700000" algn="tl">
                  <a:srgbClr val="C0C0C0"/>
                </a:outerShdw>
              </a:effectLst>
            </a:endParaRPr>
          </a:p>
        </p:txBody>
      </p:sp>
      <p:pic>
        <p:nvPicPr>
          <p:cNvPr id="59395" name="Picture 6" descr="5199">
            <a:extLst>
              <a:ext uri="{FF2B5EF4-FFF2-40B4-BE49-F238E27FC236}">
                <a16:creationId xmlns:a16="http://schemas.microsoft.com/office/drawing/2014/main" id="{2ED75E92-0901-3E4A-9189-EA7433C5D859}"/>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57200" y="1905000"/>
            <a:ext cx="3713163" cy="4114800"/>
          </a:xfrm>
        </p:spPr>
      </p:pic>
      <p:sp>
        <p:nvSpPr>
          <p:cNvPr id="59396" name="Slide Number Placeholder 4">
            <a:extLst>
              <a:ext uri="{FF2B5EF4-FFF2-40B4-BE49-F238E27FC236}">
                <a16:creationId xmlns:a16="http://schemas.microsoft.com/office/drawing/2014/main" id="{FC6D9E68-E970-7040-83AE-640950A11F1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21E02F-D087-1F42-993E-B26B2FB37ABE}" type="slidenum">
              <a:rPr lang="en-US" altLang="en-US">
                <a:solidFill>
                  <a:srgbClr val="000000"/>
                </a:solidFill>
                <a:latin typeface="Gill Sans MT" panose="020B0502020104020203" pitchFamily="34" charset="77"/>
              </a:rPr>
              <a:pPr/>
              <a:t>36</a:t>
            </a:fld>
            <a:endParaRPr lang="en-US" altLang="en-US">
              <a:solidFill>
                <a:srgbClr val="000000"/>
              </a:solidFill>
              <a:latin typeface="Gill Sans MT" panose="020B0502020104020203" pitchFamily="34" charset="77"/>
            </a:endParaRPr>
          </a:p>
        </p:txBody>
      </p:sp>
      <p:pic>
        <p:nvPicPr>
          <p:cNvPr id="59397" name="Picture 2" descr="Secondary Syphilis: Generalized Body Rash">
            <a:extLst>
              <a:ext uri="{FF2B5EF4-FFF2-40B4-BE49-F238E27FC236}">
                <a16:creationId xmlns:a16="http://schemas.microsoft.com/office/drawing/2014/main" id="{2C2DF393-62AC-9B47-A7B7-6E9142615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1608931"/>
            <a:ext cx="4267200" cy="364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013B079-F13A-F948-BA7A-B28F5EC7A545}"/>
              </a:ext>
            </a:extLst>
          </p:cNvPr>
          <p:cNvSpPr>
            <a:spLocks noGrp="1" noChangeArrowheads="1"/>
          </p:cNvSpPr>
          <p:nvPr>
            <p:ph type="title"/>
          </p:nvPr>
        </p:nvSpPr>
        <p:spPr>
          <a:xfrm>
            <a:off x="152400" y="76200"/>
            <a:ext cx="8763000" cy="1371600"/>
          </a:xfrm>
          <a:solidFill>
            <a:srgbClr val="FFFFFF"/>
          </a:solidFill>
        </p:spPr>
        <p:txBody>
          <a:bodyPr>
            <a:normAutofit fontScale="90000"/>
          </a:bodyPr>
          <a:lstStyle/>
          <a:p>
            <a:pPr eaLnBrk="1" hangingPunct="1">
              <a:defRPr/>
            </a:pPr>
            <a:r>
              <a:rPr lang="en-US" b="1" dirty="0" err="1">
                <a:solidFill>
                  <a:schemeClr val="accent6">
                    <a:lumMod val="75000"/>
                  </a:schemeClr>
                </a:solidFill>
              </a:rPr>
              <a:t>Contoh</a:t>
            </a:r>
            <a:r>
              <a:rPr lang="en-US" b="1" dirty="0">
                <a:solidFill>
                  <a:schemeClr val="accent6">
                    <a:lumMod val="75000"/>
                  </a:schemeClr>
                </a:solidFill>
              </a:rPr>
              <a:t> Syphilis </a:t>
            </a:r>
            <a:r>
              <a:rPr lang="en-US" b="1" dirty="0" err="1">
                <a:solidFill>
                  <a:schemeClr val="accent6">
                    <a:lumMod val="75000"/>
                  </a:schemeClr>
                </a:solidFill>
              </a:rPr>
              <a:t>tahap</a:t>
            </a:r>
            <a:r>
              <a:rPr lang="en-US" b="1" dirty="0">
                <a:solidFill>
                  <a:schemeClr val="accent6">
                    <a:lumMod val="75000"/>
                  </a:schemeClr>
                </a:solidFill>
              </a:rPr>
              <a:t> </a:t>
            </a:r>
            <a:r>
              <a:rPr lang="en-US" b="1" dirty="0" err="1">
                <a:solidFill>
                  <a:schemeClr val="accent6">
                    <a:lumMod val="75000"/>
                  </a:schemeClr>
                </a:solidFill>
              </a:rPr>
              <a:t>lanjut</a:t>
            </a:r>
            <a:r>
              <a:rPr lang="en-US" b="1" dirty="0">
                <a:solidFill>
                  <a:schemeClr val="accent6">
                    <a:lumMod val="75000"/>
                  </a:schemeClr>
                </a:solidFill>
              </a:rPr>
              <a:t>: </a:t>
            </a:r>
            <a:r>
              <a:rPr lang="en-US" b="1" dirty="0" err="1">
                <a:solidFill>
                  <a:schemeClr val="accent6">
                    <a:lumMod val="75000"/>
                  </a:schemeClr>
                </a:solidFill>
              </a:rPr>
              <a:t>Ruam</a:t>
            </a:r>
            <a:r>
              <a:rPr lang="en-US" b="1" dirty="0">
                <a:solidFill>
                  <a:schemeClr val="accent6">
                    <a:lumMod val="75000"/>
                  </a:schemeClr>
                </a:solidFill>
              </a:rPr>
              <a:t> </a:t>
            </a:r>
            <a:r>
              <a:rPr lang="en-US" b="1" dirty="0" err="1">
                <a:solidFill>
                  <a:schemeClr val="accent6">
                    <a:lumMod val="75000"/>
                  </a:schemeClr>
                </a:solidFill>
              </a:rPr>
              <a:t>Tubuh</a:t>
            </a:r>
            <a:endParaRPr lang="en-US" b="1" dirty="0">
              <a:solidFill>
                <a:schemeClr val="accent6">
                  <a:lumMod val="75000"/>
                </a:schemeClr>
              </a:solidFill>
            </a:endParaRPr>
          </a:p>
        </p:txBody>
      </p:sp>
      <p:sp>
        <p:nvSpPr>
          <p:cNvPr id="60419" name="Slide Number Placeholder 5">
            <a:extLst>
              <a:ext uri="{FF2B5EF4-FFF2-40B4-BE49-F238E27FC236}">
                <a16:creationId xmlns:a16="http://schemas.microsoft.com/office/drawing/2014/main" id="{E7AA4B5D-CCBE-2C4E-BBB6-88397CDE146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F6E982-7532-E448-8E83-347BE74C5E9A}" type="slidenum">
              <a:rPr lang="en-US" altLang="en-US">
                <a:solidFill>
                  <a:srgbClr val="B5A788"/>
                </a:solidFill>
                <a:latin typeface="Gill Sans MT" panose="020B0502020104020203" pitchFamily="34" charset="77"/>
              </a:rPr>
              <a:pPr/>
              <a:t>37</a:t>
            </a:fld>
            <a:endParaRPr lang="en-US" altLang="en-US">
              <a:solidFill>
                <a:srgbClr val="B5A788"/>
              </a:solidFill>
              <a:latin typeface="Gill Sans MT" panose="020B0502020104020203" pitchFamily="34" charset="77"/>
            </a:endParaRPr>
          </a:p>
        </p:txBody>
      </p:sp>
      <p:sp>
        <p:nvSpPr>
          <p:cNvPr id="60420" name="Text Box 3">
            <a:extLst>
              <a:ext uri="{FF2B5EF4-FFF2-40B4-BE49-F238E27FC236}">
                <a16:creationId xmlns:a16="http://schemas.microsoft.com/office/drawing/2014/main" id="{BCDDD052-E4F2-A547-9617-8CA23F046243}"/>
              </a:ext>
            </a:extLst>
          </p:cNvPr>
          <p:cNvSpPr txBox="1">
            <a:spLocks noChangeArrowheads="1"/>
          </p:cNvSpPr>
          <p:nvPr/>
        </p:nvSpPr>
        <p:spPr bwMode="auto">
          <a:xfrm>
            <a:off x="8001000" y="76200"/>
            <a:ext cx="949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Sores</a:t>
            </a:r>
          </a:p>
        </p:txBody>
      </p:sp>
      <p:sp>
        <p:nvSpPr>
          <p:cNvPr id="60421" name="Text Box 4">
            <a:extLst>
              <a:ext uri="{FF2B5EF4-FFF2-40B4-BE49-F238E27FC236}">
                <a16:creationId xmlns:a16="http://schemas.microsoft.com/office/drawing/2014/main" id="{5ABF85E1-CB2F-E441-9FAE-25E3747A3D03}"/>
              </a:ext>
            </a:extLst>
          </p:cNvPr>
          <p:cNvSpPr txBox="1">
            <a:spLocks noChangeArrowheads="1"/>
          </p:cNvSpPr>
          <p:nvPr/>
        </p:nvSpPr>
        <p:spPr bwMode="auto">
          <a:xfrm>
            <a:off x="212725" y="6461125"/>
            <a:ext cx="4900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i="1">
                <a:solidFill>
                  <a:srgbClr val="000000"/>
                </a:solidFill>
              </a:rPr>
              <a:t>Source</a:t>
            </a:r>
            <a:r>
              <a:rPr lang="en-US" altLang="en-US" sz="1600">
                <a:solidFill>
                  <a:srgbClr val="000000"/>
                </a:solidFill>
              </a:rPr>
              <a:t>: Florida STD/HIV Prevention Training Center</a:t>
            </a:r>
          </a:p>
        </p:txBody>
      </p:sp>
      <p:pic>
        <p:nvPicPr>
          <p:cNvPr id="60422" name="Picture 5" descr="Secondary Syphilis Rash on the body, hands, and feet.">
            <a:extLst>
              <a:ext uri="{FF2B5EF4-FFF2-40B4-BE49-F238E27FC236}">
                <a16:creationId xmlns:a16="http://schemas.microsoft.com/office/drawing/2014/main" id="{276AC3EB-2815-944C-84D7-D568859E9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763" y="1981200"/>
            <a:ext cx="5832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108D657-3EF4-D44B-856C-754846987F8F}"/>
              </a:ext>
            </a:extLst>
          </p:cNvPr>
          <p:cNvSpPr>
            <a:spLocks noGrp="1" noChangeArrowheads="1"/>
          </p:cNvSpPr>
          <p:nvPr>
            <p:ph type="title"/>
          </p:nvPr>
        </p:nvSpPr>
        <p:spPr>
          <a:xfrm>
            <a:off x="533400" y="152400"/>
            <a:ext cx="8229600" cy="1143000"/>
          </a:xfrm>
          <a:solidFill>
            <a:srgbClr val="FFFFFF"/>
          </a:solidFill>
        </p:spPr>
        <p:txBody>
          <a:bodyPr>
            <a:normAutofit fontScale="90000"/>
          </a:bodyPr>
          <a:lstStyle/>
          <a:p>
            <a:pPr eaLnBrk="1" hangingPunct="1">
              <a:defRPr/>
            </a:pPr>
            <a:r>
              <a:rPr lang="en-US" sz="4000" b="1" dirty="0" err="1">
                <a:solidFill>
                  <a:schemeClr val="accent6">
                    <a:lumMod val="75000"/>
                  </a:schemeClr>
                </a:solidFill>
              </a:rPr>
              <a:t>Contoh</a:t>
            </a:r>
            <a:r>
              <a:rPr lang="en-US" sz="4000" b="1" dirty="0">
                <a:solidFill>
                  <a:schemeClr val="accent6">
                    <a:lumMod val="75000"/>
                  </a:schemeClr>
                </a:solidFill>
              </a:rPr>
              <a:t> Syphilis </a:t>
            </a:r>
            <a:r>
              <a:rPr lang="en-US" sz="4000" b="1" dirty="0" err="1">
                <a:solidFill>
                  <a:schemeClr val="accent6">
                    <a:lumMod val="75000"/>
                  </a:schemeClr>
                </a:solidFill>
              </a:rPr>
              <a:t>tahap</a:t>
            </a:r>
            <a:r>
              <a:rPr lang="en-US" sz="4000" b="1" dirty="0">
                <a:solidFill>
                  <a:schemeClr val="accent6">
                    <a:lumMod val="75000"/>
                  </a:schemeClr>
                </a:solidFill>
              </a:rPr>
              <a:t> </a:t>
            </a:r>
            <a:r>
              <a:rPr lang="en-US" sz="4000" b="1" dirty="0" err="1">
                <a:solidFill>
                  <a:schemeClr val="accent6">
                    <a:lumMod val="75000"/>
                  </a:schemeClr>
                </a:solidFill>
              </a:rPr>
              <a:t>lanjut</a:t>
            </a:r>
            <a:r>
              <a:rPr lang="en-US" sz="4000" b="1" dirty="0">
                <a:solidFill>
                  <a:schemeClr val="accent6">
                    <a:lumMod val="75000"/>
                  </a:schemeClr>
                </a:solidFill>
              </a:rPr>
              <a:t>: </a:t>
            </a:r>
            <a:r>
              <a:rPr lang="en-US" sz="4000" b="1" dirty="0" err="1">
                <a:solidFill>
                  <a:schemeClr val="accent6">
                    <a:lumMod val="75000"/>
                  </a:schemeClr>
                </a:solidFill>
              </a:rPr>
              <a:t>Rambut</a:t>
            </a:r>
            <a:r>
              <a:rPr lang="en-US" sz="4000" b="1" dirty="0">
                <a:solidFill>
                  <a:schemeClr val="accent6">
                    <a:lumMod val="75000"/>
                  </a:schemeClr>
                </a:solidFill>
              </a:rPr>
              <a:t> </a:t>
            </a:r>
            <a:r>
              <a:rPr lang="en-US" sz="4000" b="1" dirty="0" err="1">
                <a:solidFill>
                  <a:schemeClr val="accent6">
                    <a:lumMod val="75000"/>
                  </a:schemeClr>
                </a:solidFill>
              </a:rPr>
              <a:t>Rontok</a:t>
            </a:r>
            <a:endParaRPr lang="en-US" sz="4000" b="1" dirty="0">
              <a:solidFill>
                <a:schemeClr val="accent6">
                  <a:lumMod val="75000"/>
                </a:schemeClr>
              </a:solidFill>
            </a:endParaRPr>
          </a:p>
        </p:txBody>
      </p:sp>
      <p:sp>
        <p:nvSpPr>
          <p:cNvPr id="61443" name="Slide Number Placeholder 3">
            <a:extLst>
              <a:ext uri="{FF2B5EF4-FFF2-40B4-BE49-F238E27FC236}">
                <a16:creationId xmlns:a16="http://schemas.microsoft.com/office/drawing/2014/main" id="{A85C09A2-8138-924E-BA24-5636503E87D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5574F8-AD40-E24B-ACD5-9CD13C970E5C}" type="slidenum">
              <a:rPr lang="en-US" altLang="en-US">
                <a:solidFill>
                  <a:srgbClr val="B5A788"/>
                </a:solidFill>
                <a:latin typeface="Gill Sans MT" panose="020B0502020104020203" pitchFamily="34" charset="77"/>
              </a:rPr>
              <a:pPr/>
              <a:t>38</a:t>
            </a:fld>
            <a:endParaRPr lang="en-US" altLang="en-US">
              <a:solidFill>
                <a:srgbClr val="B5A788"/>
              </a:solidFill>
              <a:latin typeface="Gill Sans MT" panose="020B0502020104020203" pitchFamily="34" charset="77"/>
            </a:endParaRPr>
          </a:p>
        </p:txBody>
      </p:sp>
      <p:pic>
        <p:nvPicPr>
          <p:cNvPr id="61444" name="Picture 3" descr="STD 16">
            <a:extLst>
              <a:ext uri="{FF2B5EF4-FFF2-40B4-BE49-F238E27FC236}">
                <a16:creationId xmlns:a16="http://schemas.microsoft.com/office/drawing/2014/main" id="{92B73425-99AB-414F-9353-77D2390B7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2362200"/>
            <a:ext cx="508158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352EF34-5DCB-B34A-9037-44EF5DADE60B}"/>
              </a:ext>
            </a:extLst>
          </p:cNvPr>
          <p:cNvSpPr>
            <a:spLocks noGrp="1" noChangeArrowheads="1"/>
          </p:cNvSpPr>
          <p:nvPr>
            <p:ph type="title"/>
          </p:nvPr>
        </p:nvSpPr>
        <p:spPr>
          <a:xfrm>
            <a:off x="304800" y="76200"/>
            <a:ext cx="8686800" cy="1905000"/>
          </a:xfrm>
          <a:solidFill>
            <a:srgbClr val="FFFFFF"/>
          </a:solidFill>
        </p:spPr>
        <p:txBody>
          <a:bodyPr/>
          <a:lstStyle/>
          <a:p>
            <a:pPr eaLnBrk="1" hangingPunct="1">
              <a:defRPr/>
            </a:pPr>
            <a:r>
              <a:rPr lang="en-US" b="1" dirty="0" err="1">
                <a:solidFill>
                  <a:schemeClr val="accent6">
                    <a:lumMod val="75000"/>
                  </a:schemeClr>
                </a:solidFill>
              </a:rPr>
              <a:t>Contoh</a:t>
            </a:r>
            <a:r>
              <a:rPr lang="en-US" b="1" dirty="0">
                <a:solidFill>
                  <a:schemeClr val="accent6">
                    <a:lumMod val="75000"/>
                  </a:schemeClr>
                </a:solidFill>
              </a:rPr>
              <a:t> Syphilis </a:t>
            </a:r>
            <a:r>
              <a:rPr lang="en-US" b="1" dirty="0" err="1">
                <a:solidFill>
                  <a:schemeClr val="accent6">
                    <a:lumMod val="75000"/>
                  </a:schemeClr>
                </a:solidFill>
              </a:rPr>
              <a:t>tahap</a:t>
            </a:r>
            <a:r>
              <a:rPr lang="en-US" b="1" dirty="0">
                <a:solidFill>
                  <a:schemeClr val="accent6">
                    <a:lumMod val="75000"/>
                  </a:schemeClr>
                </a:solidFill>
              </a:rPr>
              <a:t> </a:t>
            </a:r>
            <a:r>
              <a:rPr lang="en-US" b="1" dirty="0" err="1">
                <a:solidFill>
                  <a:schemeClr val="accent6">
                    <a:lumMod val="75000"/>
                  </a:schemeClr>
                </a:solidFill>
              </a:rPr>
              <a:t>lanjut</a:t>
            </a:r>
            <a:r>
              <a:rPr lang="en-US" b="1" dirty="0">
                <a:solidFill>
                  <a:schemeClr val="accent6">
                    <a:lumMod val="75000"/>
                  </a:schemeClr>
                </a:solidFill>
              </a:rPr>
              <a:t>: </a:t>
            </a:r>
            <a:r>
              <a:rPr lang="en-US" b="1" dirty="0" err="1">
                <a:solidFill>
                  <a:schemeClr val="accent6">
                    <a:lumMod val="75000"/>
                  </a:schemeClr>
                </a:solidFill>
              </a:rPr>
              <a:t>sejenis</a:t>
            </a:r>
            <a:r>
              <a:rPr lang="en-US" b="1" dirty="0">
                <a:solidFill>
                  <a:schemeClr val="accent6">
                    <a:lumMod val="75000"/>
                  </a:schemeClr>
                </a:solidFill>
              </a:rPr>
              <a:t> </a:t>
            </a:r>
            <a:r>
              <a:rPr lang="en-US" b="1" dirty="0" err="1">
                <a:solidFill>
                  <a:schemeClr val="accent6">
                    <a:lumMod val="75000"/>
                  </a:schemeClr>
                </a:solidFill>
              </a:rPr>
              <a:t>kutil</a:t>
            </a:r>
            <a:r>
              <a:rPr lang="en-US" b="1" dirty="0">
                <a:solidFill>
                  <a:schemeClr val="accent6">
                    <a:lumMod val="75000"/>
                  </a:schemeClr>
                </a:solidFill>
              </a:rPr>
              <a:t> </a:t>
            </a:r>
            <a:r>
              <a:rPr lang="en-US" b="1" dirty="0" err="1">
                <a:solidFill>
                  <a:schemeClr val="accent6">
                    <a:lumMod val="75000"/>
                  </a:schemeClr>
                </a:solidFill>
              </a:rPr>
              <a:t>di</a:t>
            </a:r>
            <a:r>
              <a:rPr lang="en-US" b="1" dirty="0">
                <a:solidFill>
                  <a:schemeClr val="accent6">
                    <a:lumMod val="75000"/>
                  </a:schemeClr>
                </a:solidFill>
              </a:rPr>
              <a:t> </a:t>
            </a:r>
            <a:r>
              <a:rPr lang="en-US" b="1" dirty="0" err="1">
                <a:solidFill>
                  <a:schemeClr val="accent6">
                    <a:lumMod val="75000"/>
                  </a:schemeClr>
                </a:solidFill>
              </a:rPr>
              <a:t>sekitar</a:t>
            </a:r>
            <a:r>
              <a:rPr lang="en-US" b="1" dirty="0">
                <a:solidFill>
                  <a:schemeClr val="accent6">
                    <a:lumMod val="75000"/>
                  </a:schemeClr>
                </a:solidFill>
              </a:rPr>
              <a:t> </a:t>
            </a:r>
            <a:r>
              <a:rPr lang="en-US" b="1" dirty="0" err="1">
                <a:solidFill>
                  <a:schemeClr val="accent6">
                    <a:lumMod val="75000"/>
                  </a:schemeClr>
                </a:solidFill>
              </a:rPr>
              <a:t>kelamin</a:t>
            </a:r>
            <a:endParaRPr lang="en-US" b="1" dirty="0">
              <a:solidFill>
                <a:schemeClr val="accent6">
                  <a:lumMod val="75000"/>
                </a:schemeClr>
              </a:solidFill>
            </a:endParaRPr>
          </a:p>
        </p:txBody>
      </p:sp>
      <p:sp>
        <p:nvSpPr>
          <p:cNvPr id="62467" name="Slide Number Placeholder 3">
            <a:extLst>
              <a:ext uri="{FF2B5EF4-FFF2-40B4-BE49-F238E27FC236}">
                <a16:creationId xmlns:a16="http://schemas.microsoft.com/office/drawing/2014/main" id="{BFDBCCBC-4DB1-AA47-9280-9A039EF2C1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243097-790B-6440-B256-7A8D8E77272C}" type="slidenum">
              <a:rPr lang="en-US" altLang="en-US">
                <a:solidFill>
                  <a:srgbClr val="B5A788"/>
                </a:solidFill>
                <a:latin typeface="Gill Sans MT" panose="020B0502020104020203" pitchFamily="34" charset="77"/>
              </a:rPr>
              <a:pPr/>
              <a:t>39</a:t>
            </a:fld>
            <a:endParaRPr lang="en-US" altLang="en-US">
              <a:solidFill>
                <a:srgbClr val="B5A788"/>
              </a:solidFill>
              <a:latin typeface="Gill Sans MT" panose="020B0502020104020203" pitchFamily="34" charset="77"/>
            </a:endParaRPr>
          </a:p>
        </p:txBody>
      </p:sp>
      <p:pic>
        <p:nvPicPr>
          <p:cNvPr id="62468" name="Picture 3" descr="STD 13">
            <a:extLst>
              <a:ext uri="{FF2B5EF4-FFF2-40B4-BE49-F238E27FC236}">
                <a16:creationId xmlns:a16="http://schemas.microsoft.com/office/drawing/2014/main" id="{47F26955-AD76-B74E-AE66-A66187AC4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819400"/>
            <a:ext cx="5081588"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784625"/>
            <a:ext cx="7920880" cy="369332"/>
          </a:xfrm>
          <a:prstGeom prst="rect">
            <a:avLst/>
          </a:prstGeom>
          <a:noFill/>
        </p:spPr>
        <p:txBody>
          <a:bodyPr wrap="square" rtlCol="0">
            <a:spAutoFit/>
          </a:bodyPr>
          <a:lstStyle/>
          <a:p>
            <a:pPr fontAlgn="base"/>
            <a:r>
              <a:rPr lang="en-ID" b="1" cap="all" dirty="0"/>
              <a:t>Angka Normal </a:t>
            </a:r>
            <a:r>
              <a:rPr lang="en-ID" b="1" cap="all" dirty="0" err="1"/>
              <a:t>hasil</a:t>
            </a:r>
            <a:r>
              <a:rPr lang="en-ID" b="1" cap="all" dirty="0"/>
              <a:t> </a:t>
            </a:r>
            <a:r>
              <a:rPr lang="en-ID" b="1" cap="all" dirty="0" err="1"/>
              <a:t>pemeriksaan</a:t>
            </a:r>
            <a:r>
              <a:rPr lang="en-ID" b="1" cap="all" dirty="0"/>
              <a:t> </a:t>
            </a:r>
            <a:r>
              <a:rPr lang="en-ID" b="1" cap="all" dirty="0" err="1"/>
              <a:t>darah</a:t>
            </a:r>
            <a:r>
              <a:rPr lang="en-ID" b="1" cap="all" dirty="0"/>
              <a:t> </a:t>
            </a:r>
            <a:r>
              <a:rPr lang="en-ID" b="1" cap="all" dirty="0" err="1"/>
              <a:t>rutin</a:t>
            </a:r>
            <a:endParaRPr lang="en-ID" b="1" cap="all" dirty="0"/>
          </a:p>
        </p:txBody>
      </p:sp>
      <p:pic>
        <p:nvPicPr>
          <p:cNvPr id="12" name="Picture 3" descr="D:\ARTWORK\UNISA\BRAND BOOK\CDR\__MASTER TEMPLATE\TEMPLATE PPT\JPG\1,1.png"/>
          <p:cNvPicPr>
            <a:picLocks noChangeAspect="1" noChangeArrowheads="1"/>
          </p:cNvPicPr>
          <p:nvPr/>
        </p:nvPicPr>
        <p:blipFill>
          <a:blip r:embed="rId3" cstate="print"/>
          <a:srcRect/>
          <a:stretch>
            <a:fillRect/>
          </a:stretch>
        </p:blipFill>
        <p:spPr bwMode="auto">
          <a:xfrm>
            <a:off x="642910" y="214290"/>
            <a:ext cx="1643074" cy="592720"/>
          </a:xfrm>
          <a:prstGeom prst="rect">
            <a:avLst/>
          </a:prstGeom>
          <a:noFill/>
        </p:spPr>
      </p:pic>
      <p:pic>
        <p:nvPicPr>
          <p:cNvPr id="7" name="Picture 6">
            <a:extLst>
              <a:ext uri="{FF2B5EF4-FFF2-40B4-BE49-F238E27FC236}">
                <a16:creationId xmlns:a16="http://schemas.microsoft.com/office/drawing/2014/main" id="{FE408010-9F3B-B84A-9D18-6546739D0DFF}"/>
              </a:ext>
            </a:extLst>
          </p:cNvPr>
          <p:cNvPicPr>
            <a:picLocks noChangeAspect="1"/>
          </p:cNvPicPr>
          <p:nvPr/>
        </p:nvPicPr>
        <p:blipFill rotWithShape="1">
          <a:blip r:embed="rId4">
            <a:extLst>
              <a:ext uri="{28A0092B-C50C-407E-A947-70E740481C1C}">
                <a14:useLocalDpi xmlns:a14="http://schemas.microsoft.com/office/drawing/2010/main" val="0"/>
              </a:ext>
            </a:extLst>
          </a:blip>
          <a:srcRect l="3537" t="17771" r="5114" b="9071"/>
          <a:stretch/>
        </p:blipFill>
        <p:spPr>
          <a:xfrm>
            <a:off x="478763" y="2240150"/>
            <a:ext cx="8352928" cy="3732607"/>
          </a:xfrm>
          <a:prstGeom prst="rect">
            <a:avLst/>
          </a:prstGeom>
        </p:spPr>
      </p:pic>
    </p:spTree>
    <p:extLst>
      <p:ext uri="{BB962C8B-B14F-4D97-AF65-F5344CB8AC3E}">
        <p14:creationId xmlns:p14="http://schemas.microsoft.com/office/powerpoint/2010/main" val="2233661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94B5F34-C078-B14A-A894-4CF632F532F3}"/>
              </a:ext>
            </a:extLst>
          </p:cNvPr>
          <p:cNvSpPr>
            <a:spLocks noGrp="1" noChangeArrowheads="1"/>
          </p:cNvSpPr>
          <p:nvPr>
            <p:ph type="title"/>
          </p:nvPr>
        </p:nvSpPr>
        <p:spPr>
          <a:xfrm>
            <a:off x="381000" y="76200"/>
            <a:ext cx="8077200" cy="1371600"/>
          </a:xfrm>
          <a:solidFill>
            <a:srgbClr val="FFFFFF"/>
          </a:solidFill>
        </p:spPr>
        <p:txBody>
          <a:bodyPr/>
          <a:lstStyle/>
          <a:p>
            <a:pPr eaLnBrk="1" hangingPunct="1">
              <a:defRPr/>
            </a:pPr>
            <a:r>
              <a:rPr lang="en-US" sz="3600" b="1" dirty="0" err="1">
                <a:solidFill>
                  <a:schemeClr val="accent6">
                    <a:lumMod val="75000"/>
                  </a:schemeClr>
                </a:solidFill>
              </a:rPr>
              <a:t>Contoh</a:t>
            </a:r>
            <a:r>
              <a:rPr lang="en-US" sz="3600" b="1" dirty="0">
                <a:solidFill>
                  <a:schemeClr val="accent6">
                    <a:lumMod val="75000"/>
                  </a:schemeClr>
                </a:solidFill>
              </a:rPr>
              <a:t> Syphilis </a:t>
            </a:r>
            <a:r>
              <a:rPr lang="en-US" sz="3600" b="1" dirty="0" err="1">
                <a:solidFill>
                  <a:schemeClr val="accent6">
                    <a:lumMod val="75000"/>
                  </a:schemeClr>
                </a:solidFill>
              </a:rPr>
              <a:t>tahap</a:t>
            </a:r>
            <a:r>
              <a:rPr lang="en-US" sz="3600" b="1" dirty="0">
                <a:solidFill>
                  <a:schemeClr val="accent6">
                    <a:lumMod val="75000"/>
                  </a:schemeClr>
                </a:solidFill>
              </a:rPr>
              <a:t> </a:t>
            </a:r>
            <a:r>
              <a:rPr lang="en-US" sz="3600" b="1" dirty="0" err="1">
                <a:solidFill>
                  <a:schemeClr val="accent6">
                    <a:lumMod val="75000"/>
                  </a:schemeClr>
                </a:solidFill>
              </a:rPr>
              <a:t>lanjut</a:t>
            </a:r>
            <a:r>
              <a:rPr lang="en-US" sz="3600" b="1" dirty="0">
                <a:solidFill>
                  <a:schemeClr val="accent6">
                    <a:lumMod val="75000"/>
                  </a:schemeClr>
                </a:solidFill>
              </a:rPr>
              <a:t>: </a:t>
            </a:r>
            <a:r>
              <a:rPr lang="en-US" sz="3600" b="1" dirty="0" err="1">
                <a:solidFill>
                  <a:schemeClr val="accent6">
                    <a:lumMod val="75000"/>
                  </a:schemeClr>
                </a:solidFill>
              </a:rPr>
              <a:t>luka</a:t>
            </a:r>
            <a:r>
              <a:rPr lang="en-US" sz="3600" b="1" dirty="0">
                <a:solidFill>
                  <a:schemeClr val="accent6">
                    <a:lumMod val="75000"/>
                  </a:schemeClr>
                </a:solidFill>
              </a:rPr>
              <a:t> </a:t>
            </a:r>
            <a:r>
              <a:rPr lang="en-US" sz="3600" b="1" dirty="0" err="1">
                <a:solidFill>
                  <a:schemeClr val="accent6">
                    <a:lumMod val="75000"/>
                  </a:schemeClr>
                </a:solidFill>
              </a:rPr>
              <a:t>besar</a:t>
            </a:r>
            <a:r>
              <a:rPr lang="en-US" sz="3600" b="1" dirty="0">
                <a:solidFill>
                  <a:schemeClr val="accent6">
                    <a:lumMod val="75000"/>
                  </a:schemeClr>
                </a:solidFill>
              </a:rPr>
              <a:t> </a:t>
            </a:r>
            <a:r>
              <a:rPr lang="en-US" sz="3600" b="1" dirty="0" err="1">
                <a:solidFill>
                  <a:schemeClr val="accent6">
                    <a:lumMod val="75000"/>
                  </a:schemeClr>
                </a:solidFill>
              </a:rPr>
              <a:t>pada</a:t>
            </a:r>
            <a:r>
              <a:rPr lang="en-US" sz="3600" b="1" dirty="0">
                <a:solidFill>
                  <a:schemeClr val="accent6">
                    <a:lumMod val="75000"/>
                  </a:schemeClr>
                </a:solidFill>
              </a:rPr>
              <a:t> </a:t>
            </a:r>
            <a:r>
              <a:rPr lang="en-US" sz="3600" b="1" dirty="0" err="1">
                <a:solidFill>
                  <a:schemeClr val="accent6">
                    <a:lumMod val="75000"/>
                  </a:schemeClr>
                </a:solidFill>
              </a:rPr>
              <a:t>kulit</a:t>
            </a:r>
            <a:endParaRPr lang="en-US" sz="3600" b="1" dirty="0">
              <a:solidFill>
                <a:schemeClr val="accent6">
                  <a:lumMod val="75000"/>
                </a:schemeClr>
              </a:solidFill>
            </a:endParaRPr>
          </a:p>
        </p:txBody>
      </p:sp>
      <p:sp>
        <p:nvSpPr>
          <p:cNvPr id="64515" name="Slide Number Placeholder 5">
            <a:extLst>
              <a:ext uri="{FF2B5EF4-FFF2-40B4-BE49-F238E27FC236}">
                <a16:creationId xmlns:a16="http://schemas.microsoft.com/office/drawing/2014/main" id="{D6233528-2F9E-F943-8332-FF0433F2E6F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674879-012A-6747-8C40-A234279BB130}" type="slidenum">
              <a:rPr lang="en-US" altLang="en-US">
                <a:solidFill>
                  <a:srgbClr val="B5A788"/>
                </a:solidFill>
                <a:latin typeface="Gill Sans MT" panose="020B0502020104020203" pitchFamily="34" charset="77"/>
              </a:rPr>
              <a:pPr/>
              <a:t>40</a:t>
            </a:fld>
            <a:endParaRPr lang="en-US" altLang="en-US">
              <a:solidFill>
                <a:srgbClr val="B5A788"/>
              </a:solidFill>
              <a:latin typeface="Gill Sans MT" panose="020B0502020104020203" pitchFamily="34" charset="77"/>
            </a:endParaRPr>
          </a:p>
        </p:txBody>
      </p:sp>
      <p:pic>
        <p:nvPicPr>
          <p:cNvPr id="64516" name="Picture 3" descr="Late Stage Syphilis Ulcerating Gumma">
            <a:extLst>
              <a:ext uri="{FF2B5EF4-FFF2-40B4-BE49-F238E27FC236}">
                <a16:creationId xmlns:a16="http://schemas.microsoft.com/office/drawing/2014/main" id="{E930A618-CFF1-1340-B1FB-84469AA94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14600"/>
            <a:ext cx="6097588"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 Box 4">
            <a:extLst>
              <a:ext uri="{FF2B5EF4-FFF2-40B4-BE49-F238E27FC236}">
                <a16:creationId xmlns:a16="http://schemas.microsoft.com/office/drawing/2014/main" id="{8C39107A-FFE5-144C-8C0E-735B356E509D}"/>
              </a:ext>
            </a:extLst>
          </p:cNvPr>
          <p:cNvSpPr txBox="1">
            <a:spLocks noChangeArrowheads="1"/>
          </p:cNvSpPr>
          <p:nvPr/>
        </p:nvSpPr>
        <p:spPr bwMode="auto">
          <a:xfrm>
            <a:off x="417513" y="6440488"/>
            <a:ext cx="60055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i="1">
                <a:solidFill>
                  <a:srgbClr val="000000"/>
                </a:solidFill>
              </a:rPr>
              <a:t>Source</a:t>
            </a:r>
            <a:r>
              <a:rPr lang="en-US" altLang="en-US" sz="1600">
                <a:solidFill>
                  <a:srgbClr val="000000"/>
                </a:solidFill>
              </a:rPr>
              <a:t>: CDC/ NCHSTP/ Division of STD Prevention, STD Clinical Slides </a:t>
            </a:r>
          </a:p>
        </p:txBody>
      </p:sp>
      <p:sp>
        <p:nvSpPr>
          <p:cNvPr id="64518" name="Text Box 5">
            <a:extLst>
              <a:ext uri="{FF2B5EF4-FFF2-40B4-BE49-F238E27FC236}">
                <a16:creationId xmlns:a16="http://schemas.microsoft.com/office/drawing/2014/main" id="{A75ED7D8-9E88-4248-A0B8-0FCA69FA1125}"/>
              </a:ext>
            </a:extLst>
          </p:cNvPr>
          <p:cNvSpPr txBox="1">
            <a:spLocks noChangeArrowheads="1"/>
          </p:cNvSpPr>
          <p:nvPr/>
        </p:nvSpPr>
        <p:spPr bwMode="auto">
          <a:xfrm>
            <a:off x="8045450" y="53975"/>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Syphilis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F37791B-CBBA-8346-A1B4-24927840BEFA}"/>
              </a:ext>
            </a:extLst>
          </p:cNvPr>
          <p:cNvSpPr>
            <a:spLocks noGrp="1" noChangeArrowheads="1"/>
          </p:cNvSpPr>
          <p:nvPr>
            <p:ph type="title"/>
          </p:nvPr>
        </p:nvSpPr>
        <p:spPr>
          <a:xfrm>
            <a:off x="107504" y="608856"/>
            <a:ext cx="8534400" cy="760512"/>
          </a:xfrm>
          <a:solidFill>
            <a:srgbClr val="FFFFFF"/>
          </a:solidFill>
        </p:spPr>
        <p:txBody>
          <a:bodyPr/>
          <a:lstStyle/>
          <a:p>
            <a:pPr eaLnBrk="1" hangingPunct="1">
              <a:defRPr/>
            </a:pPr>
            <a:r>
              <a:rPr lang="en-US" sz="2800" b="1" dirty="0" err="1"/>
              <a:t>Penularan</a:t>
            </a:r>
            <a:r>
              <a:rPr lang="en-US" sz="2800" b="1" dirty="0"/>
              <a:t> Syphilis </a:t>
            </a:r>
            <a:r>
              <a:rPr lang="en-US" sz="2800" b="1" dirty="0" err="1"/>
              <a:t>dari</a:t>
            </a:r>
            <a:r>
              <a:rPr lang="en-US" sz="2800" b="1" dirty="0"/>
              <a:t> </a:t>
            </a:r>
            <a:r>
              <a:rPr lang="en-US" sz="2800" b="1" dirty="0" err="1"/>
              <a:t>Ibu</a:t>
            </a:r>
            <a:r>
              <a:rPr lang="en-US" sz="2800" b="1" dirty="0"/>
              <a:t> </a:t>
            </a:r>
            <a:r>
              <a:rPr lang="en-US" sz="2800" b="1" dirty="0" err="1"/>
              <a:t>ke</a:t>
            </a:r>
            <a:r>
              <a:rPr lang="en-US" sz="2800" b="1" dirty="0"/>
              <a:t> </a:t>
            </a:r>
            <a:r>
              <a:rPr lang="en-US" sz="2800" b="1" dirty="0" err="1"/>
              <a:t>Bayi</a:t>
            </a:r>
            <a:endParaRPr lang="en-US" sz="2800" b="1" dirty="0"/>
          </a:p>
        </p:txBody>
      </p:sp>
      <p:sp>
        <p:nvSpPr>
          <p:cNvPr id="65539" name="Rectangle 4">
            <a:extLst>
              <a:ext uri="{FF2B5EF4-FFF2-40B4-BE49-F238E27FC236}">
                <a16:creationId xmlns:a16="http://schemas.microsoft.com/office/drawing/2014/main" id="{C1BC25FF-7A83-0543-B2C1-0FBB83D31EFC}"/>
              </a:ext>
            </a:extLst>
          </p:cNvPr>
          <p:cNvSpPr>
            <a:spLocks noGrp="1" noChangeArrowheads="1"/>
          </p:cNvSpPr>
          <p:nvPr>
            <p:ph idx="1"/>
          </p:nvPr>
        </p:nvSpPr>
        <p:spPr>
          <a:xfrm>
            <a:off x="395536" y="1296888"/>
            <a:ext cx="8014512" cy="4572000"/>
          </a:xfrm>
        </p:spPr>
        <p:txBody>
          <a:bodyPr/>
          <a:lstStyle/>
          <a:p>
            <a:pPr eaLnBrk="1" hangingPunct="1">
              <a:lnSpc>
                <a:spcPct val="150000"/>
              </a:lnSpc>
            </a:pPr>
            <a:r>
              <a:rPr lang="en-US" altLang="en-US" sz="2400" dirty="0" err="1"/>
              <a:t>Dapat</a:t>
            </a:r>
            <a:r>
              <a:rPr lang="en-US" altLang="en-US" sz="2400" dirty="0"/>
              <a:t> </a:t>
            </a:r>
            <a:r>
              <a:rPr lang="en-US" altLang="en-US" sz="2400" dirty="0" err="1"/>
              <a:t>terjadi</a:t>
            </a:r>
            <a:r>
              <a:rPr lang="en-US" altLang="en-US" sz="2400" dirty="0"/>
              <a:t> </a:t>
            </a:r>
            <a:r>
              <a:rPr lang="en-US" altLang="en-US" sz="2400" dirty="0" err="1"/>
              <a:t>selama</a:t>
            </a:r>
            <a:r>
              <a:rPr lang="en-US" altLang="en-US" sz="2400" dirty="0"/>
              <a:t> </a:t>
            </a:r>
            <a:r>
              <a:rPr lang="en-US" altLang="en-US" sz="2400" dirty="0" err="1"/>
              <a:t>kehamilan</a:t>
            </a:r>
            <a:r>
              <a:rPr lang="en-US" altLang="en-US" sz="2400" dirty="0"/>
              <a:t> (18-20 </a:t>
            </a:r>
            <a:r>
              <a:rPr lang="en-US" altLang="en-US" sz="2400" dirty="0" err="1"/>
              <a:t>minggu</a:t>
            </a:r>
            <a:r>
              <a:rPr lang="en-US" altLang="en-US" sz="2400" dirty="0"/>
              <a:t>)</a:t>
            </a:r>
          </a:p>
          <a:p>
            <a:pPr eaLnBrk="1" hangingPunct="1">
              <a:lnSpc>
                <a:spcPct val="150000"/>
              </a:lnSpc>
            </a:pPr>
            <a:r>
              <a:rPr lang="en-US" altLang="en-US" sz="2400" dirty="0" err="1"/>
              <a:t>Gejala</a:t>
            </a:r>
            <a:r>
              <a:rPr lang="en-US" altLang="en-US" sz="2400" dirty="0"/>
              <a:t>: </a:t>
            </a:r>
          </a:p>
          <a:p>
            <a:pPr lvl="1" eaLnBrk="1" hangingPunct="1">
              <a:lnSpc>
                <a:spcPct val="150000"/>
              </a:lnSpc>
              <a:buFont typeface="Wingdings" pitchFamily="2" charset="2"/>
              <a:buChar char="v"/>
            </a:pPr>
            <a:r>
              <a:rPr lang="en-US" altLang="en-US" sz="2400" dirty="0" err="1"/>
              <a:t>Bayi</a:t>
            </a:r>
            <a:r>
              <a:rPr lang="en-US" altLang="en-US" sz="2400" dirty="0"/>
              <a:t> </a:t>
            </a:r>
            <a:r>
              <a:rPr lang="en-US" altLang="en-US" sz="2400" dirty="0" err="1"/>
              <a:t>lahir</a:t>
            </a:r>
            <a:r>
              <a:rPr lang="en-US" altLang="en-US" sz="2400" dirty="0"/>
              <a:t> </a:t>
            </a:r>
            <a:r>
              <a:rPr lang="en-US" altLang="en-US" sz="2400" dirty="0" err="1"/>
              <a:t>meninggal</a:t>
            </a:r>
            <a:endParaRPr lang="en-US" altLang="en-US" sz="2400" dirty="0"/>
          </a:p>
          <a:p>
            <a:pPr lvl="1" eaLnBrk="1" hangingPunct="1">
              <a:lnSpc>
                <a:spcPct val="150000"/>
              </a:lnSpc>
              <a:buFont typeface="Wingdings" pitchFamily="2" charset="2"/>
              <a:buChar char="v"/>
            </a:pPr>
            <a:r>
              <a:rPr lang="en-US" altLang="en-US" sz="2400" dirty="0" err="1"/>
              <a:t>Timbul</a:t>
            </a:r>
            <a:r>
              <a:rPr lang="en-US" altLang="en-US" sz="2400" dirty="0"/>
              <a:t> </a:t>
            </a:r>
            <a:r>
              <a:rPr lang="en-US" altLang="en-US" sz="2400" dirty="0" err="1"/>
              <a:t>gejala</a:t>
            </a:r>
            <a:r>
              <a:rPr lang="en-US" altLang="en-US" sz="2400" dirty="0"/>
              <a:t> pada </a:t>
            </a:r>
            <a:r>
              <a:rPr lang="en-US" altLang="en-US" sz="2400" dirty="0" err="1"/>
              <a:t>bayi</a:t>
            </a:r>
            <a:r>
              <a:rPr lang="en-US" altLang="en-US" sz="2400" dirty="0"/>
              <a:t> 2-6 </a:t>
            </a:r>
            <a:r>
              <a:rPr lang="en-US" altLang="en-US" sz="2400" dirty="0" err="1"/>
              <a:t>minggu</a:t>
            </a:r>
            <a:r>
              <a:rPr lang="en-US" altLang="en-US" sz="2400" dirty="0"/>
              <a:t> </a:t>
            </a:r>
            <a:r>
              <a:rPr lang="en-US" altLang="en-US" sz="2400" dirty="0" err="1"/>
              <a:t>setelah</a:t>
            </a:r>
            <a:r>
              <a:rPr lang="en-US" altLang="en-US" sz="2400" dirty="0"/>
              <a:t> </a:t>
            </a:r>
            <a:r>
              <a:rPr lang="en-US" altLang="en-US" sz="2400" dirty="0" err="1"/>
              <a:t>lahir</a:t>
            </a:r>
            <a:r>
              <a:rPr lang="en-US" altLang="en-US" sz="2400" dirty="0"/>
              <a:t>: </a:t>
            </a:r>
            <a:r>
              <a:rPr lang="en-US" altLang="en-US" sz="2400" dirty="0" err="1"/>
              <a:t>masalah</a:t>
            </a:r>
            <a:r>
              <a:rPr lang="en-US" altLang="en-US" sz="2400" dirty="0"/>
              <a:t> </a:t>
            </a:r>
            <a:r>
              <a:rPr lang="en-US" altLang="en-US" sz="2400" dirty="0" err="1"/>
              <a:t>kulit</a:t>
            </a:r>
            <a:endParaRPr lang="en-US" altLang="en-US" sz="2400" dirty="0"/>
          </a:p>
          <a:p>
            <a:pPr lvl="1">
              <a:lnSpc>
                <a:spcPct val="150000"/>
              </a:lnSpc>
              <a:buFont typeface="Wingdings" pitchFamily="2" charset="2"/>
              <a:buChar char="v"/>
            </a:pPr>
            <a:r>
              <a:rPr lang="en-US" sz="2400" dirty="0"/>
              <a:t>pada </a:t>
            </a:r>
            <a:r>
              <a:rPr lang="en-US" sz="2400" dirty="0" err="1"/>
              <a:t>bayi</a:t>
            </a:r>
            <a:r>
              <a:rPr lang="en-US" sz="2400" dirty="0"/>
              <a:t>: </a:t>
            </a:r>
            <a:r>
              <a:rPr lang="en-US" sz="2400" dirty="0" err="1"/>
              <a:t>hidung</a:t>
            </a:r>
            <a:r>
              <a:rPr lang="en-US" sz="2400" dirty="0"/>
              <a:t> </a:t>
            </a:r>
            <a:r>
              <a:rPr lang="en-US" sz="2400" dirty="0" err="1"/>
              <a:t>berlendir</a:t>
            </a:r>
            <a:r>
              <a:rPr lang="en-US" sz="2400" dirty="0"/>
              <a:t> (</a:t>
            </a:r>
            <a:r>
              <a:rPr lang="en-US" sz="2400" dirty="0" err="1"/>
              <a:t>ingus</a:t>
            </a:r>
            <a:r>
              <a:rPr lang="en-US" sz="2400" dirty="0"/>
              <a:t>), </a:t>
            </a:r>
            <a:r>
              <a:rPr lang="en-US" sz="2400" dirty="0" err="1"/>
              <a:t>ruam</a:t>
            </a:r>
            <a:r>
              <a:rPr lang="en-US" sz="2400" dirty="0"/>
              <a:t> </a:t>
            </a:r>
            <a:r>
              <a:rPr lang="en-US" sz="2400" dirty="0" err="1"/>
              <a:t>kulit</a:t>
            </a:r>
            <a:r>
              <a:rPr lang="en-US" sz="2400" dirty="0"/>
              <a:t>, </a:t>
            </a:r>
            <a:r>
              <a:rPr lang="en-US" sz="2400" dirty="0" err="1"/>
              <a:t>luka</a:t>
            </a:r>
            <a:r>
              <a:rPr lang="en-US" sz="2400" dirty="0"/>
              <a:t> pada </a:t>
            </a:r>
            <a:r>
              <a:rPr lang="en-US" sz="2400" dirty="0" err="1"/>
              <a:t>mulut</a:t>
            </a:r>
            <a:endParaRPr lang="en-US" altLang="en-US" sz="2400" dirty="0"/>
          </a:p>
        </p:txBody>
      </p:sp>
      <p:sp>
        <p:nvSpPr>
          <p:cNvPr id="65540" name="Slide Number Placeholder 3">
            <a:extLst>
              <a:ext uri="{FF2B5EF4-FFF2-40B4-BE49-F238E27FC236}">
                <a16:creationId xmlns:a16="http://schemas.microsoft.com/office/drawing/2014/main" id="{70171106-8929-FC42-ACAB-0EE9DBBDD7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5944FB-92A8-AB46-88DE-F1CA722BCA20}" type="slidenum">
              <a:rPr lang="en-US" altLang="en-US">
                <a:solidFill>
                  <a:srgbClr val="B5A788"/>
                </a:solidFill>
                <a:latin typeface="Gill Sans MT" panose="020B0502020104020203" pitchFamily="34" charset="77"/>
              </a:rPr>
              <a:pPr/>
              <a:t>41</a:t>
            </a:fld>
            <a:endParaRPr lang="en-US" altLang="en-US">
              <a:solidFill>
                <a:srgbClr val="B5A788"/>
              </a:solidFill>
              <a:latin typeface="Gill Sans MT" panose="020B0502020104020203" pitchFamily="34" charset="77"/>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F37791B-CBBA-8346-A1B4-24927840BEFA}"/>
              </a:ext>
            </a:extLst>
          </p:cNvPr>
          <p:cNvSpPr>
            <a:spLocks noGrp="1" noChangeArrowheads="1"/>
          </p:cNvSpPr>
          <p:nvPr>
            <p:ph type="title"/>
          </p:nvPr>
        </p:nvSpPr>
        <p:spPr>
          <a:xfrm>
            <a:off x="107504" y="608856"/>
            <a:ext cx="8534400" cy="760512"/>
          </a:xfrm>
          <a:solidFill>
            <a:srgbClr val="FFFFFF"/>
          </a:solidFill>
        </p:spPr>
        <p:txBody>
          <a:bodyPr/>
          <a:lstStyle/>
          <a:p>
            <a:pPr eaLnBrk="1" hangingPunct="1">
              <a:defRPr/>
            </a:pPr>
            <a:r>
              <a:rPr lang="en-US" sz="2800" b="1" dirty="0"/>
              <a:t>TORCH</a:t>
            </a:r>
          </a:p>
        </p:txBody>
      </p:sp>
      <p:sp>
        <p:nvSpPr>
          <p:cNvPr id="65539" name="Rectangle 4">
            <a:extLst>
              <a:ext uri="{FF2B5EF4-FFF2-40B4-BE49-F238E27FC236}">
                <a16:creationId xmlns:a16="http://schemas.microsoft.com/office/drawing/2014/main" id="{C1BC25FF-7A83-0543-B2C1-0FBB83D31EFC}"/>
              </a:ext>
            </a:extLst>
          </p:cNvPr>
          <p:cNvSpPr>
            <a:spLocks noGrp="1" noChangeArrowheads="1"/>
          </p:cNvSpPr>
          <p:nvPr>
            <p:ph idx="1"/>
          </p:nvPr>
        </p:nvSpPr>
        <p:spPr>
          <a:xfrm>
            <a:off x="395536" y="1296888"/>
            <a:ext cx="8014512" cy="4572000"/>
          </a:xfrm>
        </p:spPr>
        <p:txBody>
          <a:bodyPr/>
          <a:lstStyle/>
          <a:p>
            <a:pPr algn="just" fontAlgn="base">
              <a:lnSpc>
                <a:spcPct val="150000"/>
              </a:lnSpc>
            </a:pPr>
            <a:r>
              <a:rPr lang="en-ID" sz="1800" dirty="0" err="1"/>
              <a:t>Pemeriksaan</a:t>
            </a:r>
            <a:r>
              <a:rPr lang="en-ID" sz="1800" dirty="0"/>
              <a:t> TORCH </a:t>
            </a:r>
            <a:r>
              <a:rPr lang="en-ID" sz="1800" dirty="0" err="1"/>
              <a:t>adalah</a:t>
            </a:r>
            <a:r>
              <a:rPr lang="en-ID" sz="1800" dirty="0"/>
              <a:t> </a:t>
            </a:r>
            <a:r>
              <a:rPr lang="en-ID" sz="1800" dirty="0" err="1"/>
              <a:t>pemeriksaan</a:t>
            </a:r>
            <a:r>
              <a:rPr lang="en-ID" sz="1800" dirty="0"/>
              <a:t> yang </a:t>
            </a:r>
            <a:r>
              <a:rPr lang="en-ID" sz="1800" dirty="0" err="1"/>
              <a:t>dilakukan</a:t>
            </a:r>
            <a:r>
              <a:rPr lang="en-ID" sz="1800" dirty="0"/>
              <a:t> </a:t>
            </a:r>
            <a:r>
              <a:rPr lang="en-ID" sz="1800" dirty="0" err="1"/>
              <a:t>untuk</a:t>
            </a:r>
            <a:r>
              <a:rPr lang="en-ID" sz="1800" dirty="0"/>
              <a:t> </a:t>
            </a:r>
            <a:r>
              <a:rPr lang="en-ID" sz="1800" dirty="0" err="1"/>
              <a:t>mendeteksi</a:t>
            </a:r>
            <a:r>
              <a:rPr lang="en-ID" sz="1800" dirty="0"/>
              <a:t> </a:t>
            </a:r>
            <a:r>
              <a:rPr lang="en-ID" sz="1800" dirty="0" err="1"/>
              <a:t>adanya</a:t>
            </a:r>
            <a:r>
              <a:rPr lang="en-ID" sz="1800" dirty="0"/>
              <a:t> </a:t>
            </a:r>
            <a:r>
              <a:rPr lang="en-ID" sz="1800" dirty="0" err="1"/>
              <a:t>Toksoplasmosis</a:t>
            </a:r>
            <a:r>
              <a:rPr lang="en-ID" sz="1800" dirty="0"/>
              <a:t>, </a:t>
            </a:r>
            <a:r>
              <a:rPr lang="en-ID" sz="1800" dirty="0" err="1"/>
              <a:t>infeksi</a:t>
            </a:r>
            <a:r>
              <a:rPr lang="en-ID" sz="1800" dirty="0"/>
              <a:t> lain/Other infection, Rubella, Cytomegalovirus, dan Herpes simplex virus (</a:t>
            </a:r>
            <a:r>
              <a:rPr lang="en-ID" sz="1800" dirty="0" err="1"/>
              <a:t>disingkat</a:t>
            </a:r>
            <a:r>
              <a:rPr lang="en-ID" sz="1800" dirty="0"/>
              <a:t> TORCH), pada </a:t>
            </a:r>
            <a:r>
              <a:rPr lang="en-ID" sz="1800" dirty="0" err="1"/>
              <a:t>ibu</a:t>
            </a:r>
            <a:r>
              <a:rPr lang="en-ID" sz="1800" dirty="0"/>
              <a:t> </a:t>
            </a:r>
            <a:r>
              <a:rPr lang="en-ID" sz="1800" dirty="0" err="1"/>
              <a:t>hamil</a:t>
            </a:r>
            <a:r>
              <a:rPr lang="en-ID" sz="1800" dirty="0"/>
              <a:t> </a:t>
            </a:r>
            <a:r>
              <a:rPr lang="en-ID" sz="1800" dirty="0" err="1"/>
              <a:t>atau</a:t>
            </a:r>
            <a:r>
              <a:rPr lang="en-ID" sz="1800" dirty="0"/>
              <a:t> yang </a:t>
            </a:r>
            <a:r>
              <a:rPr lang="en-ID" sz="1800" dirty="0" err="1"/>
              <a:t>berencana</a:t>
            </a:r>
            <a:r>
              <a:rPr lang="en-ID" sz="1800" dirty="0"/>
              <a:t> </a:t>
            </a:r>
            <a:r>
              <a:rPr lang="en-ID" sz="1800" dirty="0" err="1"/>
              <a:t>hamil</a:t>
            </a:r>
            <a:r>
              <a:rPr lang="en-ID" sz="1800" dirty="0"/>
              <a:t>, </a:t>
            </a:r>
            <a:r>
              <a:rPr lang="en-ID" sz="1800" dirty="0" err="1"/>
              <a:t>untuk</a:t>
            </a:r>
            <a:r>
              <a:rPr lang="en-ID" sz="1800" dirty="0"/>
              <a:t> </a:t>
            </a:r>
            <a:r>
              <a:rPr lang="en-ID" sz="1800" dirty="0" err="1"/>
              <a:t>mencegah</a:t>
            </a:r>
            <a:r>
              <a:rPr lang="en-ID" sz="1800" dirty="0"/>
              <a:t> </a:t>
            </a:r>
            <a:r>
              <a:rPr lang="en-ID" sz="1800" dirty="0" err="1"/>
              <a:t>komplikasi</a:t>
            </a:r>
            <a:r>
              <a:rPr lang="en-ID" sz="1800" dirty="0"/>
              <a:t> pada </a:t>
            </a:r>
            <a:r>
              <a:rPr lang="en-ID" sz="1800" dirty="0" err="1"/>
              <a:t>janin</a:t>
            </a:r>
            <a:r>
              <a:rPr lang="en-ID" sz="1800" dirty="0"/>
              <a:t>.</a:t>
            </a:r>
          </a:p>
          <a:p>
            <a:pPr algn="just" fontAlgn="base">
              <a:lnSpc>
                <a:spcPct val="150000"/>
              </a:lnSpc>
            </a:pPr>
            <a:r>
              <a:rPr lang="en-ID" sz="1800" dirty="0" err="1"/>
              <a:t>Pemeriksaan</a:t>
            </a:r>
            <a:r>
              <a:rPr lang="en-ID" sz="1800" dirty="0"/>
              <a:t> :</a:t>
            </a:r>
          </a:p>
          <a:p>
            <a:pPr algn="just" fontAlgn="base">
              <a:lnSpc>
                <a:spcPct val="150000"/>
              </a:lnSpc>
              <a:buFont typeface="+mj-lt"/>
              <a:buAutoNum type="arabicPeriod"/>
            </a:pPr>
            <a:r>
              <a:rPr lang="en-ID" sz="1800" dirty="0"/>
              <a:t>IgM/IgG Toxoplasma</a:t>
            </a:r>
          </a:p>
          <a:p>
            <a:pPr algn="just" fontAlgn="base">
              <a:lnSpc>
                <a:spcPct val="150000"/>
              </a:lnSpc>
              <a:buFont typeface="+mj-lt"/>
              <a:buAutoNum type="arabicPeriod"/>
            </a:pPr>
            <a:r>
              <a:rPr lang="en-ID" sz="1800" dirty="0"/>
              <a:t>IgM/IgG Rubella</a:t>
            </a:r>
          </a:p>
          <a:p>
            <a:pPr algn="just" fontAlgn="base">
              <a:lnSpc>
                <a:spcPct val="150000"/>
              </a:lnSpc>
              <a:buFont typeface="+mj-lt"/>
              <a:buAutoNum type="arabicPeriod"/>
            </a:pPr>
            <a:r>
              <a:rPr lang="en-ID" sz="1800" dirty="0"/>
              <a:t>IgM/IgG CMV</a:t>
            </a:r>
          </a:p>
          <a:p>
            <a:pPr algn="just" fontAlgn="base">
              <a:lnSpc>
                <a:spcPct val="150000"/>
              </a:lnSpc>
              <a:buFont typeface="+mj-lt"/>
              <a:buAutoNum type="arabicPeriod"/>
            </a:pPr>
            <a:r>
              <a:rPr lang="en-ID" sz="1800" dirty="0"/>
              <a:t>IgM/IgG HSV 2</a:t>
            </a:r>
          </a:p>
          <a:p>
            <a:pPr marL="0" indent="0" algn="just" fontAlgn="base">
              <a:lnSpc>
                <a:spcPct val="150000"/>
              </a:lnSpc>
              <a:buNone/>
            </a:pPr>
            <a:endParaRPr lang="en-ID" sz="1800" dirty="0"/>
          </a:p>
        </p:txBody>
      </p:sp>
      <p:sp>
        <p:nvSpPr>
          <p:cNvPr id="65540" name="Slide Number Placeholder 3">
            <a:extLst>
              <a:ext uri="{FF2B5EF4-FFF2-40B4-BE49-F238E27FC236}">
                <a16:creationId xmlns:a16="http://schemas.microsoft.com/office/drawing/2014/main" id="{70171106-8929-FC42-ACAB-0EE9DBBDD7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5944FB-92A8-AB46-88DE-F1CA722BCA20}" type="slidenum">
              <a:rPr lang="en-US" altLang="en-US">
                <a:solidFill>
                  <a:srgbClr val="B5A788"/>
                </a:solidFill>
                <a:latin typeface="Gill Sans MT" panose="020B0502020104020203" pitchFamily="34" charset="77"/>
              </a:rPr>
              <a:pPr/>
              <a:t>42</a:t>
            </a:fld>
            <a:endParaRPr lang="en-US" altLang="en-US">
              <a:solidFill>
                <a:srgbClr val="B5A788"/>
              </a:solidFill>
              <a:latin typeface="Gill Sans MT" panose="020B0502020104020203" pitchFamily="34" charset="77"/>
            </a:endParaRPr>
          </a:p>
        </p:txBody>
      </p:sp>
    </p:spTree>
    <p:extLst>
      <p:ext uri="{BB962C8B-B14F-4D97-AF65-F5344CB8AC3E}">
        <p14:creationId xmlns:p14="http://schemas.microsoft.com/office/powerpoint/2010/main" val="177788442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F37791B-CBBA-8346-A1B4-24927840BEFA}"/>
              </a:ext>
            </a:extLst>
          </p:cNvPr>
          <p:cNvSpPr>
            <a:spLocks noGrp="1" noChangeArrowheads="1"/>
          </p:cNvSpPr>
          <p:nvPr>
            <p:ph type="title"/>
          </p:nvPr>
        </p:nvSpPr>
        <p:spPr>
          <a:xfrm>
            <a:off x="107504" y="608856"/>
            <a:ext cx="8534400" cy="760512"/>
          </a:xfrm>
          <a:solidFill>
            <a:srgbClr val="FFFFFF"/>
          </a:solidFill>
        </p:spPr>
        <p:txBody>
          <a:bodyPr/>
          <a:lstStyle/>
          <a:p>
            <a:pPr eaLnBrk="1" hangingPunct="1">
              <a:defRPr/>
            </a:pPr>
            <a:r>
              <a:rPr lang="en-US" sz="2800" b="1" dirty="0"/>
              <a:t>TORCH</a:t>
            </a:r>
          </a:p>
        </p:txBody>
      </p:sp>
      <p:sp>
        <p:nvSpPr>
          <p:cNvPr id="65539" name="Rectangle 4">
            <a:extLst>
              <a:ext uri="{FF2B5EF4-FFF2-40B4-BE49-F238E27FC236}">
                <a16:creationId xmlns:a16="http://schemas.microsoft.com/office/drawing/2014/main" id="{C1BC25FF-7A83-0543-B2C1-0FBB83D31EFC}"/>
              </a:ext>
            </a:extLst>
          </p:cNvPr>
          <p:cNvSpPr>
            <a:spLocks noGrp="1" noChangeArrowheads="1"/>
          </p:cNvSpPr>
          <p:nvPr>
            <p:ph idx="1"/>
          </p:nvPr>
        </p:nvSpPr>
        <p:spPr>
          <a:xfrm>
            <a:off x="395536" y="1296888"/>
            <a:ext cx="8014512" cy="4572000"/>
          </a:xfrm>
        </p:spPr>
        <p:txBody>
          <a:bodyPr/>
          <a:lstStyle/>
          <a:p>
            <a:pPr algn="just" fontAlgn="base">
              <a:lnSpc>
                <a:spcPct val="150000"/>
              </a:lnSpc>
            </a:pPr>
            <a:r>
              <a:rPr lang="en-ID" sz="2400" dirty="0" err="1"/>
              <a:t>Berdampak</a:t>
            </a:r>
            <a:r>
              <a:rPr lang="en-ID" sz="2400" dirty="0"/>
              <a:t> </a:t>
            </a:r>
            <a:r>
              <a:rPr lang="en-ID" sz="2400" dirty="0" err="1"/>
              <a:t>kecacatan</a:t>
            </a:r>
            <a:r>
              <a:rPr lang="en-ID" sz="2400" dirty="0"/>
              <a:t> </a:t>
            </a:r>
            <a:r>
              <a:rPr lang="en-ID" sz="2400" dirty="0" err="1"/>
              <a:t>janin</a:t>
            </a:r>
            <a:r>
              <a:rPr lang="en-ID" sz="2400" dirty="0"/>
              <a:t> </a:t>
            </a:r>
            <a:r>
              <a:rPr lang="en-ID" sz="2400" dirty="0" err="1"/>
              <a:t>yaitu</a:t>
            </a:r>
            <a:r>
              <a:rPr lang="en-ID" sz="2400" dirty="0"/>
              <a:t>: </a:t>
            </a:r>
          </a:p>
          <a:p>
            <a:pPr marL="457200" indent="-457200" algn="just" fontAlgn="base">
              <a:lnSpc>
                <a:spcPct val="150000"/>
              </a:lnSpc>
              <a:buFont typeface="+mj-lt"/>
              <a:buAutoNum type="alphaLcParenR"/>
            </a:pPr>
            <a:r>
              <a:rPr lang="en-ID" sz="2400" dirty="0" err="1"/>
              <a:t>kelainan</a:t>
            </a:r>
            <a:r>
              <a:rPr lang="en-ID" sz="2400" dirty="0"/>
              <a:t> pada </a:t>
            </a:r>
            <a:r>
              <a:rPr lang="en-ID" sz="2400" dirty="0" err="1"/>
              <a:t>saraf</a:t>
            </a:r>
            <a:r>
              <a:rPr lang="en-ID" sz="2400" dirty="0"/>
              <a:t> </a:t>
            </a:r>
            <a:r>
              <a:rPr lang="en-ID" sz="2400" dirty="0" err="1"/>
              <a:t>mata</a:t>
            </a:r>
            <a:endParaRPr lang="en-ID" sz="2400" dirty="0"/>
          </a:p>
          <a:p>
            <a:pPr marL="457200" indent="-457200" algn="just" fontAlgn="base">
              <a:lnSpc>
                <a:spcPct val="150000"/>
              </a:lnSpc>
              <a:buFont typeface="+mj-lt"/>
              <a:buAutoNum type="alphaLcParenR"/>
            </a:pPr>
            <a:r>
              <a:rPr lang="en-ID" sz="2400" dirty="0" err="1"/>
              <a:t>otak</a:t>
            </a:r>
            <a:r>
              <a:rPr lang="en-ID" sz="2400" dirty="0"/>
              <a:t>, </a:t>
            </a:r>
            <a:r>
              <a:rPr lang="en-ID" sz="2400" dirty="0" err="1"/>
              <a:t>paru-paru</a:t>
            </a:r>
            <a:r>
              <a:rPr lang="en-ID" sz="2400" dirty="0"/>
              <a:t>, </a:t>
            </a:r>
            <a:r>
              <a:rPr lang="en-ID" sz="2400" dirty="0" err="1"/>
              <a:t>telinga</a:t>
            </a:r>
            <a:endParaRPr lang="en-ID" sz="2400" dirty="0"/>
          </a:p>
          <a:p>
            <a:pPr marL="457200" indent="-457200" algn="just" fontAlgn="base">
              <a:lnSpc>
                <a:spcPct val="150000"/>
              </a:lnSpc>
              <a:buFont typeface="+mj-lt"/>
              <a:buAutoNum type="alphaLcParenR"/>
            </a:pPr>
            <a:r>
              <a:rPr lang="en-ID" sz="2400" dirty="0" err="1"/>
              <a:t>fungsi</a:t>
            </a:r>
            <a:r>
              <a:rPr lang="en-ID" sz="2400" dirty="0"/>
              <a:t> </a:t>
            </a:r>
            <a:r>
              <a:rPr lang="en-ID" sz="2400" dirty="0" err="1"/>
              <a:t>motoriknya</a:t>
            </a:r>
            <a:r>
              <a:rPr lang="en-ID" sz="2400" dirty="0"/>
              <a:t>. </a:t>
            </a:r>
          </a:p>
          <a:p>
            <a:pPr algn="just" fontAlgn="base">
              <a:lnSpc>
                <a:spcPct val="150000"/>
              </a:lnSpc>
            </a:pPr>
            <a:r>
              <a:rPr lang="en-ID" sz="2400" dirty="0" err="1"/>
              <a:t>Bayi</a:t>
            </a:r>
            <a:r>
              <a:rPr lang="en-ID" sz="2400" dirty="0"/>
              <a:t> </a:t>
            </a:r>
            <a:r>
              <a:rPr lang="en-ID" sz="2400" dirty="0" err="1"/>
              <a:t>lahir</a:t>
            </a:r>
            <a:r>
              <a:rPr lang="en-ID" sz="2400" dirty="0"/>
              <a:t> </a:t>
            </a:r>
            <a:r>
              <a:rPr lang="en-ID" sz="2400" dirty="0" err="1"/>
              <a:t>prematur</a:t>
            </a:r>
            <a:r>
              <a:rPr lang="en-ID" sz="2400" dirty="0"/>
              <a:t> </a:t>
            </a:r>
            <a:r>
              <a:rPr lang="en-ID" sz="2400" dirty="0" err="1"/>
              <a:t>dengan</a:t>
            </a:r>
            <a:r>
              <a:rPr lang="en-ID" sz="2400" dirty="0"/>
              <a:t> </a:t>
            </a:r>
            <a:r>
              <a:rPr lang="en-ID" sz="2400" dirty="0" err="1"/>
              <a:t>cacat</a:t>
            </a:r>
            <a:r>
              <a:rPr lang="en-ID" sz="2400" dirty="0"/>
              <a:t> </a:t>
            </a:r>
            <a:r>
              <a:rPr lang="en-ID" sz="2400" dirty="0" err="1"/>
              <a:t>bawaan</a:t>
            </a:r>
            <a:r>
              <a:rPr lang="en-ID" sz="2400" dirty="0"/>
              <a:t> </a:t>
            </a:r>
            <a:r>
              <a:rPr lang="en-ID" sz="2400" dirty="0" err="1"/>
              <a:t>kongenital</a:t>
            </a:r>
            <a:r>
              <a:rPr lang="en-ID" sz="2400" dirty="0"/>
              <a:t>. </a:t>
            </a:r>
          </a:p>
          <a:p>
            <a:pPr algn="just" fontAlgn="base">
              <a:lnSpc>
                <a:spcPct val="150000"/>
              </a:lnSpc>
            </a:pPr>
            <a:r>
              <a:rPr lang="en-ID" sz="2400" dirty="0" err="1"/>
              <a:t>Kematian</a:t>
            </a:r>
            <a:r>
              <a:rPr lang="en-ID" sz="2400" dirty="0"/>
              <a:t> pada </a:t>
            </a:r>
            <a:r>
              <a:rPr lang="en-ID" sz="2400" dirty="0" err="1"/>
              <a:t>janin</a:t>
            </a:r>
            <a:endParaRPr lang="en-ID" sz="2400" dirty="0"/>
          </a:p>
        </p:txBody>
      </p:sp>
      <p:sp>
        <p:nvSpPr>
          <p:cNvPr id="65540" name="Slide Number Placeholder 3">
            <a:extLst>
              <a:ext uri="{FF2B5EF4-FFF2-40B4-BE49-F238E27FC236}">
                <a16:creationId xmlns:a16="http://schemas.microsoft.com/office/drawing/2014/main" id="{70171106-8929-FC42-ACAB-0EE9DBBDD7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5944FB-92A8-AB46-88DE-F1CA722BCA20}" type="slidenum">
              <a:rPr lang="en-US" altLang="en-US">
                <a:solidFill>
                  <a:srgbClr val="B5A788"/>
                </a:solidFill>
                <a:latin typeface="Gill Sans MT" panose="020B0502020104020203" pitchFamily="34" charset="77"/>
              </a:rPr>
              <a:pPr/>
              <a:t>43</a:t>
            </a:fld>
            <a:endParaRPr lang="en-US" altLang="en-US">
              <a:solidFill>
                <a:srgbClr val="B5A788"/>
              </a:solidFill>
              <a:latin typeface="Gill Sans MT" panose="020B0502020104020203" pitchFamily="34" charset="77"/>
            </a:endParaRPr>
          </a:p>
        </p:txBody>
      </p:sp>
    </p:spTree>
    <p:extLst>
      <p:ext uri="{BB962C8B-B14F-4D97-AF65-F5344CB8AC3E}">
        <p14:creationId xmlns:p14="http://schemas.microsoft.com/office/powerpoint/2010/main" val="207119209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F37791B-CBBA-8346-A1B4-24927840BEFA}"/>
              </a:ext>
            </a:extLst>
          </p:cNvPr>
          <p:cNvSpPr>
            <a:spLocks noGrp="1" noChangeArrowheads="1"/>
          </p:cNvSpPr>
          <p:nvPr>
            <p:ph type="title"/>
          </p:nvPr>
        </p:nvSpPr>
        <p:spPr>
          <a:xfrm>
            <a:off x="107504" y="608856"/>
            <a:ext cx="8534400" cy="760512"/>
          </a:xfrm>
          <a:solidFill>
            <a:srgbClr val="FFFFFF"/>
          </a:solidFill>
        </p:spPr>
        <p:txBody>
          <a:bodyPr/>
          <a:lstStyle/>
          <a:p>
            <a:pPr>
              <a:defRPr/>
            </a:pPr>
            <a:r>
              <a:rPr lang="en-US" sz="2400" b="1" dirty="0">
                <a:hlinkClick r:id="rId3"/>
              </a:rPr>
              <a:t>http://jamkesos.jogjaprov.go.id/index.php/news/detail_news/informasi-pemeriksaan-torch-tahun-2021</a:t>
            </a:r>
            <a:r>
              <a:rPr lang="en-US" sz="2400" b="1" dirty="0"/>
              <a:t> </a:t>
            </a:r>
          </a:p>
        </p:txBody>
      </p:sp>
      <p:pic>
        <p:nvPicPr>
          <p:cNvPr id="3" name="Content Placeholder 2">
            <a:extLst>
              <a:ext uri="{FF2B5EF4-FFF2-40B4-BE49-F238E27FC236}">
                <a16:creationId xmlns:a16="http://schemas.microsoft.com/office/drawing/2014/main" id="{D777C3A2-68AD-2E4C-9FC5-FFBF0975EEF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95288" y="1475761"/>
            <a:ext cx="8015287" cy="4214453"/>
          </a:xfrm>
        </p:spPr>
      </p:pic>
      <p:sp>
        <p:nvSpPr>
          <p:cNvPr id="65540" name="Slide Number Placeholder 3">
            <a:extLst>
              <a:ext uri="{FF2B5EF4-FFF2-40B4-BE49-F238E27FC236}">
                <a16:creationId xmlns:a16="http://schemas.microsoft.com/office/drawing/2014/main" id="{70171106-8929-FC42-ACAB-0EE9DBBDD7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5944FB-92A8-AB46-88DE-F1CA722BCA20}" type="slidenum">
              <a:rPr lang="en-US" altLang="en-US">
                <a:solidFill>
                  <a:srgbClr val="B5A788"/>
                </a:solidFill>
                <a:latin typeface="Gill Sans MT" panose="020B0502020104020203" pitchFamily="34" charset="77"/>
              </a:rPr>
              <a:pPr/>
              <a:t>44</a:t>
            </a:fld>
            <a:endParaRPr lang="en-US" altLang="en-US">
              <a:solidFill>
                <a:srgbClr val="B5A788"/>
              </a:solidFill>
              <a:latin typeface="Gill Sans MT" panose="020B0502020104020203" pitchFamily="34" charset="77"/>
            </a:endParaRPr>
          </a:p>
        </p:txBody>
      </p:sp>
      <p:pic>
        <p:nvPicPr>
          <p:cNvPr id="5" name="Picture 4">
            <a:extLst>
              <a:ext uri="{FF2B5EF4-FFF2-40B4-BE49-F238E27FC236}">
                <a16:creationId xmlns:a16="http://schemas.microsoft.com/office/drawing/2014/main" id="{3B3D73B6-B4CB-514B-9348-1CFB36F6194E}"/>
              </a:ext>
            </a:extLst>
          </p:cNvPr>
          <p:cNvPicPr>
            <a:picLocks noChangeAspect="1"/>
          </p:cNvPicPr>
          <p:nvPr/>
        </p:nvPicPr>
        <p:blipFill rotWithShape="1">
          <a:blip r:embed="rId4">
            <a:extLst>
              <a:ext uri="{28A0092B-C50C-407E-A947-70E740481C1C}">
                <a14:useLocalDpi xmlns:a14="http://schemas.microsoft.com/office/drawing/2010/main" val="0"/>
              </a:ext>
            </a:extLst>
          </a:blip>
          <a:srcRect l="8019" t="11060" r="9840" b="14055"/>
          <a:stretch/>
        </p:blipFill>
        <p:spPr>
          <a:xfrm>
            <a:off x="370089" y="1864767"/>
            <a:ext cx="7980466" cy="3825447"/>
          </a:xfrm>
          <a:prstGeom prst="rect">
            <a:avLst/>
          </a:prstGeom>
        </p:spPr>
      </p:pic>
    </p:spTree>
    <p:extLst>
      <p:ext uri="{BB962C8B-B14F-4D97-AF65-F5344CB8AC3E}">
        <p14:creationId xmlns:p14="http://schemas.microsoft.com/office/powerpoint/2010/main" val="393790320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F37791B-CBBA-8346-A1B4-24927840BEFA}"/>
              </a:ext>
            </a:extLst>
          </p:cNvPr>
          <p:cNvSpPr>
            <a:spLocks noGrp="1" noChangeArrowheads="1"/>
          </p:cNvSpPr>
          <p:nvPr>
            <p:ph type="title"/>
          </p:nvPr>
        </p:nvSpPr>
        <p:spPr>
          <a:xfrm>
            <a:off x="107504" y="608856"/>
            <a:ext cx="8534400" cy="760512"/>
          </a:xfrm>
          <a:solidFill>
            <a:srgbClr val="FFFFFF"/>
          </a:solidFill>
        </p:spPr>
        <p:txBody>
          <a:bodyPr/>
          <a:lstStyle/>
          <a:p>
            <a:pPr eaLnBrk="1" hangingPunct="1">
              <a:defRPr/>
            </a:pPr>
            <a:r>
              <a:rPr lang="en-US" sz="2800" b="1" dirty="0"/>
              <a:t>TBC</a:t>
            </a:r>
          </a:p>
        </p:txBody>
      </p:sp>
      <p:sp>
        <p:nvSpPr>
          <p:cNvPr id="65539" name="Rectangle 4">
            <a:extLst>
              <a:ext uri="{FF2B5EF4-FFF2-40B4-BE49-F238E27FC236}">
                <a16:creationId xmlns:a16="http://schemas.microsoft.com/office/drawing/2014/main" id="{C1BC25FF-7A83-0543-B2C1-0FBB83D31EFC}"/>
              </a:ext>
            </a:extLst>
          </p:cNvPr>
          <p:cNvSpPr>
            <a:spLocks noGrp="1" noChangeArrowheads="1"/>
          </p:cNvSpPr>
          <p:nvPr>
            <p:ph idx="1"/>
          </p:nvPr>
        </p:nvSpPr>
        <p:spPr>
          <a:xfrm>
            <a:off x="395536" y="1196752"/>
            <a:ext cx="8014512" cy="5052392"/>
          </a:xfrm>
        </p:spPr>
        <p:txBody>
          <a:bodyPr/>
          <a:lstStyle/>
          <a:p>
            <a:pPr algn="just" fontAlgn="base">
              <a:lnSpc>
                <a:spcPct val="150000"/>
              </a:lnSpc>
            </a:pPr>
            <a:r>
              <a:rPr lang="en-ID" sz="1600" dirty="0" err="1"/>
              <a:t>Tuberkulosis</a:t>
            </a:r>
            <a:r>
              <a:rPr lang="en-ID" sz="1600" dirty="0"/>
              <a:t> yang </a:t>
            </a:r>
            <a:r>
              <a:rPr lang="en-ID" sz="1600" dirty="0" err="1"/>
              <a:t>selanjutnya</a:t>
            </a:r>
            <a:r>
              <a:rPr lang="en-ID" sz="1600" dirty="0"/>
              <a:t> </a:t>
            </a:r>
            <a:r>
              <a:rPr lang="en-ID" sz="1600" dirty="0" err="1"/>
              <a:t>disingkat</a:t>
            </a:r>
            <a:r>
              <a:rPr lang="en-ID" sz="1600" dirty="0"/>
              <a:t> TB </a:t>
            </a:r>
            <a:r>
              <a:rPr lang="en-ID" sz="1600" dirty="0" err="1"/>
              <a:t>adalah</a:t>
            </a:r>
            <a:r>
              <a:rPr lang="en-ID" sz="1600" dirty="0"/>
              <a:t> </a:t>
            </a:r>
            <a:r>
              <a:rPr lang="en-ID" sz="1600" dirty="0" err="1"/>
              <a:t>penyakit</a:t>
            </a:r>
            <a:r>
              <a:rPr lang="en-ID" sz="1600" dirty="0"/>
              <a:t> </a:t>
            </a:r>
            <a:r>
              <a:rPr lang="en-ID" sz="1600" dirty="0" err="1"/>
              <a:t>menular</a:t>
            </a:r>
            <a:r>
              <a:rPr lang="en-ID" sz="1600" dirty="0"/>
              <a:t> yang </a:t>
            </a:r>
            <a:r>
              <a:rPr lang="en-ID" sz="1600" dirty="0" err="1"/>
              <a:t>disebabkan</a:t>
            </a:r>
            <a:r>
              <a:rPr lang="en-ID" sz="1600" dirty="0"/>
              <a:t> oleh Mycobacterium tuberculosis, yang </a:t>
            </a:r>
            <a:r>
              <a:rPr lang="en-ID" sz="1600" dirty="0" err="1"/>
              <a:t>dapat</a:t>
            </a:r>
            <a:r>
              <a:rPr lang="en-ID" sz="1600" dirty="0"/>
              <a:t> </a:t>
            </a:r>
            <a:r>
              <a:rPr lang="en-ID" sz="1600" dirty="0" err="1"/>
              <a:t>menyerang</a:t>
            </a:r>
            <a:r>
              <a:rPr lang="en-ID" sz="1600" dirty="0"/>
              <a:t> </a:t>
            </a:r>
            <a:r>
              <a:rPr lang="en-ID" sz="1600" dirty="0" err="1"/>
              <a:t>paru</a:t>
            </a:r>
            <a:r>
              <a:rPr lang="en-ID" sz="1600" dirty="0"/>
              <a:t> dan organ </a:t>
            </a:r>
            <a:r>
              <a:rPr lang="en-ID" sz="1600" dirty="0" err="1"/>
              <a:t>lainnya</a:t>
            </a:r>
            <a:r>
              <a:rPr lang="en-ID" sz="1600" dirty="0"/>
              <a:t>. </a:t>
            </a:r>
          </a:p>
          <a:p>
            <a:pPr algn="just" fontAlgn="base">
              <a:lnSpc>
                <a:spcPct val="150000"/>
              </a:lnSpc>
            </a:pPr>
            <a:r>
              <a:rPr lang="en-ID" sz="1600" dirty="0" err="1"/>
              <a:t>Penanggulangan</a:t>
            </a:r>
            <a:r>
              <a:rPr lang="en-ID" sz="1600" dirty="0"/>
              <a:t> </a:t>
            </a:r>
            <a:r>
              <a:rPr lang="en-ID" sz="1600" dirty="0" err="1"/>
              <a:t>Tuberkulosis</a:t>
            </a:r>
            <a:r>
              <a:rPr lang="en-ID" sz="1600" dirty="0"/>
              <a:t> yang </a:t>
            </a:r>
            <a:r>
              <a:rPr lang="en-ID" sz="1600" dirty="0" err="1"/>
              <a:t>selanjutnya</a:t>
            </a:r>
            <a:r>
              <a:rPr lang="en-ID" sz="1600" dirty="0"/>
              <a:t> </a:t>
            </a:r>
            <a:r>
              <a:rPr lang="en-ID" sz="1600" dirty="0" err="1"/>
              <a:t>disebut</a:t>
            </a:r>
            <a:r>
              <a:rPr lang="en-ID" sz="1600" dirty="0"/>
              <a:t> </a:t>
            </a:r>
            <a:r>
              <a:rPr lang="en-ID" sz="1600" dirty="0" err="1"/>
              <a:t>Penanggulangan</a:t>
            </a:r>
            <a:r>
              <a:rPr lang="en-ID" sz="1600" dirty="0"/>
              <a:t> TB </a:t>
            </a:r>
            <a:r>
              <a:rPr lang="en-ID" sz="1600" dirty="0" err="1"/>
              <a:t>adalah</a:t>
            </a:r>
            <a:r>
              <a:rPr lang="en-ID" sz="1600" dirty="0"/>
              <a:t> </a:t>
            </a:r>
            <a:r>
              <a:rPr lang="en-ID" sz="1600" dirty="0" err="1"/>
              <a:t>segala</a:t>
            </a:r>
            <a:r>
              <a:rPr lang="en-ID" sz="1600" dirty="0"/>
              <a:t> </a:t>
            </a:r>
            <a:r>
              <a:rPr lang="en-ID" sz="1600" dirty="0" err="1"/>
              <a:t>upaya</a:t>
            </a:r>
            <a:r>
              <a:rPr lang="en-ID" sz="1600" dirty="0"/>
              <a:t> </a:t>
            </a:r>
            <a:r>
              <a:rPr lang="en-ID" sz="1600" dirty="0" err="1"/>
              <a:t>kesehatan</a:t>
            </a:r>
            <a:r>
              <a:rPr lang="en-ID" sz="1600" dirty="0"/>
              <a:t> yang </a:t>
            </a:r>
            <a:r>
              <a:rPr lang="en-ID" sz="1600" dirty="0" err="1"/>
              <a:t>mengutamakan</a:t>
            </a:r>
            <a:r>
              <a:rPr lang="en-ID" sz="1600" dirty="0"/>
              <a:t> </a:t>
            </a:r>
            <a:r>
              <a:rPr lang="en-ID" sz="1600" dirty="0" err="1"/>
              <a:t>aspek</a:t>
            </a:r>
            <a:r>
              <a:rPr lang="en-ID" sz="1600" dirty="0"/>
              <a:t> </a:t>
            </a:r>
            <a:r>
              <a:rPr lang="en-ID" sz="1600" dirty="0" err="1"/>
              <a:t>promotif</a:t>
            </a:r>
            <a:r>
              <a:rPr lang="en-ID" sz="1600" dirty="0"/>
              <a:t> dan </a:t>
            </a:r>
            <a:r>
              <a:rPr lang="en-ID" sz="1600" dirty="0" err="1"/>
              <a:t>preventif</a:t>
            </a:r>
            <a:r>
              <a:rPr lang="en-ID" sz="1600" dirty="0"/>
              <a:t>, </a:t>
            </a:r>
            <a:r>
              <a:rPr lang="en-ID" sz="1600" dirty="0" err="1"/>
              <a:t>tanpa</a:t>
            </a:r>
            <a:r>
              <a:rPr lang="en-ID" sz="1600" dirty="0"/>
              <a:t> </a:t>
            </a:r>
            <a:r>
              <a:rPr lang="en-ID" sz="1600" dirty="0" err="1"/>
              <a:t>mengabaikan</a:t>
            </a:r>
            <a:r>
              <a:rPr lang="en-ID" sz="1600" dirty="0"/>
              <a:t> </a:t>
            </a:r>
            <a:r>
              <a:rPr lang="en-ID" sz="1600" dirty="0" err="1"/>
              <a:t>aspek</a:t>
            </a:r>
            <a:r>
              <a:rPr lang="en-ID" sz="1600" dirty="0"/>
              <a:t> </a:t>
            </a:r>
            <a:r>
              <a:rPr lang="en-ID" sz="1600" dirty="0" err="1"/>
              <a:t>kuratif</a:t>
            </a:r>
            <a:r>
              <a:rPr lang="en-ID" sz="1600" dirty="0"/>
              <a:t> dan </a:t>
            </a:r>
            <a:r>
              <a:rPr lang="en-ID" sz="1600" dirty="0" err="1"/>
              <a:t>rehabilitatif</a:t>
            </a:r>
            <a:r>
              <a:rPr lang="en-ID" sz="1600" dirty="0"/>
              <a:t> yang </a:t>
            </a:r>
            <a:r>
              <a:rPr lang="en-ID" sz="1600" dirty="0" err="1"/>
              <a:t>ditujukan</a:t>
            </a:r>
            <a:r>
              <a:rPr lang="en-ID" sz="1600" dirty="0"/>
              <a:t> </a:t>
            </a:r>
            <a:r>
              <a:rPr lang="en-ID" sz="1600" dirty="0" err="1"/>
              <a:t>untuk</a:t>
            </a:r>
            <a:r>
              <a:rPr lang="en-ID" sz="1600" dirty="0"/>
              <a:t> </a:t>
            </a:r>
            <a:r>
              <a:rPr lang="en-ID" sz="1600" dirty="0" err="1"/>
              <a:t>melindungi</a:t>
            </a:r>
            <a:r>
              <a:rPr lang="en-ID" sz="1600" dirty="0"/>
              <a:t> </a:t>
            </a:r>
            <a:r>
              <a:rPr lang="en-ID" sz="1600" dirty="0" err="1"/>
              <a:t>kesehatan</a:t>
            </a:r>
            <a:r>
              <a:rPr lang="en-ID" sz="1600" dirty="0"/>
              <a:t> </a:t>
            </a:r>
            <a:r>
              <a:rPr lang="en-ID" sz="1600" dirty="0" err="1"/>
              <a:t>masyarakat</a:t>
            </a:r>
            <a:r>
              <a:rPr lang="en-ID" sz="1600" dirty="0"/>
              <a:t>, </a:t>
            </a:r>
            <a:r>
              <a:rPr lang="en-ID" sz="1600" dirty="0" err="1"/>
              <a:t>menurunkan</a:t>
            </a:r>
            <a:r>
              <a:rPr lang="en-ID" sz="1600" dirty="0"/>
              <a:t> </a:t>
            </a:r>
            <a:r>
              <a:rPr lang="en-ID" sz="1600" dirty="0" err="1"/>
              <a:t>angka</a:t>
            </a:r>
            <a:r>
              <a:rPr lang="en-ID" sz="1600" dirty="0"/>
              <a:t> </a:t>
            </a:r>
            <a:r>
              <a:rPr lang="en-ID" sz="1600" dirty="0" err="1"/>
              <a:t>kesakitan</a:t>
            </a:r>
            <a:r>
              <a:rPr lang="en-ID" sz="1600" dirty="0"/>
              <a:t>, </a:t>
            </a:r>
            <a:r>
              <a:rPr lang="en-ID" sz="1600" dirty="0" err="1"/>
              <a:t>kecacatan</a:t>
            </a:r>
            <a:r>
              <a:rPr lang="en-ID" sz="1600" dirty="0"/>
              <a:t> </a:t>
            </a:r>
            <a:r>
              <a:rPr lang="en-ID" sz="1600" dirty="0" err="1"/>
              <a:t>atau</a:t>
            </a:r>
            <a:r>
              <a:rPr lang="en-ID" sz="1600" dirty="0"/>
              <a:t> </a:t>
            </a:r>
            <a:r>
              <a:rPr lang="en-ID" sz="1600" dirty="0" err="1"/>
              <a:t>kematian</a:t>
            </a:r>
            <a:r>
              <a:rPr lang="en-ID" sz="1600" dirty="0"/>
              <a:t>, </a:t>
            </a:r>
            <a:r>
              <a:rPr lang="en-ID" sz="1600" dirty="0" err="1"/>
              <a:t>memutuskan</a:t>
            </a:r>
            <a:r>
              <a:rPr lang="en-ID" sz="1600" dirty="0"/>
              <a:t> </a:t>
            </a:r>
            <a:r>
              <a:rPr lang="en-ID" sz="1600" dirty="0" err="1"/>
              <a:t>penularan</a:t>
            </a:r>
            <a:r>
              <a:rPr lang="en-ID" sz="1600" dirty="0"/>
              <a:t>, </a:t>
            </a:r>
            <a:r>
              <a:rPr lang="en-ID" sz="1600" dirty="0" err="1"/>
              <a:t>mencegah</a:t>
            </a:r>
            <a:r>
              <a:rPr lang="en-ID" sz="1600" dirty="0"/>
              <a:t> </a:t>
            </a:r>
            <a:r>
              <a:rPr lang="en-ID" sz="1600" dirty="0" err="1"/>
              <a:t>resistensi</a:t>
            </a:r>
            <a:r>
              <a:rPr lang="en-ID" sz="1600" dirty="0"/>
              <a:t> </a:t>
            </a:r>
            <a:r>
              <a:rPr lang="en-ID" sz="1600" dirty="0" err="1"/>
              <a:t>obat</a:t>
            </a:r>
            <a:r>
              <a:rPr lang="en-ID" sz="1600" dirty="0"/>
              <a:t> dan </a:t>
            </a:r>
            <a:r>
              <a:rPr lang="en-ID" sz="1600" dirty="0" err="1"/>
              <a:t>mengurangi</a:t>
            </a:r>
            <a:r>
              <a:rPr lang="en-ID" sz="1600" dirty="0"/>
              <a:t> </a:t>
            </a:r>
            <a:r>
              <a:rPr lang="en-ID" sz="1600" dirty="0" err="1"/>
              <a:t>dampak</a:t>
            </a:r>
            <a:r>
              <a:rPr lang="en-ID" sz="1600" dirty="0"/>
              <a:t> </a:t>
            </a:r>
            <a:r>
              <a:rPr lang="en-ID" sz="1600" dirty="0" err="1"/>
              <a:t>negatif</a:t>
            </a:r>
            <a:r>
              <a:rPr lang="en-ID" sz="1600" dirty="0"/>
              <a:t> yang </a:t>
            </a:r>
            <a:r>
              <a:rPr lang="en-ID" sz="1600" dirty="0" err="1"/>
              <a:t>ditimbulkan</a:t>
            </a:r>
            <a:r>
              <a:rPr lang="en-ID" sz="1600" dirty="0"/>
              <a:t> </a:t>
            </a:r>
            <a:r>
              <a:rPr lang="en-ID" sz="1600" dirty="0" err="1"/>
              <a:t>akibat</a:t>
            </a:r>
            <a:r>
              <a:rPr lang="en-ID" sz="1600" dirty="0"/>
              <a:t> </a:t>
            </a:r>
            <a:r>
              <a:rPr lang="en-ID" sz="1600" dirty="0" err="1"/>
              <a:t>Tuberkulosis</a:t>
            </a:r>
            <a:endParaRPr lang="en-ID" sz="1600" dirty="0"/>
          </a:p>
          <a:p>
            <a:pPr algn="just" fontAlgn="base">
              <a:lnSpc>
                <a:spcPct val="150000"/>
              </a:lnSpc>
            </a:pPr>
            <a:r>
              <a:rPr lang="en-ID" sz="1600" dirty="0" err="1"/>
              <a:t>Penanggulangan</a:t>
            </a:r>
            <a:r>
              <a:rPr lang="en-ID" sz="1600" dirty="0"/>
              <a:t> TB </a:t>
            </a:r>
            <a:r>
              <a:rPr lang="en-ID" sz="1600" dirty="0" err="1"/>
              <a:t>diselenggarakan</a:t>
            </a:r>
            <a:r>
              <a:rPr lang="en-ID" sz="1600" dirty="0"/>
              <a:t> </a:t>
            </a:r>
            <a:r>
              <a:rPr lang="en-ID" sz="1600" dirty="0" err="1"/>
              <a:t>secara</a:t>
            </a:r>
            <a:r>
              <a:rPr lang="en-ID" sz="1600" dirty="0"/>
              <a:t> </a:t>
            </a:r>
            <a:r>
              <a:rPr lang="en-ID" sz="1600" dirty="0" err="1"/>
              <a:t>terpadu</a:t>
            </a:r>
            <a:r>
              <a:rPr lang="en-ID" sz="1600" dirty="0"/>
              <a:t>, </a:t>
            </a:r>
            <a:r>
              <a:rPr lang="en-ID" sz="1600" dirty="0" err="1"/>
              <a:t>komprehensif</a:t>
            </a:r>
            <a:r>
              <a:rPr lang="en-ID" sz="1600" dirty="0"/>
              <a:t> dan </a:t>
            </a:r>
            <a:r>
              <a:rPr lang="en-ID" sz="1600" dirty="0" err="1"/>
              <a:t>berkesinambungan</a:t>
            </a:r>
            <a:r>
              <a:rPr lang="en-ID" sz="1600" dirty="0"/>
              <a:t>, </a:t>
            </a:r>
            <a:r>
              <a:rPr lang="en-ID" sz="1600" dirty="0" err="1"/>
              <a:t>melibatkan</a:t>
            </a:r>
            <a:r>
              <a:rPr lang="en-ID" sz="1600" dirty="0"/>
              <a:t> </a:t>
            </a:r>
            <a:r>
              <a:rPr lang="en-ID" sz="1600" dirty="0" err="1"/>
              <a:t>semua</a:t>
            </a:r>
            <a:r>
              <a:rPr lang="en-ID" sz="1600" dirty="0"/>
              <a:t> </a:t>
            </a:r>
            <a:r>
              <a:rPr lang="en-ID" sz="1600" dirty="0" err="1"/>
              <a:t>pihak</a:t>
            </a:r>
            <a:r>
              <a:rPr lang="en-ID" sz="1600" dirty="0"/>
              <a:t> </a:t>
            </a:r>
            <a:r>
              <a:rPr lang="en-ID" sz="1600" dirty="0" err="1"/>
              <a:t>terkait</a:t>
            </a:r>
            <a:r>
              <a:rPr lang="en-ID" sz="1600" dirty="0"/>
              <a:t> </a:t>
            </a:r>
            <a:r>
              <a:rPr lang="en-ID" sz="1600" dirty="0" err="1"/>
              <a:t>baik</a:t>
            </a:r>
            <a:r>
              <a:rPr lang="en-ID" sz="1600" dirty="0"/>
              <a:t> </a:t>
            </a:r>
            <a:r>
              <a:rPr lang="en-ID" sz="1600" dirty="0" err="1"/>
              <a:t>pemerintah</a:t>
            </a:r>
            <a:r>
              <a:rPr lang="en-ID" sz="1600" dirty="0"/>
              <a:t>, </a:t>
            </a:r>
            <a:r>
              <a:rPr lang="en-ID" sz="1600" dirty="0" err="1"/>
              <a:t>swasta</a:t>
            </a:r>
            <a:r>
              <a:rPr lang="en-ID" sz="1600" dirty="0"/>
              <a:t> </a:t>
            </a:r>
            <a:r>
              <a:rPr lang="en-ID" sz="1600" dirty="0" err="1"/>
              <a:t>maupun</a:t>
            </a:r>
            <a:r>
              <a:rPr lang="en-ID" sz="1600" dirty="0"/>
              <a:t> </a:t>
            </a:r>
            <a:r>
              <a:rPr lang="en-ID" sz="1600" dirty="0" err="1"/>
              <a:t>masyarakat</a:t>
            </a:r>
            <a:endParaRPr lang="en-ID" sz="1600" dirty="0"/>
          </a:p>
          <a:p>
            <a:pPr algn="just" fontAlgn="base">
              <a:lnSpc>
                <a:spcPct val="150000"/>
              </a:lnSpc>
            </a:pPr>
            <a:r>
              <a:rPr lang="en-ID" sz="1600" dirty="0"/>
              <a:t>Target program </a:t>
            </a:r>
            <a:r>
              <a:rPr lang="en-ID" sz="1600" dirty="0" err="1"/>
              <a:t>Penanggulangan</a:t>
            </a:r>
            <a:r>
              <a:rPr lang="en-ID" sz="1600" dirty="0"/>
              <a:t> TB </a:t>
            </a:r>
            <a:r>
              <a:rPr lang="en-ID" sz="1600" dirty="0" err="1"/>
              <a:t>nasional</a:t>
            </a:r>
            <a:r>
              <a:rPr lang="en-ID" sz="1600" dirty="0"/>
              <a:t> </a:t>
            </a:r>
            <a:r>
              <a:rPr lang="en-ID" sz="1600" dirty="0" err="1"/>
              <a:t>yaitu</a:t>
            </a:r>
            <a:r>
              <a:rPr lang="en-ID" sz="1600" dirty="0"/>
              <a:t> </a:t>
            </a:r>
            <a:r>
              <a:rPr lang="en-ID" sz="1600" dirty="0" err="1"/>
              <a:t>eliminasi</a:t>
            </a:r>
            <a:r>
              <a:rPr lang="en-ID" sz="1600" dirty="0"/>
              <a:t> pada </a:t>
            </a:r>
            <a:r>
              <a:rPr lang="en-ID" sz="1600" dirty="0" err="1"/>
              <a:t>tahun</a:t>
            </a:r>
            <a:r>
              <a:rPr lang="en-ID" sz="1600" dirty="0"/>
              <a:t> 2035 dan Indonesia </a:t>
            </a:r>
            <a:r>
              <a:rPr lang="en-ID" sz="1600" dirty="0" err="1"/>
              <a:t>bebas</a:t>
            </a:r>
            <a:r>
              <a:rPr lang="en-ID" sz="1600" dirty="0"/>
              <a:t> TB </a:t>
            </a:r>
            <a:r>
              <a:rPr lang="en-ID" sz="1600" dirty="0" err="1"/>
              <a:t>tahun</a:t>
            </a:r>
            <a:r>
              <a:rPr lang="en-ID" sz="1600" dirty="0"/>
              <a:t> 2050.</a:t>
            </a:r>
          </a:p>
        </p:txBody>
      </p:sp>
      <p:sp>
        <p:nvSpPr>
          <p:cNvPr id="65540" name="Slide Number Placeholder 3">
            <a:extLst>
              <a:ext uri="{FF2B5EF4-FFF2-40B4-BE49-F238E27FC236}">
                <a16:creationId xmlns:a16="http://schemas.microsoft.com/office/drawing/2014/main" id="{70171106-8929-FC42-ACAB-0EE9DBBDD7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5944FB-92A8-AB46-88DE-F1CA722BCA20}" type="slidenum">
              <a:rPr lang="en-US" altLang="en-US">
                <a:solidFill>
                  <a:srgbClr val="B5A788"/>
                </a:solidFill>
                <a:latin typeface="Gill Sans MT" panose="020B0502020104020203" pitchFamily="34" charset="77"/>
              </a:rPr>
              <a:pPr/>
              <a:t>45</a:t>
            </a:fld>
            <a:endParaRPr lang="en-US" altLang="en-US">
              <a:solidFill>
                <a:srgbClr val="B5A788"/>
              </a:solidFill>
              <a:latin typeface="Gill Sans MT" panose="020B0502020104020203" pitchFamily="34" charset="77"/>
            </a:endParaRPr>
          </a:p>
        </p:txBody>
      </p:sp>
    </p:spTree>
    <p:extLst>
      <p:ext uri="{BB962C8B-B14F-4D97-AF65-F5344CB8AC3E}">
        <p14:creationId xmlns:p14="http://schemas.microsoft.com/office/powerpoint/2010/main" val="57926404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F37791B-CBBA-8346-A1B4-24927840BEFA}"/>
              </a:ext>
            </a:extLst>
          </p:cNvPr>
          <p:cNvSpPr>
            <a:spLocks noGrp="1" noChangeArrowheads="1"/>
          </p:cNvSpPr>
          <p:nvPr>
            <p:ph type="title"/>
          </p:nvPr>
        </p:nvSpPr>
        <p:spPr>
          <a:xfrm>
            <a:off x="107504" y="608856"/>
            <a:ext cx="8534400" cy="760512"/>
          </a:xfrm>
          <a:solidFill>
            <a:srgbClr val="FFFFFF"/>
          </a:solidFill>
        </p:spPr>
        <p:txBody>
          <a:bodyPr/>
          <a:lstStyle/>
          <a:p>
            <a:pPr eaLnBrk="1" hangingPunct="1">
              <a:defRPr/>
            </a:pPr>
            <a:r>
              <a:rPr lang="en-US" sz="2800" b="1" dirty="0"/>
              <a:t>TBC</a:t>
            </a:r>
          </a:p>
        </p:txBody>
      </p:sp>
      <p:sp>
        <p:nvSpPr>
          <p:cNvPr id="65539" name="Rectangle 4">
            <a:extLst>
              <a:ext uri="{FF2B5EF4-FFF2-40B4-BE49-F238E27FC236}">
                <a16:creationId xmlns:a16="http://schemas.microsoft.com/office/drawing/2014/main" id="{C1BC25FF-7A83-0543-B2C1-0FBB83D31EFC}"/>
              </a:ext>
            </a:extLst>
          </p:cNvPr>
          <p:cNvSpPr>
            <a:spLocks noGrp="1" noChangeArrowheads="1"/>
          </p:cNvSpPr>
          <p:nvPr>
            <p:ph idx="1"/>
          </p:nvPr>
        </p:nvSpPr>
        <p:spPr>
          <a:xfrm>
            <a:off x="395536" y="1196752"/>
            <a:ext cx="8014512" cy="5052392"/>
          </a:xfrm>
        </p:spPr>
        <p:txBody>
          <a:bodyPr/>
          <a:lstStyle/>
          <a:p>
            <a:pPr algn="just" fontAlgn="base">
              <a:lnSpc>
                <a:spcPct val="150000"/>
              </a:lnSpc>
            </a:pPr>
            <a:r>
              <a:rPr lang="en-ID" sz="1800" dirty="0" err="1"/>
              <a:t>Penemuan</a:t>
            </a:r>
            <a:r>
              <a:rPr lang="en-ID" sz="1800" dirty="0"/>
              <a:t> </a:t>
            </a:r>
            <a:r>
              <a:rPr lang="en-ID" sz="1800" dirty="0" err="1"/>
              <a:t>kasus</a:t>
            </a:r>
            <a:r>
              <a:rPr lang="en-ID" sz="1800" dirty="0"/>
              <a:t> TB </a:t>
            </a:r>
            <a:r>
              <a:rPr lang="en-ID" sz="1800" dirty="0" err="1"/>
              <a:t>dilakukan</a:t>
            </a:r>
            <a:r>
              <a:rPr lang="en-ID" sz="1800" dirty="0"/>
              <a:t> </a:t>
            </a:r>
            <a:r>
              <a:rPr lang="en-ID" sz="1800" dirty="0" err="1"/>
              <a:t>secara</a:t>
            </a:r>
            <a:r>
              <a:rPr lang="en-ID" sz="1800" dirty="0"/>
              <a:t> </a:t>
            </a:r>
            <a:r>
              <a:rPr lang="en-ID" sz="1800" dirty="0" err="1"/>
              <a:t>aktif</a:t>
            </a:r>
            <a:r>
              <a:rPr lang="en-ID" sz="1800" dirty="0"/>
              <a:t> dan </a:t>
            </a:r>
            <a:r>
              <a:rPr lang="en-ID" sz="1800" dirty="0" err="1"/>
              <a:t>pasif</a:t>
            </a:r>
            <a:r>
              <a:rPr lang="en-ID" sz="1800" dirty="0"/>
              <a:t>. </a:t>
            </a:r>
          </a:p>
          <a:p>
            <a:pPr algn="just" fontAlgn="base">
              <a:lnSpc>
                <a:spcPct val="150000"/>
              </a:lnSpc>
            </a:pPr>
            <a:r>
              <a:rPr lang="en-ID" sz="1800" dirty="0" err="1"/>
              <a:t>Penemuan</a:t>
            </a:r>
            <a:r>
              <a:rPr lang="en-ID" sz="1800" dirty="0"/>
              <a:t> </a:t>
            </a:r>
            <a:r>
              <a:rPr lang="en-ID" sz="1800" dirty="0" err="1"/>
              <a:t>kasus</a:t>
            </a:r>
            <a:r>
              <a:rPr lang="en-ID" sz="1800" dirty="0"/>
              <a:t> TB </a:t>
            </a:r>
            <a:r>
              <a:rPr lang="en-ID" sz="1800" dirty="0" err="1"/>
              <a:t>secara</a:t>
            </a:r>
            <a:r>
              <a:rPr lang="en-ID" sz="1800" dirty="0"/>
              <a:t> </a:t>
            </a:r>
            <a:r>
              <a:rPr lang="en-ID" sz="1800" dirty="0" err="1"/>
              <a:t>aktif</a:t>
            </a:r>
            <a:r>
              <a:rPr lang="en-ID" sz="1800" dirty="0"/>
              <a:t> </a:t>
            </a:r>
            <a:r>
              <a:rPr lang="en-ID" sz="1800" dirty="0" err="1"/>
              <a:t>sebagaimana</a:t>
            </a:r>
            <a:r>
              <a:rPr lang="en-ID" sz="1800" dirty="0"/>
              <a:t> </a:t>
            </a:r>
            <a:r>
              <a:rPr lang="en-ID" sz="1800" dirty="0" err="1"/>
              <a:t>dimaksud</a:t>
            </a:r>
            <a:r>
              <a:rPr lang="en-ID" sz="1800" dirty="0"/>
              <a:t> pada </a:t>
            </a:r>
            <a:r>
              <a:rPr lang="en-ID" sz="1800" dirty="0" err="1"/>
              <a:t>ayat</a:t>
            </a:r>
            <a:r>
              <a:rPr lang="en-ID" sz="1800" dirty="0"/>
              <a:t> (1) </a:t>
            </a:r>
            <a:r>
              <a:rPr lang="en-ID" sz="1800" dirty="0" err="1"/>
              <a:t>dilakukan</a:t>
            </a:r>
            <a:r>
              <a:rPr lang="en-ID" sz="1800" dirty="0"/>
              <a:t> </a:t>
            </a:r>
            <a:r>
              <a:rPr lang="en-ID" sz="1800" dirty="0" err="1"/>
              <a:t>melalui</a:t>
            </a:r>
            <a:r>
              <a:rPr lang="en-ID" sz="1800" dirty="0"/>
              <a:t>: </a:t>
            </a:r>
          </a:p>
          <a:p>
            <a:pPr algn="just" fontAlgn="base">
              <a:lnSpc>
                <a:spcPct val="150000"/>
              </a:lnSpc>
              <a:buFont typeface="+mj-lt"/>
              <a:buAutoNum type="alphaLcParenR"/>
            </a:pPr>
            <a:r>
              <a:rPr lang="en-ID" sz="1800" dirty="0" err="1"/>
              <a:t>investigasi</a:t>
            </a:r>
            <a:r>
              <a:rPr lang="en-ID" sz="1800" dirty="0"/>
              <a:t> dan </a:t>
            </a:r>
            <a:r>
              <a:rPr lang="en-ID" sz="1800" dirty="0" err="1"/>
              <a:t>pemeriksaan</a:t>
            </a:r>
            <a:r>
              <a:rPr lang="en-ID" sz="1800" dirty="0"/>
              <a:t> </a:t>
            </a:r>
            <a:r>
              <a:rPr lang="en-ID" sz="1800" dirty="0" err="1"/>
              <a:t>kasus</a:t>
            </a:r>
            <a:r>
              <a:rPr lang="en-ID" sz="1800" dirty="0"/>
              <a:t> </a:t>
            </a:r>
            <a:r>
              <a:rPr lang="en-ID" sz="1800" dirty="0" err="1"/>
              <a:t>kontak</a:t>
            </a:r>
            <a:r>
              <a:rPr lang="en-ID" sz="1800" dirty="0"/>
              <a:t>; </a:t>
            </a:r>
          </a:p>
          <a:p>
            <a:pPr algn="just" fontAlgn="base">
              <a:lnSpc>
                <a:spcPct val="150000"/>
              </a:lnSpc>
              <a:buFont typeface="+mj-lt"/>
              <a:buAutoNum type="alphaLcParenR"/>
            </a:pPr>
            <a:r>
              <a:rPr lang="en-ID" sz="1800" dirty="0" err="1"/>
              <a:t>skrining</a:t>
            </a:r>
            <a:r>
              <a:rPr lang="en-ID" sz="1800" dirty="0"/>
              <a:t> </a:t>
            </a:r>
            <a:r>
              <a:rPr lang="en-ID" sz="1800" dirty="0" err="1"/>
              <a:t>secara</a:t>
            </a:r>
            <a:r>
              <a:rPr lang="en-ID" sz="1800" dirty="0"/>
              <a:t> </a:t>
            </a:r>
            <a:r>
              <a:rPr lang="en-ID" sz="1800" dirty="0" err="1"/>
              <a:t>massal</a:t>
            </a:r>
            <a:r>
              <a:rPr lang="en-ID" sz="1800" dirty="0"/>
              <a:t> </a:t>
            </a:r>
            <a:r>
              <a:rPr lang="en-ID" sz="1800" dirty="0" err="1"/>
              <a:t>terutama</a:t>
            </a:r>
            <a:r>
              <a:rPr lang="en-ID" sz="1800" dirty="0"/>
              <a:t> pada </a:t>
            </a:r>
            <a:r>
              <a:rPr lang="en-ID" sz="1800" dirty="0" err="1"/>
              <a:t>kelompok</a:t>
            </a:r>
            <a:r>
              <a:rPr lang="en-ID" sz="1800" dirty="0"/>
              <a:t> </a:t>
            </a:r>
            <a:r>
              <a:rPr lang="en-ID" sz="1800" dirty="0" err="1"/>
              <a:t>rentan</a:t>
            </a:r>
            <a:r>
              <a:rPr lang="en-ID" sz="1800" dirty="0"/>
              <a:t> dan </a:t>
            </a:r>
            <a:r>
              <a:rPr lang="en-ID" sz="1800" dirty="0" err="1"/>
              <a:t>kelompok</a:t>
            </a:r>
            <a:r>
              <a:rPr lang="en-ID" sz="1800" dirty="0"/>
              <a:t> </a:t>
            </a:r>
            <a:r>
              <a:rPr lang="en-ID" sz="1800" dirty="0" err="1"/>
              <a:t>berisiko</a:t>
            </a:r>
            <a:r>
              <a:rPr lang="en-ID" sz="1800" dirty="0"/>
              <a:t>;</a:t>
            </a:r>
          </a:p>
          <a:p>
            <a:pPr algn="just" fontAlgn="base">
              <a:lnSpc>
                <a:spcPct val="150000"/>
              </a:lnSpc>
              <a:buFont typeface="+mj-lt"/>
              <a:buAutoNum type="alphaLcParenR"/>
            </a:pPr>
            <a:r>
              <a:rPr lang="en-ID" sz="1800" dirty="0" err="1"/>
              <a:t>skrining</a:t>
            </a:r>
            <a:r>
              <a:rPr lang="en-ID" sz="1800" dirty="0"/>
              <a:t> pada </a:t>
            </a:r>
            <a:r>
              <a:rPr lang="en-ID" sz="1800" dirty="0" err="1"/>
              <a:t>kondisi</a:t>
            </a:r>
            <a:r>
              <a:rPr lang="en-ID" sz="1800" dirty="0"/>
              <a:t> </a:t>
            </a:r>
            <a:r>
              <a:rPr lang="en-ID" sz="1800" dirty="0" err="1"/>
              <a:t>situasi</a:t>
            </a:r>
            <a:r>
              <a:rPr lang="en-ID" sz="1800" dirty="0"/>
              <a:t> </a:t>
            </a:r>
            <a:r>
              <a:rPr lang="en-ID" sz="1800" dirty="0" err="1"/>
              <a:t>khusus</a:t>
            </a:r>
            <a:r>
              <a:rPr lang="en-ID" sz="1800" dirty="0"/>
              <a:t>. </a:t>
            </a:r>
          </a:p>
          <a:p>
            <a:pPr algn="just" fontAlgn="base">
              <a:lnSpc>
                <a:spcPct val="150000"/>
              </a:lnSpc>
            </a:pPr>
            <a:r>
              <a:rPr lang="en-ID" sz="1800" dirty="0" err="1"/>
              <a:t>Penemuan</a:t>
            </a:r>
            <a:r>
              <a:rPr lang="en-ID" sz="1800" dirty="0"/>
              <a:t> </a:t>
            </a:r>
            <a:r>
              <a:rPr lang="en-ID" sz="1800" dirty="0" err="1"/>
              <a:t>kasus</a:t>
            </a:r>
            <a:r>
              <a:rPr lang="en-ID" sz="1800" dirty="0"/>
              <a:t> TB </a:t>
            </a:r>
            <a:r>
              <a:rPr lang="en-ID" sz="1800" dirty="0" err="1"/>
              <a:t>secara</a:t>
            </a:r>
            <a:r>
              <a:rPr lang="en-ID" sz="1800" dirty="0"/>
              <a:t> </a:t>
            </a:r>
            <a:r>
              <a:rPr lang="en-ID" sz="1800" dirty="0" err="1"/>
              <a:t>pasif</a:t>
            </a:r>
            <a:r>
              <a:rPr lang="en-ID" sz="1800" dirty="0"/>
              <a:t> </a:t>
            </a:r>
            <a:r>
              <a:rPr lang="en-ID" sz="1800" dirty="0" err="1"/>
              <a:t>dilakukan</a:t>
            </a:r>
            <a:r>
              <a:rPr lang="en-ID" sz="1800" dirty="0"/>
              <a:t> </a:t>
            </a:r>
            <a:r>
              <a:rPr lang="en-ID" sz="1800" dirty="0" err="1"/>
              <a:t>melalui</a:t>
            </a:r>
            <a:r>
              <a:rPr lang="en-ID" sz="1800" dirty="0"/>
              <a:t> </a:t>
            </a:r>
            <a:r>
              <a:rPr lang="en-ID" sz="1800" dirty="0" err="1"/>
              <a:t>pemeriksaan</a:t>
            </a:r>
            <a:r>
              <a:rPr lang="en-ID" sz="1800" dirty="0"/>
              <a:t> </a:t>
            </a:r>
            <a:r>
              <a:rPr lang="en-ID" sz="1800" dirty="0" err="1"/>
              <a:t>pasien</a:t>
            </a:r>
            <a:r>
              <a:rPr lang="en-ID" sz="1800" dirty="0"/>
              <a:t> yang </a:t>
            </a:r>
            <a:r>
              <a:rPr lang="en-ID" sz="1800" dirty="0" err="1"/>
              <a:t>datang</a:t>
            </a:r>
            <a:r>
              <a:rPr lang="en-ID" sz="1800" dirty="0"/>
              <a:t> </a:t>
            </a:r>
            <a:r>
              <a:rPr lang="en-ID" sz="1800" dirty="0" err="1"/>
              <a:t>ke</a:t>
            </a:r>
            <a:r>
              <a:rPr lang="en-ID" sz="1800" dirty="0"/>
              <a:t> </a:t>
            </a:r>
            <a:r>
              <a:rPr lang="en-ID" sz="1800" dirty="0" err="1"/>
              <a:t>Fasilitas</a:t>
            </a:r>
            <a:r>
              <a:rPr lang="en-ID" sz="1800" dirty="0"/>
              <a:t> </a:t>
            </a:r>
            <a:r>
              <a:rPr lang="en-ID" sz="1800" dirty="0" err="1"/>
              <a:t>Pelayanan</a:t>
            </a:r>
            <a:r>
              <a:rPr lang="en-ID" sz="1800" dirty="0"/>
              <a:t> Kesehatan. </a:t>
            </a:r>
          </a:p>
          <a:p>
            <a:pPr algn="just" fontAlgn="base">
              <a:lnSpc>
                <a:spcPct val="150000"/>
              </a:lnSpc>
            </a:pPr>
            <a:r>
              <a:rPr lang="en-ID" sz="1800" dirty="0" err="1"/>
              <a:t>Penemuan</a:t>
            </a:r>
            <a:r>
              <a:rPr lang="en-ID" sz="1800" dirty="0"/>
              <a:t> </a:t>
            </a:r>
            <a:r>
              <a:rPr lang="en-ID" sz="1800" dirty="0" err="1"/>
              <a:t>kasus</a:t>
            </a:r>
            <a:r>
              <a:rPr lang="en-ID" sz="1800" dirty="0"/>
              <a:t> TB </a:t>
            </a:r>
            <a:r>
              <a:rPr lang="en-ID" sz="1800" dirty="0" err="1"/>
              <a:t>ditentukan</a:t>
            </a:r>
            <a:r>
              <a:rPr lang="en-ID" sz="1800" dirty="0"/>
              <a:t> </a:t>
            </a:r>
            <a:r>
              <a:rPr lang="en-ID" sz="1800" dirty="0" err="1"/>
              <a:t>setelah</a:t>
            </a:r>
            <a:r>
              <a:rPr lang="en-ID" sz="1800" dirty="0"/>
              <a:t> </a:t>
            </a:r>
            <a:r>
              <a:rPr lang="en-ID" sz="1800" dirty="0" err="1"/>
              <a:t>dilakukan</a:t>
            </a:r>
            <a:r>
              <a:rPr lang="en-ID" sz="1800" dirty="0"/>
              <a:t> </a:t>
            </a:r>
            <a:r>
              <a:rPr lang="en-ID" sz="1800" dirty="0" err="1"/>
              <a:t>penegakan</a:t>
            </a:r>
            <a:r>
              <a:rPr lang="en-ID" sz="1800" dirty="0"/>
              <a:t> diagnosis, </a:t>
            </a:r>
            <a:r>
              <a:rPr lang="en-ID" sz="1800" dirty="0" err="1"/>
              <a:t>penetapan</a:t>
            </a:r>
            <a:r>
              <a:rPr lang="en-ID" sz="1800" dirty="0"/>
              <a:t> </a:t>
            </a:r>
            <a:r>
              <a:rPr lang="en-ID" sz="1800" dirty="0" err="1"/>
              <a:t>klasifikasi</a:t>
            </a:r>
            <a:r>
              <a:rPr lang="en-ID" sz="1800" dirty="0"/>
              <a:t> dan </a:t>
            </a:r>
            <a:r>
              <a:rPr lang="en-ID" sz="1800" dirty="0" err="1"/>
              <a:t>tipe</a:t>
            </a:r>
            <a:r>
              <a:rPr lang="en-ID" sz="1800" dirty="0"/>
              <a:t> </a:t>
            </a:r>
            <a:r>
              <a:rPr lang="en-ID" sz="1800" dirty="0" err="1"/>
              <a:t>pasien</a:t>
            </a:r>
            <a:r>
              <a:rPr lang="en-ID" sz="1800" dirty="0"/>
              <a:t> TB</a:t>
            </a:r>
          </a:p>
        </p:txBody>
      </p:sp>
      <p:sp>
        <p:nvSpPr>
          <p:cNvPr id="65540" name="Slide Number Placeholder 3">
            <a:extLst>
              <a:ext uri="{FF2B5EF4-FFF2-40B4-BE49-F238E27FC236}">
                <a16:creationId xmlns:a16="http://schemas.microsoft.com/office/drawing/2014/main" id="{70171106-8929-FC42-ACAB-0EE9DBBDD7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5944FB-92A8-AB46-88DE-F1CA722BCA20}" type="slidenum">
              <a:rPr lang="en-US" altLang="en-US">
                <a:solidFill>
                  <a:srgbClr val="B5A788"/>
                </a:solidFill>
                <a:latin typeface="Gill Sans MT" panose="020B0502020104020203" pitchFamily="34" charset="77"/>
              </a:rPr>
              <a:pPr/>
              <a:t>46</a:t>
            </a:fld>
            <a:endParaRPr lang="en-US" altLang="en-US">
              <a:solidFill>
                <a:srgbClr val="B5A788"/>
              </a:solidFill>
              <a:latin typeface="Gill Sans MT" panose="020B0502020104020203" pitchFamily="34" charset="77"/>
            </a:endParaRPr>
          </a:p>
        </p:txBody>
      </p:sp>
    </p:spTree>
    <p:extLst>
      <p:ext uri="{BB962C8B-B14F-4D97-AF65-F5344CB8AC3E}">
        <p14:creationId xmlns:p14="http://schemas.microsoft.com/office/powerpoint/2010/main" val="125290126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F37791B-CBBA-8346-A1B4-24927840BEFA}"/>
              </a:ext>
            </a:extLst>
          </p:cNvPr>
          <p:cNvSpPr>
            <a:spLocks noGrp="1" noChangeArrowheads="1"/>
          </p:cNvSpPr>
          <p:nvPr>
            <p:ph type="title"/>
          </p:nvPr>
        </p:nvSpPr>
        <p:spPr>
          <a:xfrm>
            <a:off x="107504" y="608856"/>
            <a:ext cx="8534400" cy="760512"/>
          </a:xfrm>
          <a:solidFill>
            <a:srgbClr val="FFFFFF"/>
          </a:solidFill>
        </p:spPr>
        <p:txBody>
          <a:bodyPr/>
          <a:lstStyle/>
          <a:p>
            <a:pPr eaLnBrk="1" hangingPunct="1">
              <a:defRPr/>
            </a:pPr>
            <a:r>
              <a:rPr lang="en-US" sz="2800" b="1" dirty="0"/>
              <a:t>TBC</a:t>
            </a:r>
          </a:p>
        </p:txBody>
      </p:sp>
      <p:sp>
        <p:nvSpPr>
          <p:cNvPr id="65539" name="Rectangle 4">
            <a:extLst>
              <a:ext uri="{FF2B5EF4-FFF2-40B4-BE49-F238E27FC236}">
                <a16:creationId xmlns:a16="http://schemas.microsoft.com/office/drawing/2014/main" id="{C1BC25FF-7A83-0543-B2C1-0FBB83D31EFC}"/>
              </a:ext>
            </a:extLst>
          </p:cNvPr>
          <p:cNvSpPr>
            <a:spLocks noGrp="1" noChangeArrowheads="1"/>
          </p:cNvSpPr>
          <p:nvPr>
            <p:ph idx="1"/>
          </p:nvPr>
        </p:nvSpPr>
        <p:spPr>
          <a:xfrm>
            <a:off x="395536" y="1196752"/>
            <a:ext cx="8014512" cy="5052392"/>
          </a:xfrm>
        </p:spPr>
        <p:txBody>
          <a:bodyPr/>
          <a:lstStyle/>
          <a:p>
            <a:pPr algn="just" fontAlgn="base">
              <a:lnSpc>
                <a:spcPct val="150000"/>
              </a:lnSpc>
            </a:pPr>
            <a:r>
              <a:rPr lang="en-ID" sz="1800" b="1" dirty="0"/>
              <a:t>Diagnosis TB </a:t>
            </a:r>
            <a:r>
              <a:rPr lang="en-ID" sz="1800" b="1" dirty="0" err="1"/>
              <a:t>ditetapkan</a:t>
            </a:r>
            <a:r>
              <a:rPr lang="en-ID" sz="1800" b="1" dirty="0"/>
              <a:t> </a:t>
            </a:r>
            <a:r>
              <a:rPr lang="en-ID" sz="1800" b="1" dirty="0" err="1"/>
              <a:t>berdasarkan</a:t>
            </a:r>
            <a:r>
              <a:rPr lang="en-ID" sz="1800" b="1" dirty="0"/>
              <a:t> </a:t>
            </a:r>
            <a:r>
              <a:rPr lang="en-ID" sz="1800" b="1" dirty="0" err="1"/>
              <a:t>keluhan</a:t>
            </a:r>
            <a:r>
              <a:rPr lang="en-ID" sz="1800" b="1" dirty="0"/>
              <a:t>, </a:t>
            </a:r>
            <a:r>
              <a:rPr lang="en-ID" sz="1800" b="1" dirty="0" err="1"/>
              <a:t>hasil</a:t>
            </a:r>
            <a:r>
              <a:rPr lang="en-ID" sz="1800" b="1" dirty="0"/>
              <a:t> anamnesis, </a:t>
            </a:r>
            <a:r>
              <a:rPr lang="en-ID" sz="1800" b="1" dirty="0" err="1"/>
              <a:t>pemeriksaan</a:t>
            </a:r>
            <a:r>
              <a:rPr lang="en-ID" sz="1800" b="1" dirty="0"/>
              <a:t> </a:t>
            </a:r>
            <a:r>
              <a:rPr lang="en-ID" sz="1800" b="1" dirty="0" err="1"/>
              <a:t>klinis</a:t>
            </a:r>
            <a:r>
              <a:rPr lang="en-ID" sz="1800" b="1" dirty="0"/>
              <a:t>, </a:t>
            </a:r>
            <a:r>
              <a:rPr lang="en-ID" sz="1800" b="1" dirty="0" err="1"/>
              <a:t>pemeriksaan</a:t>
            </a:r>
            <a:r>
              <a:rPr lang="en-ID" sz="1800" b="1" dirty="0"/>
              <a:t> </a:t>
            </a:r>
            <a:r>
              <a:rPr lang="en-ID" sz="1800" b="1" dirty="0" err="1"/>
              <a:t>labotarorium</a:t>
            </a:r>
            <a:r>
              <a:rPr lang="en-ID" sz="1800" b="1" dirty="0"/>
              <a:t> dan </a:t>
            </a:r>
            <a:r>
              <a:rPr lang="en-ID" sz="1800" b="1" dirty="0" err="1"/>
              <a:t>pemeriksaan</a:t>
            </a:r>
            <a:r>
              <a:rPr lang="en-ID" sz="1800" b="1" dirty="0"/>
              <a:t> </a:t>
            </a:r>
            <a:r>
              <a:rPr lang="en-ID" sz="1800" b="1" dirty="0" err="1"/>
              <a:t>penunjang</a:t>
            </a:r>
            <a:r>
              <a:rPr lang="en-ID" sz="1800" b="1" dirty="0"/>
              <a:t> </a:t>
            </a:r>
            <a:r>
              <a:rPr lang="en-ID" sz="1800" b="1" dirty="0" err="1"/>
              <a:t>lainnya</a:t>
            </a:r>
            <a:r>
              <a:rPr lang="en-ID" sz="1800" b="1" dirty="0"/>
              <a:t>. </a:t>
            </a:r>
          </a:p>
          <a:p>
            <a:pPr algn="just" fontAlgn="base">
              <a:lnSpc>
                <a:spcPct val="150000"/>
              </a:lnSpc>
            </a:pPr>
            <a:r>
              <a:rPr lang="en-ID" sz="1800" dirty="0" err="1"/>
              <a:t>Keluhan</a:t>
            </a:r>
            <a:r>
              <a:rPr lang="en-ID" sz="1800" dirty="0"/>
              <a:t> dan </a:t>
            </a:r>
            <a:r>
              <a:rPr lang="en-ID" sz="1800" dirty="0" err="1"/>
              <a:t>hasil</a:t>
            </a:r>
            <a:r>
              <a:rPr lang="en-ID" sz="1800" dirty="0"/>
              <a:t> anamnesis </a:t>
            </a:r>
            <a:r>
              <a:rPr lang="en-ID" sz="1800" dirty="0" err="1"/>
              <a:t>meliputi</a:t>
            </a:r>
            <a:r>
              <a:rPr lang="en-ID" sz="1800" dirty="0"/>
              <a:t>: </a:t>
            </a:r>
            <a:r>
              <a:rPr lang="en-ID" sz="1800" dirty="0" err="1"/>
              <a:t>Keluhan</a:t>
            </a:r>
            <a:r>
              <a:rPr lang="en-ID" sz="1800" dirty="0"/>
              <a:t> yang </a:t>
            </a:r>
            <a:r>
              <a:rPr lang="en-ID" sz="1800" dirty="0" err="1"/>
              <a:t>disampaikan</a:t>
            </a:r>
            <a:r>
              <a:rPr lang="en-ID" sz="1800" dirty="0"/>
              <a:t> </a:t>
            </a:r>
            <a:r>
              <a:rPr lang="en-ID" sz="1800" dirty="0" err="1"/>
              <a:t>pasien</a:t>
            </a:r>
            <a:r>
              <a:rPr lang="en-ID" sz="1800" dirty="0"/>
              <a:t>, </a:t>
            </a:r>
            <a:r>
              <a:rPr lang="en-ID" sz="1800" dirty="0" err="1"/>
              <a:t>serta</a:t>
            </a:r>
            <a:r>
              <a:rPr lang="en-ID" sz="1800" dirty="0"/>
              <a:t> </a:t>
            </a:r>
            <a:r>
              <a:rPr lang="en-ID" sz="1800" dirty="0" err="1"/>
              <a:t>wawancara</a:t>
            </a:r>
            <a:r>
              <a:rPr lang="en-ID" sz="1800" dirty="0"/>
              <a:t> </a:t>
            </a:r>
            <a:r>
              <a:rPr lang="en-ID" sz="1800" dirty="0" err="1"/>
              <a:t>rinci</a:t>
            </a:r>
            <a:r>
              <a:rPr lang="en-ID" sz="1800" dirty="0"/>
              <a:t> </a:t>
            </a:r>
            <a:r>
              <a:rPr lang="en-ID" sz="1800" dirty="0" err="1"/>
              <a:t>berdasar</a:t>
            </a:r>
            <a:r>
              <a:rPr lang="en-ID" sz="1800" dirty="0"/>
              <a:t> </a:t>
            </a:r>
            <a:r>
              <a:rPr lang="en-ID" sz="1800" dirty="0" err="1"/>
              <a:t>keluhan</a:t>
            </a:r>
            <a:r>
              <a:rPr lang="en-ID" sz="1800" dirty="0"/>
              <a:t> </a:t>
            </a:r>
            <a:r>
              <a:rPr lang="en-ID" sz="1800" dirty="0" err="1"/>
              <a:t>pasien</a:t>
            </a:r>
            <a:r>
              <a:rPr lang="en-ID" sz="1800" dirty="0"/>
              <a:t>.</a:t>
            </a:r>
          </a:p>
          <a:p>
            <a:pPr algn="just" fontAlgn="base">
              <a:lnSpc>
                <a:spcPct val="150000"/>
              </a:lnSpc>
            </a:pPr>
            <a:r>
              <a:rPr lang="en-ID" sz="1800" b="1" dirty="0" err="1"/>
              <a:t>Pemeriksaan</a:t>
            </a:r>
            <a:r>
              <a:rPr lang="en-ID" sz="1800" b="1" dirty="0"/>
              <a:t> </a:t>
            </a:r>
            <a:r>
              <a:rPr lang="en-ID" sz="1800" b="1" dirty="0" err="1"/>
              <a:t>klinis</a:t>
            </a:r>
            <a:r>
              <a:rPr lang="en-ID" sz="1800" b="1" dirty="0"/>
              <a:t> </a:t>
            </a:r>
            <a:r>
              <a:rPr lang="en-ID" sz="1800" b="1" dirty="0" err="1"/>
              <a:t>berdasarkan</a:t>
            </a:r>
            <a:r>
              <a:rPr lang="en-ID" sz="1800" b="1" dirty="0"/>
              <a:t> </a:t>
            </a:r>
            <a:r>
              <a:rPr lang="en-ID" sz="1800" b="1" dirty="0" err="1"/>
              <a:t>gejala</a:t>
            </a:r>
            <a:r>
              <a:rPr lang="en-ID" sz="1800" b="1" dirty="0"/>
              <a:t> dan </a:t>
            </a:r>
            <a:r>
              <a:rPr lang="en-ID" sz="1800" b="1" dirty="0" err="1"/>
              <a:t>tanda</a:t>
            </a:r>
            <a:r>
              <a:rPr lang="en-ID" sz="1800" b="1" dirty="0"/>
              <a:t> TB yang </a:t>
            </a:r>
            <a:r>
              <a:rPr lang="en-ID" sz="1800" b="1" dirty="0" err="1"/>
              <a:t>meliputi</a:t>
            </a:r>
            <a:r>
              <a:rPr lang="en-ID" sz="1800" b="1" dirty="0"/>
              <a:t>: </a:t>
            </a:r>
          </a:p>
          <a:p>
            <a:pPr marL="0" indent="0" algn="just" fontAlgn="base">
              <a:lnSpc>
                <a:spcPct val="150000"/>
              </a:lnSpc>
              <a:buNone/>
            </a:pPr>
            <a:r>
              <a:rPr lang="en-ID" sz="1800" dirty="0"/>
              <a:t>a. </a:t>
            </a:r>
            <a:r>
              <a:rPr lang="en-ID" sz="1800" dirty="0" err="1"/>
              <a:t>Gejala</a:t>
            </a:r>
            <a:r>
              <a:rPr lang="en-ID" sz="1800" dirty="0"/>
              <a:t> </a:t>
            </a:r>
            <a:r>
              <a:rPr lang="en-ID" sz="1800" dirty="0" err="1"/>
              <a:t>utama</a:t>
            </a:r>
            <a:r>
              <a:rPr lang="en-ID" sz="1800" dirty="0"/>
              <a:t> </a:t>
            </a:r>
            <a:r>
              <a:rPr lang="en-ID" sz="1800" dirty="0" err="1"/>
              <a:t>pasien</a:t>
            </a:r>
            <a:r>
              <a:rPr lang="en-ID" sz="1800" dirty="0"/>
              <a:t> TB </a:t>
            </a:r>
            <a:r>
              <a:rPr lang="en-ID" sz="1800" dirty="0" err="1"/>
              <a:t>paru</a:t>
            </a:r>
            <a:r>
              <a:rPr lang="en-ID" sz="1800" dirty="0"/>
              <a:t> </a:t>
            </a:r>
            <a:r>
              <a:rPr lang="en-ID" sz="1800" dirty="0" err="1"/>
              <a:t>adalah</a:t>
            </a:r>
            <a:r>
              <a:rPr lang="en-ID" sz="1800" dirty="0"/>
              <a:t> </a:t>
            </a:r>
            <a:r>
              <a:rPr lang="en-ID" sz="1800" dirty="0" err="1"/>
              <a:t>batuk</a:t>
            </a:r>
            <a:r>
              <a:rPr lang="en-ID" sz="1800" dirty="0"/>
              <a:t> </a:t>
            </a:r>
            <a:r>
              <a:rPr lang="en-ID" sz="1800" dirty="0" err="1"/>
              <a:t>berdahak</a:t>
            </a:r>
            <a:r>
              <a:rPr lang="en-ID" sz="1800" dirty="0"/>
              <a:t> </a:t>
            </a:r>
            <a:r>
              <a:rPr lang="en-ID" sz="1800" dirty="0" err="1"/>
              <a:t>selama</a:t>
            </a:r>
            <a:r>
              <a:rPr lang="en-ID" sz="1800" dirty="0"/>
              <a:t> 2 </a:t>
            </a:r>
            <a:r>
              <a:rPr lang="en-ID" sz="1800" dirty="0" err="1"/>
              <a:t>minggu</a:t>
            </a:r>
            <a:r>
              <a:rPr lang="en-ID" sz="1800" dirty="0"/>
              <a:t> </a:t>
            </a:r>
            <a:r>
              <a:rPr lang="en-ID" sz="1800" dirty="0" err="1"/>
              <a:t>atau</a:t>
            </a:r>
            <a:r>
              <a:rPr lang="en-ID" sz="1800" dirty="0"/>
              <a:t> </a:t>
            </a:r>
            <a:r>
              <a:rPr lang="en-ID" sz="1800" dirty="0" err="1"/>
              <a:t>lebih</a:t>
            </a:r>
            <a:r>
              <a:rPr lang="en-ID" sz="1800" dirty="0"/>
              <a:t>. </a:t>
            </a:r>
            <a:r>
              <a:rPr lang="en-ID" sz="1800" dirty="0" err="1"/>
              <a:t>Batuk</a:t>
            </a:r>
            <a:r>
              <a:rPr lang="en-ID" sz="1800" dirty="0"/>
              <a:t> </a:t>
            </a:r>
            <a:r>
              <a:rPr lang="en-ID" sz="1800" dirty="0" err="1"/>
              <a:t>dapat</a:t>
            </a:r>
            <a:r>
              <a:rPr lang="en-ID" sz="1800" dirty="0"/>
              <a:t> </a:t>
            </a:r>
            <a:r>
              <a:rPr lang="en-ID" sz="1800" dirty="0" err="1"/>
              <a:t>diikuti</a:t>
            </a:r>
            <a:r>
              <a:rPr lang="en-ID" sz="1800" dirty="0"/>
              <a:t> </a:t>
            </a:r>
            <a:r>
              <a:rPr lang="en-ID" sz="1800" dirty="0" err="1"/>
              <a:t>dengan</a:t>
            </a:r>
            <a:r>
              <a:rPr lang="en-ID" sz="1800" dirty="0"/>
              <a:t> </a:t>
            </a:r>
            <a:r>
              <a:rPr lang="en-ID" sz="1800" dirty="0" err="1"/>
              <a:t>gejala</a:t>
            </a:r>
            <a:r>
              <a:rPr lang="en-ID" sz="1800" dirty="0"/>
              <a:t> </a:t>
            </a:r>
            <a:r>
              <a:rPr lang="en-ID" sz="1800" dirty="0" err="1"/>
              <a:t>tambahan</a:t>
            </a:r>
            <a:r>
              <a:rPr lang="en-ID" sz="1800" dirty="0"/>
              <a:t> </a:t>
            </a:r>
            <a:r>
              <a:rPr lang="en-ID" sz="1800" dirty="0" err="1"/>
              <a:t>yaitu</a:t>
            </a:r>
            <a:r>
              <a:rPr lang="en-ID" sz="1800" dirty="0"/>
              <a:t> </a:t>
            </a:r>
            <a:r>
              <a:rPr lang="en-ID" sz="1800" dirty="0" err="1"/>
              <a:t>dahak</a:t>
            </a:r>
            <a:r>
              <a:rPr lang="en-ID" sz="1800" dirty="0"/>
              <a:t> </a:t>
            </a:r>
            <a:r>
              <a:rPr lang="en-ID" sz="1800" dirty="0" err="1"/>
              <a:t>bercampur</a:t>
            </a:r>
            <a:r>
              <a:rPr lang="en-ID" sz="1800" dirty="0"/>
              <a:t> </a:t>
            </a:r>
            <a:r>
              <a:rPr lang="en-ID" sz="1800" dirty="0" err="1"/>
              <a:t>darah</a:t>
            </a:r>
            <a:r>
              <a:rPr lang="en-ID" sz="1800" dirty="0"/>
              <a:t>, </a:t>
            </a:r>
            <a:r>
              <a:rPr lang="en-ID" sz="1800" dirty="0" err="1"/>
              <a:t>batuk</a:t>
            </a:r>
            <a:r>
              <a:rPr lang="en-ID" sz="1800" dirty="0"/>
              <a:t> </a:t>
            </a:r>
            <a:r>
              <a:rPr lang="en-ID" sz="1800" dirty="0" err="1"/>
              <a:t>darah</a:t>
            </a:r>
            <a:r>
              <a:rPr lang="en-ID" sz="1800" dirty="0"/>
              <a:t>, </a:t>
            </a:r>
            <a:r>
              <a:rPr lang="en-ID" sz="1800" dirty="0" err="1"/>
              <a:t>sesak</a:t>
            </a:r>
            <a:r>
              <a:rPr lang="en-ID" sz="1800" dirty="0"/>
              <a:t> </a:t>
            </a:r>
            <a:r>
              <a:rPr lang="en-ID" sz="1800" dirty="0" err="1"/>
              <a:t>nafas</a:t>
            </a:r>
            <a:r>
              <a:rPr lang="en-ID" sz="1800" dirty="0"/>
              <a:t>, badan </a:t>
            </a:r>
            <a:r>
              <a:rPr lang="en-ID" sz="1800" dirty="0" err="1"/>
              <a:t>lemas</a:t>
            </a:r>
            <a:r>
              <a:rPr lang="en-ID" sz="1800" dirty="0"/>
              <a:t>, </a:t>
            </a:r>
            <a:r>
              <a:rPr lang="en-ID" sz="1800" dirty="0" err="1"/>
              <a:t>nafsu</a:t>
            </a:r>
            <a:r>
              <a:rPr lang="en-ID" sz="1800" dirty="0"/>
              <a:t> </a:t>
            </a:r>
            <a:r>
              <a:rPr lang="en-ID" sz="1800" dirty="0" err="1"/>
              <a:t>makan</a:t>
            </a:r>
            <a:r>
              <a:rPr lang="en-ID" sz="1800" dirty="0"/>
              <a:t> </a:t>
            </a:r>
            <a:r>
              <a:rPr lang="en-ID" sz="1800" dirty="0" err="1"/>
              <a:t>menurun</a:t>
            </a:r>
            <a:r>
              <a:rPr lang="en-ID" sz="1800" dirty="0"/>
              <a:t>, </a:t>
            </a:r>
            <a:r>
              <a:rPr lang="en-ID" sz="1800" dirty="0" err="1"/>
              <a:t>berat</a:t>
            </a:r>
            <a:r>
              <a:rPr lang="en-ID" sz="1800" dirty="0"/>
              <a:t> badan </a:t>
            </a:r>
            <a:r>
              <a:rPr lang="en-ID" sz="1800" dirty="0" err="1"/>
              <a:t>menurun</a:t>
            </a:r>
            <a:r>
              <a:rPr lang="en-ID" sz="1800" dirty="0"/>
              <a:t>, malaise, </a:t>
            </a:r>
            <a:r>
              <a:rPr lang="en-ID" sz="1800" dirty="0" err="1"/>
              <a:t>berkeringat</a:t>
            </a:r>
            <a:r>
              <a:rPr lang="en-ID" sz="1800" dirty="0"/>
              <a:t> </a:t>
            </a:r>
            <a:r>
              <a:rPr lang="en-ID" sz="1800" dirty="0" err="1"/>
              <a:t>malam</a:t>
            </a:r>
            <a:r>
              <a:rPr lang="en-ID" sz="1800" dirty="0"/>
              <a:t> </a:t>
            </a:r>
            <a:r>
              <a:rPr lang="en-ID" sz="1800" dirty="0" err="1"/>
              <a:t>hari</a:t>
            </a:r>
            <a:r>
              <a:rPr lang="en-ID" sz="1800" dirty="0"/>
              <a:t> </a:t>
            </a:r>
            <a:r>
              <a:rPr lang="en-ID" sz="1800" dirty="0" err="1"/>
              <a:t>tanpa</a:t>
            </a:r>
            <a:r>
              <a:rPr lang="en-ID" sz="1800" dirty="0"/>
              <a:t> </a:t>
            </a:r>
            <a:r>
              <a:rPr lang="en-ID" sz="1800" dirty="0" err="1"/>
              <a:t>kegiatan</a:t>
            </a:r>
            <a:r>
              <a:rPr lang="en-ID" sz="1800" dirty="0"/>
              <a:t> </a:t>
            </a:r>
            <a:r>
              <a:rPr lang="en-ID" sz="1800" dirty="0" err="1"/>
              <a:t>fisik</a:t>
            </a:r>
            <a:r>
              <a:rPr lang="en-ID" sz="1800" dirty="0"/>
              <a:t>, </a:t>
            </a:r>
            <a:r>
              <a:rPr lang="en-ID" sz="1800" dirty="0" err="1"/>
              <a:t>demam</a:t>
            </a:r>
            <a:r>
              <a:rPr lang="en-ID" sz="1800" dirty="0"/>
              <a:t> </a:t>
            </a:r>
            <a:r>
              <a:rPr lang="en-ID" sz="1800" dirty="0" err="1"/>
              <a:t>meriang</a:t>
            </a:r>
            <a:r>
              <a:rPr lang="en-ID" sz="1800" dirty="0"/>
              <a:t> </a:t>
            </a:r>
            <a:r>
              <a:rPr lang="en-ID" sz="1800" dirty="0" err="1"/>
              <a:t>lebih</a:t>
            </a:r>
            <a:r>
              <a:rPr lang="en-ID" sz="1800" dirty="0"/>
              <a:t> </a:t>
            </a:r>
            <a:r>
              <a:rPr lang="en-ID" sz="1800" dirty="0" err="1"/>
              <a:t>dari</a:t>
            </a:r>
            <a:r>
              <a:rPr lang="en-ID" sz="1800" dirty="0"/>
              <a:t> </a:t>
            </a:r>
            <a:r>
              <a:rPr lang="en-ID" sz="1800" dirty="0" err="1"/>
              <a:t>satu</a:t>
            </a:r>
            <a:r>
              <a:rPr lang="en-ID" sz="1800" dirty="0"/>
              <a:t> </a:t>
            </a:r>
            <a:r>
              <a:rPr lang="en-ID" sz="1800" dirty="0" err="1"/>
              <a:t>bulan</a:t>
            </a:r>
            <a:r>
              <a:rPr lang="en-ID" sz="1800" dirty="0"/>
              <a:t>. Pada </a:t>
            </a:r>
            <a:r>
              <a:rPr lang="en-ID" sz="1800" dirty="0" err="1"/>
              <a:t>pasien</a:t>
            </a:r>
            <a:r>
              <a:rPr lang="en-ID" sz="1800" dirty="0"/>
              <a:t> </a:t>
            </a:r>
            <a:r>
              <a:rPr lang="en-ID" sz="1800" dirty="0" err="1"/>
              <a:t>dengan</a:t>
            </a:r>
            <a:r>
              <a:rPr lang="en-ID" sz="1800" dirty="0"/>
              <a:t> HIV </a:t>
            </a:r>
            <a:r>
              <a:rPr lang="en-ID" sz="1800" dirty="0" err="1"/>
              <a:t>positif</a:t>
            </a:r>
            <a:r>
              <a:rPr lang="en-ID" sz="1800" dirty="0"/>
              <a:t>, </a:t>
            </a:r>
            <a:r>
              <a:rPr lang="en-ID" sz="1800" dirty="0" err="1"/>
              <a:t>batuk</a:t>
            </a:r>
            <a:r>
              <a:rPr lang="en-ID" sz="1800" dirty="0"/>
              <a:t> </a:t>
            </a:r>
            <a:r>
              <a:rPr lang="en-ID" sz="1800" dirty="0" err="1"/>
              <a:t>sering</a:t>
            </a:r>
            <a:r>
              <a:rPr lang="en-ID" sz="1800" dirty="0"/>
              <a:t> kali </a:t>
            </a:r>
            <a:r>
              <a:rPr lang="en-ID" sz="1800" dirty="0" err="1"/>
              <a:t>bukan</a:t>
            </a:r>
            <a:r>
              <a:rPr lang="en-ID" sz="1800" dirty="0"/>
              <a:t> </a:t>
            </a:r>
            <a:r>
              <a:rPr lang="en-ID" sz="1800" dirty="0" err="1"/>
              <a:t>merupakan</a:t>
            </a:r>
            <a:r>
              <a:rPr lang="en-ID" sz="1800" dirty="0"/>
              <a:t> </a:t>
            </a:r>
            <a:r>
              <a:rPr lang="en-ID" sz="1800" dirty="0" err="1"/>
              <a:t>gejala</a:t>
            </a:r>
            <a:r>
              <a:rPr lang="en-ID" sz="1800" dirty="0"/>
              <a:t> TB yang </a:t>
            </a:r>
            <a:r>
              <a:rPr lang="en-ID" sz="1800" dirty="0" err="1"/>
              <a:t>khas</a:t>
            </a:r>
            <a:r>
              <a:rPr lang="en-ID" sz="1800" dirty="0"/>
              <a:t>, </a:t>
            </a:r>
            <a:r>
              <a:rPr lang="en-ID" sz="1800" dirty="0" err="1"/>
              <a:t>sehingga</a:t>
            </a:r>
            <a:r>
              <a:rPr lang="en-ID" sz="1800" dirty="0"/>
              <a:t> </a:t>
            </a:r>
            <a:r>
              <a:rPr lang="en-ID" sz="1800" dirty="0" err="1"/>
              <a:t>gejala</a:t>
            </a:r>
            <a:r>
              <a:rPr lang="en-ID" sz="1800" dirty="0"/>
              <a:t> </a:t>
            </a:r>
            <a:r>
              <a:rPr lang="en-ID" sz="1800" dirty="0" err="1"/>
              <a:t>batuk</a:t>
            </a:r>
            <a:r>
              <a:rPr lang="en-ID" sz="1800" dirty="0"/>
              <a:t> </a:t>
            </a:r>
            <a:r>
              <a:rPr lang="en-ID" sz="1800" dirty="0" err="1"/>
              <a:t>tidak</a:t>
            </a:r>
            <a:r>
              <a:rPr lang="en-ID" sz="1800" dirty="0"/>
              <a:t> </a:t>
            </a:r>
            <a:r>
              <a:rPr lang="en-ID" sz="1800" dirty="0" err="1"/>
              <a:t>harus</a:t>
            </a:r>
            <a:r>
              <a:rPr lang="en-ID" sz="1800" dirty="0"/>
              <a:t> </a:t>
            </a:r>
            <a:r>
              <a:rPr lang="en-ID" sz="1800" dirty="0" err="1"/>
              <a:t>selalu</a:t>
            </a:r>
            <a:r>
              <a:rPr lang="en-ID" sz="1800" dirty="0"/>
              <a:t> </a:t>
            </a:r>
            <a:r>
              <a:rPr lang="en-ID" sz="1800" dirty="0" err="1"/>
              <a:t>selama</a:t>
            </a:r>
            <a:r>
              <a:rPr lang="en-ID" sz="1800" dirty="0"/>
              <a:t> 2 </a:t>
            </a:r>
            <a:r>
              <a:rPr lang="en-ID" sz="1800" dirty="0" err="1"/>
              <a:t>minggu</a:t>
            </a:r>
            <a:r>
              <a:rPr lang="en-ID" sz="1800" dirty="0"/>
              <a:t> </a:t>
            </a:r>
            <a:r>
              <a:rPr lang="en-ID" sz="1800" dirty="0" err="1"/>
              <a:t>atau</a:t>
            </a:r>
            <a:r>
              <a:rPr lang="en-ID" sz="1800" dirty="0"/>
              <a:t> </a:t>
            </a:r>
            <a:r>
              <a:rPr lang="en-ID" sz="1800" dirty="0" err="1"/>
              <a:t>lebih</a:t>
            </a:r>
            <a:endParaRPr lang="en-ID" sz="1800" dirty="0"/>
          </a:p>
        </p:txBody>
      </p:sp>
      <p:sp>
        <p:nvSpPr>
          <p:cNvPr id="65540" name="Slide Number Placeholder 3">
            <a:extLst>
              <a:ext uri="{FF2B5EF4-FFF2-40B4-BE49-F238E27FC236}">
                <a16:creationId xmlns:a16="http://schemas.microsoft.com/office/drawing/2014/main" id="{70171106-8929-FC42-ACAB-0EE9DBBDD7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5944FB-92A8-AB46-88DE-F1CA722BCA20}" type="slidenum">
              <a:rPr lang="en-US" altLang="en-US">
                <a:solidFill>
                  <a:srgbClr val="B5A788"/>
                </a:solidFill>
                <a:latin typeface="Gill Sans MT" panose="020B0502020104020203" pitchFamily="34" charset="77"/>
              </a:rPr>
              <a:pPr/>
              <a:t>47</a:t>
            </a:fld>
            <a:endParaRPr lang="en-US" altLang="en-US">
              <a:solidFill>
                <a:srgbClr val="B5A788"/>
              </a:solidFill>
              <a:latin typeface="Gill Sans MT" panose="020B0502020104020203" pitchFamily="34" charset="77"/>
            </a:endParaRPr>
          </a:p>
        </p:txBody>
      </p:sp>
    </p:spTree>
    <p:extLst>
      <p:ext uri="{BB962C8B-B14F-4D97-AF65-F5344CB8AC3E}">
        <p14:creationId xmlns:p14="http://schemas.microsoft.com/office/powerpoint/2010/main" val="5500178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F37791B-CBBA-8346-A1B4-24927840BEFA}"/>
              </a:ext>
            </a:extLst>
          </p:cNvPr>
          <p:cNvSpPr>
            <a:spLocks noGrp="1" noChangeArrowheads="1"/>
          </p:cNvSpPr>
          <p:nvPr>
            <p:ph type="title"/>
          </p:nvPr>
        </p:nvSpPr>
        <p:spPr>
          <a:xfrm>
            <a:off x="107504" y="608856"/>
            <a:ext cx="8534400" cy="760512"/>
          </a:xfrm>
          <a:solidFill>
            <a:srgbClr val="FFFFFF"/>
          </a:solidFill>
        </p:spPr>
        <p:txBody>
          <a:bodyPr/>
          <a:lstStyle/>
          <a:p>
            <a:pPr eaLnBrk="1" hangingPunct="1">
              <a:defRPr/>
            </a:pPr>
            <a:r>
              <a:rPr lang="en-US" sz="2800" b="1" dirty="0"/>
              <a:t>TBC</a:t>
            </a:r>
          </a:p>
        </p:txBody>
      </p:sp>
      <p:sp>
        <p:nvSpPr>
          <p:cNvPr id="65539" name="Rectangle 4">
            <a:extLst>
              <a:ext uri="{FF2B5EF4-FFF2-40B4-BE49-F238E27FC236}">
                <a16:creationId xmlns:a16="http://schemas.microsoft.com/office/drawing/2014/main" id="{C1BC25FF-7A83-0543-B2C1-0FBB83D31EFC}"/>
              </a:ext>
            </a:extLst>
          </p:cNvPr>
          <p:cNvSpPr>
            <a:spLocks noGrp="1" noChangeArrowheads="1"/>
          </p:cNvSpPr>
          <p:nvPr>
            <p:ph idx="1"/>
          </p:nvPr>
        </p:nvSpPr>
        <p:spPr>
          <a:xfrm>
            <a:off x="395536" y="1196752"/>
            <a:ext cx="8014512" cy="5052392"/>
          </a:xfrm>
        </p:spPr>
        <p:txBody>
          <a:bodyPr/>
          <a:lstStyle/>
          <a:p>
            <a:pPr marL="0" indent="0" algn="just" fontAlgn="base">
              <a:lnSpc>
                <a:spcPct val="150000"/>
              </a:lnSpc>
              <a:buNone/>
            </a:pPr>
            <a:r>
              <a:rPr lang="en-ID" sz="2000" dirty="0"/>
              <a:t>b. </a:t>
            </a:r>
            <a:r>
              <a:rPr lang="en-ID" sz="2000" dirty="0" err="1"/>
              <a:t>Gejala-gejala</a:t>
            </a:r>
            <a:r>
              <a:rPr lang="en-ID" sz="2000" dirty="0"/>
              <a:t> </a:t>
            </a:r>
            <a:r>
              <a:rPr lang="en-ID" sz="2000" dirty="0" err="1"/>
              <a:t>tersebut</a:t>
            </a:r>
            <a:r>
              <a:rPr lang="en-ID" sz="2000" dirty="0"/>
              <a:t> </a:t>
            </a:r>
            <a:r>
              <a:rPr lang="en-ID" sz="2000" dirty="0" err="1"/>
              <a:t>diatas</a:t>
            </a:r>
            <a:r>
              <a:rPr lang="en-ID" sz="2000" dirty="0"/>
              <a:t> </a:t>
            </a:r>
            <a:r>
              <a:rPr lang="en-ID" sz="2000" dirty="0" err="1"/>
              <a:t>dapat</a:t>
            </a:r>
            <a:r>
              <a:rPr lang="en-ID" sz="2000" dirty="0"/>
              <a:t> </a:t>
            </a:r>
            <a:r>
              <a:rPr lang="en-ID" sz="2000" dirty="0" err="1"/>
              <a:t>dijumpai</a:t>
            </a:r>
            <a:r>
              <a:rPr lang="en-ID" sz="2000" dirty="0"/>
              <a:t> pula pada </a:t>
            </a:r>
            <a:r>
              <a:rPr lang="en-ID" sz="2000" dirty="0" err="1"/>
              <a:t>penyakit</a:t>
            </a:r>
            <a:r>
              <a:rPr lang="en-ID" sz="2000" dirty="0"/>
              <a:t> </a:t>
            </a:r>
            <a:r>
              <a:rPr lang="en-ID" sz="2000" dirty="0" err="1"/>
              <a:t>paru</a:t>
            </a:r>
            <a:r>
              <a:rPr lang="en-ID" sz="2000" dirty="0"/>
              <a:t> </a:t>
            </a:r>
            <a:r>
              <a:rPr lang="en-ID" sz="2000" dirty="0" err="1"/>
              <a:t>selain</a:t>
            </a:r>
            <a:r>
              <a:rPr lang="en-ID" sz="2000" dirty="0"/>
              <a:t> TB, </a:t>
            </a:r>
            <a:r>
              <a:rPr lang="en-ID" sz="2000" dirty="0" err="1"/>
              <a:t>seperti</a:t>
            </a:r>
            <a:r>
              <a:rPr lang="en-ID" sz="2000" dirty="0"/>
              <a:t> </a:t>
            </a:r>
            <a:r>
              <a:rPr lang="en-ID" sz="2000" dirty="0" err="1"/>
              <a:t>bronkiektasis</a:t>
            </a:r>
            <a:r>
              <a:rPr lang="en-ID" sz="2000" dirty="0"/>
              <a:t>, </a:t>
            </a:r>
            <a:r>
              <a:rPr lang="en-ID" sz="2000" dirty="0" err="1"/>
              <a:t>bronkitis</a:t>
            </a:r>
            <a:r>
              <a:rPr lang="en-ID" sz="2000" dirty="0"/>
              <a:t> </a:t>
            </a:r>
            <a:r>
              <a:rPr lang="en-ID" sz="2000" dirty="0" err="1"/>
              <a:t>kronis</a:t>
            </a:r>
            <a:r>
              <a:rPr lang="en-ID" sz="2000" dirty="0"/>
              <a:t>, </a:t>
            </a:r>
            <a:r>
              <a:rPr lang="en-ID" sz="2000" dirty="0" err="1"/>
              <a:t>asma</a:t>
            </a:r>
            <a:r>
              <a:rPr lang="en-ID" sz="2000" dirty="0"/>
              <a:t>, </a:t>
            </a:r>
            <a:r>
              <a:rPr lang="en-ID" sz="2000" dirty="0" err="1"/>
              <a:t>kanker</a:t>
            </a:r>
            <a:r>
              <a:rPr lang="en-ID" sz="2000" dirty="0"/>
              <a:t> </a:t>
            </a:r>
            <a:r>
              <a:rPr lang="en-ID" sz="2000" dirty="0" err="1"/>
              <a:t>paru</a:t>
            </a:r>
            <a:r>
              <a:rPr lang="en-ID" sz="2000" dirty="0"/>
              <a:t>, dan lain-lain. </a:t>
            </a:r>
            <a:r>
              <a:rPr lang="en-ID" sz="2000" dirty="0" err="1"/>
              <a:t>Mengingat</a:t>
            </a:r>
            <a:r>
              <a:rPr lang="en-ID" sz="2000" dirty="0"/>
              <a:t> </a:t>
            </a:r>
            <a:r>
              <a:rPr lang="en-ID" sz="2000" dirty="0" err="1"/>
              <a:t>prevalensi</a:t>
            </a:r>
            <a:r>
              <a:rPr lang="en-ID" sz="2000" dirty="0"/>
              <a:t> TB di Indonesia </a:t>
            </a:r>
            <a:r>
              <a:rPr lang="en-ID" sz="2000" dirty="0" err="1"/>
              <a:t>saat</a:t>
            </a:r>
            <a:r>
              <a:rPr lang="en-ID" sz="2000" dirty="0"/>
              <a:t> </a:t>
            </a:r>
            <a:r>
              <a:rPr lang="en-ID" sz="2000" dirty="0" err="1"/>
              <a:t>ini</a:t>
            </a:r>
            <a:r>
              <a:rPr lang="en-ID" sz="2000" dirty="0"/>
              <a:t> </a:t>
            </a:r>
            <a:r>
              <a:rPr lang="en-ID" sz="2000" dirty="0" err="1"/>
              <a:t>masih</a:t>
            </a:r>
            <a:r>
              <a:rPr lang="en-ID" sz="2000" dirty="0"/>
              <a:t> </a:t>
            </a:r>
            <a:r>
              <a:rPr lang="en-ID" sz="2000" dirty="0" err="1"/>
              <a:t>tinggi</a:t>
            </a:r>
            <a:r>
              <a:rPr lang="en-ID" sz="2000" dirty="0"/>
              <a:t>, </a:t>
            </a:r>
            <a:r>
              <a:rPr lang="en-ID" sz="2000" dirty="0" err="1"/>
              <a:t>maka</a:t>
            </a:r>
            <a:r>
              <a:rPr lang="en-ID" sz="2000" dirty="0"/>
              <a:t> </a:t>
            </a:r>
            <a:r>
              <a:rPr lang="en-ID" sz="2000" dirty="0" err="1"/>
              <a:t>setiap</a:t>
            </a:r>
            <a:r>
              <a:rPr lang="en-ID" sz="2000" dirty="0"/>
              <a:t> orang yang </a:t>
            </a:r>
            <a:r>
              <a:rPr lang="en-ID" sz="2000" dirty="0" err="1"/>
              <a:t>datang</a:t>
            </a:r>
            <a:r>
              <a:rPr lang="en-ID" sz="2000" dirty="0"/>
              <a:t> </a:t>
            </a:r>
            <a:r>
              <a:rPr lang="en-ID" sz="2000" dirty="0" err="1"/>
              <a:t>ke</a:t>
            </a:r>
            <a:r>
              <a:rPr lang="en-ID" sz="2000" dirty="0"/>
              <a:t> </a:t>
            </a:r>
            <a:r>
              <a:rPr lang="en-ID" sz="2000" dirty="0" err="1"/>
              <a:t>fasyankes</a:t>
            </a:r>
            <a:r>
              <a:rPr lang="en-ID" sz="2000" dirty="0"/>
              <a:t> </a:t>
            </a:r>
            <a:r>
              <a:rPr lang="en-ID" sz="2000" dirty="0" err="1"/>
              <a:t>dengan</a:t>
            </a:r>
            <a:r>
              <a:rPr lang="en-ID" sz="2000" dirty="0"/>
              <a:t> </a:t>
            </a:r>
            <a:r>
              <a:rPr lang="en-ID" sz="2000" dirty="0" err="1"/>
              <a:t>gejala</a:t>
            </a:r>
            <a:r>
              <a:rPr lang="en-ID" sz="2000" dirty="0"/>
              <a:t> </a:t>
            </a:r>
            <a:r>
              <a:rPr lang="en-ID" sz="2000" dirty="0" err="1"/>
              <a:t>tersebut</a:t>
            </a:r>
            <a:r>
              <a:rPr lang="en-ID" sz="2000" dirty="0"/>
              <a:t> </a:t>
            </a:r>
            <a:r>
              <a:rPr lang="en-ID" sz="2000" dirty="0" err="1"/>
              <a:t>diatas</a:t>
            </a:r>
            <a:r>
              <a:rPr lang="en-ID" sz="2000" dirty="0"/>
              <a:t>, </a:t>
            </a:r>
            <a:r>
              <a:rPr lang="en-ID" sz="2000" dirty="0" err="1"/>
              <a:t>dianggap</a:t>
            </a:r>
            <a:r>
              <a:rPr lang="en-ID" sz="2000" dirty="0"/>
              <a:t> </a:t>
            </a:r>
            <a:r>
              <a:rPr lang="en-ID" sz="2000" dirty="0" err="1"/>
              <a:t>sebagai</a:t>
            </a:r>
            <a:r>
              <a:rPr lang="en-ID" sz="2000" dirty="0"/>
              <a:t> </a:t>
            </a:r>
            <a:r>
              <a:rPr lang="en-ID" sz="2000" dirty="0" err="1"/>
              <a:t>seorang</a:t>
            </a:r>
            <a:r>
              <a:rPr lang="en-ID" sz="2000" dirty="0"/>
              <a:t> </a:t>
            </a:r>
            <a:r>
              <a:rPr lang="en-ID" sz="2000" dirty="0" err="1"/>
              <a:t>terduga</a:t>
            </a:r>
            <a:r>
              <a:rPr lang="en-ID" sz="2000" dirty="0"/>
              <a:t> </a:t>
            </a:r>
            <a:r>
              <a:rPr lang="en-ID" sz="2000" dirty="0" err="1"/>
              <a:t>pasien</a:t>
            </a:r>
            <a:r>
              <a:rPr lang="en-ID" sz="2000" dirty="0"/>
              <a:t> TB, dan </a:t>
            </a:r>
            <a:r>
              <a:rPr lang="en-ID" sz="2000" dirty="0" err="1"/>
              <a:t>perlu</a:t>
            </a:r>
            <a:r>
              <a:rPr lang="en-ID" sz="2000" dirty="0"/>
              <a:t> </a:t>
            </a:r>
            <a:r>
              <a:rPr lang="en-ID" sz="2000" dirty="0" err="1"/>
              <a:t>dilakukan</a:t>
            </a:r>
            <a:r>
              <a:rPr lang="en-ID" sz="2000" dirty="0"/>
              <a:t> </a:t>
            </a:r>
            <a:r>
              <a:rPr lang="en-ID" sz="2000" dirty="0" err="1"/>
              <a:t>pemeriksaan</a:t>
            </a:r>
            <a:r>
              <a:rPr lang="en-ID" sz="2000" dirty="0"/>
              <a:t> </a:t>
            </a:r>
            <a:r>
              <a:rPr lang="en-ID" sz="2000" dirty="0" err="1"/>
              <a:t>dahak</a:t>
            </a:r>
            <a:r>
              <a:rPr lang="en-ID" sz="2000" dirty="0"/>
              <a:t> </a:t>
            </a:r>
            <a:r>
              <a:rPr lang="en-ID" sz="2000" dirty="0" err="1"/>
              <a:t>secara</a:t>
            </a:r>
            <a:r>
              <a:rPr lang="en-ID" sz="2000" dirty="0"/>
              <a:t> </a:t>
            </a:r>
            <a:r>
              <a:rPr lang="en-ID" sz="2000" dirty="0" err="1"/>
              <a:t>mikroskopis</a:t>
            </a:r>
            <a:r>
              <a:rPr lang="en-ID" sz="2000" dirty="0"/>
              <a:t> </a:t>
            </a:r>
            <a:r>
              <a:rPr lang="en-ID" sz="2000" dirty="0" err="1"/>
              <a:t>langsung</a:t>
            </a:r>
            <a:r>
              <a:rPr lang="en-ID" sz="2000" dirty="0"/>
              <a:t>. </a:t>
            </a:r>
          </a:p>
          <a:p>
            <a:pPr marL="0" indent="0" algn="just" fontAlgn="base">
              <a:lnSpc>
                <a:spcPct val="150000"/>
              </a:lnSpc>
              <a:buNone/>
            </a:pPr>
            <a:r>
              <a:rPr lang="en-ID" sz="2000" dirty="0"/>
              <a:t>c. </a:t>
            </a:r>
            <a:r>
              <a:rPr lang="en-ID" sz="2000" dirty="0" err="1"/>
              <a:t>Selain</a:t>
            </a:r>
            <a:r>
              <a:rPr lang="en-ID" sz="2000" dirty="0"/>
              <a:t> </a:t>
            </a:r>
            <a:r>
              <a:rPr lang="en-ID" sz="2000" dirty="0" err="1"/>
              <a:t>gejala</a:t>
            </a:r>
            <a:r>
              <a:rPr lang="en-ID" sz="2000" dirty="0"/>
              <a:t> </a:t>
            </a:r>
            <a:r>
              <a:rPr lang="en-ID" sz="2000" dirty="0" err="1"/>
              <a:t>tersebut</a:t>
            </a:r>
            <a:r>
              <a:rPr lang="en-ID" sz="2000" dirty="0"/>
              <a:t>, </a:t>
            </a:r>
            <a:r>
              <a:rPr lang="en-ID" sz="2000" dirty="0" err="1"/>
              <a:t>perlu</a:t>
            </a:r>
            <a:r>
              <a:rPr lang="en-ID" sz="2000" dirty="0"/>
              <a:t> </a:t>
            </a:r>
            <a:r>
              <a:rPr lang="en-ID" sz="2000" dirty="0" err="1"/>
              <a:t>dipertimbangkan</a:t>
            </a:r>
            <a:r>
              <a:rPr lang="en-ID" sz="2000" dirty="0"/>
              <a:t> </a:t>
            </a:r>
            <a:r>
              <a:rPr lang="en-ID" sz="2000" dirty="0" err="1"/>
              <a:t>pemeriksaan</a:t>
            </a:r>
            <a:r>
              <a:rPr lang="en-ID" sz="2000" dirty="0"/>
              <a:t> pada orang </a:t>
            </a:r>
            <a:r>
              <a:rPr lang="en-ID" sz="2000" dirty="0" err="1"/>
              <a:t>dengan</a:t>
            </a:r>
            <a:r>
              <a:rPr lang="en-ID" sz="2000" dirty="0"/>
              <a:t> </a:t>
            </a:r>
            <a:r>
              <a:rPr lang="en-ID" sz="2000" dirty="0" err="1"/>
              <a:t>faktor</a:t>
            </a:r>
            <a:r>
              <a:rPr lang="en-ID" sz="2000" dirty="0"/>
              <a:t> </a:t>
            </a:r>
            <a:r>
              <a:rPr lang="en-ID" sz="2000" dirty="0" err="1"/>
              <a:t>risiko</a:t>
            </a:r>
            <a:r>
              <a:rPr lang="en-ID" sz="2000" dirty="0"/>
              <a:t>, </a:t>
            </a:r>
            <a:r>
              <a:rPr lang="en-ID" sz="2000" dirty="0" err="1"/>
              <a:t>seperti</a:t>
            </a:r>
            <a:r>
              <a:rPr lang="en-ID" sz="2000" dirty="0"/>
              <a:t> : </a:t>
            </a:r>
            <a:r>
              <a:rPr lang="en-ID" sz="2000" dirty="0" err="1"/>
              <a:t>kontak</a:t>
            </a:r>
            <a:r>
              <a:rPr lang="en-ID" sz="2000" dirty="0"/>
              <a:t> </a:t>
            </a:r>
            <a:r>
              <a:rPr lang="en-ID" sz="2000" dirty="0" err="1"/>
              <a:t>erat</a:t>
            </a:r>
            <a:r>
              <a:rPr lang="en-ID" sz="2000" dirty="0"/>
              <a:t> </a:t>
            </a:r>
            <a:r>
              <a:rPr lang="en-ID" sz="2000" dirty="0" err="1"/>
              <a:t>dengan</a:t>
            </a:r>
            <a:r>
              <a:rPr lang="en-ID" sz="2000" dirty="0"/>
              <a:t> </a:t>
            </a:r>
            <a:r>
              <a:rPr lang="en-ID" sz="2000" dirty="0" err="1"/>
              <a:t>pasien</a:t>
            </a:r>
            <a:r>
              <a:rPr lang="en-ID" sz="2000" dirty="0"/>
              <a:t> TB, </a:t>
            </a:r>
            <a:r>
              <a:rPr lang="en-ID" sz="2000" dirty="0" err="1"/>
              <a:t>tinggal</a:t>
            </a:r>
            <a:r>
              <a:rPr lang="en-ID" sz="2000" dirty="0"/>
              <a:t> di </a:t>
            </a:r>
            <a:r>
              <a:rPr lang="en-ID" sz="2000" dirty="0" err="1"/>
              <a:t>daerah</a:t>
            </a:r>
            <a:r>
              <a:rPr lang="en-ID" sz="2000" dirty="0"/>
              <a:t> </a:t>
            </a:r>
            <a:r>
              <a:rPr lang="en-ID" sz="2000" dirty="0" err="1"/>
              <a:t>padat</a:t>
            </a:r>
            <a:r>
              <a:rPr lang="en-ID" sz="2000" dirty="0"/>
              <a:t> </a:t>
            </a:r>
            <a:r>
              <a:rPr lang="en-ID" sz="2000" dirty="0" err="1"/>
              <a:t>penduduk</a:t>
            </a:r>
            <a:r>
              <a:rPr lang="en-ID" sz="2000" dirty="0"/>
              <a:t>, wilayah </a:t>
            </a:r>
            <a:r>
              <a:rPr lang="en-ID" sz="2000" dirty="0" err="1"/>
              <a:t>kumuh</a:t>
            </a:r>
            <a:r>
              <a:rPr lang="en-ID" sz="2000" dirty="0"/>
              <a:t>, </a:t>
            </a:r>
            <a:r>
              <a:rPr lang="en-ID" sz="2000" dirty="0" err="1"/>
              <a:t>daerah</a:t>
            </a:r>
            <a:r>
              <a:rPr lang="en-ID" sz="2000" dirty="0"/>
              <a:t> </a:t>
            </a:r>
            <a:r>
              <a:rPr lang="en-ID" sz="2000" dirty="0" err="1"/>
              <a:t>pengungsian</a:t>
            </a:r>
            <a:r>
              <a:rPr lang="en-ID" sz="2000" dirty="0"/>
              <a:t>, dan orang yang </a:t>
            </a:r>
            <a:r>
              <a:rPr lang="en-ID" sz="2000" dirty="0" err="1"/>
              <a:t>bekerja</a:t>
            </a:r>
            <a:r>
              <a:rPr lang="en-ID" sz="2000" dirty="0"/>
              <a:t> </a:t>
            </a:r>
            <a:r>
              <a:rPr lang="en-ID" sz="2000" dirty="0" err="1"/>
              <a:t>dengan</a:t>
            </a:r>
            <a:r>
              <a:rPr lang="en-ID" sz="2000" dirty="0"/>
              <a:t> </a:t>
            </a:r>
            <a:r>
              <a:rPr lang="en-ID" sz="2000" dirty="0" err="1"/>
              <a:t>bahan</a:t>
            </a:r>
            <a:r>
              <a:rPr lang="en-ID" sz="2000" dirty="0"/>
              <a:t> </a:t>
            </a:r>
            <a:r>
              <a:rPr lang="en-ID" sz="2000" dirty="0" err="1"/>
              <a:t>kimia</a:t>
            </a:r>
            <a:r>
              <a:rPr lang="en-ID" sz="2000" dirty="0"/>
              <a:t> yang </a:t>
            </a:r>
            <a:r>
              <a:rPr lang="en-ID" sz="2000" dirty="0" err="1"/>
              <a:t>berrisiko</a:t>
            </a:r>
            <a:r>
              <a:rPr lang="en-ID" sz="2000" dirty="0"/>
              <a:t> </a:t>
            </a:r>
            <a:r>
              <a:rPr lang="en-ID" sz="2000" dirty="0" err="1"/>
              <a:t>menimbulkan</a:t>
            </a:r>
            <a:r>
              <a:rPr lang="en-ID" sz="2000" dirty="0"/>
              <a:t> </a:t>
            </a:r>
            <a:r>
              <a:rPr lang="en-ID" sz="2000" dirty="0" err="1"/>
              <a:t>paparan</a:t>
            </a:r>
            <a:r>
              <a:rPr lang="en-ID" sz="2000" dirty="0"/>
              <a:t> </a:t>
            </a:r>
            <a:r>
              <a:rPr lang="en-ID" sz="2000" dirty="0" err="1"/>
              <a:t>infeksi</a:t>
            </a:r>
            <a:r>
              <a:rPr lang="en-ID" sz="2000" dirty="0"/>
              <a:t> </a:t>
            </a:r>
            <a:r>
              <a:rPr lang="en-ID" sz="2000" dirty="0" err="1"/>
              <a:t>paru</a:t>
            </a:r>
            <a:r>
              <a:rPr lang="en-ID" sz="2000" dirty="0"/>
              <a:t>.</a:t>
            </a:r>
          </a:p>
        </p:txBody>
      </p:sp>
      <p:sp>
        <p:nvSpPr>
          <p:cNvPr id="65540" name="Slide Number Placeholder 3">
            <a:extLst>
              <a:ext uri="{FF2B5EF4-FFF2-40B4-BE49-F238E27FC236}">
                <a16:creationId xmlns:a16="http://schemas.microsoft.com/office/drawing/2014/main" id="{70171106-8929-FC42-ACAB-0EE9DBBDD7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5944FB-92A8-AB46-88DE-F1CA722BCA20}" type="slidenum">
              <a:rPr lang="en-US" altLang="en-US">
                <a:solidFill>
                  <a:srgbClr val="B5A788"/>
                </a:solidFill>
                <a:latin typeface="Gill Sans MT" panose="020B0502020104020203" pitchFamily="34" charset="77"/>
              </a:rPr>
              <a:pPr/>
              <a:t>48</a:t>
            </a:fld>
            <a:endParaRPr lang="en-US" altLang="en-US">
              <a:solidFill>
                <a:srgbClr val="B5A788"/>
              </a:solidFill>
              <a:latin typeface="Gill Sans MT" panose="020B0502020104020203" pitchFamily="34" charset="77"/>
            </a:endParaRPr>
          </a:p>
        </p:txBody>
      </p:sp>
    </p:spTree>
    <p:extLst>
      <p:ext uri="{BB962C8B-B14F-4D97-AF65-F5344CB8AC3E}">
        <p14:creationId xmlns:p14="http://schemas.microsoft.com/office/powerpoint/2010/main" val="61491429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F37791B-CBBA-8346-A1B4-24927840BEFA}"/>
              </a:ext>
            </a:extLst>
          </p:cNvPr>
          <p:cNvSpPr>
            <a:spLocks noGrp="1" noChangeArrowheads="1"/>
          </p:cNvSpPr>
          <p:nvPr>
            <p:ph type="title"/>
          </p:nvPr>
        </p:nvSpPr>
        <p:spPr>
          <a:xfrm>
            <a:off x="107504" y="608856"/>
            <a:ext cx="8534400" cy="760512"/>
          </a:xfrm>
          <a:solidFill>
            <a:srgbClr val="FFFFFF"/>
          </a:solidFill>
        </p:spPr>
        <p:txBody>
          <a:bodyPr/>
          <a:lstStyle/>
          <a:p>
            <a:pPr eaLnBrk="1" hangingPunct="1">
              <a:defRPr/>
            </a:pPr>
            <a:r>
              <a:rPr lang="en-US" sz="2800" b="1" dirty="0"/>
              <a:t>TBC</a:t>
            </a:r>
          </a:p>
        </p:txBody>
      </p:sp>
      <p:sp>
        <p:nvSpPr>
          <p:cNvPr id="65539" name="Rectangle 4">
            <a:extLst>
              <a:ext uri="{FF2B5EF4-FFF2-40B4-BE49-F238E27FC236}">
                <a16:creationId xmlns:a16="http://schemas.microsoft.com/office/drawing/2014/main" id="{C1BC25FF-7A83-0543-B2C1-0FBB83D31EFC}"/>
              </a:ext>
            </a:extLst>
          </p:cNvPr>
          <p:cNvSpPr>
            <a:spLocks noGrp="1" noChangeArrowheads="1"/>
          </p:cNvSpPr>
          <p:nvPr>
            <p:ph idx="1"/>
          </p:nvPr>
        </p:nvSpPr>
        <p:spPr>
          <a:xfrm>
            <a:off x="395536" y="1196752"/>
            <a:ext cx="8014512" cy="5052392"/>
          </a:xfrm>
        </p:spPr>
        <p:txBody>
          <a:bodyPr/>
          <a:lstStyle/>
          <a:p>
            <a:pPr algn="just" fontAlgn="base">
              <a:lnSpc>
                <a:spcPct val="150000"/>
              </a:lnSpc>
            </a:pPr>
            <a:r>
              <a:rPr lang="en-ID" sz="1800" b="1" dirty="0" err="1"/>
              <a:t>Pemeriksaan</a:t>
            </a:r>
            <a:r>
              <a:rPr lang="en-ID" sz="1800" b="1" dirty="0"/>
              <a:t> </a:t>
            </a:r>
            <a:r>
              <a:rPr lang="en-ID" sz="1800" b="1" dirty="0" err="1"/>
              <a:t>Laboratorium</a:t>
            </a:r>
            <a:r>
              <a:rPr lang="en-ID" sz="1800" b="1" dirty="0"/>
              <a:t> </a:t>
            </a:r>
          </a:p>
          <a:p>
            <a:pPr marL="0" indent="0" algn="just" fontAlgn="base">
              <a:lnSpc>
                <a:spcPct val="150000"/>
              </a:lnSpc>
              <a:buNone/>
            </a:pPr>
            <a:r>
              <a:rPr lang="en-ID" sz="1800" b="1" u="sng" dirty="0"/>
              <a:t>a. </a:t>
            </a:r>
            <a:r>
              <a:rPr lang="en-ID" sz="1800" b="1" u="sng" dirty="0" err="1"/>
              <a:t>Pemeriksaan</a:t>
            </a:r>
            <a:r>
              <a:rPr lang="en-ID" sz="1800" b="1" u="sng" dirty="0"/>
              <a:t> </a:t>
            </a:r>
            <a:r>
              <a:rPr lang="en-ID" sz="1800" b="1" u="sng" dirty="0" err="1"/>
              <a:t>Bakteriologi</a:t>
            </a:r>
            <a:r>
              <a:rPr lang="en-ID" sz="1800" b="1" u="sng" dirty="0"/>
              <a:t> </a:t>
            </a:r>
          </a:p>
          <a:p>
            <a:pPr marL="0" indent="0" algn="just" fontAlgn="base">
              <a:lnSpc>
                <a:spcPct val="150000"/>
              </a:lnSpc>
              <a:buNone/>
            </a:pPr>
            <a:r>
              <a:rPr lang="en-ID" sz="1800" dirty="0"/>
              <a:t>1) </a:t>
            </a:r>
            <a:r>
              <a:rPr lang="en-ID" sz="1800" dirty="0" err="1"/>
              <a:t>Pemeriksaan</a:t>
            </a:r>
            <a:r>
              <a:rPr lang="en-ID" sz="1800" dirty="0"/>
              <a:t> </a:t>
            </a:r>
            <a:r>
              <a:rPr lang="en-ID" sz="1800" dirty="0" err="1"/>
              <a:t>dahak</a:t>
            </a:r>
            <a:r>
              <a:rPr lang="en-ID" sz="1800" dirty="0"/>
              <a:t> </a:t>
            </a:r>
            <a:r>
              <a:rPr lang="en-ID" sz="1800" dirty="0" err="1"/>
              <a:t>mikroskopis</a:t>
            </a:r>
            <a:r>
              <a:rPr lang="en-ID" sz="1800" dirty="0"/>
              <a:t> </a:t>
            </a:r>
            <a:r>
              <a:rPr lang="en-ID" sz="1800" dirty="0" err="1"/>
              <a:t>langsung</a:t>
            </a:r>
            <a:r>
              <a:rPr lang="en-ID" sz="1800" dirty="0"/>
              <a:t> </a:t>
            </a:r>
            <a:r>
              <a:rPr lang="en-ID" sz="1800" dirty="0" err="1"/>
              <a:t>Pemeriksaan</a:t>
            </a:r>
            <a:r>
              <a:rPr lang="en-ID" sz="1800" dirty="0"/>
              <a:t> </a:t>
            </a:r>
            <a:r>
              <a:rPr lang="en-ID" sz="1800" dirty="0" err="1"/>
              <a:t>dahak</a:t>
            </a:r>
            <a:r>
              <a:rPr lang="en-ID" sz="1800" dirty="0"/>
              <a:t> </a:t>
            </a:r>
            <a:r>
              <a:rPr lang="en-ID" sz="1800" dirty="0" err="1"/>
              <a:t>selain</a:t>
            </a:r>
            <a:r>
              <a:rPr lang="en-ID" sz="1800" dirty="0"/>
              <a:t> </a:t>
            </a:r>
            <a:r>
              <a:rPr lang="en-ID" sz="1800" dirty="0" err="1"/>
              <a:t>berfungsi</a:t>
            </a:r>
            <a:r>
              <a:rPr lang="en-ID" sz="1800" dirty="0"/>
              <a:t> </a:t>
            </a:r>
            <a:r>
              <a:rPr lang="en-ID" sz="1800" dirty="0" err="1"/>
              <a:t>untuk</a:t>
            </a:r>
            <a:r>
              <a:rPr lang="en-ID" sz="1800" dirty="0"/>
              <a:t> </a:t>
            </a:r>
            <a:r>
              <a:rPr lang="en-ID" sz="1800" dirty="0" err="1"/>
              <a:t>menegakkan</a:t>
            </a:r>
            <a:r>
              <a:rPr lang="en-ID" sz="1800" dirty="0"/>
              <a:t> diagnosis, juga </a:t>
            </a:r>
            <a:r>
              <a:rPr lang="en-ID" sz="1800" dirty="0" err="1"/>
              <a:t>untuk</a:t>
            </a:r>
            <a:r>
              <a:rPr lang="en-ID" sz="1800" dirty="0"/>
              <a:t> </a:t>
            </a:r>
            <a:r>
              <a:rPr lang="en-ID" sz="1800" dirty="0" err="1"/>
              <a:t>menentukan</a:t>
            </a:r>
            <a:r>
              <a:rPr lang="en-ID" sz="1800" dirty="0"/>
              <a:t> </a:t>
            </a:r>
            <a:r>
              <a:rPr lang="en-ID" sz="1800" dirty="0" err="1"/>
              <a:t>potensi</a:t>
            </a:r>
            <a:r>
              <a:rPr lang="en-ID" sz="1800" dirty="0"/>
              <a:t> </a:t>
            </a:r>
            <a:r>
              <a:rPr lang="en-ID" sz="1800" dirty="0" err="1"/>
              <a:t>penularan</a:t>
            </a:r>
            <a:r>
              <a:rPr lang="en-ID" sz="1800" dirty="0"/>
              <a:t> dan </a:t>
            </a:r>
            <a:r>
              <a:rPr lang="en-ID" sz="1800" dirty="0" err="1"/>
              <a:t>menilai</a:t>
            </a:r>
            <a:r>
              <a:rPr lang="en-ID" sz="1800" dirty="0"/>
              <a:t> </a:t>
            </a:r>
            <a:r>
              <a:rPr lang="en-ID" sz="1800" dirty="0" err="1"/>
              <a:t>keberhasilan</a:t>
            </a:r>
            <a:r>
              <a:rPr lang="en-ID" sz="1800" dirty="0"/>
              <a:t> </a:t>
            </a:r>
            <a:r>
              <a:rPr lang="en-ID" sz="1800" dirty="0" err="1"/>
              <a:t>pengobatan</a:t>
            </a:r>
            <a:r>
              <a:rPr lang="en-ID" sz="1800" dirty="0"/>
              <a:t>. </a:t>
            </a:r>
            <a:r>
              <a:rPr lang="en-ID" sz="1800" dirty="0" err="1"/>
              <a:t>Pemeriksaan</a:t>
            </a:r>
            <a:r>
              <a:rPr lang="en-ID" sz="1800" dirty="0"/>
              <a:t> </a:t>
            </a:r>
            <a:r>
              <a:rPr lang="en-ID" sz="1800" dirty="0" err="1"/>
              <a:t>dahak</a:t>
            </a:r>
            <a:r>
              <a:rPr lang="en-ID" sz="1800" dirty="0"/>
              <a:t> </a:t>
            </a:r>
            <a:r>
              <a:rPr lang="en-ID" sz="1800" dirty="0" err="1"/>
              <a:t>untuk</a:t>
            </a:r>
            <a:r>
              <a:rPr lang="en-ID" sz="1800" dirty="0"/>
              <a:t> </a:t>
            </a:r>
            <a:r>
              <a:rPr lang="en-ID" sz="1800" dirty="0" err="1"/>
              <a:t>penegakan</a:t>
            </a:r>
            <a:r>
              <a:rPr lang="en-ID" sz="1800" dirty="0"/>
              <a:t> diagnosis </a:t>
            </a:r>
            <a:r>
              <a:rPr lang="en-ID" sz="1800" dirty="0" err="1"/>
              <a:t>dilakukan</a:t>
            </a:r>
            <a:r>
              <a:rPr lang="en-ID" sz="1800" dirty="0"/>
              <a:t> </a:t>
            </a:r>
            <a:r>
              <a:rPr lang="en-ID" sz="1800" dirty="0" err="1"/>
              <a:t>dengan</a:t>
            </a:r>
            <a:r>
              <a:rPr lang="en-ID" sz="1800" dirty="0"/>
              <a:t> </a:t>
            </a:r>
            <a:r>
              <a:rPr lang="en-ID" sz="1800" dirty="0" err="1"/>
              <a:t>mengumpulkan</a:t>
            </a:r>
            <a:r>
              <a:rPr lang="en-ID" sz="1800" dirty="0"/>
              <a:t> 2 </a:t>
            </a:r>
            <a:r>
              <a:rPr lang="en-ID" sz="1800" dirty="0" err="1"/>
              <a:t>contoh</a:t>
            </a:r>
            <a:r>
              <a:rPr lang="en-ID" sz="1800" dirty="0"/>
              <a:t> uji </a:t>
            </a:r>
            <a:r>
              <a:rPr lang="en-ID" sz="1800" dirty="0" err="1"/>
              <a:t>dahak</a:t>
            </a:r>
            <a:r>
              <a:rPr lang="en-ID" sz="1800" dirty="0"/>
              <a:t> yang </a:t>
            </a:r>
            <a:r>
              <a:rPr lang="en-ID" sz="1800" dirty="0" err="1"/>
              <a:t>dikumpulkan</a:t>
            </a:r>
            <a:r>
              <a:rPr lang="en-ID" sz="1800" dirty="0"/>
              <a:t> </a:t>
            </a:r>
            <a:r>
              <a:rPr lang="en-ID" sz="1800" dirty="0" err="1"/>
              <a:t>berupa</a:t>
            </a:r>
            <a:r>
              <a:rPr lang="en-ID" sz="1800" dirty="0"/>
              <a:t> </a:t>
            </a:r>
            <a:r>
              <a:rPr lang="en-ID" sz="1800" dirty="0" err="1"/>
              <a:t>dahak</a:t>
            </a:r>
            <a:r>
              <a:rPr lang="en-ID" sz="1800" dirty="0"/>
              <a:t> </a:t>
            </a:r>
            <a:r>
              <a:rPr lang="en-ID" sz="1800" dirty="0" err="1"/>
              <a:t>Sewaktu</a:t>
            </a:r>
            <a:r>
              <a:rPr lang="en-ID" sz="1800" dirty="0"/>
              <a:t>-Pagi (SP): </a:t>
            </a:r>
          </a:p>
          <a:p>
            <a:pPr algn="just" fontAlgn="base">
              <a:lnSpc>
                <a:spcPct val="150000"/>
              </a:lnSpc>
            </a:pPr>
            <a:r>
              <a:rPr lang="en-ID" sz="1800" dirty="0"/>
              <a:t>S (</a:t>
            </a:r>
            <a:r>
              <a:rPr lang="en-ID" sz="1800" dirty="0" err="1"/>
              <a:t>Sewaktu</a:t>
            </a:r>
            <a:r>
              <a:rPr lang="en-ID" sz="1800" dirty="0"/>
              <a:t>): </a:t>
            </a:r>
            <a:r>
              <a:rPr lang="en-ID" sz="1800" dirty="0" err="1"/>
              <a:t>dahak</a:t>
            </a:r>
            <a:r>
              <a:rPr lang="en-ID" sz="1800" dirty="0"/>
              <a:t> </a:t>
            </a:r>
            <a:r>
              <a:rPr lang="en-ID" sz="1800" dirty="0" err="1"/>
              <a:t>ditampung</a:t>
            </a:r>
            <a:r>
              <a:rPr lang="en-ID" sz="1800" dirty="0"/>
              <a:t> di </a:t>
            </a:r>
            <a:r>
              <a:rPr lang="en-ID" sz="1800" dirty="0" err="1"/>
              <a:t>fasyankes</a:t>
            </a:r>
            <a:r>
              <a:rPr lang="en-ID" sz="1800" dirty="0"/>
              <a:t>. </a:t>
            </a:r>
          </a:p>
          <a:p>
            <a:pPr algn="just" fontAlgn="base">
              <a:lnSpc>
                <a:spcPct val="150000"/>
              </a:lnSpc>
            </a:pPr>
            <a:r>
              <a:rPr lang="en-ID" sz="1800" dirty="0"/>
              <a:t>P (Pagi): </a:t>
            </a:r>
            <a:r>
              <a:rPr lang="en-ID" sz="1800" dirty="0" err="1"/>
              <a:t>dahak</a:t>
            </a:r>
            <a:r>
              <a:rPr lang="en-ID" sz="1800" dirty="0"/>
              <a:t> </a:t>
            </a:r>
            <a:r>
              <a:rPr lang="en-ID" sz="1800" dirty="0" err="1"/>
              <a:t>ditampung</a:t>
            </a:r>
            <a:r>
              <a:rPr lang="en-ID" sz="1800" dirty="0"/>
              <a:t> pada </a:t>
            </a:r>
            <a:r>
              <a:rPr lang="en-ID" sz="1800" dirty="0" err="1"/>
              <a:t>pagi</a:t>
            </a:r>
            <a:r>
              <a:rPr lang="en-ID" sz="1800" dirty="0"/>
              <a:t> </a:t>
            </a:r>
            <a:r>
              <a:rPr lang="en-ID" sz="1800" dirty="0" err="1"/>
              <a:t>segera</a:t>
            </a:r>
            <a:r>
              <a:rPr lang="en-ID" sz="1800" dirty="0"/>
              <a:t> </a:t>
            </a:r>
            <a:r>
              <a:rPr lang="en-ID" sz="1800" dirty="0" err="1"/>
              <a:t>setelah</a:t>
            </a:r>
            <a:r>
              <a:rPr lang="en-ID" sz="1800" dirty="0"/>
              <a:t> </a:t>
            </a:r>
            <a:r>
              <a:rPr lang="en-ID" sz="1800" dirty="0" err="1"/>
              <a:t>bangun</a:t>
            </a:r>
            <a:r>
              <a:rPr lang="en-ID" sz="1800" dirty="0"/>
              <a:t> </a:t>
            </a:r>
            <a:r>
              <a:rPr lang="en-ID" sz="1800" dirty="0" err="1"/>
              <a:t>tidur</a:t>
            </a:r>
            <a:r>
              <a:rPr lang="en-ID" sz="1800" dirty="0"/>
              <a:t>. </a:t>
            </a:r>
            <a:r>
              <a:rPr lang="en-ID" sz="1800" dirty="0" err="1"/>
              <a:t>Dapat</a:t>
            </a:r>
            <a:r>
              <a:rPr lang="en-ID" sz="1800" dirty="0"/>
              <a:t> </a:t>
            </a:r>
            <a:r>
              <a:rPr lang="en-ID" sz="1800" dirty="0" err="1"/>
              <a:t>dilakukan</a:t>
            </a:r>
            <a:r>
              <a:rPr lang="en-ID" sz="1800" dirty="0"/>
              <a:t> </a:t>
            </a:r>
            <a:r>
              <a:rPr lang="en-ID" sz="1800" dirty="0" err="1"/>
              <a:t>dirumah</a:t>
            </a:r>
            <a:r>
              <a:rPr lang="en-ID" sz="1800" dirty="0"/>
              <a:t> </a:t>
            </a:r>
            <a:r>
              <a:rPr lang="en-ID" sz="1800" dirty="0" err="1"/>
              <a:t>pasien</a:t>
            </a:r>
            <a:r>
              <a:rPr lang="en-ID" sz="1800" dirty="0"/>
              <a:t> </a:t>
            </a:r>
            <a:r>
              <a:rPr lang="en-ID" sz="1800" dirty="0" err="1"/>
              <a:t>atau</a:t>
            </a:r>
            <a:r>
              <a:rPr lang="en-ID" sz="1800" dirty="0"/>
              <a:t> di </a:t>
            </a:r>
            <a:r>
              <a:rPr lang="en-ID" sz="1800" dirty="0" err="1"/>
              <a:t>bangsal</a:t>
            </a:r>
            <a:r>
              <a:rPr lang="en-ID" sz="1800" dirty="0"/>
              <a:t> </a:t>
            </a:r>
            <a:r>
              <a:rPr lang="en-ID" sz="1800" dirty="0" err="1"/>
              <a:t>rawat</a:t>
            </a:r>
            <a:r>
              <a:rPr lang="en-ID" sz="1800" dirty="0"/>
              <a:t> </a:t>
            </a:r>
            <a:r>
              <a:rPr lang="en-ID" sz="1800" dirty="0" err="1"/>
              <a:t>inap</a:t>
            </a:r>
            <a:r>
              <a:rPr lang="en-ID" sz="1800" dirty="0"/>
              <a:t> </a:t>
            </a:r>
            <a:r>
              <a:rPr lang="en-ID" sz="1800" dirty="0" err="1"/>
              <a:t>bilamana</a:t>
            </a:r>
            <a:r>
              <a:rPr lang="en-ID" sz="1800" dirty="0"/>
              <a:t> </a:t>
            </a:r>
            <a:r>
              <a:rPr lang="en-ID" sz="1800" dirty="0" err="1"/>
              <a:t>pasien</a:t>
            </a:r>
            <a:r>
              <a:rPr lang="en-ID" sz="1800" dirty="0"/>
              <a:t> </a:t>
            </a:r>
            <a:r>
              <a:rPr lang="en-ID" sz="1800" dirty="0" err="1"/>
              <a:t>menjalani</a:t>
            </a:r>
            <a:r>
              <a:rPr lang="en-ID" sz="1800" dirty="0"/>
              <a:t> </a:t>
            </a:r>
            <a:r>
              <a:rPr lang="en-ID" sz="1800" dirty="0" err="1"/>
              <a:t>rawat</a:t>
            </a:r>
            <a:r>
              <a:rPr lang="en-ID" sz="1800" dirty="0"/>
              <a:t> </a:t>
            </a:r>
            <a:r>
              <a:rPr lang="en-ID" sz="1800" dirty="0" err="1"/>
              <a:t>inap</a:t>
            </a:r>
            <a:r>
              <a:rPr lang="en-ID" sz="1800" dirty="0"/>
              <a:t>.</a:t>
            </a:r>
          </a:p>
        </p:txBody>
      </p:sp>
      <p:sp>
        <p:nvSpPr>
          <p:cNvPr id="65540" name="Slide Number Placeholder 3">
            <a:extLst>
              <a:ext uri="{FF2B5EF4-FFF2-40B4-BE49-F238E27FC236}">
                <a16:creationId xmlns:a16="http://schemas.microsoft.com/office/drawing/2014/main" id="{70171106-8929-FC42-ACAB-0EE9DBBDD7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5944FB-92A8-AB46-88DE-F1CA722BCA20}" type="slidenum">
              <a:rPr lang="en-US" altLang="en-US">
                <a:solidFill>
                  <a:srgbClr val="B5A788"/>
                </a:solidFill>
                <a:latin typeface="Gill Sans MT" panose="020B0502020104020203" pitchFamily="34" charset="77"/>
              </a:rPr>
              <a:pPr/>
              <a:t>49</a:t>
            </a:fld>
            <a:endParaRPr lang="en-US" altLang="en-US">
              <a:solidFill>
                <a:srgbClr val="B5A788"/>
              </a:solidFill>
              <a:latin typeface="Gill Sans MT" panose="020B0502020104020203" pitchFamily="34" charset="77"/>
            </a:endParaRPr>
          </a:p>
        </p:txBody>
      </p:sp>
    </p:spTree>
    <p:extLst>
      <p:ext uri="{BB962C8B-B14F-4D97-AF65-F5344CB8AC3E}">
        <p14:creationId xmlns:p14="http://schemas.microsoft.com/office/powerpoint/2010/main" val="400970284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784625"/>
            <a:ext cx="7920880" cy="646331"/>
          </a:xfrm>
          <a:prstGeom prst="rect">
            <a:avLst/>
          </a:prstGeom>
          <a:noFill/>
        </p:spPr>
        <p:txBody>
          <a:bodyPr wrap="square" rtlCol="0">
            <a:spAutoFit/>
          </a:bodyPr>
          <a:lstStyle/>
          <a:p>
            <a:pPr fontAlgn="base"/>
            <a:r>
              <a:rPr lang="en-ID" b="1" cap="all" dirty="0">
                <a:hlinkClick r:id="rId3"/>
              </a:rPr>
              <a:t>https://www.alomedika.com/cme-peran-pemeriksaan-hematologi-rutin-dan-hitung-jenis-leukosit-dalam-mendeteksi-covid-19</a:t>
            </a:r>
            <a:r>
              <a:rPr lang="en-ID" b="1" cap="all" dirty="0"/>
              <a:t> </a:t>
            </a:r>
          </a:p>
        </p:txBody>
      </p:sp>
      <p:pic>
        <p:nvPicPr>
          <p:cNvPr id="11" name="Picture 10" descr="Cover.png"/>
          <p:cNvPicPr>
            <a:picLocks noChangeAspect="1"/>
          </p:cNvPicPr>
          <p:nvPr/>
        </p:nvPicPr>
        <p:blipFill>
          <a:blip r:embed="rId4"/>
          <a:stretch>
            <a:fillRect/>
          </a:stretch>
        </p:blipFill>
        <p:spPr>
          <a:xfrm>
            <a:off x="2453" y="1306"/>
            <a:ext cx="9141546" cy="1617934"/>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2910" y="214290"/>
            <a:ext cx="1643074" cy="592720"/>
          </a:xfrm>
          <a:prstGeom prst="rect">
            <a:avLst/>
          </a:prstGeom>
          <a:noFill/>
        </p:spPr>
      </p:pic>
      <p:pic>
        <p:nvPicPr>
          <p:cNvPr id="5" name="Picture 4">
            <a:extLst>
              <a:ext uri="{FF2B5EF4-FFF2-40B4-BE49-F238E27FC236}">
                <a16:creationId xmlns:a16="http://schemas.microsoft.com/office/drawing/2014/main" id="{83B888E7-B062-734D-A83A-ED7A50B3C229}"/>
              </a:ext>
            </a:extLst>
          </p:cNvPr>
          <p:cNvPicPr>
            <a:picLocks noChangeAspect="1"/>
          </p:cNvPicPr>
          <p:nvPr/>
        </p:nvPicPr>
        <p:blipFill rotWithShape="1">
          <a:blip r:embed="rId6">
            <a:extLst>
              <a:ext uri="{28A0092B-C50C-407E-A947-70E740481C1C}">
                <a14:useLocalDpi xmlns:a14="http://schemas.microsoft.com/office/drawing/2010/main" val="0"/>
              </a:ext>
            </a:extLst>
          </a:blip>
          <a:srcRect l="10625" t="9561" r="2751" b="12558"/>
          <a:stretch/>
        </p:blipFill>
        <p:spPr>
          <a:xfrm>
            <a:off x="467544" y="2500306"/>
            <a:ext cx="7920880" cy="3744416"/>
          </a:xfrm>
          <a:prstGeom prst="rect">
            <a:avLst/>
          </a:prstGeom>
        </p:spPr>
      </p:pic>
    </p:spTree>
    <p:extLst>
      <p:ext uri="{BB962C8B-B14F-4D97-AF65-F5344CB8AC3E}">
        <p14:creationId xmlns:p14="http://schemas.microsoft.com/office/powerpoint/2010/main" val="27592887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F37791B-CBBA-8346-A1B4-24927840BEFA}"/>
              </a:ext>
            </a:extLst>
          </p:cNvPr>
          <p:cNvSpPr>
            <a:spLocks noGrp="1" noChangeArrowheads="1"/>
          </p:cNvSpPr>
          <p:nvPr>
            <p:ph type="title"/>
          </p:nvPr>
        </p:nvSpPr>
        <p:spPr>
          <a:xfrm>
            <a:off x="107504" y="608856"/>
            <a:ext cx="8534400" cy="760512"/>
          </a:xfrm>
          <a:solidFill>
            <a:srgbClr val="FFFFFF"/>
          </a:solidFill>
        </p:spPr>
        <p:txBody>
          <a:bodyPr/>
          <a:lstStyle/>
          <a:p>
            <a:pPr eaLnBrk="1" hangingPunct="1">
              <a:defRPr/>
            </a:pPr>
            <a:r>
              <a:rPr lang="en-US" sz="2800" b="1" dirty="0"/>
              <a:t>TBC</a:t>
            </a:r>
          </a:p>
        </p:txBody>
      </p:sp>
      <p:sp>
        <p:nvSpPr>
          <p:cNvPr id="65539" name="Rectangle 4">
            <a:extLst>
              <a:ext uri="{FF2B5EF4-FFF2-40B4-BE49-F238E27FC236}">
                <a16:creationId xmlns:a16="http://schemas.microsoft.com/office/drawing/2014/main" id="{C1BC25FF-7A83-0543-B2C1-0FBB83D31EFC}"/>
              </a:ext>
            </a:extLst>
          </p:cNvPr>
          <p:cNvSpPr>
            <a:spLocks noGrp="1" noChangeArrowheads="1"/>
          </p:cNvSpPr>
          <p:nvPr>
            <p:ph idx="1"/>
          </p:nvPr>
        </p:nvSpPr>
        <p:spPr>
          <a:xfrm>
            <a:off x="395536" y="1196752"/>
            <a:ext cx="8014512" cy="5052392"/>
          </a:xfrm>
        </p:spPr>
        <p:txBody>
          <a:bodyPr/>
          <a:lstStyle/>
          <a:p>
            <a:pPr marL="0" indent="0" algn="just" fontAlgn="base">
              <a:lnSpc>
                <a:spcPct val="150000"/>
              </a:lnSpc>
              <a:buNone/>
            </a:pPr>
            <a:r>
              <a:rPr lang="en-ID" sz="2400" dirty="0"/>
              <a:t>2) </a:t>
            </a:r>
            <a:r>
              <a:rPr lang="en-ID" sz="2400" dirty="0" err="1"/>
              <a:t>Pemeriksaan</a:t>
            </a:r>
            <a:r>
              <a:rPr lang="en-ID" sz="2400" dirty="0"/>
              <a:t> </a:t>
            </a:r>
            <a:r>
              <a:rPr lang="en-ID" sz="2400" dirty="0" err="1"/>
              <a:t>Tes</a:t>
            </a:r>
            <a:r>
              <a:rPr lang="en-ID" sz="2400" dirty="0"/>
              <a:t> </a:t>
            </a:r>
            <a:r>
              <a:rPr lang="en-ID" sz="2400" dirty="0" err="1"/>
              <a:t>Cepat</a:t>
            </a:r>
            <a:r>
              <a:rPr lang="en-ID" sz="2400" dirty="0"/>
              <a:t> </a:t>
            </a:r>
            <a:r>
              <a:rPr lang="en-ID" sz="2400" dirty="0" err="1"/>
              <a:t>Molekuler</a:t>
            </a:r>
            <a:r>
              <a:rPr lang="en-ID" sz="2400" dirty="0"/>
              <a:t> (TCM) TB </a:t>
            </a:r>
            <a:r>
              <a:rPr lang="en-ID" sz="2400" dirty="0" err="1"/>
              <a:t>Pemeriksaan</a:t>
            </a:r>
            <a:r>
              <a:rPr lang="en-ID" sz="2400" dirty="0"/>
              <a:t> </a:t>
            </a:r>
            <a:r>
              <a:rPr lang="en-ID" sz="2400" dirty="0" err="1"/>
              <a:t>tes</a:t>
            </a:r>
            <a:r>
              <a:rPr lang="en-ID" sz="2400" dirty="0"/>
              <a:t> </a:t>
            </a:r>
            <a:r>
              <a:rPr lang="en-ID" sz="2400" dirty="0" err="1"/>
              <a:t>cepat</a:t>
            </a:r>
            <a:r>
              <a:rPr lang="en-ID" sz="2400" dirty="0"/>
              <a:t> </a:t>
            </a:r>
            <a:r>
              <a:rPr lang="en-ID" sz="2400" dirty="0" err="1"/>
              <a:t>molekuler</a:t>
            </a:r>
            <a:r>
              <a:rPr lang="en-ID" sz="2400" dirty="0"/>
              <a:t> </a:t>
            </a:r>
            <a:r>
              <a:rPr lang="en-ID" sz="2400" dirty="0" err="1"/>
              <a:t>dengan</a:t>
            </a:r>
            <a:r>
              <a:rPr lang="en-ID" sz="2400" dirty="0"/>
              <a:t> </a:t>
            </a:r>
            <a:r>
              <a:rPr lang="en-ID" sz="2400" dirty="0" err="1"/>
              <a:t>metode</a:t>
            </a:r>
            <a:r>
              <a:rPr lang="en-ID" sz="2400" dirty="0"/>
              <a:t> </a:t>
            </a:r>
            <a:r>
              <a:rPr lang="en-ID" sz="2400" dirty="0" err="1"/>
              <a:t>Xpert</a:t>
            </a:r>
            <a:r>
              <a:rPr lang="en-ID" sz="2400" dirty="0"/>
              <a:t> MTB/RIF. TCM </a:t>
            </a:r>
            <a:r>
              <a:rPr lang="en-ID" sz="2400" dirty="0" err="1"/>
              <a:t>merupakan</a:t>
            </a:r>
            <a:r>
              <a:rPr lang="en-ID" sz="2400" dirty="0"/>
              <a:t> </a:t>
            </a:r>
            <a:r>
              <a:rPr lang="en-ID" sz="2400" dirty="0" err="1"/>
              <a:t>sarana</a:t>
            </a:r>
            <a:r>
              <a:rPr lang="en-ID" sz="2400" dirty="0"/>
              <a:t> </a:t>
            </a:r>
            <a:r>
              <a:rPr lang="en-ID" sz="2400" dirty="0" err="1"/>
              <a:t>untuk</a:t>
            </a:r>
            <a:r>
              <a:rPr lang="en-ID" sz="2400" dirty="0"/>
              <a:t> </a:t>
            </a:r>
            <a:r>
              <a:rPr lang="en-ID" sz="2400" dirty="0" err="1"/>
              <a:t>penegakan</a:t>
            </a:r>
            <a:r>
              <a:rPr lang="en-ID" sz="2400" dirty="0"/>
              <a:t> diagnosis, </a:t>
            </a:r>
            <a:r>
              <a:rPr lang="en-ID" sz="2400" dirty="0" err="1"/>
              <a:t>namun</a:t>
            </a:r>
            <a:r>
              <a:rPr lang="en-ID" sz="2400" dirty="0"/>
              <a:t> </a:t>
            </a:r>
            <a:r>
              <a:rPr lang="en-ID" sz="2400" dirty="0" err="1"/>
              <a:t>tidak</a:t>
            </a:r>
            <a:r>
              <a:rPr lang="en-ID" sz="2400" dirty="0"/>
              <a:t> </a:t>
            </a:r>
            <a:r>
              <a:rPr lang="en-ID" sz="2400" dirty="0" err="1"/>
              <a:t>dapat</a:t>
            </a:r>
            <a:r>
              <a:rPr lang="en-ID" sz="2400" dirty="0"/>
              <a:t> </a:t>
            </a:r>
            <a:r>
              <a:rPr lang="en-ID" sz="2400" dirty="0" err="1"/>
              <a:t>dimanfaatkan</a:t>
            </a:r>
            <a:r>
              <a:rPr lang="en-ID" sz="2400" dirty="0"/>
              <a:t> </a:t>
            </a:r>
            <a:r>
              <a:rPr lang="en-ID" sz="2400" dirty="0" err="1"/>
              <a:t>untuk</a:t>
            </a:r>
            <a:r>
              <a:rPr lang="en-ID" sz="2400" dirty="0"/>
              <a:t> </a:t>
            </a:r>
            <a:r>
              <a:rPr lang="en-ID" sz="2400" dirty="0" err="1"/>
              <a:t>evaluasi</a:t>
            </a:r>
            <a:r>
              <a:rPr lang="en-ID" sz="2400" dirty="0"/>
              <a:t> </a:t>
            </a:r>
            <a:r>
              <a:rPr lang="en-ID" sz="2400" dirty="0" err="1"/>
              <a:t>hasil</a:t>
            </a:r>
            <a:r>
              <a:rPr lang="en-ID" sz="2400" dirty="0"/>
              <a:t> </a:t>
            </a:r>
            <a:r>
              <a:rPr lang="en-ID" sz="2400" dirty="0" err="1"/>
              <a:t>pengobatan</a:t>
            </a:r>
            <a:r>
              <a:rPr lang="en-ID" sz="2400" dirty="0"/>
              <a:t>. </a:t>
            </a:r>
          </a:p>
          <a:p>
            <a:pPr marL="0" indent="0" algn="just" fontAlgn="base">
              <a:lnSpc>
                <a:spcPct val="150000"/>
              </a:lnSpc>
              <a:buNone/>
            </a:pPr>
            <a:r>
              <a:rPr lang="en-ID" sz="2400" dirty="0"/>
              <a:t>3) </a:t>
            </a:r>
            <a:r>
              <a:rPr lang="en-ID" sz="2400" dirty="0" err="1"/>
              <a:t>Pemeriksaan</a:t>
            </a:r>
            <a:r>
              <a:rPr lang="en-ID" sz="2400" dirty="0"/>
              <a:t> </a:t>
            </a:r>
            <a:r>
              <a:rPr lang="en-ID" sz="2400" dirty="0" err="1"/>
              <a:t>Biakan</a:t>
            </a:r>
            <a:r>
              <a:rPr lang="en-ID" sz="2400" dirty="0"/>
              <a:t> </a:t>
            </a:r>
            <a:r>
              <a:rPr lang="en-ID" sz="2400" dirty="0" err="1"/>
              <a:t>Pemeriksaan</a:t>
            </a:r>
            <a:r>
              <a:rPr lang="en-ID" sz="2400" dirty="0"/>
              <a:t> </a:t>
            </a:r>
            <a:r>
              <a:rPr lang="en-ID" sz="2400" dirty="0" err="1"/>
              <a:t>biakan</a:t>
            </a:r>
            <a:r>
              <a:rPr lang="en-ID" sz="2400" dirty="0"/>
              <a:t> </a:t>
            </a:r>
            <a:r>
              <a:rPr lang="en-ID" sz="2400" dirty="0" err="1"/>
              <a:t>dapat</a:t>
            </a:r>
            <a:r>
              <a:rPr lang="en-ID" sz="2400" dirty="0"/>
              <a:t> </a:t>
            </a:r>
            <a:r>
              <a:rPr lang="en-ID" sz="2400" dirty="0" err="1"/>
              <a:t>dilakukan</a:t>
            </a:r>
            <a:r>
              <a:rPr lang="en-ID" sz="2400" dirty="0"/>
              <a:t> </a:t>
            </a:r>
            <a:r>
              <a:rPr lang="en-ID" sz="2400" dirty="0" err="1"/>
              <a:t>dengan</a:t>
            </a:r>
            <a:r>
              <a:rPr lang="en-ID" sz="2400" dirty="0"/>
              <a:t> media </a:t>
            </a:r>
            <a:r>
              <a:rPr lang="en-ID" sz="2400" dirty="0" err="1"/>
              <a:t>padat</a:t>
            </a:r>
            <a:r>
              <a:rPr lang="en-ID" sz="2400" dirty="0"/>
              <a:t> (Lowenstein-Jensen) dan media </a:t>
            </a:r>
            <a:r>
              <a:rPr lang="en-ID" sz="2400" dirty="0" err="1"/>
              <a:t>cair</a:t>
            </a:r>
            <a:r>
              <a:rPr lang="en-ID" sz="2400" dirty="0"/>
              <a:t> (Mycobacteria Growth Indicator Tube) </a:t>
            </a:r>
            <a:r>
              <a:rPr lang="en-ID" sz="2400" dirty="0" err="1"/>
              <a:t>untuk</a:t>
            </a:r>
            <a:r>
              <a:rPr lang="en-ID" sz="2400" dirty="0"/>
              <a:t> </a:t>
            </a:r>
            <a:r>
              <a:rPr lang="en-ID" sz="2400" dirty="0" err="1"/>
              <a:t>identifikasi</a:t>
            </a:r>
            <a:r>
              <a:rPr lang="en-ID" sz="2400" dirty="0"/>
              <a:t> Mycobacterium </a:t>
            </a:r>
            <a:r>
              <a:rPr lang="en-ID" sz="2400" dirty="0" err="1"/>
              <a:t>tuberkulosis</a:t>
            </a:r>
            <a:r>
              <a:rPr lang="en-ID" sz="2400" dirty="0"/>
              <a:t> (</a:t>
            </a:r>
            <a:r>
              <a:rPr lang="en-ID" sz="2400" dirty="0" err="1"/>
              <a:t>M.tb</a:t>
            </a:r>
            <a:r>
              <a:rPr lang="en-ID" sz="2400" dirty="0"/>
              <a:t>). </a:t>
            </a:r>
          </a:p>
        </p:txBody>
      </p:sp>
      <p:sp>
        <p:nvSpPr>
          <p:cNvPr id="65540" name="Slide Number Placeholder 3">
            <a:extLst>
              <a:ext uri="{FF2B5EF4-FFF2-40B4-BE49-F238E27FC236}">
                <a16:creationId xmlns:a16="http://schemas.microsoft.com/office/drawing/2014/main" id="{70171106-8929-FC42-ACAB-0EE9DBBDD7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5944FB-92A8-AB46-88DE-F1CA722BCA20}" type="slidenum">
              <a:rPr lang="en-US" altLang="en-US">
                <a:solidFill>
                  <a:srgbClr val="B5A788"/>
                </a:solidFill>
                <a:latin typeface="Gill Sans MT" panose="020B0502020104020203" pitchFamily="34" charset="77"/>
              </a:rPr>
              <a:pPr/>
              <a:t>50</a:t>
            </a:fld>
            <a:endParaRPr lang="en-US" altLang="en-US">
              <a:solidFill>
                <a:srgbClr val="B5A788"/>
              </a:solidFill>
              <a:latin typeface="Gill Sans MT" panose="020B0502020104020203" pitchFamily="34" charset="77"/>
            </a:endParaRPr>
          </a:p>
        </p:txBody>
      </p:sp>
    </p:spTree>
    <p:extLst>
      <p:ext uri="{BB962C8B-B14F-4D97-AF65-F5344CB8AC3E}">
        <p14:creationId xmlns:p14="http://schemas.microsoft.com/office/powerpoint/2010/main" val="392883443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F37791B-CBBA-8346-A1B4-24927840BEFA}"/>
              </a:ext>
            </a:extLst>
          </p:cNvPr>
          <p:cNvSpPr>
            <a:spLocks noGrp="1" noChangeArrowheads="1"/>
          </p:cNvSpPr>
          <p:nvPr>
            <p:ph type="title"/>
          </p:nvPr>
        </p:nvSpPr>
        <p:spPr>
          <a:xfrm>
            <a:off x="107504" y="608856"/>
            <a:ext cx="8534400" cy="760512"/>
          </a:xfrm>
          <a:solidFill>
            <a:srgbClr val="FFFFFF"/>
          </a:solidFill>
        </p:spPr>
        <p:txBody>
          <a:bodyPr/>
          <a:lstStyle/>
          <a:p>
            <a:pPr eaLnBrk="1" hangingPunct="1">
              <a:defRPr/>
            </a:pPr>
            <a:r>
              <a:rPr lang="en-US" sz="2800" b="1" dirty="0"/>
              <a:t>TBC</a:t>
            </a:r>
          </a:p>
        </p:txBody>
      </p:sp>
      <p:sp>
        <p:nvSpPr>
          <p:cNvPr id="65539" name="Rectangle 4">
            <a:extLst>
              <a:ext uri="{FF2B5EF4-FFF2-40B4-BE49-F238E27FC236}">
                <a16:creationId xmlns:a16="http://schemas.microsoft.com/office/drawing/2014/main" id="{C1BC25FF-7A83-0543-B2C1-0FBB83D31EFC}"/>
              </a:ext>
            </a:extLst>
          </p:cNvPr>
          <p:cNvSpPr>
            <a:spLocks noGrp="1" noChangeArrowheads="1"/>
          </p:cNvSpPr>
          <p:nvPr>
            <p:ph idx="1"/>
          </p:nvPr>
        </p:nvSpPr>
        <p:spPr>
          <a:xfrm>
            <a:off x="395536" y="1196752"/>
            <a:ext cx="8014512" cy="5052392"/>
          </a:xfrm>
        </p:spPr>
        <p:txBody>
          <a:bodyPr/>
          <a:lstStyle/>
          <a:p>
            <a:pPr algn="just" fontAlgn="base">
              <a:lnSpc>
                <a:spcPct val="150000"/>
              </a:lnSpc>
            </a:pPr>
            <a:r>
              <a:rPr lang="en-ID" sz="2000" dirty="0" err="1"/>
              <a:t>Pemeriksaan</a:t>
            </a:r>
            <a:r>
              <a:rPr lang="en-ID" sz="2000" dirty="0"/>
              <a:t> </a:t>
            </a:r>
            <a:r>
              <a:rPr lang="en-ID" sz="2000" dirty="0" err="1"/>
              <a:t>tersebut</a:t>
            </a:r>
            <a:r>
              <a:rPr lang="en-ID" sz="2000" dirty="0"/>
              <a:t> </a:t>
            </a:r>
            <a:r>
              <a:rPr lang="en-ID" sz="2000" dirty="0" err="1"/>
              <a:t>diatas</a:t>
            </a:r>
            <a:r>
              <a:rPr lang="en-ID" sz="2000" dirty="0"/>
              <a:t> </a:t>
            </a:r>
            <a:r>
              <a:rPr lang="en-ID" sz="2000" dirty="0" err="1"/>
              <a:t>dilakukan</a:t>
            </a:r>
            <a:r>
              <a:rPr lang="en-ID" sz="2000" dirty="0"/>
              <a:t> </a:t>
            </a:r>
            <a:r>
              <a:rPr lang="en-ID" sz="2000" dirty="0" err="1"/>
              <a:t>disarana</a:t>
            </a:r>
            <a:r>
              <a:rPr lang="en-ID" sz="2000" dirty="0"/>
              <a:t> </a:t>
            </a:r>
            <a:r>
              <a:rPr lang="en-ID" sz="2000" dirty="0" err="1"/>
              <a:t>laboratorium</a:t>
            </a:r>
            <a:r>
              <a:rPr lang="en-ID" sz="2000" dirty="0"/>
              <a:t> yang </a:t>
            </a:r>
            <a:r>
              <a:rPr lang="en-ID" sz="2000" dirty="0" err="1"/>
              <a:t>terpantau</a:t>
            </a:r>
            <a:r>
              <a:rPr lang="en-ID" sz="2000" dirty="0"/>
              <a:t> </a:t>
            </a:r>
            <a:r>
              <a:rPr lang="en-ID" sz="2000" dirty="0" err="1"/>
              <a:t>mutunya</a:t>
            </a:r>
            <a:r>
              <a:rPr lang="en-ID" sz="2000" dirty="0"/>
              <a:t>. </a:t>
            </a:r>
          </a:p>
          <a:p>
            <a:pPr algn="just" fontAlgn="base">
              <a:lnSpc>
                <a:spcPct val="150000"/>
              </a:lnSpc>
            </a:pPr>
            <a:r>
              <a:rPr lang="en-ID" sz="2000" dirty="0" err="1"/>
              <a:t>Dalam</a:t>
            </a:r>
            <a:r>
              <a:rPr lang="en-ID" sz="2000" dirty="0"/>
              <a:t> </a:t>
            </a:r>
            <a:r>
              <a:rPr lang="en-ID" sz="2000" dirty="0" err="1"/>
              <a:t>menjamin</a:t>
            </a:r>
            <a:r>
              <a:rPr lang="en-ID" sz="2000" dirty="0"/>
              <a:t> </a:t>
            </a:r>
            <a:r>
              <a:rPr lang="en-ID" sz="2000" dirty="0" err="1"/>
              <a:t>hasil</a:t>
            </a:r>
            <a:r>
              <a:rPr lang="en-ID" sz="2000" dirty="0"/>
              <a:t> </a:t>
            </a:r>
            <a:r>
              <a:rPr lang="en-ID" sz="2000" dirty="0" err="1"/>
              <a:t>pemeriksaan</a:t>
            </a:r>
            <a:r>
              <a:rPr lang="en-ID" sz="2000" dirty="0"/>
              <a:t> </a:t>
            </a:r>
            <a:r>
              <a:rPr lang="en-ID" sz="2000" dirty="0" err="1"/>
              <a:t>laboratorium</a:t>
            </a:r>
            <a:r>
              <a:rPr lang="en-ID" sz="2000" dirty="0"/>
              <a:t>, </a:t>
            </a:r>
            <a:r>
              <a:rPr lang="en-ID" sz="2000" dirty="0" err="1"/>
              <a:t>diperlukan</a:t>
            </a:r>
            <a:r>
              <a:rPr lang="en-ID" sz="2000" dirty="0"/>
              <a:t> </a:t>
            </a:r>
            <a:r>
              <a:rPr lang="en-ID" sz="2000" dirty="0" err="1"/>
              <a:t>contoh</a:t>
            </a:r>
            <a:r>
              <a:rPr lang="en-ID" sz="2000" dirty="0"/>
              <a:t> uji </a:t>
            </a:r>
            <a:r>
              <a:rPr lang="en-ID" sz="2000" dirty="0" err="1"/>
              <a:t>dahak</a:t>
            </a:r>
            <a:r>
              <a:rPr lang="en-ID" sz="2000" dirty="0"/>
              <a:t> yang </a:t>
            </a:r>
            <a:r>
              <a:rPr lang="en-ID" sz="2000" dirty="0" err="1"/>
              <a:t>berkualitas</a:t>
            </a:r>
            <a:r>
              <a:rPr lang="en-ID" sz="2000" dirty="0"/>
              <a:t>. Pada </a:t>
            </a:r>
            <a:r>
              <a:rPr lang="en-ID" sz="2000" dirty="0" err="1"/>
              <a:t>faskes</a:t>
            </a:r>
            <a:r>
              <a:rPr lang="en-ID" sz="2000" dirty="0"/>
              <a:t> yang </a:t>
            </a:r>
            <a:r>
              <a:rPr lang="en-ID" sz="2000" dirty="0" err="1"/>
              <a:t>tidak</a:t>
            </a:r>
            <a:r>
              <a:rPr lang="en-ID" sz="2000" dirty="0"/>
              <a:t> </a:t>
            </a:r>
            <a:r>
              <a:rPr lang="en-ID" sz="2000" dirty="0" err="1"/>
              <a:t>memiliki</a:t>
            </a:r>
            <a:r>
              <a:rPr lang="en-ID" sz="2000" dirty="0"/>
              <a:t> </a:t>
            </a:r>
            <a:r>
              <a:rPr lang="en-ID" sz="2000" dirty="0" err="1"/>
              <a:t>akses</a:t>
            </a:r>
            <a:r>
              <a:rPr lang="en-ID" sz="2000" dirty="0"/>
              <a:t> </a:t>
            </a:r>
            <a:r>
              <a:rPr lang="en-ID" sz="2000" dirty="0" err="1"/>
              <a:t>langsung</a:t>
            </a:r>
            <a:r>
              <a:rPr lang="en-ID" sz="2000" dirty="0"/>
              <a:t> </a:t>
            </a:r>
            <a:r>
              <a:rPr lang="en-ID" sz="2000" dirty="0" err="1"/>
              <a:t>terhadap</a:t>
            </a:r>
            <a:r>
              <a:rPr lang="en-ID" sz="2000" dirty="0"/>
              <a:t> </a:t>
            </a:r>
            <a:r>
              <a:rPr lang="en-ID" sz="2000" dirty="0" err="1"/>
              <a:t>pemeriksaan</a:t>
            </a:r>
            <a:r>
              <a:rPr lang="en-ID" sz="2000" dirty="0"/>
              <a:t> TCM, </a:t>
            </a:r>
            <a:r>
              <a:rPr lang="en-ID" sz="2000" dirty="0" err="1"/>
              <a:t>biakan</a:t>
            </a:r>
            <a:r>
              <a:rPr lang="en-ID" sz="2000" dirty="0"/>
              <a:t>, dan uji </a:t>
            </a:r>
            <a:r>
              <a:rPr lang="en-ID" sz="2000" dirty="0" err="1"/>
              <a:t>kepekaan</a:t>
            </a:r>
            <a:r>
              <a:rPr lang="en-ID" sz="2000" dirty="0"/>
              <a:t>, </a:t>
            </a:r>
            <a:r>
              <a:rPr lang="en-ID" sz="2000" dirty="0" err="1"/>
              <a:t>diperlukan</a:t>
            </a:r>
            <a:r>
              <a:rPr lang="en-ID" sz="2000" dirty="0"/>
              <a:t> </a:t>
            </a:r>
            <a:r>
              <a:rPr lang="en-ID" sz="2000" dirty="0" err="1"/>
              <a:t>sistem</a:t>
            </a:r>
            <a:r>
              <a:rPr lang="en-ID" sz="2000" dirty="0"/>
              <a:t> </a:t>
            </a:r>
            <a:r>
              <a:rPr lang="en-ID" sz="2000" dirty="0" err="1"/>
              <a:t>transportasi</a:t>
            </a:r>
            <a:r>
              <a:rPr lang="en-ID" sz="2000" dirty="0"/>
              <a:t> </a:t>
            </a:r>
            <a:r>
              <a:rPr lang="en-ID" sz="2000" dirty="0" err="1"/>
              <a:t>contoh</a:t>
            </a:r>
            <a:r>
              <a:rPr lang="en-ID" sz="2000" dirty="0"/>
              <a:t> uji. Hal </a:t>
            </a:r>
            <a:r>
              <a:rPr lang="en-ID" sz="2000" dirty="0" err="1"/>
              <a:t>ini</a:t>
            </a:r>
            <a:r>
              <a:rPr lang="en-ID" sz="2000" dirty="0"/>
              <a:t> </a:t>
            </a:r>
            <a:r>
              <a:rPr lang="en-ID" sz="2000" dirty="0" err="1"/>
              <a:t>bertujuan</a:t>
            </a:r>
            <a:r>
              <a:rPr lang="en-ID" sz="2000" dirty="0"/>
              <a:t> </a:t>
            </a:r>
            <a:r>
              <a:rPr lang="en-ID" sz="2000" dirty="0" err="1"/>
              <a:t>untuk</a:t>
            </a:r>
            <a:r>
              <a:rPr lang="en-ID" sz="2000" dirty="0"/>
              <a:t> </a:t>
            </a:r>
            <a:r>
              <a:rPr lang="en-ID" sz="2000" dirty="0" err="1"/>
              <a:t>menjangkau</a:t>
            </a:r>
            <a:r>
              <a:rPr lang="en-ID" sz="2000" dirty="0"/>
              <a:t> </a:t>
            </a:r>
            <a:r>
              <a:rPr lang="en-ID" sz="2000" dirty="0" err="1"/>
              <a:t>pasien</a:t>
            </a:r>
            <a:r>
              <a:rPr lang="en-ID" sz="2000" dirty="0"/>
              <a:t> yang </a:t>
            </a:r>
            <a:r>
              <a:rPr lang="en-ID" sz="2000" dirty="0" err="1"/>
              <a:t>membutuhkan</a:t>
            </a:r>
            <a:r>
              <a:rPr lang="en-ID" sz="2000" dirty="0"/>
              <a:t> </a:t>
            </a:r>
            <a:r>
              <a:rPr lang="en-ID" sz="2000" dirty="0" err="1"/>
              <a:t>akses</a:t>
            </a:r>
            <a:r>
              <a:rPr lang="en-ID" sz="2000" dirty="0"/>
              <a:t> </a:t>
            </a:r>
            <a:r>
              <a:rPr lang="en-ID" sz="2000" dirty="0" err="1"/>
              <a:t>terhadap</a:t>
            </a:r>
            <a:r>
              <a:rPr lang="en-ID" sz="2000" dirty="0"/>
              <a:t> </a:t>
            </a:r>
            <a:r>
              <a:rPr lang="en-ID" sz="2000" dirty="0" err="1"/>
              <a:t>pemeriksaan</a:t>
            </a:r>
            <a:r>
              <a:rPr lang="en-ID" sz="2000" dirty="0"/>
              <a:t> </a:t>
            </a:r>
            <a:r>
              <a:rPr lang="en-ID" sz="2000" dirty="0" err="1"/>
              <a:t>tersebut</a:t>
            </a:r>
            <a:r>
              <a:rPr lang="en-ID" sz="2000" dirty="0"/>
              <a:t> </a:t>
            </a:r>
            <a:r>
              <a:rPr lang="en-ID" sz="2000" dirty="0" err="1"/>
              <a:t>serta</a:t>
            </a:r>
            <a:r>
              <a:rPr lang="en-ID" sz="2000" dirty="0"/>
              <a:t> </a:t>
            </a:r>
            <a:r>
              <a:rPr lang="en-ID" sz="2000" dirty="0" err="1"/>
              <a:t>mengurangi</a:t>
            </a:r>
            <a:r>
              <a:rPr lang="en-ID" sz="2000" dirty="0"/>
              <a:t> </a:t>
            </a:r>
            <a:r>
              <a:rPr lang="en-ID" sz="2000" dirty="0" err="1"/>
              <a:t>risiko</a:t>
            </a:r>
            <a:r>
              <a:rPr lang="en-ID" sz="2000" dirty="0"/>
              <a:t> </a:t>
            </a:r>
            <a:r>
              <a:rPr lang="en-ID" sz="2000" dirty="0" err="1"/>
              <a:t>penularan</a:t>
            </a:r>
            <a:r>
              <a:rPr lang="en-ID" sz="2000" dirty="0"/>
              <a:t> </a:t>
            </a:r>
            <a:r>
              <a:rPr lang="en-ID" sz="2000" dirty="0" err="1"/>
              <a:t>jika</a:t>
            </a:r>
            <a:r>
              <a:rPr lang="en-ID" sz="2000" dirty="0"/>
              <a:t> </a:t>
            </a:r>
            <a:r>
              <a:rPr lang="en-ID" sz="2000" dirty="0" err="1"/>
              <a:t>pasien</a:t>
            </a:r>
            <a:r>
              <a:rPr lang="en-ID" sz="2000" dirty="0"/>
              <a:t> </a:t>
            </a:r>
            <a:r>
              <a:rPr lang="en-ID" sz="2000" dirty="0" err="1"/>
              <a:t>bepergian</a:t>
            </a:r>
            <a:r>
              <a:rPr lang="en-ID" sz="2000" dirty="0"/>
              <a:t> </a:t>
            </a:r>
            <a:r>
              <a:rPr lang="en-ID" sz="2000" dirty="0" err="1"/>
              <a:t>langsung</a:t>
            </a:r>
            <a:r>
              <a:rPr lang="en-ID" sz="2000" dirty="0"/>
              <a:t> </a:t>
            </a:r>
            <a:r>
              <a:rPr lang="en-ID" sz="2000" dirty="0" err="1"/>
              <a:t>ke</a:t>
            </a:r>
            <a:r>
              <a:rPr lang="en-ID" sz="2000" dirty="0"/>
              <a:t> </a:t>
            </a:r>
            <a:r>
              <a:rPr lang="en-ID" sz="2000" dirty="0" err="1"/>
              <a:t>laboratorium</a:t>
            </a:r>
            <a:r>
              <a:rPr lang="en-ID" sz="2000" dirty="0"/>
              <a:t>. </a:t>
            </a:r>
          </a:p>
        </p:txBody>
      </p:sp>
      <p:sp>
        <p:nvSpPr>
          <p:cNvPr id="65540" name="Slide Number Placeholder 3">
            <a:extLst>
              <a:ext uri="{FF2B5EF4-FFF2-40B4-BE49-F238E27FC236}">
                <a16:creationId xmlns:a16="http://schemas.microsoft.com/office/drawing/2014/main" id="{70171106-8929-FC42-ACAB-0EE9DBBDD7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5944FB-92A8-AB46-88DE-F1CA722BCA20}" type="slidenum">
              <a:rPr lang="en-US" altLang="en-US">
                <a:solidFill>
                  <a:srgbClr val="B5A788"/>
                </a:solidFill>
                <a:latin typeface="Gill Sans MT" panose="020B0502020104020203" pitchFamily="34" charset="77"/>
              </a:rPr>
              <a:pPr/>
              <a:t>51</a:t>
            </a:fld>
            <a:endParaRPr lang="en-US" altLang="en-US">
              <a:solidFill>
                <a:srgbClr val="B5A788"/>
              </a:solidFill>
              <a:latin typeface="Gill Sans MT" panose="020B0502020104020203" pitchFamily="34" charset="77"/>
            </a:endParaRPr>
          </a:p>
        </p:txBody>
      </p:sp>
    </p:spTree>
    <p:extLst>
      <p:ext uri="{BB962C8B-B14F-4D97-AF65-F5344CB8AC3E}">
        <p14:creationId xmlns:p14="http://schemas.microsoft.com/office/powerpoint/2010/main" val="160670869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F37791B-CBBA-8346-A1B4-24927840BEFA}"/>
              </a:ext>
            </a:extLst>
          </p:cNvPr>
          <p:cNvSpPr>
            <a:spLocks noGrp="1" noChangeArrowheads="1"/>
          </p:cNvSpPr>
          <p:nvPr>
            <p:ph type="title"/>
          </p:nvPr>
        </p:nvSpPr>
        <p:spPr>
          <a:xfrm>
            <a:off x="107504" y="608856"/>
            <a:ext cx="8534400" cy="760512"/>
          </a:xfrm>
          <a:solidFill>
            <a:srgbClr val="FFFFFF"/>
          </a:solidFill>
        </p:spPr>
        <p:txBody>
          <a:bodyPr/>
          <a:lstStyle/>
          <a:p>
            <a:pPr eaLnBrk="1" hangingPunct="1">
              <a:defRPr/>
            </a:pPr>
            <a:r>
              <a:rPr lang="en-US" sz="2800" b="1" dirty="0"/>
              <a:t>TBC</a:t>
            </a:r>
          </a:p>
        </p:txBody>
      </p:sp>
      <p:sp>
        <p:nvSpPr>
          <p:cNvPr id="65539" name="Rectangle 4">
            <a:extLst>
              <a:ext uri="{FF2B5EF4-FFF2-40B4-BE49-F238E27FC236}">
                <a16:creationId xmlns:a16="http://schemas.microsoft.com/office/drawing/2014/main" id="{C1BC25FF-7A83-0543-B2C1-0FBB83D31EFC}"/>
              </a:ext>
            </a:extLst>
          </p:cNvPr>
          <p:cNvSpPr>
            <a:spLocks noGrp="1" noChangeArrowheads="1"/>
          </p:cNvSpPr>
          <p:nvPr>
            <p:ph idx="1"/>
          </p:nvPr>
        </p:nvSpPr>
        <p:spPr>
          <a:xfrm>
            <a:off x="395536" y="1196752"/>
            <a:ext cx="8014512" cy="5052392"/>
          </a:xfrm>
        </p:spPr>
        <p:txBody>
          <a:bodyPr/>
          <a:lstStyle/>
          <a:p>
            <a:pPr marL="0" indent="0" algn="just" fontAlgn="base">
              <a:lnSpc>
                <a:spcPct val="150000"/>
              </a:lnSpc>
              <a:buNone/>
            </a:pPr>
            <a:r>
              <a:rPr lang="en-ID" sz="1800" b="1" u="sng" dirty="0"/>
              <a:t>b. </a:t>
            </a:r>
            <a:r>
              <a:rPr lang="en-ID" sz="1800" b="1" u="sng" dirty="0" err="1"/>
              <a:t>Pemeriksaan</a:t>
            </a:r>
            <a:r>
              <a:rPr lang="en-ID" sz="1800" b="1" u="sng" dirty="0"/>
              <a:t> </a:t>
            </a:r>
            <a:r>
              <a:rPr lang="en-ID" sz="1800" b="1" u="sng" dirty="0" err="1"/>
              <a:t>Penunjang</a:t>
            </a:r>
            <a:r>
              <a:rPr lang="en-ID" sz="1800" b="1" u="sng" dirty="0"/>
              <a:t> </a:t>
            </a:r>
            <a:r>
              <a:rPr lang="en-ID" sz="1800" b="1" u="sng" dirty="0" err="1"/>
              <a:t>Lainnya</a:t>
            </a:r>
            <a:r>
              <a:rPr lang="en-ID" sz="1800" b="1" u="sng" dirty="0"/>
              <a:t> </a:t>
            </a:r>
          </a:p>
          <a:p>
            <a:pPr algn="just" fontAlgn="base">
              <a:lnSpc>
                <a:spcPct val="150000"/>
              </a:lnSpc>
            </a:pPr>
            <a:r>
              <a:rPr lang="en-ID" sz="1800" dirty="0"/>
              <a:t>1) </a:t>
            </a:r>
            <a:r>
              <a:rPr lang="en-ID" sz="1800" dirty="0" err="1"/>
              <a:t>Pemeriksaan</a:t>
            </a:r>
            <a:r>
              <a:rPr lang="en-ID" sz="1800" dirty="0"/>
              <a:t> </a:t>
            </a:r>
            <a:r>
              <a:rPr lang="en-ID" sz="1800" dirty="0" err="1"/>
              <a:t>foto</a:t>
            </a:r>
            <a:r>
              <a:rPr lang="en-ID" sz="1800" dirty="0"/>
              <a:t> </a:t>
            </a:r>
            <a:r>
              <a:rPr lang="en-ID" sz="1800" dirty="0" err="1"/>
              <a:t>toraks</a:t>
            </a:r>
            <a:r>
              <a:rPr lang="en-ID" sz="1800" dirty="0"/>
              <a:t> </a:t>
            </a:r>
          </a:p>
          <a:p>
            <a:pPr algn="just" fontAlgn="base">
              <a:lnSpc>
                <a:spcPct val="150000"/>
              </a:lnSpc>
            </a:pPr>
            <a:r>
              <a:rPr lang="en-ID" sz="1800" dirty="0"/>
              <a:t>2) </a:t>
            </a:r>
            <a:r>
              <a:rPr lang="en-ID" sz="1800" dirty="0" err="1"/>
              <a:t>Pemeriksaan</a:t>
            </a:r>
            <a:r>
              <a:rPr lang="en-ID" sz="1800" dirty="0"/>
              <a:t> </a:t>
            </a:r>
            <a:r>
              <a:rPr lang="en-ID" sz="1800" dirty="0" err="1"/>
              <a:t>histopatologi</a:t>
            </a:r>
            <a:r>
              <a:rPr lang="en-ID" sz="1800" dirty="0"/>
              <a:t> pada </a:t>
            </a:r>
            <a:r>
              <a:rPr lang="en-ID" sz="1800" dirty="0" err="1"/>
              <a:t>kasus</a:t>
            </a:r>
            <a:r>
              <a:rPr lang="en-ID" sz="1800" dirty="0"/>
              <a:t> yang </a:t>
            </a:r>
            <a:r>
              <a:rPr lang="en-ID" sz="1800" dirty="0" err="1"/>
              <a:t>dicurigai</a:t>
            </a:r>
            <a:r>
              <a:rPr lang="en-ID" sz="1800" dirty="0"/>
              <a:t> TB </a:t>
            </a:r>
            <a:r>
              <a:rPr lang="en-ID" sz="1800" dirty="0" err="1"/>
              <a:t>ekstraparu</a:t>
            </a:r>
            <a:r>
              <a:rPr lang="en-ID" sz="1800" dirty="0"/>
              <a:t>. </a:t>
            </a:r>
          </a:p>
          <a:p>
            <a:pPr marL="0" indent="0" algn="just" fontAlgn="base">
              <a:lnSpc>
                <a:spcPct val="150000"/>
              </a:lnSpc>
              <a:buNone/>
            </a:pPr>
            <a:r>
              <a:rPr lang="en-ID" sz="1800" b="1" u="sng" dirty="0"/>
              <a:t>c. </a:t>
            </a:r>
            <a:r>
              <a:rPr lang="en-ID" sz="1800" b="1" u="sng" dirty="0" err="1"/>
              <a:t>Pemeriksaan</a:t>
            </a:r>
            <a:r>
              <a:rPr lang="en-ID" sz="1800" b="1" u="sng" dirty="0"/>
              <a:t> uji </a:t>
            </a:r>
            <a:r>
              <a:rPr lang="en-ID" sz="1800" b="1" u="sng" dirty="0" err="1"/>
              <a:t>kepekaan</a:t>
            </a:r>
            <a:r>
              <a:rPr lang="en-ID" sz="1800" b="1" u="sng" dirty="0"/>
              <a:t> </a:t>
            </a:r>
            <a:r>
              <a:rPr lang="en-ID" sz="1800" b="1" u="sng" dirty="0" err="1"/>
              <a:t>obat</a:t>
            </a:r>
            <a:r>
              <a:rPr lang="en-ID" sz="1800" b="1" u="sng" dirty="0"/>
              <a:t> </a:t>
            </a:r>
          </a:p>
          <a:p>
            <a:pPr algn="just" fontAlgn="base">
              <a:lnSpc>
                <a:spcPct val="150000"/>
              </a:lnSpc>
            </a:pPr>
            <a:r>
              <a:rPr lang="en-ID" sz="1800" dirty="0"/>
              <a:t>Uji </a:t>
            </a:r>
            <a:r>
              <a:rPr lang="en-ID" sz="1800" dirty="0" err="1"/>
              <a:t>kepekaan</a:t>
            </a:r>
            <a:r>
              <a:rPr lang="en-ID" sz="1800" dirty="0"/>
              <a:t> </a:t>
            </a:r>
            <a:r>
              <a:rPr lang="en-ID" sz="1800" dirty="0" err="1"/>
              <a:t>obat</a:t>
            </a:r>
            <a:r>
              <a:rPr lang="en-ID" sz="1800" dirty="0"/>
              <a:t> </a:t>
            </a:r>
            <a:r>
              <a:rPr lang="en-ID" sz="1800" dirty="0" err="1"/>
              <a:t>bertujuan</a:t>
            </a:r>
            <a:r>
              <a:rPr lang="en-ID" sz="1800" dirty="0"/>
              <a:t> </a:t>
            </a:r>
            <a:r>
              <a:rPr lang="en-ID" sz="1800" dirty="0" err="1"/>
              <a:t>untuk</a:t>
            </a:r>
            <a:r>
              <a:rPr lang="en-ID" sz="1800" dirty="0"/>
              <a:t> </a:t>
            </a:r>
            <a:r>
              <a:rPr lang="en-ID" sz="1800" dirty="0" err="1"/>
              <a:t>menentukan</a:t>
            </a:r>
            <a:r>
              <a:rPr lang="en-ID" sz="1800" dirty="0"/>
              <a:t> </a:t>
            </a:r>
            <a:r>
              <a:rPr lang="en-ID" sz="1800" dirty="0" err="1"/>
              <a:t>ada</a:t>
            </a:r>
            <a:r>
              <a:rPr lang="en-ID" sz="1800" dirty="0"/>
              <a:t> </a:t>
            </a:r>
            <a:r>
              <a:rPr lang="en-ID" sz="1800" dirty="0" err="1"/>
              <a:t>tidaknya</a:t>
            </a:r>
            <a:r>
              <a:rPr lang="en-ID" sz="1800" dirty="0"/>
              <a:t> </a:t>
            </a:r>
            <a:r>
              <a:rPr lang="en-ID" sz="1800" dirty="0" err="1"/>
              <a:t>resistensi</a:t>
            </a:r>
            <a:r>
              <a:rPr lang="en-ID" sz="1800" dirty="0"/>
              <a:t> </a:t>
            </a:r>
            <a:r>
              <a:rPr lang="en-ID" sz="1800" dirty="0" err="1"/>
              <a:t>M.tb</a:t>
            </a:r>
            <a:r>
              <a:rPr lang="en-ID" sz="1800" dirty="0"/>
              <a:t> </a:t>
            </a:r>
            <a:r>
              <a:rPr lang="en-ID" sz="1800" dirty="0" err="1"/>
              <a:t>terhadap</a:t>
            </a:r>
            <a:r>
              <a:rPr lang="en-ID" sz="1800" dirty="0"/>
              <a:t> OAT. </a:t>
            </a:r>
          </a:p>
          <a:p>
            <a:pPr algn="just" fontAlgn="base">
              <a:lnSpc>
                <a:spcPct val="150000"/>
              </a:lnSpc>
            </a:pPr>
            <a:r>
              <a:rPr lang="en-ID" sz="1800" dirty="0"/>
              <a:t>Uji </a:t>
            </a:r>
            <a:r>
              <a:rPr lang="en-ID" sz="1800" dirty="0" err="1"/>
              <a:t>kepekaan</a:t>
            </a:r>
            <a:r>
              <a:rPr lang="en-ID" sz="1800" dirty="0"/>
              <a:t> </a:t>
            </a:r>
            <a:r>
              <a:rPr lang="en-ID" sz="1800" dirty="0" err="1"/>
              <a:t>obat</a:t>
            </a:r>
            <a:r>
              <a:rPr lang="en-ID" sz="1800" dirty="0"/>
              <a:t> </a:t>
            </a:r>
            <a:r>
              <a:rPr lang="en-ID" sz="1800" dirty="0" err="1"/>
              <a:t>tersebut</a:t>
            </a:r>
            <a:r>
              <a:rPr lang="en-ID" sz="1800" dirty="0"/>
              <a:t> </a:t>
            </a:r>
            <a:r>
              <a:rPr lang="en-ID" sz="1800" dirty="0" err="1"/>
              <a:t>harus</a:t>
            </a:r>
            <a:r>
              <a:rPr lang="en-ID" sz="1800" dirty="0"/>
              <a:t> </a:t>
            </a:r>
            <a:r>
              <a:rPr lang="en-ID" sz="1800" dirty="0" err="1"/>
              <a:t>dilakukan</a:t>
            </a:r>
            <a:r>
              <a:rPr lang="en-ID" sz="1800" dirty="0"/>
              <a:t> di </a:t>
            </a:r>
            <a:r>
              <a:rPr lang="en-ID" sz="1800" dirty="0" err="1"/>
              <a:t>laboratorium</a:t>
            </a:r>
            <a:r>
              <a:rPr lang="en-ID" sz="1800" dirty="0"/>
              <a:t> yang </a:t>
            </a:r>
            <a:r>
              <a:rPr lang="en-ID" sz="1800" dirty="0" err="1"/>
              <a:t>telah</a:t>
            </a:r>
            <a:r>
              <a:rPr lang="en-ID" sz="1800" dirty="0"/>
              <a:t> lulus uji </a:t>
            </a:r>
            <a:r>
              <a:rPr lang="en-ID" sz="1800" dirty="0" err="1"/>
              <a:t>pemantapan</a:t>
            </a:r>
            <a:r>
              <a:rPr lang="en-ID" sz="1800" dirty="0"/>
              <a:t> </a:t>
            </a:r>
            <a:r>
              <a:rPr lang="en-ID" sz="1800" dirty="0" err="1"/>
              <a:t>mutu</a:t>
            </a:r>
            <a:r>
              <a:rPr lang="en-ID" sz="1800" dirty="0"/>
              <a:t>/Quality Assurance (QA), dan </a:t>
            </a:r>
            <a:r>
              <a:rPr lang="en-ID" sz="1800" dirty="0" err="1"/>
              <a:t>mendapatkan</a:t>
            </a:r>
            <a:r>
              <a:rPr lang="en-ID" sz="1800" dirty="0"/>
              <a:t> </a:t>
            </a:r>
            <a:r>
              <a:rPr lang="en-ID" sz="1800" dirty="0" err="1"/>
              <a:t>sertifikat</a:t>
            </a:r>
            <a:r>
              <a:rPr lang="en-ID" sz="1800" dirty="0"/>
              <a:t> </a:t>
            </a:r>
            <a:r>
              <a:rPr lang="en-ID" sz="1800" dirty="0" err="1"/>
              <a:t>nasional</a:t>
            </a:r>
            <a:r>
              <a:rPr lang="en-ID" sz="1800" dirty="0"/>
              <a:t> </a:t>
            </a:r>
            <a:r>
              <a:rPr lang="en-ID" sz="1800" dirty="0" err="1"/>
              <a:t>maupun</a:t>
            </a:r>
            <a:r>
              <a:rPr lang="en-ID" sz="1800" dirty="0"/>
              <a:t> </a:t>
            </a:r>
            <a:r>
              <a:rPr lang="en-ID" sz="1800" dirty="0" err="1"/>
              <a:t>internasional</a:t>
            </a:r>
            <a:r>
              <a:rPr lang="en-ID" sz="1800" dirty="0"/>
              <a:t>. </a:t>
            </a:r>
          </a:p>
          <a:p>
            <a:pPr marL="0" indent="0" algn="just" fontAlgn="base">
              <a:lnSpc>
                <a:spcPct val="150000"/>
              </a:lnSpc>
              <a:buNone/>
            </a:pPr>
            <a:r>
              <a:rPr lang="en-ID" sz="1800" dirty="0"/>
              <a:t>d. </a:t>
            </a:r>
            <a:r>
              <a:rPr lang="en-ID" sz="1800" b="1" u="sng" dirty="0" err="1"/>
              <a:t>Pemeriksaan</a:t>
            </a:r>
            <a:r>
              <a:rPr lang="en-ID" sz="1800" b="1" u="sng" dirty="0"/>
              <a:t> </a:t>
            </a:r>
            <a:r>
              <a:rPr lang="en-ID" sz="1800" b="1" u="sng" dirty="0" err="1"/>
              <a:t>serologis</a:t>
            </a:r>
            <a:r>
              <a:rPr lang="en-ID" sz="1800" b="1" u="sng" dirty="0"/>
              <a:t> </a:t>
            </a:r>
          </a:p>
          <a:p>
            <a:pPr marL="0" indent="0" algn="just" fontAlgn="base">
              <a:lnSpc>
                <a:spcPct val="150000"/>
              </a:lnSpc>
              <a:buNone/>
            </a:pPr>
            <a:r>
              <a:rPr lang="en-ID" sz="1800" dirty="0" err="1"/>
              <a:t>Sampai</a:t>
            </a:r>
            <a:r>
              <a:rPr lang="en-ID" sz="1800" dirty="0"/>
              <a:t> </a:t>
            </a:r>
            <a:r>
              <a:rPr lang="en-ID" sz="1800" dirty="0" err="1"/>
              <a:t>saat</a:t>
            </a:r>
            <a:r>
              <a:rPr lang="en-ID" sz="1800" dirty="0"/>
              <a:t> </a:t>
            </a:r>
            <a:r>
              <a:rPr lang="en-ID" sz="1800" dirty="0" err="1"/>
              <a:t>ini</a:t>
            </a:r>
            <a:r>
              <a:rPr lang="en-ID" sz="1800" dirty="0"/>
              <a:t> </a:t>
            </a:r>
            <a:r>
              <a:rPr lang="en-ID" sz="1800" dirty="0" err="1"/>
              <a:t>belum</a:t>
            </a:r>
            <a:r>
              <a:rPr lang="en-ID" sz="1800" dirty="0"/>
              <a:t> </a:t>
            </a:r>
            <a:r>
              <a:rPr lang="en-ID" sz="1800" dirty="0" err="1"/>
              <a:t>direkomendasikan</a:t>
            </a:r>
            <a:r>
              <a:rPr lang="en-ID" sz="1800" dirty="0"/>
              <a:t>. </a:t>
            </a:r>
          </a:p>
        </p:txBody>
      </p:sp>
      <p:sp>
        <p:nvSpPr>
          <p:cNvPr id="65540" name="Slide Number Placeholder 3">
            <a:extLst>
              <a:ext uri="{FF2B5EF4-FFF2-40B4-BE49-F238E27FC236}">
                <a16:creationId xmlns:a16="http://schemas.microsoft.com/office/drawing/2014/main" id="{70171106-8929-FC42-ACAB-0EE9DBBDD7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5944FB-92A8-AB46-88DE-F1CA722BCA20}" type="slidenum">
              <a:rPr lang="en-US" altLang="en-US">
                <a:solidFill>
                  <a:srgbClr val="B5A788"/>
                </a:solidFill>
                <a:latin typeface="Gill Sans MT" panose="020B0502020104020203" pitchFamily="34" charset="77"/>
              </a:rPr>
              <a:pPr/>
              <a:t>52</a:t>
            </a:fld>
            <a:endParaRPr lang="en-US" altLang="en-US">
              <a:solidFill>
                <a:srgbClr val="B5A788"/>
              </a:solidFill>
              <a:latin typeface="Gill Sans MT" panose="020B0502020104020203" pitchFamily="34" charset="77"/>
            </a:endParaRPr>
          </a:p>
        </p:txBody>
      </p:sp>
    </p:spTree>
    <p:extLst>
      <p:ext uri="{BB962C8B-B14F-4D97-AF65-F5344CB8AC3E}">
        <p14:creationId xmlns:p14="http://schemas.microsoft.com/office/powerpoint/2010/main" val="74186352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F37791B-CBBA-8346-A1B4-24927840BEFA}"/>
              </a:ext>
            </a:extLst>
          </p:cNvPr>
          <p:cNvSpPr>
            <a:spLocks noGrp="1" noChangeArrowheads="1"/>
          </p:cNvSpPr>
          <p:nvPr>
            <p:ph type="title"/>
          </p:nvPr>
        </p:nvSpPr>
        <p:spPr>
          <a:xfrm>
            <a:off x="107504" y="608856"/>
            <a:ext cx="8534400" cy="760512"/>
          </a:xfrm>
          <a:solidFill>
            <a:srgbClr val="FFFFFF"/>
          </a:solidFill>
        </p:spPr>
        <p:txBody>
          <a:bodyPr/>
          <a:lstStyle/>
          <a:p>
            <a:pPr eaLnBrk="1" hangingPunct="1">
              <a:defRPr/>
            </a:pPr>
            <a:r>
              <a:rPr lang="en-US" sz="2800" b="1" dirty="0"/>
              <a:t>TBC</a:t>
            </a:r>
          </a:p>
        </p:txBody>
      </p:sp>
      <p:sp>
        <p:nvSpPr>
          <p:cNvPr id="65539" name="Rectangle 4">
            <a:extLst>
              <a:ext uri="{FF2B5EF4-FFF2-40B4-BE49-F238E27FC236}">
                <a16:creationId xmlns:a16="http://schemas.microsoft.com/office/drawing/2014/main" id="{C1BC25FF-7A83-0543-B2C1-0FBB83D31EFC}"/>
              </a:ext>
            </a:extLst>
          </p:cNvPr>
          <p:cNvSpPr>
            <a:spLocks noGrp="1" noChangeArrowheads="1"/>
          </p:cNvSpPr>
          <p:nvPr>
            <p:ph idx="1"/>
          </p:nvPr>
        </p:nvSpPr>
        <p:spPr>
          <a:xfrm>
            <a:off x="395536" y="1196752"/>
            <a:ext cx="8014512" cy="5052392"/>
          </a:xfrm>
        </p:spPr>
        <p:txBody>
          <a:bodyPr/>
          <a:lstStyle/>
          <a:p>
            <a:pPr marL="0" indent="0" algn="just" fontAlgn="base">
              <a:lnSpc>
                <a:spcPct val="150000"/>
              </a:lnSpc>
              <a:buNone/>
            </a:pPr>
            <a:r>
              <a:rPr lang="en-ID" sz="2000" dirty="0"/>
              <a:t>3. Alur Diagnosis TB pada Orang </a:t>
            </a:r>
            <a:r>
              <a:rPr lang="en-ID" sz="2000" dirty="0" err="1"/>
              <a:t>Dewasa</a:t>
            </a:r>
            <a:r>
              <a:rPr lang="en-ID" sz="2000" dirty="0"/>
              <a:t> Alur diagnosis TB </a:t>
            </a:r>
            <a:r>
              <a:rPr lang="en-ID" sz="2000" dirty="0" err="1"/>
              <a:t>dibagi</a:t>
            </a:r>
            <a:r>
              <a:rPr lang="en-ID" sz="2000" dirty="0"/>
              <a:t> </a:t>
            </a:r>
            <a:r>
              <a:rPr lang="en-ID" sz="2000" dirty="0" err="1"/>
              <a:t>sesuai</a:t>
            </a:r>
            <a:r>
              <a:rPr lang="en-ID" sz="2000" dirty="0"/>
              <a:t> </a:t>
            </a:r>
            <a:r>
              <a:rPr lang="en-ID" sz="2000" dirty="0" err="1"/>
              <a:t>dengan</a:t>
            </a:r>
            <a:r>
              <a:rPr lang="en-ID" sz="2000" dirty="0"/>
              <a:t> </a:t>
            </a:r>
            <a:r>
              <a:rPr lang="en-ID" sz="2000" dirty="0" err="1"/>
              <a:t>fasilitas</a:t>
            </a:r>
            <a:r>
              <a:rPr lang="en-ID" sz="2000" dirty="0"/>
              <a:t> yang </a:t>
            </a:r>
            <a:r>
              <a:rPr lang="en-ID" sz="2000" dirty="0" err="1"/>
              <a:t>tersedia</a:t>
            </a:r>
            <a:r>
              <a:rPr lang="en-ID" sz="2000" dirty="0"/>
              <a:t>: </a:t>
            </a:r>
          </a:p>
          <a:p>
            <a:pPr algn="just" fontAlgn="base">
              <a:lnSpc>
                <a:spcPct val="150000"/>
              </a:lnSpc>
              <a:buAutoNum type="alphaLcPeriod"/>
            </a:pPr>
            <a:r>
              <a:rPr lang="en-ID" sz="2000" dirty="0" err="1"/>
              <a:t>Faskes</a:t>
            </a:r>
            <a:r>
              <a:rPr lang="en-ID" sz="2000" dirty="0"/>
              <a:t> yang </a:t>
            </a:r>
            <a:r>
              <a:rPr lang="en-ID" sz="2000" dirty="0" err="1"/>
              <a:t>mempunyai</a:t>
            </a:r>
            <a:r>
              <a:rPr lang="en-ID" sz="2000" dirty="0"/>
              <a:t> </a:t>
            </a:r>
            <a:r>
              <a:rPr lang="en-ID" sz="2000" dirty="0" err="1"/>
              <a:t>akses</a:t>
            </a:r>
            <a:r>
              <a:rPr lang="en-ID" sz="2000" dirty="0"/>
              <a:t> </a:t>
            </a:r>
            <a:r>
              <a:rPr lang="en-ID" sz="2000" dirty="0" err="1"/>
              <a:t>pemeriksaan</a:t>
            </a:r>
            <a:r>
              <a:rPr lang="en-ID" sz="2000" dirty="0"/>
              <a:t> </a:t>
            </a:r>
            <a:r>
              <a:rPr lang="en-ID" sz="2000" dirty="0" err="1"/>
              <a:t>dengan</a:t>
            </a:r>
            <a:r>
              <a:rPr lang="en-ID" sz="2000" dirty="0"/>
              <a:t> </a:t>
            </a:r>
            <a:r>
              <a:rPr lang="en-ID" sz="2000" dirty="0" err="1"/>
              <a:t>alat</a:t>
            </a:r>
            <a:r>
              <a:rPr lang="en-ID" sz="2000" dirty="0"/>
              <a:t> </a:t>
            </a:r>
            <a:r>
              <a:rPr lang="en-ID" sz="2000" dirty="0" err="1"/>
              <a:t>tes</a:t>
            </a:r>
            <a:r>
              <a:rPr lang="en-ID" sz="2000" dirty="0"/>
              <a:t> </a:t>
            </a:r>
            <a:r>
              <a:rPr lang="en-ID" sz="2000" dirty="0" err="1"/>
              <a:t>cepat</a:t>
            </a:r>
            <a:r>
              <a:rPr lang="en-ID" sz="2000" dirty="0"/>
              <a:t> </a:t>
            </a:r>
            <a:r>
              <a:rPr lang="en-ID" sz="2000" dirty="0" err="1"/>
              <a:t>molekuler</a:t>
            </a:r>
            <a:r>
              <a:rPr lang="en-ID" sz="2000" dirty="0"/>
              <a:t> </a:t>
            </a:r>
          </a:p>
          <a:p>
            <a:pPr algn="just" fontAlgn="base">
              <a:lnSpc>
                <a:spcPct val="150000"/>
              </a:lnSpc>
              <a:buAutoNum type="alphaLcPeriod"/>
            </a:pPr>
            <a:r>
              <a:rPr lang="en-ID" sz="2000" dirty="0" err="1"/>
              <a:t>Faskes</a:t>
            </a:r>
            <a:r>
              <a:rPr lang="en-ID" sz="2000" dirty="0"/>
              <a:t> yang </a:t>
            </a:r>
            <a:r>
              <a:rPr lang="en-ID" sz="2000" dirty="0" err="1"/>
              <a:t>hanya</a:t>
            </a:r>
            <a:r>
              <a:rPr lang="en-ID" sz="2000" dirty="0"/>
              <a:t> </a:t>
            </a:r>
            <a:r>
              <a:rPr lang="en-ID" sz="2000" dirty="0" err="1"/>
              <a:t>mempunyai</a:t>
            </a:r>
            <a:r>
              <a:rPr lang="en-ID" sz="2000" dirty="0"/>
              <a:t> </a:t>
            </a:r>
            <a:r>
              <a:rPr lang="en-ID" sz="2000" dirty="0" err="1"/>
              <a:t>pemeriksaan</a:t>
            </a:r>
            <a:r>
              <a:rPr lang="en-ID" sz="2000" dirty="0"/>
              <a:t> </a:t>
            </a:r>
            <a:r>
              <a:rPr lang="en-ID" sz="2000" dirty="0" err="1"/>
              <a:t>mikroskopis</a:t>
            </a:r>
            <a:r>
              <a:rPr lang="en-ID" sz="2000" dirty="0"/>
              <a:t> dan </a:t>
            </a:r>
            <a:r>
              <a:rPr lang="en-ID" sz="2000" dirty="0" err="1"/>
              <a:t>tidak</a:t>
            </a:r>
            <a:r>
              <a:rPr lang="en-ID" sz="2000" dirty="0"/>
              <a:t> </a:t>
            </a:r>
            <a:r>
              <a:rPr lang="en-ID" sz="2000" dirty="0" err="1"/>
              <a:t>memiliki</a:t>
            </a:r>
            <a:r>
              <a:rPr lang="en-ID" sz="2000" dirty="0"/>
              <a:t> </a:t>
            </a:r>
            <a:r>
              <a:rPr lang="en-ID" sz="2000" dirty="0" err="1"/>
              <a:t>akses</a:t>
            </a:r>
            <a:r>
              <a:rPr lang="en-ID" sz="2000" dirty="0"/>
              <a:t> </a:t>
            </a:r>
            <a:r>
              <a:rPr lang="en-ID" sz="2000" dirty="0" err="1"/>
              <a:t>ke</a:t>
            </a:r>
            <a:r>
              <a:rPr lang="en-ID" sz="2000" dirty="0"/>
              <a:t> </a:t>
            </a:r>
            <a:r>
              <a:rPr lang="en-ID" sz="2000" dirty="0" err="1"/>
              <a:t>tes</a:t>
            </a:r>
            <a:r>
              <a:rPr lang="en-ID" sz="2000" dirty="0"/>
              <a:t> </a:t>
            </a:r>
            <a:r>
              <a:rPr lang="en-ID" sz="2000" dirty="0" err="1"/>
              <a:t>cepat</a:t>
            </a:r>
            <a:r>
              <a:rPr lang="en-ID" sz="2000" dirty="0"/>
              <a:t> </a:t>
            </a:r>
            <a:r>
              <a:rPr lang="en-ID" sz="2000" dirty="0" err="1"/>
              <a:t>molekuker</a:t>
            </a:r>
            <a:r>
              <a:rPr lang="en-ID" sz="2000" dirty="0"/>
              <a:t>. </a:t>
            </a:r>
          </a:p>
        </p:txBody>
      </p:sp>
      <p:sp>
        <p:nvSpPr>
          <p:cNvPr id="65540" name="Slide Number Placeholder 3">
            <a:extLst>
              <a:ext uri="{FF2B5EF4-FFF2-40B4-BE49-F238E27FC236}">
                <a16:creationId xmlns:a16="http://schemas.microsoft.com/office/drawing/2014/main" id="{70171106-8929-FC42-ACAB-0EE9DBBDD7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5944FB-92A8-AB46-88DE-F1CA722BCA20}" type="slidenum">
              <a:rPr lang="en-US" altLang="en-US">
                <a:solidFill>
                  <a:srgbClr val="B5A788"/>
                </a:solidFill>
                <a:latin typeface="Gill Sans MT" panose="020B0502020104020203" pitchFamily="34" charset="77"/>
              </a:rPr>
              <a:pPr/>
              <a:t>53</a:t>
            </a:fld>
            <a:endParaRPr lang="en-US" altLang="en-US">
              <a:solidFill>
                <a:srgbClr val="B5A788"/>
              </a:solidFill>
              <a:latin typeface="Gill Sans MT" panose="020B0502020104020203" pitchFamily="34" charset="77"/>
            </a:endParaRPr>
          </a:p>
        </p:txBody>
      </p:sp>
    </p:spTree>
    <p:extLst>
      <p:ext uri="{BB962C8B-B14F-4D97-AF65-F5344CB8AC3E}">
        <p14:creationId xmlns:p14="http://schemas.microsoft.com/office/powerpoint/2010/main" val="223960338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F37791B-CBBA-8346-A1B4-24927840BEFA}"/>
              </a:ext>
            </a:extLst>
          </p:cNvPr>
          <p:cNvSpPr>
            <a:spLocks noGrp="1" noChangeArrowheads="1"/>
          </p:cNvSpPr>
          <p:nvPr>
            <p:ph type="title"/>
          </p:nvPr>
        </p:nvSpPr>
        <p:spPr>
          <a:xfrm>
            <a:off x="107504" y="608856"/>
            <a:ext cx="8534400" cy="760512"/>
          </a:xfrm>
          <a:solidFill>
            <a:srgbClr val="FFFFFF"/>
          </a:solidFill>
        </p:spPr>
        <p:txBody>
          <a:bodyPr/>
          <a:lstStyle/>
          <a:p>
            <a:pPr eaLnBrk="1" hangingPunct="1">
              <a:defRPr/>
            </a:pPr>
            <a:r>
              <a:rPr lang="en-US" sz="2800" b="1" dirty="0"/>
              <a:t>Malaria</a:t>
            </a:r>
          </a:p>
        </p:txBody>
      </p:sp>
      <p:sp>
        <p:nvSpPr>
          <p:cNvPr id="65539" name="Rectangle 4">
            <a:extLst>
              <a:ext uri="{FF2B5EF4-FFF2-40B4-BE49-F238E27FC236}">
                <a16:creationId xmlns:a16="http://schemas.microsoft.com/office/drawing/2014/main" id="{C1BC25FF-7A83-0543-B2C1-0FBB83D31EFC}"/>
              </a:ext>
            </a:extLst>
          </p:cNvPr>
          <p:cNvSpPr>
            <a:spLocks noGrp="1" noChangeArrowheads="1"/>
          </p:cNvSpPr>
          <p:nvPr>
            <p:ph idx="1"/>
          </p:nvPr>
        </p:nvSpPr>
        <p:spPr>
          <a:xfrm>
            <a:off x="395536" y="1196752"/>
            <a:ext cx="8014512" cy="5052392"/>
          </a:xfrm>
        </p:spPr>
        <p:txBody>
          <a:bodyPr/>
          <a:lstStyle/>
          <a:p>
            <a:pPr algn="just" fontAlgn="base">
              <a:lnSpc>
                <a:spcPct val="150000"/>
              </a:lnSpc>
            </a:pPr>
            <a:r>
              <a:rPr lang="en-ID" sz="2000" dirty="0" err="1"/>
              <a:t>Manifestasi</a:t>
            </a:r>
            <a:r>
              <a:rPr lang="en-ID" sz="2000" dirty="0"/>
              <a:t> </a:t>
            </a:r>
            <a:r>
              <a:rPr lang="en-ID" sz="2000" dirty="0" err="1"/>
              <a:t>klinis</a:t>
            </a:r>
            <a:r>
              <a:rPr lang="en-ID" sz="2000" dirty="0"/>
              <a:t> malaria </a:t>
            </a:r>
            <a:r>
              <a:rPr lang="en-ID" sz="2000" dirty="0" err="1"/>
              <a:t>dapat</a:t>
            </a:r>
            <a:r>
              <a:rPr lang="en-ID" sz="2000" dirty="0"/>
              <a:t> </a:t>
            </a:r>
            <a:r>
              <a:rPr lang="en-ID" sz="2000" dirty="0" err="1"/>
              <a:t>bervariasi</a:t>
            </a:r>
            <a:r>
              <a:rPr lang="en-ID" sz="2000" dirty="0"/>
              <a:t> </a:t>
            </a:r>
            <a:r>
              <a:rPr lang="en-ID" sz="2000" dirty="0" err="1"/>
              <a:t>dari</a:t>
            </a:r>
            <a:r>
              <a:rPr lang="en-ID" sz="2000" dirty="0"/>
              <a:t> </a:t>
            </a:r>
            <a:r>
              <a:rPr lang="en-ID" sz="2000" dirty="0" err="1"/>
              <a:t>ringan</a:t>
            </a:r>
            <a:r>
              <a:rPr lang="en-ID" sz="2000" dirty="0"/>
              <a:t> </a:t>
            </a:r>
            <a:r>
              <a:rPr lang="en-ID" sz="2000" dirty="0" err="1"/>
              <a:t>sampai</a:t>
            </a:r>
            <a:r>
              <a:rPr lang="en-ID" sz="2000" dirty="0"/>
              <a:t> </a:t>
            </a:r>
            <a:r>
              <a:rPr lang="en-ID" sz="2000" dirty="0" err="1"/>
              <a:t>membahayakan</a:t>
            </a:r>
            <a:r>
              <a:rPr lang="en-ID" sz="2000" dirty="0"/>
              <a:t> </a:t>
            </a:r>
            <a:r>
              <a:rPr lang="en-ID" sz="2000" dirty="0" err="1"/>
              <a:t>jiwa</a:t>
            </a:r>
            <a:r>
              <a:rPr lang="en-ID" sz="2000" dirty="0"/>
              <a:t>. </a:t>
            </a:r>
          </a:p>
          <a:p>
            <a:pPr algn="just" fontAlgn="base">
              <a:lnSpc>
                <a:spcPct val="150000"/>
              </a:lnSpc>
            </a:pPr>
            <a:r>
              <a:rPr lang="en-ID" sz="2000" dirty="0" err="1"/>
              <a:t>Gejala</a:t>
            </a:r>
            <a:r>
              <a:rPr lang="en-ID" sz="2000" dirty="0"/>
              <a:t> </a:t>
            </a:r>
            <a:r>
              <a:rPr lang="en-ID" sz="2000" dirty="0" err="1"/>
              <a:t>utama</a:t>
            </a:r>
            <a:r>
              <a:rPr lang="en-ID" sz="2000" dirty="0"/>
              <a:t> </a:t>
            </a:r>
            <a:r>
              <a:rPr lang="en-ID" sz="2000" dirty="0" err="1"/>
              <a:t>demam</a:t>
            </a:r>
            <a:r>
              <a:rPr lang="en-ID" sz="2000" dirty="0"/>
              <a:t> </a:t>
            </a:r>
            <a:r>
              <a:rPr lang="en-ID" sz="2000" dirty="0" err="1"/>
              <a:t>sering</a:t>
            </a:r>
            <a:r>
              <a:rPr lang="en-ID" sz="2000" dirty="0"/>
              <a:t> </a:t>
            </a:r>
            <a:r>
              <a:rPr lang="en-ID" sz="2000" dirty="0" err="1"/>
              <a:t>didiagnosis</a:t>
            </a:r>
            <a:r>
              <a:rPr lang="en-ID" sz="2000" dirty="0"/>
              <a:t> </a:t>
            </a:r>
            <a:r>
              <a:rPr lang="en-ID" sz="2000" dirty="0" err="1"/>
              <a:t>dengan</a:t>
            </a:r>
            <a:r>
              <a:rPr lang="en-ID" sz="2000" dirty="0"/>
              <a:t> </a:t>
            </a:r>
            <a:r>
              <a:rPr lang="en-ID" sz="2000" dirty="0" err="1"/>
              <a:t>infeksi</a:t>
            </a:r>
            <a:r>
              <a:rPr lang="en-ID" sz="2000" dirty="0"/>
              <a:t> lain: </a:t>
            </a:r>
            <a:r>
              <a:rPr lang="en-ID" sz="2000" dirty="0" err="1"/>
              <a:t>seperti</a:t>
            </a:r>
            <a:r>
              <a:rPr lang="en-ID" sz="2000" dirty="0"/>
              <a:t> </a:t>
            </a:r>
            <a:r>
              <a:rPr lang="en-ID" sz="2000" dirty="0" err="1"/>
              <a:t>demam</a:t>
            </a:r>
            <a:r>
              <a:rPr lang="en-ID" sz="2000" dirty="0"/>
              <a:t> typhoid, </a:t>
            </a:r>
            <a:r>
              <a:rPr lang="en-ID" sz="2000" dirty="0" err="1"/>
              <a:t>demam</a:t>
            </a:r>
            <a:r>
              <a:rPr lang="en-ID" sz="2000" dirty="0"/>
              <a:t> dengue, leptospirosis, chikungunya, dan </a:t>
            </a:r>
            <a:r>
              <a:rPr lang="en-ID" sz="2000" dirty="0" err="1"/>
              <a:t>infeksi</a:t>
            </a:r>
            <a:r>
              <a:rPr lang="en-ID" sz="2000" dirty="0"/>
              <a:t> </a:t>
            </a:r>
            <a:r>
              <a:rPr lang="en-ID" sz="2000" dirty="0" err="1"/>
              <a:t>saluran</a:t>
            </a:r>
            <a:r>
              <a:rPr lang="en-ID" sz="2000" dirty="0"/>
              <a:t> </a:t>
            </a:r>
            <a:r>
              <a:rPr lang="en-ID" sz="2000" dirty="0" err="1"/>
              <a:t>nafas</a:t>
            </a:r>
            <a:r>
              <a:rPr lang="en-ID" sz="2000" dirty="0"/>
              <a:t>. </a:t>
            </a:r>
          </a:p>
          <a:p>
            <a:pPr algn="just" fontAlgn="base">
              <a:lnSpc>
                <a:spcPct val="150000"/>
              </a:lnSpc>
            </a:pPr>
            <a:r>
              <a:rPr lang="en-ID" sz="2000" dirty="0" err="1"/>
              <a:t>Adanya</a:t>
            </a:r>
            <a:r>
              <a:rPr lang="en-ID" sz="2000" dirty="0"/>
              <a:t> </a:t>
            </a:r>
            <a:r>
              <a:rPr lang="en-ID" sz="2000" dirty="0" err="1"/>
              <a:t>thrombositopenia</a:t>
            </a:r>
            <a:r>
              <a:rPr lang="en-ID" sz="2000" dirty="0"/>
              <a:t> </a:t>
            </a:r>
            <a:r>
              <a:rPr lang="en-ID" sz="2000" dirty="0" err="1"/>
              <a:t>sering</a:t>
            </a:r>
            <a:r>
              <a:rPr lang="en-ID" sz="2000" dirty="0"/>
              <a:t> </a:t>
            </a:r>
            <a:r>
              <a:rPr lang="en-ID" sz="2000" dirty="0" err="1"/>
              <a:t>didiagnosis</a:t>
            </a:r>
            <a:r>
              <a:rPr lang="en-ID" sz="2000" dirty="0"/>
              <a:t> </a:t>
            </a:r>
            <a:r>
              <a:rPr lang="en-ID" sz="2000" dirty="0" err="1"/>
              <a:t>dengan</a:t>
            </a:r>
            <a:r>
              <a:rPr lang="en-ID" sz="2000" dirty="0"/>
              <a:t> leptospirosis, </a:t>
            </a:r>
            <a:r>
              <a:rPr lang="en-ID" sz="2000" dirty="0" err="1"/>
              <a:t>demam</a:t>
            </a:r>
            <a:r>
              <a:rPr lang="en-ID" sz="2000" dirty="0"/>
              <a:t> dengue </a:t>
            </a:r>
            <a:r>
              <a:rPr lang="en-ID" sz="2000" dirty="0" err="1"/>
              <a:t>atau</a:t>
            </a:r>
            <a:r>
              <a:rPr lang="en-ID" sz="2000" dirty="0"/>
              <a:t> typhoid. </a:t>
            </a:r>
          </a:p>
          <a:p>
            <a:pPr algn="just" fontAlgn="base">
              <a:lnSpc>
                <a:spcPct val="150000"/>
              </a:lnSpc>
            </a:pPr>
            <a:r>
              <a:rPr lang="en-ID" sz="2000" dirty="0" err="1"/>
              <a:t>Apabila</a:t>
            </a:r>
            <a:r>
              <a:rPr lang="en-ID" sz="2000" dirty="0"/>
              <a:t> </a:t>
            </a:r>
            <a:r>
              <a:rPr lang="en-ID" sz="2000" dirty="0" err="1"/>
              <a:t>ada</a:t>
            </a:r>
            <a:r>
              <a:rPr lang="en-ID" sz="2000" dirty="0"/>
              <a:t> </a:t>
            </a:r>
            <a:r>
              <a:rPr lang="en-ID" sz="2000" dirty="0" err="1"/>
              <a:t>demam</a:t>
            </a:r>
            <a:r>
              <a:rPr lang="en-ID" sz="2000" dirty="0"/>
              <a:t> </a:t>
            </a:r>
            <a:r>
              <a:rPr lang="en-ID" sz="2000" dirty="0" err="1"/>
              <a:t>dengan</a:t>
            </a:r>
            <a:r>
              <a:rPr lang="en-ID" sz="2000" dirty="0"/>
              <a:t> </a:t>
            </a:r>
            <a:r>
              <a:rPr lang="en-ID" sz="2000" dirty="0" err="1"/>
              <a:t>ikterik</a:t>
            </a:r>
            <a:r>
              <a:rPr lang="en-ID" sz="2000" dirty="0"/>
              <a:t> </a:t>
            </a:r>
            <a:r>
              <a:rPr lang="en-ID" sz="2000" dirty="0" err="1"/>
              <a:t>bahkan</a:t>
            </a:r>
            <a:r>
              <a:rPr lang="en-ID" sz="2000" dirty="0"/>
              <a:t> </a:t>
            </a:r>
            <a:r>
              <a:rPr lang="en-ID" sz="2000" dirty="0" err="1"/>
              <a:t>sering</a:t>
            </a:r>
            <a:r>
              <a:rPr lang="en-ID" sz="2000" dirty="0"/>
              <a:t> </a:t>
            </a:r>
            <a:r>
              <a:rPr lang="en-ID" sz="2000" dirty="0" err="1"/>
              <a:t>diintepretasikan</a:t>
            </a:r>
            <a:r>
              <a:rPr lang="en-ID" sz="2000" dirty="0"/>
              <a:t> </a:t>
            </a:r>
            <a:r>
              <a:rPr lang="en-ID" sz="2000" dirty="0" err="1"/>
              <a:t>dengan</a:t>
            </a:r>
            <a:r>
              <a:rPr lang="en-ID" sz="2000" dirty="0"/>
              <a:t> </a:t>
            </a:r>
            <a:r>
              <a:rPr lang="en-ID" sz="2000" dirty="0" err="1"/>
              <a:t>diagnosa</a:t>
            </a:r>
            <a:r>
              <a:rPr lang="en-ID" sz="2000" dirty="0"/>
              <a:t> hepatitis dan leptospirosis. </a:t>
            </a:r>
          </a:p>
          <a:p>
            <a:pPr algn="just" fontAlgn="base">
              <a:lnSpc>
                <a:spcPct val="150000"/>
              </a:lnSpc>
            </a:pPr>
            <a:r>
              <a:rPr lang="en-ID" sz="2000" dirty="0" err="1"/>
              <a:t>Penurunan</a:t>
            </a:r>
            <a:r>
              <a:rPr lang="en-ID" sz="2000" dirty="0"/>
              <a:t> </a:t>
            </a:r>
            <a:r>
              <a:rPr lang="en-ID" sz="2000" dirty="0" err="1"/>
              <a:t>kesadaran</a:t>
            </a:r>
            <a:r>
              <a:rPr lang="en-ID" sz="2000" dirty="0"/>
              <a:t> </a:t>
            </a:r>
            <a:r>
              <a:rPr lang="en-ID" sz="2000" dirty="0" err="1"/>
              <a:t>dengan</a:t>
            </a:r>
            <a:r>
              <a:rPr lang="en-ID" sz="2000" dirty="0"/>
              <a:t> </a:t>
            </a:r>
            <a:r>
              <a:rPr lang="en-ID" sz="2000" dirty="0" err="1"/>
              <a:t>demam</a:t>
            </a:r>
            <a:r>
              <a:rPr lang="en-ID" sz="2000" dirty="0"/>
              <a:t> </a:t>
            </a:r>
            <a:r>
              <a:rPr lang="en-ID" sz="2000" dirty="0" err="1"/>
              <a:t>sering</a:t>
            </a:r>
            <a:r>
              <a:rPr lang="en-ID" sz="2000" dirty="0"/>
              <a:t> juga </a:t>
            </a:r>
            <a:r>
              <a:rPr lang="en-ID" sz="2000" dirty="0" err="1"/>
              <a:t>didiagnosis</a:t>
            </a:r>
            <a:r>
              <a:rPr lang="en-ID" sz="2000" dirty="0"/>
              <a:t> </a:t>
            </a:r>
            <a:r>
              <a:rPr lang="en-ID" sz="2000" dirty="0" err="1"/>
              <a:t>sebagai</a:t>
            </a:r>
            <a:r>
              <a:rPr lang="en-ID" sz="2000" dirty="0"/>
              <a:t> </a:t>
            </a:r>
            <a:r>
              <a:rPr lang="en-ID" sz="2000" dirty="0" err="1"/>
              <a:t>infeksi</a:t>
            </a:r>
            <a:r>
              <a:rPr lang="en-ID" sz="2000" dirty="0"/>
              <a:t> </a:t>
            </a:r>
            <a:r>
              <a:rPr lang="en-ID" sz="2000" dirty="0" err="1"/>
              <a:t>otak</a:t>
            </a:r>
            <a:r>
              <a:rPr lang="en-ID" sz="2000" dirty="0"/>
              <a:t> </a:t>
            </a:r>
            <a:r>
              <a:rPr lang="en-ID" sz="2000" dirty="0" err="1"/>
              <a:t>atau</a:t>
            </a:r>
            <a:r>
              <a:rPr lang="en-ID" sz="2000" dirty="0"/>
              <a:t> </a:t>
            </a:r>
            <a:r>
              <a:rPr lang="en-ID" sz="2000" dirty="0" err="1"/>
              <a:t>bahkan</a:t>
            </a:r>
            <a:r>
              <a:rPr lang="en-ID" sz="2000" dirty="0"/>
              <a:t> stroke. </a:t>
            </a:r>
          </a:p>
        </p:txBody>
      </p:sp>
      <p:sp>
        <p:nvSpPr>
          <p:cNvPr id="65540" name="Slide Number Placeholder 3">
            <a:extLst>
              <a:ext uri="{FF2B5EF4-FFF2-40B4-BE49-F238E27FC236}">
                <a16:creationId xmlns:a16="http://schemas.microsoft.com/office/drawing/2014/main" id="{70171106-8929-FC42-ACAB-0EE9DBBDD7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5944FB-92A8-AB46-88DE-F1CA722BCA20}" type="slidenum">
              <a:rPr lang="en-US" altLang="en-US">
                <a:solidFill>
                  <a:srgbClr val="B5A788"/>
                </a:solidFill>
                <a:latin typeface="Gill Sans MT" panose="020B0502020104020203" pitchFamily="34" charset="77"/>
              </a:rPr>
              <a:pPr/>
              <a:t>54</a:t>
            </a:fld>
            <a:endParaRPr lang="en-US" altLang="en-US">
              <a:solidFill>
                <a:srgbClr val="B5A788"/>
              </a:solidFill>
              <a:latin typeface="Gill Sans MT" panose="020B0502020104020203" pitchFamily="34" charset="77"/>
            </a:endParaRPr>
          </a:p>
        </p:txBody>
      </p:sp>
    </p:spTree>
    <p:extLst>
      <p:ext uri="{BB962C8B-B14F-4D97-AF65-F5344CB8AC3E}">
        <p14:creationId xmlns:p14="http://schemas.microsoft.com/office/powerpoint/2010/main" val="359311603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F37791B-CBBA-8346-A1B4-24927840BEFA}"/>
              </a:ext>
            </a:extLst>
          </p:cNvPr>
          <p:cNvSpPr>
            <a:spLocks noGrp="1" noChangeArrowheads="1"/>
          </p:cNvSpPr>
          <p:nvPr>
            <p:ph type="title"/>
          </p:nvPr>
        </p:nvSpPr>
        <p:spPr>
          <a:xfrm>
            <a:off x="107504" y="608856"/>
            <a:ext cx="8534400" cy="760512"/>
          </a:xfrm>
          <a:solidFill>
            <a:srgbClr val="FFFFFF"/>
          </a:solidFill>
        </p:spPr>
        <p:txBody>
          <a:bodyPr/>
          <a:lstStyle/>
          <a:p>
            <a:pPr eaLnBrk="1" hangingPunct="1">
              <a:defRPr/>
            </a:pPr>
            <a:r>
              <a:rPr lang="en-US" sz="2800" b="1" dirty="0"/>
              <a:t>Malaria</a:t>
            </a:r>
          </a:p>
        </p:txBody>
      </p:sp>
      <p:sp>
        <p:nvSpPr>
          <p:cNvPr id="65539" name="Rectangle 4">
            <a:extLst>
              <a:ext uri="{FF2B5EF4-FFF2-40B4-BE49-F238E27FC236}">
                <a16:creationId xmlns:a16="http://schemas.microsoft.com/office/drawing/2014/main" id="{C1BC25FF-7A83-0543-B2C1-0FBB83D31EFC}"/>
              </a:ext>
            </a:extLst>
          </p:cNvPr>
          <p:cNvSpPr>
            <a:spLocks noGrp="1" noChangeArrowheads="1"/>
          </p:cNvSpPr>
          <p:nvPr>
            <p:ph idx="1"/>
          </p:nvPr>
        </p:nvSpPr>
        <p:spPr>
          <a:xfrm>
            <a:off x="395536" y="1196752"/>
            <a:ext cx="8014512" cy="5052392"/>
          </a:xfrm>
        </p:spPr>
        <p:txBody>
          <a:bodyPr/>
          <a:lstStyle/>
          <a:p>
            <a:pPr algn="just" fontAlgn="base">
              <a:lnSpc>
                <a:spcPct val="150000"/>
              </a:lnSpc>
            </a:pPr>
            <a:r>
              <a:rPr lang="en-ID" sz="2000" dirty="0" err="1"/>
              <a:t>Mengingat</a:t>
            </a:r>
            <a:r>
              <a:rPr lang="en-ID" sz="2000" dirty="0"/>
              <a:t> </a:t>
            </a:r>
            <a:r>
              <a:rPr lang="en-ID" sz="2000" dirty="0" err="1"/>
              <a:t>bervariasinya</a:t>
            </a:r>
            <a:r>
              <a:rPr lang="en-ID" sz="2000" dirty="0"/>
              <a:t> </a:t>
            </a:r>
            <a:r>
              <a:rPr lang="en-ID" sz="2000" dirty="0" err="1"/>
              <a:t>manifestasi</a:t>
            </a:r>
            <a:r>
              <a:rPr lang="en-ID" sz="2000" dirty="0"/>
              <a:t> </a:t>
            </a:r>
            <a:r>
              <a:rPr lang="en-ID" sz="2000" dirty="0" err="1"/>
              <a:t>klinis</a:t>
            </a:r>
            <a:r>
              <a:rPr lang="en-ID" sz="2000" dirty="0"/>
              <a:t> malaria </a:t>
            </a:r>
            <a:r>
              <a:rPr lang="en-ID" sz="2000" dirty="0" err="1"/>
              <a:t>maka</a:t>
            </a:r>
            <a:r>
              <a:rPr lang="en-ID" sz="2000" dirty="0"/>
              <a:t> anamnesis </a:t>
            </a:r>
            <a:r>
              <a:rPr lang="en-ID" sz="2000" dirty="0" err="1"/>
              <a:t>riwayat</a:t>
            </a:r>
            <a:r>
              <a:rPr lang="en-ID" sz="2000" dirty="0"/>
              <a:t> </a:t>
            </a:r>
            <a:r>
              <a:rPr lang="en-ID" sz="2000" dirty="0" err="1"/>
              <a:t>perjalanan</a:t>
            </a:r>
            <a:r>
              <a:rPr lang="en-ID" sz="2000" dirty="0"/>
              <a:t> </a:t>
            </a:r>
            <a:r>
              <a:rPr lang="en-ID" sz="2000" dirty="0" err="1"/>
              <a:t>ke</a:t>
            </a:r>
            <a:r>
              <a:rPr lang="en-ID" sz="2000" dirty="0"/>
              <a:t> </a:t>
            </a:r>
            <a:r>
              <a:rPr lang="en-ID" sz="2000" dirty="0" err="1"/>
              <a:t>daerah</a:t>
            </a:r>
            <a:r>
              <a:rPr lang="en-ID" sz="2000" dirty="0"/>
              <a:t> </a:t>
            </a:r>
            <a:r>
              <a:rPr lang="en-ID" sz="2000" dirty="0" err="1"/>
              <a:t>endemis</a:t>
            </a:r>
            <a:r>
              <a:rPr lang="en-ID" sz="2000" dirty="0"/>
              <a:t> malaria pada </a:t>
            </a:r>
            <a:r>
              <a:rPr lang="en-ID" sz="2000" dirty="0" err="1"/>
              <a:t>setiap</a:t>
            </a:r>
            <a:r>
              <a:rPr lang="en-ID" sz="2000" dirty="0"/>
              <a:t> </a:t>
            </a:r>
            <a:r>
              <a:rPr lang="en-ID" sz="2000" dirty="0" err="1"/>
              <a:t>penderita</a:t>
            </a:r>
            <a:r>
              <a:rPr lang="en-ID" sz="2000" dirty="0"/>
              <a:t> </a:t>
            </a:r>
            <a:r>
              <a:rPr lang="en-ID" sz="2000" dirty="0" err="1"/>
              <a:t>dengan</a:t>
            </a:r>
            <a:r>
              <a:rPr lang="en-ID" sz="2000" dirty="0"/>
              <a:t> </a:t>
            </a:r>
            <a:r>
              <a:rPr lang="en-ID" sz="2000" dirty="0" err="1"/>
              <a:t>demam</a:t>
            </a:r>
            <a:r>
              <a:rPr lang="en-ID" sz="2000" dirty="0"/>
              <a:t> </a:t>
            </a:r>
            <a:r>
              <a:rPr lang="en-ID" sz="2000" dirty="0" err="1"/>
              <a:t>harus</a:t>
            </a:r>
            <a:r>
              <a:rPr lang="en-ID" sz="2000" dirty="0"/>
              <a:t> </a:t>
            </a:r>
            <a:r>
              <a:rPr lang="en-ID" sz="2000" dirty="0" err="1"/>
              <a:t>dilakukan</a:t>
            </a:r>
            <a:r>
              <a:rPr lang="en-ID" sz="2000" dirty="0"/>
              <a:t>. </a:t>
            </a:r>
          </a:p>
          <a:p>
            <a:pPr algn="just" fontAlgn="base">
              <a:lnSpc>
                <a:spcPct val="150000"/>
              </a:lnSpc>
            </a:pPr>
            <a:r>
              <a:rPr lang="en-ID" sz="2000" dirty="0"/>
              <a:t>Diagnosis malaria </a:t>
            </a:r>
            <a:r>
              <a:rPr lang="en-ID" sz="2000" dirty="0" err="1"/>
              <a:t>ditegakkan</a:t>
            </a:r>
            <a:r>
              <a:rPr lang="en-ID" sz="2000" dirty="0"/>
              <a:t> </a:t>
            </a:r>
            <a:r>
              <a:rPr lang="en-ID" sz="2000" dirty="0" err="1"/>
              <a:t>seperti</a:t>
            </a:r>
            <a:r>
              <a:rPr lang="en-ID" sz="2000" dirty="0"/>
              <a:t> diagnosis </a:t>
            </a:r>
            <a:r>
              <a:rPr lang="en-ID" sz="2000" dirty="0" err="1"/>
              <a:t>penyakit</a:t>
            </a:r>
            <a:r>
              <a:rPr lang="en-ID" sz="2000" dirty="0"/>
              <a:t> </a:t>
            </a:r>
            <a:r>
              <a:rPr lang="en-ID" sz="2000" dirty="0" err="1"/>
              <a:t>lainnya</a:t>
            </a:r>
            <a:r>
              <a:rPr lang="en-ID" sz="2000" dirty="0"/>
              <a:t> </a:t>
            </a:r>
            <a:r>
              <a:rPr lang="en-ID" sz="2000" dirty="0" err="1"/>
              <a:t>berdasarkan</a:t>
            </a:r>
            <a:r>
              <a:rPr lang="en-ID" sz="2000" dirty="0"/>
              <a:t> anamnesis, </a:t>
            </a:r>
            <a:r>
              <a:rPr lang="en-ID" sz="2000" dirty="0" err="1"/>
              <a:t>pemeriksaan</a:t>
            </a:r>
            <a:r>
              <a:rPr lang="en-ID" sz="2000" dirty="0"/>
              <a:t> </a:t>
            </a:r>
            <a:r>
              <a:rPr lang="en-ID" sz="2000" dirty="0" err="1"/>
              <a:t>fisik</a:t>
            </a:r>
            <a:r>
              <a:rPr lang="en-ID" sz="2000" dirty="0"/>
              <a:t>, dan </a:t>
            </a:r>
            <a:r>
              <a:rPr lang="en-ID" sz="2000" dirty="0" err="1"/>
              <a:t>pemeriksaan</a:t>
            </a:r>
            <a:r>
              <a:rPr lang="en-ID" sz="2000" dirty="0"/>
              <a:t> </a:t>
            </a:r>
            <a:r>
              <a:rPr lang="en-ID" sz="2000" dirty="0" err="1"/>
              <a:t>laboratorium</a:t>
            </a:r>
            <a:r>
              <a:rPr lang="en-ID" sz="2000" dirty="0"/>
              <a:t>. </a:t>
            </a:r>
            <a:r>
              <a:rPr lang="en-ID" sz="2000" dirty="0" err="1"/>
              <a:t>Untuk</a:t>
            </a:r>
            <a:r>
              <a:rPr lang="en-ID" sz="2000" dirty="0"/>
              <a:t> malaria </a:t>
            </a:r>
            <a:r>
              <a:rPr lang="en-ID" sz="2000" dirty="0" err="1"/>
              <a:t>berat</a:t>
            </a:r>
            <a:r>
              <a:rPr lang="en-ID" sz="2000" dirty="0"/>
              <a:t> diagnosis </a:t>
            </a:r>
            <a:r>
              <a:rPr lang="en-ID" sz="2000" dirty="0" err="1"/>
              <a:t>ditegakkan</a:t>
            </a:r>
            <a:r>
              <a:rPr lang="en-ID" sz="2000" dirty="0"/>
              <a:t> </a:t>
            </a:r>
            <a:r>
              <a:rPr lang="en-ID" sz="2000" dirty="0" err="1"/>
              <a:t>berdasarkan</a:t>
            </a:r>
            <a:r>
              <a:rPr lang="en-ID" sz="2000" dirty="0"/>
              <a:t> </a:t>
            </a:r>
            <a:r>
              <a:rPr lang="en-ID" sz="2000" dirty="0" err="1"/>
              <a:t>kriteria</a:t>
            </a:r>
            <a:r>
              <a:rPr lang="en-ID" sz="2000" dirty="0"/>
              <a:t> WHO</a:t>
            </a:r>
          </a:p>
          <a:p>
            <a:pPr algn="just" fontAlgn="base">
              <a:lnSpc>
                <a:spcPct val="150000"/>
              </a:lnSpc>
            </a:pPr>
            <a:r>
              <a:rPr lang="en-ID" sz="2000" dirty="0"/>
              <a:t>Diagnosis </a:t>
            </a:r>
            <a:r>
              <a:rPr lang="en-ID" sz="2000" dirty="0" err="1"/>
              <a:t>pasti</a:t>
            </a:r>
            <a:r>
              <a:rPr lang="en-ID" sz="2000" dirty="0"/>
              <a:t> malaria </a:t>
            </a:r>
            <a:r>
              <a:rPr lang="en-ID" sz="2000" dirty="0" err="1"/>
              <a:t>harus</a:t>
            </a:r>
            <a:r>
              <a:rPr lang="en-ID" sz="2000" dirty="0"/>
              <a:t> </a:t>
            </a:r>
            <a:r>
              <a:rPr lang="en-ID" sz="2000" dirty="0" err="1"/>
              <a:t>ditegakkan</a:t>
            </a:r>
            <a:r>
              <a:rPr lang="en-ID" sz="2000" dirty="0"/>
              <a:t> </a:t>
            </a:r>
            <a:r>
              <a:rPr lang="en-ID" sz="2000" dirty="0" err="1"/>
              <a:t>dengan</a:t>
            </a:r>
            <a:r>
              <a:rPr lang="en-ID" sz="2000" dirty="0"/>
              <a:t> </a:t>
            </a:r>
            <a:r>
              <a:rPr lang="en-ID" sz="2000" dirty="0" err="1"/>
              <a:t>pemeriksaan</a:t>
            </a:r>
            <a:r>
              <a:rPr lang="en-ID" sz="2000" dirty="0"/>
              <a:t> </a:t>
            </a:r>
            <a:r>
              <a:rPr lang="en-ID" sz="2000" dirty="0" err="1"/>
              <a:t>sediaan</a:t>
            </a:r>
            <a:r>
              <a:rPr lang="en-ID" sz="2000" dirty="0"/>
              <a:t> </a:t>
            </a:r>
            <a:r>
              <a:rPr lang="en-ID" sz="2000" dirty="0" err="1"/>
              <a:t>darah</a:t>
            </a:r>
            <a:r>
              <a:rPr lang="en-ID" sz="2000" dirty="0"/>
              <a:t> </a:t>
            </a:r>
            <a:r>
              <a:rPr lang="en-ID" sz="2000" dirty="0" err="1"/>
              <a:t>secara</a:t>
            </a:r>
            <a:r>
              <a:rPr lang="en-ID" sz="2000" dirty="0"/>
              <a:t> </a:t>
            </a:r>
            <a:r>
              <a:rPr lang="en-ID" sz="2000" dirty="0" err="1"/>
              <a:t>mikroskopis</a:t>
            </a:r>
            <a:r>
              <a:rPr lang="en-ID" sz="2000" dirty="0"/>
              <a:t> </a:t>
            </a:r>
            <a:r>
              <a:rPr lang="en-ID" sz="2000" dirty="0" err="1"/>
              <a:t>atau</a:t>
            </a:r>
            <a:r>
              <a:rPr lang="en-ID" sz="2000" dirty="0"/>
              <a:t> uji </a:t>
            </a:r>
            <a:r>
              <a:rPr lang="en-ID" sz="2000" dirty="0" err="1"/>
              <a:t>diagnostik</a:t>
            </a:r>
            <a:r>
              <a:rPr lang="en-ID" sz="2000" dirty="0"/>
              <a:t> </a:t>
            </a:r>
            <a:r>
              <a:rPr lang="en-ID" sz="2000" dirty="0" err="1"/>
              <a:t>cepat</a:t>
            </a:r>
            <a:r>
              <a:rPr lang="en-ID" sz="2000" dirty="0"/>
              <a:t> (Rapid Diagnostic Test=RDT).  </a:t>
            </a:r>
          </a:p>
        </p:txBody>
      </p:sp>
      <p:sp>
        <p:nvSpPr>
          <p:cNvPr id="65540" name="Slide Number Placeholder 3">
            <a:extLst>
              <a:ext uri="{FF2B5EF4-FFF2-40B4-BE49-F238E27FC236}">
                <a16:creationId xmlns:a16="http://schemas.microsoft.com/office/drawing/2014/main" id="{70171106-8929-FC42-ACAB-0EE9DBBDD7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5944FB-92A8-AB46-88DE-F1CA722BCA20}" type="slidenum">
              <a:rPr lang="en-US" altLang="en-US">
                <a:solidFill>
                  <a:srgbClr val="B5A788"/>
                </a:solidFill>
                <a:latin typeface="Gill Sans MT" panose="020B0502020104020203" pitchFamily="34" charset="77"/>
              </a:rPr>
              <a:pPr/>
              <a:t>55</a:t>
            </a:fld>
            <a:endParaRPr lang="en-US" altLang="en-US">
              <a:solidFill>
                <a:srgbClr val="B5A788"/>
              </a:solidFill>
              <a:latin typeface="Gill Sans MT" panose="020B0502020104020203" pitchFamily="34" charset="77"/>
            </a:endParaRPr>
          </a:p>
        </p:txBody>
      </p:sp>
    </p:spTree>
    <p:extLst>
      <p:ext uri="{BB962C8B-B14F-4D97-AF65-F5344CB8AC3E}">
        <p14:creationId xmlns:p14="http://schemas.microsoft.com/office/powerpoint/2010/main" val="396535658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F37791B-CBBA-8346-A1B4-24927840BEFA}"/>
              </a:ext>
            </a:extLst>
          </p:cNvPr>
          <p:cNvSpPr>
            <a:spLocks noGrp="1" noChangeArrowheads="1"/>
          </p:cNvSpPr>
          <p:nvPr>
            <p:ph type="title"/>
          </p:nvPr>
        </p:nvSpPr>
        <p:spPr>
          <a:xfrm>
            <a:off x="107504" y="608856"/>
            <a:ext cx="8534400" cy="760512"/>
          </a:xfrm>
          <a:solidFill>
            <a:srgbClr val="FFFFFF"/>
          </a:solidFill>
        </p:spPr>
        <p:txBody>
          <a:bodyPr/>
          <a:lstStyle/>
          <a:p>
            <a:pPr eaLnBrk="1" hangingPunct="1">
              <a:defRPr/>
            </a:pPr>
            <a:r>
              <a:rPr lang="en-US" sz="2800" b="1" dirty="0"/>
              <a:t>Malaria</a:t>
            </a:r>
          </a:p>
        </p:txBody>
      </p:sp>
      <p:sp>
        <p:nvSpPr>
          <p:cNvPr id="65539" name="Rectangle 4">
            <a:extLst>
              <a:ext uri="{FF2B5EF4-FFF2-40B4-BE49-F238E27FC236}">
                <a16:creationId xmlns:a16="http://schemas.microsoft.com/office/drawing/2014/main" id="{C1BC25FF-7A83-0543-B2C1-0FBB83D31EFC}"/>
              </a:ext>
            </a:extLst>
          </p:cNvPr>
          <p:cNvSpPr>
            <a:spLocks noGrp="1" noChangeArrowheads="1"/>
          </p:cNvSpPr>
          <p:nvPr>
            <p:ph idx="1"/>
          </p:nvPr>
        </p:nvSpPr>
        <p:spPr>
          <a:xfrm>
            <a:off x="395536" y="1196752"/>
            <a:ext cx="8014512" cy="5052392"/>
          </a:xfrm>
        </p:spPr>
        <p:txBody>
          <a:bodyPr/>
          <a:lstStyle/>
          <a:p>
            <a:pPr algn="just" fontAlgn="base">
              <a:lnSpc>
                <a:spcPct val="150000"/>
              </a:lnSpc>
            </a:pPr>
            <a:r>
              <a:rPr lang="en-ID" sz="2000" dirty="0"/>
              <a:t>Anamnesis </a:t>
            </a:r>
          </a:p>
          <a:p>
            <a:pPr algn="just" fontAlgn="base">
              <a:lnSpc>
                <a:spcPct val="150000"/>
              </a:lnSpc>
            </a:pPr>
            <a:r>
              <a:rPr lang="en-ID" sz="2000" dirty="0"/>
              <a:t>Pada anamnesis </a:t>
            </a:r>
            <a:r>
              <a:rPr lang="en-ID" sz="2000" dirty="0" err="1"/>
              <a:t>sangat</a:t>
            </a:r>
            <a:r>
              <a:rPr lang="en-ID" sz="2000" dirty="0"/>
              <a:t> </a:t>
            </a:r>
            <a:r>
              <a:rPr lang="en-ID" sz="2000" dirty="0" err="1"/>
              <a:t>penting</a:t>
            </a:r>
            <a:r>
              <a:rPr lang="en-ID" sz="2000" dirty="0"/>
              <a:t> </a:t>
            </a:r>
            <a:r>
              <a:rPr lang="en-ID" sz="2000" dirty="0" err="1"/>
              <a:t>diperhatikan</a:t>
            </a:r>
            <a:r>
              <a:rPr lang="en-ID" sz="2000" dirty="0"/>
              <a:t>:  </a:t>
            </a:r>
          </a:p>
          <a:p>
            <a:pPr marL="457200" indent="-457200" algn="just" fontAlgn="base">
              <a:lnSpc>
                <a:spcPct val="150000"/>
              </a:lnSpc>
              <a:buAutoNum type="alphaLcPeriod"/>
            </a:pPr>
            <a:r>
              <a:rPr lang="en-ID" sz="2000" dirty="0" err="1"/>
              <a:t>Keluhan</a:t>
            </a:r>
            <a:r>
              <a:rPr lang="en-ID" sz="2000" dirty="0"/>
              <a:t> : </a:t>
            </a:r>
            <a:r>
              <a:rPr lang="en-ID" sz="2000" dirty="0" err="1"/>
              <a:t>demam</a:t>
            </a:r>
            <a:r>
              <a:rPr lang="en-ID" sz="2000" dirty="0"/>
              <a:t>, </a:t>
            </a:r>
            <a:r>
              <a:rPr lang="en-ID" sz="2000" dirty="0" err="1"/>
              <a:t>menggigil</a:t>
            </a:r>
            <a:r>
              <a:rPr lang="en-ID" sz="2000" dirty="0"/>
              <a:t>, </a:t>
            </a:r>
            <a:r>
              <a:rPr lang="en-ID" sz="2000" dirty="0" err="1"/>
              <a:t>berkeringat</a:t>
            </a:r>
            <a:r>
              <a:rPr lang="en-ID" sz="2000" dirty="0"/>
              <a:t> dan </a:t>
            </a:r>
            <a:r>
              <a:rPr lang="en-ID" sz="2000" dirty="0" err="1"/>
              <a:t>dapat</a:t>
            </a:r>
            <a:r>
              <a:rPr lang="en-ID" sz="2000" dirty="0"/>
              <a:t> </a:t>
            </a:r>
            <a:r>
              <a:rPr lang="en-ID" sz="2000" dirty="0" err="1"/>
              <a:t>disertai</a:t>
            </a:r>
            <a:r>
              <a:rPr lang="en-ID" sz="2000" dirty="0"/>
              <a:t> </a:t>
            </a:r>
            <a:r>
              <a:rPr lang="en-ID" sz="2000" dirty="0" err="1"/>
              <a:t>sakit</a:t>
            </a:r>
            <a:r>
              <a:rPr lang="en-ID" sz="2000" dirty="0"/>
              <a:t> </a:t>
            </a:r>
            <a:r>
              <a:rPr lang="en-ID" sz="2000" dirty="0" err="1"/>
              <a:t>kepala</a:t>
            </a:r>
            <a:r>
              <a:rPr lang="en-ID" sz="2000" dirty="0"/>
              <a:t>, </a:t>
            </a:r>
            <a:r>
              <a:rPr lang="en-ID" sz="2000" dirty="0" err="1"/>
              <a:t>mual</a:t>
            </a:r>
            <a:r>
              <a:rPr lang="en-ID" sz="2000" dirty="0"/>
              <a:t>, </a:t>
            </a:r>
            <a:r>
              <a:rPr lang="en-ID" sz="2000" dirty="0" err="1"/>
              <a:t>muntah</a:t>
            </a:r>
            <a:r>
              <a:rPr lang="en-ID" sz="2000" dirty="0"/>
              <a:t>, </a:t>
            </a:r>
            <a:r>
              <a:rPr lang="en-ID" sz="2000" dirty="0" err="1"/>
              <a:t>diare</a:t>
            </a:r>
            <a:r>
              <a:rPr lang="en-ID" sz="2000" dirty="0"/>
              <a:t> dan </a:t>
            </a:r>
            <a:r>
              <a:rPr lang="en-ID" sz="2000" dirty="0" err="1"/>
              <a:t>nyeri</a:t>
            </a:r>
            <a:r>
              <a:rPr lang="en-ID" sz="2000" dirty="0"/>
              <a:t> </a:t>
            </a:r>
            <a:r>
              <a:rPr lang="en-ID" sz="2000" dirty="0" err="1"/>
              <a:t>otot</a:t>
            </a:r>
            <a:r>
              <a:rPr lang="en-ID" sz="2000" dirty="0"/>
              <a:t> </a:t>
            </a:r>
            <a:r>
              <a:rPr lang="en-ID" sz="2000" dirty="0" err="1"/>
              <a:t>atau</a:t>
            </a:r>
            <a:r>
              <a:rPr lang="en-ID" sz="2000" dirty="0"/>
              <a:t> </a:t>
            </a:r>
            <a:r>
              <a:rPr lang="en-ID" sz="2000" dirty="0" err="1"/>
              <a:t>pegal-pegal</a:t>
            </a:r>
            <a:r>
              <a:rPr lang="en-ID" sz="2000" dirty="0"/>
              <a:t>. </a:t>
            </a:r>
          </a:p>
          <a:p>
            <a:pPr marL="457200" indent="-457200" algn="just" fontAlgn="base">
              <a:lnSpc>
                <a:spcPct val="150000"/>
              </a:lnSpc>
              <a:buAutoNum type="alphaLcPeriod"/>
            </a:pPr>
            <a:r>
              <a:rPr lang="en-ID" sz="2000" dirty="0"/>
              <a:t>Riwayat </a:t>
            </a:r>
            <a:r>
              <a:rPr lang="en-ID" sz="2000" dirty="0" err="1"/>
              <a:t>sakit</a:t>
            </a:r>
            <a:r>
              <a:rPr lang="en-ID" sz="2000" dirty="0"/>
              <a:t> malaria dan </a:t>
            </a:r>
            <a:r>
              <a:rPr lang="en-ID" sz="2000" dirty="0" err="1"/>
              <a:t>riwayat</a:t>
            </a:r>
            <a:r>
              <a:rPr lang="en-ID" sz="2000" dirty="0"/>
              <a:t> </a:t>
            </a:r>
            <a:r>
              <a:rPr lang="en-ID" sz="2000" dirty="0" err="1"/>
              <a:t>minum</a:t>
            </a:r>
            <a:r>
              <a:rPr lang="en-ID" sz="2000" dirty="0"/>
              <a:t> </a:t>
            </a:r>
            <a:r>
              <a:rPr lang="en-ID" sz="2000" dirty="0" err="1"/>
              <a:t>obat</a:t>
            </a:r>
            <a:r>
              <a:rPr lang="en-ID" sz="2000" dirty="0"/>
              <a:t> malaria. </a:t>
            </a:r>
          </a:p>
          <a:p>
            <a:pPr marL="457200" indent="-457200" algn="just" fontAlgn="base">
              <a:lnSpc>
                <a:spcPct val="150000"/>
              </a:lnSpc>
              <a:buAutoNum type="alphaLcPeriod"/>
            </a:pPr>
            <a:r>
              <a:rPr lang="en-ID" sz="2000" dirty="0"/>
              <a:t>Riwayat </a:t>
            </a:r>
            <a:r>
              <a:rPr lang="en-ID" sz="2000" dirty="0" err="1"/>
              <a:t>berkunjung</a:t>
            </a:r>
            <a:r>
              <a:rPr lang="en-ID" sz="2000" dirty="0"/>
              <a:t> </a:t>
            </a:r>
            <a:r>
              <a:rPr lang="en-ID" sz="2000" dirty="0" err="1"/>
              <a:t>ke</a:t>
            </a:r>
            <a:r>
              <a:rPr lang="en-ID" sz="2000" dirty="0"/>
              <a:t> </a:t>
            </a:r>
            <a:r>
              <a:rPr lang="en-ID" sz="2000" dirty="0" err="1"/>
              <a:t>daerah</a:t>
            </a:r>
            <a:r>
              <a:rPr lang="en-ID" sz="2000" dirty="0"/>
              <a:t> </a:t>
            </a:r>
            <a:r>
              <a:rPr lang="en-ID" sz="2000" dirty="0" err="1"/>
              <a:t>endemis</a:t>
            </a:r>
            <a:r>
              <a:rPr lang="en-ID" sz="2000" dirty="0"/>
              <a:t> malaria. </a:t>
            </a:r>
          </a:p>
          <a:p>
            <a:pPr marL="457200" indent="-457200" algn="just" fontAlgn="base">
              <a:lnSpc>
                <a:spcPct val="150000"/>
              </a:lnSpc>
              <a:buAutoNum type="alphaLcPeriod"/>
            </a:pPr>
            <a:r>
              <a:rPr lang="en-ID" sz="2000" dirty="0"/>
              <a:t>Riwayat </a:t>
            </a:r>
            <a:r>
              <a:rPr lang="en-ID" sz="2000" dirty="0" err="1"/>
              <a:t>tinggal</a:t>
            </a:r>
            <a:r>
              <a:rPr lang="en-ID" sz="2000" dirty="0"/>
              <a:t> di </a:t>
            </a:r>
            <a:r>
              <a:rPr lang="en-ID" sz="2000" dirty="0" err="1"/>
              <a:t>daerah</a:t>
            </a:r>
            <a:r>
              <a:rPr lang="en-ID" sz="2000" dirty="0"/>
              <a:t> </a:t>
            </a:r>
            <a:r>
              <a:rPr lang="en-ID" sz="2000" dirty="0" err="1"/>
              <a:t>endemis</a:t>
            </a:r>
            <a:r>
              <a:rPr lang="en-ID" sz="2000" dirty="0"/>
              <a:t> malaria.</a:t>
            </a:r>
          </a:p>
          <a:p>
            <a:pPr marL="457200" indent="-457200" algn="just" fontAlgn="base">
              <a:lnSpc>
                <a:spcPct val="150000"/>
              </a:lnSpc>
              <a:buAutoNum type="alphaLcPeriod"/>
            </a:pPr>
            <a:r>
              <a:rPr lang="en-ID" sz="2000" b="1" dirty="0" err="1"/>
              <a:t>Setiap</a:t>
            </a:r>
            <a:r>
              <a:rPr lang="en-ID" sz="2000" b="1" dirty="0"/>
              <a:t> </a:t>
            </a:r>
            <a:r>
              <a:rPr lang="en-ID" sz="2000" b="1" dirty="0" err="1"/>
              <a:t>penderita</a:t>
            </a:r>
            <a:r>
              <a:rPr lang="en-ID" sz="2000" b="1" dirty="0"/>
              <a:t> </a:t>
            </a:r>
            <a:r>
              <a:rPr lang="en-ID" sz="2000" b="1" dirty="0" err="1"/>
              <a:t>dengan</a:t>
            </a:r>
            <a:r>
              <a:rPr lang="en-ID" sz="2000" b="1" dirty="0"/>
              <a:t> </a:t>
            </a:r>
            <a:r>
              <a:rPr lang="en-ID" sz="2000" b="1" dirty="0" err="1"/>
              <a:t>keluhan</a:t>
            </a:r>
            <a:r>
              <a:rPr lang="en-ID" sz="2000" b="1" dirty="0"/>
              <a:t> </a:t>
            </a:r>
            <a:r>
              <a:rPr lang="en-ID" sz="2000" b="1" dirty="0" err="1"/>
              <a:t>demam</a:t>
            </a:r>
            <a:r>
              <a:rPr lang="en-ID" sz="2000" b="1" dirty="0"/>
              <a:t> </a:t>
            </a:r>
            <a:r>
              <a:rPr lang="en-ID" sz="2000" b="1" dirty="0" err="1"/>
              <a:t>atau</a:t>
            </a:r>
            <a:r>
              <a:rPr lang="en-ID" sz="2000" b="1" dirty="0"/>
              <a:t> </a:t>
            </a:r>
            <a:r>
              <a:rPr lang="en-ID" sz="2000" b="1" dirty="0" err="1"/>
              <a:t>riwayat</a:t>
            </a:r>
            <a:r>
              <a:rPr lang="en-ID" sz="2000" b="1" dirty="0"/>
              <a:t> </a:t>
            </a:r>
            <a:r>
              <a:rPr lang="en-ID" sz="2000" b="1" dirty="0" err="1"/>
              <a:t>demam</a:t>
            </a:r>
            <a:r>
              <a:rPr lang="en-ID" sz="2000" b="1" dirty="0"/>
              <a:t> </a:t>
            </a:r>
            <a:r>
              <a:rPr lang="en-ID" sz="2000" b="1" dirty="0" err="1"/>
              <a:t>harus</a:t>
            </a:r>
            <a:r>
              <a:rPr lang="en-ID" sz="2000" b="1" dirty="0"/>
              <a:t> </a:t>
            </a:r>
            <a:r>
              <a:rPr lang="en-ID" sz="2000" b="1" dirty="0" err="1"/>
              <a:t>selalu</a:t>
            </a:r>
            <a:r>
              <a:rPr lang="en-ID" sz="2000" b="1" dirty="0"/>
              <a:t> </a:t>
            </a:r>
            <a:r>
              <a:rPr lang="en-ID" sz="2000" b="1" dirty="0" err="1"/>
              <a:t>ditanyakan</a:t>
            </a:r>
            <a:r>
              <a:rPr lang="en-ID" sz="2000" b="1" dirty="0"/>
              <a:t> </a:t>
            </a:r>
            <a:r>
              <a:rPr lang="en-ID" sz="2000" b="1" dirty="0" err="1"/>
              <a:t>riwayat</a:t>
            </a:r>
            <a:r>
              <a:rPr lang="en-ID" sz="2000" b="1" dirty="0"/>
              <a:t> </a:t>
            </a:r>
            <a:r>
              <a:rPr lang="en-ID" sz="2000" b="1" dirty="0" err="1"/>
              <a:t>kunjungan</a:t>
            </a:r>
            <a:r>
              <a:rPr lang="en-ID" sz="2000" b="1" dirty="0"/>
              <a:t> </a:t>
            </a:r>
            <a:r>
              <a:rPr lang="en-ID" sz="2000" b="1" dirty="0" err="1"/>
              <a:t>ke</a:t>
            </a:r>
            <a:r>
              <a:rPr lang="en-ID" sz="2000" b="1" dirty="0"/>
              <a:t> </a:t>
            </a:r>
            <a:r>
              <a:rPr lang="en-ID" sz="2000" b="1" dirty="0" err="1"/>
              <a:t>daerah</a:t>
            </a:r>
            <a:r>
              <a:rPr lang="en-ID" sz="2000" b="1" dirty="0"/>
              <a:t> </a:t>
            </a:r>
            <a:r>
              <a:rPr lang="en-ID" sz="2000" b="1" dirty="0" err="1"/>
              <a:t>endemis</a:t>
            </a:r>
            <a:r>
              <a:rPr lang="en-ID" sz="2000" b="1" dirty="0"/>
              <a:t> malaria</a:t>
            </a:r>
          </a:p>
        </p:txBody>
      </p:sp>
      <p:sp>
        <p:nvSpPr>
          <p:cNvPr id="65540" name="Slide Number Placeholder 3">
            <a:extLst>
              <a:ext uri="{FF2B5EF4-FFF2-40B4-BE49-F238E27FC236}">
                <a16:creationId xmlns:a16="http://schemas.microsoft.com/office/drawing/2014/main" id="{70171106-8929-FC42-ACAB-0EE9DBBDD7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5944FB-92A8-AB46-88DE-F1CA722BCA20}" type="slidenum">
              <a:rPr lang="en-US" altLang="en-US">
                <a:solidFill>
                  <a:srgbClr val="B5A788"/>
                </a:solidFill>
                <a:latin typeface="Gill Sans MT" panose="020B0502020104020203" pitchFamily="34" charset="77"/>
              </a:rPr>
              <a:pPr/>
              <a:t>56</a:t>
            </a:fld>
            <a:endParaRPr lang="en-US" altLang="en-US">
              <a:solidFill>
                <a:srgbClr val="B5A788"/>
              </a:solidFill>
              <a:latin typeface="Gill Sans MT" panose="020B0502020104020203" pitchFamily="34" charset="77"/>
            </a:endParaRPr>
          </a:p>
        </p:txBody>
      </p:sp>
    </p:spTree>
    <p:extLst>
      <p:ext uri="{BB962C8B-B14F-4D97-AF65-F5344CB8AC3E}">
        <p14:creationId xmlns:p14="http://schemas.microsoft.com/office/powerpoint/2010/main" val="66878418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F37791B-CBBA-8346-A1B4-24927840BEFA}"/>
              </a:ext>
            </a:extLst>
          </p:cNvPr>
          <p:cNvSpPr>
            <a:spLocks noGrp="1" noChangeArrowheads="1"/>
          </p:cNvSpPr>
          <p:nvPr>
            <p:ph type="title"/>
          </p:nvPr>
        </p:nvSpPr>
        <p:spPr>
          <a:xfrm>
            <a:off x="107504" y="608856"/>
            <a:ext cx="8534400" cy="760512"/>
          </a:xfrm>
          <a:solidFill>
            <a:srgbClr val="FFFFFF"/>
          </a:solidFill>
        </p:spPr>
        <p:txBody>
          <a:bodyPr/>
          <a:lstStyle/>
          <a:p>
            <a:pPr eaLnBrk="1" hangingPunct="1">
              <a:defRPr/>
            </a:pPr>
            <a:r>
              <a:rPr lang="en-US" sz="2800" b="1" dirty="0"/>
              <a:t>Malaria</a:t>
            </a:r>
          </a:p>
        </p:txBody>
      </p:sp>
      <p:sp>
        <p:nvSpPr>
          <p:cNvPr id="65539" name="Rectangle 4">
            <a:extLst>
              <a:ext uri="{FF2B5EF4-FFF2-40B4-BE49-F238E27FC236}">
                <a16:creationId xmlns:a16="http://schemas.microsoft.com/office/drawing/2014/main" id="{C1BC25FF-7A83-0543-B2C1-0FBB83D31EFC}"/>
              </a:ext>
            </a:extLst>
          </p:cNvPr>
          <p:cNvSpPr>
            <a:spLocks noGrp="1" noChangeArrowheads="1"/>
          </p:cNvSpPr>
          <p:nvPr>
            <p:ph idx="1"/>
          </p:nvPr>
        </p:nvSpPr>
        <p:spPr>
          <a:xfrm>
            <a:off x="395536" y="1196752"/>
            <a:ext cx="8014512" cy="5052392"/>
          </a:xfrm>
        </p:spPr>
        <p:txBody>
          <a:bodyPr/>
          <a:lstStyle/>
          <a:p>
            <a:pPr algn="just" fontAlgn="base">
              <a:lnSpc>
                <a:spcPct val="150000"/>
              </a:lnSpc>
            </a:pPr>
            <a:r>
              <a:rPr lang="en-ID" sz="1800" dirty="0" err="1"/>
              <a:t>Pemeriksaan</a:t>
            </a:r>
            <a:r>
              <a:rPr lang="en-ID" sz="1800" dirty="0"/>
              <a:t> </a:t>
            </a:r>
            <a:r>
              <a:rPr lang="en-ID" sz="1800" dirty="0" err="1"/>
              <a:t>fisik</a:t>
            </a:r>
            <a:r>
              <a:rPr lang="en-ID" sz="1800" dirty="0"/>
              <a:t> </a:t>
            </a:r>
          </a:p>
          <a:p>
            <a:pPr marL="457200" indent="-457200" algn="just" fontAlgn="base">
              <a:lnSpc>
                <a:spcPct val="150000"/>
              </a:lnSpc>
              <a:buAutoNum type="alphaLcPeriod"/>
            </a:pPr>
            <a:r>
              <a:rPr lang="en-ID" sz="1800" dirty="0" err="1"/>
              <a:t>Suhu</a:t>
            </a:r>
            <a:r>
              <a:rPr lang="en-ID" sz="1800" dirty="0"/>
              <a:t> </a:t>
            </a:r>
            <a:r>
              <a:rPr lang="en-ID" sz="1800" dirty="0" err="1"/>
              <a:t>tubuh</a:t>
            </a:r>
            <a:r>
              <a:rPr lang="en-ID" sz="1800" dirty="0"/>
              <a:t> </a:t>
            </a:r>
            <a:r>
              <a:rPr lang="en-ID" sz="1800" dirty="0" err="1"/>
              <a:t>aksiler</a:t>
            </a:r>
            <a:r>
              <a:rPr lang="en-ID" sz="1800" dirty="0"/>
              <a:t> ≥ 37,5 °C </a:t>
            </a:r>
          </a:p>
          <a:p>
            <a:pPr marL="457200" indent="-457200" algn="just" fontAlgn="base">
              <a:lnSpc>
                <a:spcPct val="150000"/>
              </a:lnSpc>
              <a:buAutoNum type="alphaLcPeriod"/>
            </a:pPr>
            <a:r>
              <a:rPr lang="en-ID" sz="1800" dirty="0" err="1"/>
              <a:t>Konjungtiva</a:t>
            </a:r>
            <a:r>
              <a:rPr lang="en-ID" sz="1800" dirty="0"/>
              <a:t> </a:t>
            </a:r>
            <a:r>
              <a:rPr lang="en-ID" sz="1800" dirty="0" err="1"/>
              <a:t>atau</a:t>
            </a:r>
            <a:r>
              <a:rPr lang="en-ID" sz="1800" dirty="0"/>
              <a:t> </a:t>
            </a:r>
            <a:r>
              <a:rPr lang="en-ID" sz="1800" dirty="0" err="1"/>
              <a:t>telapak</a:t>
            </a:r>
            <a:r>
              <a:rPr lang="en-ID" sz="1800" dirty="0"/>
              <a:t> </a:t>
            </a:r>
            <a:r>
              <a:rPr lang="en-ID" sz="1800" dirty="0" err="1"/>
              <a:t>tangan</a:t>
            </a:r>
            <a:r>
              <a:rPr lang="en-ID" sz="1800" dirty="0"/>
              <a:t> </a:t>
            </a:r>
            <a:r>
              <a:rPr lang="en-ID" sz="1800" dirty="0" err="1"/>
              <a:t>pucat</a:t>
            </a:r>
            <a:r>
              <a:rPr lang="en-ID" sz="1800" dirty="0"/>
              <a:t> </a:t>
            </a:r>
          </a:p>
          <a:p>
            <a:pPr marL="457200" indent="-457200" algn="just" fontAlgn="base">
              <a:lnSpc>
                <a:spcPct val="150000"/>
              </a:lnSpc>
              <a:buAutoNum type="alphaLcPeriod"/>
            </a:pPr>
            <a:r>
              <a:rPr lang="en-ID" sz="1800" dirty="0" err="1"/>
              <a:t>Sklera</a:t>
            </a:r>
            <a:r>
              <a:rPr lang="en-ID" sz="1800" dirty="0"/>
              <a:t> </a:t>
            </a:r>
            <a:r>
              <a:rPr lang="en-ID" sz="1800" dirty="0" err="1"/>
              <a:t>ikterik</a:t>
            </a:r>
            <a:r>
              <a:rPr lang="en-ID" sz="1800" dirty="0"/>
              <a:t> </a:t>
            </a:r>
          </a:p>
          <a:p>
            <a:pPr marL="457200" indent="-457200" algn="just" fontAlgn="base">
              <a:lnSpc>
                <a:spcPct val="150000"/>
              </a:lnSpc>
              <a:buAutoNum type="alphaLcPeriod"/>
            </a:pPr>
            <a:r>
              <a:rPr lang="en-ID" sz="1800" dirty="0" err="1"/>
              <a:t>Pembesaran</a:t>
            </a:r>
            <a:r>
              <a:rPr lang="en-ID" sz="1800" dirty="0"/>
              <a:t> </a:t>
            </a:r>
            <a:r>
              <a:rPr lang="en-ID" sz="1800" dirty="0" err="1"/>
              <a:t>Limpa</a:t>
            </a:r>
            <a:r>
              <a:rPr lang="en-ID" sz="1800" dirty="0"/>
              <a:t> (</a:t>
            </a:r>
            <a:r>
              <a:rPr lang="en-ID" sz="1800" dirty="0" err="1"/>
              <a:t>splenomegali</a:t>
            </a:r>
            <a:r>
              <a:rPr lang="en-ID" sz="1800" dirty="0"/>
              <a:t>) </a:t>
            </a:r>
          </a:p>
          <a:p>
            <a:pPr marL="457200" indent="-457200" algn="just" fontAlgn="base">
              <a:lnSpc>
                <a:spcPct val="150000"/>
              </a:lnSpc>
              <a:buAutoNum type="alphaLcPeriod"/>
            </a:pPr>
            <a:r>
              <a:rPr lang="en-ID" sz="1800" dirty="0" err="1"/>
              <a:t>Pembesaran</a:t>
            </a:r>
            <a:r>
              <a:rPr lang="en-ID" sz="1800" dirty="0"/>
              <a:t> </a:t>
            </a:r>
            <a:r>
              <a:rPr lang="en-ID" sz="1800" dirty="0" err="1"/>
              <a:t>hati</a:t>
            </a:r>
            <a:r>
              <a:rPr lang="en-ID" sz="1800" dirty="0"/>
              <a:t> (</a:t>
            </a:r>
            <a:r>
              <a:rPr lang="en-ID" sz="1800" dirty="0" err="1"/>
              <a:t>hepatomegali</a:t>
            </a:r>
            <a:r>
              <a:rPr lang="en-ID" sz="1800" dirty="0"/>
              <a:t>) </a:t>
            </a:r>
          </a:p>
          <a:p>
            <a:pPr marL="0" indent="0" algn="just" fontAlgn="base">
              <a:lnSpc>
                <a:spcPct val="150000"/>
              </a:lnSpc>
              <a:buNone/>
            </a:pPr>
            <a:r>
              <a:rPr lang="en-ID" sz="1800" dirty="0" err="1"/>
              <a:t>Pemeriksaan</a:t>
            </a:r>
            <a:r>
              <a:rPr lang="en-ID" sz="1800" dirty="0"/>
              <a:t> </a:t>
            </a:r>
            <a:r>
              <a:rPr lang="en-ID" sz="1800" dirty="0" err="1"/>
              <a:t>laboratorium</a:t>
            </a:r>
            <a:r>
              <a:rPr lang="en-ID" sz="1800" dirty="0"/>
              <a:t> </a:t>
            </a:r>
          </a:p>
          <a:p>
            <a:pPr marL="457200" indent="-457200" algn="just" fontAlgn="base">
              <a:lnSpc>
                <a:spcPct val="150000"/>
              </a:lnSpc>
              <a:buAutoNum type="alphaLcPeriod"/>
            </a:pPr>
            <a:r>
              <a:rPr lang="en-ID" sz="1800" dirty="0" err="1"/>
              <a:t>Pemeriksaan</a:t>
            </a:r>
            <a:r>
              <a:rPr lang="en-ID" sz="1800" dirty="0"/>
              <a:t> </a:t>
            </a:r>
            <a:r>
              <a:rPr lang="en-ID" sz="1800" dirty="0" err="1"/>
              <a:t>dengan</a:t>
            </a:r>
            <a:r>
              <a:rPr lang="en-ID" sz="1800" dirty="0"/>
              <a:t> </a:t>
            </a:r>
            <a:r>
              <a:rPr lang="en-ID" sz="1800" dirty="0" err="1"/>
              <a:t>mikroskop</a:t>
            </a:r>
            <a:r>
              <a:rPr lang="en-ID" sz="1800" dirty="0"/>
              <a:t>: </a:t>
            </a:r>
            <a:r>
              <a:rPr lang="en-ID" sz="1800" dirty="0" err="1"/>
              <a:t>Pemeriksaan</a:t>
            </a:r>
            <a:r>
              <a:rPr lang="en-ID" sz="1800" dirty="0"/>
              <a:t> </a:t>
            </a:r>
            <a:r>
              <a:rPr lang="en-ID" sz="1800" dirty="0" err="1"/>
              <a:t>sediaan</a:t>
            </a:r>
            <a:r>
              <a:rPr lang="en-ID" sz="1800" dirty="0"/>
              <a:t> </a:t>
            </a:r>
            <a:r>
              <a:rPr lang="en-ID" sz="1800" dirty="0" err="1"/>
              <a:t>darah</a:t>
            </a:r>
            <a:r>
              <a:rPr lang="en-ID" sz="1800" dirty="0"/>
              <a:t> (SD) </a:t>
            </a:r>
            <a:r>
              <a:rPr lang="en-ID" sz="1800" dirty="0" err="1"/>
              <a:t>tebal</a:t>
            </a:r>
            <a:r>
              <a:rPr lang="en-ID" sz="1800" dirty="0"/>
              <a:t> dan tipis di </a:t>
            </a:r>
            <a:r>
              <a:rPr lang="en-ID" sz="1800" dirty="0" err="1"/>
              <a:t>Puskesmas</a:t>
            </a:r>
            <a:r>
              <a:rPr lang="en-ID" sz="1800" dirty="0"/>
              <a:t>/</a:t>
            </a:r>
            <a:r>
              <a:rPr lang="en-ID" sz="1800" dirty="0" err="1"/>
              <a:t>lapangan</a:t>
            </a:r>
            <a:r>
              <a:rPr lang="en-ID" sz="1800" dirty="0"/>
              <a:t>/ </a:t>
            </a:r>
            <a:r>
              <a:rPr lang="en-ID" sz="1800" dirty="0" err="1"/>
              <a:t>rumah</a:t>
            </a:r>
            <a:r>
              <a:rPr lang="en-ID" sz="1800" dirty="0"/>
              <a:t> </a:t>
            </a:r>
            <a:r>
              <a:rPr lang="en-ID" sz="1800" dirty="0" err="1"/>
              <a:t>sakit</a:t>
            </a:r>
            <a:r>
              <a:rPr lang="en-ID" sz="1800" dirty="0"/>
              <a:t>/</a:t>
            </a:r>
            <a:r>
              <a:rPr lang="en-ID" sz="1800" dirty="0" err="1"/>
              <a:t>laboratorium</a:t>
            </a:r>
            <a:r>
              <a:rPr lang="en-ID" sz="1800" dirty="0"/>
              <a:t> </a:t>
            </a:r>
            <a:r>
              <a:rPr lang="en-ID" sz="1800" dirty="0" err="1"/>
              <a:t>klinik</a:t>
            </a:r>
            <a:r>
              <a:rPr lang="en-ID" sz="1800" dirty="0"/>
              <a:t> </a:t>
            </a:r>
            <a:r>
              <a:rPr lang="en-ID" sz="1800" dirty="0" err="1"/>
              <a:t>untuk</a:t>
            </a:r>
            <a:r>
              <a:rPr lang="en-ID" sz="1800" dirty="0"/>
              <a:t> </a:t>
            </a:r>
            <a:r>
              <a:rPr lang="en-ID" sz="1800" dirty="0" err="1"/>
              <a:t>menentukan</a:t>
            </a:r>
            <a:r>
              <a:rPr lang="en-ID" sz="1800" dirty="0"/>
              <a:t>: a) Ada </a:t>
            </a:r>
            <a:r>
              <a:rPr lang="en-ID" sz="1800" dirty="0" err="1"/>
              <a:t>tidaknya</a:t>
            </a:r>
            <a:r>
              <a:rPr lang="en-ID" sz="1800" dirty="0"/>
              <a:t> </a:t>
            </a:r>
            <a:r>
              <a:rPr lang="en-ID" sz="1800" dirty="0" err="1"/>
              <a:t>parasit</a:t>
            </a:r>
            <a:r>
              <a:rPr lang="en-ID" sz="1800" dirty="0"/>
              <a:t> malaria (</a:t>
            </a:r>
            <a:r>
              <a:rPr lang="en-ID" sz="1800" dirty="0" err="1"/>
              <a:t>positif</a:t>
            </a:r>
            <a:r>
              <a:rPr lang="en-ID" sz="1800" dirty="0"/>
              <a:t> </a:t>
            </a:r>
            <a:r>
              <a:rPr lang="en-ID" sz="1800" dirty="0" err="1"/>
              <a:t>atau</a:t>
            </a:r>
            <a:r>
              <a:rPr lang="en-ID" sz="1800" dirty="0"/>
              <a:t> </a:t>
            </a:r>
            <a:r>
              <a:rPr lang="en-ID" sz="1800" dirty="0" err="1"/>
              <a:t>negatif</a:t>
            </a:r>
            <a:r>
              <a:rPr lang="en-ID" sz="1800" dirty="0"/>
              <a:t>). b) </a:t>
            </a:r>
            <a:r>
              <a:rPr lang="en-ID" sz="1800" dirty="0" err="1"/>
              <a:t>Spesies</a:t>
            </a:r>
            <a:r>
              <a:rPr lang="en-ID" sz="1800" dirty="0"/>
              <a:t> dan stadium plasmodium. c) </a:t>
            </a:r>
            <a:r>
              <a:rPr lang="en-ID" sz="1800" dirty="0" err="1"/>
              <a:t>Kepadatan</a:t>
            </a:r>
            <a:r>
              <a:rPr lang="en-ID" sz="1800" dirty="0"/>
              <a:t> </a:t>
            </a:r>
            <a:r>
              <a:rPr lang="en-ID" sz="1800" dirty="0" err="1"/>
              <a:t>parasit</a:t>
            </a:r>
            <a:r>
              <a:rPr lang="en-ID" sz="1800" dirty="0"/>
              <a:t>. </a:t>
            </a:r>
            <a:endParaRPr lang="en-ID" sz="1800" b="1" dirty="0"/>
          </a:p>
        </p:txBody>
      </p:sp>
      <p:sp>
        <p:nvSpPr>
          <p:cNvPr id="65540" name="Slide Number Placeholder 3">
            <a:extLst>
              <a:ext uri="{FF2B5EF4-FFF2-40B4-BE49-F238E27FC236}">
                <a16:creationId xmlns:a16="http://schemas.microsoft.com/office/drawing/2014/main" id="{70171106-8929-FC42-ACAB-0EE9DBBDD7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5944FB-92A8-AB46-88DE-F1CA722BCA20}" type="slidenum">
              <a:rPr lang="en-US" altLang="en-US">
                <a:solidFill>
                  <a:srgbClr val="B5A788"/>
                </a:solidFill>
                <a:latin typeface="Gill Sans MT" panose="020B0502020104020203" pitchFamily="34" charset="77"/>
              </a:rPr>
              <a:pPr/>
              <a:t>57</a:t>
            </a:fld>
            <a:endParaRPr lang="en-US" altLang="en-US">
              <a:solidFill>
                <a:srgbClr val="B5A788"/>
              </a:solidFill>
              <a:latin typeface="Gill Sans MT" panose="020B0502020104020203" pitchFamily="34" charset="77"/>
            </a:endParaRPr>
          </a:p>
        </p:txBody>
      </p:sp>
    </p:spTree>
    <p:extLst>
      <p:ext uri="{BB962C8B-B14F-4D97-AF65-F5344CB8AC3E}">
        <p14:creationId xmlns:p14="http://schemas.microsoft.com/office/powerpoint/2010/main" val="369358585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F37791B-CBBA-8346-A1B4-24927840BEFA}"/>
              </a:ext>
            </a:extLst>
          </p:cNvPr>
          <p:cNvSpPr>
            <a:spLocks noGrp="1" noChangeArrowheads="1"/>
          </p:cNvSpPr>
          <p:nvPr>
            <p:ph type="title"/>
          </p:nvPr>
        </p:nvSpPr>
        <p:spPr>
          <a:xfrm>
            <a:off x="107504" y="608856"/>
            <a:ext cx="8534400" cy="760512"/>
          </a:xfrm>
          <a:solidFill>
            <a:srgbClr val="FFFFFF"/>
          </a:solidFill>
        </p:spPr>
        <p:txBody>
          <a:bodyPr/>
          <a:lstStyle/>
          <a:p>
            <a:pPr eaLnBrk="1" hangingPunct="1">
              <a:defRPr/>
            </a:pPr>
            <a:r>
              <a:rPr lang="en-US" sz="2800" b="1" dirty="0"/>
              <a:t>Malaria</a:t>
            </a:r>
          </a:p>
        </p:txBody>
      </p:sp>
      <p:sp>
        <p:nvSpPr>
          <p:cNvPr id="65539" name="Rectangle 4">
            <a:extLst>
              <a:ext uri="{FF2B5EF4-FFF2-40B4-BE49-F238E27FC236}">
                <a16:creationId xmlns:a16="http://schemas.microsoft.com/office/drawing/2014/main" id="{C1BC25FF-7A83-0543-B2C1-0FBB83D31EFC}"/>
              </a:ext>
            </a:extLst>
          </p:cNvPr>
          <p:cNvSpPr>
            <a:spLocks noGrp="1" noChangeArrowheads="1"/>
          </p:cNvSpPr>
          <p:nvPr>
            <p:ph idx="1"/>
          </p:nvPr>
        </p:nvSpPr>
        <p:spPr>
          <a:xfrm>
            <a:off x="395536" y="1196752"/>
            <a:ext cx="8014512" cy="5052392"/>
          </a:xfrm>
        </p:spPr>
        <p:txBody>
          <a:bodyPr/>
          <a:lstStyle/>
          <a:p>
            <a:pPr marL="0" indent="0" algn="just" fontAlgn="base">
              <a:lnSpc>
                <a:spcPct val="150000"/>
              </a:lnSpc>
              <a:buNone/>
            </a:pPr>
            <a:r>
              <a:rPr lang="en-ID" sz="2000" dirty="0"/>
              <a:t>b. </a:t>
            </a:r>
            <a:r>
              <a:rPr lang="en-ID" sz="2000" dirty="0" err="1"/>
              <a:t>Pemeriksaan</a:t>
            </a:r>
            <a:r>
              <a:rPr lang="en-ID" sz="2000" dirty="0"/>
              <a:t> </a:t>
            </a:r>
            <a:r>
              <a:rPr lang="en-ID" sz="2000" dirty="0" err="1"/>
              <a:t>dengan</a:t>
            </a:r>
            <a:r>
              <a:rPr lang="en-ID" sz="2000" dirty="0"/>
              <a:t> uji </a:t>
            </a:r>
            <a:r>
              <a:rPr lang="en-ID" sz="2000" dirty="0" err="1"/>
              <a:t>diagnostik</a:t>
            </a:r>
            <a:r>
              <a:rPr lang="en-ID" sz="2000" dirty="0"/>
              <a:t> </a:t>
            </a:r>
            <a:r>
              <a:rPr lang="en-ID" sz="2000" dirty="0" err="1"/>
              <a:t>cepat</a:t>
            </a:r>
            <a:r>
              <a:rPr lang="en-ID" sz="2000" dirty="0"/>
              <a:t> (Rapid Diagnostic Test)</a:t>
            </a:r>
          </a:p>
          <a:p>
            <a:pPr marL="457200" indent="-457200" algn="just" fontAlgn="base">
              <a:lnSpc>
                <a:spcPct val="150000"/>
              </a:lnSpc>
              <a:buFont typeface="+mj-lt"/>
              <a:buAutoNum type="arabicParenR"/>
            </a:pPr>
            <a:r>
              <a:rPr lang="en-ID" sz="2000" dirty="0" err="1"/>
              <a:t>Mekanisme</a:t>
            </a:r>
            <a:r>
              <a:rPr lang="en-ID" sz="2000" dirty="0"/>
              <a:t> </a:t>
            </a:r>
            <a:r>
              <a:rPr lang="en-ID" sz="2000" dirty="0" err="1"/>
              <a:t>kerja</a:t>
            </a:r>
            <a:r>
              <a:rPr lang="en-ID" sz="2000" dirty="0"/>
              <a:t> </a:t>
            </a:r>
            <a:r>
              <a:rPr lang="en-ID" sz="2000" dirty="0" err="1"/>
              <a:t>tes</a:t>
            </a:r>
            <a:r>
              <a:rPr lang="en-ID" sz="2000" dirty="0"/>
              <a:t> </a:t>
            </a:r>
            <a:r>
              <a:rPr lang="en-ID" sz="2000" dirty="0" err="1"/>
              <a:t>ini</a:t>
            </a:r>
            <a:r>
              <a:rPr lang="en-ID" sz="2000" dirty="0"/>
              <a:t> </a:t>
            </a:r>
            <a:r>
              <a:rPr lang="en-ID" sz="2000" dirty="0" err="1"/>
              <a:t>berdasarkan</a:t>
            </a:r>
            <a:r>
              <a:rPr lang="en-ID" sz="2000" dirty="0"/>
              <a:t> </a:t>
            </a:r>
            <a:r>
              <a:rPr lang="en-ID" sz="2000" dirty="0" err="1"/>
              <a:t>deteksi</a:t>
            </a:r>
            <a:r>
              <a:rPr lang="en-ID" sz="2000" dirty="0"/>
              <a:t> antigen </a:t>
            </a:r>
            <a:r>
              <a:rPr lang="en-ID" sz="2000" dirty="0" err="1"/>
              <a:t>parasit</a:t>
            </a:r>
            <a:r>
              <a:rPr lang="en-ID" sz="2000" dirty="0"/>
              <a:t> malaria, </a:t>
            </a:r>
            <a:r>
              <a:rPr lang="en-ID" sz="2000" dirty="0" err="1"/>
              <a:t>dengan</a:t>
            </a:r>
            <a:r>
              <a:rPr lang="en-ID" sz="2000" dirty="0"/>
              <a:t> </a:t>
            </a:r>
            <a:r>
              <a:rPr lang="en-ID" sz="2000" dirty="0" err="1"/>
              <a:t>menggunakan</a:t>
            </a:r>
            <a:r>
              <a:rPr lang="en-ID" sz="2000" dirty="0"/>
              <a:t> </a:t>
            </a:r>
            <a:r>
              <a:rPr lang="en-ID" sz="2000" dirty="0" err="1"/>
              <a:t>metoda</a:t>
            </a:r>
            <a:r>
              <a:rPr lang="en-ID" sz="2000" dirty="0"/>
              <a:t> </a:t>
            </a:r>
            <a:r>
              <a:rPr lang="en-ID" sz="2000" dirty="0" err="1"/>
              <a:t>imunokromatografi</a:t>
            </a:r>
            <a:r>
              <a:rPr lang="en-ID" sz="2000" dirty="0"/>
              <a:t>. </a:t>
            </a:r>
          </a:p>
          <a:p>
            <a:pPr marL="457200" indent="-457200" algn="just" fontAlgn="base">
              <a:lnSpc>
                <a:spcPct val="150000"/>
              </a:lnSpc>
              <a:buFont typeface="+mj-lt"/>
              <a:buAutoNum type="arabicParenR"/>
            </a:pPr>
            <a:r>
              <a:rPr lang="en-ID" sz="2000" dirty="0" err="1"/>
              <a:t>Sebelum</a:t>
            </a:r>
            <a:r>
              <a:rPr lang="en-ID" sz="2000" dirty="0"/>
              <a:t> </a:t>
            </a:r>
            <a:r>
              <a:rPr lang="en-ID" sz="2000" dirty="0" err="1"/>
              <a:t>menggunakan</a:t>
            </a:r>
            <a:r>
              <a:rPr lang="en-ID" sz="2000" dirty="0"/>
              <a:t> RDT </a:t>
            </a:r>
            <a:r>
              <a:rPr lang="en-ID" sz="2000" dirty="0" err="1"/>
              <a:t>perlu</a:t>
            </a:r>
            <a:r>
              <a:rPr lang="en-ID" sz="2000" dirty="0"/>
              <a:t> </a:t>
            </a:r>
            <a:r>
              <a:rPr lang="en-ID" sz="2000" dirty="0" err="1"/>
              <a:t>dibaca</a:t>
            </a:r>
            <a:r>
              <a:rPr lang="en-ID" sz="2000" dirty="0"/>
              <a:t> </a:t>
            </a:r>
            <a:r>
              <a:rPr lang="en-ID" sz="2000" dirty="0" err="1"/>
              <a:t>petunjuk</a:t>
            </a:r>
            <a:r>
              <a:rPr lang="en-ID" sz="2000" dirty="0"/>
              <a:t> </a:t>
            </a:r>
            <a:r>
              <a:rPr lang="en-ID" sz="2000" dirty="0" err="1"/>
              <a:t>penggunaan</a:t>
            </a:r>
            <a:r>
              <a:rPr lang="en-ID" sz="2000" dirty="0"/>
              <a:t> dan </a:t>
            </a:r>
            <a:r>
              <a:rPr lang="en-ID" sz="2000" dirty="0" err="1"/>
              <a:t>tanggal</a:t>
            </a:r>
            <a:r>
              <a:rPr lang="en-ID" sz="2000" dirty="0"/>
              <a:t> </a:t>
            </a:r>
            <a:r>
              <a:rPr lang="en-ID" sz="2000" dirty="0" err="1"/>
              <a:t>kadaluarsanya</a:t>
            </a:r>
            <a:r>
              <a:rPr lang="en-ID" sz="2000" dirty="0"/>
              <a:t>. </a:t>
            </a:r>
          </a:p>
          <a:p>
            <a:pPr marL="457200" indent="-457200" algn="just" fontAlgn="base">
              <a:lnSpc>
                <a:spcPct val="150000"/>
              </a:lnSpc>
              <a:buFont typeface="+mj-lt"/>
              <a:buAutoNum type="arabicParenR"/>
            </a:pPr>
            <a:r>
              <a:rPr lang="en-ID" sz="2000" dirty="0" err="1"/>
              <a:t>Pemeriksaan</a:t>
            </a:r>
            <a:r>
              <a:rPr lang="en-ID" sz="2000" dirty="0"/>
              <a:t> </a:t>
            </a:r>
            <a:r>
              <a:rPr lang="en-ID" sz="2000" dirty="0" err="1"/>
              <a:t>dengan</a:t>
            </a:r>
            <a:r>
              <a:rPr lang="en-ID" sz="2000" dirty="0"/>
              <a:t> RDT </a:t>
            </a:r>
            <a:r>
              <a:rPr lang="en-ID" sz="2000" dirty="0" err="1"/>
              <a:t>tidak</a:t>
            </a:r>
            <a:r>
              <a:rPr lang="en-ID" sz="2000" dirty="0"/>
              <a:t> </a:t>
            </a:r>
            <a:r>
              <a:rPr lang="en-ID" sz="2000" dirty="0" err="1"/>
              <a:t>digunakan</a:t>
            </a:r>
            <a:r>
              <a:rPr lang="en-ID" sz="2000" dirty="0"/>
              <a:t> </a:t>
            </a:r>
            <a:r>
              <a:rPr lang="en-ID" sz="2000" dirty="0" err="1"/>
              <a:t>untuk</a:t>
            </a:r>
            <a:r>
              <a:rPr lang="en-ID" sz="2000" dirty="0"/>
              <a:t> </a:t>
            </a:r>
            <a:r>
              <a:rPr lang="en-ID" sz="2000" dirty="0" err="1"/>
              <a:t>mengevaluasi</a:t>
            </a:r>
            <a:r>
              <a:rPr lang="en-ID" sz="2000" dirty="0"/>
              <a:t> </a:t>
            </a:r>
            <a:r>
              <a:rPr lang="en-ID" sz="2000" dirty="0" err="1"/>
              <a:t>pengobatan</a:t>
            </a:r>
            <a:r>
              <a:rPr lang="en-ID" sz="2000" dirty="0"/>
              <a:t>.</a:t>
            </a:r>
            <a:endParaRPr lang="en-ID" sz="2000" b="1" dirty="0"/>
          </a:p>
          <a:p>
            <a:pPr marL="457200" indent="-457200" algn="just" fontAlgn="base">
              <a:lnSpc>
                <a:spcPct val="150000"/>
              </a:lnSpc>
              <a:buFont typeface="+mj-lt"/>
              <a:buAutoNum type="arabicParenR"/>
            </a:pPr>
            <a:r>
              <a:rPr lang="en-ID" sz="2000" dirty="0" err="1"/>
              <a:t>Pemeriksaan</a:t>
            </a:r>
            <a:r>
              <a:rPr lang="en-ID" sz="2000" dirty="0"/>
              <a:t> </a:t>
            </a:r>
            <a:r>
              <a:rPr lang="en-ID" sz="2000" dirty="0" err="1"/>
              <a:t>dengan</a:t>
            </a:r>
            <a:r>
              <a:rPr lang="en-ID" sz="2000" dirty="0"/>
              <a:t> uji </a:t>
            </a:r>
            <a:r>
              <a:rPr lang="en-ID" sz="2000" dirty="0" err="1"/>
              <a:t>diagnostik</a:t>
            </a:r>
            <a:r>
              <a:rPr lang="en-ID" sz="2000" dirty="0"/>
              <a:t> </a:t>
            </a:r>
            <a:r>
              <a:rPr lang="en-ID" sz="2000" dirty="0" err="1"/>
              <a:t>cepat</a:t>
            </a:r>
            <a:r>
              <a:rPr lang="en-ID" sz="2000" dirty="0"/>
              <a:t> (Rapid Diagnostic Test)</a:t>
            </a:r>
            <a:endParaRPr lang="en-ID" sz="2000" b="1" dirty="0"/>
          </a:p>
        </p:txBody>
      </p:sp>
      <p:sp>
        <p:nvSpPr>
          <p:cNvPr id="65540" name="Slide Number Placeholder 3">
            <a:extLst>
              <a:ext uri="{FF2B5EF4-FFF2-40B4-BE49-F238E27FC236}">
                <a16:creationId xmlns:a16="http://schemas.microsoft.com/office/drawing/2014/main" id="{70171106-8929-FC42-ACAB-0EE9DBBDD7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5944FB-92A8-AB46-88DE-F1CA722BCA20}" type="slidenum">
              <a:rPr lang="en-US" altLang="en-US">
                <a:solidFill>
                  <a:srgbClr val="B5A788"/>
                </a:solidFill>
                <a:latin typeface="Gill Sans MT" panose="020B0502020104020203" pitchFamily="34" charset="77"/>
              </a:rPr>
              <a:pPr/>
              <a:t>58</a:t>
            </a:fld>
            <a:endParaRPr lang="en-US" altLang="en-US">
              <a:solidFill>
                <a:srgbClr val="B5A788"/>
              </a:solidFill>
              <a:latin typeface="Gill Sans MT" panose="020B0502020104020203" pitchFamily="34" charset="77"/>
            </a:endParaRPr>
          </a:p>
        </p:txBody>
      </p:sp>
    </p:spTree>
    <p:extLst>
      <p:ext uri="{BB962C8B-B14F-4D97-AF65-F5344CB8AC3E}">
        <p14:creationId xmlns:p14="http://schemas.microsoft.com/office/powerpoint/2010/main" val="191264276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F37791B-CBBA-8346-A1B4-24927840BEFA}"/>
              </a:ext>
            </a:extLst>
          </p:cNvPr>
          <p:cNvSpPr>
            <a:spLocks noGrp="1" noChangeArrowheads="1"/>
          </p:cNvSpPr>
          <p:nvPr>
            <p:ph type="title"/>
          </p:nvPr>
        </p:nvSpPr>
        <p:spPr>
          <a:xfrm>
            <a:off x="107504" y="608856"/>
            <a:ext cx="8534400" cy="760512"/>
          </a:xfrm>
          <a:solidFill>
            <a:srgbClr val="FFFFFF"/>
          </a:solidFill>
        </p:spPr>
        <p:txBody>
          <a:bodyPr/>
          <a:lstStyle/>
          <a:p>
            <a:pPr eaLnBrk="1" hangingPunct="1">
              <a:defRPr/>
            </a:pPr>
            <a:r>
              <a:rPr lang="en-US" sz="2800" b="1" dirty="0"/>
              <a:t>Malaria</a:t>
            </a:r>
          </a:p>
        </p:txBody>
      </p:sp>
      <p:pic>
        <p:nvPicPr>
          <p:cNvPr id="3" name="Content Placeholder 2">
            <a:extLst>
              <a:ext uri="{FF2B5EF4-FFF2-40B4-BE49-F238E27FC236}">
                <a16:creationId xmlns:a16="http://schemas.microsoft.com/office/drawing/2014/main" id="{9E636ECA-E803-DB49-8DC7-BF4F97A785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7219" y="1196975"/>
            <a:ext cx="5051425" cy="5051425"/>
          </a:xfrm>
        </p:spPr>
      </p:pic>
      <p:sp>
        <p:nvSpPr>
          <p:cNvPr id="65540" name="Slide Number Placeholder 3">
            <a:extLst>
              <a:ext uri="{FF2B5EF4-FFF2-40B4-BE49-F238E27FC236}">
                <a16:creationId xmlns:a16="http://schemas.microsoft.com/office/drawing/2014/main" id="{70171106-8929-FC42-ACAB-0EE9DBBDD7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5944FB-92A8-AB46-88DE-F1CA722BCA20}" type="slidenum">
              <a:rPr lang="en-US" altLang="en-US">
                <a:solidFill>
                  <a:srgbClr val="B5A788"/>
                </a:solidFill>
                <a:latin typeface="Gill Sans MT" panose="020B0502020104020203" pitchFamily="34" charset="77"/>
              </a:rPr>
              <a:pPr/>
              <a:t>59</a:t>
            </a:fld>
            <a:endParaRPr lang="en-US" altLang="en-US">
              <a:solidFill>
                <a:srgbClr val="B5A788"/>
              </a:solidFill>
              <a:latin typeface="Gill Sans MT" panose="020B0502020104020203" pitchFamily="34" charset="77"/>
            </a:endParaRPr>
          </a:p>
        </p:txBody>
      </p:sp>
      <p:pic>
        <p:nvPicPr>
          <p:cNvPr id="4" name="Picture 3">
            <a:extLst>
              <a:ext uri="{FF2B5EF4-FFF2-40B4-BE49-F238E27FC236}">
                <a16:creationId xmlns:a16="http://schemas.microsoft.com/office/drawing/2014/main" id="{AF031A17-D277-B74A-92FB-E5355E145E2F}"/>
              </a:ext>
            </a:extLst>
          </p:cNvPr>
          <p:cNvPicPr>
            <a:picLocks noChangeAspect="1"/>
          </p:cNvPicPr>
          <p:nvPr/>
        </p:nvPicPr>
        <p:blipFill rotWithShape="1">
          <a:blip r:embed="rId4">
            <a:extLst>
              <a:ext uri="{28A0092B-C50C-407E-A947-70E740481C1C}">
                <a14:useLocalDpi xmlns:a14="http://schemas.microsoft.com/office/drawing/2010/main" val="0"/>
              </a:ext>
            </a:extLst>
          </a:blip>
          <a:srcRect l="3815" t="4926" r="16007" b="6701"/>
          <a:stretch/>
        </p:blipFill>
        <p:spPr>
          <a:xfrm>
            <a:off x="502096" y="1196975"/>
            <a:ext cx="7203704" cy="4464050"/>
          </a:xfrm>
          <a:prstGeom prst="rect">
            <a:avLst/>
          </a:prstGeom>
        </p:spPr>
      </p:pic>
      <p:sp>
        <p:nvSpPr>
          <p:cNvPr id="6" name="Cloud 5">
            <a:extLst>
              <a:ext uri="{FF2B5EF4-FFF2-40B4-BE49-F238E27FC236}">
                <a16:creationId xmlns:a16="http://schemas.microsoft.com/office/drawing/2014/main" id="{1301602A-FA79-6B41-937D-DE35FECDF189}"/>
              </a:ext>
            </a:extLst>
          </p:cNvPr>
          <p:cNvSpPr/>
          <p:nvPr/>
        </p:nvSpPr>
        <p:spPr>
          <a:xfrm>
            <a:off x="251520" y="1379230"/>
            <a:ext cx="3456384" cy="256490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000" dirty="0">
                <a:solidFill>
                  <a:srgbClr val="FFFF00"/>
                </a:solidFill>
              </a:rPr>
              <a:t>The specificity for the exclusion of P. vivax was 87%. The areas under the receiver operating characteristic curves for the diagnostic performance of the assay for the detection of P. falciparum and P. vivax were 0.8907 and 0.8522, respectively. These findings indicate that assays for rapid diagnosis have the potential to enhance diagnostic capabilities in those instances in which skilled microscopy is not readily available.</a:t>
            </a:r>
            <a:endParaRPr lang="en-US" sz="1000" dirty="0">
              <a:solidFill>
                <a:srgbClr val="FFFF00"/>
              </a:solidFill>
            </a:endParaRPr>
          </a:p>
        </p:txBody>
      </p:sp>
    </p:spTree>
    <p:extLst>
      <p:ext uri="{BB962C8B-B14F-4D97-AF65-F5344CB8AC3E}">
        <p14:creationId xmlns:p14="http://schemas.microsoft.com/office/powerpoint/2010/main" val="30525542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09" y="1200123"/>
            <a:ext cx="7603779" cy="5035353"/>
          </a:xfrm>
          <a:prstGeom prst="rect">
            <a:avLst/>
          </a:prstGeom>
          <a:noFill/>
        </p:spPr>
        <p:txBody>
          <a:bodyPr wrap="square" rtlCol="0">
            <a:spAutoFit/>
          </a:bodyPr>
          <a:lstStyle/>
          <a:p>
            <a:pPr marL="285750" indent="-285750" algn="just">
              <a:lnSpc>
                <a:spcPct val="150000"/>
              </a:lnSpc>
              <a:buFont typeface="Wingdings" pitchFamily="2" charset="2"/>
              <a:buChar char="v"/>
            </a:pPr>
            <a:r>
              <a:rPr lang="en-ID" dirty="0" err="1"/>
              <a:t>Pemeriksaan</a:t>
            </a:r>
            <a:r>
              <a:rPr lang="en-ID" dirty="0"/>
              <a:t> </a:t>
            </a:r>
            <a:r>
              <a:rPr lang="en-ID" dirty="0" err="1"/>
              <a:t>urin</a:t>
            </a:r>
            <a:r>
              <a:rPr lang="en-ID" dirty="0"/>
              <a:t> </a:t>
            </a:r>
            <a:r>
              <a:rPr lang="en-ID" dirty="0" err="1"/>
              <a:t>rutin</a:t>
            </a:r>
            <a:r>
              <a:rPr lang="en-ID" dirty="0"/>
              <a:t> </a:t>
            </a:r>
            <a:r>
              <a:rPr lang="en-ID" dirty="0" err="1"/>
              <a:t>meliputi</a:t>
            </a:r>
            <a:r>
              <a:rPr lang="en-ID" dirty="0"/>
              <a:t> </a:t>
            </a:r>
            <a:r>
              <a:rPr lang="en-ID" dirty="0" err="1"/>
              <a:t>pemeriksaan</a:t>
            </a:r>
            <a:r>
              <a:rPr lang="en-ID" dirty="0"/>
              <a:t> </a:t>
            </a:r>
            <a:r>
              <a:rPr lang="en-ID" dirty="0" err="1"/>
              <a:t>fisik</a:t>
            </a:r>
            <a:r>
              <a:rPr lang="en-ID" dirty="0"/>
              <a:t>, </a:t>
            </a:r>
            <a:r>
              <a:rPr lang="en-ID" dirty="0" err="1"/>
              <a:t>kimia</a:t>
            </a:r>
            <a:r>
              <a:rPr lang="en-ID" dirty="0"/>
              <a:t>, dan </a:t>
            </a:r>
            <a:r>
              <a:rPr lang="en-ID" dirty="0" err="1"/>
              <a:t>mikroskopis</a:t>
            </a:r>
            <a:r>
              <a:rPr lang="en-ID" dirty="0"/>
              <a:t> </a:t>
            </a:r>
            <a:r>
              <a:rPr lang="en-ID" dirty="0" err="1"/>
              <a:t>untuk</a:t>
            </a:r>
            <a:r>
              <a:rPr lang="en-ID" dirty="0"/>
              <a:t> </a:t>
            </a:r>
            <a:r>
              <a:rPr lang="en-ID" dirty="0" err="1"/>
              <a:t>mendeteksi</a:t>
            </a:r>
            <a:r>
              <a:rPr lang="en-ID" dirty="0"/>
              <a:t> dan/</a:t>
            </a:r>
            <a:r>
              <a:rPr lang="en-ID" dirty="0" err="1"/>
              <a:t>atau</a:t>
            </a:r>
            <a:r>
              <a:rPr lang="en-ID" dirty="0"/>
              <a:t> </a:t>
            </a:r>
            <a:r>
              <a:rPr lang="en-ID" dirty="0" err="1"/>
              <a:t>mengukur</a:t>
            </a:r>
            <a:r>
              <a:rPr lang="en-ID" dirty="0"/>
              <a:t> </a:t>
            </a:r>
            <a:r>
              <a:rPr lang="en-ID" dirty="0" err="1"/>
              <a:t>beberapa</a:t>
            </a:r>
            <a:r>
              <a:rPr lang="en-ID" dirty="0"/>
              <a:t> </a:t>
            </a:r>
            <a:r>
              <a:rPr lang="en-ID" dirty="0" err="1"/>
              <a:t>zat</a:t>
            </a:r>
            <a:r>
              <a:rPr lang="en-ID" dirty="0"/>
              <a:t> </a:t>
            </a:r>
            <a:r>
              <a:rPr lang="en-ID" dirty="0" err="1"/>
              <a:t>dalam</a:t>
            </a:r>
            <a:r>
              <a:rPr lang="en-ID" dirty="0"/>
              <a:t> </a:t>
            </a:r>
            <a:r>
              <a:rPr lang="en-ID" dirty="0" err="1"/>
              <a:t>urin</a:t>
            </a:r>
            <a:r>
              <a:rPr lang="en-ID" dirty="0"/>
              <a:t> </a:t>
            </a:r>
            <a:r>
              <a:rPr lang="en-ID" dirty="0" err="1"/>
              <a:t>seperti</a:t>
            </a:r>
            <a:r>
              <a:rPr lang="en-ID" dirty="0"/>
              <a:t> </a:t>
            </a:r>
            <a:r>
              <a:rPr lang="en-ID" dirty="0" err="1"/>
              <a:t>produk</a:t>
            </a:r>
            <a:r>
              <a:rPr lang="en-ID" dirty="0"/>
              <a:t> </a:t>
            </a:r>
            <a:r>
              <a:rPr lang="en-ID" dirty="0" err="1"/>
              <a:t>sampingan</a:t>
            </a:r>
            <a:r>
              <a:rPr lang="en-ID" dirty="0"/>
              <a:t> </a:t>
            </a:r>
            <a:r>
              <a:rPr lang="en-ID" dirty="0" err="1"/>
              <a:t>dari</a:t>
            </a:r>
            <a:r>
              <a:rPr lang="en-ID" dirty="0"/>
              <a:t> </a:t>
            </a:r>
            <a:r>
              <a:rPr lang="en-ID" dirty="0" err="1"/>
              <a:t>metabolisme</a:t>
            </a:r>
            <a:r>
              <a:rPr lang="en-ID" dirty="0"/>
              <a:t> yang normal dan abnormal, </a:t>
            </a:r>
            <a:r>
              <a:rPr lang="en-ID" dirty="0" err="1"/>
              <a:t>sel</a:t>
            </a:r>
            <a:r>
              <a:rPr lang="en-ID" dirty="0"/>
              <a:t>, </a:t>
            </a:r>
            <a:r>
              <a:rPr lang="en-ID" dirty="0" err="1"/>
              <a:t>fragmen</a:t>
            </a:r>
            <a:r>
              <a:rPr lang="en-ID" dirty="0"/>
              <a:t> </a:t>
            </a:r>
            <a:r>
              <a:rPr lang="en-ID" dirty="0" err="1"/>
              <a:t>sel</a:t>
            </a:r>
            <a:r>
              <a:rPr lang="en-ID" dirty="0"/>
              <a:t>, dan </a:t>
            </a:r>
            <a:r>
              <a:rPr lang="en-ID" dirty="0" err="1"/>
              <a:t>bakteri</a:t>
            </a:r>
            <a:r>
              <a:rPr lang="en-ID" dirty="0"/>
              <a:t>.</a:t>
            </a:r>
          </a:p>
          <a:p>
            <a:pPr marL="285750" indent="-285750" algn="just">
              <a:lnSpc>
                <a:spcPct val="150000"/>
              </a:lnSpc>
              <a:buFont typeface="Wingdings" pitchFamily="2" charset="2"/>
              <a:buChar char="v"/>
            </a:pPr>
            <a:r>
              <a:rPr lang="en-ID" dirty="0" err="1"/>
              <a:t>Pemeriksaan</a:t>
            </a:r>
            <a:r>
              <a:rPr lang="en-ID" dirty="0"/>
              <a:t> </a:t>
            </a:r>
            <a:r>
              <a:rPr lang="en-ID" dirty="0" err="1"/>
              <a:t>urin</a:t>
            </a:r>
            <a:r>
              <a:rPr lang="en-ID" dirty="0"/>
              <a:t> </a:t>
            </a:r>
            <a:r>
              <a:rPr lang="en-ID" dirty="0" err="1"/>
              <a:t>rutin</a:t>
            </a:r>
            <a:r>
              <a:rPr lang="en-ID" dirty="0"/>
              <a:t> </a:t>
            </a:r>
            <a:r>
              <a:rPr lang="en-ID" dirty="0" err="1"/>
              <a:t>seringkali</a:t>
            </a:r>
            <a:r>
              <a:rPr lang="en-ID" dirty="0"/>
              <a:t> </a:t>
            </a:r>
            <a:r>
              <a:rPr lang="en-ID" dirty="0" err="1"/>
              <a:t>menjadi</a:t>
            </a:r>
            <a:r>
              <a:rPr lang="en-ID" dirty="0"/>
              <a:t> </a:t>
            </a:r>
            <a:r>
              <a:rPr lang="en-ID" dirty="0" err="1"/>
              <a:t>bagian</a:t>
            </a:r>
            <a:r>
              <a:rPr lang="en-ID" dirty="0"/>
              <a:t> </a:t>
            </a:r>
            <a:r>
              <a:rPr lang="en-ID" dirty="0" err="1"/>
              <a:t>dari</a:t>
            </a:r>
            <a:r>
              <a:rPr lang="en-ID" dirty="0"/>
              <a:t> </a:t>
            </a:r>
            <a:r>
              <a:rPr lang="en-ID" dirty="0" err="1"/>
              <a:t>pemeriksaan</a:t>
            </a:r>
            <a:r>
              <a:rPr lang="en-ID" dirty="0"/>
              <a:t> </a:t>
            </a:r>
            <a:r>
              <a:rPr lang="en-ID" dirty="0" err="1"/>
              <a:t>kesehatan</a:t>
            </a:r>
            <a:r>
              <a:rPr lang="en-ID" dirty="0"/>
              <a:t> </a:t>
            </a:r>
            <a:r>
              <a:rPr lang="en-ID" dirty="0" err="1"/>
              <a:t>berkala</a:t>
            </a:r>
            <a:r>
              <a:rPr lang="en-ID" dirty="0"/>
              <a:t> (medical check-up), dan </a:t>
            </a:r>
            <a:r>
              <a:rPr lang="en-ID" dirty="0" err="1"/>
              <a:t>direkomendasikan</a:t>
            </a:r>
            <a:r>
              <a:rPr lang="en-ID" dirty="0"/>
              <a:t> </a:t>
            </a:r>
            <a:r>
              <a:rPr lang="en-ID" dirty="0" err="1"/>
              <a:t>dokter</a:t>
            </a:r>
            <a:r>
              <a:rPr lang="en-ID" dirty="0"/>
              <a:t> </a:t>
            </a:r>
            <a:r>
              <a:rPr lang="en-ID" dirty="0" err="1"/>
              <a:t>ketika</a:t>
            </a:r>
            <a:r>
              <a:rPr lang="en-ID" dirty="0"/>
              <a:t> </a:t>
            </a:r>
            <a:r>
              <a:rPr lang="en-ID" dirty="0" err="1"/>
              <a:t>seseorang</a:t>
            </a:r>
            <a:r>
              <a:rPr lang="en-ID" dirty="0"/>
              <a:t> </a:t>
            </a:r>
            <a:r>
              <a:rPr lang="en-ID" dirty="0" err="1"/>
              <a:t>memiliki</a:t>
            </a:r>
            <a:r>
              <a:rPr lang="en-ID" dirty="0"/>
              <a:t> </a:t>
            </a:r>
            <a:r>
              <a:rPr lang="en-ID" dirty="0" err="1"/>
              <a:t>gejala</a:t>
            </a:r>
            <a:r>
              <a:rPr lang="en-ID" dirty="0"/>
              <a:t> </a:t>
            </a:r>
            <a:r>
              <a:rPr lang="en-ID" dirty="0" err="1"/>
              <a:t>seperti</a:t>
            </a:r>
            <a:r>
              <a:rPr lang="en-ID" dirty="0"/>
              <a:t> </a:t>
            </a:r>
            <a:r>
              <a:rPr lang="en-ID" dirty="0" err="1"/>
              <a:t>sakit</a:t>
            </a:r>
            <a:r>
              <a:rPr lang="en-ID" dirty="0"/>
              <a:t> </a:t>
            </a:r>
            <a:r>
              <a:rPr lang="en-ID" dirty="0" err="1"/>
              <a:t>perut</a:t>
            </a:r>
            <a:r>
              <a:rPr lang="en-ID" dirty="0"/>
              <a:t>, </a:t>
            </a:r>
            <a:r>
              <a:rPr lang="en-ID" dirty="0" err="1"/>
              <a:t>nyeri</a:t>
            </a:r>
            <a:r>
              <a:rPr lang="en-ID" dirty="0"/>
              <a:t> </a:t>
            </a:r>
            <a:r>
              <a:rPr lang="en-ID" dirty="0" err="1"/>
              <a:t>punggung</a:t>
            </a:r>
            <a:r>
              <a:rPr lang="en-ID" dirty="0"/>
              <a:t>, </a:t>
            </a:r>
            <a:r>
              <a:rPr lang="en-ID" dirty="0" err="1"/>
              <a:t>sering</a:t>
            </a:r>
            <a:r>
              <a:rPr lang="en-ID" dirty="0"/>
              <a:t> </a:t>
            </a:r>
            <a:r>
              <a:rPr lang="en-ID" dirty="0" err="1"/>
              <a:t>buang</a:t>
            </a:r>
            <a:r>
              <a:rPr lang="en-ID" dirty="0"/>
              <a:t> air </a:t>
            </a:r>
            <a:r>
              <a:rPr lang="en-ID" dirty="0" err="1"/>
              <a:t>kecil</a:t>
            </a:r>
            <a:r>
              <a:rPr lang="en-ID" dirty="0"/>
              <a:t> </a:t>
            </a:r>
            <a:r>
              <a:rPr lang="en-ID" dirty="0" err="1"/>
              <a:t>disertai</a:t>
            </a:r>
            <a:r>
              <a:rPr lang="en-ID" dirty="0"/>
              <a:t> rasa </a:t>
            </a:r>
            <a:r>
              <a:rPr lang="en-ID" dirty="0" err="1"/>
              <a:t>nyeri</a:t>
            </a:r>
            <a:r>
              <a:rPr lang="en-ID" dirty="0"/>
              <a:t> </a:t>
            </a:r>
            <a:r>
              <a:rPr lang="en-ID" dirty="0" err="1"/>
              <a:t>saat</a:t>
            </a:r>
            <a:r>
              <a:rPr lang="en-ID" dirty="0"/>
              <a:t> </a:t>
            </a:r>
            <a:r>
              <a:rPr lang="en-ID" dirty="0" err="1"/>
              <a:t>buang</a:t>
            </a:r>
            <a:r>
              <a:rPr lang="en-ID" dirty="0"/>
              <a:t> air </a:t>
            </a:r>
            <a:r>
              <a:rPr lang="en-ID" dirty="0" err="1"/>
              <a:t>kecil</a:t>
            </a:r>
            <a:r>
              <a:rPr lang="en-ID" dirty="0"/>
              <a:t>. </a:t>
            </a:r>
          </a:p>
          <a:p>
            <a:pPr marL="285750" indent="-285750" algn="just">
              <a:lnSpc>
                <a:spcPct val="150000"/>
              </a:lnSpc>
              <a:buFont typeface="Wingdings" pitchFamily="2" charset="2"/>
              <a:buChar char="v"/>
            </a:pPr>
            <a:r>
              <a:rPr lang="en-ID" dirty="0" err="1"/>
              <a:t>Pemeriksaan</a:t>
            </a:r>
            <a:r>
              <a:rPr lang="en-ID" dirty="0"/>
              <a:t> </a:t>
            </a:r>
            <a:r>
              <a:rPr lang="en-ID" dirty="0" err="1"/>
              <a:t>urin</a:t>
            </a:r>
            <a:r>
              <a:rPr lang="en-ID" dirty="0"/>
              <a:t> </a:t>
            </a:r>
            <a:r>
              <a:rPr lang="en-ID" dirty="0" err="1"/>
              <a:t>rutin</a:t>
            </a:r>
            <a:r>
              <a:rPr lang="en-ID" dirty="0"/>
              <a:t> </a:t>
            </a:r>
            <a:r>
              <a:rPr lang="en-ID" dirty="0" err="1"/>
              <a:t>membutuhkan</a:t>
            </a:r>
            <a:r>
              <a:rPr lang="en-ID" dirty="0"/>
              <a:t> </a:t>
            </a:r>
            <a:r>
              <a:rPr lang="en-ID" dirty="0" err="1"/>
              <a:t>sampel</a:t>
            </a:r>
            <a:r>
              <a:rPr lang="en-ID" dirty="0"/>
              <a:t> </a:t>
            </a:r>
            <a:r>
              <a:rPr lang="en-ID" dirty="0" err="1"/>
              <a:t>berupa</a:t>
            </a:r>
            <a:r>
              <a:rPr lang="en-ID" dirty="0"/>
              <a:t> </a:t>
            </a:r>
            <a:r>
              <a:rPr lang="en-ID" dirty="0" err="1"/>
              <a:t>urin</a:t>
            </a:r>
            <a:r>
              <a:rPr lang="en-ID" dirty="0"/>
              <a:t>.</a:t>
            </a:r>
          </a:p>
          <a:p>
            <a:pPr marL="285750" indent="-285750" algn="just">
              <a:lnSpc>
                <a:spcPct val="150000"/>
              </a:lnSpc>
              <a:buFont typeface="Wingdings" pitchFamily="2" charset="2"/>
              <a:buChar char="v"/>
            </a:pPr>
            <a:r>
              <a:rPr lang="en-ID" dirty="0" err="1"/>
              <a:t>Menyaring</a:t>
            </a:r>
            <a:r>
              <a:rPr lang="en-ID" dirty="0"/>
              <a:t>, </a:t>
            </a:r>
            <a:r>
              <a:rPr lang="en-ID" dirty="0" err="1"/>
              <a:t>membantu</a:t>
            </a:r>
            <a:r>
              <a:rPr lang="en-ID" dirty="0"/>
              <a:t> diagnosis, dan/</a:t>
            </a:r>
            <a:r>
              <a:rPr lang="en-ID" dirty="0" err="1"/>
              <a:t>atau</a:t>
            </a:r>
            <a:r>
              <a:rPr lang="en-ID" dirty="0"/>
              <a:t> </a:t>
            </a:r>
            <a:r>
              <a:rPr lang="en-ID" dirty="0" err="1"/>
              <a:t>memantau</a:t>
            </a:r>
            <a:r>
              <a:rPr lang="en-ID" dirty="0"/>
              <a:t> </a:t>
            </a:r>
            <a:r>
              <a:rPr lang="en-ID" dirty="0" err="1"/>
              <a:t>beberapa</a:t>
            </a:r>
            <a:r>
              <a:rPr lang="en-ID" dirty="0"/>
              <a:t> </a:t>
            </a:r>
            <a:r>
              <a:rPr lang="en-ID" dirty="0" err="1"/>
              <a:t>penyakit</a:t>
            </a:r>
            <a:r>
              <a:rPr lang="en-ID" dirty="0"/>
              <a:t> dan </a:t>
            </a:r>
            <a:r>
              <a:rPr lang="en-ID" dirty="0" err="1"/>
              <a:t>kondisi</a:t>
            </a:r>
            <a:r>
              <a:rPr lang="en-ID" dirty="0"/>
              <a:t> </a:t>
            </a:r>
            <a:r>
              <a:rPr lang="en-ID" dirty="0" err="1"/>
              <a:t>seperti</a:t>
            </a:r>
            <a:r>
              <a:rPr lang="en-ID" dirty="0"/>
              <a:t> </a:t>
            </a:r>
            <a:r>
              <a:rPr lang="en-ID" dirty="0" err="1"/>
              <a:t>kelainan</a:t>
            </a:r>
            <a:r>
              <a:rPr lang="en-ID" dirty="0"/>
              <a:t> </a:t>
            </a:r>
            <a:r>
              <a:rPr lang="en-ID" dirty="0" err="1"/>
              <a:t>ginjal</a:t>
            </a:r>
            <a:r>
              <a:rPr lang="en-ID" dirty="0"/>
              <a:t>/</a:t>
            </a:r>
            <a:r>
              <a:rPr lang="en-ID" dirty="0" err="1"/>
              <a:t>saluran</a:t>
            </a:r>
            <a:r>
              <a:rPr lang="en-ID" dirty="0"/>
              <a:t> </a:t>
            </a:r>
            <a:r>
              <a:rPr lang="en-ID" dirty="0" err="1"/>
              <a:t>kemih</a:t>
            </a:r>
            <a:r>
              <a:rPr lang="en-ID" dirty="0"/>
              <a:t>, </a:t>
            </a:r>
            <a:r>
              <a:rPr lang="en-ID" dirty="0" err="1"/>
              <a:t>gangguan</a:t>
            </a:r>
            <a:r>
              <a:rPr lang="en-ID" dirty="0"/>
              <a:t> </a:t>
            </a:r>
            <a:r>
              <a:rPr lang="en-ID" dirty="0" err="1"/>
              <a:t>infeksi</a:t>
            </a:r>
            <a:r>
              <a:rPr lang="en-ID" dirty="0"/>
              <a:t> </a:t>
            </a:r>
            <a:r>
              <a:rPr lang="en-ID" dirty="0" err="1"/>
              <a:t>saluran</a:t>
            </a:r>
            <a:r>
              <a:rPr lang="en-ID" dirty="0"/>
              <a:t> </a:t>
            </a:r>
            <a:r>
              <a:rPr lang="en-ID" dirty="0" err="1"/>
              <a:t>kemih</a:t>
            </a:r>
            <a:r>
              <a:rPr lang="en-ID" dirty="0"/>
              <a:t> (ISK), dan </a:t>
            </a:r>
            <a:r>
              <a:rPr lang="en-ID" dirty="0" err="1"/>
              <a:t>penyakit</a:t>
            </a:r>
            <a:r>
              <a:rPr lang="en-ID" dirty="0"/>
              <a:t> </a:t>
            </a:r>
            <a:r>
              <a:rPr lang="en-ID" dirty="0" err="1"/>
              <a:t>metabolik</a:t>
            </a:r>
            <a:r>
              <a:rPr lang="en-ID" dirty="0"/>
              <a:t> </a:t>
            </a:r>
            <a:r>
              <a:rPr lang="en-ID" dirty="0" err="1"/>
              <a:t>atau</a:t>
            </a:r>
            <a:r>
              <a:rPr lang="en-ID" dirty="0"/>
              <a:t> </a:t>
            </a:r>
            <a:r>
              <a:rPr lang="en-ID" dirty="0" err="1"/>
              <a:t>sistemik</a:t>
            </a:r>
            <a:r>
              <a:rPr lang="en-ID" dirty="0"/>
              <a:t>.</a:t>
            </a:r>
            <a:endParaRPr lang="en-ID" sz="1600" b="1" dirty="0"/>
          </a:p>
        </p:txBody>
      </p:sp>
      <p:sp>
        <p:nvSpPr>
          <p:cNvPr id="4" name="TextBox 3"/>
          <p:cNvSpPr txBox="1"/>
          <p:nvPr/>
        </p:nvSpPr>
        <p:spPr>
          <a:xfrm>
            <a:off x="325808" y="830791"/>
            <a:ext cx="7920880" cy="369332"/>
          </a:xfrm>
          <a:prstGeom prst="rect">
            <a:avLst/>
          </a:prstGeom>
          <a:noFill/>
        </p:spPr>
        <p:txBody>
          <a:bodyPr wrap="square" rtlCol="0">
            <a:spAutoFit/>
          </a:bodyPr>
          <a:lstStyle/>
          <a:p>
            <a:r>
              <a:rPr lang="en-ID" b="1" dirty="0"/>
              <a:t>Urine </a:t>
            </a:r>
            <a:r>
              <a:rPr lang="en-ID" b="1" dirty="0" err="1"/>
              <a:t>rutin</a:t>
            </a:r>
            <a:r>
              <a:rPr lang="en-ID" b="1" dirty="0"/>
              <a:t> </a:t>
            </a:r>
            <a:endParaRPr lang="id-ID" b="1" dirty="0">
              <a:solidFill>
                <a:schemeClr val="tx1">
                  <a:lumMod val="75000"/>
                  <a:lumOff val="25000"/>
                </a:schemeClr>
              </a:solidFill>
            </a:endParaRPr>
          </a:p>
        </p:txBody>
      </p:sp>
      <p:pic>
        <p:nvPicPr>
          <p:cNvPr id="12" name="Picture 3" descr="D:\ARTWORK\UNISA\BRAND BOOK\CDR\__MASTER TEMPLATE\TEMPLATE PPT\JPG\1,1.png"/>
          <p:cNvPicPr>
            <a:picLocks noChangeAspect="1" noChangeArrowheads="1"/>
          </p:cNvPicPr>
          <p:nvPr/>
        </p:nvPicPr>
        <p:blipFill>
          <a:blip r:embed="rId3" cstate="print"/>
          <a:srcRect/>
          <a:stretch>
            <a:fillRect/>
          </a:stretch>
        </p:blipFill>
        <p:spPr bwMode="auto">
          <a:xfrm>
            <a:off x="642910" y="214290"/>
            <a:ext cx="1643074" cy="592720"/>
          </a:xfrm>
          <a:prstGeom prst="rect">
            <a:avLst/>
          </a:prstGeom>
          <a:noFill/>
        </p:spPr>
      </p:pic>
    </p:spTree>
    <p:extLst>
      <p:ext uri="{BB962C8B-B14F-4D97-AF65-F5344CB8AC3E}">
        <p14:creationId xmlns:p14="http://schemas.microsoft.com/office/powerpoint/2010/main" val="1175717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F37791B-CBBA-8346-A1B4-24927840BEFA}"/>
              </a:ext>
            </a:extLst>
          </p:cNvPr>
          <p:cNvSpPr>
            <a:spLocks noGrp="1" noChangeArrowheads="1"/>
          </p:cNvSpPr>
          <p:nvPr>
            <p:ph type="title"/>
          </p:nvPr>
        </p:nvSpPr>
        <p:spPr>
          <a:xfrm>
            <a:off x="107504" y="608856"/>
            <a:ext cx="8534400" cy="760512"/>
          </a:xfrm>
          <a:solidFill>
            <a:srgbClr val="FFFFFF"/>
          </a:solidFill>
        </p:spPr>
        <p:txBody>
          <a:bodyPr/>
          <a:lstStyle/>
          <a:p>
            <a:pPr eaLnBrk="1" hangingPunct="1">
              <a:defRPr/>
            </a:pPr>
            <a:r>
              <a:rPr lang="en-US" sz="2800" b="1" dirty="0"/>
              <a:t>Malaria</a:t>
            </a:r>
          </a:p>
        </p:txBody>
      </p:sp>
      <p:pic>
        <p:nvPicPr>
          <p:cNvPr id="3" name="Content Placeholder 2">
            <a:extLst>
              <a:ext uri="{FF2B5EF4-FFF2-40B4-BE49-F238E27FC236}">
                <a16:creationId xmlns:a16="http://schemas.microsoft.com/office/drawing/2014/main" id="{9E636ECA-E803-DB49-8DC7-BF4F97A785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7219" y="1196975"/>
            <a:ext cx="5051425" cy="5051425"/>
          </a:xfrm>
        </p:spPr>
      </p:pic>
      <p:sp>
        <p:nvSpPr>
          <p:cNvPr id="65540" name="Slide Number Placeholder 3">
            <a:extLst>
              <a:ext uri="{FF2B5EF4-FFF2-40B4-BE49-F238E27FC236}">
                <a16:creationId xmlns:a16="http://schemas.microsoft.com/office/drawing/2014/main" id="{70171106-8929-FC42-ACAB-0EE9DBBDD7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5944FB-92A8-AB46-88DE-F1CA722BCA20}" type="slidenum">
              <a:rPr lang="en-US" altLang="en-US">
                <a:solidFill>
                  <a:srgbClr val="B5A788"/>
                </a:solidFill>
                <a:latin typeface="Gill Sans MT" panose="020B0502020104020203" pitchFamily="34" charset="77"/>
              </a:rPr>
              <a:pPr/>
              <a:t>60</a:t>
            </a:fld>
            <a:endParaRPr lang="en-US" altLang="en-US">
              <a:solidFill>
                <a:srgbClr val="B5A788"/>
              </a:solidFill>
              <a:latin typeface="Gill Sans MT" panose="020B0502020104020203" pitchFamily="34" charset="77"/>
            </a:endParaRPr>
          </a:p>
        </p:txBody>
      </p:sp>
      <p:pic>
        <p:nvPicPr>
          <p:cNvPr id="5" name="Picture 4">
            <a:extLst>
              <a:ext uri="{FF2B5EF4-FFF2-40B4-BE49-F238E27FC236}">
                <a16:creationId xmlns:a16="http://schemas.microsoft.com/office/drawing/2014/main" id="{A426F89F-2E19-0B47-B586-5CDBFE80A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443" y="476672"/>
            <a:ext cx="6173068" cy="6173068"/>
          </a:xfrm>
          <a:prstGeom prst="rect">
            <a:avLst/>
          </a:prstGeom>
        </p:spPr>
      </p:pic>
      <p:sp>
        <p:nvSpPr>
          <p:cNvPr id="2" name="Cloud 1">
            <a:extLst>
              <a:ext uri="{FF2B5EF4-FFF2-40B4-BE49-F238E27FC236}">
                <a16:creationId xmlns:a16="http://schemas.microsoft.com/office/drawing/2014/main" id="{BD606ADE-409E-534A-B032-B446F45ACC1D}"/>
              </a:ext>
            </a:extLst>
          </p:cNvPr>
          <p:cNvSpPr/>
          <p:nvPr/>
        </p:nvSpPr>
        <p:spPr>
          <a:xfrm>
            <a:off x="-35440" y="1576636"/>
            <a:ext cx="3250170" cy="223224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RDT </a:t>
            </a:r>
            <a:r>
              <a:rPr lang="en-US" sz="1600" dirty="0" err="1"/>
              <a:t>dapat</a:t>
            </a:r>
            <a:r>
              <a:rPr lang="en-US" sz="1600" dirty="0"/>
              <a:t> </a:t>
            </a:r>
            <a:r>
              <a:rPr lang="en-US" sz="1600" dirty="0" err="1"/>
              <a:t>digunakan</a:t>
            </a:r>
            <a:r>
              <a:rPr lang="en-US" sz="1600" dirty="0"/>
              <a:t> </a:t>
            </a:r>
            <a:r>
              <a:rPr lang="en-US" sz="1600" dirty="0" err="1"/>
              <a:t>jika</a:t>
            </a:r>
            <a:r>
              <a:rPr lang="en-US" sz="1600" dirty="0"/>
              <a:t> </a:t>
            </a:r>
            <a:r>
              <a:rPr lang="en-US" sz="1600" dirty="0" err="1"/>
              <a:t>secara</a:t>
            </a:r>
            <a:r>
              <a:rPr lang="en-US" sz="1600" dirty="0"/>
              <a:t> </a:t>
            </a:r>
            <a:r>
              <a:rPr lang="en-US" sz="1600" dirty="0" err="1"/>
              <a:t>pemeriksaan</a:t>
            </a:r>
            <a:r>
              <a:rPr lang="en-US" sz="1600" dirty="0"/>
              <a:t> </a:t>
            </a:r>
            <a:r>
              <a:rPr lang="en-US" sz="1600" dirty="0" err="1"/>
              <a:t>mikroskopis</a:t>
            </a:r>
            <a:r>
              <a:rPr lang="en-US" sz="1600" dirty="0"/>
              <a:t> </a:t>
            </a:r>
            <a:r>
              <a:rPr lang="en-US" sz="1600" dirty="0" err="1"/>
              <a:t>tidak</a:t>
            </a:r>
            <a:r>
              <a:rPr lang="en-US" sz="1600" dirty="0"/>
              <a:t> </a:t>
            </a:r>
            <a:r>
              <a:rPr lang="en-US" sz="1600" dirty="0" err="1"/>
              <a:t>memungkinkan</a:t>
            </a:r>
            <a:r>
              <a:rPr lang="en-US" sz="1600" dirty="0"/>
              <a:t> </a:t>
            </a:r>
            <a:r>
              <a:rPr lang="en-US" sz="1600" dirty="0" err="1"/>
              <a:t>dilakukan</a:t>
            </a:r>
            <a:r>
              <a:rPr lang="en-US" sz="1600" dirty="0"/>
              <a:t>/ </a:t>
            </a:r>
            <a:r>
              <a:rPr lang="en-US" sz="1600" dirty="0" err="1"/>
              <a:t>tidak</a:t>
            </a:r>
            <a:r>
              <a:rPr lang="en-US" sz="1600" dirty="0"/>
              <a:t> </a:t>
            </a:r>
            <a:r>
              <a:rPr lang="en-US" sz="1600" dirty="0" err="1"/>
              <a:t>tersedia</a:t>
            </a:r>
            <a:endParaRPr lang="en-US" sz="1600" dirty="0"/>
          </a:p>
        </p:txBody>
      </p:sp>
    </p:spTree>
    <p:extLst>
      <p:ext uri="{BB962C8B-B14F-4D97-AF65-F5344CB8AC3E}">
        <p14:creationId xmlns:p14="http://schemas.microsoft.com/office/powerpoint/2010/main" val="96882501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F37791B-CBBA-8346-A1B4-24927840BEFA}"/>
              </a:ext>
            </a:extLst>
          </p:cNvPr>
          <p:cNvSpPr>
            <a:spLocks noGrp="1" noChangeArrowheads="1"/>
          </p:cNvSpPr>
          <p:nvPr>
            <p:ph type="title"/>
          </p:nvPr>
        </p:nvSpPr>
        <p:spPr>
          <a:xfrm>
            <a:off x="107504" y="608856"/>
            <a:ext cx="8534400" cy="760512"/>
          </a:xfrm>
          <a:solidFill>
            <a:srgbClr val="FFFFFF"/>
          </a:solidFill>
        </p:spPr>
        <p:txBody>
          <a:bodyPr/>
          <a:lstStyle/>
          <a:p>
            <a:pPr>
              <a:defRPr/>
            </a:pPr>
            <a:r>
              <a:rPr lang="en-US" sz="2400" b="1" dirty="0">
                <a:hlinkClick r:id="rId3"/>
              </a:rPr>
              <a:t>https://dinkes.acehprov.go.id/news/read/2021/04/26/721/tren-kasus-malaria-menurun.html</a:t>
            </a:r>
            <a:r>
              <a:rPr lang="en-US" sz="2400" b="1" dirty="0"/>
              <a:t> </a:t>
            </a:r>
          </a:p>
        </p:txBody>
      </p:sp>
      <p:pic>
        <p:nvPicPr>
          <p:cNvPr id="3" name="Content Placeholder 2">
            <a:extLst>
              <a:ext uri="{FF2B5EF4-FFF2-40B4-BE49-F238E27FC236}">
                <a16:creationId xmlns:a16="http://schemas.microsoft.com/office/drawing/2014/main" id="{82D623BE-7BD5-8443-A1D1-1AC951B657B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95288" y="1615461"/>
            <a:ext cx="8015287" cy="4214453"/>
          </a:xfrm>
        </p:spPr>
      </p:pic>
      <p:sp>
        <p:nvSpPr>
          <p:cNvPr id="65540" name="Slide Number Placeholder 3">
            <a:extLst>
              <a:ext uri="{FF2B5EF4-FFF2-40B4-BE49-F238E27FC236}">
                <a16:creationId xmlns:a16="http://schemas.microsoft.com/office/drawing/2014/main" id="{70171106-8929-FC42-ACAB-0EE9DBBDD7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5944FB-92A8-AB46-88DE-F1CA722BCA20}" type="slidenum">
              <a:rPr lang="en-US" altLang="en-US">
                <a:solidFill>
                  <a:srgbClr val="B5A788"/>
                </a:solidFill>
                <a:latin typeface="Gill Sans MT" panose="020B0502020104020203" pitchFamily="34" charset="77"/>
              </a:rPr>
              <a:pPr/>
              <a:t>61</a:t>
            </a:fld>
            <a:endParaRPr lang="en-US" altLang="en-US">
              <a:solidFill>
                <a:srgbClr val="B5A788"/>
              </a:solidFill>
              <a:latin typeface="Gill Sans MT" panose="020B0502020104020203" pitchFamily="34" charset="77"/>
            </a:endParaRPr>
          </a:p>
        </p:txBody>
      </p:sp>
      <p:pic>
        <p:nvPicPr>
          <p:cNvPr id="5" name="Picture 4">
            <a:extLst>
              <a:ext uri="{FF2B5EF4-FFF2-40B4-BE49-F238E27FC236}">
                <a16:creationId xmlns:a16="http://schemas.microsoft.com/office/drawing/2014/main" id="{EB46A945-6B7A-D141-962D-A1D8B5CD4811}"/>
              </a:ext>
            </a:extLst>
          </p:cNvPr>
          <p:cNvPicPr>
            <a:picLocks noChangeAspect="1"/>
          </p:cNvPicPr>
          <p:nvPr/>
        </p:nvPicPr>
        <p:blipFill rotWithShape="1">
          <a:blip r:embed="rId4">
            <a:extLst>
              <a:ext uri="{28A0092B-C50C-407E-A947-70E740481C1C}">
                <a14:useLocalDpi xmlns:a14="http://schemas.microsoft.com/office/drawing/2010/main" val="0"/>
              </a:ext>
            </a:extLst>
          </a:blip>
          <a:srcRect l="9838" t="9561" r="16138" b="15554"/>
          <a:stretch/>
        </p:blipFill>
        <p:spPr>
          <a:xfrm>
            <a:off x="899592" y="1484784"/>
            <a:ext cx="6768752" cy="3600400"/>
          </a:xfrm>
          <a:prstGeom prst="rect">
            <a:avLst/>
          </a:prstGeom>
        </p:spPr>
      </p:pic>
    </p:spTree>
    <p:extLst>
      <p:ext uri="{BB962C8B-B14F-4D97-AF65-F5344CB8AC3E}">
        <p14:creationId xmlns:p14="http://schemas.microsoft.com/office/powerpoint/2010/main" val="411069950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ARTWORK\UNISA\BRAND BOOK\CDR\__MASTER TEMPLATE\TEMPLATE PPT\JPG\4.png"/>
          <p:cNvPicPr>
            <a:picLocks noChangeAspect="1" noChangeArrowheads="1"/>
          </p:cNvPicPr>
          <p:nvPr/>
        </p:nvPicPr>
        <p:blipFill>
          <a:blip r:embed="rId3"/>
          <a:srcRect/>
          <a:stretch>
            <a:fillRect/>
          </a:stretch>
        </p:blipFill>
        <p:spPr bwMode="auto">
          <a:xfrm>
            <a:off x="3500430" y="1857364"/>
            <a:ext cx="2071702" cy="236364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09" y="1200123"/>
            <a:ext cx="7603779" cy="5035353"/>
          </a:xfrm>
          <a:prstGeom prst="rect">
            <a:avLst/>
          </a:prstGeom>
          <a:noFill/>
        </p:spPr>
        <p:txBody>
          <a:bodyPr wrap="square" rtlCol="0">
            <a:spAutoFit/>
          </a:bodyPr>
          <a:lstStyle/>
          <a:p>
            <a:pPr marL="285750" indent="-285750" algn="just">
              <a:lnSpc>
                <a:spcPct val="150000"/>
              </a:lnSpc>
              <a:buFont typeface="Wingdings" pitchFamily="2" charset="2"/>
              <a:buChar char="v"/>
            </a:pPr>
            <a:r>
              <a:rPr lang="en-ID" dirty="0" err="1"/>
              <a:t>Pemeriksaan</a:t>
            </a:r>
            <a:r>
              <a:rPr lang="en-ID" dirty="0"/>
              <a:t> </a:t>
            </a:r>
            <a:r>
              <a:rPr lang="en-ID" dirty="0" err="1"/>
              <a:t>urin</a:t>
            </a:r>
            <a:r>
              <a:rPr lang="en-ID" dirty="0"/>
              <a:t> </a:t>
            </a:r>
            <a:r>
              <a:rPr lang="en-ID" dirty="0" err="1"/>
              <a:t>rutin</a:t>
            </a:r>
            <a:r>
              <a:rPr lang="en-ID" dirty="0"/>
              <a:t> </a:t>
            </a:r>
            <a:r>
              <a:rPr lang="en-ID" dirty="0" err="1"/>
              <a:t>meliputi</a:t>
            </a:r>
            <a:r>
              <a:rPr lang="en-ID" dirty="0"/>
              <a:t> </a:t>
            </a:r>
            <a:r>
              <a:rPr lang="en-ID" dirty="0" err="1"/>
              <a:t>pemeriksaan</a:t>
            </a:r>
            <a:r>
              <a:rPr lang="en-ID" dirty="0"/>
              <a:t> </a:t>
            </a:r>
            <a:r>
              <a:rPr lang="en-ID" dirty="0" err="1"/>
              <a:t>fisik</a:t>
            </a:r>
            <a:r>
              <a:rPr lang="en-ID" dirty="0"/>
              <a:t>, </a:t>
            </a:r>
            <a:r>
              <a:rPr lang="en-ID" dirty="0" err="1"/>
              <a:t>kimia</a:t>
            </a:r>
            <a:r>
              <a:rPr lang="en-ID" dirty="0"/>
              <a:t>, dan </a:t>
            </a:r>
            <a:r>
              <a:rPr lang="en-ID" dirty="0" err="1"/>
              <a:t>mikroskopis</a:t>
            </a:r>
            <a:r>
              <a:rPr lang="en-ID" dirty="0"/>
              <a:t> </a:t>
            </a:r>
            <a:r>
              <a:rPr lang="en-ID" dirty="0" err="1"/>
              <a:t>untuk</a:t>
            </a:r>
            <a:r>
              <a:rPr lang="en-ID" dirty="0"/>
              <a:t> </a:t>
            </a:r>
            <a:r>
              <a:rPr lang="en-ID" dirty="0" err="1"/>
              <a:t>mendeteksi</a:t>
            </a:r>
            <a:r>
              <a:rPr lang="en-ID" dirty="0"/>
              <a:t> dan/</a:t>
            </a:r>
            <a:r>
              <a:rPr lang="en-ID" dirty="0" err="1"/>
              <a:t>atau</a:t>
            </a:r>
            <a:r>
              <a:rPr lang="en-ID" dirty="0"/>
              <a:t> </a:t>
            </a:r>
            <a:r>
              <a:rPr lang="en-ID" dirty="0" err="1"/>
              <a:t>mengukur</a:t>
            </a:r>
            <a:r>
              <a:rPr lang="en-ID" dirty="0"/>
              <a:t> </a:t>
            </a:r>
            <a:r>
              <a:rPr lang="en-ID" dirty="0" err="1"/>
              <a:t>beberapa</a:t>
            </a:r>
            <a:r>
              <a:rPr lang="en-ID" dirty="0"/>
              <a:t> </a:t>
            </a:r>
            <a:r>
              <a:rPr lang="en-ID" dirty="0" err="1"/>
              <a:t>zat</a:t>
            </a:r>
            <a:r>
              <a:rPr lang="en-ID" dirty="0"/>
              <a:t> </a:t>
            </a:r>
            <a:r>
              <a:rPr lang="en-ID" dirty="0" err="1"/>
              <a:t>dalam</a:t>
            </a:r>
            <a:r>
              <a:rPr lang="en-ID" dirty="0"/>
              <a:t> </a:t>
            </a:r>
            <a:r>
              <a:rPr lang="en-ID" dirty="0" err="1"/>
              <a:t>urin</a:t>
            </a:r>
            <a:r>
              <a:rPr lang="en-ID" dirty="0"/>
              <a:t> </a:t>
            </a:r>
            <a:r>
              <a:rPr lang="en-ID" dirty="0" err="1"/>
              <a:t>seperti</a:t>
            </a:r>
            <a:r>
              <a:rPr lang="en-ID" dirty="0"/>
              <a:t> </a:t>
            </a:r>
            <a:r>
              <a:rPr lang="en-ID" dirty="0" err="1"/>
              <a:t>produk</a:t>
            </a:r>
            <a:r>
              <a:rPr lang="en-ID" dirty="0"/>
              <a:t> </a:t>
            </a:r>
            <a:r>
              <a:rPr lang="en-ID" dirty="0" err="1"/>
              <a:t>sampingan</a:t>
            </a:r>
            <a:r>
              <a:rPr lang="en-ID" dirty="0"/>
              <a:t> </a:t>
            </a:r>
            <a:r>
              <a:rPr lang="en-ID" dirty="0" err="1"/>
              <a:t>dari</a:t>
            </a:r>
            <a:r>
              <a:rPr lang="en-ID" dirty="0"/>
              <a:t> </a:t>
            </a:r>
            <a:r>
              <a:rPr lang="en-ID" dirty="0" err="1"/>
              <a:t>metabolisme</a:t>
            </a:r>
            <a:r>
              <a:rPr lang="en-ID" dirty="0"/>
              <a:t> yang normal dan abnormal, </a:t>
            </a:r>
            <a:r>
              <a:rPr lang="en-ID" dirty="0" err="1"/>
              <a:t>sel</a:t>
            </a:r>
            <a:r>
              <a:rPr lang="en-ID" dirty="0"/>
              <a:t>, </a:t>
            </a:r>
            <a:r>
              <a:rPr lang="en-ID" dirty="0" err="1"/>
              <a:t>fragmen</a:t>
            </a:r>
            <a:r>
              <a:rPr lang="en-ID" dirty="0"/>
              <a:t> </a:t>
            </a:r>
            <a:r>
              <a:rPr lang="en-ID" dirty="0" err="1"/>
              <a:t>sel</a:t>
            </a:r>
            <a:r>
              <a:rPr lang="en-ID" dirty="0"/>
              <a:t>, dan </a:t>
            </a:r>
            <a:r>
              <a:rPr lang="en-ID" dirty="0" err="1"/>
              <a:t>bakteri</a:t>
            </a:r>
            <a:r>
              <a:rPr lang="en-ID" dirty="0"/>
              <a:t>.</a:t>
            </a:r>
          </a:p>
          <a:p>
            <a:pPr marL="285750" indent="-285750" algn="just">
              <a:lnSpc>
                <a:spcPct val="150000"/>
              </a:lnSpc>
              <a:buFont typeface="Wingdings" pitchFamily="2" charset="2"/>
              <a:buChar char="v"/>
            </a:pPr>
            <a:r>
              <a:rPr lang="en-ID" dirty="0" err="1"/>
              <a:t>Pemeriksaan</a:t>
            </a:r>
            <a:r>
              <a:rPr lang="en-ID" dirty="0"/>
              <a:t> </a:t>
            </a:r>
            <a:r>
              <a:rPr lang="en-ID" dirty="0" err="1"/>
              <a:t>urin</a:t>
            </a:r>
            <a:r>
              <a:rPr lang="en-ID" dirty="0"/>
              <a:t> </a:t>
            </a:r>
            <a:r>
              <a:rPr lang="en-ID" dirty="0" err="1"/>
              <a:t>rutin</a:t>
            </a:r>
            <a:r>
              <a:rPr lang="en-ID" dirty="0"/>
              <a:t> </a:t>
            </a:r>
            <a:r>
              <a:rPr lang="en-ID" dirty="0" err="1"/>
              <a:t>seringkali</a:t>
            </a:r>
            <a:r>
              <a:rPr lang="en-ID" dirty="0"/>
              <a:t> </a:t>
            </a:r>
            <a:r>
              <a:rPr lang="en-ID" dirty="0" err="1"/>
              <a:t>menjadi</a:t>
            </a:r>
            <a:r>
              <a:rPr lang="en-ID" dirty="0"/>
              <a:t> </a:t>
            </a:r>
            <a:r>
              <a:rPr lang="en-ID" dirty="0" err="1"/>
              <a:t>bagian</a:t>
            </a:r>
            <a:r>
              <a:rPr lang="en-ID" dirty="0"/>
              <a:t> </a:t>
            </a:r>
            <a:r>
              <a:rPr lang="en-ID" dirty="0" err="1"/>
              <a:t>dari</a:t>
            </a:r>
            <a:r>
              <a:rPr lang="en-ID" dirty="0"/>
              <a:t> </a:t>
            </a:r>
            <a:r>
              <a:rPr lang="en-ID" dirty="0" err="1"/>
              <a:t>pemeriksaan</a:t>
            </a:r>
            <a:r>
              <a:rPr lang="en-ID" dirty="0"/>
              <a:t> </a:t>
            </a:r>
            <a:r>
              <a:rPr lang="en-ID" dirty="0" err="1"/>
              <a:t>kesehatan</a:t>
            </a:r>
            <a:r>
              <a:rPr lang="en-ID" dirty="0"/>
              <a:t> </a:t>
            </a:r>
            <a:r>
              <a:rPr lang="en-ID" dirty="0" err="1"/>
              <a:t>berkala</a:t>
            </a:r>
            <a:r>
              <a:rPr lang="en-ID" dirty="0"/>
              <a:t> (medical check-up), dan </a:t>
            </a:r>
            <a:r>
              <a:rPr lang="en-ID" dirty="0" err="1"/>
              <a:t>direkomendasikan</a:t>
            </a:r>
            <a:r>
              <a:rPr lang="en-ID" dirty="0"/>
              <a:t> </a:t>
            </a:r>
            <a:r>
              <a:rPr lang="en-ID" dirty="0" err="1"/>
              <a:t>dokter</a:t>
            </a:r>
            <a:r>
              <a:rPr lang="en-ID" dirty="0"/>
              <a:t> </a:t>
            </a:r>
            <a:r>
              <a:rPr lang="en-ID" dirty="0" err="1"/>
              <a:t>ketika</a:t>
            </a:r>
            <a:r>
              <a:rPr lang="en-ID" dirty="0"/>
              <a:t> </a:t>
            </a:r>
            <a:r>
              <a:rPr lang="en-ID" dirty="0" err="1"/>
              <a:t>seseorang</a:t>
            </a:r>
            <a:r>
              <a:rPr lang="en-ID" dirty="0"/>
              <a:t> </a:t>
            </a:r>
            <a:r>
              <a:rPr lang="en-ID" dirty="0" err="1"/>
              <a:t>memiliki</a:t>
            </a:r>
            <a:r>
              <a:rPr lang="en-ID" dirty="0"/>
              <a:t> </a:t>
            </a:r>
            <a:r>
              <a:rPr lang="en-ID" dirty="0" err="1"/>
              <a:t>gejala</a:t>
            </a:r>
            <a:r>
              <a:rPr lang="en-ID" dirty="0"/>
              <a:t> </a:t>
            </a:r>
            <a:r>
              <a:rPr lang="en-ID" dirty="0" err="1"/>
              <a:t>seperti</a:t>
            </a:r>
            <a:r>
              <a:rPr lang="en-ID" dirty="0"/>
              <a:t> </a:t>
            </a:r>
            <a:r>
              <a:rPr lang="en-ID" dirty="0" err="1"/>
              <a:t>sakit</a:t>
            </a:r>
            <a:r>
              <a:rPr lang="en-ID" dirty="0"/>
              <a:t> </a:t>
            </a:r>
            <a:r>
              <a:rPr lang="en-ID" dirty="0" err="1"/>
              <a:t>perut</a:t>
            </a:r>
            <a:r>
              <a:rPr lang="en-ID" dirty="0"/>
              <a:t>, </a:t>
            </a:r>
            <a:r>
              <a:rPr lang="en-ID" dirty="0" err="1"/>
              <a:t>nyeri</a:t>
            </a:r>
            <a:r>
              <a:rPr lang="en-ID" dirty="0"/>
              <a:t> </a:t>
            </a:r>
            <a:r>
              <a:rPr lang="en-ID" dirty="0" err="1"/>
              <a:t>punggung</a:t>
            </a:r>
            <a:r>
              <a:rPr lang="en-ID" dirty="0"/>
              <a:t>, </a:t>
            </a:r>
            <a:r>
              <a:rPr lang="en-ID" dirty="0" err="1"/>
              <a:t>sering</a:t>
            </a:r>
            <a:r>
              <a:rPr lang="en-ID" dirty="0"/>
              <a:t> </a:t>
            </a:r>
            <a:r>
              <a:rPr lang="en-ID" dirty="0" err="1"/>
              <a:t>buang</a:t>
            </a:r>
            <a:r>
              <a:rPr lang="en-ID" dirty="0"/>
              <a:t> air </a:t>
            </a:r>
            <a:r>
              <a:rPr lang="en-ID" dirty="0" err="1"/>
              <a:t>kecil</a:t>
            </a:r>
            <a:r>
              <a:rPr lang="en-ID" dirty="0"/>
              <a:t> </a:t>
            </a:r>
            <a:r>
              <a:rPr lang="en-ID" dirty="0" err="1"/>
              <a:t>disertai</a:t>
            </a:r>
            <a:r>
              <a:rPr lang="en-ID" dirty="0"/>
              <a:t> rasa </a:t>
            </a:r>
            <a:r>
              <a:rPr lang="en-ID" dirty="0" err="1"/>
              <a:t>nyeri</a:t>
            </a:r>
            <a:r>
              <a:rPr lang="en-ID" dirty="0"/>
              <a:t> </a:t>
            </a:r>
            <a:r>
              <a:rPr lang="en-ID" dirty="0" err="1"/>
              <a:t>saat</a:t>
            </a:r>
            <a:r>
              <a:rPr lang="en-ID" dirty="0"/>
              <a:t> </a:t>
            </a:r>
            <a:r>
              <a:rPr lang="en-ID" dirty="0" err="1"/>
              <a:t>buang</a:t>
            </a:r>
            <a:r>
              <a:rPr lang="en-ID" dirty="0"/>
              <a:t> air </a:t>
            </a:r>
            <a:r>
              <a:rPr lang="en-ID" dirty="0" err="1"/>
              <a:t>kecil</a:t>
            </a:r>
            <a:r>
              <a:rPr lang="en-ID" dirty="0"/>
              <a:t>. </a:t>
            </a:r>
            <a:r>
              <a:rPr lang="en-ID" dirty="0" err="1"/>
              <a:t>Pemeriksaan</a:t>
            </a:r>
            <a:r>
              <a:rPr lang="en-ID" dirty="0"/>
              <a:t> </a:t>
            </a:r>
            <a:r>
              <a:rPr lang="en-ID" dirty="0" err="1"/>
              <a:t>urin</a:t>
            </a:r>
            <a:r>
              <a:rPr lang="en-ID" dirty="0"/>
              <a:t> </a:t>
            </a:r>
            <a:r>
              <a:rPr lang="en-ID" dirty="0" err="1"/>
              <a:t>rutin</a:t>
            </a:r>
            <a:r>
              <a:rPr lang="en-ID" dirty="0"/>
              <a:t> </a:t>
            </a:r>
            <a:r>
              <a:rPr lang="en-ID" dirty="0" err="1"/>
              <a:t>membutuhkan</a:t>
            </a:r>
            <a:r>
              <a:rPr lang="en-ID" dirty="0"/>
              <a:t> </a:t>
            </a:r>
            <a:r>
              <a:rPr lang="en-ID" dirty="0" err="1"/>
              <a:t>sampel</a:t>
            </a:r>
            <a:r>
              <a:rPr lang="en-ID" dirty="0"/>
              <a:t> </a:t>
            </a:r>
            <a:r>
              <a:rPr lang="en-ID" dirty="0" err="1"/>
              <a:t>berupa</a:t>
            </a:r>
            <a:r>
              <a:rPr lang="en-ID" dirty="0"/>
              <a:t> </a:t>
            </a:r>
            <a:r>
              <a:rPr lang="en-ID" dirty="0" err="1"/>
              <a:t>urin</a:t>
            </a:r>
            <a:r>
              <a:rPr lang="en-ID" dirty="0"/>
              <a:t>.</a:t>
            </a:r>
          </a:p>
          <a:p>
            <a:pPr marL="285750" indent="-285750" algn="just">
              <a:lnSpc>
                <a:spcPct val="150000"/>
              </a:lnSpc>
              <a:buFont typeface="Wingdings" pitchFamily="2" charset="2"/>
              <a:buChar char="v"/>
            </a:pPr>
            <a:r>
              <a:rPr lang="en-ID" dirty="0" err="1"/>
              <a:t>Menyaring</a:t>
            </a:r>
            <a:r>
              <a:rPr lang="en-ID" dirty="0"/>
              <a:t>, </a:t>
            </a:r>
            <a:r>
              <a:rPr lang="en-ID" dirty="0" err="1"/>
              <a:t>membantu</a:t>
            </a:r>
            <a:r>
              <a:rPr lang="en-ID" dirty="0"/>
              <a:t> diagnosis, dan/</a:t>
            </a:r>
            <a:r>
              <a:rPr lang="en-ID" dirty="0" err="1"/>
              <a:t>atau</a:t>
            </a:r>
            <a:r>
              <a:rPr lang="en-ID" dirty="0"/>
              <a:t> </a:t>
            </a:r>
            <a:r>
              <a:rPr lang="en-ID" dirty="0" err="1"/>
              <a:t>memantau</a:t>
            </a:r>
            <a:r>
              <a:rPr lang="en-ID" dirty="0"/>
              <a:t> </a:t>
            </a:r>
            <a:r>
              <a:rPr lang="en-ID" dirty="0" err="1"/>
              <a:t>beberapa</a:t>
            </a:r>
            <a:r>
              <a:rPr lang="en-ID" dirty="0"/>
              <a:t> </a:t>
            </a:r>
            <a:r>
              <a:rPr lang="en-ID" dirty="0" err="1"/>
              <a:t>penyakit</a:t>
            </a:r>
            <a:r>
              <a:rPr lang="en-ID" dirty="0"/>
              <a:t> dan </a:t>
            </a:r>
            <a:r>
              <a:rPr lang="en-ID" dirty="0" err="1"/>
              <a:t>kondisi</a:t>
            </a:r>
            <a:r>
              <a:rPr lang="en-ID" dirty="0"/>
              <a:t> </a:t>
            </a:r>
            <a:r>
              <a:rPr lang="en-ID" dirty="0" err="1"/>
              <a:t>seperti</a:t>
            </a:r>
            <a:r>
              <a:rPr lang="en-ID" dirty="0"/>
              <a:t> </a:t>
            </a:r>
            <a:r>
              <a:rPr lang="en-ID" dirty="0" err="1"/>
              <a:t>kelainan</a:t>
            </a:r>
            <a:r>
              <a:rPr lang="en-ID" dirty="0"/>
              <a:t> </a:t>
            </a:r>
            <a:r>
              <a:rPr lang="en-ID" dirty="0" err="1"/>
              <a:t>ginjal</a:t>
            </a:r>
            <a:r>
              <a:rPr lang="en-ID" dirty="0"/>
              <a:t>/</a:t>
            </a:r>
            <a:r>
              <a:rPr lang="en-ID" dirty="0" err="1"/>
              <a:t>saluran</a:t>
            </a:r>
            <a:r>
              <a:rPr lang="en-ID" dirty="0"/>
              <a:t> </a:t>
            </a:r>
            <a:r>
              <a:rPr lang="en-ID" dirty="0" err="1"/>
              <a:t>kemih</a:t>
            </a:r>
            <a:r>
              <a:rPr lang="en-ID" dirty="0"/>
              <a:t>, </a:t>
            </a:r>
            <a:r>
              <a:rPr lang="en-ID" dirty="0" err="1"/>
              <a:t>gangguan</a:t>
            </a:r>
            <a:r>
              <a:rPr lang="en-ID" dirty="0"/>
              <a:t> </a:t>
            </a:r>
            <a:r>
              <a:rPr lang="en-ID" dirty="0" err="1"/>
              <a:t>infeksi</a:t>
            </a:r>
            <a:r>
              <a:rPr lang="en-ID" dirty="0"/>
              <a:t> </a:t>
            </a:r>
            <a:r>
              <a:rPr lang="en-ID" dirty="0" err="1"/>
              <a:t>saluran</a:t>
            </a:r>
            <a:r>
              <a:rPr lang="en-ID" dirty="0"/>
              <a:t> </a:t>
            </a:r>
            <a:r>
              <a:rPr lang="en-ID" dirty="0" err="1"/>
              <a:t>kemih</a:t>
            </a:r>
            <a:r>
              <a:rPr lang="en-ID" dirty="0"/>
              <a:t> (ISK), dan </a:t>
            </a:r>
            <a:r>
              <a:rPr lang="en-ID" dirty="0" err="1"/>
              <a:t>penyakit</a:t>
            </a:r>
            <a:r>
              <a:rPr lang="en-ID" dirty="0"/>
              <a:t> </a:t>
            </a:r>
            <a:r>
              <a:rPr lang="en-ID" dirty="0" err="1"/>
              <a:t>metabolik</a:t>
            </a:r>
            <a:r>
              <a:rPr lang="en-ID" dirty="0"/>
              <a:t> </a:t>
            </a:r>
            <a:r>
              <a:rPr lang="en-ID" dirty="0" err="1"/>
              <a:t>atau</a:t>
            </a:r>
            <a:r>
              <a:rPr lang="en-ID" dirty="0"/>
              <a:t> </a:t>
            </a:r>
            <a:r>
              <a:rPr lang="en-ID" dirty="0" err="1"/>
              <a:t>sistemik</a:t>
            </a:r>
            <a:r>
              <a:rPr lang="en-ID" dirty="0"/>
              <a:t>.</a:t>
            </a:r>
            <a:endParaRPr lang="en-ID" sz="1600" b="1" dirty="0"/>
          </a:p>
        </p:txBody>
      </p:sp>
      <p:sp>
        <p:nvSpPr>
          <p:cNvPr id="4" name="TextBox 3"/>
          <p:cNvSpPr txBox="1"/>
          <p:nvPr/>
        </p:nvSpPr>
        <p:spPr>
          <a:xfrm>
            <a:off x="325808" y="830791"/>
            <a:ext cx="7920880" cy="369332"/>
          </a:xfrm>
          <a:prstGeom prst="rect">
            <a:avLst/>
          </a:prstGeom>
          <a:noFill/>
        </p:spPr>
        <p:txBody>
          <a:bodyPr wrap="square" rtlCol="0">
            <a:spAutoFit/>
          </a:bodyPr>
          <a:lstStyle/>
          <a:p>
            <a:r>
              <a:rPr lang="en-ID" b="1" dirty="0"/>
              <a:t>Urine </a:t>
            </a:r>
            <a:r>
              <a:rPr lang="en-ID" b="1" dirty="0" err="1"/>
              <a:t>rutin</a:t>
            </a:r>
            <a:r>
              <a:rPr lang="en-ID" b="1" dirty="0"/>
              <a:t> </a:t>
            </a:r>
            <a:endParaRPr lang="id-ID" b="1" dirty="0">
              <a:solidFill>
                <a:schemeClr val="tx1">
                  <a:lumMod val="75000"/>
                  <a:lumOff val="25000"/>
                </a:schemeClr>
              </a:solidFill>
            </a:endParaRPr>
          </a:p>
        </p:txBody>
      </p:sp>
      <p:pic>
        <p:nvPicPr>
          <p:cNvPr id="12" name="Picture 3" descr="D:\ARTWORK\UNISA\BRAND BOOK\CDR\__MASTER TEMPLATE\TEMPLATE PPT\JPG\1,1.png"/>
          <p:cNvPicPr>
            <a:picLocks noChangeAspect="1" noChangeArrowheads="1"/>
          </p:cNvPicPr>
          <p:nvPr/>
        </p:nvPicPr>
        <p:blipFill>
          <a:blip r:embed="rId3" cstate="print"/>
          <a:srcRect/>
          <a:stretch>
            <a:fillRect/>
          </a:stretch>
        </p:blipFill>
        <p:spPr bwMode="auto">
          <a:xfrm>
            <a:off x="642910" y="214290"/>
            <a:ext cx="1643074" cy="592720"/>
          </a:xfrm>
          <a:prstGeom prst="rect">
            <a:avLst/>
          </a:prstGeom>
          <a:noFill/>
        </p:spPr>
      </p:pic>
    </p:spTree>
    <p:extLst>
      <p:ext uri="{BB962C8B-B14F-4D97-AF65-F5344CB8AC3E}">
        <p14:creationId xmlns:p14="http://schemas.microsoft.com/office/powerpoint/2010/main" val="4282561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09" y="1200123"/>
            <a:ext cx="7603779" cy="4439998"/>
          </a:xfrm>
          <a:prstGeom prst="rect">
            <a:avLst/>
          </a:prstGeom>
          <a:noFill/>
        </p:spPr>
        <p:txBody>
          <a:bodyPr wrap="square" rtlCol="0">
            <a:spAutoFit/>
          </a:bodyPr>
          <a:lstStyle/>
          <a:p>
            <a:pPr marL="285750" indent="-285750" algn="just">
              <a:lnSpc>
                <a:spcPct val="150000"/>
              </a:lnSpc>
              <a:buFont typeface="Wingdings" pitchFamily="2" charset="2"/>
              <a:buChar char="v"/>
            </a:pPr>
            <a:r>
              <a:rPr lang="en-ID" dirty="0" err="1"/>
              <a:t>Adalah</a:t>
            </a:r>
            <a:r>
              <a:rPr lang="en-ID" dirty="0"/>
              <a:t> </a:t>
            </a:r>
            <a:r>
              <a:rPr lang="en-ID" dirty="0" err="1"/>
              <a:t>pemeriksaan</a:t>
            </a:r>
            <a:r>
              <a:rPr lang="en-ID" dirty="0"/>
              <a:t> </a:t>
            </a:r>
            <a:r>
              <a:rPr lang="en-ID" dirty="0" err="1"/>
              <a:t>urin</a:t>
            </a:r>
            <a:r>
              <a:rPr lang="en-ID" dirty="0"/>
              <a:t> </a:t>
            </a:r>
            <a:r>
              <a:rPr lang="en-ID" dirty="0" err="1"/>
              <a:t>tanpa</a:t>
            </a:r>
            <a:r>
              <a:rPr lang="en-ID" dirty="0"/>
              <a:t> </a:t>
            </a:r>
            <a:r>
              <a:rPr lang="en-ID" dirty="0" err="1"/>
              <a:t>menggunakan</a:t>
            </a:r>
            <a:r>
              <a:rPr lang="en-ID" dirty="0"/>
              <a:t> </a:t>
            </a:r>
            <a:r>
              <a:rPr lang="en-ID" dirty="0" err="1"/>
              <a:t>alat</a:t>
            </a:r>
            <a:r>
              <a:rPr lang="en-ID" dirty="0"/>
              <a:t>, </a:t>
            </a:r>
            <a:r>
              <a:rPr lang="en-ID" dirty="0" err="1"/>
              <a:t>dilihat</a:t>
            </a:r>
            <a:r>
              <a:rPr lang="en-ID" dirty="0"/>
              <a:t> </a:t>
            </a:r>
            <a:r>
              <a:rPr lang="en-ID" dirty="0" err="1"/>
              <a:t>dengan</a:t>
            </a:r>
            <a:r>
              <a:rPr lang="en-ID" dirty="0"/>
              <a:t> </a:t>
            </a:r>
            <a:r>
              <a:rPr lang="en-ID" dirty="0" err="1"/>
              <a:t>mata</a:t>
            </a:r>
            <a:r>
              <a:rPr lang="en-ID" dirty="0"/>
              <a:t> </a:t>
            </a:r>
            <a:r>
              <a:rPr lang="en-ID" dirty="0" err="1"/>
              <a:t>telanjang</a:t>
            </a:r>
            <a:r>
              <a:rPr lang="en-ID" dirty="0"/>
              <a:t>, </a:t>
            </a:r>
            <a:r>
              <a:rPr lang="en-ID" dirty="0" err="1"/>
              <a:t>dengan</a:t>
            </a:r>
            <a:r>
              <a:rPr lang="en-ID" dirty="0"/>
              <a:t> </a:t>
            </a:r>
            <a:r>
              <a:rPr lang="en-ID" dirty="0" err="1"/>
              <a:t>penerangan</a:t>
            </a:r>
            <a:r>
              <a:rPr lang="en-ID" dirty="0"/>
              <a:t> </a:t>
            </a:r>
            <a:r>
              <a:rPr lang="en-ID" dirty="0" err="1"/>
              <a:t>sinar</a:t>
            </a:r>
            <a:r>
              <a:rPr lang="en-ID" dirty="0"/>
              <a:t> </a:t>
            </a:r>
            <a:r>
              <a:rPr lang="en-ID" dirty="0" err="1"/>
              <a:t>matahari</a:t>
            </a:r>
            <a:r>
              <a:rPr lang="en-ID" dirty="0"/>
              <a:t> </a:t>
            </a:r>
          </a:p>
          <a:p>
            <a:pPr marL="342900" indent="-342900" algn="just">
              <a:lnSpc>
                <a:spcPct val="150000"/>
              </a:lnSpc>
              <a:buFont typeface="+mj-lt"/>
              <a:buAutoNum type="arabicPeriod"/>
            </a:pPr>
            <a:r>
              <a:rPr lang="en-ID" dirty="0"/>
              <a:t>Volume </a:t>
            </a:r>
          </a:p>
          <a:p>
            <a:pPr marL="342900" indent="-342900" algn="just">
              <a:lnSpc>
                <a:spcPct val="150000"/>
              </a:lnSpc>
              <a:buFont typeface="+mj-lt"/>
              <a:buAutoNum type="arabicPeriod"/>
            </a:pPr>
            <a:r>
              <a:rPr lang="en-ID" dirty="0" err="1"/>
              <a:t>Warna</a:t>
            </a:r>
            <a:r>
              <a:rPr lang="en-ID" dirty="0"/>
              <a:t> </a:t>
            </a:r>
          </a:p>
          <a:p>
            <a:pPr marL="342900" indent="-342900" algn="just">
              <a:lnSpc>
                <a:spcPct val="150000"/>
              </a:lnSpc>
              <a:buFont typeface="+mj-lt"/>
              <a:buAutoNum type="arabicPeriod"/>
            </a:pPr>
            <a:r>
              <a:rPr lang="en-ID" dirty="0" err="1"/>
              <a:t>Kekeruhan</a:t>
            </a:r>
            <a:r>
              <a:rPr lang="en-ID" dirty="0"/>
              <a:t> </a:t>
            </a:r>
          </a:p>
          <a:p>
            <a:pPr marL="342900" indent="-342900" algn="just">
              <a:lnSpc>
                <a:spcPct val="150000"/>
              </a:lnSpc>
              <a:buFont typeface="+mj-lt"/>
              <a:buAutoNum type="arabicPeriod"/>
            </a:pPr>
            <a:r>
              <a:rPr lang="en-ID" dirty="0" err="1"/>
              <a:t>Bau</a:t>
            </a:r>
            <a:r>
              <a:rPr lang="en-ID" dirty="0"/>
              <a:t> </a:t>
            </a:r>
          </a:p>
          <a:p>
            <a:pPr marL="342900" indent="-342900" algn="just">
              <a:lnSpc>
                <a:spcPct val="150000"/>
              </a:lnSpc>
              <a:buFont typeface="+mj-lt"/>
              <a:buAutoNum type="arabicPeriod"/>
            </a:pPr>
            <a:r>
              <a:rPr lang="en-ID" dirty="0" err="1"/>
              <a:t>Berat</a:t>
            </a:r>
            <a:r>
              <a:rPr lang="en-ID" dirty="0"/>
              <a:t> </a:t>
            </a:r>
            <a:r>
              <a:rPr lang="en-ID" dirty="0" err="1"/>
              <a:t>jenis</a:t>
            </a:r>
            <a:endParaRPr lang="en-ID" dirty="0"/>
          </a:p>
          <a:p>
            <a:pPr marL="285750" indent="-285750" algn="just">
              <a:lnSpc>
                <a:spcPct val="150000"/>
              </a:lnSpc>
              <a:buFont typeface="Wingdings" pitchFamily="2" charset="2"/>
              <a:buChar char="v"/>
            </a:pPr>
            <a:r>
              <a:rPr lang="en-ID" sz="1600" dirty="0"/>
              <a:t>Volume </a:t>
            </a:r>
            <a:r>
              <a:rPr lang="en-ID" sz="1600" dirty="0" err="1"/>
              <a:t>Diukur</a:t>
            </a:r>
            <a:r>
              <a:rPr lang="en-ID" sz="1600" dirty="0"/>
              <a:t> </a:t>
            </a:r>
            <a:r>
              <a:rPr lang="en-ID" sz="1600" dirty="0" err="1"/>
              <a:t>dengan</a:t>
            </a:r>
            <a:r>
              <a:rPr lang="en-ID" sz="1600" dirty="0"/>
              <a:t> </a:t>
            </a:r>
            <a:r>
              <a:rPr lang="en-ID" sz="1600" dirty="0" err="1"/>
              <a:t>gelas</a:t>
            </a:r>
            <a:r>
              <a:rPr lang="en-ID" sz="1600" dirty="0"/>
              <a:t> </a:t>
            </a:r>
            <a:r>
              <a:rPr lang="en-ID" sz="1600" dirty="0" err="1"/>
              <a:t>ukur</a:t>
            </a:r>
            <a:r>
              <a:rPr lang="en-ID" sz="1600" dirty="0"/>
              <a:t>, rata rata orang </a:t>
            </a:r>
            <a:r>
              <a:rPr lang="en-ID" sz="1600" dirty="0" err="1"/>
              <a:t>dewasa</a:t>
            </a:r>
            <a:r>
              <a:rPr lang="en-ID" sz="1600" dirty="0"/>
              <a:t> 800- 1300ml/24jam</a:t>
            </a:r>
          </a:p>
          <a:p>
            <a:pPr marL="342900" indent="-342900" algn="just">
              <a:lnSpc>
                <a:spcPct val="150000"/>
              </a:lnSpc>
              <a:buFont typeface="+mj-lt"/>
              <a:buAutoNum type="arabicPeriod"/>
            </a:pPr>
            <a:r>
              <a:rPr lang="en-ID" sz="1600" dirty="0"/>
              <a:t> </a:t>
            </a:r>
            <a:r>
              <a:rPr lang="en-ID" sz="1600" dirty="0" err="1"/>
              <a:t>Poliuri</a:t>
            </a:r>
            <a:r>
              <a:rPr lang="en-ID" sz="1600" dirty="0"/>
              <a:t> : &gt;2000ml/24jam</a:t>
            </a:r>
          </a:p>
          <a:p>
            <a:pPr marL="342900" indent="-342900" algn="just">
              <a:lnSpc>
                <a:spcPct val="150000"/>
              </a:lnSpc>
              <a:buFont typeface="+mj-lt"/>
              <a:buAutoNum type="arabicPeriod"/>
            </a:pPr>
            <a:r>
              <a:rPr lang="en-ID" sz="1600" dirty="0"/>
              <a:t> </a:t>
            </a:r>
            <a:r>
              <a:rPr lang="en-ID" sz="1600" dirty="0" err="1"/>
              <a:t>Nokturi</a:t>
            </a:r>
            <a:r>
              <a:rPr lang="en-ID" sz="1600" dirty="0"/>
              <a:t> : Diuresis </a:t>
            </a:r>
            <a:r>
              <a:rPr lang="en-ID" sz="1600" dirty="0" err="1"/>
              <a:t>malam</a:t>
            </a:r>
            <a:r>
              <a:rPr lang="en-ID" sz="1600" dirty="0"/>
              <a:t> &gt;400ml</a:t>
            </a:r>
          </a:p>
          <a:p>
            <a:pPr marL="342900" indent="-342900" algn="just">
              <a:lnSpc>
                <a:spcPct val="150000"/>
              </a:lnSpc>
              <a:buFont typeface="+mj-lt"/>
              <a:buAutoNum type="arabicPeriod"/>
            </a:pPr>
            <a:r>
              <a:rPr lang="en-ID" sz="1600" dirty="0"/>
              <a:t> </a:t>
            </a:r>
            <a:r>
              <a:rPr lang="en-ID" sz="1600" dirty="0" err="1"/>
              <a:t>Oliguri</a:t>
            </a:r>
            <a:r>
              <a:rPr lang="en-ID" sz="1600" dirty="0"/>
              <a:t> : </a:t>
            </a:r>
            <a:r>
              <a:rPr lang="en-ID" sz="1600" dirty="0" err="1"/>
              <a:t>Tidak</a:t>
            </a:r>
            <a:r>
              <a:rPr lang="en-ID" sz="1600" dirty="0"/>
              <a:t> </a:t>
            </a:r>
            <a:r>
              <a:rPr lang="en-ID" sz="1600" dirty="0" err="1"/>
              <a:t>ada</a:t>
            </a:r>
            <a:r>
              <a:rPr lang="en-ID" sz="1600" dirty="0"/>
              <a:t> </a:t>
            </a:r>
            <a:r>
              <a:rPr lang="en-ID" sz="1600" dirty="0" err="1"/>
              <a:t>produksi</a:t>
            </a:r>
            <a:r>
              <a:rPr lang="en-ID" sz="1600" dirty="0"/>
              <a:t> </a:t>
            </a:r>
            <a:r>
              <a:rPr lang="en-ID" sz="1600" dirty="0" err="1"/>
              <a:t>urin</a:t>
            </a:r>
            <a:endParaRPr lang="en-ID" sz="1600" b="1" dirty="0"/>
          </a:p>
        </p:txBody>
      </p:sp>
      <p:sp>
        <p:nvSpPr>
          <p:cNvPr id="4" name="TextBox 3"/>
          <p:cNvSpPr txBox="1"/>
          <p:nvPr/>
        </p:nvSpPr>
        <p:spPr>
          <a:xfrm>
            <a:off x="325808" y="830791"/>
            <a:ext cx="7920880" cy="369332"/>
          </a:xfrm>
          <a:prstGeom prst="rect">
            <a:avLst/>
          </a:prstGeom>
          <a:noFill/>
        </p:spPr>
        <p:txBody>
          <a:bodyPr wrap="square" rtlCol="0">
            <a:spAutoFit/>
          </a:bodyPr>
          <a:lstStyle/>
          <a:p>
            <a:r>
              <a:rPr lang="en-ID" dirty="0" err="1"/>
              <a:t>Pemeriksaan</a:t>
            </a:r>
            <a:r>
              <a:rPr lang="en-ID" dirty="0"/>
              <a:t> </a:t>
            </a:r>
            <a:r>
              <a:rPr lang="en-ID" dirty="0" err="1"/>
              <a:t>Urin</a:t>
            </a:r>
            <a:r>
              <a:rPr lang="en-ID" dirty="0"/>
              <a:t> </a:t>
            </a:r>
            <a:r>
              <a:rPr lang="en-ID" dirty="0" err="1"/>
              <a:t>Makroskopik</a:t>
            </a:r>
            <a:endParaRPr lang="id-ID" b="1" dirty="0">
              <a:solidFill>
                <a:schemeClr val="tx1">
                  <a:lumMod val="75000"/>
                  <a:lumOff val="25000"/>
                </a:schemeClr>
              </a:solidFill>
            </a:endParaRPr>
          </a:p>
        </p:txBody>
      </p:sp>
      <p:pic>
        <p:nvPicPr>
          <p:cNvPr id="12" name="Picture 3" descr="D:\ARTWORK\UNISA\BRAND BOOK\CDR\__MASTER TEMPLATE\TEMPLATE PPT\JPG\1,1.png"/>
          <p:cNvPicPr>
            <a:picLocks noChangeAspect="1" noChangeArrowheads="1"/>
          </p:cNvPicPr>
          <p:nvPr/>
        </p:nvPicPr>
        <p:blipFill>
          <a:blip r:embed="rId3" cstate="print"/>
          <a:srcRect/>
          <a:stretch>
            <a:fillRect/>
          </a:stretch>
        </p:blipFill>
        <p:spPr bwMode="auto">
          <a:xfrm>
            <a:off x="642910" y="214290"/>
            <a:ext cx="1643074" cy="592720"/>
          </a:xfrm>
          <a:prstGeom prst="rect">
            <a:avLst/>
          </a:prstGeom>
          <a:noFill/>
        </p:spPr>
      </p:pic>
    </p:spTree>
    <p:extLst>
      <p:ext uri="{BB962C8B-B14F-4D97-AF65-F5344CB8AC3E}">
        <p14:creationId xmlns:p14="http://schemas.microsoft.com/office/powerpoint/2010/main" val="544120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09" y="1200123"/>
            <a:ext cx="7603779" cy="4204356"/>
          </a:xfrm>
          <a:prstGeom prst="rect">
            <a:avLst/>
          </a:prstGeom>
          <a:noFill/>
        </p:spPr>
        <p:txBody>
          <a:bodyPr wrap="square" rtlCol="0">
            <a:spAutoFit/>
          </a:bodyPr>
          <a:lstStyle/>
          <a:p>
            <a:pPr marL="285750" indent="-285750" algn="just">
              <a:lnSpc>
                <a:spcPct val="150000"/>
              </a:lnSpc>
              <a:buFont typeface="Wingdings" pitchFamily="2" charset="2"/>
              <a:buChar char="v"/>
            </a:pPr>
            <a:r>
              <a:rPr lang="en-ID" dirty="0" err="1"/>
              <a:t>Warna</a:t>
            </a:r>
            <a:endParaRPr lang="en-ID" dirty="0"/>
          </a:p>
          <a:p>
            <a:pPr marL="285750" indent="-285750" algn="just">
              <a:lnSpc>
                <a:spcPct val="150000"/>
              </a:lnSpc>
              <a:buFont typeface="Wingdings" pitchFamily="2" charset="2"/>
              <a:buChar char="v"/>
            </a:pPr>
            <a:r>
              <a:rPr lang="en-ID" dirty="0" err="1"/>
              <a:t>Dilihat</a:t>
            </a:r>
            <a:r>
              <a:rPr lang="en-ID" dirty="0"/>
              <a:t> </a:t>
            </a:r>
            <a:r>
              <a:rPr lang="en-ID" dirty="0" err="1"/>
              <a:t>dengan</a:t>
            </a:r>
            <a:r>
              <a:rPr lang="en-ID" dirty="0"/>
              <a:t> </a:t>
            </a:r>
            <a:r>
              <a:rPr lang="en-ID" dirty="0" err="1"/>
              <a:t>cahaya</a:t>
            </a:r>
            <a:r>
              <a:rPr lang="en-ID" dirty="0"/>
              <a:t> </a:t>
            </a:r>
            <a:r>
              <a:rPr lang="en-ID" dirty="0" err="1"/>
              <a:t>tembus</a:t>
            </a:r>
            <a:r>
              <a:rPr lang="en-ID" dirty="0"/>
              <a:t> </a:t>
            </a:r>
            <a:r>
              <a:rPr lang="en-ID" dirty="0" err="1"/>
              <a:t>dalam</a:t>
            </a:r>
            <a:r>
              <a:rPr lang="en-ID" dirty="0"/>
              <a:t> </a:t>
            </a:r>
            <a:r>
              <a:rPr lang="en-ID" dirty="0" err="1"/>
              <a:t>tabung</a:t>
            </a:r>
            <a:r>
              <a:rPr lang="en-ID" dirty="0"/>
              <a:t> </a:t>
            </a:r>
            <a:r>
              <a:rPr lang="en-ID" dirty="0" err="1"/>
              <a:t>reaksi</a:t>
            </a:r>
            <a:r>
              <a:rPr lang="en-ID" dirty="0"/>
              <a:t>, </a:t>
            </a:r>
            <a:r>
              <a:rPr lang="en-ID" dirty="0" err="1"/>
              <a:t>posisi</a:t>
            </a:r>
            <a:r>
              <a:rPr lang="en-ID" dirty="0"/>
              <a:t> </a:t>
            </a:r>
            <a:r>
              <a:rPr lang="en-ID" dirty="0" err="1"/>
              <a:t>serong</a:t>
            </a:r>
            <a:r>
              <a:rPr lang="en-ID" dirty="0"/>
              <a:t> </a:t>
            </a:r>
            <a:r>
              <a:rPr lang="en-ID" dirty="0" err="1"/>
              <a:t>dalam</a:t>
            </a:r>
            <a:r>
              <a:rPr lang="en-ID" dirty="0"/>
              <a:t> </a:t>
            </a:r>
            <a:r>
              <a:rPr lang="en-ID" dirty="0" err="1"/>
              <a:t>penerangan</a:t>
            </a:r>
            <a:r>
              <a:rPr lang="en-ID" dirty="0"/>
              <a:t> </a:t>
            </a:r>
            <a:r>
              <a:rPr lang="en-ID" dirty="0" err="1"/>
              <a:t>terang</a:t>
            </a:r>
            <a:r>
              <a:rPr lang="en-ID" dirty="0"/>
              <a:t> </a:t>
            </a:r>
            <a:r>
              <a:rPr lang="en-ID" dirty="0" err="1"/>
              <a:t>matahari</a:t>
            </a:r>
            <a:r>
              <a:rPr lang="en-ID" dirty="0"/>
              <a:t>. </a:t>
            </a:r>
          </a:p>
          <a:p>
            <a:pPr marL="285750" indent="-285750" algn="just">
              <a:lnSpc>
                <a:spcPct val="150000"/>
              </a:lnSpc>
              <a:buFont typeface="Wingdings" pitchFamily="2" charset="2"/>
              <a:buChar char="v"/>
            </a:pPr>
            <a:r>
              <a:rPr lang="en-ID" dirty="0"/>
              <a:t>Normal </a:t>
            </a:r>
            <a:r>
              <a:rPr lang="en-ID" dirty="0" err="1"/>
              <a:t>urin</a:t>
            </a:r>
            <a:r>
              <a:rPr lang="en-ID" dirty="0"/>
              <a:t> </a:t>
            </a:r>
            <a:r>
              <a:rPr lang="en-ID" dirty="0" err="1"/>
              <a:t>berwarna</a:t>
            </a:r>
            <a:r>
              <a:rPr lang="en-ID" dirty="0"/>
              <a:t> </a:t>
            </a:r>
            <a:r>
              <a:rPr lang="en-ID" dirty="0" err="1"/>
              <a:t>kuning</a:t>
            </a:r>
            <a:r>
              <a:rPr lang="en-ID" dirty="0"/>
              <a:t> </a:t>
            </a:r>
            <a:r>
              <a:rPr lang="en-ID" dirty="0" err="1"/>
              <a:t>muda</a:t>
            </a:r>
            <a:r>
              <a:rPr lang="en-ID" dirty="0"/>
              <a:t> </a:t>
            </a:r>
            <a:r>
              <a:rPr lang="en-ID" dirty="0" err="1"/>
              <a:t>sampai</a:t>
            </a:r>
            <a:r>
              <a:rPr lang="en-ID" dirty="0"/>
              <a:t> </a:t>
            </a:r>
            <a:r>
              <a:rPr lang="en-ID" dirty="0" err="1"/>
              <a:t>kuning</a:t>
            </a:r>
            <a:r>
              <a:rPr lang="en-ID" dirty="0"/>
              <a:t> </a:t>
            </a:r>
            <a:r>
              <a:rPr lang="en-ID" dirty="0" err="1"/>
              <a:t>tua</a:t>
            </a:r>
            <a:r>
              <a:rPr lang="en-ID" dirty="0"/>
              <a:t>. </a:t>
            </a:r>
          </a:p>
          <a:p>
            <a:pPr marL="285750" indent="-285750" algn="just">
              <a:lnSpc>
                <a:spcPct val="150000"/>
              </a:lnSpc>
              <a:buFont typeface="Wingdings" pitchFamily="2" charset="2"/>
              <a:buChar char="v"/>
            </a:pPr>
            <a:r>
              <a:rPr lang="en-ID" dirty="0" err="1"/>
              <a:t>Biasanya</a:t>
            </a:r>
            <a:r>
              <a:rPr lang="en-ID" dirty="0"/>
              <a:t> </a:t>
            </a:r>
            <a:r>
              <a:rPr lang="en-ID" dirty="0" err="1"/>
              <a:t>dilihat</a:t>
            </a:r>
            <a:r>
              <a:rPr lang="en-ID" dirty="0"/>
              <a:t> </a:t>
            </a:r>
            <a:r>
              <a:rPr lang="en-ID" dirty="0" err="1"/>
              <a:t>bersama</a:t>
            </a:r>
            <a:r>
              <a:rPr lang="en-ID" dirty="0"/>
              <a:t> </a:t>
            </a:r>
            <a:r>
              <a:rPr lang="en-ID" dirty="0" err="1"/>
              <a:t>kekeruhan</a:t>
            </a:r>
            <a:r>
              <a:rPr lang="en-ID" dirty="0"/>
              <a:t> dan </a:t>
            </a:r>
            <a:r>
              <a:rPr lang="en-ID" dirty="0" err="1"/>
              <a:t>ada</a:t>
            </a:r>
            <a:r>
              <a:rPr lang="en-ID" dirty="0"/>
              <a:t> </a:t>
            </a:r>
            <a:r>
              <a:rPr lang="en-ID" dirty="0" err="1"/>
              <a:t>benang</a:t>
            </a:r>
            <a:r>
              <a:rPr lang="en-ID" dirty="0"/>
              <a:t> </a:t>
            </a:r>
            <a:r>
              <a:rPr lang="en-ID" dirty="0" err="1"/>
              <a:t>benang</a:t>
            </a:r>
            <a:r>
              <a:rPr lang="en-ID" dirty="0"/>
              <a:t> </a:t>
            </a:r>
            <a:r>
              <a:rPr lang="en-ID" dirty="0" err="1"/>
              <a:t>lendir</a:t>
            </a:r>
            <a:r>
              <a:rPr lang="en-ID" dirty="0"/>
              <a:t> (</a:t>
            </a:r>
            <a:r>
              <a:rPr lang="en-ID" dirty="0" err="1"/>
              <a:t>nubecula</a:t>
            </a:r>
            <a:r>
              <a:rPr lang="en-ID" dirty="0"/>
              <a:t>). </a:t>
            </a:r>
          </a:p>
          <a:p>
            <a:pPr marL="285750" indent="-285750" algn="just">
              <a:lnSpc>
                <a:spcPct val="150000"/>
              </a:lnSpc>
              <a:buFont typeface="Wingdings" pitchFamily="2" charset="2"/>
              <a:buChar char="v"/>
            </a:pPr>
            <a:r>
              <a:rPr lang="en-ID" dirty="0"/>
              <a:t>-</a:t>
            </a:r>
            <a:r>
              <a:rPr lang="en-ID" dirty="0" err="1"/>
              <a:t>Urin</a:t>
            </a:r>
            <a:r>
              <a:rPr lang="en-ID" dirty="0"/>
              <a:t> “</a:t>
            </a:r>
            <a:r>
              <a:rPr lang="en-ID" dirty="0" err="1"/>
              <a:t>merah</a:t>
            </a:r>
            <a:r>
              <a:rPr lang="en-ID" dirty="0"/>
              <a:t>” : </a:t>
            </a:r>
            <a:r>
              <a:rPr lang="en-ID" dirty="0" err="1"/>
              <a:t>Disebabkan</a:t>
            </a:r>
            <a:r>
              <a:rPr lang="en-ID" dirty="0"/>
              <a:t> oleh </a:t>
            </a:r>
            <a:r>
              <a:rPr lang="en-ID" dirty="0" err="1"/>
              <a:t>hematuri</a:t>
            </a:r>
            <a:r>
              <a:rPr lang="en-ID" dirty="0"/>
              <a:t>, </a:t>
            </a:r>
            <a:r>
              <a:rPr lang="en-ID" dirty="0" err="1"/>
              <a:t>hemoglobinuri</a:t>
            </a:r>
            <a:r>
              <a:rPr lang="en-ID" dirty="0"/>
              <a:t>, </a:t>
            </a:r>
            <a:r>
              <a:rPr lang="en-ID" dirty="0" err="1"/>
              <a:t>mioglobinuri</a:t>
            </a:r>
            <a:r>
              <a:rPr lang="en-ID" dirty="0"/>
              <a:t>, </a:t>
            </a:r>
            <a:r>
              <a:rPr lang="en-ID" dirty="0" err="1"/>
              <a:t>kontaminasi</a:t>
            </a:r>
            <a:r>
              <a:rPr lang="en-ID" dirty="0"/>
              <a:t> </a:t>
            </a:r>
            <a:r>
              <a:rPr lang="en-ID" dirty="0" err="1"/>
              <a:t>darah</a:t>
            </a:r>
            <a:r>
              <a:rPr lang="en-ID" dirty="0"/>
              <a:t> </a:t>
            </a:r>
            <a:r>
              <a:rPr lang="en-ID" dirty="0" err="1"/>
              <a:t>menstruasi</a:t>
            </a:r>
            <a:r>
              <a:rPr lang="en-ID" dirty="0"/>
              <a:t> pada </a:t>
            </a:r>
            <a:r>
              <a:rPr lang="en-ID" dirty="0" err="1"/>
              <a:t>pasien</a:t>
            </a:r>
            <a:r>
              <a:rPr lang="en-ID" dirty="0"/>
              <a:t> </a:t>
            </a:r>
            <a:r>
              <a:rPr lang="en-ID" dirty="0" err="1"/>
              <a:t>wanita</a:t>
            </a:r>
            <a:r>
              <a:rPr lang="en-ID" dirty="0"/>
              <a:t>. </a:t>
            </a:r>
          </a:p>
          <a:p>
            <a:pPr marL="285750" indent="-285750" algn="just">
              <a:lnSpc>
                <a:spcPct val="150000"/>
              </a:lnSpc>
              <a:buFont typeface="Wingdings" pitchFamily="2" charset="2"/>
              <a:buChar char="v"/>
            </a:pPr>
            <a:r>
              <a:rPr lang="en-ID" dirty="0"/>
              <a:t>-</a:t>
            </a:r>
            <a:r>
              <a:rPr lang="en-ID" dirty="0" err="1"/>
              <a:t>Urin</a:t>
            </a:r>
            <a:r>
              <a:rPr lang="en-ID" dirty="0"/>
              <a:t> “</a:t>
            </a:r>
            <a:r>
              <a:rPr lang="en-ID" dirty="0" err="1"/>
              <a:t>kuning</a:t>
            </a:r>
            <a:r>
              <a:rPr lang="en-ID" dirty="0"/>
              <a:t> </a:t>
            </a:r>
            <a:r>
              <a:rPr lang="en-ID" dirty="0" err="1"/>
              <a:t>tua-coklat-kehitaman</a:t>
            </a:r>
            <a:r>
              <a:rPr lang="en-ID" dirty="0"/>
              <a:t> </a:t>
            </a:r>
            <a:r>
              <a:rPr lang="en-ID" dirty="0" err="1"/>
              <a:t>seperti</a:t>
            </a:r>
            <a:r>
              <a:rPr lang="en-ID" dirty="0"/>
              <a:t> </a:t>
            </a:r>
            <a:r>
              <a:rPr lang="en-ID" dirty="0" err="1"/>
              <a:t>teh</a:t>
            </a:r>
            <a:r>
              <a:rPr lang="en-ID" dirty="0"/>
              <a:t> </a:t>
            </a:r>
            <a:r>
              <a:rPr lang="en-ID" dirty="0" err="1"/>
              <a:t>tua</a:t>
            </a:r>
            <a:r>
              <a:rPr lang="en-ID" dirty="0"/>
              <a:t>” : </a:t>
            </a:r>
            <a:r>
              <a:rPr lang="en-ID" dirty="0" err="1"/>
              <a:t>Disebabkan</a:t>
            </a:r>
            <a:r>
              <a:rPr lang="en-ID" dirty="0"/>
              <a:t> oleh </a:t>
            </a:r>
            <a:r>
              <a:rPr lang="en-ID" dirty="0" err="1"/>
              <a:t>urin</a:t>
            </a:r>
            <a:r>
              <a:rPr lang="en-ID" dirty="0"/>
              <a:t> yang </a:t>
            </a:r>
            <a:r>
              <a:rPr lang="en-ID" dirty="0" err="1"/>
              <a:t>pekat</a:t>
            </a:r>
            <a:r>
              <a:rPr lang="en-ID" dirty="0"/>
              <a:t>, pigmen bilirubin</a:t>
            </a:r>
            <a:endParaRPr lang="en-ID" sz="1600" b="1" dirty="0"/>
          </a:p>
        </p:txBody>
      </p:sp>
      <p:sp>
        <p:nvSpPr>
          <p:cNvPr id="4" name="TextBox 3"/>
          <p:cNvSpPr txBox="1"/>
          <p:nvPr/>
        </p:nvSpPr>
        <p:spPr>
          <a:xfrm>
            <a:off x="325808" y="830791"/>
            <a:ext cx="7920880" cy="369332"/>
          </a:xfrm>
          <a:prstGeom prst="rect">
            <a:avLst/>
          </a:prstGeom>
          <a:noFill/>
        </p:spPr>
        <p:txBody>
          <a:bodyPr wrap="square" rtlCol="0">
            <a:spAutoFit/>
          </a:bodyPr>
          <a:lstStyle/>
          <a:p>
            <a:r>
              <a:rPr lang="en-ID" dirty="0" err="1"/>
              <a:t>Pemeriksaan</a:t>
            </a:r>
            <a:r>
              <a:rPr lang="en-ID" dirty="0"/>
              <a:t> </a:t>
            </a:r>
            <a:r>
              <a:rPr lang="en-ID" dirty="0" err="1"/>
              <a:t>Urin</a:t>
            </a:r>
            <a:r>
              <a:rPr lang="en-ID" dirty="0"/>
              <a:t> </a:t>
            </a:r>
            <a:r>
              <a:rPr lang="en-ID" dirty="0" err="1"/>
              <a:t>Makroskopik</a:t>
            </a:r>
            <a:endParaRPr lang="id-ID" b="1" dirty="0">
              <a:solidFill>
                <a:schemeClr val="tx1">
                  <a:lumMod val="75000"/>
                  <a:lumOff val="25000"/>
                </a:schemeClr>
              </a:solidFill>
            </a:endParaRPr>
          </a:p>
        </p:txBody>
      </p:sp>
      <p:pic>
        <p:nvPicPr>
          <p:cNvPr id="12" name="Picture 3" descr="D:\ARTWORK\UNISA\BRAND BOOK\CDR\__MASTER TEMPLATE\TEMPLATE PPT\JPG\1,1.png"/>
          <p:cNvPicPr>
            <a:picLocks noChangeAspect="1" noChangeArrowheads="1"/>
          </p:cNvPicPr>
          <p:nvPr/>
        </p:nvPicPr>
        <p:blipFill>
          <a:blip r:embed="rId3" cstate="print"/>
          <a:srcRect/>
          <a:stretch>
            <a:fillRect/>
          </a:stretch>
        </p:blipFill>
        <p:spPr bwMode="auto">
          <a:xfrm>
            <a:off x="642910" y="214290"/>
            <a:ext cx="1643074" cy="592720"/>
          </a:xfrm>
          <a:prstGeom prst="rect">
            <a:avLst/>
          </a:prstGeom>
          <a:noFill/>
        </p:spPr>
      </p:pic>
    </p:spTree>
    <p:extLst>
      <p:ext uri="{BB962C8B-B14F-4D97-AF65-F5344CB8AC3E}">
        <p14:creationId xmlns:p14="http://schemas.microsoft.com/office/powerpoint/2010/main" val="441217228"/>
      </p:ext>
    </p:extLst>
  </p:cSld>
  <p:clrMapOvr>
    <a:masterClrMapping/>
  </p:clrMapOvr>
</p:sld>
</file>

<file path=ppt/theme/theme1.xml><?xml version="1.0" encoding="utf-8"?>
<a:theme xmlns:a="http://schemas.openxmlformats.org/drawingml/2006/main" name="Presentation UNISA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UNISA_01</Template>
  <TotalTime>339</TotalTime>
  <Words>5386</Words>
  <Application>Microsoft Macintosh PowerPoint</Application>
  <PresentationFormat>On-screen Show (4:3)</PresentationFormat>
  <Paragraphs>463</Paragraphs>
  <Slides>62</Slides>
  <Notes>62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62</vt:i4>
      </vt:variant>
    </vt:vector>
  </HeadingPairs>
  <TitlesOfParts>
    <vt:vector size="69" baseType="lpstr">
      <vt:lpstr>Arial</vt:lpstr>
      <vt:lpstr>Calibri</vt:lpstr>
      <vt:lpstr>Gill Sans MT</vt:lpstr>
      <vt:lpstr>Wingdings</vt:lpstr>
      <vt:lpstr>Presentation UNISA_01</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SYPHILLIS</vt:lpstr>
      <vt:lpstr>PowerPoint Presentation</vt:lpstr>
      <vt:lpstr>PowerPoint Presentation</vt:lpstr>
      <vt:lpstr>PowerPoint Presentation</vt:lpstr>
      <vt:lpstr>PowerPoint Presentation</vt:lpstr>
      <vt:lpstr>Contoh Syphilis pada tahap awal: Luka bersih tanpa rasa sakit</vt:lpstr>
      <vt:lpstr>Contoh Syphilis pada tahap awal: luka besar di sekitar lubang anus</vt:lpstr>
      <vt:lpstr>Contoh Syphilis tahap lanjut: Ruam Tubuh</vt:lpstr>
      <vt:lpstr>Contoh Syphilis tahap lanjut: Ruam Tubuh</vt:lpstr>
      <vt:lpstr>Contoh Syphilis tahap lanjut: Ruam Tubuh</vt:lpstr>
      <vt:lpstr>Contoh Syphilis tahap lanjut: Rambut Rontok</vt:lpstr>
      <vt:lpstr>Contoh Syphilis tahap lanjut: sejenis kutil di sekitar kelamin</vt:lpstr>
      <vt:lpstr>Contoh Syphilis tahap lanjut: luka besar pada kulit</vt:lpstr>
      <vt:lpstr>Penularan Syphilis dari Ibu ke Bayi</vt:lpstr>
      <vt:lpstr>TORCH</vt:lpstr>
      <vt:lpstr>TORCH</vt:lpstr>
      <vt:lpstr>http://jamkesos.jogjaprov.go.id/index.php/news/detail_news/informasi-pemeriksaan-torch-tahun-2021 </vt:lpstr>
      <vt:lpstr>TBC</vt:lpstr>
      <vt:lpstr>TBC</vt:lpstr>
      <vt:lpstr>TBC</vt:lpstr>
      <vt:lpstr>TBC</vt:lpstr>
      <vt:lpstr>TBC</vt:lpstr>
      <vt:lpstr>TBC</vt:lpstr>
      <vt:lpstr>TBC</vt:lpstr>
      <vt:lpstr>TBC</vt:lpstr>
      <vt:lpstr>TBC</vt:lpstr>
      <vt:lpstr>Malaria</vt:lpstr>
      <vt:lpstr>Malaria</vt:lpstr>
      <vt:lpstr>Malaria</vt:lpstr>
      <vt:lpstr>Malaria</vt:lpstr>
      <vt:lpstr>Malaria</vt:lpstr>
      <vt:lpstr>Malaria</vt:lpstr>
      <vt:lpstr>Malaria</vt:lpstr>
      <vt:lpstr>https://dinkes.acehprov.go.id/news/read/2021/04/26/721/tren-kasus-malaria-menurun.html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Microsoft Office User</cp:lastModifiedBy>
  <cp:revision>21</cp:revision>
  <dcterms:created xsi:type="dcterms:W3CDTF">2018-06-25T02:53:09Z</dcterms:created>
  <dcterms:modified xsi:type="dcterms:W3CDTF">2021-10-22T00:13:26Z</dcterms:modified>
</cp:coreProperties>
</file>