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15"/>
  </p:notesMasterIdLst>
  <p:sldIdLst>
    <p:sldId id="578" r:id="rId5"/>
    <p:sldId id="307" r:id="rId6"/>
    <p:sldId id="573" r:id="rId7"/>
    <p:sldId id="569" r:id="rId8"/>
    <p:sldId id="580" r:id="rId9"/>
    <p:sldId id="575" r:id="rId10"/>
    <p:sldId id="571" r:id="rId11"/>
    <p:sldId id="576" r:id="rId12"/>
    <p:sldId id="564" r:id="rId13"/>
    <p:sldId id="32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1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576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2/22/21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</a:t>
            </a:r>
            <a:r>
              <a:rPr lang="en-US" dirty="0" err="1"/>
              <a:t>Powerpoint</a:t>
            </a:r>
            <a:r>
              <a:rPr lang="en-US" dirty="0"/>
              <a:t>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Secondary 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22/02/21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/>
              <a:t>The Chapter Title Goes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6150" y="1983517"/>
            <a:ext cx="10515600" cy="1736428"/>
          </a:xfrm>
        </p:spPr>
        <p:txBody>
          <a:bodyPr/>
          <a:lstStyle/>
          <a:p>
            <a:pPr algn="l"/>
            <a:r>
              <a:rPr lang="id-ID" sz="38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URGENSI </a:t>
            </a:r>
            <a:br>
              <a:rPr lang="id-ID" sz="38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</a:br>
            <a:r>
              <a:rPr lang="id-ID" sz="38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MSDM SEKTOR PUBLIK </a:t>
            </a:r>
            <a:br>
              <a:rPr lang="id-ID" sz="38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</a:br>
            <a:r>
              <a:rPr lang="id-ID" sz="3800" dirty="0">
                <a:solidFill>
                  <a:schemeClr val="tx1"/>
                </a:solidFill>
                <a:latin typeface="Corbel" pitchFamily="34" charset="0"/>
                <a:cs typeface="Arial" charset="0"/>
              </a:rPr>
              <a:t>DAN KONTRAK PERKULIAHAN</a:t>
            </a:r>
            <a:endParaRPr lang="en-US" sz="38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487216" y="1870941"/>
            <a:ext cx="4594634" cy="1219200"/>
          </a:xfrm>
        </p:spPr>
        <p:txBody>
          <a:bodyPr/>
          <a:lstStyle/>
          <a:p>
            <a:pPr algn="just"/>
            <a:r>
              <a:rPr lang="id-ID" sz="1600" dirty="0">
                <a:latin typeface="Berlin Sans FB Demi" pitchFamily="34" charset="0"/>
              </a:rPr>
              <a:t>MUHAMMAD KHOZIN, S.IP, MPA</a:t>
            </a:r>
          </a:p>
          <a:p>
            <a:pPr algn="just"/>
            <a:r>
              <a:rPr lang="id-ID" sz="1600" dirty="0">
                <a:latin typeface="Berlin Sans FB Demi" pitchFamily="34" charset="0"/>
              </a:rPr>
              <a:t>MUHAMMAD SALISUL KHAKIM, S.IP, M.Sc</a:t>
            </a:r>
          </a:p>
          <a:p>
            <a:pPr algn="just"/>
            <a:r>
              <a:rPr lang="id-ID" sz="1600" dirty="0">
                <a:latin typeface="Berlin Sans FB Demi" pitchFamily="34" charset="0"/>
              </a:rPr>
              <a:t>DEWI AMANATUN, S.AP., MPA.</a:t>
            </a:r>
            <a:endParaRPr lang="en-US" sz="1600" dirty="0">
              <a:latin typeface="Berlin Sans FB Demi" pitchFamily="34" charset="0"/>
            </a:endParaRPr>
          </a:p>
          <a:p>
            <a:pPr algn="just"/>
            <a:endParaRPr lang="en-US" sz="1600" dirty="0" err="1">
              <a:latin typeface="Berlin Sans FB Demi" pitchFamily="34" charset="0"/>
            </a:endParaRPr>
          </a:p>
          <a:p>
            <a:pPr algn="just"/>
            <a:r>
              <a:rPr lang="en-US" sz="1600" dirty="0" err="1">
                <a:latin typeface="Berlin Sans FB Demi" pitchFamily="34" charset="0"/>
              </a:rPr>
              <a:t>Disampaikan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pada</a:t>
            </a:r>
            <a:r>
              <a:rPr lang="en-US" sz="1600" dirty="0">
                <a:latin typeface="Berlin Sans FB Demi" pitchFamily="34" charset="0"/>
              </a:rPr>
              <a:t> </a:t>
            </a:r>
            <a:r>
              <a:rPr lang="en-US" sz="1600" dirty="0" err="1">
                <a:latin typeface="Berlin Sans FB Demi" pitchFamily="34" charset="0"/>
              </a:rPr>
              <a:t>Kuliah</a:t>
            </a:r>
            <a:r>
              <a:rPr lang="en-US" sz="1600" dirty="0">
                <a:latin typeface="Berlin Sans FB Demi" pitchFamily="34" charset="0"/>
              </a:rPr>
              <a:t> MK </a:t>
            </a:r>
            <a:r>
              <a:rPr lang="id-ID" sz="1600" dirty="0">
                <a:latin typeface="Berlin Sans FB Demi" pitchFamily="34" charset="0"/>
              </a:rPr>
              <a:t>MSDM Sektor Publik</a:t>
            </a:r>
            <a:endParaRPr lang="en-US" sz="1600" dirty="0">
              <a:latin typeface="Berlin Sans FB Demi" pitchFamily="34" charset="0"/>
            </a:endParaRPr>
          </a:p>
          <a:p>
            <a:pPr algn="just"/>
            <a:r>
              <a:rPr lang="id-ID" sz="1600" dirty="0">
                <a:latin typeface="Berlin Sans FB Demi" pitchFamily="34" charset="0"/>
              </a:rPr>
              <a:t>Tahun Akademik 20</a:t>
            </a:r>
            <a:r>
              <a:rPr lang="en-US" sz="1600" dirty="0">
                <a:latin typeface="Berlin Sans FB Demi" pitchFamily="34" charset="0"/>
              </a:rPr>
              <a:t>20/2021</a:t>
            </a: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0" y="335282"/>
            <a:ext cx="5918200" cy="528318"/>
          </a:xfrm>
        </p:spPr>
        <p:txBody>
          <a:bodyPr/>
          <a:lstStyle/>
          <a:p>
            <a:r>
              <a:rPr lang="id-ID" sz="4000" b="1" dirty="0"/>
              <a:t>CAPAIAN PEMBELAJARAN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30629" y="1214845"/>
            <a:ext cx="11848011" cy="5081588"/>
          </a:xfrm>
        </p:spPr>
        <p:txBody>
          <a:bodyPr/>
          <a:lstStyle/>
          <a:p>
            <a:pPr marL="0" indent="0">
              <a:buNone/>
            </a:pPr>
            <a:r>
              <a:rPr lang="id-ID" b="1" dirty="0"/>
              <a:t>SIKAP</a:t>
            </a:r>
          </a:p>
          <a:p>
            <a:r>
              <a:rPr lang="id-ID" dirty="0"/>
              <a:t>Berkontribusi dalam peningkatan mutu kehidupan bermasyarakat, berbangsa, dan bernegara berdasarkan Pancasila; (S3)</a:t>
            </a:r>
          </a:p>
          <a:p>
            <a:r>
              <a:rPr lang="id-ID" dirty="0"/>
              <a:t>Menghargai keanekaragaman budaya, pandangan, agama, dan kepercayaan, serta pendapat atau temuan orisinal orang lain; (S5)</a:t>
            </a:r>
          </a:p>
          <a:p>
            <a:pPr marL="0" indent="0">
              <a:buNone/>
            </a:pPr>
            <a:r>
              <a:rPr lang="id-ID" b="1" dirty="0"/>
              <a:t>PENGUASAAN PENGETAHUAN </a:t>
            </a:r>
          </a:p>
          <a:p>
            <a:r>
              <a:rPr lang="id-ID" dirty="0"/>
              <a:t>Menguasai konsep teoritis administrasi, organisasi, birokrasi, kebijakan publik, pelayanan publik, perilaku organisasi, keuangan negara, reformasi administrasi, dan governansi publik (PP1)</a:t>
            </a:r>
          </a:p>
          <a:p>
            <a:pPr marL="0" indent="0">
              <a:buNone/>
            </a:pPr>
            <a:r>
              <a:rPr lang="id-ID" b="1" dirty="0"/>
              <a:t>KETRAMPILAN UMUM </a:t>
            </a:r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tanggungjawabnya</a:t>
            </a:r>
            <a:r>
              <a:rPr lang="en-US" dirty="0"/>
              <a:t>;</a:t>
            </a:r>
            <a:r>
              <a:rPr lang="id-ID" dirty="0"/>
              <a:t> (KU 6)</a:t>
            </a:r>
          </a:p>
          <a:p>
            <a:pPr marL="0" indent="0">
              <a:buNone/>
            </a:pPr>
            <a:r>
              <a:rPr lang="id-ID" b="1" dirty="0"/>
              <a:t>KETRAMPILAN KHUSUS</a:t>
            </a:r>
          </a:p>
          <a:p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mengorganisasikan</a:t>
            </a:r>
            <a:r>
              <a:rPr lang="en-US" dirty="0"/>
              <a:t>  (</a:t>
            </a:r>
            <a:r>
              <a:rPr lang="en-US" dirty="0" err="1"/>
              <a:t>merencanakan</a:t>
            </a:r>
            <a:r>
              <a:rPr lang="en-US" dirty="0"/>
              <a:t>,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,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, </a:t>
            </a:r>
            <a:r>
              <a:rPr lang="en-US" dirty="0" err="1"/>
              <a:t>melaksanakan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)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id-ID" dirty="0"/>
              <a:t> (KK6)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812" y="335282"/>
            <a:ext cx="4255588" cy="604518"/>
          </a:xfrm>
        </p:spPr>
        <p:txBody>
          <a:bodyPr/>
          <a:lstStyle/>
          <a:p>
            <a:r>
              <a:rPr lang="en-US" sz="4000" b="1" dirty="0" err="1"/>
              <a:t>Bahan</a:t>
            </a:r>
            <a:r>
              <a:rPr lang="en-US" sz="4000" b="1" dirty="0"/>
              <a:t> </a:t>
            </a:r>
            <a:r>
              <a:rPr lang="en-US" sz="4000" b="1" dirty="0" err="1"/>
              <a:t>Kajian</a:t>
            </a:r>
            <a:endParaRPr lang="en-US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350242" y="1738931"/>
            <a:ext cx="50365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Silabus dan Kontrak Perkuliahan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Manajemen Sumber Daya Manusia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Aparatur Sipil Negara dan MSDM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Peran dan Tantangan Pegawai ASN 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Perencanaan Pegawai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Pengadaan Pegawai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Manajemen Kinerja Pegawai 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2400" b="1" dirty="0"/>
              <a:t>Pengembangan Pegawai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E63761-4313-D948-AB51-D598D4D6B161}"/>
              </a:ext>
            </a:extLst>
          </p:cNvPr>
          <p:cNvSpPr/>
          <p:nvPr/>
        </p:nvSpPr>
        <p:spPr>
          <a:xfrm>
            <a:off x="5953182" y="170271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id-ID" sz="2400" b="1" dirty="0"/>
              <a:t>Penilaian Prestasi Kerja 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sz="2400" b="1" dirty="0"/>
              <a:t>Sistem Kompensasi Pegawai 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sz="2400" b="1" dirty="0"/>
              <a:t>Pengintegrasian Manajemen Pegawai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sz="2400" b="1" dirty="0"/>
              <a:t>Analisis Jabatan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sz="2400" b="1" dirty="0"/>
              <a:t> Hubungan Industrial 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id-ID" sz="2400" b="1" dirty="0"/>
              <a:t> Audit Kepegawaian </a:t>
            </a:r>
            <a:endParaRPr lang="id-ID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582" y="1524983"/>
            <a:ext cx="3315786" cy="43204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AFTER MIDTERM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70632" y="2516860"/>
            <a:ext cx="6554857" cy="417831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Manajemen ASN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Peran dan Tantangan Menjadi Pegawai ASN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Dinamika Perencanaan Pegawai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Dinamika Pengadaan Pegawai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Pengembangan Pegawai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Kinerja Pegawai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Penilaian Prestasi Kerja</a:t>
            </a:r>
          </a:p>
          <a:p>
            <a:pPr marL="457200" lvl="0" indent="-457200">
              <a:buFont typeface="+mj-lt"/>
              <a:buAutoNum type="arabicPeriod"/>
            </a:pPr>
            <a:r>
              <a:rPr lang="id-ID" sz="1800" dirty="0">
                <a:solidFill>
                  <a:schemeClr val="tx1"/>
                </a:solidFill>
              </a:rPr>
              <a:t>Seminar : Kasus Kompensasi Pegawai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DEF621-8BF6-BD47-AFD0-86A3861FCADD}"/>
              </a:ext>
            </a:extLst>
          </p:cNvPr>
          <p:cNvSpPr/>
          <p:nvPr/>
        </p:nvSpPr>
        <p:spPr>
          <a:xfrm>
            <a:off x="6412761" y="255024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Kode Etik Pegawai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Tindak Pidana Korupsi oleh Pegawai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Disiplin Pegawai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Sengketa Kepegawaian 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Netralitas Pegawai ASN</a:t>
            </a:r>
          </a:p>
          <a:p>
            <a:pPr marL="457200" lvl="0" indent="-457200">
              <a:buFont typeface="+mj-lt"/>
              <a:buAutoNum type="arabicPeriod" startAt="9"/>
            </a:pPr>
            <a:r>
              <a:rPr lang="id-ID" dirty="0"/>
              <a:t>Seminar : Audit Kepegawaian Sektor Publik</a:t>
            </a:r>
          </a:p>
        </p:txBody>
      </p:sp>
    </p:spTree>
    <p:extLst>
      <p:ext uri="{BB962C8B-B14F-4D97-AF65-F5344CB8AC3E}">
        <p14:creationId xmlns:p14="http://schemas.microsoft.com/office/powerpoint/2010/main" val="29226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335282"/>
            <a:ext cx="5181600" cy="680718"/>
          </a:xfrm>
        </p:spPr>
        <p:txBody>
          <a:bodyPr/>
          <a:lstStyle/>
          <a:p>
            <a:r>
              <a:rPr lang="en-US" sz="4000" b="1" dirty="0" err="1"/>
              <a:t>Rencana</a:t>
            </a:r>
            <a:r>
              <a:rPr lang="en-US" sz="4000" b="1" dirty="0"/>
              <a:t> </a:t>
            </a:r>
            <a:r>
              <a:rPr lang="id-ID" sz="4000" b="1" dirty="0"/>
              <a:t>Perkuliahan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59190" y="1335387"/>
            <a:ext cx="10081684" cy="5081588"/>
          </a:xfrm>
        </p:spPr>
        <p:txBody>
          <a:bodyPr/>
          <a:lstStyle/>
          <a:p>
            <a:pPr>
              <a:buNone/>
            </a:pPr>
            <a:r>
              <a:rPr lang="id-ID" sz="2800" b="1" dirty="0"/>
              <a:t>Struktur Program </a:t>
            </a:r>
          </a:p>
          <a:p>
            <a:pPr>
              <a:buFontTx/>
              <a:buChar char="-"/>
            </a:pPr>
            <a:r>
              <a:rPr lang="id-ID" sz="2800" b="1" dirty="0"/>
              <a:t>Teori 14x Pertemuan Teori</a:t>
            </a:r>
          </a:p>
          <a:p>
            <a:pPr>
              <a:buFontTx/>
              <a:buChar char="-"/>
            </a:pPr>
            <a:r>
              <a:rPr lang="id-ID" sz="2800" b="1" dirty="0"/>
              <a:t>Seminar 14x </a:t>
            </a:r>
          </a:p>
          <a:p>
            <a:pPr>
              <a:buFontTx/>
              <a:buChar char="-"/>
            </a:pPr>
            <a:endParaRPr lang="id-ID" sz="2800" b="1" dirty="0"/>
          </a:p>
          <a:p>
            <a:pPr marL="0" indent="0">
              <a:buNone/>
            </a:pPr>
            <a:r>
              <a:rPr lang="id-ID" sz="2800" b="1" dirty="0"/>
              <a:t>Struktur Penilaian </a:t>
            </a:r>
          </a:p>
          <a:p>
            <a:pPr>
              <a:buFontTx/>
              <a:buChar char="-"/>
            </a:pPr>
            <a:r>
              <a:rPr lang="id-ID" sz="2800" b="1" dirty="0"/>
              <a:t>UAS 26,67%</a:t>
            </a:r>
          </a:p>
          <a:p>
            <a:pPr>
              <a:buFontTx/>
              <a:buChar char="-"/>
            </a:pPr>
            <a:r>
              <a:rPr lang="id-ID" sz="2800" b="1" dirty="0"/>
              <a:t>UTS 26,67 %</a:t>
            </a:r>
          </a:p>
          <a:p>
            <a:pPr>
              <a:buFontTx/>
              <a:buChar char="-"/>
            </a:pPr>
            <a:r>
              <a:rPr lang="id-ID" sz="2800" b="1" dirty="0"/>
              <a:t>Seminar 26,67%</a:t>
            </a:r>
          </a:p>
          <a:p>
            <a:pPr>
              <a:buFontTx/>
              <a:buChar char="-"/>
            </a:pPr>
            <a:r>
              <a:rPr lang="id-ID" sz="2800" b="1" dirty="0"/>
              <a:t>Tugas Individu 20%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45771"/>
            <a:ext cx="11560629" cy="4319588"/>
          </a:xfrm>
        </p:spPr>
        <p:txBody>
          <a:bodyPr/>
          <a:lstStyle/>
          <a:p>
            <a:r>
              <a:rPr lang="en-US" sz="2400" dirty="0"/>
              <a:t>Ambar </a:t>
            </a:r>
            <a:r>
              <a:rPr lang="en-US" sz="2400" dirty="0" err="1"/>
              <a:t>Teguh</a:t>
            </a:r>
            <a:r>
              <a:rPr lang="en-US" sz="2400" dirty="0"/>
              <a:t> </a:t>
            </a:r>
            <a:r>
              <a:rPr lang="en-US" sz="2400" dirty="0" err="1"/>
              <a:t>Sulistiyani</a:t>
            </a:r>
            <a:r>
              <a:rPr lang="en-US" sz="2400" dirty="0"/>
              <a:t>, 2011. </a:t>
            </a:r>
            <a:r>
              <a:rPr lang="en-US" sz="2400" dirty="0" err="1"/>
              <a:t>Memahami</a:t>
            </a:r>
            <a:r>
              <a:rPr lang="en-US" sz="2400" dirty="0"/>
              <a:t> Good Governance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Prespektif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Yogyakarta : </a:t>
            </a:r>
            <a:r>
              <a:rPr lang="en-US" sz="2400" dirty="0" err="1"/>
              <a:t>Gava</a:t>
            </a:r>
            <a:r>
              <a:rPr lang="en-US" sz="2400" dirty="0"/>
              <a:t> Media</a:t>
            </a:r>
            <a:endParaRPr lang="id-ID" sz="2400" dirty="0"/>
          </a:p>
          <a:p>
            <a:r>
              <a:rPr lang="en-US" sz="2400" dirty="0" err="1"/>
              <a:t>Achma</a:t>
            </a:r>
            <a:r>
              <a:rPr lang="id-ID" sz="2400" dirty="0"/>
              <a:t>d. 2002.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. Jakarta</a:t>
            </a:r>
            <a:r>
              <a:rPr lang="id-ID" sz="2400" dirty="0"/>
              <a:t>: PT Gramedia Pustaka Utama.</a:t>
            </a:r>
          </a:p>
          <a:p>
            <a:r>
              <a:rPr lang="en-US" sz="2400" dirty="0" err="1"/>
              <a:t>Hasibu</a:t>
            </a:r>
            <a:r>
              <a:rPr lang="id-ID" sz="2400" dirty="0"/>
              <a:t>an</a:t>
            </a:r>
            <a:r>
              <a:rPr lang="en-US" sz="2400" dirty="0"/>
              <a:t>, </a:t>
            </a:r>
            <a:r>
              <a:rPr lang="en-US" sz="2400" dirty="0" err="1"/>
              <a:t>Malayu</a:t>
            </a:r>
            <a:r>
              <a:rPr lang="en-US" sz="2400" dirty="0"/>
              <a:t>. </a:t>
            </a:r>
            <a:r>
              <a:rPr lang="id-ID" sz="2400" dirty="0"/>
              <a:t>2016</a:t>
            </a:r>
            <a:r>
              <a:rPr lang="en-US" sz="2400" dirty="0"/>
              <a:t>.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Jakarta: </a:t>
            </a:r>
            <a:r>
              <a:rPr lang="id-ID" sz="2400" dirty="0"/>
              <a:t>Bumi Aksara</a:t>
            </a:r>
          </a:p>
          <a:p>
            <a:r>
              <a:rPr lang="en-US" sz="2400" dirty="0"/>
              <a:t>H</a:t>
            </a:r>
            <a:r>
              <a:rPr lang="id-ID" sz="2400" dirty="0"/>
              <a:t>e</a:t>
            </a:r>
            <a:r>
              <a:rPr lang="en-US" sz="2400" dirty="0" err="1"/>
              <a:t>nry</a:t>
            </a:r>
            <a:r>
              <a:rPr lang="en-US" sz="2400" dirty="0"/>
              <a:t> </a:t>
            </a:r>
            <a:r>
              <a:rPr lang="en-US" sz="2400" dirty="0" err="1"/>
              <a:t>Simamora</a:t>
            </a:r>
            <a:r>
              <a:rPr lang="en-US" sz="2400" dirty="0"/>
              <a:t>,</a:t>
            </a:r>
            <a:r>
              <a:rPr lang="id-ID" sz="2400" dirty="0"/>
              <a:t>2001.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id-ID" sz="2400" dirty="0"/>
              <a:t>. </a:t>
            </a:r>
            <a:r>
              <a:rPr lang="en-US" sz="2400" dirty="0"/>
              <a:t>Yogyakarta</a:t>
            </a:r>
            <a:r>
              <a:rPr lang="id-ID" sz="2400" dirty="0"/>
              <a:t>: STIE YKPN.</a:t>
            </a:r>
          </a:p>
          <a:p>
            <a:r>
              <a:rPr lang="id-ID" sz="2400" dirty="0"/>
              <a:t>Muh. Kadarisman, SH, M.Si, 2018. Manajemen Aparatur Sipil Negara, Rajagrafindo Persada</a:t>
            </a:r>
          </a:p>
          <a:p>
            <a:r>
              <a:rPr lang="en-US" sz="2400" dirty="0" err="1"/>
              <a:t>Sedarmayanti</a:t>
            </a:r>
            <a:r>
              <a:rPr lang="en-US" sz="2400" dirty="0"/>
              <a:t>, 20</a:t>
            </a:r>
            <a:r>
              <a:rPr lang="id-ID" sz="2400" dirty="0"/>
              <a:t>16</a:t>
            </a:r>
            <a:r>
              <a:rPr lang="en-US" sz="2400" dirty="0"/>
              <a:t>.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Reformasi</a:t>
            </a:r>
            <a:r>
              <a:rPr lang="en-US" sz="2400" dirty="0"/>
              <a:t> </a:t>
            </a:r>
            <a:r>
              <a:rPr lang="en-US" sz="2400" dirty="0" err="1"/>
              <a:t>Birokrasi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</a:t>
            </a:r>
            <a:r>
              <a:rPr lang="en-US" sz="2400" dirty="0" err="1"/>
              <a:t>Sipil</a:t>
            </a:r>
            <a:r>
              <a:rPr lang="en-US" sz="2400" dirty="0"/>
              <a:t>. Bandung : PT </a:t>
            </a:r>
            <a:r>
              <a:rPr lang="en-US" sz="2400" dirty="0" err="1"/>
              <a:t>Refika</a:t>
            </a:r>
            <a:r>
              <a:rPr lang="en-US" sz="2400" dirty="0"/>
              <a:t> </a:t>
            </a:r>
            <a:r>
              <a:rPr lang="en-US" sz="2400" dirty="0" err="1"/>
              <a:t>Aditama</a:t>
            </a:r>
            <a:r>
              <a:rPr lang="en-US" sz="2400" dirty="0"/>
              <a:t> </a:t>
            </a:r>
            <a:endParaRPr lang="id-ID" sz="2400" dirty="0"/>
          </a:p>
          <a:p>
            <a:r>
              <a:rPr lang="en-US" sz="2400" b="1" dirty="0" err="1"/>
              <a:t>Siagian</a:t>
            </a:r>
            <a:r>
              <a:rPr lang="id-ID" sz="2400" b="1" dirty="0"/>
              <a:t>, Sondang P</a:t>
            </a:r>
            <a:r>
              <a:rPr lang="en-US" sz="2400" b="1" dirty="0"/>
              <a:t>. </a:t>
            </a:r>
            <a:r>
              <a:rPr lang="id-ID" sz="2400" b="1" dirty="0"/>
              <a:t>2016. </a:t>
            </a:r>
            <a:r>
              <a:rPr lang="en-US" sz="2400" b="1" dirty="0" err="1"/>
              <a:t>Manajemen</a:t>
            </a:r>
            <a:r>
              <a:rPr lang="en-US" sz="2400" b="1" dirty="0"/>
              <a:t> </a:t>
            </a:r>
            <a:r>
              <a:rPr lang="en-US" sz="2400" b="1" dirty="0" err="1"/>
              <a:t>Sumber</a:t>
            </a:r>
            <a:r>
              <a:rPr lang="en-US" sz="2400" b="1" dirty="0"/>
              <a:t> </a:t>
            </a:r>
            <a:r>
              <a:rPr lang="en-US" sz="2400" b="1" dirty="0" err="1"/>
              <a:t>Daya</a:t>
            </a:r>
            <a:r>
              <a:rPr lang="en-US" sz="2400" b="1" dirty="0"/>
              <a:t> </a:t>
            </a:r>
            <a:r>
              <a:rPr lang="en-US" sz="2400" b="1" dirty="0" err="1"/>
              <a:t>Manusia</a:t>
            </a:r>
            <a:r>
              <a:rPr lang="en-US" sz="2400" b="1" dirty="0"/>
              <a:t>, Jakarta </a:t>
            </a:r>
            <a:r>
              <a:rPr lang="id-ID" sz="2400" b="1" dirty="0"/>
              <a:t>: Bumi Aksara.</a:t>
            </a:r>
          </a:p>
          <a:p>
            <a:r>
              <a:rPr lang="id-ID" sz="2400" dirty="0"/>
              <a:t>Jurnal – jurnal dan artikel</a:t>
            </a:r>
            <a:endParaRPr lang="en-US" sz="4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KONTRAK PERKULIAHAN</a:t>
            </a:r>
            <a:endParaRPr lang="en-US" sz="36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04954" y="1517585"/>
            <a:ext cx="10829995" cy="4313324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r>
              <a:rPr lang="id-ID" sz="2600" b="1" i="1" dirty="0"/>
              <a:t>Kedatangan</a:t>
            </a:r>
            <a:r>
              <a:rPr lang="id-ID" sz="2600" b="1" dirty="0"/>
              <a:t> </a:t>
            </a:r>
          </a:p>
          <a:p>
            <a:pPr marL="0" indent="0">
              <a:buNone/>
            </a:pPr>
            <a:r>
              <a:rPr lang="id-ID" dirty="0"/>
              <a:t>       Wajib hadir secara daring </a:t>
            </a:r>
            <a:r>
              <a:rPr lang="id-ID" i="1" dirty="0"/>
              <a:t>ontime.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sz="2600" b="1" i="1" dirty="0"/>
              <a:t>Kehadiran</a:t>
            </a:r>
            <a:r>
              <a:rPr lang="id-ID" dirty="0"/>
              <a:t> </a:t>
            </a:r>
          </a:p>
          <a:p>
            <a:pPr marL="0" indent="0">
              <a:buNone/>
            </a:pPr>
            <a:r>
              <a:rPr lang="id-ID" dirty="0"/>
              <a:t>       Sesuai peraturan Universitas 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sz="2600" b="1" i="1" dirty="0"/>
              <a:t>Penggantian Pertemuan</a:t>
            </a:r>
          </a:p>
          <a:p>
            <a:pPr marL="0" indent="0">
              <a:buNone/>
            </a:pPr>
            <a:r>
              <a:rPr lang="id-ID" dirty="0"/>
              <a:t>      Dosen harus ngabari jika kosong, dan disepakati penggantian kuliah yang kosong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sz="2600" b="1" i="1" dirty="0"/>
              <a:t>Performance</a:t>
            </a:r>
          </a:p>
          <a:p>
            <a:pPr marL="0" indent="0">
              <a:buNone/>
            </a:pPr>
            <a:r>
              <a:rPr lang="id-ID" dirty="0"/>
              <a:t>      Aktif diskusi, dengan Pakaian Sopan dan Rapi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sz="2600" b="1" i="1" dirty="0"/>
              <a:t>Larangan </a:t>
            </a:r>
          </a:p>
          <a:p>
            <a:pPr marL="0" indent="0">
              <a:buNone/>
            </a:pPr>
            <a:r>
              <a:rPr lang="id-ID" dirty="0"/>
              <a:t>      - Mengaktifkan kamera saat pembelajaran melalui zoom, kecuali dosen sedang screen share.</a:t>
            </a:r>
          </a:p>
          <a:p>
            <a:pPr marL="0" indent="0">
              <a:buNone/>
            </a:pPr>
            <a:r>
              <a:rPr lang="id-ID" dirty="0"/>
              <a:t>      - Mematikan suara saat pembelajaran melalui zoom, kecuali  jika inging bertanya atau sesi diskusi.</a:t>
            </a:r>
          </a:p>
          <a:p>
            <a:pPr marL="0" indent="0">
              <a:buNone/>
            </a:pPr>
            <a:r>
              <a:rPr lang="id-ID" dirty="0"/>
              <a:t>      - Aktif memperhatikan pembelajaran melalui chat, gambar, audio, dll saat pembelajaran melalui whatsaap.</a:t>
            </a:r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br>
              <a:rPr lang="en-US" sz="4000" b="1" dirty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497941" y="2143125"/>
            <a:ext cx="10696531" cy="357187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3277</TotalTime>
  <Words>626</Words>
  <Application>Microsoft Macintosh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SimSun</vt:lpstr>
      <vt:lpstr>Arial</vt:lpstr>
      <vt:lpstr>Arial Unicode MS</vt:lpstr>
      <vt:lpstr>Berlin Sans FB Demi</vt:lpstr>
      <vt:lpstr>Calibri</vt:lpstr>
      <vt:lpstr>Corbel</vt:lpstr>
      <vt:lpstr>Franklin Gothic Heavy</vt:lpstr>
      <vt:lpstr>Gill Sans MT Condensed</vt:lpstr>
      <vt:lpstr>Tahoma</vt:lpstr>
      <vt:lpstr>Times New Roman</vt:lpstr>
      <vt:lpstr>Presentation UNISA_01</vt:lpstr>
      <vt:lpstr>1_Presentation UNISA_01</vt:lpstr>
      <vt:lpstr>1_Office Theme</vt:lpstr>
      <vt:lpstr>2_Office Theme</vt:lpstr>
      <vt:lpstr>PEMBUKA BELAJAR</vt:lpstr>
      <vt:lpstr>URGENSI  MSDM SEKTOR PUBLIK  DAN KONTRAK PERKULIAHAN</vt:lpstr>
      <vt:lpstr>CAPAIAN PEMBELAJARAN</vt:lpstr>
      <vt:lpstr>Bahan Kajian</vt:lpstr>
      <vt:lpstr>AFTER MIDTERM</vt:lpstr>
      <vt:lpstr>Rencana Perkuliahan </vt:lpstr>
      <vt:lpstr>REFERENSI</vt:lpstr>
      <vt:lpstr>KONTRAK PERKULIAHAN</vt:lpstr>
      <vt:lpstr>PENUTUP BELAJAR 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Salis</cp:lastModifiedBy>
  <cp:revision>131</cp:revision>
  <dcterms:created xsi:type="dcterms:W3CDTF">2017-11-21T07:01:38Z</dcterms:created>
  <dcterms:modified xsi:type="dcterms:W3CDTF">2021-02-22T04:19:30Z</dcterms:modified>
</cp:coreProperties>
</file>