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3" d="100"/>
          <a:sy n="33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02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610" y="2485668"/>
            <a:ext cx="4869061" cy="325826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64037" y="1980248"/>
            <a:ext cx="7415927" cy="20040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890"/>
              </a:lnSpc>
              <a:buNone/>
            </a:pPr>
            <a:r>
              <a:rPr lang="en-US" sz="631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Analisis Laporan Keuangan</a:t>
            </a:r>
            <a:endParaRPr lang="en-US" sz="6312" dirty="0"/>
          </a:p>
        </p:txBody>
      </p:sp>
      <p:sp>
        <p:nvSpPr>
          <p:cNvPr id="7" name="Text 3"/>
          <p:cNvSpPr/>
          <p:nvPr/>
        </p:nvSpPr>
        <p:spPr>
          <a:xfrm>
            <a:off x="864037" y="4354592"/>
            <a:ext cx="741592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Analisis laporan keuangan adalah proses evaluasi mendalam terhadap informasi keuangan perusahaan untuk memahami kinerja dan posisi keuangan serta membuat keputusan yang tepat.</a:t>
            </a:r>
            <a:endParaRPr lang="en-US" sz="1944" dirty="0"/>
          </a:p>
        </p:txBody>
      </p:sp>
      <p:sp>
        <p:nvSpPr>
          <p:cNvPr id="10" name="Text 5"/>
          <p:cNvSpPr/>
          <p:nvPr/>
        </p:nvSpPr>
        <p:spPr>
          <a:xfrm>
            <a:off x="1382316" y="5817394"/>
            <a:ext cx="1376124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02"/>
              </a:lnSpc>
              <a:buNone/>
            </a:pPr>
            <a:endParaRPr lang="en-US" sz="24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8693" y="3817144"/>
            <a:ext cx="8157210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Pengertian Laporan Keuangan</a:t>
            </a:r>
            <a:endParaRPr lang="en-US" sz="4574" dirty="0"/>
          </a:p>
        </p:txBody>
      </p:sp>
      <p:sp>
        <p:nvSpPr>
          <p:cNvPr id="6" name="Shape 3"/>
          <p:cNvSpPr/>
          <p:nvPr/>
        </p:nvSpPr>
        <p:spPr>
          <a:xfrm>
            <a:off x="968693" y="4913471"/>
            <a:ext cx="4066461" cy="2585085"/>
          </a:xfrm>
          <a:prstGeom prst="roundRect">
            <a:avLst>
              <a:gd name="adj" fmla="val 2865"/>
            </a:avLst>
          </a:prstGeom>
          <a:solidFill>
            <a:srgbClr val="363A4A"/>
          </a:solidFill>
          <a:ln/>
        </p:spPr>
      </p:sp>
      <p:sp>
        <p:nvSpPr>
          <p:cNvPr id="7" name="Text 4"/>
          <p:cNvSpPr/>
          <p:nvPr/>
        </p:nvSpPr>
        <p:spPr>
          <a:xfrm>
            <a:off x="1215509" y="5160288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Definisi</a:t>
            </a:r>
            <a:endParaRPr lang="en-US" sz="2287" dirty="0"/>
          </a:p>
        </p:txBody>
      </p:sp>
      <p:sp>
        <p:nvSpPr>
          <p:cNvPr id="8" name="Text 5"/>
          <p:cNvSpPr/>
          <p:nvPr/>
        </p:nvSpPr>
        <p:spPr>
          <a:xfrm>
            <a:off x="1215509" y="5671542"/>
            <a:ext cx="3572828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Laporan keuangan adalah dokumen yang menyajikan informasi keuangan perusahaan pada suatu periode tertentu.</a:t>
            </a:r>
            <a:endParaRPr lang="en-US" sz="1944" dirty="0"/>
          </a:p>
        </p:txBody>
      </p:sp>
      <p:sp>
        <p:nvSpPr>
          <p:cNvPr id="9" name="Shape 6"/>
          <p:cNvSpPr/>
          <p:nvPr/>
        </p:nvSpPr>
        <p:spPr>
          <a:xfrm>
            <a:off x="5281970" y="4913471"/>
            <a:ext cx="4066461" cy="2585085"/>
          </a:xfrm>
          <a:prstGeom prst="roundRect">
            <a:avLst>
              <a:gd name="adj" fmla="val 2865"/>
            </a:avLst>
          </a:prstGeom>
          <a:solidFill>
            <a:srgbClr val="363A4A"/>
          </a:solidFill>
          <a:ln/>
        </p:spPr>
      </p:sp>
      <p:sp>
        <p:nvSpPr>
          <p:cNvPr id="10" name="Text 7"/>
          <p:cNvSpPr/>
          <p:nvPr/>
        </p:nvSpPr>
        <p:spPr>
          <a:xfrm>
            <a:off x="5528786" y="5160288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Tujuan</a:t>
            </a:r>
            <a:endParaRPr lang="en-US" sz="2287" dirty="0"/>
          </a:p>
        </p:txBody>
      </p:sp>
      <p:sp>
        <p:nvSpPr>
          <p:cNvPr id="11" name="Text 8"/>
          <p:cNvSpPr/>
          <p:nvPr/>
        </p:nvSpPr>
        <p:spPr>
          <a:xfrm>
            <a:off x="5528786" y="5671542"/>
            <a:ext cx="3572828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Memberikan gambaran tentang kondisi keuangan, kinerja, dan arus kas suatu perusahaan.</a:t>
            </a:r>
            <a:endParaRPr lang="en-US" sz="1944" dirty="0"/>
          </a:p>
        </p:txBody>
      </p:sp>
      <p:sp>
        <p:nvSpPr>
          <p:cNvPr id="12" name="Shape 9"/>
          <p:cNvSpPr/>
          <p:nvPr/>
        </p:nvSpPr>
        <p:spPr>
          <a:xfrm>
            <a:off x="9595247" y="4913471"/>
            <a:ext cx="4066461" cy="2585085"/>
          </a:xfrm>
          <a:prstGeom prst="roundRect">
            <a:avLst>
              <a:gd name="adj" fmla="val 2865"/>
            </a:avLst>
          </a:prstGeom>
          <a:solidFill>
            <a:srgbClr val="363A4A"/>
          </a:solidFill>
          <a:ln/>
        </p:spPr>
      </p:sp>
      <p:sp>
        <p:nvSpPr>
          <p:cNvPr id="13" name="Text 10"/>
          <p:cNvSpPr/>
          <p:nvPr/>
        </p:nvSpPr>
        <p:spPr>
          <a:xfrm>
            <a:off x="9842063" y="5160288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Komponen</a:t>
            </a:r>
            <a:endParaRPr lang="en-US" sz="2287" dirty="0"/>
          </a:p>
        </p:txBody>
      </p:sp>
      <p:sp>
        <p:nvSpPr>
          <p:cNvPr id="14" name="Text 11"/>
          <p:cNvSpPr/>
          <p:nvPr/>
        </p:nvSpPr>
        <p:spPr>
          <a:xfrm>
            <a:off x="9842063" y="5671542"/>
            <a:ext cx="3572828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Laporan posisi keuangan, laporan laba rugi, laporan perubahan ekuitas, laporan arus kas, dan catatan atas laporan keuangan.</a:t>
            </a:r>
            <a:endParaRPr lang="en-US" sz="1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32" y="2902029"/>
            <a:ext cx="4900017" cy="24255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07098" y="645200"/>
            <a:ext cx="7502604" cy="1379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1"/>
              </a:lnSpc>
              <a:buNone/>
            </a:pPr>
            <a:r>
              <a:rPr lang="en-US" sz="4345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Prosedur Analisis Laporan Keuangan</a:t>
            </a:r>
            <a:endParaRPr lang="en-US" sz="4345" dirty="0"/>
          </a:p>
        </p:txBody>
      </p:sp>
      <p:sp>
        <p:nvSpPr>
          <p:cNvPr id="7" name="Shape 3"/>
          <p:cNvSpPr/>
          <p:nvPr/>
        </p:nvSpPr>
        <p:spPr>
          <a:xfrm>
            <a:off x="6644164" y="2376130"/>
            <a:ext cx="29289" cy="5208151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8" name="Shape 4"/>
          <p:cNvSpPr/>
          <p:nvPr/>
        </p:nvSpPr>
        <p:spPr>
          <a:xfrm>
            <a:off x="6922591" y="2888933"/>
            <a:ext cx="820698" cy="29289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9" name="Shape 5"/>
          <p:cNvSpPr/>
          <p:nvPr/>
        </p:nvSpPr>
        <p:spPr>
          <a:xfrm>
            <a:off x="6395025" y="2639854"/>
            <a:ext cx="527566" cy="527566"/>
          </a:xfrm>
          <a:prstGeom prst="roundRect">
            <a:avLst>
              <a:gd name="adj" fmla="val 13335"/>
            </a:avLst>
          </a:prstGeom>
          <a:solidFill>
            <a:srgbClr val="363A4A"/>
          </a:solidFill>
          <a:ln/>
        </p:spPr>
      </p:sp>
      <p:sp>
        <p:nvSpPr>
          <p:cNvPr id="10" name="Text 6"/>
          <p:cNvSpPr/>
          <p:nvPr/>
        </p:nvSpPr>
        <p:spPr>
          <a:xfrm>
            <a:off x="6598503" y="2738080"/>
            <a:ext cx="120491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7"/>
              </a:lnSpc>
              <a:buNone/>
            </a:pPr>
            <a:r>
              <a:rPr lang="en-US" sz="260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07" dirty="0"/>
          </a:p>
        </p:txBody>
      </p:sp>
      <p:sp>
        <p:nvSpPr>
          <p:cNvPr id="11" name="Text 7"/>
          <p:cNvSpPr/>
          <p:nvPr/>
        </p:nvSpPr>
        <p:spPr>
          <a:xfrm>
            <a:off x="7948613" y="2610564"/>
            <a:ext cx="2758916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6"/>
              </a:lnSpc>
              <a:buNone/>
            </a:pPr>
            <a:r>
              <a:rPr lang="en-US" sz="217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Identifikasi</a:t>
            </a:r>
            <a:endParaRPr lang="en-US" sz="2172" dirty="0"/>
          </a:p>
        </p:txBody>
      </p:sp>
      <p:sp>
        <p:nvSpPr>
          <p:cNvPr id="12" name="Text 8"/>
          <p:cNvSpPr/>
          <p:nvPr/>
        </p:nvSpPr>
        <p:spPr>
          <a:xfrm>
            <a:off x="7948613" y="3095982"/>
            <a:ext cx="5861090" cy="375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54"/>
              </a:lnSpc>
              <a:buNone/>
            </a:pPr>
            <a:r>
              <a:rPr lang="en-US" sz="1847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Mengidentifikasi tujuan dan ruang lingkup analisis.</a:t>
            </a:r>
            <a:endParaRPr lang="en-US" sz="1847" dirty="0"/>
          </a:p>
        </p:txBody>
      </p:sp>
      <p:sp>
        <p:nvSpPr>
          <p:cNvPr id="13" name="Shape 9"/>
          <p:cNvSpPr/>
          <p:nvPr/>
        </p:nvSpPr>
        <p:spPr>
          <a:xfrm>
            <a:off x="6922591" y="4452938"/>
            <a:ext cx="820698" cy="29289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4" name="Shape 10"/>
          <p:cNvSpPr/>
          <p:nvPr/>
        </p:nvSpPr>
        <p:spPr>
          <a:xfrm>
            <a:off x="6395025" y="4203859"/>
            <a:ext cx="527566" cy="527566"/>
          </a:xfrm>
          <a:prstGeom prst="roundRect">
            <a:avLst>
              <a:gd name="adj" fmla="val 13335"/>
            </a:avLst>
          </a:prstGeom>
          <a:solidFill>
            <a:srgbClr val="363A4A"/>
          </a:solidFill>
          <a:ln/>
        </p:spPr>
      </p:sp>
      <p:sp>
        <p:nvSpPr>
          <p:cNvPr id="15" name="Text 11"/>
          <p:cNvSpPr/>
          <p:nvPr/>
        </p:nvSpPr>
        <p:spPr>
          <a:xfrm>
            <a:off x="6569928" y="4302085"/>
            <a:ext cx="177760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7"/>
              </a:lnSpc>
              <a:buNone/>
            </a:pPr>
            <a:r>
              <a:rPr lang="en-US" sz="260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07" dirty="0"/>
          </a:p>
        </p:txBody>
      </p:sp>
      <p:sp>
        <p:nvSpPr>
          <p:cNvPr id="16" name="Text 12"/>
          <p:cNvSpPr/>
          <p:nvPr/>
        </p:nvSpPr>
        <p:spPr>
          <a:xfrm>
            <a:off x="7948613" y="4174569"/>
            <a:ext cx="2758916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6"/>
              </a:lnSpc>
              <a:buNone/>
            </a:pPr>
            <a:r>
              <a:rPr lang="en-US" sz="217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Pengumpulan Data</a:t>
            </a:r>
            <a:endParaRPr lang="en-US" sz="2172" dirty="0"/>
          </a:p>
        </p:txBody>
      </p:sp>
      <p:sp>
        <p:nvSpPr>
          <p:cNvPr id="17" name="Text 13"/>
          <p:cNvSpPr/>
          <p:nvPr/>
        </p:nvSpPr>
        <p:spPr>
          <a:xfrm>
            <a:off x="7948613" y="4659987"/>
            <a:ext cx="5861090" cy="750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54"/>
              </a:lnSpc>
              <a:buNone/>
            </a:pPr>
            <a:r>
              <a:rPr lang="en-US" sz="1847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Mengumpulkan data keuangan perusahaan dan informasi pendukung.</a:t>
            </a:r>
            <a:endParaRPr lang="en-US" sz="1847" dirty="0"/>
          </a:p>
        </p:txBody>
      </p:sp>
      <p:sp>
        <p:nvSpPr>
          <p:cNvPr id="18" name="Shape 14"/>
          <p:cNvSpPr/>
          <p:nvPr/>
        </p:nvSpPr>
        <p:spPr>
          <a:xfrm>
            <a:off x="6922591" y="6392228"/>
            <a:ext cx="820698" cy="29289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9" name="Shape 15"/>
          <p:cNvSpPr/>
          <p:nvPr/>
        </p:nvSpPr>
        <p:spPr>
          <a:xfrm>
            <a:off x="6395025" y="6143149"/>
            <a:ext cx="527566" cy="527566"/>
          </a:xfrm>
          <a:prstGeom prst="roundRect">
            <a:avLst>
              <a:gd name="adj" fmla="val 13335"/>
            </a:avLst>
          </a:prstGeom>
          <a:solidFill>
            <a:srgbClr val="363A4A"/>
          </a:solidFill>
          <a:ln/>
        </p:spPr>
      </p:sp>
      <p:sp>
        <p:nvSpPr>
          <p:cNvPr id="20" name="Text 16"/>
          <p:cNvSpPr/>
          <p:nvPr/>
        </p:nvSpPr>
        <p:spPr>
          <a:xfrm>
            <a:off x="6566595" y="6241375"/>
            <a:ext cx="184428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7"/>
              </a:lnSpc>
              <a:buNone/>
            </a:pPr>
            <a:r>
              <a:rPr lang="en-US" sz="260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07" dirty="0"/>
          </a:p>
        </p:txBody>
      </p:sp>
      <p:sp>
        <p:nvSpPr>
          <p:cNvPr id="21" name="Text 17"/>
          <p:cNvSpPr/>
          <p:nvPr/>
        </p:nvSpPr>
        <p:spPr>
          <a:xfrm>
            <a:off x="7948613" y="6113859"/>
            <a:ext cx="2758916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6"/>
              </a:lnSpc>
              <a:buNone/>
            </a:pPr>
            <a:r>
              <a:rPr lang="en-US" sz="217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Analisis</a:t>
            </a:r>
            <a:endParaRPr lang="en-US" sz="2172" dirty="0"/>
          </a:p>
        </p:txBody>
      </p:sp>
      <p:sp>
        <p:nvSpPr>
          <p:cNvPr id="22" name="Text 18"/>
          <p:cNvSpPr/>
          <p:nvPr/>
        </p:nvSpPr>
        <p:spPr>
          <a:xfrm>
            <a:off x="7948613" y="6599277"/>
            <a:ext cx="5861090" cy="750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54"/>
              </a:lnSpc>
              <a:buNone/>
            </a:pPr>
            <a:r>
              <a:rPr lang="en-US" sz="1847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Melakukan analisis rasio, tren, dan perbandingan untuk menginterpretasi data.</a:t>
            </a:r>
            <a:endParaRPr lang="en-US" sz="18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2434590"/>
            <a:ext cx="10248067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Jenis-jenis Analisis Laporan Keuangan</a:t>
            </a:r>
            <a:endParaRPr lang="en-US" sz="4574" dirty="0"/>
          </a:p>
        </p:txBody>
      </p:sp>
      <p:sp>
        <p:nvSpPr>
          <p:cNvPr id="5" name="Text 3"/>
          <p:cNvSpPr/>
          <p:nvPr/>
        </p:nvSpPr>
        <p:spPr>
          <a:xfrm>
            <a:off x="968693" y="377773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Analisis Vertikal</a:t>
            </a:r>
            <a:endParaRPr lang="en-US" sz="2287" dirty="0"/>
          </a:p>
        </p:txBody>
      </p:sp>
      <p:sp>
        <p:nvSpPr>
          <p:cNvPr id="6" name="Text 4"/>
          <p:cNvSpPr/>
          <p:nvPr/>
        </p:nvSpPr>
        <p:spPr>
          <a:xfrm>
            <a:off x="968693" y="4387691"/>
            <a:ext cx="382893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Mengevaluasi setiap akun dalam laporan keuangan terhadap total atau subtotal.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407462" y="377773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Analisis Horizontal</a:t>
            </a:r>
            <a:endParaRPr lang="en-US" sz="2287" dirty="0"/>
          </a:p>
        </p:txBody>
      </p:sp>
      <p:sp>
        <p:nvSpPr>
          <p:cNvPr id="8" name="Text 6"/>
          <p:cNvSpPr/>
          <p:nvPr/>
        </p:nvSpPr>
        <p:spPr>
          <a:xfrm>
            <a:off x="5407462" y="4387691"/>
            <a:ext cx="382893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Membandingkan akun-akun dalam laporan keuangan dari waktu ke waktu.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46231" y="377773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Analisis Rasio</a:t>
            </a:r>
            <a:endParaRPr lang="en-US" sz="2287" dirty="0"/>
          </a:p>
        </p:txBody>
      </p:sp>
      <p:sp>
        <p:nvSpPr>
          <p:cNvPr id="10" name="Text 8"/>
          <p:cNvSpPr/>
          <p:nvPr/>
        </p:nvSpPr>
        <p:spPr>
          <a:xfrm>
            <a:off x="9846231" y="4387691"/>
            <a:ext cx="382893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Menghitung rasio-rasio keuangan untuk mengukur kinerja perusahaan.</a:t>
            </a:r>
            <a:endParaRPr lang="en-US" sz="19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724" y="1640324"/>
            <a:ext cx="4948952" cy="494895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52594" y="1252776"/>
            <a:ext cx="6767870" cy="6324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80"/>
              </a:lnSpc>
              <a:buNone/>
            </a:pPr>
            <a:r>
              <a:rPr lang="en-US" sz="398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Pembanding Rasio Keuangan</a:t>
            </a:r>
            <a:endParaRPr lang="en-US" sz="3984" dirty="0"/>
          </a:p>
        </p:txBody>
      </p:sp>
      <p:sp>
        <p:nvSpPr>
          <p:cNvPr id="7" name="Shape 3"/>
          <p:cNvSpPr/>
          <p:nvPr/>
        </p:nvSpPr>
        <p:spPr>
          <a:xfrm>
            <a:off x="752594" y="2449592"/>
            <a:ext cx="483751" cy="483751"/>
          </a:xfrm>
          <a:prstGeom prst="roundRect">
            <a:avLst>
              <a:gd name="adj" fmla="val 13335"/>
            </a:avLst>
          </a:prstGeom>
          <a:solidFill>
            <a:srgbClr val="363A4A"/>
          </a:solidFill>
          <a:ln/>
        </p:spPr>
      </p:sp>
      <p:sp>
        <p:nvSpPr>
          <p:cNvPr id="8" name="Text 4"/>
          <p:cNvSpPr/>
          <p:nvPr/>
        </p:nvSpPr>
        <p:spPr>
          <a:xfrm>
            <a:off x="939165" y="2539603"/>
            <a:ext cx="110490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0"/>
              </a:lnSpc>
              <a:buNone/>
            </a:pPr>
            <a:r>
              <a:rPr lang="en-US" sz="2390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390" dirty="0"/>
          </a:p>
        </p:txBody>
      </p:sp>
      <p:sp>
        <p:nvSpPr>
          <p:cNvPr id="9" name="Text 5"/>
          <p:cNvSpPr/>
          <p:nvPr/>
        </p:nvSpPr>
        <p:spPr>
          <a:xfrm>
            <a:off x="1451372" y="2449592"/>
            <a:ext cx="2529721" cy="31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0"/>
              </a:lnSpc>
              <a:buNone/>
            </a:pPr>
            <a:r>
              <a:rPr lang="en-US" sz="199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Standar Industri</a:t>
            </a:r>
            <a:endParaRPr lang="en-US" sz="1992" dirty="0"/>
          </a:p>
        </p:txBody>
      </p:sp>
      <p:sp>
        <p:nvSpPr>
          <p:cNvPr id="10" name="Text 6"/>
          <p:cNvSpPr/>
          <p:nvPr/>
        </p:nvSpPr>
        <p:spPr>
          <a:xfrm>
            <a:off x="1451372" y="2894767"/>
            <a:ext cx="6940034" cy="343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1693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Membandingkan rasio perusahaan dengan rata-rata industri sejenis.</a:t>
            </a:r>
            <a:endParaRPr lang="en-US" sz="1693" dirty="0"/>
          </a:p>
        </p:txBody>
      </p:sp>
      <p:sp>
        <p:nvSpPr>
          <p:cNvPr id="11" name="Shape 7"/>
          <p:cNvSpPr/>
          <p:nvPr/>
        </p:nvSpPr>
        <p:spPr>
          <a:xfrm>
            <a:off x="752594" y="3695581"/>
            <a:ext cx="483751" cy="483751"/>
          </a:xfrm>
          <a:prstGeom prst="roundRect">
            <a:avLst>
              <a:gd name="adj" fmla="val 13335"/>
            </a:avLst>
          </a:prstGeom>
          <a:solidFill>
            <a:srgbClr val="363A4A"/>
          </a:solidFill>
          <a:ln/>
        </p:spPr>
      </p:sp>
      <p:sp>
        <p:nvSpPr>
          <p:cNvPr id="12" name="Text 8"/>
          <p:cNvSpPr/>
          <p:nvPr/>
        </p:nvSpPr>
        <p:spPr>
          <a:xfrm>
            <a:off x="912971" y="3785592"/>
            <a:ext cx="162997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0"/>
              </a:lnSpc>
              <a:buNone/>
            </a:pPr>
            <a:r>
              <a:rPr lang="en-US" sz="2390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390" dirty="0"/>
          </a:p>
        </p:txBody>
      </p:sp>
      <p:sp>
        <p:nvSpPr>
          <p:cNvPr id="13" name="Text 9"/>
          <p:cNvSpPr/>
          <p:nvPr/>
        </p:nvSpPr>
        <p:spPr>
          <a:xfrm>
            <a:off x="1451372" y="3695581"/>
            <a:ext cx="2529721" cy="31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0"/>
              </a:lnSpc>
              <a:buNone/>
            </a:pPr>
            <a:r>
              <a:rPr lang="en-US" sz="199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Perusahaan Pesaing</a:t>
            </a:r>
            <a:endParaRPr lang="en-US" sz="1992" dirty="0"/>
          </a:p>
        </p:txBody>
      </p:sp>
      <p:sp>
        <p:nvSpPr>
          <p:cNvPr id="14" name="Text 10"/>
          <p:cNvSpPr/>
          <p:nvPr/>
        </p:nvSpPr>
        <p:spPr>
          <a:xfrm>
            <a:off x="1451372" y="4140756"/>
            <a:ext cx="6940034" cy="343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1693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Membandingkan rasio perusahaan dengan pesaing utama.</a:t>
            </a:r>
            <a:endParaRPr lang="en-US" sz="1693" dirty="0"/>
          </a:p>
        </p:txBody>
      </p:sp>
      <p:sp>
        <p:nvSpPr>
          <p:cNvPr id="15" name="Shape 11"/>
          <p:cNvSpPr/>
          <p:nvPr/>
        </p:nvSpPr>
        <p:spPr>
          <a:xfrm>
            <a:off x="752594" y="4941570"/>
            <a:ext cx="483751" cy="483751"/>
          </a:xfrm>
          <a:prstGeom prst="roundRect">
            <a:avLst>
              <a:gd name="adj" fmla="val 13335"/>
            </a:avLst>
          </a:prstGeom>
          <a:solidFill>
            <a:srgbClr val="363A4A"/>
          </a:solidFill>
          <a:ln/>
        </p:spPr>
      </p:sp>
      <p:sp>
        <p:nvSpPr>
          <p:cNvPr id="16" name="Text 12"/>
          <p:cNvSpPr/>
          <p:nvPr/>
        </p:nvSpPr>
        <p:spPr>
          <a:xfrm>
            <a:off x="909876" y="5031581"/>
            <a:ext cx="169069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0"/>
              </a:lnSpc>
              <a:buNone/>
            </a:pPr>
            <a:r>
              <a:rPr lang="en-US" sz="2390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390" dirty="0"/>
          </a:p>
        </p:txBody>
      </p:sp>
      <p:sp>
        <p:nvSpPr>
          <p:cNvPr id="17" name="Text 13"/>
          <p:cNvSpPr/>
          <p:nvPr/>
        </p:nvSpPr>
        <p:spPr>
          <a:xfrm>
            <a:off x="1451372" y="4941570"/>
            <a:ext cx="2529721" cy="31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0"/>
              </a:lnSpc>
              <a:buNone/>
            </a:pPr>
            <a:r>
              <a:rPr lang="en-US" sz="199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Historis Perusahaan</a:t>
            </a:r>
            <a:endParaRPr lang="en-US" sz="1992" dirty="0"/>
          </a:p>
        </p:txBody>
      </p:sp>
      <p:sp>
        <p:nvSpPr>
          <p:cNvPr id="18" name="Text 14"/>
          <p:cNvSpPr/>
          <p:nvPr/>
        </p:nvSpPr>
        <p:spPr>
          <a:xfrm>
            <a:off x="1451372" y="5386745"/>
            <a:ext cx="6940034" cy="343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1693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Membandingkan rasio perusahaan dari tahun ke tahun.</a:t>
            </a:r>
            <a:endParaRPr lang="en-US" sz="1693" dirty="0"/>
          </a:p>
        </p:txBody>
      </p:sp>
      <p:sp>
        <p:nvSpPr>
          <p:cNvPr id="19" name="Shape 15"/>
          <p:cNvSpPr/>
          <p:nvPr/>
        </p:nvSpPr>
        <p:spPr>
          <a:xfrm>
            <a:off x="752594" y="6187559"/>
            <a:ext cx="483751" cy="483751"/>
          </a:xfrm>
          <a:prstGeom prst="roundRect">
            <a:avLst>
              <a:gd name="adj" fmla="val 13335"/>
            </a:avLst>
          </a:prstGeom>
          <a:solidFill>
            <a:srgbClr val="363A4A"/>
          </a:solidFill>
          <a:ln/>
        </p:spPr>
      </p:sp>
      <p:sp>
        <p:nvSpPr>
          <p:cNvPr id="20" name="Text 16"/>
          <p:cNvSpPr/>
          <p:nvPr/>
        </p:nvSpPr>
        <p:spPr>
          <a:xfrm>
            <a:off x="912138" y="6277570"/>
            <a:ext cx="164544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0"/>
              </a:lnSpc>
              <a:buNone/>
            </a:pPr>
            <a:r>
              <a:rPr lang="en-US" sz="2390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390" dirty="0"/>
          </a:p>
        </p:txBody>
      </p:sp>
      <p:sp>
        <p:nvSpPr>
          <p:cNvPr id="21" name="Text 17"/>
          <p:cNvSpPr/>
          <p:nvPr/>
        </p:nvSpPr>
        <p:spPr>
          <a:xfrm>
            <a:off x="1451372" y="6187559"/>
            <a:ext cx="2529721" cy="31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0"/>
              </a:lnSpc>
              <a:buNone/>
            </a:pPr>
            <a:r>
              <a:rPr lang="en-US" sz="1992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Target Perusahaan</a:t>
            </a:r>
            <a:endParaRPr lang="en-US" sz="1992" dirty="0"/>
          </a:p>
        </p:txBody>
      </p:sp>
      <p:sp>
        <p:nvSpPr>
          <p:cNvPr id="22" name="Text 18"/>
          <p:cNvSpPr/>
          <p:nvPr/>
        </p:nvSpPr>
        <p:spPr>
          <a:xfrm>
            <a:off x="1451372" y="6632734"/>
            <a:ext cx="6940034" cy="343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1693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Membandingkan rasio perusahaan dengan target atau standar internal.</a:t>
            </a:r>
            <a:endParaRPr lang="en-US" sz="16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19" y="2497098"/>
            <a:ext cx="5028843" cy="323528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26837" y="1358622"/>
            <a:ext cx="7542133" cy="5382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38"/>
              </a:lnSpc>
              <a:buNone/>
            </a:pPr>
            <a:r>
              <a:rPr lang="en-US" sz="339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Keterbatasan Analisis Rasio Keuangan</a:t>
            </a:r>
            <a:endParaRPr lang="en-US" sz="3391" dirty="0"/>
          </a:p>
        </p:txBody>
      </p:sp>
      <p:sp>
        <p:nvSpPr>
          <p:cNvPr id="7" name="Shape 3"/>
          <p:cNvSpPr/>
          <p:nvPr/>
        </p:nvSpPr>
        <p:spPr>
          <a:xfrm>
            <a:off x="6126837" y="2171343"/>
            <a:ext cx="7863126" cy="1037630"/>
          </a:xfrm>
          <a:prstGeom prst="roundRect">
            <a:avLst>
              <a:gd name="adj" fmla="val 5291"/>
            </a:avLst>
          </a:prstGeom>
          <a:solidFill>
            <a:srgbClr val="363A4A"/>
          </a:solidFill>
          <a:ln/>
        </p:spPr>
      </p:sp>
      <p:sp>
        <p:nvSpPr>
          <p:cNvPr id="8" name="Text 4"/>
          <p:cNvSpPr/>
          <p:nvPr/>
        </p:nvSpPr>
        <p:spPr>
          <a:xfrm>
            <a:off x="6309836" y="2354342"/>
            <a:ext cx="2152888" cy="2690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9"/>
              </a:lnSpc>
              <a:buNone/>
            </a:pPr>
            <a:r>
              <a:rPr lang="en-US" sz="1695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Historis</a:t>
            </a:r>
            <a:endParaRPr lang="en-US" sz="1695" dirty="0"/>
          </a:p>
        </p:txBody>
      </p:sp>
      <p:sp>
        <p:nvSpPr>
          <p:cNvPr id="9" name="Text 5"/>
          <p:cNvSpPr/>
          <p:nvPr/>
        </p:nvSpPr>
        <p:spPr>
          <a:xfrm>
            <a:off x="6309836" y="2733199"/>
            <a:ext cx="7497128" cy="292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6"/>
              </a:lnSpc>
              <a:buNone/>
            </a:pPr>
            <a:r>
              <a:rPr lang="en-US" sz="1441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Rasio hanya memberikan gambaran historis dan tidak merefleksikan kondisi terkini.</a:t>
            </a:r>
            <a:endParaRPr lang="en-US" sz="1441" dirty="0"/>
          </a:p>
        </p:txBody>
      </p:sp>
      <p:sp>
        <p:nvSpPr>
          <p:cNvPr id="10" name="Shape 6"/>
          <p:cNvSpPr/>
          <p:nvPr/>
        </p:nvSpPr>
        <p:spPr>
          <a:xfrm>
            <a:off x="6126837" y="3391972"/>
            <a:ext cx="7863126" cy="1037630"/>
          </a:xfrm>
          <a:prstGeom prst="roundRect">
            <a:avLst>
              <a:gd name="adj" fmla="val 5291"/>
            </a:avLst>
          </a:prstGeom>
          <a:solidFill>
            <a:srgbClr val="363A4A"/>
          </a:solidFill>
          <a:ln/>
        </p:spPr>
      </p:sp>
      <p:sp>
        <p:nvSpPr>
          <p:cNvPr id="11" name="Text 7"/>
          <p:cNvSpPr/>
          <p:nvPr/>
        </p:nvSpPr>
        <p:spPr>
          <a:xfrm>
            <a:off x="6309836" y="3574971"/>
            <a:ext cx="2152888" cy="2690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9"/>
              </a:lnSpc>
              <a:buNone/>
            </a:pPr>
            <a:r>
              <a:rPr lang="en-US" sz="1695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Perhitungan</a:t>
            </a:r>
            <a:endParaRPr lang="en-US" sz="1695" dirty="0"/>
          </a:p>
        </p:txBody>
      </p:sp>
      <p:sp>
        <p:nvSpPr>
          <p:cNvPr id="12" name="Text 8"/>
          <p:cNvSpPr/>
          <p:nvPr/>
        </p:nvSpPr>
        <p:spPr>
          <a:xfrm>
            <a:off x="6309836" y="3953828"/>
            <a:ext cx="7497128" cy="292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6"/>
              </a:lnSpc>
              <a:buNone/>
            </a:pPr>
            <a:r>
              <a:rPr lang="en-US" sz="1441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Perbedaan metode akuntansi dapat mempengaruhi perhitungan rasio.</a:t>
            </a:r>
            <a:endParaRPr lang="en-US" sz="1441" dirty="0"/>
          </a:p>
        </p:txBody>
      </p:sp>
      <p:sp>
        <p:nvSpPr>
          <p:cNvPr id="13" name="Shape 9"/>
          <p:cNvSpPr/>
          <p:nvPr/>
        </p:nvSpPr>
        <p:spPr>
          <a:xfrm>
            <a:off x="6126837" y="4612600"/>
            <a:ext cx="7863126" cy="1037630"/>
          </a:xfrm>
          <a:prstGeom prst="roundRect">
            <a:avLst>
              <a:gd name="adj" fmla="val 5291"/>
            </a:avLst>
          </a:prstGeom>
          <a:solidFill>
            <a:srgbClr val="363A4A"/>
          </a:solidFill>
          <a:ln/>
        </p:spPr>
      </p:sp>
      <p:sp>
        <p:nvSpPr>
          <p:cNvPr id="14" name="Text 10"/>
          <p:cNvSpPr/>
          <p:nvPr/>
        </p:nvSpPr>
        <p:spPr>
          <a:xfrm>
            <a:off x="6309836" y="4795599"/>
            <a:ext cx="2152888" cy="2690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9"/>
              </a:lnSpc>
              <a:buNone/>
            </a:pPr>
            <a:r>
              <a:rPr lang="en-US" sz="1695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Interpretasi</a:t>
            </a:r>
            <a:endParaRPr lang="en-US" sz="1695" dirty="0"/>
          </a:p>
        </p:txBody>
      </p:sp>
      <p:sp>
        <p:nvSpPr>
          <p:cNvPr id="15" name="Text 11"/>
          <p:cNvSpPr/>
          <p:nvPr/>
        </p:nvSpPr>
        <p:spPr>
          <a:xfrm>
            <a:off x="6309836" y="5174456"/>
            <a:ext cx="7497128" cy="292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6"/>
              </a:lnSpc>
              <a:buNone/>
            </a:pPr>
            <a:r>
              <a:rPr lang="en-US" sz="1441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Interpretasi rasio memerlukan pemahaman yang baik tentang situasi perusahaan.</a:t>
            </a:r>
            <a:endParaRPr lang="en-US" sz="1441" dirty="0"/>
          </a:p>
        </p:txBody>
      </p:sp>
      <p:sp>
        <p:nvSpPr>
          <p:cNvPr id="16" name="Shape 12"/>
          <p:cNvSpPr/>
          <p:nvPr/>
        </p:nvSpPr>
        <p:spPr>
          <a:xfrm>
            <a:off x="6126837" y="5833229"/>
            <a:ext cx="7863126" cy="1037630"/>
          </a:xfrm>
          <a:prstGeom prst="roundRect">
            <a:avLst>
              <a:gd name="adj" fmla="val 5291"/>
            </a:avLst>
          </a:prstGeom>
          <a:solidFill>
            <a:srgbClr val="363A4A"/>
          </a:solidFill>
          <a:ln/>
        </p:spPr>
      </p:sp>
      <p:sp>
        <p:nvSpPr>
          <p:cNvPr id="17" name="Text 13"/>
          <p:cNvSpPr/>
          <p:nvPr/>
        </p:nvSpPr>
        <p:spPr>
          <a:xfrm>
            <a:off x="6309836" y="6016228"/>
            <a:ext cx="2152888" cy="2690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9"/>
              </a:lnSpc>
              <a:buNone/>
            </a:pPr>
            <a:r>
              <a:rPr lang="en-US" sz="1695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Kontekstual</a:t>
            </a:r>
            <a:endParaRPr lang="en-US" sz="1695" dirty="0"/>
          </a:p>
        </p:txBody>
      </p:sp>
      <p:sp>
        <p:nvSpPr>
          <p:cNvPr id="18" name="Text 14"/>
          <p:cNvSpPr/>
          <p:nvPr/>
        </p:nvSpPr>
        <p:spPr>
          <a:xfrm>
            <a:off x="6309836" y="6395085"/>
            <a:ext cx="7497128" cy="292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6"/>
              </a:lnSpc>
              <a:buNone/>
            </a:pPr>
            <a:r>
              <a:rPr lang="en-US" sz="1441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Rasio harus dievaluasi dalam konteks industri dan strategi perusahaan.</a:t>
            </a:r>
            <a:endParaRPr lang="en-US" sz="14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44" y="2827139"/>
            <a:ext cx="4928592" cy="257520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67331" y="613648"/>
            <a:ext cx="7582138" cy="1312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7"/>
              </a:lnSpc>
              <a:buNone/>
            </a:pPr>
            <a:r>
              <a:rPr lang="en-US" sz="413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Hubungan Antar Rasio Keuangan</a:t>
            </a:r>
            <a:endParaRPr lang="en-US" sz="4134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331" y="2260878"/>
            <a:ext cx="1115616" cy="17849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17631" y="2484001"/>
            <a:ext cx="2624971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206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Likuiditas</a:t>
            </a:r>
            <a:endParaRPr lang="en-US" sz="2067" dirty="0"/>
          </a:p>
        </p:txBody>
      </p:sp>
      <p:sp>
        <p:nvSpPr>
          <p:cNvPr id="9" name="Text 4"/>
          <p:cNvSpPr/>
          <p:nvPr/>
        </p:nvSpPr>
        <p:spPr>
          <a:xfrm>
            <a:off x="7717631" y="2945963"/>
            <a:ext cx="6131838" cy="713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11"/>
              </a:lnSpc>
              <a:buNone/>
            </a:pPr>
            <a:r>
              <a:rPr lang="en-US" sz="1757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Kemampuan perusahaan untuk memenuhi kewajiban jangka pendek.</a:t>
            </a:r>
            <a:endParaRPr lang="en-US" sz="1757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331" y="4045863"/>
            <a:ext cx="1115616" cy="17849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17631" y="4268986"/>
            <a:ext cx="2624971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206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Profitabilitas</a:t>
            </a:r>
            <a:endParaRPr lang="en-US" sz="2067" dirty="0"/>
          </a:p>
        </p:txBody>
      </p:sp>
      <p:sp>
        <p:nvSpPr>
          <p:cNvPr id="12" name="Text 6"/>
          <p:cNvSpPr/>
          <p:nvPr/>
        </p:nvSpPr>
        <p:spPr>
          <a:xfrm>
            <a:off x="7717631" y="4730948"/>
            <a:ext cx="6131838" cy="356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11"/>
              </a:lnSpc>
              <a:buNone/>
            </a:pPr>
            <a:r>
              <a:rPr lang="en-US" sz="1757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Kemampuan perusahaan untuk menghasilkan laba.</a:t>
            </a:r>
            <a:endParaRPr lang="en-US" sz="1757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331" y="5830848"/>
            <a:ext cx="1115616" cy="17849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17631" y="6053971"/>
            <a:ext cx="2624971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206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Solvabilitas</a:t>
            </a:r>
            <a:endParaRPr lang="en-US" sz="2067" dirty="0"/>
          </a:p>
        </p:txBody>
      </p:sp>
      <p:sp>
        <p:nvSpPr>
          <p:cNvPr id="15" name="Text 8"/>
          <p:cNvSpPr/>
          <p:nvPr/>
        </p:nvSpPr>
        <p:spPr>
          <a:xfrm>
            <a:off x="7717631" y="6515933"/>
            <a:ext cx="6131838" cy="713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11"/>
              </a:lnSpc>
              <a:buNone/>
            </a:pPr>
            <a:r>
              <a:rPr lang="en-US" sz="1757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Kemampuan perusahaan untuk memenuhi kewajiban jangka panjang.</a:t>
            </a:r>
            <a:endParaRPr lang="en-US" sz="1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8693" y="3829407"/>
            <a:ext cx="9607391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Manfaat Analisis Laporan Keuangan</a:t>
            </a:r>
            <a:endParaRPr lang="en-US" sz="45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93" y="4925735"/>
            <a:ext cx="617220" cy="617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68693" y="5789771"/>
            <a:ext cx="3253383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59"/>
              </a:lnSpc>
              <a:buNone/>
            </a:pPr>
            <a:r>
              <a:rPr lang="en-US" sz="22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Pengambilan Keputusan</a:t>
            </a:r>
            <a:endParaRPr lang="en-US" sz="2287" dirty="0"/>
          </a:p>
        </p:txBody>
      </p:sp>
      <p:sp>
        <p:nvSpPr>
          <p:cNvPr id="8" name="Text 4"/>
          <p:cNvSpPr/>
          <p:nvPr/>
        </p:nvSpPr>
        <p:spPr>
          <a:xfrm>
            <a:off x="968693" y="6301026"/>
            <a:ext cx="3984069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Membantu mengidentifikasi peluang dan risiko untuk pengambilan keputusan yang lebih baik.</a:t>
            </a:r>
            <a:endParaRPr lang="en-US" sz="1944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046" y="4925735"/>
            <a:ext cx="617220" cy="6172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323046" y="5789771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59"/>
              </a:lnSpc>
              <a:buNone/>
            </a:pPr>
            <a:r>
              <a:rPr lang="en-US" sz="22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Evaluasi Kinerja</a:t>
            </a:r>
            <a:endParaRPr lang="en-US" sz="2287" dirty="0"/>
          </a:p>
        </p:txBody>
      </p:sp>
      <p:sp>
        <p:nvSpPr>
          <p:cNvPr id="11" name="Text 6"/>
          <p:cNvSpPr/>
          <p:nvPr/>
        </p:nvSpPr>
        <p:spPr>
          <a:xfrm>
            <a:off x="5323046" y="6301026"/>
            <a:ext cx="3984069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Mengevaluasi kinerja keuangan perusahaan dari waktu ke waktu.</a:t>
            </a:r>
            <a:endParaRPr lang="en-US" sz="1944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400" y="4925735"/>
            <a:ext cx="617220" cy="6172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677400" y="5789771"/>
            <a:ext cx="3020973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59"/>
              </a:lnSpc>
              <a:buNone/>
            </a:pPr>
            <a:r>
              <a:rPr lang="en-US" sz="22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Perencanaan Strategis</a:t>
            </a:r>
            <a:endParaRPr lang="en-US" sz="2287" dirty="0"/>
          </a:p>
        </p:txBody>
      </p:sp>
      <p:sp>
        <p:nvSpPr>
          <p:cNvPr id="14" name="Text 8"/>
          <p:cNvSpPr/>
          <p:nvPr/>
        </p:nvSpPr>
        <p:spPr>
          <a:xfrm>
            <a:off x="9677400" y="6301026"/>
            <a:ext cx="3984188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Memberikan wawasan untuk perencanaan strategis dan pengembangan bisnis.</a:t>
            </a:r>
            <a:endParaRPr lang="en-US" sz="19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269" y="2401610"/>
            <a:ext cx="4995862" cy="34263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6633" y="1163479"/>
            <a:ext cx="7770733" cy="11539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44"/>
              </a:lnSpc>
              <a:buNone/>
            </a:pPr>
            <a:r>
              <a:rPr lang="en-US" sz="3635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Tantangan Analisis Laporan Keuangan</a:t>
            </a:r>
            <a:endParaRPr lang="en-US" sz="3635" dirty="0"/>
          </a:p>
        </p:txBody>
      </p:sp>
      <p:sp>
        <p:nvSpPr>
          <p:cNvPr id="7" name="Text 3"/>
          <p:cNvSpPr/>
          <p:nvPr/>
        </p:nvSpPr>
        <p:spPr>
          <a:xfrm>
            <a:off x="882729" y="2736890"/>
            <a:ext cx="3489365" cy="3138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2"/>
              </a:lnSpc>
              <a:buNone/>
            </a:pPr>
            <a:r>
              <a:rPr lang="en-US" sz="154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Kompleksitas Transaksi</a:t>
            </a:r>
            <a:endParaRPr lang="en-US" sz="1545" dirty="0"/>
          </a:p>
        </p:txBody>
      </p:sp>
      <p:sp>
        <p:nvSpPr>
          <p:cNvPr id="8" name="Text 4"/>
          <p:cNvSpPr/>
          <p:nvPr/>
        </p:nvSpPr>
        <p:spPr>
          <a:xfrm>
            <a:off x="4771906" y="2736890"/>
            <a:ext cx="3489365" cy="941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2"/>
              </a:lnSpc>
              <a:buNone/>
            </a:pPr>
            <a:r>
              <a:rPr lang="en-US" sz="154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Semakin kompleksnya transaksi bisnis membutuhkan pemahaman yang lebih mendalam.</a:t>
            </a:r>
            <a:endParaRPr lang="en-US" sz="1545" dirty="0"/>
          </a:p>
        </p:txBody>
      </p:sp>
      <p:sp>
        <p:nvSpPr>
          <p:cNvPr id="9" name="Shape 5"/>
          <p:cNvSpPr/>
          <p:nvPr/>
        </p:nvSpPr>
        <p:spPr>
          <a:xfrm>
            <a:off x="686633" y="3803690"/>
            <a:ext cx="7770733" cy="878205"/>
          </a:xfrm>
          <a:prstGeom prst="rect">
            <a:avLst/>
          </a:prstGeom>
          <a:solidFill>
            <a:srgbClr val="363A4A"/>
          </a:solidFill>
          <a:ln/>
        </p:spPr>
      </p:sp>
      <p:sp>
        <p:nvSpPr>
          <p:cNvPr id="10" name="Text 6"/>
          <p:cNvSpPr/>
          <p:nvPr/>
        </p:nvSpPr>
        <p:spPr>
          <a:xfrm>
            <a:off x="882729" y="3928943"/>
            <a:ext cx="3489365" cy="3138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2"/>
              </a:lnSpc>
              <a:buNone/>
            </a:pPr>
            <a:r>
              <a:rPr lang="en-US" sz="154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Ketersediaan Data</a:t>
            </a:r>
            <a:endParaRPr lang="en-US" sz="1545" dirty="0"/>
          </a:p>
        </p:txBody>
      </p:sp>
      <p:sp>
        <p:nvSpPr>
          <p:cNvPr id="11" name="Text 7"/>
          <p:cNvSpPr/>
          <p:nvPr/>
        </p:nvSpPr>
        <p:spPr>
          <a:xfrm>
            <a:off x="4771906" y="3928943"/>
            <a:ext cx="3489365" cy="627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2"/>
              </a:lnSpc>
              <a:buNone/>
            </a:pPr>
            <a:r>
              <a:rPr lang="en-US" sz="154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Kebutuhan akan data yang akurat dan lengkap untuk analisis yang komprehensif.</a:t>
            </a:r>
            <a:endParaRPr lang="en-US" sz="1545" dirty="0"/>
          </a:p>
        </p:txBody>
      </p:sp>
      <p:sp>
        <p:nvSpPr>
          <p:cNvPr id="12" name="Text 8"/>
          <p:cNvSpPr/>
          <p:nvPr/>
        </p:nvSpPr>
        <p:spPr>
          <a:xfrm>
            <a:off x="882729" y="4807148"/>
            <a:ext cx="3489365" cy="3138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2"/>
              </a:lnSpc>
              <a:buNone/>
            </a:pPr>
            <a:r>
              <a:rPr lang="en-US" sz="154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Interpretasi</a:t>
            </a:r>
            <a:endParaRPr lang="en-US" sz="1545" dirty="0"/>
          </a:p>
        </p:txBody>
      </p:sp>
      <p:sp>
        <p:nvSpPr>
          <p:cNvPr id="13" name="Text 9"/>
          <p:cNvSpPr/>
          <p:nvPr/>
        </p:nvSpPr>
        <p:spPr>
          <a:xfrm>
            <a:off x="4771906" y="4807148"/>
            <a:ext cx="3489365" cy="941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2"/>
              </a:lnSpc>
              <a:buNone/>
            </a:pPr>
            <a:r>
              <a:rPr lang="en-US" sz="154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Interpretasi yang tepat atas angka-angka keuangan membutuhkan pengalaman dan keahlian.</a:t>
            </a:r>
            <a:endParaRPr lang="en-US" sz="1545" dirty="0"/>
          </a:p>
        </p:txBody>
      </p:sp>
      <p:sp>
        <p:nvSpPr>
          <p:cNvPr id="14" name="Shape 10"/>
          <p:cNvSpPr/>
          <p:nvPr/>
        </p:nvSpPr>
        <p:spPr>
          <a:xfrm>
            <a:off x="686633" y="5873948"/>
            <a:ext cx="7770733" cy="1192054"/>
          </a:xfrm>
          <a:prstGeom prst="rect">
            <a:avLst/>
          </a:prstGeom>
          <a:solidFill>
            <a:srgbClr val="363A4A"/>
          </a:solidFill>
          <a:ln/>
        </p:spPr>
      </p:sp>
      <p:sp>
        <p:nvSpPr>
          <p:cNvPr id="15" name="Text 11"/>
          <p:cNvSpPr/>
          <p:nvPr/>
        </p:nvSpPr>
        <p:spPr>
          <a:xfrm>
            <a:off x="882729" y="5999202"/>
            <a:ext cx="3489365" cy="3138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2"/>
              </a:lnSpc>
              <a:buNone/>
            </a:pPr>
            <a:r>
              <a:rPr lang="en-US" sz="154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Perubahan Regulasi</a:t>
            </a:r>
            <a:endParaRPr lang="en-US" sz="1545" dirty="0"/>
          </a:p>
        </p:txBody>
      </p:sp>
      <p:sp>
        <p:nvSpPr>
          <p:cNvPr id="16" name="Text 12"/>
          <p:cNvSpPr/>
          <p:nvPr/>
        </p:nvSpPr>
        <p:spPr>
          <a:xfrm>
            <a:off x="4771906" y="5999202"/>
            <a:ext cx="3489365" cy="941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2"/>
              </a:lnSpc>
              <a:buNone/>
            </a:pPr>
            <a:r>
              <a:rPr lang="en-US" sz="154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Penyesuaian terhadap perubahan standar akuntansi dan regulasi yang terus berkembang.</a:t>
            </a:r>
            <a:endParaRPr lang="en-US" sz="15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Custom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Lora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alija zaki</cp:lastModifiedBy>
  <cp:revision>2</cp:revision>
  <dcterms:created xsi:type="dcterms:W3CDTF">2024-07-05T07:54:27Z</dcterms:created>
  <dcterms:modified xsi:type="dcterms:W3CDTF">2024-07-05T07:55:36Z</dcterms:modified>
</cp:coreProperties>
</file>