
<file path=[Content_Types].xml><?xml version="1.0" encoding="utf-8"?>
<Types xmlns="http://schemas.openxmlformats.org/package/2006/content-types">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Layouts/slideLayout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88" r:id="rId2"/>
    <p:sldMasterId id="2147483690" r:id="rId3"/>
    <p:sldMasterId id="2147483693" r:id="rId4"/>
  </p:sldMasterIdLst>
  <p:notesMasterIdLst>
    <p:notesMasterId r:id="rId23"/>
  </p:notesMasterIdLst>
  <p:sldIdLst>
    <p:sldId id="578" r:id="rId5"/>
    <p:sldId id="307" r:id="rId6"/>
    <p:sldId id="590" r:id="rId7"/>
    <p:sldId id="593" r:id="rId8"/>
    <p:sldId id="592" r:id="rId9"/>
    <p:sldId id="591" r:id="rId10"/>
    <p:sldId id="594" r:id="rId11"/>
    <p:sldId id="595" r:id="rId12"/>
    <p:sldId id="596" r:id="rId13"/>
    <p:sldId id="597" r:id="rId14"/>
    <p:sldId id="598" r:id="rId15"/>
    <p:sldId id="599" r:id="rId16"/>
    <p:sldId id="600" r:id="rId17"/>
    <p:sldId id="601" r:id="rId18"/>
    <p:sldId id="602" r:id="rId19"/>
    <p:sldId id="603" r:id="rId20"/>
    <p:sldId id="604" r:id="rId21"/>
    <p:sldId id="32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0428" autoAdjust="0"/>
    <p:restoredTop sz="94660"/>
  </p:normalViewPr>
  <p:slideViewPr>
    <p:cSldViewPr snapToGrid="0">
      <p:cViewPr varScale="1">
        <p:scale>
          <a:sx n="73" d="100"/>
          <a:sy n="73" d="100"/>
        </p:scale>
        <p:origin x="-402"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A57784-342D-44BE-B767-95A842046E5E}" type="datetimeFigureOut">
              <a:rPr lang="en-US" smtClean="0"/>
              <a:pPr/>
              <a:t>12/21/2021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D8EA17-E508-4A61-8A44-62AF7F554393}" type="slidenum">
              <a:rPr lang="en-US" smtClean="0"/>
              <a:pPr/>
              <a:t>‹#›</a:t>
            </a:fld>
            <a:endParaRPr lang="en-US"/>
          </a:p>
        </p:txBody>
      </p:sp>
    </p:spTree>
    <p:extLst>
      <p:ext uri="{BB962C8B-B14F-4D97-AF65-F5344CB8AC3E}">
        <p14:creationId xmlns="" xmlns:p14="http://schemas.microsoft.com/office/powerpoint/2010/main" val="33590256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4869160"/>
            <a:ext cx="10515600" cy="936104"/>
          </a:xfrm>
          <a:prstGeom prst="rect">
            <a:avLst/>
          </a:prstGeom>
        </p:spPr>
        <p:txBody>
          <a:bodyPr anchor="b" anchorCtr="0"/>
          <a:lstStyle>
            <a:lvl1pPr algn="l">
              <a:defRPr sz="2800" b="1" baseline="0">
                <a:solidFill>
                  <a:srgbClr val="326041"/>
                </a:solidFill>
              </a:defRPr>
            </a:lvl1pPr>
          </a:lstStyle>
          <a:p>
            <a:r>
              <a:rPr lang="en-US" dirty="0"/>
              <a:t>The </a:t>
            </a:r>
            <a:r>
              <a:rPr lang="en-US" dirty="0" err="1"/>
              <a:t>Powerpoint</a:t>
            </a:r>
            <a:r>
              <a:rPr lang="en-US" dirty="0"/>
              <a:t> Title Goes Here</a:t>
            </a:r>
          </a:p>
        </p:txBody>
      </p:sp>
      <p:sp>
        <p:nvSpPr>
          <p:cNvPr id="10" name="Text Placeholder 9"/>
          <p:cNvSpPr>
            <a:spLocks noGrp="1"/>
          </p:cNvSpPr>
          <p:nvPr>
            <p:ph type="body" sz="quarter" idx="10" hasCustomPrompt="1"/>
          </p:nvPr>
        </p:nvSpPr>
        <p:spPr>
          <a:xfrm>
            <a:off x="624417" y="5805488"/>
            <a:ext cx="10515600" cy="647700"/>
          </a:xfrm>
          <a:prstGeom prst="rect">
            <a:avLst/>
          </a:prstGeom>
        </p:spPr>
        <p:txBody>
          <a:bodyPr/>
          <a:lstStyle>
            <a:lvl1pPr marL="0" indent="0">
              <a:buNone/>
              <a:defRPr sz="2000" b="1">
                <a:solidFill>
                  <a:schemeClr val="tx1">
                    <a:lumMod val="65000"/>
                    <a:lumOff val="35000"/>
                  </a:schemeClr>
                </a:solidFill>
              </a:defRPr>
            </a:lvl1pPr>
          </a:lstStyle>
          <a:p>
            <a:pPr lvl="0"/>
            <a:r>
              <a:rPr lang="en-US" dirty="0"/>
              <a:t>Secondary Title Here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7"/>
            <a:ext cx="10058400" cy="1450757"/>
          </a:xfrm>
          <a:prstGeom prst="rect">
            <a:avLst/>
          </a:prstGeom>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a:xfrm>
            <a:off x="1097280" y="1845734"/>
            <a:ext cx="10058400" cy="402336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97285" y="6459791"/>
            <a:ext cx="2472271" cy="365125"/>
          </a:xfrm>
          <a:prstGeom prst="rect">
            <a:avLst/>
          </a:prstGeom>
        </p:spPr>
        <p:txBody>
          <a:bodyPr/>
          <a:lstStyle/>
          <a:p>
            <a:fld id="{ADCE2944-63AC-4794-98B7-F3081A371F1E}" type="datetimeFigureOut">
              <a:rPr lang="id-ID" smtClean="0"/>
              <a:pPr/>
              <a:t>21/12/2021</a:t>
            </a:fld>
            <a:endParaRPr lang="id-ID"/>
          </a:p>
        </p:txBody>
      </p:sp>
      <p:sp>
        <p:nvSpPr>
          <p:cNvPr id="5" name="Footer Placeholder 4"/>
          <p:cNvSpPr>
            <a:spLocks noGrp="1"/>
          </p:cNvSpPr>
          <p:nvPr>
            <p:ph type="ftr" sz="quarter" idx="11"/>
          </p:nvPr>
        </p:nvSpPr>
        <p:spPr>
          <a:xfrm>
            <a:off x="3686187" y="6459791"/>
            <a:ext cx="4822804" cy="365125"/>
          </a:xfrm>
          <a:prstGeom prst="rect">
            <a:avLst/>
          </a:prstGeom>
        </p:spPr>
        <p:txBody>
          <a:bodyPr/>
          <a:lstStyle/>
          <a:p>
            <a:endParaRPr lang="id-ID"/>
          </a:p>
        </p:txBody>
      </p:sp>
      <p:sp>
        <p:nvSpPr>
          <p:cNvPr id="6" name="Slide Number Placeholder 5"/>
          <p:cNvSpPr>
            <a:spLocks noGrp="1"/>
          </p:cNvSpPr>
          <p:nvPr>
            <p:ph type="sldNum" sz="quarter" idx="12"/>
          </p:nvPr>
        </p:nvSpPr>
        <p:spPr>
          <a:xfrm>
            <a:off x="9900462" y="6459791"/>
            <a:ext cx="1312025" cy="365125"/>
          </a:xfrm>
          <a:prstGeom prst="rect">
            <a:avLst/>
          </a:prstGeom>
        </p:spPr>
        <p:txBody>
          <a:bodyPr/>
          <a:lstStyle/>
          <a:p>
            <a:fld id="{517929AE-1FB3-475D-8916-B36598A6E668}" type="slidenum">
              <a:rPr lang="id-ID" smtClean="0"/>
              <a:pPr/>
              <a:t>‹#›</a:t>
            </a:fld>
            <a:endParaRPr lang="id-ID"/>
          </a:p>
        </p:txBody>
      </p:sp>
    </p:spTree>
    <p:extLst>
      <p:ext uri="{BB962C8B-B14F-4D97-AF65-F5344CB8AC3E}">
        <p14:creationId xmlns="" xmlns:p14="http://schemas.microsoft.com/office/powerpoint/2010/main" val="970233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3951" y="1844972"/>
            <a:ext cx="10515600" cy="936104"/>
          </a:xfrm>
          <a:prstGeom prst="rect">
            <a:avLst/>
          </a:prstGeom>
        </p:spPr>
        <p:txBody>
          <a:bodyPr anchor="b" anchorCtr="0"/>
          <a:lstStyle>
            <a:lvl1pPr algn="ctr">
              <a:defRPr sz="2800" b="1" baseline="0">
                <a:solidFill>
                  <a:srgbClr val="326041"/>
                </a:solidFill>
              </a:defRPr>
            </a:lvl1pPr>
          </a:lstStyle>
          <a:p>
            <a:r>
              <a:rPr lang="en-US" dirty="0"/>
              <a:t>The Chapter Title Goes Here</a:t>
            </a:r>
          </a:p>
        </p:txBody>
      </p:sp>
      <p:sp>
        <p:nvSpPr>
          <p:cNvPr id="10" name="Text Placeholder 9"/>
          <p:cNvSpPr>
            <a:spLocks noGrp="1"/>
          </p:cNvSpPr>
          <p:nvPr>
            <p:ph type="body" sz="quarter" idx="10" hasCustomPrompt="1"/>
          </p:nvPr>
        </p:nvSpPr>
        <p:spPr>
          <a:xfrm>
            <a:off x="764976" y="2781300"/>
            <a:ext cx="10515600" cy="647700"/>
          </a:xfrm>
          <a:prstGeom prst="rect">
            <a:avLst/>
          </a:prstGeom>
        </p:spPr>
        <p:txBody>
          <a:bodyPr/>
          <a:lstStyle>
            <a:lvl1pPr marL="0" indent="0" algn="ctr">
              <a:buNone/>
              <a:defRPr sz="2000" b="1">
                <a:solidFill>
                  <a:schemeClr val="tx1">
                    <a:lumMod val="65000"/>
                    <a:lumOff val="35000"/>
                  </a:schemeClr>
                </a:solidFill>
              </a:defRPr>
            </a:lvl1pPr>
          </a:lstStyle>
          <a:p>
            <a:pPr lvl="0"/>
            <a:r>
              <a:rPr lang="en-US" dirty="0"/>
              <a:t>The Secondary Chapter Title Here</a:t>
            </a:r>
          </a:p>
        </p:txBody>
      </p:sp>
    </p:spTree>
    <p:extLst>
      <p:ext uri="{BB962C8B-B14F-4D97-AF65-F5344CB8AC3E}">
        <p14:creationId xmlns="" xmlns:p14="http://schemas.microsoft.com/office/powerpoint/2010/main" val="2478036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p:nvPr>
        </p:nvSpPr>
        <p:spPr>
          <a:xfrm>
            <a:off x="1007435" y="2636925"/>
            <a:ext cx="10515600" cy="1325563"/>
          </a:xfrm>
          <a:prstGeom prst="rect">
            <a:avLst/>
          </a:prstGeom>
        </p:spPr>
        <p:txBody>
          <a:bodyPr/>
          <a:lstStyle>
            <a:lvl1pPr>
              <a:defRPr sz="2800" b="1">
                <a:solidFill>
                  <a:schemeClr val="tx1">
                    <a:lumMod val="65000"/>
                    <a:lumOff val="35000"/>
                  </a:schemeClr>
                </a:solidFill>
              </a:defRPr>
            </a:lvl1pPr>
          </a:lstStyle>
          <a:p>
            <a:r>
              <a:rPr lang="en-US"/>
              <a:t>Click to edit Master title style</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95467" y="1556792"/>
            <a:ext cx="10081120" cy="432048"/>
          </a:xfrm>
          <a:prstGeom prst="rect">
            <a:avLst/>
          </a:prstGeom>
        </p:spPr>
        <p:txBody>
          <a:bodyPr/>
          <a:lstStyle>
            <a:lvl1pPr algn="l">
              <a:defRPr sz="2400">
                <a:solidFill>
                  <a:schemeClr val="tx1"/>
                </a:solidFill>
              </a:defRPr>
            </a:lvl1pPr>
          </a:lstStyle>
          <a:p>
            <a:r>
              <a:rPr lang="id-ID" sz="2000" b="1" dirty="0">
                <a:solidFill>
                  <a:schemeClr val="tx1">
                    <a:lumMod val="75000"/>
                    <a:lumOff val="25000"/>
                  </a:schemeClr>
                </a:solidFill>
              </a:rPr>
              <a:t>Lorem ipsum dolor sit amet</a:t>
            </a:r>
          </a:p>
        </p:txBody>
      </p:sp>
      <p:sp>
        <p:nvSpPr>
          <p:cNvPr id="4" name="Content Placeholder 3"/>
          <p:cNvSpPr>
            <a:spLocks noGrp="1"/>
          </p:cNvSpPr>
          <p:nvPr>
            <p:ph sz="quarter" idx="10"/>
          </p:nvPr>
        </p:nvSpPr>
        <p:spPr>
          <a:xfrm>
            <a:off x="1295403" y="2133600"/>
            <a:ext cx="10081684" cy="4319588"/>
          </a:xfrm>
          <a:prstGeom prst="rect">
            <a:avLst/>
          </a:prstGeom>
        </p:spPr>
        <p:txBody>
          <a:bodyPr/>
          <a:lstStyle>
            <a:lvl1pPr>
              <a:defRPr sz="2000">
                <a:solidFill>
                  <a:schemeClr val="tx1"/>
                </a:solidFill>
                <a:latin typeface="+mn-lt"/>
              </a:defRPr>
            </a:lvl1pPr>
            <a:lvl2pPr>
              <a:defRPr sz="2000">
                <a:solidFill>
                  <a:schemeClr val="tx1"/>
                </a:solidFill>
                <a:latin typeface="+mn-lt"/>
              </a:defRPr>
            </a:lvl2pPr>
            <a:lvl3pPr>
              <a:defRPr sz="2000">
                <a:solidFill>
                  <a:schemeClr val="tx1"/>
                </a:solidFill>
                <a:latin typeface="+mn-lt"/>
              </a:defRPr>
            </a:lvl3pPr>
            <a:lvl4pPr>
              <a:defRPr sz="2000">
                <a:solidFill>
                  <a:schemeClr val="tx1"/>
                </a:solidFill>
                <a:latin typeface="+mn-lt"/>
              </a:defRPr>
            </a:lvl4pPr>
            <a:lvl5pPr>
              <a:defRPr sz="2000">
                <a:solidFill>
                  <a:schemeClr val="tx1"/>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3" name="Picture 2"/>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1" y="6640326"/>
            <a:ext cx="2411506" cy="271464"/>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3951" y="1844972"/>
            <a:ext cx="10515600" cy="936104"/>
          </a:xfrm>
          <a:prstGeom prst="rect">
            <a:avLst/>
          </a:prstGeom>
        </p:spPr>
        <p:txBody>
          <a:bodyPr anchor="b" anchorCtr="0"/>
          <a:lstStyle>
            <a:lvl1pPr algn="ctr">
              <a:defRPr sz="2800" b="1" baseline="0">
                <a:solidFill>
                  <a:srgbClr val="326041"/>
                </a:solidFill>
              </a:defRPr>
            </a:lvl1pPr>
          </a:lstStyle>
          <a:p>
            <a:r>
              <a:rPr lang="en-US" dirty="0"/>
              <a:t>The Chapter Title Goes Here</a:t>
            </a:r>
          </a:p>
        </p:txBody>
      </p:sp>
      <p:sp>
        <p:nvSpPr>
          <p:cNvPr id="10" name="Text Placeholder 9"/>
          <p:cNvSpPr>
            <a:spLocks noGrp="1"/>
          </p:cNvSpPr>
          <p:nvPr>
            <p:ph type="body" sz="quarter" idx="10" hasCustomPrompt="1"/>
          </p:nvPr>
        </p:nvSpPr>
        <p:spPr>
          <a:xfrm>
            <a:off x="764976" y="2781300"/>
            <a:ext cx="10515600" cy="647700"/>
          </a:xfrm>
          <a:prstGeom prst="rect">
            <a:avLst/>
          </a:prstGeom>
        </p:spPr>
        <p:txBody>
          <a:bodyPr/>
          <a:lstStyle>
            <a:lvl1pPr marL="0" indent="0" algn="ctr">
              <a:buNone/>
              <a:defRPr sz="2000" b="1">
                <a:solidFill>
                  <a:schemeClr val="tx1">
                    <a:lumMod val="65000"/>
                    <a:lumOff val="35000"/>
                  </a:schemeClr>
                </a:solidFill>
              </a:defRPr>
            </a:lvl1pPr>
          </a:lstStyle>
          <a:p>
            <a:pPr lvl="0"/>
            <a:r>
              <a:rPr lang="en-US" dirty="0"/>
              <a:t>The Secondary Chapter Title Here</a:t>
            </a:r>
          </a:p>
        </p:txBody>
      </p:sp>
    </p:spTree>
    <p:extLst>
      <p:ext uri="{BB962C8B-B14F-4D97-AF65-F5344CB8AC3E}">
        <p14:creationId xmlns="" xmlns:p14="http://schemas.microsoft.com/office/powerpoint/2010/main" val="2478036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3.pn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2.png"/><Relationship Id="rId5" Type="http://schemas.openxmlformats.org/officeDocument/2006/relationships/image" Target="../media/image4.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4.xml"/><Relationship Id="rId1" Type="http://schemas.openxmlformats.org/officeDocument/2006/relationships/slideLayout" Target="../slideLayouts/slideLayout7.xml"/><Relationship Id="rId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85" r:id="rId1"/>
    <p:sldLayoutId id="2147483686"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descr="Cover.png"/>
          <p:cNvPicPr>
            <a:picLocks noChangeAspect="1"/>
          </p:cNvPicPr>
          <p:nvPr/>
        </p:nvPicPr>
        <p:blipFill>
          <a:blip r:embed="rId3" cstate="print"/>
          <a:srcRect t="63542"/>
          <a:stretch>
            <a:fillRect/>
          </a:stretch>
        </p:blipFill>
        <p:spPr>
          <a:xfrm>
            <a:off x="1641" y="4357694"/>
            <a:ext cx="12188729" cy="2500306"/>
          </a:xfrm>
          <a:prstGeom prst="rect">
            <a:avLst/>
          </a:prstGeom>
        </p:spPr>
      </p:pic>
      <p:pic>
        <p:nvPicPr>
          <p:cNvPr id="3" name="Picture 2" descr="Cover.png"/>
          <p:cNvPicPr>
            <a:picLocks noChangeAspect="1"/>
          </p:cNvPicPr>
          <p:nvPr/>
        </p:nvPicPr>
        <p:blipFill>
          <a:blip r:embed="rId4"/>
          <a:stretch>
            <a:fillRect/>
          </a:stretch>
        </p:blipFill>
        <p:spPr>
          <a:xfrm>
            <a:off x="3271" y="1306"/>
            <a:ext cx="12188728" cy="1617934"/>
          </a:xfrm>
          <a:prstGeom prst="rect">
            <a:avLst/>
          </a:prstGeom>
        </p:spPr>
      </p:pic>
      <p:pic>
        <p:nvPicPr>
          <p:cNvPr id="4" name="Picture 3" descr="D:\ARTWORK\UNISA\BRAND BOOK\CDR\__MASTER TEMPLATE\TEMPLATE PPT\JPG\1,1.png"/>
          <p:cNvPicPr>
            <a:picLocks noChangeAspect="1" noChangeArrowheads="1"/>
          </p:cNvPicPr>
          <p:nvPr/>
        </p:nvPicPr>
        <p:blipFill>
          <a:blip r:embed="rId5" cstate="print"/>
          <a:srcRect/>
          <a:stretch>
            <a:fillRect/>
          </a:stretch>
        </p:blipFill>
        <p:spPr bwMode="auto">
          <a:xfrm>
            <a:off x="857216" y="214290"/>
            <a:ext cx="2190765" cy="592720"/>
          </a:xfrm>
          <a:prstGeom prst="rect">
            <a:avLst/>
          </a:prstGeom>
          <a:noFill/>
        </p:spPr>
      </p:pic>
    </p:spTree>
    <p:extLst>
      <p:ext uri="{BB962C8B-B14F-4D97-AF65-F5344CB8AC3E}">
        <p14:creationId xmlns="" xmlns:p14="http://schemas.microsoft.com/office/powerpoint/2010/main" val="2056686554"/>
      </p:ext>
    </p:extLst>
  </p:cSld>
  <p:clrMap bg1="lt1" tx1="dk1" bg2="lt2" tx2="dk2" accent1="accent1" accent2="accent2" accent3="accent3" accent4="accent4" accent5="accent5" accent6="accent6" hlink="hlink" folHlink="folHlink"/>
  <p:sldLayoutIdLst>
    <p:sldLayoutId id="21474836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descr="Body.png"/>
          <p:cNvPicPr>
            <a:picLocks noChangeAspect="1"/>
          </p:cNvPicPr>
          <p:nvPr/>
        </p:nvPicPr>
        <p:blipFill>
          <a:blip r:embed="rId5"/>
          <a:stretch>
            <a:fillRect/>
          </a:stretch>
        </p:blipFill>
        <p:spPr>
          <a:xfrm>
            <a:off x="1642" y="920"/>
            <a:ext cx="12188729" cy="6857080"/>
          </a:xfrm>
          <a:prstGeom prst="rect">
            <a:avLst/>
          </a:prstGeom>
        </p:spPr>
      </p:pic>
      <p:pic>
        <p:nvPicPr>
          <p:cNvPr id="4" name="Picture 3" descr="Cover.png"/>
          <p:cNvPicPr>
            <a:picLocks noChangeAspect="1"/>
          </p:cNvPicPr>
          <p:nvPr/>
        </p:nvPicPr>
        <p:blipFill>
          <a:blip r:embed="rId6"/>
          <a:stretch>
            <a:fillRect/>
          </a:stretch>
        </p:blipFill>
        <p:spPr>
          <a:xfrm>
            <a:off x="3271" y="1306"/>
            <a:ext cx="12188728" cy="1617934"/>
          </a:xfrm>
          <a:prstGeom prst="rect">
            <a:avLst/>
          </a:prstGeom>
        </p:spPr>
      </p:pic>
      <p:pic>
        <p:nvPicPr>
          <p:cNvPr id="5" name="Picture 3" descr="D:\ARTWORK\UNISA\BRAND BOOK\CDR\__MASTER TEMPLATE\TEMPLATE PPT\JPG\1,1.png"/>
          <p:cNvPicPr>
            <a:picLocks noChangeAspect="1" noChangeArrowheads="1"/>
          </p:cNvPicPr>
          <p:nvPr/>
        </p:nvPicPr>
        <p:blipFill>
          <a:blip r:embed="rId7" cstate="print"/>
          <a:srcRect/>
          <a:stretch>
            <a:fillRect/>
          </a:stretch>
        </p:blipFill>
        <p:spPr bwMode="auto">
          <a:xfrm>
            <a:off x="543451" y="123317"/>
            <a:ext cx="2289396" cy="755410"/>
          </a:xfrm>
          <a:prstGeom prst="rect">
            <a:avLst/>
          </a:prstGeom>
          <a:noFill/>
        </p:spPr>
      </p:pic>
    </p:spTree>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3" descr="D:\ARTWORK\UNISA\BRAND BOOK\CDR\__MASTER TEMPLATE\TEMPLATE PPT\JPG\3.png"/>
          <p:cNvPicPr>
            <a:picLocks noChangeAspect="1" noChangeArrowheads="1"/>
          </p:cNvPicPr>
          <p:nvPr/>
        </p:nvPicPr>
        <p:blipFill>
          <a:blip r:embed="rId3"/>
          <a:srcRect/>
          <a:stretch>
            <a:fillRect/>
          </a:stretch>
        </p:blipFill>
        <p:spPr bwMode="auto">
          <a:xfrm>
            <a:off x="-1" y="0"/>
            <a:ext cx="12198412" cy="6858000"/>
          </a:xfrm>
          <a:prstGeom prst="rect">
            <a:avLst/>
          </a:prstGeom>
          <a:noFill/>
        </p:spPr>
      </p:pic>
      <p:pic>
        <p:nvPicPr>
          <p:cNvPr id="4" name="Picture 4" descr="D:\ARTWORK\UNISA\BRAND BOOK\CDR\__MASTER TEMPLATE\TEMPLATE PPT\JPG\4.png"/>
          <p:cNvPicPr>
            <a:picLocks noChangeAspect="1" noChangeArrowheads="1"/>
          </p:cNvPicPr>
          <p:nvPr/>
        </p:nvPicPr>
        <p:blipFill>
          <a:blip r:embed="rId4"/>
          <a:srcRect/>
          <a:stretch>
            <a:fillRect/>
          </a:stretch>
        </p:blipFill>
        <p:spPr bwMode="auto">
          <a:xfrm>
            <a:off x="4667240" y="2214554"/>
            <a:ext cx="2585207" cy="2363642"/>
          </a:xfrm>
          <a:prstGeom prst="rect">
            <a:avLst/>
          </a:prstGeom>
          <a:noFill/>
        </p:spPr>
      </p:pic>
    </p:spTree>
  </p:cSld>
  <p:clrMap bg1="lt1" tx1="dk1" bg2="lt2" tx2="dk2" accent1="accent1" accent2="accent2" accent3="accent3" accent4="accent4" accent5="accent5" accent6="accent6" hlink="hlink" folHlink="folHlink"/>
  <p:sldLayoutIdLst>
    <p:sldLayoutId id="2147483694"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png"/><Relationship Id="rId1" Type="http://schemas.openxmlformats.org/officeDocument/2006/relationships/slideLayout" Target="../slideLayouts/slideLayout4.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normAutofit/>
          </a:bodyPr>
          <a:lstStyle/>
          <a:p>
            <a:pPr algn="ctr" eaLnBrk="1" hangingPunct="1"/>
            <a:r>
              <a:rPr lang="en-US" sz="3600" dirty="0">
                <a:latin typeface="Franklin Gothic Heavy" pitchFamily="34" charset="0"/>
                <a:ea typeface="Arial Unicode MS" pitchFamily="34" charset="-128"/>
                <a:cs typeface="Tahoma" pitchFamily="34" charset="0"/>
              </a:rPr>
              <a:t>PEMBUKA BELAJAR</a:t>
            </a:r>
            <a:endParaRPr lang="id-ID" sz="3600" dirty="0">
              <a:latin typeface="Franklin Gothic Heavy" pitchFamily="34" charset="0"/>
              <a:ea typeface="Arial Unicode MS" pitchFamily="34" charset="-128"/>
              <a:cs typeface="Tahoma" pitchFamily="34" charset="0"/>
            </a:endParaRPr>
          </a:p>
        </p:txBody>
      </p:sp>
      <p:sp>
        <p:nvSpPr>
          <p:cNvPr id="5" name="Rectangle 4"/>
          <p:cNvSpPr/>
          <p:nvPr/>
        </p:nvSpPr>
        <p:spPr>
          <a:xfrm>
            <a:off x="1274623" y="4668982"/>
            <a:ext cx="9753599" cy="1605396"/>
          </a:xfrm>
          <a:prstGeom prst="rect">
            <a:avLst/>
          </a:prstGeom>
          <a:solidFill>
            <a:srgbClr val="FFFF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latin typeface="Gill Sans MT Condensed" pitchFamily="34" charset="0"/>
              </a:rPr>
              <a:t>“</a:t>
            </a:r>
            <a:r>
              <a:rPr lang="en-US" sz="2800" dirty="0" err="1">
                <a:solidFill>
                  <a:schemeClr val="tx1"/>
                </a:solidFill>
                <a:latin typeface="Gill Sans MT Condensed" pitchFamily="34" charset="0"/>
              </a:rPr>
              <a:t>Kami</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ridho</a:t>
            </a:r>
            <a:r>
              <a:rPr lang="en-US" sz="2800" dirty="0">
                <a:solidFill>
                  <a:schemeClr val="tx1"/>
                </a:solidFill>
                <a:latin typeface="Gill Sans MT Condensed" pitchFamily="34" charset="0"/>
              </a:rPr>
              <a:t> Allah SWT </a:t>
            </a:r>
            <a:r>
              <a:rPr lang="en-US" sz="2800" dirty="0" err="1">
                <a:solidFill>
                  <a:schemeClr val="tx1"/>
                </a:solidFill>
                <a:latin typeface="Gill Sans MT Condensed" pitchFamily="34" charset="0"/>
              </a:rPr>
              <a:t>sebagai</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Tuhanku</a:t>
            </a:r>
            <a:r>
              <a:rPr lang="en-US" sz="2800" dirty="0">
                <a:solidFill>
                  <a:schemeClr val="tx1"/>
                </a:solidFill>
                <a:latin typeface="Gill Sans MT Condensed" pitchFamily="34" charset="0"/>
              </a:rPr>
              <a:t>, Islam </a:t>
            </a:r>
            <a:r>
              <a:rPr lang="en-US" sz="2800" dirty="0" err="1">
                <a:solidFill>
                  <a:schemeClr val="tx1"/>
                </a:solidFill>
                <a:latin typeface="Gill Sans MT Condensed" pitchFamily="34" charset="0"/>
              </a:rPr>
              <a:t>sebagai</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agamaku</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dan</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Nabi</a:t>
            </a:r>
            <a:r>
              <a:rPr lang="en-US" sz="2800" dirty="0">
                <a:solidFill>
                  <a:schemeClr val="tx1"/>
                </a:solidFill>
                <a:latin typeface="Gill Sans MT Condensed" pitchFamily="34" charset="0"/>
              </a:rPr>
              <a:t> Muhammad </a:t>
            </a:r>
            <a:r>
              <a:rPr lang="en-US" sz="2800" dirty="0" err="1">
                <a:solidFill>
                  <a:schemeClr val="tx1"/>
                </a:solidFill>
                <a:latin typeface="Gill Sans MT Condensed" pitchFamily="34" charset="0"/>
              </a:rPr>
              <a:t>sebagai</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Nabi</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dan</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Rasul</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Ya</a:t>
            </a:r>
            <a:r>
              <a:rPr lang="en-US" sz="2800" dirty="0">
                <a:solidFill>
                  <a:schemeClr val="tx1"/>
                </a:solidFill>
                <a:latin typeface="Gill Sans MT Condensed" pitchFamily="34" charset="0"/>
              </a:rPr>
              <a:t> Allah, </a:t>
            </a:r>
            <a:r>
              <a:rPr lang="en-US" sz="2800" dirty="0" err="1">
                <a:solidFill>
                  <a:schemeClr val="tx1"/>
                </a:solidFill>
                <a:latin typeface="Gill Sans MT Condensed" pitchFamily="34" charset="0"/>
              </a:rPr>
              <a:t>tambahkanlah</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kepadaku</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ilmu</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dan</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berikanlah</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aku</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kefahaman</a:t>
            </a:r>
            <a:r>
              <a:rPr lang="en-US" sz="2800" dirty="0">
                <a:solidFill>
                  <a:schemeClr val="tx1"/>
                </a:solidFill>
                <a:latin typeface="Gill Sans MT Condensed" pitchFamily="34" charset="0"/>
              </a:rPr>
              <a:t>”</a:t>
            </a:r>
          </a:p>
        </p:txBody>
      </p:sp>
      <p:pic>
        <p:nvPicPr>
          <p:cNvPr id="15364" name="Picture 5" descr="C:\Users\Suryani\Pictures\doa-belajar.jpg"/>
          <p:cNvPicPr>
            <a:picLocks noChangeAspect="1" noChangeArrowheads="1"/>
          </p:cNvPicPr>
          <p:nvPr/>
        </p:nvPicPr>
        <p:blipFill>
          <a:blip r:embed="rId2"/>
          <a:srcRect/>
          <a:stretch>
            <a:fillRect/>
          </a:stretch>
        </p:blipFill>
        <p:spPr bwMode="auto">
          <a:xfrm>
            <a:off x="831276" y="1390651"/>
            <a:ext cx="10432473" cy="2779568"/>
          </a:xfrm>
          <a:prstGeom prst="rect">
            <a:avLst/>
          </a:prstGeom>
          <a:noFill/>
          <a:ln w="9525">
            <a:noFill/>
            <a:miter lim="800000"/>
            <a:headEnd/>
            <a:tailEnd/>
          </a:ln>
        </p:spPr>
      </p:pic>
      <p:sp>
        <p:nvSpPr>
          <p:cNvPr id="6" name="Title 1"/>
          <p:cNvSpPr txBox="1">
            <a:spLocks/>
          </p:cNvSpPr>
          <p:nvPr/>
        </p:nvSpPr>
        <p:spPr>
          <a:xfrm>
            <a:off x="3796146" y="304799"/>
            <a:ext cx="7827818" cy="581891"/>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j-lt"/>
                <a:ea typeface="+mj-ea"/>
                <a:cs typeface="+mj-cs"/>
              </a:rPr>
              <a:t>        DOA BELAJAR</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1675" y="1722525"/>
            <a:ext cx="10515600" cy="1325563"/>
          </a:xfrm>
        </p:spPr>
        <p:txBody>
          <a:bodyPr/>
          <a:lstStyle/>
          <a:p>
            <a:pPr lvl="0" algn="l">
              <a:buFont typeface="Wingdings" pitchFamily="2" charset="2"/>
              <a:buChar char="q"/>
            </a:pPr>
            <a:r>
              <a:rPr lang="de-DE" sz="2000" dirty="0" smtClean="0"/>
              <a:t> </a:t>
            </a:r>
            <a:r>
              <a:rPr lang="de-DE" sz="2000" dirty="0" smtClean="0">
                <a:solidFill>
                  <a:schemeClr val="tx1"/>
                </a:solidFill>
              </a:rPr>
              <a:t>Aliran </a:t>
            </a:r>
            <a:r>
              <a:rPr lang="de-DE" sz="2000" dirty="0" smtClean="0">
                <a:solidFill>
                  <a:schemeClr val="tx1"/>
                </a:solidFill>
              </a:rPr>
              <a:t>Pendapatan dan Syarat Keseimbangan </a:t>
            </a:r>
            <a:r>
              <a:rPr lang="en-US" sz="2000" dirty="0" smtClean="0"/>
              <a:t/>
            </a:r>
            <a:br>
              <a:rPr lang="en-US" sz="2000" dirty="0" smtClean="0"/>
            </a:br>
            <a:r>
              <a:rPr lang="de-DE" sz="2000" b="0" dirty="0" smtClean="0">
                <a:solidFill>
                  <a:schemeClr val="tx1"/>
                </a:solidFill>
              </a:rPr>
              <a:t>Analisis keseimbangan pendapatan nasional dalam perekonomian tiga sektor bertujuan untuk menunjukkan penentuan pendapatan nasional dalam perekonomian. Untuk memahami analisis tersebut perlu mengetahui pola aliran pendapatan dan pengeluaran yang berlaku dalam perekonomian dan syarat keseimbangan pendapatan nasional dalam perekonomian tiga sektor tersebut. </a:t>
            </a:r>
            <a:r>
              <a:rPr lang="en-US" dirty="0" smtClean="0"/>
              <a:t/>
            </a:r>
            <a:br>
              <a:rPr lang="en-US" dirty="0" smtClean="0"/>
            </a:br>
            <a:endParaRPr lang="en-US" dirty="0"/>
          </a:p>
        </p:txBody>
      </p:sp>
      <p:sp>
        <p:nvSpPr>
          <p:cNvPr id="3" name="TextBox 2"/>
          <p:cNvSpPr txBox="1"/>
          <p:nvPr/>
        </p:nvSpPr>
        <p:spPr>
          <a:xfrm>
            <a:off x="692331" y="3762103"/>
            <a:ext cx="10698480" cy="1938992"/>
          </a:xfrm>
          <a:prstGeom prst="rect">
            <a:avLst/>
          </a:prstGeom>
          <a:noFill/>
        </p:spPr>
        <p:txBody>
          <a:bodyPr wrap="square" rtlCol="0">
            <a:spAutoFit/>
          </a:bodyPr>
          <a:lstStyle/>
          <a:p>
            <a:pPr lvl="0">
              <a:buFont typeface="Wingdings" pitchFamily="2" charset="2"/>
              <a:buChar char="q"/>
            </a:pPr>
            <a:r>
              <a:rPr lang="de-DE" sz="2000" b="1" dirty="0" smtClean="0"/>
              <a:t> Aliran </a:t>
            </a:r>
            <a:r>
              <a:rPr lang="de-DE" sz="2000" b="1" dirty="0" smtClean="0"/>
              <a:t>Pendapatan dan Pengeluaran </a:t>
            </a:r>
            <a:endParaRPr lang="en-US" sz="2000" dirty="0" smtClean="0"/>
          </a:p>
          <a:p>
            <a:r>
              <a:rPr lang="de-DE" sz="2000" dirty="0" smtClean="0"/>
              <a:t>Campur tangan pemerintah dalam perekonomian akan menimbulkan tiga jenis aliran baru dalam sirkulasi aliran pendapatan. </a:t>
            </a:r>
            <a:r>
              <a:rPr lang="en-US" sz="2000" dirty="0" err="1" smtClean="0"/>
              <a:t>Ketigajenisalirantersebutadalah</a:t>
            </a:r>
            <a:r>
              <a:rPr lang="en-US" sz="2000" dirty="0" smtClean="0"/>
              <a:t>: </a:t>
            </a:r>
          </a:p>
          <a:p>
            <a:pPr lvl="1"/>
            <a:r>
              <a:rPr lang="en-US" sz="2000" dirty="0" smtClean="0"/>
              <a:t>1. </a:t>
            </a:r>
            <a:r>
              <a:rPr lang="en-US" sz="2000" dirty="0" err="1" smtClean="0"/>
              <a:t>Pembayaranpajakolehrumahtangga</a:t>
            </a:r>
            <a:r>
              <a:rPr lang="en-US" sz="2000" dirty="0" smtClean="0"/>
              <a:t> </a:t>
            </a:r>
            <a:r>
              <a:rPr lang="en-US" sz="2000" dirty="0" err="1" smtClean="0"/>
              <a:t>dan</a:t>
            </a:r>
            <a:r>
              <a:rPr lang="en-US" sz="2000" dirty="0" smtClean="0"/>
              <a:t> </a:t>
            </a:r>
            <a:r>
              <a:rPr lang="en-US" sz="2000" dirty="0" err="1" smtClean="0"/>
              <a:t>perusahaankepadapemerintah</a:t>
            </a:r>
            <a:r>
              <a:rPr lang="en-US" sz="2000" dirty="0" smtClean="0"/>
              <a:t>. </a:t>
            </a:r>
          </a:p>
          <a:p>
            <a:pPr lvl="1"/>
            <a:r>
              <a:rPr lang="de-DE" sz="2000" dirty="0" smtClean="0"/>
              <a:t>2. Pengeluaran </a:t>
            </a:r>
            <a:r>
              <a:rPr lang="de-DE" sz="2000" dirty="0" smtClean="0"/>
              <a:t>dari sektor pemerintah ke sektor perusahaan. </a:t>
            </a:r>
            <a:endParaRPr lang="en-US" sz="2000" dirty="0" smtClean="0"/>
          </a:p>
          <a:p>
            <a:r>
              <a:rPr lang="de-DE" sz="2000" dirty="0" smtClean="0"/>
              <a:t>	3. Aliran </a:t>
            </a:r>
            <a:r>
              <a:rPr lang="de-DE" sz="2000" dirty="0" smtClean="0"/>
              <a:t>pendapatan dari sektor pemerintah ke sektor rumah tangga</a:t>
            </a: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6989" y="2022971"/>
            <a:ext cx="10515600" cy="1325563"/>
          </a:xfrm>
        </p:spPr>
        <p:txBody>
          <a:bodyPr/>
          <a:lstStyle/>
          <a:p>
            <a:pPr lvl="0" algn="l">
              <a:buFont typeface="Wingdings" pitchFamily="2" charset="2"/>
              <a:buChar char="Ø"/>
            </a:pPr>
            <a:r>
              <a:rPr lang="de-DE" sz="2000" dirty="0" smtClean="0"/>
              <a:t> </a:t>
            </a:r>
            <a:r>
              <a:rPr lang="de-DE" sz="2000" dirty="0" smtClean="0">
                <a:solidFill>
                  <a:schemeClr val="tx1"/>
                </a:solidFill>
              </a:rPr>
              <a:t>Syarat Keseimbangan </a:t>
            </a:r>
            <a:r>
              <a:rPr lang="en-US" sz="2000" dirty="0" smtClean="0"/>
              <a:t/>
            </a:r>
            <a:br>
              <a:rPr lang="en-US" sz="2000" dirty="0" smtClean="0"/>
            </a:br>
            <a:r>
              <a:rPr lang="de-DE" sz="2000" b="0" dirty="0" smtClean="0">
                <a:solidFill>
                  <a:schemeClr val="tx1"/>
                </a:solidFill>
              </a:rPr>
              <a:t> Pengeluaran </a:t>
            </a:r>
            <a:r>
              <a:rPr lang="de-DE" sz="2000" b="0" dirty="0" smtClean="0">
                <a:solidFill>
                  <a:schemeClr val="tx1"/>
                </a:solidFill>
              </a:rPr>
              <a:t>yang dilakukan oleh berbagai pihak dalam perekonomian tersebut, meliputi tiga jenis perbelanjaan: konsumsi rumah tangga (C), investasi perusahaan (I) dan pengeluaran pemerintah membeli barang dan jasa (G). Dengan demikian keadaan yang menciptakan keseimbangan dalam perekonomian tiga sektor berlaku persamaan sebagai berikut: </a:t>
            </a:r>
            <a:r>
              <a:rPr lang="de-DE" sz="2000" b="0" dirty="0" smtClean="0">
                <a:solidFill>
                  <a:schemeClr val="tx1"/>
                </a:solidFill>
              </a:rPr>
              <a:t> </a:t>
            </a:r>
            <a:r>
              <a:rPr lang="en-US" dirty="0" smtClean="0"/>
              <a:t/>
            </a:r>
            <a:br>
              <a:rPr lang="en-US" dirty="0" smtClean="0"/>
            </a:br>
            <a:endParaRPr lang="en-US" dirty="0"/>
          </a:p>
        </p:txBody>
      </p:sp>
      <p:sp>
        <p:nvSpPr>
          <p:cNvPr id="3" name="Rectangle 2"/>
          <p:cNvSpPr/>
          <p:nvPr/>
        </p:nvSpPr>
        <p:spPr>
          <a:xfrm>
            <a:off x="7236823" y="3344091"/>
            <a:ext cx="1658983" cy="4963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Y = C + I + G</a:t>
            </a:r>
            <a:endParaRPr lang="en-US" dirty="0"/>
          </a:p>
        </p:txBody>
      </p:sp>
      <p:sp>
        <p:nvSpPr>
          <p:cNvPr id="4" name="TextBox 3"/>
          <p:cNvSpPr txBox="1"/>
          <p:nvPr/>
        </p:nvSpPr>
        <p:spPr>
          <a:xfrm>
            <a:off x="783771" y="4062549"/>
            <a:ext cx="10816046" cy="1477328"/>
          </a:xfrm>
          <a:prstGeom prst="rect">
            <a:avLst/>
          </a:prstGeom>
          <a:noFill/>
        </p:spPr>
        <p:txBody>
          <a:bodyPr wrap="square" rtlCol="0">
            <a:spAutoFit/>
          </a:bodyPr>
          <a:lstStyle/>
          <a:p>
            <a:r>
              <a:rPr lang="de-DE" dirty="0" smtClean="0"/>
              <a:t>Kegiatan sektor perusahaan untuk memproduksi barang dan jasa akan mewujudkan aliran pendapatan ke sektor rumah tangga (gaji/upah, sewa, bunga dan keuntungan) aliran ini sama nilainya dengan pendapatan nasional (Y). Pendapatan rumah tangga akan digunakan untuk tiga tujuan: membiayai konsumsi (C), ditabung (S) dan membayar pajak (T). Dengan demikian, berdasarkan aliran pendapatan dalam perekonomian tiga sektor, berlaku persamaan sebagai berikut</a:t>
            </a:r>
            <a:r>
              <a:rPr lang="de-DE" dirty="0" smtClean="0"/>
              <a:t>:  </a:t>
            </a:r>
            <a:endParaRPr lang="en-US" dirty="0"/>
          </a:p>
        </p:txBody>
      </p:sp>
      <p:sp>
        <p:nvSpPr>
          <p:cNvPr id="5" name="Rectangle 4"/>
          <p:cNvSpPr/>
          <p:nvPr/>
        </p:nvSpPr>
        <p:spPr>
          <a:xfrm>
            <a:off x="3627120" y="5259977"/>
            <a:ext cx="1658983" cy="4963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 </a:t>
            </a:r>
          </a:p>
          <a:p>
            <a:pPr algn="ctr"/>
            <a:r>
              <a:rPr lang="de-DE" dirty="0" smtClean="0"/>
              <a:t>Y </a:t>
            </a:r>
            <a:r>
              <a:rPr lang="de-DE" dirty="0" smtClean="0"/>
              <a:t>= C + S + T</a:t>
            </a:r>
            <a:endParaRPr lang="en-US" dirty="0" smtClean="0"/>
          </a:p>
          <a:p>
            <a:pPr algn="ct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801" y="1931531"/>
            <a:ext cx="10515600" cy="1325563"/>
          </a:xfrm>
        </p:spPr>
        <p:txBody>
          <a:bodyPr/>
          <a:lstStyle/>
          <a:p>
            <a:pPr lvl="0" algn="l">
              <a:buFont typeface="Wingdings" pitchFamily="2" charset="2"/>
              <a:buChar char="Ø"/>
            </a:pPr>
            <a:r>
              <a:rPr lang="de-DE" sz="2000" dirty="0" smtClean="0">
                <a:solidFill>
                  <a:schemeClr val="tx1"/>
                </a:solidFill>
              </a:rPr>
              <a:t> Jenis-Jenis Pajak</a:t>
            </a:r>
            <a:r>
              <a:rPr lang="en-US" sz="2000" dirty="0" smtClean="0">
                <a:solidFill>
                  <a:schemeClr val="tx1"/>
                </a:solidFill>
              </a:rPr>
              <a:t/>
            </a:r>
            <a:br>
              <a:rPr lang="en-US" sz="2000" dirty="0" smtClean="0">
                <a:solidFill>
                  <a:schemeClr val="tx1"/>
                </a:solidFill>
              </a:rPr>
            </a:br>
            <a:r>
              <a:rPr lang="de-DE" sz="2000" b="0" dirty="0" smtClean="0">
                <a:solidFill>
                  <a:schemeClr val="tx1"/>
                </a:solidFill>
              </a:rPr>
              <a:t>Untuk dapat membiayai pengeluaran, pemerintah perlu mencari dana. Dana tersebut diperoleh dari pungutan pajak ke rumah tangga dan perusahaan</a:t>
            </a:r>
            <a:br>
              <a:rPr lang="de-DE" sz="2000" b="0" dirty="0" smtClean="0">
                <a:solidFill>
                  <a:schemeClr val="tx1"/>
                </a:solidFill>
              </a:rPr>
            </a:br>
            <a:endParaRPr lang="en-US" sz="2000" b="0" dirty="0">
              <a:solidFill>
                <a:schemeClr val="tx1"/>
              </a:solidFill>
            </a:endParaRPr>
          </a:p>
        </p:txBody>
      </p:sp>
      <p:sp>
        <p:nvSpPr>
          <p:cNvPr id="3" name="TextBox 2"/>
          <p:cNvSpPr txBox="1"/>
          <p:nvPr/>
        </p:nvSpPr>
        <p:spPr>
          <a:xfrm>
            <a:off x="809896" y="2965269"/>
            <a:ext cx="10802983" cy="1323439"/>
          </a:xfrm>
          <a:prstGeom prst="rect">
            <a:avLst/>
          </a:prstGeom>
          <a:noFill/>
        </p:spPr>
        <p:txBody>
          <a:bodyPr wrap="square" rtlCol="0">
            <a:spAutoFit/>
          </a:bodyPr>
          <a:lstStyle/>
          <a:p>
            <a:pPr lvl="0">
              <a:buFont typeface="Wingdings" pitchFamily="2" charset="2"/>
              <a:buChar char="§"/>
            </a:pPr>
            <a:r>
              <a:rPr lang="en-US" sz="1600" dirty="0" smtClean="0"/>
              <a:t> </a:t>
            </a:r>
            <a:r>
              <a:rPr lang="en-US" sz="1600" dirty="0" err="1" smtClean="0"/>
              <a:t>Struktur</a:t>
            </a:r>
            <a:r>
              <a:rPr lang="en-US" sz="1600" dirty="0" smtClean="0"/>
              <a:t> </a:t>
            </a:r>
            <a:r>
              <a:rPr lang="en-US" sz="1600" dirty="0" err="1" smtClean="0"/>
              <a:t>pajak</a:t>
            </a:r>
            <a:r>
              <a:rPr lang="en-US" sz="1600" dirty="0" smtClean="0"/>
              <a:t> </a:t>
            </a:r>
            <a:r>
              <a:rPr lang="en-US" sz="1600" dirty="0" smtClean="0"/>
              <a:t>:</a:t>
            </a:r>
          </a:p>
          <a:p>
            <a:pPr lvl="0"/>
            <a:r>
              <a:rPr lang="en-US" sz="1600" dirty="0" smtClean="0"/>
              <a:t>1. </a:t>
            </a:r>
            <a:r>
              <a:rPr lang="en-US" sz="1600" dirty="0" err="1" smtClean="0"/>
              <a:t>Pajak</a:t>
            </a:r>
            <a:r>
              <a:rPr lang="en-US" sz="1600" dirty="0" smtClean="0"/>
              <a:t> </a:t>
            </a:r>
            <a:r>
              <a:rPr lang="en-US" sz="1600" dirty="0" err="1" smtClean="0"/>
              <a:t>langsung</a:t>
            </a:r>
            <a:endParaRPr lang="en-US" sz="1600" dirty="0" smtClean="0"/>
          </a:p>
          <a:p>
            <a:r>
              <a:rPr lang="en-US" sz="1600" dirty="0" err="1" smtClean="0"/>
              <a:t>Pajak</a:t>
            </a:r>
            <a:r>
              <a:rPr lang="en-US" sz="1600" dirty="0" smtClean="0"/>
              <a:t> </a:t>
            </a:r>
            <a:r>
              <a:rPr lang="en-US" sz="1600" dirty="0" err="1" smtClean="0"/>
              <a:t>langsung</a:t>
            </a:r>
            <a:r>
              <a:rPr lang="en-US" sz="1600" dirty="0" smtClean="0"/>
              <a:t> </a:t>
            </a:r>
            <a:r>
              <a:rPr lang="en-US" sz="1600" dirty="0" err="1" smtClean="0"/>
              <a:t>adalah</a:t>
            </a:r>
            <a:r>
              <a:rPr lang="en-US" sz="1600" dirty="0" smtClean="0"/>
              <a:t> </a:t>
            </a:r>
            <a:r>
              <a:rPr lang="en-US" sz="1600" dirty="0" err="1" smtClean="0"/>
              <a:t>jenis</a:t>
            </a:r>
            <a:r>
              <a:rPr lang="en-US" sz="1600" dirty="0" smtClean="0"/>
              <a:t> </a:t>
            </a:r>
            <a:r>
              <a:rPr lang="en-US" sz="1600" dirty="0" err="1" smtClean="0"/>
              <a:t>pungutan</a:t>
            </a:r>
            <a:r>
              <a:rPr lang="en-US" sz="1600" dirty="0" smtClean="0"/>
              <a:t> </a:t>
            </a:r>
            <a:r>
              <a:rPr lang="en-US" sz="1600" dirty="0" err="1" smtClean="0"/>
              <a:t>pemerintah</a:t>
            </a:r>
            <a:r>
              <a:rPr lang="en-US" sz="1600" dirty="0" smtClean="0"/>
              <a:t> </a:t>
            </a:r>
            <a:r>
              <a:rPr lang="en-US" sz="1600" dirty="0" smtClean="0"/>
              <a:t>yang </a:t>
            </a:r>
            <a:r>
              <a:rPr lang="en-US" sz="1600" dirty="0" err="1" smtClean="0"/>
              <a:t>secara</a:t>
            </a:r>
            <a:r>
              <a:rPr lang="en-US" sz="1600" dirty="0" smtClean="0"/>
              <a:t> </a:t>
            </a:r>
            <a:r>
              <a:rPr lang="en-US" sz="1600" dirty="0" err="1" smtClean="0"/>
              <a:t>langsung</a:t>
            </a:r>
            <a:r>
              <a:rPr lang="en-US" sz="1600" dirty="0" smtClean="0"/>
              <a:t> </a:t>
            </a:r>
            <a:r>
              <a:rPr lang="en-US" sz="1600" dirty="0" err="1" smtClean="0"/>
              <a:t>dikumpulkan</a:t>
            </a:r>
            <a:r>
              <a:rPr lang="en-US" sz="1600" dirty="0" smtClean="0"/>
              <a:t> </a:t>
            </a:r>
            <a:r>
              <a:rPr lang="en-US" sz="1600" dirty="0" err="1" smtClean="0"/>
              <a:t>dari</a:t>
            </a:r>
            <a:r>
              <a:rPr lang="en-US" sz="1600" dirty="0" smtClean="0"/>
              <a:t> </a:t>
            </a:r>
            <a:r>
              <a:rPr lang="en-US" sz="1600" dirty="0" err="1" smtClean="0"/>
              <a:t>pihak</a:t>
            </a:r>
            <a:r>
              <a:rPr lang="en-US" sz="1600" dirty="0" smtClean="0"/>
              <a:t> </a:t>
            </a:r>
            <a:r>
              <a:rPr lang="en-US" sz="1600" dirty="0" smtClean="0"/>
              <a:t>yang </a:t>
            </a:r>
            <a:r>
              <a:rPr lang="en-US" sz="1600" dirty="0" err="1" smtClean="0"/>
              <a:t>wajib</a:t>
            </a:r>
            <a:r>
              <a:rPr lang="en-US" sz="1600" dirty="0" smtClean="0"/>
              <a:t> </a:t>
            </a:r>
            <a:r>
              <a:rPr lang="en-US" sz="1600" dirty="0" err="1" smtClean="0"/>
              <a:t>membayar</a:t>
            </a:r>
            <a:r>
              <a:rPr lang="en-US" sz="1600" dirty="0" smtClean="0"/>
              <a:t> </a:t>
            </a:r>
            <a:r>
              <a:rPr lang="en-US" sz="1600" dirty="0" err="1" smtClean="0"/>
              <a:t>pajak</a:t>
            </a:r>
            <a:r>
              <a:rPr lang="en-US" sz="1600" dirty="0" smtClean="0"/>
              <a:t>.</a:t>
            </a:r>
          </a:p>
          <a:p>
            <a:pPr lvl="0"/>
            <a:r>
              <a:rPr lang="en-US" sz="1600" dirty="0" smtClean="0"/>
              <a:t>2. </a:t>
            </a:r>
            <a:r>
              <a:rPr lang="en-US" sz="1600" dirty="0" err="1" smtClean="0"/>
              <a:t>Pajak</a:t>
            </a:r>
            <a:r>
              <a:rPr lang="en-US" sz="1600" dirty="0" smtClean="0"/>
              <a:t> </a:t>
            </a:r>
            <a:r>
              <a:rPr lang="en-US" sz="1600" dirty="0" err="1" smtClean="0"/>
              <a:t>tidak</a:t>
            </a:r>
            <a:r>
              <a:rPr lang="en-US" sz="1600" dirty="0" smtClean="0"/>
              <a:t> </a:t>
            </a:r>
            <a:r>
              <a:rPr lang="en-US" sz="1600" dirty="0" err="1" smtClean="0"/>
              <a:t>langsung</a:t>
            </a:r>
            <a:endParaRPr lang="en-US" sz="1600" dirty="0" smtClean="0"/>
          </a:p>
          <a:p>
            <a:r>
              <a:rPr lang="en-US" sz="1600" dirty="0" err="1" smtClean="0"/>
              <a:t>Pajak</a:t>
            </a:r>
            <a:r>
              <a:rPr lang="en-US" sz="1600" dirty="0" smtClean="0"/>
              <a:t> </a:t>
            </a:r>
            <a:r>
              <a:rPr lang="en-US" sz="1600" dirty="0" err="1" smtClean="0"/>
              <a:t>tidak</a:t>
            </a:r>
            <a:r>
              <a:rPr lang="en-US" sz="1600" dirty="0" smtClean="0"/>
              <a:t> </a:t>
            </a:r>
            <a:r>
              <a:rPr lang="en-US" sz="1600" dirty="0" err="1" smtClean="0"/>
              <a:t>langsung</a:t>
            </a:r>
            <a:r>
              <a:rPr lang="en-US" sz="1600" dirty="0" smtClean="0"/>
              <a:t> </a:t>
            </a:r>
            <a:r>
              <a:rPr lang="en-US" sz="1600" dirty="0" err="1" smtClean="0"/>
              <a:t>adalah</a:t>
            </a:r>
            <a:r>
              <a:rPr lang="en-US" sz="1600" dirty="0" smtClean="0"/>
              <a:t>  </a:t>
            </a:r>
            <a:r>
              <a:rPr lang="en-US" sz="1600" dirty="0" err="1" smtClean="0"/>
              <a:t>pajak</a:t>
            </a:r>
            <a:r>
              <a:rPr lang="en-US" sz="1600" dirty="0" smtClean="0"/>
              <a:t> </a:t>
            </a:r>
            <a:r>
              <a:rPr lang="en-US" sz="1600" dirty="0" smtClean="0"/>
              <a:t>yang </a:t>
            </a:r>
            <a:r>
              <a:rPr lang="en-US" sz="1600" dirty="0" err="1" smtClean="0"/>
              <a:t>dapat</a:t>
            </a:r>
            <a:r>
              <a:rPr lang="en-US" sz="1600" dirty="0" smtClean="0"/>
              <a:t> </a:t>
            </a:r>
            <a:r>
              <a:rPr lang="en-US" sz="1600" dirty="0" err="1" smtClean="0"/>
              <a:t>di</a:t>
            </a:r>
            <a:r>
              <a:rPr lang="en-US" sz="1600" dirty="0" smtClean="0"/>
              <a:t> </a:t>
            </a:r>
            <a:r>
              <a:rPr lang="en-US" sz="1600" dirty="0" err="1" smtClean="0"/>
              <a:t>pindahkan</a:t>
            </a:r>
            <a:r>
              <a:rPr lang="en-US" sz="1600" dirty="0" smtClean="0"/>
              <a:t> </a:t>
            </a:r>
            <a:r>
              <a:rPr lang="en-US" sz="1600" dirty="0" err="1" smtClean="0"/>
              <a:t>kepada</a:t>
            </a:r>
            <a:r>
              <a:rPr lang="en-US" sz="1600" dirty="0" smtClean="0"/>
              <a:t> </a:t>
            </a:r>
            <a:r>
              <a:rPr lang="en-US" sz="1600" dirty="0" err="1" smtClean="0"/>
              <a:t>pihak</a:t>
            </a:r>
            <a:r>
              <a:rPr lang="en-US" sz="1600" dirty="0" smtClean="0"/>
              <a:t> </a:t>
            </a:r>
            <a:r>
              <a:rPr lang="en-US" sz="1600" dirty="0" smtClean="0"/>
              <a:t>lain</a:t>
            </a:r>
            <a:endParaRPr lang="en-US" sz="1600" dirty="0"/>
          </a:p>
        </p:txBody>
      </p:sp>
      <p:sp>
        <p:nvSpPr>
          <p:cNvPr id="4" name="TextBox 3"/>
          <p:cNvSpPr txBox="1"/>
          <p:nvPr/>
        </p:nvSpPr>
        <p:spPr>
          <a:xfrm>
            <a:off x="809898" y="4258491"/>
            <a:ext cx="11630297" cy="2369880"/>
          </a:xfrm>
          <a:prstGeom prst="rect">
            <a:avLst/>
          </a:prstGeom>
          <a:noFill/>
        </p:spPr>
        <p:txBody>
          <a:bodyPr wrap="square" rtlCol="0">
            <a:spAutoFit/>
          </a:bodyPr>
          <a:lstStyle/>
          <a:p>
            <a:pPr lvl="0">
              <a:buFont typeface="Wingdings" pitchFamily="2" charset="2"/>
              <a:buChar char="§"/>
            </a:pPr>
            <a:r>
              <a:rPr lang="en-US" dirty="0" smtClean="0"/>
              <a:t> </a:t>
            </a:r>
            <a:r>
              <a:rPr lang="en-US" sz="1600" dirty="0" err="1" smtClean="0"/>
              <a:t>Bentuk-bentuk</a:t>
            </a:r>
            <a:r>
              <a:rPr lang="en-US" sz="1600" dirty="0" smtClean="0"/>
              <a:t> </a:t>
            </a:r>
            <a:r>
              <a:rPr lang="en-US" sz="1600" dirty="0" err="1" smtClean="0"/>
              <a:t>pajak</a:t>
            </a:r>
            <a:r>
              <a:rPr lang="en-US" sz="1600" dirty="0" smtClean="0"/>
              <a:t> </a:t>
            </a:r>
            <a:r>
              <a:rPr lang="en-US" sz="1600" dirty="0" err="1" smtClean="0"/>
              <a:t>pendapatan</a:t>
            </a:r>
            <a:r>
              <a:rPr lang="en-US" sz="1600" dirty="0" smtClean="0"/>
              <a:t> </a:t>
            </a:r>
            <a:r>
              <a:rPr lang="en-US" sz="1600" dirty="0" smtClean="0"/>
              <a:t>:</a:t>
            </a:r>
          </a:p>
          <a:p>
            <a:pPr lvl="0"/>
            <a:r>
              <a:rPr lang="en-US" sz="1600" dirty="0" smtClean="0"/>
              <a:t>1. </a:t>
            </a:r>
            <a:r>
              <a:rPr lang="en-US" sz="1600" dirty="0" err="1" smtClean="0"/>
              <a:t>Pajak</a:t>
            </a:r>
            <a:r>
              <a:rPr lang="en-US" sz="1600" dirty="0" smtClean="0"/>
              <a:t> </a:t>
            </a:r>
            <a:r>
              <a:rPr lang="en-US" sz="1600" dirty="0" err="1" smtClean="0"/>
              <a:t>regresif</a:t>
            </a:r>
            <a:endParaRPr lang="en-US" sz="1600" dirty="0" smtClean="0"/>
          </a:p>
          <a:p>
            <a:r>
              <a:rPr lang="en-US" sz="1600" dirty="0" err="1" smtClean="0"/>
              <a:t>Pajak</a:t>
            </a:r>
            <a:r>
              <a:rPr lang="en-US" sz="1600" dirty="0" smtClean="0"/>
              <a:t> </a:t>
            </a:r>
            <a:r>
              <a:rPr lang="en-US" sz="1600" dirty="0" err="1" smtClean="0"/>
              <a:t>regresif</a:t>
            </a:r>
            <a:r>
              <a:rPr lang="en-US" sz="1600" dirty="0" smtClean="0"/>
              <a:t> </a:t>
            </a:r>
            <a:r>
              <a:rPr lang="en-US" sz="1600" dirty="0" err="1" smtClean="0"/>
              <a:t>adalah</a:t>
            </a:r>
            <a:r>
              <a:rPr lang="en-US" sz="1600" dirty="0" smtClean="0"/>
              <a:t> </a:t>
            </a:r>
            <a:r>
              <a:rPr lang="en-US" sz="1600" dirty="0" smtClean="0"/>
              <a:t>system </a:t>
            </a:r>
            <a:r>
              <a:rPr lang="en-US" sz="1600" dirty="0" err="1" smtClean="0"/>
              <a:t>pajak</a:t>
            </a:r>
            <a:r>
              <a:rPr lang="en-US" sz="1600" dirty="0" smtClean="0"/>
              <a:t> yang </a:t>
            </a:r>
            <a:r>
              <a:rPr lang="en-US" sz="1600" dirty="0" err="1" smtClean="0"/>
              <a:t>presentasi</a:t>
            </a:r>
            <a:r>
              <a:rPr lang="en-US" sz="1600" dirty="0" smtClean="0"/>
              <a:t> </a:t>
            </a:r>
            <a:r>
              <a:rPr lang="en-US" sz="1600" dirty="0" err="1" smtClean="0"/>
              <a:t>pungutan</a:t>
            </a:r>
            <a:r>
              <a:rPr lang="en-US" sz="1600" dirty="0" smtClean="0"/>
              <a:t> </a:t>
            </a:r>
            <a:r>
              <a:rPr lang="en-US" sz="1600" dirty="0" err="1" smtClean="0"/>
              <a:t>pajaknya</a:t>
            </a:r>
            <a:r>
              <a:rPr lang="en-US" sz="1600" dirty="0" smtClean="0"/>
              <a:t> </a:t>
            </a:r>
            <a:r>
              <a:rPr lang="en-US" sz="1600" dirty="0" err="1" smtClean="0"/>
              <a:t>menurun</a:t>
            </a:r>
            <a:r>
              <a:rPr lang="en-US" sz="1600" dirty="0" smtClean="0"/>
              <a:t> </a:t>
            </a:r>
            <a:r>
              <a:rPr lang="en-US" sz="1600" dirty="0" err="1" smtClean="0"/>
              <a:t>apabila</a:t>
            </a:r>
            <a:r>
              <a:rPr lang="en-US" sz="1600" dirty="0" smtClean="0"/>
              <a:t> </a:t>
            </a:r>
            <a:r>
              <a:rPr lang="en-US" sz="1600" dirty="0" err="1" smtClean="0"/>
              <a:t>pendapatan</a:t>
            </a:r>
            <a:r>
              <a:rPr lang="en-US" sz="1600" dirty="0" smtClean="0"/>
              <a:t> </a:t>
            </a:r>
            <a:r>
              <a:rPr lang="en-US" sz="1600" dirty="0" smtClean="0"/>
              <a:t>yang </a:t>
            </a:r>
            <a:r>
              <a:rPr lang="en-US" sz="1600" dirty="0" err="1" smtClean="0"/>
              <a:t>dikenakan</a:t>
            </a:r>
            <a:r>
              <a:rPr lang="en-US" sz="1600" dirty="0" smtClean="0"/>
              <a:t> </a:t>
            </a:r>
            <a:r>
              <a:rPr lang="en-US" sz="1600" dirty="0" err="1" smtClean="0"/>
              <a:t>pajak</a:t>
            </a:r>
            <a:r>
              <a:rPr lang="en-US" sz="1600" dirty="0" smtClean="0"/>
              <a:t> </a:t>
            </a:r>
            <a:r>
              <a:rPr lang="en-US" sz="1600" dirty="0" err="1" smtClean="0"/>
              <a:t>bertambah</a:t>
            </a:r>
            <a:r>
              <a:rPr lang="en-US" sz="1600" dirty="0" smtClean="0"/>
              <a:t> </a:t>
            </a:r>
            <a:r>
              <a:rPr lang="en-US" sz="1600" dirty="0" err="1" smtClean="0"/>
              <a:t>tinggi</a:t>
            </a:r>
            <a:r>
              <a:rPr lang="en-US" sz="1600" dirty="0" smtClean="0"/>
              <a:t>.</a:t>
            </a:r>
          </a:p>
          <a:p>
            <a:pPr lvl="0"/>
            <a:r>
              <a:rPr lang="en-US" sz="1600" dirty="0" smtClean="0"/>
              <a:t>2. </a:t>
            </a:r>
            <a:r>
              <a:rPr lang="en-US" sz="1600" dirty="0" err="1" smtClean="0"/>
              <a:t>Pajak</a:t>
            </a:r>
            <a:r>
              <a:rPr lang="en-US" sz="1600" dirty="0" smtClean="0"/>
              <a:t> </a:t>
            </a:r>
            <a:r>
              <a:rPr lang="en-US" sz="1600" dirty="0" err="1" smtClean="0"/>
              <a:t>proporsional</a:t>
            </a:r>
            <a:endParaRPr lang="en-US" sz="1600" dirty="0" smtClean="0"/>
          </a:p>
          <a:p>
            <a:r>
              <a:rPr lang="en-US" sz="1600" dirty="0" err="1" smtClean="0"/>
              <a:t>Pajak</a:t>
            </a:r>
            <a:r>
              <a:rPr lang="en-US" sz="1600" dirty="0" smtClean="0"/>
              <a:t> </a:t>
            </a:r>
            <a:r>
              <a:rPr lang="en-US" sz="1600" dirty="0" err="1" smtClean="0"/>
              <a:t>proporsional</a:t>
            </a:r>
            <a:r>
              <a:rPr lang="en-US" sz="1600" dirty="0" smtClean="0"/>
              <a:t> </a:t>
            </a:r>
            <a:r>
              <a:rPr lang="en-US" sz="1600" dirty="0" err="1" smtClean="0"/>
              <a:t>adalah</a:t>
            </a:r>
            <a:r>
              <a:rPr lang="en-US" sz="1600" dirty="0" smtClean="0"/>
              <a:t> </a:t>
            </a:r>
            <a:r>
              <a:rPr lang="en-US" sz="1600" dirty="0" err="1" smtClean="0"/>
              <a:t>presentasi</a:t>
            </a:r>
            <a:r>
              <a:rPr lang="en-US" sz="1600" dirty="0" smtClean="0"/>
              <a:t> </a:t>
            </a:r>
            <a:r>
              <a:rPr lang="en-US" sz="1600" dirty="0" err="1" smtClean="0"/>
              <a:t>pungutan</a:t>
            </a:r>
            <a:r>
              <a:rPr lang="en-US" sz="1600" dirty="0" smtClean="0"/>
              <a:t> </a:t>
            </a:r>
            <a:r>
              <a:rPr lang="en-US" sz="1600" dirty="0" err="1" smtClean="0"/>
              <a:t>pajak</a:t>
            </a:r>
            <a:r>
              <a:rPr lang="en-US" sz="1600" dirty="0" smtClean="0"/>
              <a:t> </a:t>
            </a:r>
            <a:r>
              <a:rPr lang="en-US" sz="1600" dirty="0" smtClean="0"/>
              <a:t>yang </a:t>
            </a:r>
            <a:r>
              <a:rPr lang="en-US" sz="1600" dirty="0" err="1" smtClean="0"/>
              <a:t>tetap</a:t>
            </a:r>
            <a:r>
              <a:rPr lang="en-US" sz="1600" dirty="0" smtClean="0"/>
              <a:t> </a:t>
            </a:r>
            <a:r>
              <a:rPr lang="en-US" sz="1600" dirty="0" err="1" smtClean="0"/>
              <a:t>besarnya</a:t>
            </a:r>
            <a:r>
              <a:rPr lang="en-US" sz="1600" dirty="0" smtClean="0"/>
              <a:t> </a:t>
            </a:r>
            <a:r>
              <a:rPr lang="en-US" sz="1600" dirty="0" err="1" smtClean="0"/>
              <a:t>pada</a:t>
            </a:r>
            <a:r>
              <a:rPr lang="en-US" sz="1600" dirty="0" smtClean="0"/>
              <a:t> </a:t>
            </a:r>
            <a:r>
              <a:rPr lang="en-US" sz="1600" dirty="0" err="1" smtClean="0"/>
              <a:t>berbagai</a:t>
            </a:r>
            <a:r>
              <a:rPr lang="en-US" sz="1600" dirty="0" smtClean="0"/>
              <a:t> </a:t>
            </a:r>
            <a:r>
              <a:rPr lang="en-US" sz="1600" dirty="0" err="1" smtClean="0"/>
              <a:t>tingkat</a:t>
            </a:r>
            <a:r>
              <a:rPr lang="en-US" sz="1600" dirty="0" smtClean="0"/>
              <a:t> </a:t>
            </a:r>
            <a:r>
              <a:rPr lang="en-US" sz="1600" dirty="0" err="1" smtClean="0"/>
              <a:t>pendapatan</a:t>
            </a:r>
            <a:r>
              <a:rPr lang="en-US" sz="1600" dirty="0" smtClean="0"/>
              <a:t>.</a:t>
            </a:r>
          </a:p>
          <a:p>
            <a:pPr lvl="0"/>
            <a:r>
              <a:rPr lang="en-US" sz="1600" dirty="0" smtClean="0"/>
              <a:t>3. </a:t>
            </a:r>
            <a:r>
              <a:rPr lang="en-US" sz="1600" dirty="0" err="1" smtClean="0"/>
              <a:t>Pajak</a:t>
            </a:r>
            <a:r>
              <a:rPr lang="en-US" sz="1600" dirty="0" smtClean="0"/>
              <a:t> </a:t>
            </a:r>
            <a:r>
              <a:rPr lang="en-US" sz="1600" dirty="0" err="1" smtClean="0"/>
              <a:t>progresif</a:t>
            </a:r>
            <a:endParaRPr lang="en-US" sz="1600" dirty="0" smtClean="0"/>
          </a:p>
          <a:p>
            <a:r>
              <a:rPr lang="en-US" sz="1600" dirty="0" err="1" smtClean="0"/>
              <a:t>Pajak</a:t>
            </a:r>
            <a:r>
              <a:rPr lang="en-US" sz="1600" dirty="0" smtClean="0"/>
              <a:t> </a:t>
            </a:r>
            <a:r>
              <a:rPr lang="en-US" sz="1600" dirty="0" err="1" smtClean="0"/>
              <a:t>progresif</a:t>
            </a:r>
            <a:r>
              <a:rPr lang="en-US" sz="1600" dirty="0" smtClean="0"/>
              <a:t> </a:t>
            </a:r>
            <a:r>
              <a:rPr lang="en-US" sz="1600" dirty="0" err="1" smtClean="0"/>
              <a:t>adalah</a:t>
            </a:r>
            <a:r>
              <a:rPr lang="en-US" sz="1600" dirty="0" smtClean="0"/>
              <a:t> </a:t>
            </a:r>
            <a:r>
              <a:rPr lang="en-US" sz="1600" dirty="0" smtClean="0"/>
              <a:t>system </a:t>
            </a:r>
            <a:r>
              <a:rPr lang="en-US" sz="1600" dirty="0" err="1" smtClean="0"/>
              <a:t>pajak</a:t>
            </a:r>
            <a:r>
              <a:rPr lang="en-US" sz="1600" dirty="0" smtClean="0"/>
              <a:t> </a:t>
            </a:r>
            <a:r>
              <a:rPr lang="en-US" sz="1600" dirty="0" smtClean="0"/>
              <a:t> yang </a:t>
            </a:r>
            <a:r>
              <a:rPr lang="en-US" sz="1600" dirty="0" err="1" smtClean="0"/>
              <a:t>presentasinya</a:t>
            </a:r>
            <a:r>
              <a:rPr lang="en-US" sz="1600" dirty="0" smtClean="0"/>
              <a:t> </a:t>
            </a:r>
            <a:r>
              <a:rPr lang="en-US" sz="1600" dirty="0" err="1" smtClean="0"/>
              <a:t>bertambah</a:t>
            </a:r>
            <a:r>
              <a:rPr lang="en-US" sz="1600" dirty="0" smtClean="0"/>
              <a:t> </a:t>
            </a:r>
            <a:r>
              <a:rPr lang="en-US" sz="1600" dirty="0" err="1" smtClean="0"/>
              <a:t>apabila</a:t>
            </a:r>
            <a:r>
              <a:rPr lang="en-US" sz="1600" dirty="0" smtClean="0"/>
              <a:t> </a:t>
            </a:r>
            <a:r>
              <a:rPr lang="en-US" sz="1600" dirty="0" err="1" smtClean="0"/>
              <a:t>pendapatan</a:t>
            </a:r>
            <a:r>
              <a:rPr lang="en-US" sz="1600" dirty="0" smtClean="0"/>
              <a:t> </a:t>
            </a:r>
            <a:r>
              <a:rPr lang="en-US" sz="1600" dirty="0" err="1" smtClean="0"/>
              <a:t>semakin</a:t>
            </a:r>
            <a:r>
              <a:rPr lang="en-US" sz="1600" dirty="0" smtClean="0"/>
              <a:t> </a:t>
            </a:r>
            <a:r>
              <a:rPr lang="en-US" sz="1600" dirty="0" err="1" smtClean="0"/>
              <a:t>meningkat</a:t>
            </a:r>
            <a:r>
              <a:rPr lang="en-US" sz="1600" dirty="0" smtClean="0"/>
              <a: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047" y="1631085"/>
            <a:ext cx="10515600" cy="1325563"/>
          </a:xfrm>
        </p:spPr>
        <p:txBody>
          <a:bodyPr/>
          <a:lstStyle/>
          <a:p>
            <a:pPr algn="l">
              <a:buFont typeface="Wingdings" pitchFamily="2" charset="2"/>
              <a:buChar char="q"/>
            </a:pPr>
            <a:r>
              <a:rPr lang="de-DE" sz="2000" dirty="0" smtClean="0">
                <a:solidFill>
                  <a:schemeClr val="tx1"/>
                </a:solidFill>
              </a:rPr>
              <a:t> Kecondongan Mengkonsumsi Marjinal</a:t>
            </a:r>
            <a:r>
              <a:rPr lang="en-US" sz="2000" dirty="0" smtClean="0"/>
              <a:t/>
            </a:r>
            <a:br>
              <a:rPr lang="en-US" sz="2000" dirty="0" smtClean="0"/>
            </a:br>
            <a:r>
              <a:rPr lang="de-DE" sz="2000" b="0" dirty="0" smtClean="0">
                <a:solidFill>
                  <a:schemeClr val="tx1"/>
                </a:solidFill>
              </a:rPr>
              <a:t>Kecondongan mengkonsumsi marjinal pendapatan disposebel (MPC), dan kecondongan mengkonsumsi marjinal pendapatan nasional </a:t>
            </a:r>
            <a:r>
              <a:rPr lang="de-DE" sz="2000" b="0" dirty="0" smtClean="0">
                <a:solidFill>
                  <a:schemeClr val="tx1"/>
                </a:solidFill>
              </a:rPr>
              <a:t>(       ). </a:t>
            </a:r>
            <a:r>
              <a:rPr lang="de-DE" sz="2000" b="0" dirty="0" smtClean="0">
                <a:solidFill>
                  <a:schemeClr val="tx1"/>
                </a:solidFill>
              </a:rPr>
              <a:t>Definisi dari masing-masing konsep itu adalah : </a:t>
            </a:r>
            <a:r>
              <a:rPr lang="en-US" sz="2000" b="0" dirty="0" smtClean="0">
                <a:solidFill>
                  <a:schemeClr val="tx1"/>
                </a:solidFill>
              </a:rPr>
              <a:t/>
            </a:r>
            <a:br>
              <a:rPr lang="en-US" sz="2000" b="0" dirty="0" smtClean="0">
                <a:solidFill>
                  <a:schemeClr val="tx1"/>
                </a:solidFill>
              </a:rPr>
            </a:br>
            <a:r>
              <a:rPr lang="en-US" sz="2000" b="0" dirty="0" smtClean="0">
                <a:solidFill>
                  <a:schemeClr val="tx1"/>
                </a:solidFill>
              </a:rPr>
              <a:t>1. MPC </a:t>
            </a:r>
            <a:r>
              <a:rPr lang="en-US" sz="2000" b="0" dirty="0" smtClean="0">
                <a:solidFill>
                  <a:schemeClr val="tx1"/>
                </a:solidFill>
              </a:rPr>
              <a:t>adalahrasiodiantarapertambahankonsumsidenganpertambahanpendapatandisposebel. </a:t>
            </a:r>
            <a:r>
              <a:rPr lang="de-DE" sz="2000" b="0" dirty="0" smtClean="0">
                <a:solidFill>
                  <a:schemeClr val="tx1"/>
                </a:solidFill>
              </a:rPr>
              <a:t>Dalam persamaan: MPC : </a:t>
            </a:r>
            <a:r>
              <a:rPr lang="en-US" sz="2000" b="0" dirty="0" smtClean="0">
                <a:solidFill>
                  <a:schemeClr val="tx1"/>
                </a:solidFill>
              </a:rPr>
              <a:t/>
            </a:r>
            <a:br>
              <a:rPr lang="en-US" sz="2000" b="0" dirty="0" smtClean="0">
                <a:solidFill>
                  <a:schemeClr val="tx1"/>
                </a:solidFill>
              </a:rPr>
            </a:br>
            <a:r>
              <a:rPr lang="en-US" sz="2000" b="0" dirty="0" smtClean="0">
                <a:solidFill>
                  <a:schemeClr val="tx1"/>
                </a:solidFill>
              </a:rPr>
              <a:t>2.MPC_Y</a:t>
            </a:r>
            <a:r>
              <a:rPr lang="de-DE" sz="2000" b="0" dirty="0" smtClean="0">
                <a:solidFill>
                  <a:schemeClr val="tx1"/>
                </a:solidFill>
              </a:rPr>
              <a:t> </a:t>
            </a:r>
            <a:r>
              <a:rPr lang="de-DE" sz="2000" b="0" dirty="0" smtClean="0">
                <a:solidFill>
                  <a:schemeClr val="tx1"/>
                </a:solidFill>
              </a:rPr>
              <a:t>adalah rasio di antara pertambahan konsumsi dengan pertambahan pendapatan nasional. Dalam persamaan </a:t>
            </a:r>
            <a:r>
              <a:rPr lang="de-DE" sz="2000" b="0" dirty="0" smtClean="0">
                <a:solidFill>
                  <a:schemeClr val="tx1"/>
                </a:solidFill>
              </a:rPr>
              <a:t>:      </a:t>
            </a:r>
            <a:r>
              <a:rPr lang="en-US" sz="2000" b="0" dirty="0" smtClean="0">
                <a:solidFill>
                  <a:schemeClr val="tx1"/>
                </a:solidFill>
              </a:rPr>
              <a:t> </a:t>
            </a:r>
            <a:r>
              <a:rPr lang="en-US" sz="2000" b="0" dirty="0" smtClean="0">
                <a:solidFill>
                  <a:schemeClr val="tx1"/>
                </a:solidFill>
              </a:rPr>
              <a:t>: </a:t>
            </a:r>
            <a:r>
              <a:rPr lang="en-US" b="0" dirty="0" smtClean="0"/>
              <a:t/>
            </a:r>
            <a:br>
              <a:rPr lang="en-US" b="0" dirty="0" smtClean="0"/>
            </a:br>
            <a:endParaRPr lang="en-US" b="0" dirty="0"/>
          </a:p>
        </p:txBody>
      </p:sp>
      <p:sp>
        <p:nvSpPr>
          <p:cNvPr id="1038" name="Rectangle 1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7" name="Picture 1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381898" y="2377440"/>
            <a:ext cx="438150" cy="190500"/>
          </a:xfrm>
          <a:prstGeom prst="rect">
            <a:avLst/>
          </a:prstGeom>
          <a:noFill/>
        </p:spPr>
      </p:pic>
      <p:sp>
        <p:nvSpPr>
          <p:cNvPr id="1040" name="Rectangle 1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9" name="Picture 1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304903" y="2913017"/>
            <a:ext cx="238125" cy="390525"/>
          </a:xfrm>
          <a:prstGeom prst="rect">
            <a:avLst/>
          </a:prstGeom>
          <a:noFill/>
        </p:spPr>
      </p:pic>
      <p:sp>
        <p:nvSpPr>
          <p:cNvPr id="1042" name="Rectangle 18"/>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41" name="Picture 1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599510" y="3579222"/>
            <a:ext cx="371475" cy="190500"/>
          </a:xfrm>
          <a:prstGeom prst="rect">
            <a:avLst/>
          </a:prstGeom>
          <a:noFill/>
        </p:spPr>
      </p:pic>
      <p:sp>
        <p:nvSpPr>
          <p:cNvPr id="1044" name="Rectangle 20"/>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43" name="Picture 19"/>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3095897" y="3513909"/>
            <a:ext cx="180975" cy="352425"/>
          </a:xfrm>
          <a:prstGeom prst="rect">
            <a:avLst/>
          </a:prstGeom>
          <a:noFill/>
        </p:spPr>
      </p:pic>
      <p:sp>
        <p:nvSpPr>
          <p:cNvPr id="23" name="TextBox 22"/>
          <p:cNvSpPr txBox="1"/>
          <p:nvPr/>
        </p:nvSpPr>
        <p:spPr>
          <a:xfrm>
            <a:off x="509451" y="3918858"/>
            <a:ext cx="11260183" cy="2523768"/>
          </a:xfrm>
          <a:prstGeom prst="rect">
            <a:avLst/>
          </a:prstGeom>
          <a:noFill/>
        </p:spPr>
        <p:txBody>
          <a:bodyPr wrap="square" rtlCol="0">
            <a:spAutoFit/>
          </a:bodyPr>
          <a:lstStyle/>
          <a:p>
            <a:pPr lvl="0">
              <a:buFont typeface="Wingdings" pitchFamily="2" charset="2"/>
              <a:buChar char="q"/>
            </a:pPr>
            <a:r>
              <a:rPr lang="de-DE" b="1" dirty="0" smtClean="0"/>
              <a:t> </a:t>
            </a:r>
            <a:r>
              <a:rPr lang="de-DE" sz="2000" b="1" dirty="0" smtClean="0"/>
              <a:t>Kecondongan </a:t>
            </a:r>
            <a:r>
              <a:rPr lang="de-DE" sz="2000" b="1" dirty="0" smtClean="0"/>
              <a:t>Menabung Marjinal</a:t>
            </a:r>
            <a:endParaRPr lang="en-US" sz="2000" dirty="0" smtClean="0"/>
          </a:p>
          <a:p>
            <a:r>
              <a:rPr lang="en-US" sz="2000" dirty="0" err="1" smtClean="0"/>
              <a:t>Kecondongan</a:t>
            </a:r>
            <a:r>
              <a:rPr lang="en-US" sz="2000" dirty="0" smtClean="0"/>
              <a:t> </a:t>
            </a:r>
            <a:r>
              <a:rPr lang="en-US" sz="2000" dirty="0" err="1" smtClean="0"/>
              <a:t>menabung</a:t>
            </a:r>
            <a:r>
              <a:rPr lang="en-US" sz="2000" dirty="0" smtClean="0"/>
              <a:t> </a:t>
            </a:r>
            <a:r>
              <a:rPr lang="en-US" sz="2000" dirty="0" err="1" smtClean="0"/>
              <a:t>marjinal</a:t>
            </a:r>
            <a:r>
              <a:rPr lang="en-US" sz="2000" dirty="0" smtClean="0"/>
              <a:t> </a:t>
            </a:r>
            <a:r>
              <a:rPr lang="en-US" sz="2000" dirty="0" err="1" smtClean="0"/>
              <a:t>pendapatan</a:t>
            </a:r>
            <a:r>
              <a:rPr lang="en-US" sz="2000" dirty="0" smtClean="0"/>
              <a:t> </a:t>
            </a:r>
            <a:r>
              <a:rPr lang="en-US" sz="2000" dirty="0" err="1" smtClean="0"/>
              <a:t>disposebel</a:t>
            </a:r>
            <a:r>
              <a:rPr lang="en-US" sz="2000" dirty="0" smtClean="0"/>
              <a:t> </a:t>
            </a:r>
            <a:r>
              <a:rPr lang="en-US" sz="2000" dirty="0" smtClean="0"/>
              <a:t>(MPS), </a:t>
            </a:r>
            <a:r>
              <a:rPr lang="en-US" sz="2000" dirty="0" err="1" smtClean="0"/>
              <a:t>dan</a:t>
            </a:r>
            <a:r>
              <a:rPr lang="en-US" sz="2000" dirty="0" smtClean="0"/>
              <a:t> </a:t>
            </a:r>
            <a:r>
              <a:rPr lang="en-US" sz="2000" dirty="0" err="1" smtClean="0"/>
              <a:t>kecondongan</a:t>
            </a:r>
            <a:r>
              <a:rPr lang="en-US" sz="2000" dirty="0" smtClean="0"/>
              <a:t> </a:t>
            </a:r>
            <a:r>
              <a:rPr lang="en-US" sz="2000" dirty="0" err="1" smtClean="0"/>
              <a:t>menabung</a:t>
            </a:r>
            <a:r>
              <a:rPr lang="en-US" sz="2000" dirty="0" smtClean="0"/>
              <a:t> </a:t>
            </a:r>
            <a:r>
              <a:rPr lang="en-US" sz="2000" dirty="0" err="1" smtClean="0"/>
              <a:t>marjinal</a:t>
            </a:r>
            <a:r>
              <a:rPr lang="en-US" sz="2000" dirty="0" smtClean="0"/>
              <a:t> </a:t>
            </a:r>
            <a:r>
              <a:rPr lang="en-US" sz="2000" dirty="0" err="1" smtClean="0"/>
              <a:t>pendapatan</a:t>
            </a:r>
            <a:r>
              <a:rPr lang="en-US" sz="2000" dirty="0" smtClean="0"/>
              <a:t> </a:t>
            </a:r>
            <a:r>
              <a:rPr lang="en-US" sz="2000" dirty="0" err="1" smtClean="0"/>
              <a:t>nasional</a:t>
            </a:r>
            <a:r>
              <a:rPr lang="en-US" sz="2000" dirty="0" smtClean="0"/>
              <a:t> (       ). </a:t>
            </a:r>
            <a:r>
              <a:rPr lang="de-DE" sz="2000" dirty="0" smtClean="0"/>
              <a:t>Definisi dari masing-masing konsep itu adalah : </a:t>
            </a:r>
            <a:endParaRPr lang="en-US" sz="2000" dirty="0" smtClean="0"/>
          </a:p>
          <a:p>
            <a:pPr lvl="0"/>
            <a:r>
              <a:rPr lang="en-US" sz="2000" dirty="0" smtClean="0"/>
              <a:t>1. MPS </a:t>
            </a:r>
            <a:r>
              <a:rPr lang="en-US" sz="2000" dirty="0" err="1" smtClean="0"/>
              <a:t>adalahrasio</a:t>
            </a:r>
            <a:r>
              <a:rPr lang="en-US" sz="2000" dirty="0" smtClean="0"/>
              <a:t> </a:t>
            </a:r>
            <a:r>
              <a:rPr lang="en-US" sz="2000" dirty="0" err="1" smtClean="0"/>
              <a:t>di</a:t>
            </a:r>
            <a:r>
              <a:rPr lang="en-US" sz="2000" dirty="0" smtClean="0"/>
              <a:t> </a:t>
            </a:r>
            <a:r>
              <a:rPr lang="en-US" sz="2000" dirty="0" err="1" smtClean="0"/>
              <a:t>antara</a:t>
            </a:r>
            <a:r>
              <a:rPr lang="en-US" sz="2000" dirty="0" smtClean="0"/>
              <a:t> </a:t>
            </a:r>
            <a:r>
              <a:rPr lang="en-US" sz="2000" dirty="0" err="1" smtClean="0"/>
              <a:t>pertambahan</a:t>
            </a:r>
            <a:r>
              <a:rPr lang="en-US" sz="2000" dirty="0" smtClean="0"/>
              <a:t> </a:t>
            </a:r>
            <a:r>
              <a:rPr lang="en-US" sz="2000" dirty="0" err="1" smtClean="0"/>
              <a:t>tabungan</a:t>
            </a:r>
            <a:r>
              <a:rPr lang="en-US" sz="2000" dirty="0" smtClean="0"/>
              <a:t> </a:t>
            </a:r>
            <a:r>
              <a:rPr lang="en-US" sz="2000" dirty="0" err="1" smtClean="0"/>
              <a:t>dengan</a:t>
            </a:r>
            <a:r>
              <a:rPr lang="en-US" sz="2000" dirty="0" smtClean="0"/>
              <a:t> </a:t>
            </a:r>
            <a:r>
              <a:rPr lang="en-US" sz="2000" dirty="0" err="1" smtClean="0"/>
              <a:t>pertambahan</a:t>
            </a:r>
            <a:r>
              <a:rPr lang="en-US" sz="2000" dirty="0" smtClean="0"/>
              <a:t> </a:t>
            </a:r>
            <a:r>
              <a:rPr lang="en-US" sz="2000" dirty="0" err="1" smtClean="0"/>
              <a:t>pendapatan</a:t>
            </a:r>
            <a:r>
              <a:rPr lang="en-US" sz="2000" dirty="0" smtClean="0"/>
              <a:t> </a:t>
            </a:r>
            <a:r>
              <a:rPr lang="en-US" sz="2000" dirty="0" err="1" smtClean="0"/>
              <a:t>disposebel</a:t>
            </a:r>
            <a:r>
              <a:rPr lang="en-US" sz="2000" dirty="0" smtClean="0"/>
              <a:t>. </a:t>
            </a:r>
            <a:r>
              <a:rPr lang="en-US" sz="2000" dirty="0" err="1" smtClean="0"/>
              <a:t>Dalam</a:t>
            </a:r>
            <a:r>
              <a:rPr lang="en-US" sz="2000" dirty="0" smtClean="0"/>
              <a:t> </a:t>
            </a:r>
            <a:r>
              <a:rPr lang="en-US" sz="2000" dirty="0" err="1" smtClean="0"/>
              <a:t>persamaan</a:t>
            </a:r>
            <a:r>
              <a:rPr lang="en-US" sz="2000" dirty="0" smtClean="0"/>
              <a:t>: </a:t>
            </a:r>
            <a:r>
              <a:rPr lang="id-ID" sz="2000" dirty="0" smtClean="0"/>
              <a:t>MPS = </a:t>
            </a:r>
            <a:endParaRPr lang="en-US" sz="2000" dirty="0" smtClean="0"/>
          </a:p>
          <a:p>
            <a:pPr lvl="0"/>
            <a:r>
              <a:rPr lang="en-US" sz="2000" dirty="0" smtClean="0"/>
              <a:t>2. MPSY </a:t>
            </a:r>
            <a:r>
              <a:rPr lang="en-US" sz="2000" dirty="0" err="1" smtClean="0"/>
              <a:t>adalah</a:t>
            </a:r>
            <a:r>
              <a:rPr lang="en-US" sz="2000" dirty="0" smtClean="0"/>
              <a:t> </a:t>
            </a:r>
            <a:r>
              <a:rPr lang="en-US" sz="2000" dirty="0" err="1" smtClean="0"/>
              <a:t>rasio</a:t>
            </a:r>
            <a:r>
              <a:rPr lang="en-US" sz="2000" dirty="0" smtClean="0"/>
              <a:t> </a:t>
            </a:r>
            <a:r>
              <a:rPr lang="en-US" sz="2000" dirty="0" err="1" smtClean="0"/>
              <a:t>di</a:t>
            </a:r>
            <a:r>
              <a:rPr lang="en-US" sz="2000" dirty="0" smtClean="0"/>
              <a:t> </a:t>
            </a:r>
            <a:r>
              <a:rPr lang="en-US" sz="2000" dirty="0" err="1" smtClean="0"/>
              <a:t>antara</a:t>
            </a:r>
            <a:r>
              <a:rPr lang="en-US" sz="2000" dirty="0" smtClean="0"/>
              <a:t> </a:t>
            </a:r>
            <a:r>
              <a:rPr lang="en-US" sz="2000" dirty="0" err="1" smtClean="0"/>
              <a:t>pertambahan</a:t>
            </a:r>
            <a:r>
              <a:rPr lang="en-US" sz="2000" dirty="0" smtClean="0"/>
              <a:t> </a:t>
            </a:r>
            <a:r>
              <a:rPr lang="en-US" sz="2000" dirty="0" err="1" smtClean="0"/>
              <a:t>tabungan</a:t>
            </a:r>
            <a:r>
              <a:rPr lang="en-US" sz="2000" dirty="0" smtClean="0"/>
              <a:t> </a:t>
            </a:r>
            <a:r>
              <a:rPr lang="en-US" sz="2000" dirty="0" err="1" smtClean="0"/>
              <a:t>dengan</a:t>
            </a:r>
            <a:r>
              <a:rPr lang="en-US" sz="2000" dirty="0" smtClean="0"/>
              <a:t> </a:t>
            </a:r>
            <a:r>
              <a:rPr lang="en-US" sz="2000" dirty="0" err="1" smtClean="0"/>
              <a:t>pertambahan</a:t>
            </a:r>
            <a:r>
              <a:rPr lang="en-US" sz="2000" dirty="0" smtClean="0"/>
              <a:t> </a:t>
            </a:r>
            <a:r>
              <a:rPr lang="en-US" sz="2000" dirty="0" err="1" smtClean="0"/>
              <a:t>pendapatan</a:t>
            </a:r>
            <a:r>
              <a:rPr lang="en-US" sz="2000" dirty="0" smtClean="0"/>
              <a:t> </a:t>
            </a:r>
            <a:r>
              <a:rPr lang="en-US" sz="2000" dirty="0" err="1" smtClean="0"/>
              <a:t>nasional</a:t>
            </a:r>
            <a:r>
              <a:rPr lang="en-US" sz="2000" dirty="0" smtClean="0"/>
              <a:t>. </a:t>
            </a:r>
            <a:r>
              <a:rPr lang="en-US" sz="2000" dirty="0" err="1" smtClean="0"/>
              <a:t>Dalam</a:t>
            </a:r>
            <a:r>
              <a:rPr lang="en-US" sz="2000" dirty="0" smtClean="0"/>
              <a:t> </a:t>
            </a:r>
            <a:r>
              <a:rPr lang="en-US" sz="2000" dirty="0" err="1" smtClean="0"/>
              <a:t>persamaan</a:t>
            </a:r>
            <a:r>
              <a:rPr lang="en-US" sz="2000" dirty="0" smtClean="0"/>
              <a:t>: </a:t>
            </a:r>
            <a:r>
              <a:rPr lang="en-US" sz="2000" dirty="0" smtClean="0"/>
              <a:t>     </a:t>
            </a:r>
            <a:r>
              <a:rPr lang="id-ID" sz="2000" dirty="0" smtClean="0"/>
              <a:t> </a:t>
            </a:r>
            <a:r>
              <a:rPr lang="id-ID" sz="2000" dirty="0" smtClean="0"/>
              <a:t>=</a:t>
            </a:r>
            <a:r>
              <a:rPr lang="id-ID" dirty="0" smtClean="0"/>
              <a:t> </a:t>
            </a:r>
            <a:endParaRPr lang="en-US" dirty="0" smtClean="0"/>
          </a:p>
          <a:p>
            <a:endParaRPr lang="en-US" dirty="0"/>
          </a:p>
        </p:txBody>
      </p:sp>
      <p:sp>
        <p:nvSpPr>
          <p:cNvPr id="1046" name="Rectangle 2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45" name="Picture 21"/>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2899956" y="4676503"/>
            <a:ext cx="361950" cy="190500"/>
          </a:xfrm>
          <a:prstGeom prst="rect">
            <a:avLst/>
          </a:prstGeom>
          <a:noFill/>
        </p:spPr>
      </p:pic>
      <p:sp>
        <p:nvSpPr>
          <p:cNvPr id="1048" name="Rectangle 24"/>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47" name="Picture 23"/>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2390503" y="5812971"/>
            <a:ext cx="238125" cy="390525"/>
          </a:xfrm>
          <a:prstGeom prst="rect">
            <a:avLst/>
          </a:prstGeom>
          <a:noFill/>
        </p:spPr>
      </p:pic>
      <p:sp>
        <p:nvSpPr>
          <p:cNvPr id="1050" name="Rectangle 26"/>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49" name="Picture 25"/>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1815736" y="5865222"/>
            <a:ext cx="361950" cy="190500"/>
          </a:xfrm>
          <a:prstGeom prst="rect">
            <a:avLst/>
          </a:prstGeom>
          <a:noFill/>
        </p:spPr>
      </p:pic>
      <p:sp>
        <p:nvSpPr>
          <p:cNvPr id="1052" name="Rectangle 28"/>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51" name="Picture 27"/>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2586445" y="5172892"/>
            <a:ext cx="238125" cy="390525"/>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229" y="1618022"/>
            <a:ext cx="10515600" cy="1325563"/>
          </a:xfrm>
        </p:spPr>
        <p:txBody>
          <a:bodyPr/>
          <a:lstStyle/>
          <a:p>
            <a:pPr lvl="0" algn="l">
              <a:buFont typeface="Wingdings" pitchFamily="2" charset="2"/>
              <a:buChar char="Ø"/>
            </a:pPr>
            <a:r>
              <a:rPr lang="de-DE" sz="2000" dirty="0" smtClean="0">
                <a:solidFill>
                  <a:schemeClr val="tx1"/>
                </a:solidFill>
              </a:rPr>
              <a:t> Pengeluaran </a:t>
            </a:r>
            <a:r>
              <a:rPr lang="de-DE" sz="2000" dirty="0" smtClean="0">
                <a:solidFill>
                  <a:schemeClr val="tx1"/>
                </a:solidFill>
              </a:rPr>
              <a:t>Pemerintah</a:t>
            </a:r>
            <a:r>
              <a:rPr lang="en-US" sz="2000" dirty="0" smtClean="0"/>
              <a:t/>
            </a:r>
            <a:br>
              <a:rPr lang="en-US" sz="2000" dirty="0" smtClean="0"/>
            </a:br>
            <a:r>
              <a:rPr lang="de-DE" sz="2000" b="0" dirty="0" smtClean="0">
                <a:solidFill>
                  <a:schemeClr val="tx1"/>
                </a:solidFill>
              </a:rPr>
              <a:t>Pajak adalah sumber utama dari perbelanjaan pemerintah. Perbelanjaan tersebut akan meningkatkan pengeluaran agregat dan mempertinggi tingkat kegiatan ekonomi negara.</a:t>
            </a:r>
            <a:endParaRPr lang="en-US" sz="2000" b="0" dirty="0">
              <a:solidFill>
                <a:schemeClr val="tx1"/>
              </a:solidFill>
            </a:endParaRPr>
          </a:p>
        </p:txBody>
      </p:sp>
      <p:sp>
        <p:nvSpPr>
          <p:cNvPr id="3" name="TextBox 2"/>
          <p:cNvSpPr txBox="1"/>
          <p:nvPr/>
        </p:nvSpPr>
        <p:spPr>
          <a:xfrm>
            <a:off x="404949" y="2638698"/>
            <a:ext cx="11443063" cy="2585323"/>
          </a:xfrm>
          <a:prstGeom prst="rect">
            <a:avLst/>
          </a:prstGeom>
          <a:noFill/>
        </p:spPr>
        <p:txBody>
          <a:bodyPr wrap="square" rtlCol="0">
            <a:spAutoFit/>
          </a:bodyPr>
          <a:lstStyle/>
          <a:p>
            <a:pPr>
              <a:buFont typeface="Wingdings" pitchFamily="2" charset="2"/>
              <a:buChar char="q"/>
            </a:pPr>
            <a:r>
              <a:rPr lang="de-DE" sz="1600" b="1" dirty="0" smtClean="0"/>
              <a:t> Penentu-penentu </a:t>
            </a:r>
            <a:r>
              <a:rPr lang="de-DE" sz="1600" b="1" dirty="0" smtClean="0"/>
              <a:t>pengeluaran pemerintah :</a:t>
            </a:r>
            <a:endParaRPr lang="en-US" sz="1600" b="1" dirty="0" smtClean="0"/>
          </a:p>
          <a:p>
            <a:pPr lvl="0"/>
            <a:r>
              <a:rPr lang="de-DE" sz="1600" dirty="0" smtClean="0"/>
              <a:t>1. Proyeksi </a:t>
            </a:r>
            <a:r>
              <a:rPr lang="de-DE" sz="1600" dirty="0" smtClean="0"/>
              <a:t>jumlah pajak yang diterima</a:t>
            </a:r>
            <a:endParaRPr lang="en-US" sz="1600" dirty="0" smtClean="0"/>
          </a:p>
          <a:p>
            <a:r>
              <a:rPr lang="de-DE" sz="1600" dirty="0" smtClean="0"/>
              <a:t>Makin banyak jumlah pajak yang dapat dikumpulkan, makin banyak pula perbelanjaan pemerintah yang akan dilakukan.</a:t>
            </a:r>
            <a:endParaRPr lang="en-US" sz="1600" dirty="0" smtClean="0"/>
          </a:p>
          <a:p>
            <a:pPr lvl="0"/>
            <a:r>
              <a:rPr lang="en-US" sz="1600" dirty="0" err="1" smtClean="0"/>
              <a:t>Tujuan-tujuanekonomi</a:t>
            </a:r>
            <a:r>
              <a:rPr lang="en-US" sz="1600" dirty="0" smtClean="0"/>
              <a:t> yang </a:t>
            </a:r>
            <a:r>
              <a:rPr lang="en-US" sz="1600" dirty="0" err="1" smtClean="0"/>
              <a:t>ingin</a:t>
            </a:r>
            <a:r>
              <a:rPr lang="en-US" sz="1600" dirty="0" smtClean="0"/>
              <a:t> </a:t>
            </a:r>
            <a:r>
              <a:rPr lang="en-US" sz="1600" dirty="0" err="1" smtClean="0"/>
              <a:t>dicapai</a:t>
            </a:r>
            <a:endParaRPr lang="en-US" sz="1600" dirty="0" smtClean="0"/>
          </a:p>
          <a:p>
            <a:r>
              <a:rPr lang="en-US" sz="1600" dirty="0" smtClean="0"/>
              <a:t>2. </a:t>
            </a:r>
            <a:r>
              <a:rPr lang="en-US" sz="1600" dirty="0" err="1" smtClean="0"/>
              <a:t>Beberapa</a:t>
            </a:r>
            <a:r>
              <a:rPr lang="en-US" sz="1600" dirty="0" smtClean="0"/>
              <a:t> </a:t>
            </a:r>
            <a:r>
              <a:rPr lang="en-US" sz="1600" dirty="0" err="1" smtClean="0"/>
              <a:t>tujuan</a:t>
            </a:r>
            <a:r>
              <a:rPr lang="en-US" sz="1600" dirty="0" smtClean="0"/>
              <a:t> </a:t>
            </a:r>
            <a:r>
              <a:rPr lang="en-US" sz="1600" dirty="0" err="1" smtClean="0"/>
              <a:t>penting</a:t>
            </a:r>
            <a:r>
              <a:rPr lang="en-US" sz="1600" dirty="0" smtClean="0"/>
              <a:t> </a:t>
            </a:r>
            <a:r>
              <a:rPr lang="en-US" sz="1600" dirty="0" err="1" smtClean="0"/>
              <a:t>dari</a:t>
            </a:r>
            <a:r>
              <a:rPr lang="en-US" sz="1600" dirty="0" smtClean="0"/>
              <a:t> </a:t>
            </a:r>
            <a:r>
              <a:rPr lang="en-US" sz="1600" dirty="0" err="1" smtClean="0"/>
              <a:t>kegiatan</a:t>
            </a:r>
            <a:r>
              <a:rPr lang="en-US" sz="1600" dirty="0" smtClean="0"/>
              <a:t> </a:t>
            </a:r>
            <a:r>
              <a:rPr lang="en-US" sz="1600" dirty="0" err="1" smtClean="0"/>
              <a:t>pemerintah</a:t>
            </a:r>
            <a:r>
              <a:rPr lang="en-US" sz="1600" dirty="0" smtClean="0"/>
              <a:t> </a:t>
            </a:r>
            <a:r>
              <a:rPr lang="en-US" sz="1600" dirty="0" err="1" smtClean="0"/>
              <a:t>adalah</a:t>
            </a:r>
            <a:r>
              <a:rPr lang="en-US" sz="1600" dirty="0" smtClean="0"/>
              <a:t> </a:t>
            </a:r>
            <a:r>
              <a:rPr lang="en-US" sz="1600" dirty="0" err="1" smtClean="0"/>
              <a:t>mengatasi</a:t>
            </a:r>
            <a:r>
              <a:rPr lang="en-US" sz="1600" dirty="0" smtClean="0"/>
              <a:t> </a:t>
            </a:r>
            <a:r>
              <a:rPr lang="en-US" sz="1600" dirty="0" err="1" smtClean="0"/>
              <a:t>masalah</a:t>
            </a:r>
            <a:r>
              <a:rPr lang="en-US" sz="1600" dirty="0" smtClean="0"/>
              <a:t> </a:t>
            </a:r>
            <a:r>
              <a:rPr lang="en-US" sz="1600" dirty="0" err="1" smtClean="0"/>
              <a:t>pengangguran</a:t>
            </a:r>
            <a:r>
              <a:rPr lang="en-US" sz="1600" dirty="0" smtClean="0"/>
              <a:t>, </a:t>
            </a:r>
            <a:r>
              <a:rPr lang="en-US" sz="1600" dirty="0" err="1" smtClean="0"/>
              <a:t>menghindari</a:t>
            </a:r>
            <a:r>
              <a:rPr lang="en-US" sz="1600" dirty="0" smtClean="0"/>
              <a:t> </a:t>
            </a:r>
            <a:r>
              <a:rPr lang="en-US" sz="1600" dirty="0" err="1" smtClean="0"/>
              <a:t>inflasi</a:t>
            </a:r>
            <a:r>
              <a:rPr lang="en-US" sz="1600" dirty="0" smtClean="0"/>
              <a:t>, </a:t>
            </a:r>
            <a:r>
              <a:rPr lang="en-US" sz="1600" dirty="0" err="1" smtClean="0"/>
              <a:t>dan</a:t>
            </a:r>
            <a:r>
              <a:rPr lang="en-US" sz="1600" dirty="0" smtClean="0"/>
              <a:t> </a:t>
            </a:r>
            <a:r>
              <a:rPr lang="en-US" sz="1600" dirty="0" err="1" smtClean="0"/>
              <a:t>mempercepat</a:t>
            </a:r>
            <a:r>
              <a:rPr lang="en-US" sz="1600" dirty="0" smtClean="0"/>
              <a:t> </a:t>
            </a:r>
            <a:r>
              <a:rPr lang="en-US" sz="1600" dirty="0" err="1" smtClean="0"/>
              <a:t>pembangunan</a:t>
            </a:r>
            <a:r>
              <a:rPr lang="en-US" sz="1600" dirty="0" smtClean="0"/>
              <a:t> </a:t>
            </a:r>
            <a:r>
              <a:rPr lang="en-US" sz="1600" dirty="0" err="1" smtClean="0"/>
              <a:t>ekonomi</a:t>
            </a:r>
            <a:r>
              <a:rPr lang="en-US" sz="1600" dirty="0" smtClean="0"/>
              <a:t> </a:t>
            </a:r>
            <a:r>
              <a:rPr lang="en-US" sz="1600" dirty="0" err="1" smtClean="0"/>
              <a:t>dalam</a:t>
            </a:r>
            <a:r>
              <a:rPr lang="en-US" sz="1600" dirty="0" smtClean="0"/>
              <a:t> </a:t>
            </a:r>
            <a:r>
              <a:rPr lang="en-US" sz="1600" dirty="0" err="1" smtClean="0"/>
              <a:t>jangka</a:t>
            </a:r>
            <a:r>
              <a:rPr lang="en-US" sz="1600" dirty="0" smtClean="0"/>
              <a:t> </a:t>
            </a:r>
            <a:r>
              <a:rPr lang="en-US" sz="1600" dirty="0" err="1" smtClean="0"/>
              <a:t>panjang</a:t>
            </a:r>
            <a:r>
              <a:rPr lang="en-US" sz="1600" dirty="0" smtClean="0"/>
              <a:t>. </a:t>
            </a:r>
          </a:p>
          <a:p>
            <a:pPr lvl="0"/>
            <a:r>
              <a:rPr lang="de-DE" sz="1600" dirty="0" smtClean="0"/>
              <a:t>3. Pertimbangan </a:t>
            </a:r>
            <a:r>
              <a:rPr lang="de-DE" sz="1600" dirty="0" smtClean="0"/>
              <a:t>politik dan keamanan</a:t>
            </a:r>
            <a:endParaRPr lang="en-US" sz="1600" dirty="0" smtClean="0"/>
          </a:p>
          <a:p>
            <a:r>
              <a:rPr lang="de-DE" sz="1600" dirty="0" smtClean="0"/>
              <a:t>Pertimbangan politik dan kestabilan negara menjadi tujuan penting dalam menyusun anggaran belanja pemerintah. Keadaan yang buruk akan menyebabkan kenaikan perbelanjaan pemerintah yang sangat besar.</a:t>
            </a:r>
            <a:endParaRPr lang="en-US" sz="1600" dirty="0" smtClean="0"/>
          </a:p>
          <a:p>
            <a:endParaRPr lang="en-US" dirty="0"/>
          </a:p>
        </p:txBody>
      </p:sp>
      <p:sp>
        <p:nvSpPr>
          <p:cNvPr id="4" name="TextBox 3"/>
          <p:cNvSpPr txBox="1"/>
          <p:nvPr/>
        </p:nvSpPr>
        <p:spPr>
          <a:xfrm>
            <a:off x="418011" y="4963885"/>
            <a:ext cx="11996057" cy="1323439"/>
          </a:xfrm>
          <a:prstGeom prst="rect">
            <a:avLst/>
          </a:prstGeom>
          <a:noFill/>
        </p:spPr>
        <p:txBody>
          <a:bodyPr wrap="square" rtlCol="0">
            <a:spAutoFit/>
          </a:bodyPr>
          <a:lstStyle/>
          <a:p>
            <a:pPr lvl="0">
              <a:buFont typeface="Wingdings" pitchFamily="2" charset="2"/>
              <a:buChar char="q"/>
            </a:pPr>
            <a:r>
              <a:rPr lang="de-DE" sz="1600" b="1" dirty="0" smtClean="0"/>
              <a:t> Fungsi </a:t>
            </a:r>
            <a:r>
              <a:rPr lang="de-DE" sz="1600" b="1" dirty="0" smtClean="0"/>
              <a:t>pengeluaran pemerintah :</a:t>
            </a:r>
            <a:endParaRPr lang="en-US" sz="1600" dirty="0" smtClean="0"/>
          </a:p>
          <a:p>
            <a:r>
              <a:rPr lang="de-DE" sz="1600" dirty="0" smtClean="0"/>
              <a:t>Dalam masa kemunduran ekonomi, jika pendapatan pajak berkurang, untuk mengatasi pengangguran, pemerintah perlu melakukan lebih banyak program-program pembangunan, maka pengeluaran pemerintah perlu ditambah. Sebaliknya, pada waktu inflasi dan tingkat kemakmuran tinggi, pemerintah harus lebih berhati-hati dalam perbelanjaannya agar pengeluaran pemerintah tidak memperburuk keadaan inflasi yang berlaku</a:t>
            </a:r>
            <a:endParaRPr lang="en-US"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544" y="1970721"/>
            <a:ext cx="10515600" cy="1325563"/>
          </a:xfrm>
        </p:spPr>
        <p:txBody>
          <a:bodyPr/>
          <a:lstStyle/>
          <a:p>
            <a:pPr lvl="0" algn="l">
              <a:buFont typeface="Wingdings" pitchFamily="2" charset="2"/>
              <a:buChar char="Ø"/>
            </a:pPr>
            <a:r>
              <a:rPr lang="de-DE" sz="2000" dirty="0" smtClean="0">
                <a:solidFill>
                  <a:schemeClr val="tx1"/>
                </a:solidFill>
              </a:rPr>
              <a:t> Pengertian </a:t>
            </a:r>
            <a:r>
              <a:rPr lang="de-DE" sz="2000" dirty="0" smtClean="0">
                <a:solidFill>
                  <a:schemeClr val="tx1"/>
                </a:solidFill>
              </a:rPr>
              <a:t>Perekonomian Empat Sektor atau Terbuka</a:t>
            </a:r>
            <a:r>
              <a:rPr lang="en-US" sz="2000" dirty="0" smtClean="0"/>
              <a:t/>
            </a:r>
            <a:br>
              <a:rPr lang="en-US" sz="2000" dirty="0" smtClean="0"/>
            </a:br>
            <a:r>
              <a:rPr lang="de-DE" sz="2000" b="0" dirty="0" smtClean="0">
                <a:solidFill>
                  <a:schemeClr val="tx1"/>
                </a:solidFill>
              </a:rPr>
              <a:t>Perekonomian empat sektor atau terbuka adalah perekonomian yang terdiri dari sektor rumah tangga, sektor perusahaan, sektor pemerintahan, dan sektor luar negeri. Perekonomian terbuka adalah suatu sistem ekonomi yang melakukan kegiatan ekspor dan impor dengan negara lain. Dalam pengiriman ekspor akan menimbulkan aliran pengeluaran yang masuk ke dalam sektor </a:t>
            </a:r>
            <a:r>
              <a:rPr lang="de-DE" sz="2000" b="0" dirty="0" smtClean="0">
                <a:solidFill>
                  <a:schemeClr val="tx1"/>
                </a:solidFill>
              </a:rPr>
              <a:t>perusahaan. </a:t>
            </a:r>
            <a:r>
              <a:rPr lang="de-DE" sz="2000" dirty="0" smtClean="0"/>
              <a:t>Pengeluaran </a:t>
            </a:r>
            <a:r>
              <a:rPr lang="de-DE" sz="2000" dirty="0" smtClean="0"/>
              <a:t>ini berdampak pada pengeluaran agregat (AE) karena kegiatan ekspor barang dan jasa pada akhirnya akan mempengaruhi peningkatan pendapatan nasional (Y).</a:t>
            </a:r>
            <a:endParaRPr lang="en-US" sz="2000" b="0" dirty="0">
              <a:solidFill>
                <a:schemeClr val="tx1"/>
              </a:solidFill>
            </a:endParaRPr>
          </a:p>
        </p:txBody>
      </p:sp>
      <p:sp>
        <p:nvSpPr>
          <p:cNvPr id="4" name="TextBox 3"/>
          <p:cNvSpPr txBox="1"/>
          <p:nvPr/>
        </p:nvSpPr>
        <p:spPr>
          <a:xfrm>
            <a:off x="444136" y="4232365"/>
            <a:ext cx="12226835" cy="2062103"/>
          </a:xfrm>
          <a:prstGeom prst="rect">
            <a:avLst/>
          </a:prstGeom>
          <a:noFill/>
        </p:spPr>
        <p:txBody>
          <a:bodyPr wrap="square" rtlCol="0">
            <a:spAutoFit/>
          </a:bodyPr>
          <a:lstStyle/>
          <a:p>
            <a:pPr lvl="0">
              <a:buFont typeface="Wingdings" pitchFamily="2" charset="2"/>
              <a:buChar char="q"/>
            </a:pPr>
            <a:r>
              <a:rPr lang="en-US" sz="1600" b="1" dirty="0" smtClean="0"/>
              <a:t> </a:t>
            </a:r>
            <a:r>
              <a:rPr lang="en-US" sz="1600" b="1" dirty="0" err="1" smtClean="0"/>
              <a:t>KomponenPengeluaran</a:t>
            </a:r>
            <a:r>
              <a:rPr lang="en-US" sz="1600" b="1" dirty="0" smtClean="0"/>
              <a:t> </a:t>
            </a:r>
            <a:r>
              <a:rPr lang="en-US" sz="1600" b="1" dirty="0" err="1" smtClean="0"/>
              <a:t>Agregat</a:t>
            </a:r>
            <a:endParaRPr lang="en-US" sz="1600" dirty="0" smtClean="0"/>
          </a:p>
          <a:p>
            <a:r>
              <a:rPr lang="en-US" sz="1600" dirty="0" err="1" smtClean="0"/>
              <a:t>Komponen</a:t>
            </a:r>
            <a:r>
              <a:rPr lang="en-US" sz="1600" dirty="0" smtClean="0"/>
              <a:t> </a:t>
            </a:r>
            <a:r>
              <a:rPr lang="en-US" sz="1600" dirty="0" err="1" smtClean="0"/>
              <a:t>agregat</a:t>
            </a:r>
            <a:r>
              <a:rPr lang="en-US" sz="1600" dirty="0" smtClean="0"/>
              <a:t> </a:t>
            </a:r>
            <a:r>
              <a:rPr lang="en-US" sz="1600" dirty="0" err="1" smtClean="0"/>
              <a:t>adalah</a:t>
            </a:r>
            <a:r>
              <a:rPr lang="en-US" sz="1600" dirty="0" smtClean="0"/>
              <a:t> </a:t>
            </a:r>
            <a:r>
              <a:rPr lang="en-US" sz="1600" dirty="0" err="1" smtClean="0"/>
              <a:t>bagian</a:t>
            </a:r>
            <a:r>
              <a:rPr lang="en-US" sz="1600" dirty="0" smtClean="0"/>
              <a:t> </a:t>
            </a:r>
            <a:r>
              <a:rPr lang="en-US" sz="1600" dirty="0" err="1" smtClean="0"/>
              <a:t>pengeluaran</a:t>
            </a:r>
            <a:r>
              <a:rPr lang="en-US" sz="1600" dirty="0" smtClean="0"/>
              <a:t> </a:t>
            </a:r>
            <a:r>
              <a:rPr lang="en-US" sz="1600" dirty="0" smtClean="0"/>
              <a:t>yang </a:t>
            </a:r>
            <a:r>
              <a:rPr lang="en-US" sz="1600" dirty="0" err="1" smtClean="0"/>
              <a:t>mempengaruhi</a:t>
            </a:r>
            <a:r>
              <a:rPr lang="en-US" sz="1600" dirty="0" smtClean="0"/>
              <a:t> </a:t>
            </a:r>
            <a:r>
              <a:rPr lang="en-US" sz="1600" dirty="0" err="1" smtClean="0"/>
              <a:t>sektor</a:t>
            </a:r>
            <a:r>
              <a:rPr lang="en-US" sz="1600" dirty="0" smtClean="0"/>
              <a:t> </a:t>
            </a:r>
            <a:r>
              <a:rPr lang="en-US" sz="1600" dirty="0" err="1" smtClean="0"/>
              <a:t>perusahaan</a:t>
            </a:r>
            <a:r>
              <a:rPr lang="en-US" sz="1600" dirty="0" smtClean="0"/>
              <a:t> </a:t>
            </a:r>
            <a:r>
              <a:rPr lang="en-US" sz="1600" dirty="0" err="1" smtClean="0"/>
              <a:t>pada</a:t>
            </a:r>
            <a:r>
              <a:rPr lang="en-US" sz="1600" dirty="0" smtClean="0"/>
              <a:t> </a:t>
            </a:r>
            <a:r>
              <a:rPr lang="en-US" sz="1600" dirty="0" err="1" smtClean="0"/>
              <a:t>sirkulasi</a:t>
            </a:r>
            <a:r>
              <a:rPr lang="en-US" sz="1600" dirty="0" smtClean="0"/>
              <a:t> </a:t>
            </a:r>
            <a:r>
              <a:rPr lang="en-US" sz="1600" dirty="0" err="1" smtClean="0"/>
              <a:t>perekonomian</a:t>
            </a:r>
            <a:r>
              <a:rPr lang="en-US" sz="1600" dirty="0" smtClean="0"/>
              <a:t> </a:t>
            </a:r>
            <a:r>
              <a:rPr lang="en-US" sz="1600" dirty="0" err="1" smtClean="0"/>
              <a:t>terbuka</a:t>
            </a:r>
            <a:r>
              <a:rPr lang="en-US" sz="1600" dirty="0" smtClean="0"/>
              <a:t>. </a:t>
            </a:r>
            <a:r>
              <a:rPr lang="en-US" sz="1600" dirty="0" err="1" smtClean="0"/>
              <a:t>Ada</a:t>
            </a:r>
            <a:r>
              <a:rPr lang="en-US" sz="1600" dirty="0" smtClean="0"/>
              <a:t> 5 </a:t>
            </a:r>
            <a:r>
              <a:rPr lang="en-US" sz="1600" dirty="0" err="1" smtClean="0"/>
              <a:t>jenis</a:t>
            </a:r>
            <a:r>
              <a:rPr lang="en-US" sz="1600" dirty="0" smtClean="0"/>
              <a:t> </a:t>
            </a:r>
            <a:r>
              <a:rPr lang="en-US" sz="1600" dirty="0" err="1" smtClean="0"/>
              <a:t>pengeluaran</a:t>
            </a:r>
            <a:r>
              <a:rPr lang="en-US" sz="1600" dirty="0" smtClean="0"/>
              <a:t> </a:t>
            </a:r>
            <a:r>
              <a:rPr lang="en-US" sz="1600" dirty="0" err="1" smtClean="0"/>
              <a:t>agregat</a:t>
            </a:r>
            <a:r>
              <a:rPr lang="en-US" sz="1600" dirty="0" smtClean="0"/>
              <a:t> </a:t>
            </a:r>
            <a:r>
              <a:rPr lang="en-US" sz="1600" dirty="0" err="1" smtClean="0"/>
              <a:t>dalam</a:t>
            </a:r>
            <a:r>
              <a:rPr lang="en-US" sz="1600" dirty="0" smtClean="0"/>
              <a:t> </a:t>
            </a:r>
            <a:r>
              <a:rPr lang="en-US" sz="1600" dirty="0" err="1" smtClean="0"/>
              <a:t>perekonomian</a:t>
            </a:r>
            <a:r>
              <a:rPr lang="en-US" sz="1600" dirty="0" smtClean="0"/>
              <a:t> </a:t>
            </a:r>
            <a:r>
              <a:rPr lang="en-US" sz="1600" dirty="0" err="1" smtClean="0"/>
              <a:t>yaitu</a:t>
            </a:r>
            <a:r>
              <a:rPr lang="en-US" sz="1600" dirty="0" smtClean="0"/>
              <a:t>:</a:t>
            </a:r>
          </a:p>
          <a:p>
            <a:pPr lvl="0"/>
            <a:r>
              <a:rPr lang="de-DE" sz="1600" dirty="0" smtClean="0"/>
              <a:t>1. Pengeluaran </a:t>
            </a:r>
            <a:r>
              <a:rPr lang="de-DE" sz="1600" dirty="0" smtClean="0"/>
              <a:t>konsumsi rumah tangga keatas barang–barang yang dihasilkan dalam negeri (Cdn).</a:t>
            </a:r>
            <a:endParaRPr lang="en-US" sz="1600" dirty="0" smtClean="0"/>
          </a:p>
          <a:p>
            <a:pPr lvl="0"/>
            <a:r>
              <a:rPr lang="de-DE" sz="1600" dirty="0" smtClean="0"/>
              <a:t>2. Investasi </a:t>
            </a:r>
            <a:r>
              <a:rPr lang="de-DE" sz="1600" dirty="0" smtClean="0"/>
              <a:t>perusahaan untuk menambah kapasitas sektor perusahaan dalam negeri untuk memproduksi barang dan jasa.</a:t>
            </a:r>
            <a:endParaRPr lang="en-US" sz="1600" dirty="0" smtClean="0"/>
          </a:p>
          <a:p>
            <a:pPr lvl="0"/>
            <a:r>
              <a:rPr lang="de-DE" sz="1600" dirty="0" smtClean="0"/>
              <a:t>3. Pengeluaran </a:t>
            </a:r>
            <a:r>
              <a:rPr lang="de-DE" sz="1600" dirty="0" smtClean="0"/>
              <a:t>pemerintah keatas barang dan jaa yang diperoleh dari peruasahaan dalam negeri (G).</a:t>
            </a:r>
            <a:endParaRPr lang="en-US" sz="1600" dirty="0" smtClean="0"/>
          </a:p>
          <a:p>
            <a:pPr lvl="0"/>
            <a:r>
              <a:rPr lang="de-DE" sz="1600" dirty="0" smtClean="0"/>
              <a:t>4. Ekspor </a:t>
            </a:r>
            <a:r>
              <a:rPr lang="de-DE" sz="1600" dirty="0" smtClean="0"/>
              <a:t>(X), yaitu pengeluaran atau pembelian oleh negara lain keatas barang dan jasa yang diproduksi dari perusahaan dalam negeri.</a:t>
            </a:r>
            <a:endParaRPr lang="en-US" sz="1600" dirty="0" smtClean="0"/>
          </a:p>
          <a:p>
            <a:r>
              <a:rPr lang="en-US" sz="1600" dirty="0" err="1" smtClean="0"/>
              <a:t>Impor</a:t>
            </a:r>
            <a:r>
              <a:rPr lang="en-US" sz="1600" dirty="0" smtClean="0"/>
              <a:t> (M), </a:t>
            </a:r>
            <a:r>
              <a:rPr lang="en-US" sz="1600" dirty="0" err="1" smtClean="0"/>
              <a:t>yaitupembelianbarangdariluarnegeri</a:t>
            </a:r>
            <a:endParaRPr lang="en-US" sz="1600" dirty="0"/>
          </a:p>
        </p:txBody>
      </p:sp>
      <p:sp>
        <p:nvSpPr>
          <p:cNvPr id="5" name="Right Arrow 4"/>
          <p:cNvSpPr/>
          <p:nvPr/>
        </p:nvSpPr>
        <p:spPr>
          <a:xfrm>
            <a:off x="4872446" y="6217920"/>
            <a:ext cx="2194560" cy="32657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RUMUS MENGHITUNG</a:t>
            </a:r>
            <a:endParaRPr lang="en-US" sz="1400" dirty="0"/>
          </a:p>
        </p:txBody>
      </p:sp>
      <p:sp>
        <p:nvSpPr>
          <p:cNvPr id="6" name="Rectangle 5"/>
          <p:cNvSpPr/>
          <p:nvPr/>
        </p:nvSpPr>
        <p:spPr>
          <a:xfrm>
            <a:off x="7379746" y="6179116"/>
            <a:ext cx="3122407" cy="4702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49" name="Rectangle 1"/>
          <p:cNvSpPr>
            <a:spLocks noChangeArrowheads="1"/>
          </p:cNvSpPr>
          <p:nvPr/>
        </p:nvSpPr>
        <p:spPr bwMode="auto">
          <a:xfrm>
            <a:off x="2769326" y="6191794"/>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AE  =</a:t>
            </a:r>
            <a:r>
              <a:rPr kumimoji="0" lang="en-US" sz="12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Cdn</a:t>
            </a:r>
            <a:r>
              <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  I  +  G  + X  + M</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TextBox 7"/>
          <p:cNvSpPr txBox="1"/>
          <p:nvPr/>
        </p:nvSpPr>
        <p:spPr>
          <a:xfrm>
            <a:off x="389964" y="1183341"/>
            <a:ext cx="9977718" cy="523220"/>
          </a:xfrm>
          <a:prstGeom prst="rect">
            <a:avLst/>
          </a:prstGeom>
          <a:noFill/>
        </p:spPr>
        <p:txBody>
          <a:bodyPr wrap="square" rtlCol="0">
            <a:spAutoFit/>
          </a:bodyPr>
          <a:lstStyle/>
          <a:p>
            <a:pPr>
              <a:buFont typeface="Wingdings" pitchFamily="2" charset="2"/>
              <a:buChar char="v"/>
            </a:pPr>
            <a:r>
              <a:rPr lang="de-DE" sz="2800" b="1" dirty="0" smtClean="0"/>
              <a:t> KESEIMBANGAN </a:t>
            </a:r>
            <a:r>
              <a:rPr lang="de-DE" sz="2800" b="1" dirty="0" smtClean="0"/>
              <a:t>EKONOMI EMPAT SEKTOR (TERBUKA)</a:t>
            </a:r>
            <a:endParaRPr lang="en-US" sz="2800" dirty="0"/>
          </a:p>
        </p:txBody>
      </p:sp>
      <p:sp>
        <p:nvSpPr>
          <p:cNvPr id="9" name="Rectangle 8"/>
          <p:cNvSpPr/>
          <p:nvPr/>
        </p:nvSpPr>
        <p:spPr>
          <a:xfrm>
            <a:off x="1450747" y="1817657"/>
            <a:ext cx="5995851" cy="7837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870" y="1776313"/>
            <a:ext cx="10515600" cy="1325563"/>
          </a:xfrm>
        </p:spPr>
        <p:txBody>
          <a:bodyPr/>
          <a:lstStyle/>
          <a:p>
            <a:pPr lvl="0" algn="l">
              <a:buFont typeface="Wingdings" pitchFamily="2" charset="2"/>
              <a:buChar char="Ø"/>
            </a:pPr>
            <a:r>
              <a:rPr lang="en-US" sz="2000" dirty="0" smtClean="0">
                <a:solidFill>
                  <a:schemeClr val="tx1"/>
                </a:solidFill>
              </a:rPr>
              <a:t> </a:t>
            </a:r>
            <a:r>
              <a:rPr lang="en-US" sz="2000" dirty="0" err="1" smtClean="0">
                <a:solidFill>
                  <a:schemeClr val="tx1"/>
                </a:solidFill>
              </a:rPr>
              <a:t>Syarat</a:t>
            </a:r>
            <a:r>
              <a:rPr lang="en-US" sz="2000" dirty="0" smtClean="0">
                <a:solidFill>
                  <a:schemeClr val="tx1"/>
                </a:solidFill>
              </a:rPr>
              <a:t> </a:t>
            </a:r>
            <a:r>
              <a:rPr lang="en-US" sz="2000" dirty="0" err="1" smtClean="0">
                <a:solidFill>
                  <a:schemeClr val="tx1"/>
                </a:solidFill>
              </a:rPr>
              <a:t>Keseimbangan</a:t>
            </a:r>
            <a:r>
              <a:rPr lang="en-US" sz="2000" dirty="0" smtClean="0">
                <a:solidFill>
                  <a:schemeClr val="tx1"/>
                </a:solidFill>
              </a:rPr>
              <a:t> </a:t>
            </a:r>
            <a:r>
              <a:rPr lang="en-US" sz="2000" dirty="0" err="1" smtClean="0">
                <a:solidFill>
                  <a:schemeClr val="tx1"/>
                </a:solidFill>
              </a:rPr>
              <a:t>Perekonomian</a:t>
            </a:r>
            <a:r>
              <a:rPr lang="en-US" sz="2000" dirty="0" smtClean="0">
                <a:solidFill>
                  <a:schemeClr val="tx1"/>
                </a:solidFill>
              </a:rPr>
              <a:t> </a:t>
            </a:r>
            <a:r>
              <a:rPr lang="en-US" sz="2000" dirty="0" smtClean="0">
                <a:solidFill>
                  <a:schemeClr val="tx1"/>
                </a:solidFill>
              </a:rPr>
              <a:t>Terbuka</a:t>
            </a:r>
            <a:r>
              <a:rPr lang="en-US" sz="2000" b="0" dirty="0" smtClean="0">
                <a:solidFill>
                  <a:schemeClr val="tx1"/>
                </a:solidFill>
              </a:rPr>
              <a:t/>
            </a:r>
            <a:br>
              <a:rPr lang="en-US" sz="2000" b="0" dirty="0" smtClean="0">
                <a:solidFill>
                  <a:schemeClr val="tx1"/>
                </a:solidFill>
              </a:rPr>
            </a:br>
            <a:r>
              <a:rPr lang="en-US" sz="2000" b="0" dirty="0" err="1" smtClean="0">
                <a:solidFill>
                  <a:schemeClr val="tx1"/>
                </a:solidFill>
              </a:rPr>
              <a:t>Keseimbangan</a:t>
            </a:r>
            <a:r>
              <a:rPr lang="en-US" sz="2000" b="0" dirty="0" smtClean="0">
                <a:solidFill>
                  <a:schemeClr val="tx1"/>
                </a:solidFill>
              </a:rPr>
              <a:t> </a:t>
            </a:r>
            <a:r>
              <a:rPr lang="en-US" sz="2000" b="0" dirty="0" err="1" smtClean="0">
                <a:solidFill>
                  <a:schemeClr val="tx1"/>
                </a:solidFill>
              </a:rPr>
              <a:t>pendapatan</a:t>
            </a:r>
            <a:r>
              <a:rPr lang="en-US" sz="2000" b="0" dirty="0" smtClean="0">
                <a:solidFill>
                  <a:schemeClr val="tx1"/>
                </a:solidFill>
              </a:rPr>
              <a:t> </a:t>
            </a:r>
            <a:r>
              <a:rPr lang="en-US" sz="2000" b="0" dirty="0" err="1" smtClean="0">
                <a:solidFill>
                  <a:schemeClr val="tx1"/>
                </a:solidFill>
              </a:rPr>
              <a:t>nasional</a:t>
            </a:r>
            <a:r>
              <a:rPr lang="en-US" sz="2000" b="0" dirty="0" smtClean="0">
                <a:solidFill>
                  <a:schemeClr val="tx1"/>
                </a:solidFill>
              </a:rPr>
              <a:t> </a:t>
            </a:r>
            <a:r>
              <a:rPr lang="en-US" sz="2000" b="0" dirty="0" err="1" smtClean="0">
                <a:solidFill>
                  <a:schemeClr val="tx1"/>
                </a:solidFill>
              </a:rPr>
              <a:t>akan</a:t>
            </a:r>
            <a:r>
              <a:rPr lang="en-US" sz="2000" b="0" dirty="0" smtClean="0">
                <a:solidFill>
                  <a:schemeClr val="tx1"/>
                </a:solidFill>
              </a:rPr>
              <a:t> </a:t>
            </a:r>
            <a:r>
              <a:rPr lang="en-US" sz="2000" b="0" dirty="0" err="1" smtClean="0">
                <a:solidFill>
                  <a:schemeClr val="tx1"/>
                </a:solidFill>
              </a:rPr>
              <a:t>dicapai</a:t>
            </a:r>
            <a:r>
              <a:rPr lang="en-US" sz="2000" b="0" dirty="0" smtClean="0">
                <a:solidFill>
                  <a:schemeClr val="tx1"/>
                </a:solidFill>
              </a:rPr>
              <a:t> </a:t>
            </a:r>
            <a:r>
              <a:rPr lang="en-US" sz="2000" b="0" dirty="0" err="1" smtClean="0">
                <a:solidFill>
                  <a:schemeClr val="tx1"/>
                </a:solidFill>
              </a:rPr>
              <a:t>pada</a:t>
            </a:r>
            <a:r>
              <a:rPr lang="en-US" sz="2000" b="0" dirty="0" smtClean="0">
                <a:solidFill>
                  <a:schemeClr val="tx1"/>
                </a:solidFill>
              </a:rPr>
              <a:t> </a:t>
            </a:r>
            <a:r>
              <a:rPr lang="en-US" sz="2000" b="0" dirty="0" err="1" smtClean="0">
                <a:solidFill>
                  <a:schemeClr val="tx1"/>
                </a:solidFill>
              </a:rPr>
              <a:t>keadaan</a:t>
            </a:r>
            <a:r>
              <a:rPr lang="en-US" sz="2000" b="0" dirty="0" smtClean="0">
                <a:solidFill>
                  <a:schemeClr val="tx1"/>
                </a:solidFill>
              </a:rPr>
              <a:t> </a:t>
            </a:r>
            <a:r>
              <a:rPr lang="en-US" sz="2000" b="0" dirty="0" err="1" smtClean="0">
                <a:solidFill>
                  <a:schemeClr val="tx1"/>
                </a:solidFill>
              </a:rPr>
              <a:t>dimana</a:t>
            </a:r>
            <a:r>
              <a:rPr lang="en-US" sz="2000" b="0" dirty="0" smtClean="0">
                <a:solidFill>
                  <a:schemeClr val="tx1"/>
                </a:solidFill>
              </a:rPr>
              <a:t> </a:t>
            </a:r>
            <a:r>
              <a:rPr lang="en-US" sz="2000" b="0" dirty="0" err="1" smtClean="0">
                <a:solidFill>
                  <a:schemeClr val="tx1"/>
                </a:solidFill>
              </a:rPr>
              <a:t>penawaran</a:t>
            </a:r>
            <a:r>
              <a:rPr lang="en-US" sz="2000" b="0" dirty="0" smtClean="0">
                <a:solidFill>
                  <a:schemeClr val="tx1"/>
                </a:solidFill>
              </a:rPr>
              <a:t> </a:t>
            </a:r>
            <a:r>
              <a:rPr lang="en-US" sz="2000" b="0" dirty="0" err="1" smtClean="0">
                <a:solidFill>
                  <a:schemeClr val="tx1"/>
                </a:solidFill>
              </a:rPr>
              <a:t>agregat</a:t>
            </a:r>
            <a:r>
              <a:rPr lang="en-US" sz="2000" b="0" dirty="0" smtClean="0">
                <a:solidFill>
                  <a:schemeClr val="tx1"/>
                </a:solidFill>
              </a:rPr>
              <a:t> </a:t>
            </a:r>
            <a:r>
              <a:rPr lang="en-US" sz="2000" b="0" dirty="0" smtClean="0">
                <a:solidFill>
                  <a:schemeClr val="tx1"/>
                </a:solidFill>
              </a:rPr>
              <a:t>(AS) </a:t>
            </a:r>
            <a:r>
              <a:rPr lang="en-US" sz="2000" b="0" dirty="0" err="1" smtClean="0">
                <a:solidFill>
                  <a:schemeClr val="tx1"/>
                </a:solidFill>
              </a:rPr>
              <a:t>sama</a:t>
            </a:r>
            <a:r>
              <a:rPr lang="en-US" sz="2000" b="0" dirty="0" smtClean="0">
                <a:solidFill>
                  <a:schemeClr val="tx1"/>
                </a:solidFill>
              </a:rPr>
              <a:t> </a:t>
            </a:r>
            <a:r>
              <a:rPr lang="en-US" sz="2000" b="0" dirty="0" err="1" smtClean="0">
                <a:solidFill>
                  <a:schemeClr val="tx1"/>
                </a:solidFill>
              </a:rPr>
              <a:t>dengan</a:t>
            </a:r>
            <a:r>
              <a:rPr lang="en-US" sz="2000" b="0" dirty="0" smtClean="0">
                <a:solidFill>
                  <a:schemeClr val="tx1"/>
                </a:solidFill>
              </a:rPr>
              <a:t> </a:t>
            </a:r>
            <a:r>
              <a:rPr lang="en-US" sz="2000" b="0" dirty="0" err="1" smtClean="0">
                <a:solidFill>
                  <a:schemeClr val="tx1"/>
                </a:solidFill>
              </a:rPr>
              <a:t>pengeluaran</a:t>
            </a:r>
            <a:r>
              <a:rPr lang="en-US" sz="2000" b="0" dirty="0" smtClean="0">
                <a:solidFill>
                  <a:schemeClr val="tx1"/>
                </a:solidFill>
              </a:rPr>
              <a:t> </a:t>
            </a:r>
            <a:r>
              <a:rPr lang="en-US" sz="2000" b="0" dirty="0" err="1" smtClean="0">
                <a:solidFill>
                  <a:schemeClr val="tx1"/>
                </a:solidFill>
              </a:rPr>
              <a:t>agregat</a:t>
            </a:r>
            <a:r>
              <a:rPr lang="en-US" sz="2000" b="0" dirty="0" smtClean="0">
                <a:solidFill>
                  <a:schemeClr val="tx1"/>
                </a:solidFill>
              </a:rPr>
              <a:t> </a:t>
            </a:r>
            <a:r>
              <a:rPr lang="en-US" sz="2000" b="0" dirty="0" smtClean="0">
                <a:solidFill>
                  <a:schemeClr val="tx1"/>
                </a:solidFill>
              </a:rPr>
              <a:t>(AE) </a:t>
            </a:r>
            <a:r>
              <a:rPr lang="en-US" sz="2000" b="0" dirty="0" err="1" smtClean="0">
                <a:solidFill>
                  <a:schemeClr val="tx1"/>
                </a:solidFill>
              </a:rPr>
              <a:t>dan</a:t>
            </a:r>
            <a:r>
              <a:rPr lang="en-US" sz="2000" b="0" dirty="0" smtClean="0">
                <a:solidFill>
                  <a:schemeClr val="tx1"/>
                </a:solidFill>
              </a:rPr>
              <a:t> </a:t>
            </a:r>
            <a:r>
              <a:rPr lang="en-US" sz="2000" b="0" dirty="0" err="1" smtClean="0">
                <a:solidFill>
                  <a:schemeClr val="tx1"/>
                </a:solidFill>
              </a:rPr>
              <a:t>suntikan</a:t>
            </a:r>
            <a:r>
              <a:rPr lang="en-US" sz="2000" b="0" dirty="0" smtClean="0">
                <a:solidFill>
                  <a:schemeClr val="tx1"/>
                </a:solidFill>
              </a:rPr>
              <a:t> </a:t>
            </a:r>
            <a:r>
              <a:rPr lang="en-US" sz="2000" b="0" dirty="0" err="1" smtClean="0">
                <a:solidFill>
                  <a:schemeClr val="tx1"/>
                </a:solidFill>
              </a:rPr>
              <a:t>sama</a:t>
            </a:r>
            <a:r>
              <a:rPr lang="en-US" sz="2000" b="0" dirty="0" smtClean="0">
                <a:solidFill>
                  <a:schemeClr val="tx1"/>
                </a:solidFill>
              </a:rPr>
              <a:t> </a:t>
            </a:r>
            <a:r>
              <a:rPr lang="en-US" sz="2000" b="0" dirty="0" err="1" smtClean="0">
                <a:solidFill>
                  <a:schemeClr val="tx1"/>
                </a:solidFill>
              </a:rPr>
              <a:t>dengan</a:t>
            </a:r>
            <a:r>
              <a:rPr lang="en-US" sz="2000" b="0" dirty="0" smtClean="0">
                <a:solidFill>
                  <a:schemeClr val="tx1"/>
                </a:solidFill>
              </a:rPr>
              <a:t> </a:t>
            </a:r>
            <a:r>
              <a:rPr lang="en-US" sz="2000" b="0" dirty="0" err="1" smtClean="0">
                <a:solidFill>
                  <a:schemeClr val="tx1"/>
                </a:solidFill>
              </a:rPr>
              <a:t>bocoran</a:t>
            </a:r>
            <a:r>
              <a:rPr lang="en-US" sz="2000" b="0" dirty="0" smtClean="0">
                <a:solidFill>
                  <a:schemeClr val="tx1"/>
                </a:solidFill>
              </a:rPr>
              <a:t>.</a:t>
            </a:r>
            <a:br>
              <a:rPr lang="en-US" sz="2000" b="0" dirty="0" smtClean="0">
                <a:solidFill>
                  <a:schemeClr val="tx1"/>
                </a:solidFill>
              </a:rPr>
            </a:br>
            <a:r>
              <a:rPr lang="en-US" sz="2000" b="0" dirty="0" err="1" smtClean="0">
                <a:solidFill>
                  <a:schemeClr val="tx1"/>
                </a:solidFill>
              </a:rPr>
              <a:t>Penawaran</a:t>
            </a:r>
            <a:r>
              <a:rPr lang="en-US" sz="2000" b="0" dirty="0" smtClean="0">
                <a:solidFill>
                  <a:schemeClr val="tx1"/>
                </a:solidFill>
              </a:rPr>
              <a:t> </a:t>
            </a:r>
            <a:r>
              <a:rPr lang="en-US" sz="2000" b="0" dirty="0" err="1" smtClean="0">
                <a:solidFill>
                  <a:schemeClr val="tx1"/>
                </a:solidFill>
              </a:rPr>
              <a:t>dan</a:t>
            </a:r>
            <a:r>
              <a:rPr lang="en-US" sz="2000" b="0" dirty="0" smtClean="0">
                <a:solidFill>
                  <a:schemeClr val="tx1"/>
                </a:solidFill>
              </a:rPr>
              <a:t> </a:t>
            </a:r>
            <a:r>
              <a:rPr lang="en-US" sz="2000" b="0" dirty="0" err="1" smtClean="0">
                <a:solidFill>
                  <a:schemeClr val="tx1"/>
                </a:solidFill>
              </a:rPr>
              <a:t>Pengeluaran</a:t>
            </a:r>
            <a:r>
              <a:rPr lang="en-US" sz="2000" b="0" dirty="0" smtClean="0">
                <a:solidFill>
                  <a:schemeClr val="tx1"/>
                </a:solidFill>
              </a:rPr>
              <a:t> </a:t>
            </a:r>
            <a:r>
              <a:rPr lang="en-US" sz="2000" b="0" dirty="0" err="1" smtClean="0">
                <a:solidFill>
                  <a:schemeClr val="tx1"/>
                </a:solidFill>
              </a:rPr>
              <a:t>Agregat</a:t>
            </a:r>
            <a:r>
              <a:rPr lang="en-US" sz="2000" b="0" dirty="0" smtClean="0">
                <a:solidFill>
                  <a:schemeClr val="tx1"/>
                </a:solidFill>
              </a:rPr>
              <a:t> </a:t>
            </a:r>
            <a:r>
              <a:rPr lang="en-US" sz="2000" b="0" dirty="0" err="1" smtClean="0">
                <a:solidFill>
                  <a:schemeClr val="tx1"/>
                </a:solidFill>
              </a:rPr>
              <a:t>dalam</a:t>
            </a:r>
            <a:r>
              <a:rPr lang="en-US" sz="2000" b="0" dirty="0" smtClean="0">
                <a:solidFill>
                  <a:schemeClr val="tx1"/>
                </a:solidFill>
              </a:rPr>
              <a:t> </a:t>
            </a:r>
            <a:r>
              <a:rPr lang="en-US" sz="2000" b="0" dirty="0" err="1" smtClean="0">
                <a:solidFill>
                  <a:schemeClr val="tx1"/>
                </a:solidFill>
              </a:rPr>
              <a:t>Perekonomian</a:t>
            </a:r>
            <a:r>
              <a:rPr lang="en-US" sz="2000" b="0" dirty="0" smtClean="0">
                <a:solidFill>
                  <a:schemeClr val="tx1"/>
                </a:solidFill>
              </a:rPr>
              <a:t> Terbuka a</a:t>
            </a:r>
            <a:r>
              <a:rPr lang="de-DE" sz="2000" b="0" dirty="0" smtClean="0">
                <a:solidFill>
                  <a:schemeClr val="tx1"/>
                </a:solidFill>
              </a:rPr>
              <a:t>da </a:t>
            </a:r>
            <a:r>
              <a:rPr lang="de-DE" sz="2000" b="0" dirty="0" smtClean="0">
                <a:solidFill>
                  <a:schemeClr val="tx1"/>
                </a:solidFill>
              </a:rPr>
              <a:t>2 golongan barang dan jasa yang diperjual belikan di dalam negeri yaitu :</a:t>
            </a:r>
            <a:r>
              <a:rPr lang="en-US" sz="2000" b="0" dirty="0" smtClean="0">
                <a:solidFill>
                  <a:schemeClr val="tx1"/>
                </a:solidFill>
              </a:rPr>
              <a:t/>
            </a:r>
            <a:br>
              <a:rPr lang="en-US" sz="2000" b="0" dirty="0" smtClean="0">
                <a:solidFill>
                  <a:schemeClr val="tx1"/>
                </a:solidFill>
              </a:rPr>
            </a:br>
            <a:r>
              <a:rPr lang="en-US" sz="2000" b="0" dirty="0" smtClean="0">
                <a:solidFill>
                  <a:schemeClr val="tx1"/>
                </a:solidFill>
              </a:rPr>
              <a:t>1. </a:t>
            </a:r>
            <a:r>
              <a:rPr lang="de-DE" sz="2000" b="0" dirty="0" smtClean="0">
                <a:solidFill>
                  <a:schemeClr val="tx1"/>
                </a:solidFill>
              </a:rPr>
              <a:t>Barang </a:t>
            </a:r>
            <a:r>
              <a:rPr lang="de-DE" sz="2000" b="0" dirty="0" smtClean="0">
                <a:solidFill>
                  <a:schemeClr val="tx1"/>
                </a:solidFill>
              </a:rPr>
              <a:t>dan jasa yang diproduksi dalam negeri dan meliputi pendapatan nasional (Y).</a:t>
            </a:r>
            <a:r>
              <a:rPr lang="en-US" sz="2000" b="0" dirty="0" smtClean="0">
                <a:solidFill>
                  <a:schemeClr val="tx1"/>
                </a:solidFill>
              </a:rPr>
              <a:t/>
            </a:r>
            <a:br>
              <a:rPr lang="en-US" sz="2000" b="0" dirty="0" smtClean="0">
                <a:solidFill>
                  <a:schemeClr val="tx1"/>
                </a:solidFill>
              </a:rPr>
            </a:br>
            <a:r>
              <a:rPr lang="en-US" sz="2000" b="0" dirty="0" smtClean="0">
                <a:solidFill>
                  <a:schemeClr val="tx1"/>
                </a:solidFill>
              </a:rPr>
              <a:t>2. </a:t>
            </a:r>
            <a:r>
              <a:rPr lang="de-DE" sz="2000" b="0" dirty="0" smtClean="0">
                <a:solidFill>
                  <a:schemeClr val="tx1"/>
                </a:solidFill>
              </a:rPr>
              <a:t>Barang </a:t>
            </a:r>
            <a:r>
              <a:rPr lang="de-DE" sz="2000" b="0" dirty="0" smtClean="0">
                <a:solidFill>
                  <a:schemeClr val="tx1"/>
                </a:solidFill>
              </a:rPr>
              <a:t>dan jasa yang diimpor dari luar negeri (M).</a:t>
            </a:r>
            <a:r>
              <a:rPr lang="en-US" sz="2000" b="0" dirty="0" smtClean="0">
                <a:solidFill>
                  <a:schemeClr val="tx1"/>
                </a:solidFill>
              </a:rPr>
              <a:t/>
            </a:r>
            <a:br>
              <a:rPr lang="en-US" sz="2000" b="0" dirty="0" smtClean="0">
                <a:solidFill>
                  <a:schemeClr val="tx1"/>
                </a:solidFill>
              </a:rPr>
            </a:br>
            <a:r>
              <a:rPr lang="en-US" sz="2000" b="0" dirty="0" err="1" smtClean="0">
                <a:solidFill>
                  <a:schemeClr val="tx1"/>
                </a:solidFill>
              </a:rPr>
              <a:t>Pada</a:t>
            </a:r>
            <a:r>
              <a:rPr lang="en-US" sz="2000" b="0" dirty="0" smtClean="0">
                <a:solidFill>
                  <a:schemeClr val="tx1"/>
                </a:solidFill>
              </a:rPr>
              <a:t> </a:t>
            </a:r>
            <a:r>
              <a:rPr lang="en-US" sz="2000" b="0" dirty="0" err="1" smtClean="0">
                <a:solidFill>
                  <a:schemeClr val="tx1"/>
                </a:solidFill>
              </a:rPr>
              <a:t>penawaran</a:t>
            </a:r>
            <a:r>
              <a:rPr lang="en-US" sz="2000" b="0" dirty="0" smtClean="0">
                <a:solidFill>
                  <a:schemeClr val="tx1"/>
                </a:solidFill>
              </a:rPr>
              <a:t> </a:t>
            </a:r>
            <a:r>
              <a:rPr lang="en-US" sz="2000" b="0" dirty="0" err="1" smtClean="0">
                <a:solidFill>
                  <a:schemeClr val="tx1"/>
                </a:solidFill>
              </a:rPr>
              <a:t>agregat</a:t>
            </a:r>
            <a:r>
              <a:rPr lang="en-US" sz="2000" b="0" dirty="0" smtClean="0">
                <a:solidFill>
                  <a:schemeClr val="tx1"/>
                </a:solidFill>
              </a:rPr>
              <a:t> </a:t>
            </a:r>
            <a:r>
              <a:rPr lang="en-US" sz="2000" b="0" dirty="0" smtClean="0">
                <a:solidFill>
                  <a:schemeClr val="tx1"/>
                </a:solidFill>
              </a:rPr>
              <a:t>(AS) </a:t>
            </a:r>
            <a:r>
              <a:rPr lang="en-US" sz="2000" b="0" dirty="0" err="1" smtClean="0">
                <a:solidFill>
                  <a:schemeClr val="tx1"/>
                </a:solidFill>
              </a:rPr>
              <a:t>perekonomian</a:t>
            </a:r>
            <a:r>
              <a:rPr lang="en-US" sz="2000" b="0" dirty="0" smtClean="0">
                <a:solidFill>
                  <a:schemeClr val="tx1"/>
                </a:solidFill>
              </a:rPr>
              <a:t> </a:t>
            </a:r>
            <a:r>
              <a:rPr lang="en-US" sz="2000" b="0" dirty="0" err="1" smtClean="0">
                <a:solidFill>
                  <a:schemeClr val="tx1"/>
                </a:solidFill>
              </a:rPr>
              <a:t>terbuka</a:t>
            </a:r>
            <a:r>
              <a:rPr lang="en-US" sz="2000" b="0" dirty="0" smtClean="0">
                <a:solidFill>
                  <a:schemeClr val="tx1"/>
                </a:solidFill>
              </a:rPr>
              <a:t> </a:t>
            </a:r>
            <a:r>
              <a:rPr lang="en-US" sz="2000" b="0" dirty="0" err="1" smtClean="0">
                <a:solidFill>
                  <a:schemeClr val="tx1"/>
                </a:solidFill>
              </a:rPr>
              <a:t>dapat</a:t>
            </a:r>
            <a:r>
              <a:rPr lang="en-US" sz="2000" b="0" dirty="0" smtClean="0">
                <a:solidFill>
                  <a:schemeClr val="tx1"/>
                </a:solidFill>
              </a:rPr>
              <a:t> </a:t>
            </a:r>
            <a:r>
              <a:rPr lang="en-US" sz="2000" b="0" dirty="0" err="1" smtClean="0">
                <a:solidFill>
                  <a:schemeClr val="tx1"/>
                </a:solidFill>
              </a:rPr>
              <a:t>disimpulkan</a:t>
            </a:r>
            <a:r>
              <a:rPr lang="en-US" sz="2000" b="0" dirty="0" smtClean="0">
                <a:solidFill>
                  <a:schemeClr val="tx1"/>
                </a:solidFill>
              </a:rPr>
              <a:t> </a:t>
            </a:r>
            <a:r>
              <a:rPr lang="en-US" sz="2000" b="0" dirty="0" err="1" smtClean="0">
                <a:solidFill>
                  <a:schemeClr val="tx1"/>
                </a:solidFill>
              </a:rPr>
              <a:t>dalam</a:t>
            </a:r>
            <a:r>
              <a:rPr lang="en-US" sz="2000" b="0" dirty="0" smtClean="0">
                <a:solidFill>
                  <a:schemeClr val="tx1"/>
                </a:solidFill>
              </a:rPr>
              <a:t> </a:t>
            </a:r>
            <a:r>
              <a:rPr lang="en-US" sz="2000" b="0" dirty="0" smtClean="0">
                <a:solidFill>
                  <a:schemeClr val="tx1"/>
                </a:solidFill>
              </a:rPr>
              <a:t>formula</a:t>
            </a:r>
            <a:r>
              <a:rPr lang="en-US" sz="2000" b="0" dirty="0" smtClean="0">
                <a:solidFill>
                  <a:schemeClr val="tx1"/>
                </a:solidFill>
              </a:rPr>
              <a:t>: </a:t>
            </a:r>
            <a:r>
              <a:rPr lang="en-US" dirty="0" smtClean="0"/>
              <a:t/>
            </a:r>
            <a:br>
              <a:rPr lang="en-US" dirty="0" smtClean="0"/>
            </a:br>
            <a:endParaRPr lang="en-US" dirty="0"/>
          </a:p>
        </p:txBody>
      </p:sp>
      <p:sp>
        <p:nvSpPr>
          <p:cNvPr id="3" name="Rectangle 2"/>
          <p:cNvSpPr/>
          <p:nvPr/>
        </p:nvSpPr>
        <p:spPr>
          <a:xfrm>
            <a:off x="9643847" y="3878515"/>
            <a:ext cx="1302059" cy="4833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698" name="Rectangle 2"/>
          <p:cNvSpPr>
            <a:spLocks noChangeArrowheads="1"/>
          </p:cNvSpPr>
          <p:nvPr/>
        </p:nvSpPr>
        <p:spPr bwMode="auto">
          <a:xfrm>
            <a:off x="6174509" y="3916936"/>
            <a:ext cx="8220891"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AS = Y + M</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685800" y="4612341"/>
            <a:ext cx="11322424" cy="1477328"/>
          </a:xfrm>
          <a:prstGeom prst="rect">
            <a:avLst/>
          </a:prstGeom>
          <a:noFill/>
        </p:spPr>
        <p:txBody>
          <a:bodyPr wrap="square" rtlCol="0">
            <a:spAutoFit/>
          </a:bodyPr>
          <a:lstStyle/>
          <a:p>
            <a:pPr>
              <a:buFont typeface="Wingdings" pitchFamily="2" charset="2"/>
              <a:buChar char="q"/>
            </a:pPr>
            <a:r>
              <a:rPr lang="en-US" b="1" dirty="0" smtClean="0"/>
              <a:t> </a:t>
            </a:r>
            <a:r>
              <a:rPr lang="en-US" b="1" dirty="0" err="1" smtClean="0"/>
              <a:t>Pada</a:t>
            </a:r>
            <a:r>
              <a:rPr lang="en-US" b="1" dirty="0" smtClean="0"/>
              <a:t> </a:t>
            </a:r>
            <a:r>
              <a:rPr lang="en-US" b="1" dirty="0" err="1" smtClean="0"/>
              <a:t>pengeluaran</a:t>
            </a:r>
            <a:r>
              <a:rPr lang="en-US" b="1" dirty="0" smtClean="0"/>
              <a:t> </a:t>
            </a:r>
            <a:r>
              <a:rPr lang="en-US" b="1" dirty="0" err="1" smtClean="0"/>
              <a:t>agregat</a:t>
            </a:r>
            <a:r>
              <a:rPr lang="en-US" b="1" dirty="0" smtClean="0"/>
              <a:t> </a:t>
            </a:r>
            <a:r>
              <a:rPr lang="en-US" b="1" dirty="0" smtClean="0"/>
              <a:t>(AE) </a:t>
            </a:r>
            <a:r>
              <a:rPr lang="en-US" b="1" dirty="0" err="1" smtClean="0"/>
              <a:t>meliputi</a:t>
            </a:r>
            <a:r>
              <a:rPr lang="en-US" b="1" dirty="0" smtClean="0"/>
              <a:t> 5 </a:t>
            </a:r>
            <a:r>
              <a:rPr lang="en-US" b="1" dirty="0" err="1" smtClean="0"/>
              <a:t>komponen</a:t>
            </a:r>
            <a:r>
              <a:rPr lang="en-US" b="1" dirty="0" smtClean="0"/>
              <a:t> </a:t>
            </a:r>
            <a:r>
              <a:rPr lang="en-US" b="1" dirty="0" err="1" smtClean="0"/>
              <a:t>yaitu</a:t>
            </a:r>
            <a:r>
              <a:rPr lang="en-US" b="1" dirty="0" smtClean="0"/>
              <a:t> </a:t>
            </a:r>
            <a:r>
              <a:rPr lang="en-US" b="1" dirty="0" smtClean="0"/>
              <a:t>:</a:t>
            </a:r>
          </a:p>
          <a:p>
            <a:pPr lvl="0"/>
            <a:r>
              <a:rPr lang="de-DE" dirty="0" smtClean="0"/>
              <a:t> 1. Pengeluaran </a:t>
            </a:r>
            <a:r>
              <a:rPr lang="de-DE" dirty="0" smtClean="0"/>
              <a:t>rumah tangga ke atas barang yang di produksi dalam negeri (Cdn)</a:t>
            </a:r>
            <a:endParaRPr lang="en-US" dirty="0" smtClean="0"/>
          </a:p>
          <a:p>
            <a:pPr lvl="0"/>
            <a:r>
              <a:rPr lang="en-US" dirty="0" smtClean="0"/>
              <a:t> 2. </a:t>
            </a:r>
            <a:r>
              <a:rPr lang="en-US" dirty="0" err="1" smtClean="0"/>
              <a:t>Investasi</a:t>
            </a:r>
            <a:r>
              <a:rPr lang="en-US" dirty="0" smtClean="0"/>
              <a:t> </a:t>
            </a:r>
            <a:r>
              <a:rPr lang="en-US" dirty="0" err="1" smtClean="0"/>
              <a:t>swasta</a:t>
            </a:r>
            <a:r>
              <a:rPr lang="en-US" dirty="0" smtClean="0"/>
              <a:t> </a:t>
            </a:r>
            <a:r>
              <a:rPr lang="en-US" dirty="0" smtClean="0"/>
              <a:t>(I).</a:t>
            </a:r>
          </a:p>
          <a:p>
            <a:pPr lvl="0"/>
            <a:r>
              <a:rPr lang="en-US" dirty="0" smtClean="0"/>
              <a:t> 3. </a:t>
            </a:r>
            <a:r>
              <a:rPr lang="en-US" dirty="0" err="1" smtClean="0"/>
              <a:t>Pengeluaran</a:t>
            </a:r>
            <a:r>
              <a:rPr lang="en-US" dirty="0" smtClean="0"/>
              <a:t> </a:t>
            </a:r>
            <a:r>
              <a:rPr lang="en-US" dirty="0" err="1" smtClean="0"/>
              <a:t>pemerintas</a:t>
            </a:r>
            <a:r>
              <a:rPr lang="en-US" dirty="0" smtClean="0"/>
              <a:t> </a:t>
            </a:r>
            <a:r>
              <a:rPr lang="en-US" dirty="0" smtClean="0"/>
              <a:t>(G).</a:t>
            </a:r>
          </a:p>
          <a:p>
            <a:endParaRPr lang="en-US" dirty="0"/>
          </a:p>
        </p:txBody>
      </p:sp>
      <p:sp>
        <p:nvSpPr>
          <p:cNvPr id="9" name="TextBox 8"/>
          <p:cNvSpPr txBox="1"/>
          <p:nvPr/>
        </p:nvSpPr>
        <p:spPr>
          <a:xfrm>
            <a:off x="4464424" y="4921624"/>
            <a:ext cx="7933764" cy="1200329"/>
          </a:xfrm>
          <a:prstGeom prst="rect">
            <a:avLst/>
          </a:prstGeom>
          <a:noFill/>
        </p:spPr>
        <p:txBody>
          <a:bodyPr wrap="square" rtlCol="0">
            <a:spAutoFit/>
          </a:bodyPr>
          <a:lstStyle/>
          <a:p>
            <a:pPr lvl="0"/>
            <a:r>
              <a:rPr lang="en-US" dirty="0" smtClean="0"/>
              <a:t> </a:t>
            </a:r>
            <a:endParaRPr lang="en-US" dirty="0" smtClean="0"/>
          </a:p>
          <a:p>
            <a:pPr lvl="0"/>
            <a:r>
              <a:rPr lang="en-US" dirty="0" smtClean="0"/>
              <a:t>4. </a:t>
            </a:r>
            <a:r>
              <a:rPr lang="en-US" dirty="0" err="1" smtClean="0"/>
              <a:t>Ekspor</a:t>
            </a:r>
            <a:r>
              <a:rPr lang="en-US" dirty="0" smtClean="0"/>
              <a:t> </a:t>
            </a:r>
            <a:r>
              <a:rPr lang="en-US" dirty="0" smtClean="0"/>
              <a:t>(X).</a:t>
            </a:r>
          </a:p>
          <a:p>
            <a:pPr lvl="0"/>
            <a:r>
              <a:rPr lang="en-US" dirty="0" smtClean="0"/>
              <a:t>5. </a:t>
            </a:r>
            <a:r>
              <a:rPr lang="en-US" dirty="0" err="1" smtClean="0"/>
              <a:t>Pengeluarankeatasimpor</a:t>
            </a:r>
            <a:r>
              <a:rPr lang="en-US" dirty="0" smtClean="0"/>
              <a:t> </a:t>
            </a:r>
            <a:r>
              <a:rPr lang="en-US" dirty="0" smtClean="0"/>
              <a:t>(M)</a:t>
            </a:r>
          </a:p>
          <a:p>
            <a:endParaRPr lang="en-US" dirty="0"/>
          </a:p>
        </p:txBody>
      </p:sp>
      <p:sp>
        <p:nvSpPr>
          <p:cNvPr id="10" name="Right Arrow 9"/>
          <p:cNvSpPr/>
          <p:nvPr/>
        </p:nvSpPr>
        <p:spPr>
          <a:xfrm>
            <a:off x="2057400" y="5983941"/>
            <a:ext cx="1707777"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FORMULA</a:t>
            </a:r>
            <a:endParaRPr lang="en-US" dirty="0"/>
          </a:p>
        </p:txBody>
      </p:sp>
      <p:sp>
        <p:nvSpPr>
          <p:cNvPr id="11" name="Rectangle 10"/>
          <p:cNvSpPr/>
          <p:nvPr/>
        </p:nvSpPr>
        <p:spPr>
          <a:xfrm>
            <a:off x="4182035" y="5997388"/>
            <a:ext cx="1869141" cy="4303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  </a:t>
            </a:r>
          </a:p>
          <a:p>
            <a:pPr algn="ctr"/>
            <a:r>
              <a:rPr lang="en-US" sz="1200" dirty="0" smtClean="0"/>
              <a:t>AE </a:t>
            </a:r>
            <a:r>
              <a:rPr lang="en-US" sz="1200" dirty="0" smtClean="0"/>
              <a:t>= </a:t>
            </a:r>
            <a:r>
              <a:rPr lang="en-US" sz="1200" dirty="0" err="1" smtClean="0"/>
              <a:t>Cdn</a:t>
            </a:r>
            <a:r>
              <a:rPr lang="en-US" sz="1200" dirty="0" smtClean="0"/>
              <a:t> + I + G + X + M</a:t>
            </a:r>
          </a:p>
          <a:p>
            <a:pPr algn="ct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743" y="1474330"/>
            <a:ext cx="10515600" cy="1325563"/>
          </a:xfrm>
        </p:spPr>
        <p:txBody>
          <a:bodyPr/>
          <a:lstStyle/>
          <a:p>
            <a:r>
              <a:rPr lang="ar-AE" dirty="0" smtClean="0">
                <a:solidFill>
                  <a:prstClr val="black"/>
                </a:solidFill>
                <a:latin typeface="Gill Sans MT Condensed" pitchFamily="34" charset="0"/>
                <a:ea typeface="Arial Unicode MS" pitchFamily="34" charset="-128"/>
                <a:cs typeface="Tahoma" pitchFamily="34" charset="0"/>
              </a:rPr>
              <a:t>بِسْمِ اللَّهِ الرَّحْمَنِ الرَّحِيمِ</a:t>
            </a:r>
            <a:r>
              <a:rPr lang="en-US" dirty="0" smtClean="0">
                <a:solidFill>
                  <a:prstClr val="black"/>
                </a:solidFill>
                <a:latin typeface="Gill Sans MT Condensed" pitchFamily="34" charset="0"/>
                <a:ea typeface="Arial Unicode MS" pitchFamily="34" charset="-128"/>
                <a:cs typeface="Tahoma" pitchFamily="34" charset="0"/>
              </a:rPr>
              <a:t/>
            </a:r>
            <a:br>
              <a:rPr lang="en-US" dirty="0" smtClean="0">
                <a:solidFill>
                  <a:prstClr val="black"/>
                </a:solidFill>
                <a:latin typeface="Gill Sans MT Condensed" pitchFamily="34" charset="0"/>
                <a:ea typeface="Arial Unicode MS" pitchFamily="34" charset="-128"/>
                <a:cs typeface="Tahoma" pitchFamily="34" charset="0"/>
              </a:rPr>
            </a:br>
            <a:r>
              <a:rPr lang="ar-AE" dirty="0" smtClean="0">
                <a:solidFill>
                  <a:prstClr val="black"/>
                </a:solidFill>
                <a:latin typeface="Gill Sans MT Condensed" pitchFamily="34" charset="0"/>
                <a:ea typeface="Arial Unicode MS" pitchFamily="34" charset="-128"/>
                <a:cs typeface="Tahoma" pitchFamily="34" charset="0"/>
              </a:rPr>
              <a:t/>
            </a:r>
            <a:br>
              <a:rPr lang="ar-AE" dirty="0" smtClean="0">
                <a:solidFill>
                  <a:prstClr val="black"/>
                </a:solidFill>
                <a:latin typeface="Gill Sans MT Condensed" pitchFamily="34" charset="0"/>
                <a:ea typeface="Arial Unicode MS" pitchFamily="34" charset="-128"/>
                <a:cs typeface="Tahoma" pitchFamily="34" charset="0"/>
              </a:rPr>
            </a:br>
            <a:r>
              <a:rPr lang="ar-AE" dirty="0" smtClean="0">
                <a:solidFill>
                  <a:prstClr val="black"/>
                </a:solidFill>
                <a:latin typeface="Gill Sans MT Condensed" pitchFamily="34" charset="0"/>
                <a:ea typeface="Arial Unicode MS" pitchFamily="34" charset="-128"/>
                <a:cs typeface="Tahoma" pitchFamily="34" charset="0"/>
              </a:rPr>
              <a:t>اَللَّهُمَّ أَرِنَا الْحَقَّ حَقًّا وَارْزُقْنَا اتِّـبَاعَه ُ وَأَرِنَا الْبَاطِلَ بَاطِلاً وَارْزُقْنَا اجْتِنَابَهُ</a:t>
            </a:r>
            <a:r>
              <a:rPr lang="en-US" dirty="0" smtClean="0">
                <a:solidFill>
                  <a:prstClr val="black"/>
                </a:solidFill>
                <a:latin typeface="Gill Sans MT Condensed" pitchFamily="34" charset="0"/>
                <a:ea typeface="Arial Unicode MS" pitchFamily="34" charset="-128"/>
                <a:cs typeface="Tahoma" pitchFamily="34" charset="0"/>
              </a:rPr>
              <a:t/>
            </a:r>
            <a:br>
              <a:rPr lang="en-US" dirty="0" smtClean="0">
                <a:solidFill>
                  <a:prstClr val="black"/>
                </a:solidFill>
                <a:latin typeface="Gill Sans MT Condensed" pitchFamily="34" charset="0"/>
                <a:ea typeface="Arial Unicode MS" pitchFamily="34" charset="-128"/>
                <a:cs typeface="Tahoma" pitchFamily="34" charset="0"/>
              </a:rPr>
            </a:br>
            <a:r>
              <a:rPr lang="en-US" dirty="0" smtClean="0">
                <a:solidFill>
                  <a:prstClr val="black"/>
                </a:solidFill>
                <a:latin typeface="Gill Sans MT Condensed" pitchFamily="34" charset="0"/>
                <a:ea typeface="Arial Unicode MS" pitchFamily="34" charset="-128"/>
                <a:cs typeface="Tahoma" pitchFamily="34" charset="0"/>
              </a:rPr>
              <a:t> </a:t>
            </a:r>
            <a:r>
              <a:rPr lang="ar-AE" dirty="0" smtClean="0">
                <a:solidFill>
                  <a:prstClr val="black"/>
                </a:solidFill>
                <a:latin typeface="Gill Sans MT Condensed" pitchFamily="34" charset="0"/>
                <a:ea typeface="Arial Unicode MS" pitchFamily="34" charset="-128"/>
                <a:cs typeface="Tahoma" pitchFamily="34" charset="0"/>
              </a:rPr>
              <a:t/>
            </a:r>
            <a:br>
              <a:rPr lang="ar-AE" dirty="0" smtClean="0">
                <a:solidFill>
                  <a:prstClr val="black"/>
                </a:solidFill>
                <a:latin typeface="Gill Sans MT Condensed" pitchFamily="34" charset="0"/>
                <a:ea typeface="Arial Unicode MS" pitchFamily="34" charset="-128"/>
                <a:cs typeface="Tahoma" pitchFamily="34" charset="0"/>
              </a:rPr>
            </a:br>
            <a:r>
              <a:rPr lang="en-US" sz="4000" b="0" dirty="0" err="1" smtClean="0">
                <a:solidFill>
                  <a:prstClr val="black"/>
                </a:solidFill>
                <a:latin typeface="Gill Sans MT Condensed" pitchFamily="34" charset="0"/>
                <a:ea typeface="Arial Unicode MS" pitchFamily="34" charset="-128"/>
                <a:cs typeface="Tahoma" pitchFamily="34" charset="0"/>
              </a:rPr>
              <a:t>Ya</a:t>
            </a:r>
            <a:r>
              <a:rPr lang="en-US" sz="4000" b="0" dirty="0" smtClean="0">
                <a:solidFill>
                  <a:prstClr val="black"/>
                </a:solidFill>
                <a:latin typeface="Gill Sans MT Condensed" pitchFamily="34" charset="0"/>
                <a:ea typeface="Arial Unicode MS" pitchFamily="34" charset="-128"/>
                <a:cs typeface="Tahoma" pitchFamily="34" charset="0"/>
              </a:rPr>
              <a:t> Allah </a:t>
            </a:r>
            <a:r>
              <a:rPr lang="en-US" sz="4000" b="0" dirty="0" err="1" smtClean="0">
                <a:solidFill>
                  <a:prstClr val="black"/>
                </a:solidFill>
                <a:latin typeface="Gill Sans MT Condensed" pitchFamily="34" charset="0"/>
                <a:ea typeface="Arial Unicode MS" pitchFamily="34" charset="-128"/>
                <a:cs typeface="Tahoma" pitchFamily="34" charset="0"/>
              </a:rPr>
              <a:t>Tunjukkanlah</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kepada</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kami</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kebenaran</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sehinggga</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kami</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dapat</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mengikutinya</a:t>
            </a:r>
            <a:r>
              <a:rPr lang="en-US" sz="4000" b="0" dirty="0" smtClean="0">
                <a:solidFill>
                  <a:prstClr val="black"/>
                </a:solidFill>
                <a:latin typeface="Gill Sans MT Condensed" pitchFamily="34" charset="0"/>
                <a:ea typeface="Arial Unicode MS" pitchFamily="34" charset="-128"/>
                <a:cs typeface="Tahoma" pitchFamily="34" charset="0"/>
              </a:rPr>
              <a:t>, </a:t>
            </a:r>
            <a:br>
              <a:rPr lang="en-US" sz="4000" b="0" dirty="0" smtClean="0">
                <a:solidFill>
                  <a:prstClr val="black"/>
                </a:solidFill>
                <a:latin typeface="Gill Sans MT Condensed" pitchFamily="34" charset="0"/>
                <a:ea typeface="Arial Unicode MS" pitchFamily="34" charset="-128"/>
                <a:cs typeface="Tahoma" pitchFamily="34" charset="0"/>
              </a:rPr>
            </a:br>
            <a:r>
              <a:rPr lang="en-US" sz="4000" b="0" dirty="0" smtClean="0">
                <a:solidFill>
                  <a:prstClr val="black"/>
                </a:solidFill>
                <a:latin typeface="Gill Sans MT Condensed" pitchFamily="34" charset="0"/>
                <a:ea typeface="Arial Unicode MS" pitchFamily="34" charset="-128"/>
                <a:cs typeface="Tahoma" pitchFamily="34" charset="0"/>
              </a:rPr>
              <a:t>Dan </a:t>
            </a:r>
            <a:r>
              <a:rPr lang="en-US" sz="4000" b="0" dirty="0" err="1" smtClean="0">
                <a:solidFill>
                  <a:prstClr val="black"/>
                </a:solidFill>
                <a:latin typeface="Gill Sans MT Condensed" pitchFamily="34" charset="0"/>
                <a:ea typeface="Arial Unicode MS" pitchFamily="34" charset="-128"/>
                <a:cs typeface="Tahoma" pitchFamily="34" charset="0"/>
              </a:rPr>
              <a:t>tunjukkanlah</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kepada</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kami</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keburukan</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sehingga</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kami</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dapat</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menjauhinya</a:t>
            </a:r>
            <a:r>
              <a:rPr lang="en-US" sz="4000" b="0" dirty="0" smtClean="0">
                <a:solidFill>
                  <a:prstClr val="black"/>
                </a:solidFill>
                <a:latin typeface="Gill Sans MT Condensed" pitchFamily="34" charset="0"/>
                <a:ea typeface="Arial Unicode MS" pitchFamily="34" charset="-128"/>
                <a:cs typeface="Tahoma" pitchFamily="34" charset="0"/>
              </a:rPr>
              <a:t>.</a:t>
            </a:r>
            <a:endParaRPr lang="en-US" dirty="0"/>
          </a:p>
        </p:txBody>
      </p:sp>
      <p:sp>
        <p:nvSpPr>
          <p:cNvPr id="3" name="TextBox 2"/>
          <p:cNvSpPr txBox="1"/>
          <p:nvPr/>
        </p:nvSpPr>
        <p:spPr>
          <a:xfrm>
            <a:off x="4153989" y="156755"/>
            <a:ext cx="6557554" cy="707886"/>
          </a:xfrm>
          <a:prstGeom prst="rect">
            <a:avLst/>
          </a:prstGeom>
          <a:noFill/>
        </p:spPr>
        <p:txBody>
          <a:bodyPr wrap="square" rtlCol="0">
            <a:spAutoFit/>
          </a:bodyPr>
          <a:lstStyle/>
          <a:p>
            <a:r>
              <a:rPr lang="en-US" sz="4000" b="1" dirty="0" smtClean="0"/>
              <a:t>PENUTUP BELAJAR</a:t>
            </a:r>
            <a:endParaRPr lang="en-US" sz="40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04724" y="2022706"/>
            <a:ext cx="10515600" cy="1736428"/>
          </a:xfrm>
        </p:spPr>
        <p:txBody>
          <a:bodyPr/>
          <a:lstStyle/>
          <a:p>
            <a:r>
              <a:rPr lang="en-US" sz="5400" dirty="0">
                <a:solidFill>
                  <a:schemeClr val="bg1"/>
                </a:solidFill>
                <a:latin typeface="Corbel" pitchFamily="34" charset="0"/>
                <a:cs typeface="Arial" charset="0"/>
              </a:rPr>
              <a:t/>
            </a:r>
            <a:br>
              <a:rPr lang="en-US" sz="5400" dirty="0">
                <a:solidFill>
                  <a:schemeClr val="bg1"/>
                </a:solidFill>
                <a:latin typeface="Corbel" pitchFamily="34" charset="0"/>
                <a:cs typeface="Arial" charset="0"/>
              </a:rPr>
            </a:br>
            <a:r>
              <a:rPr lang="en-US" sz="5400" dirty="0" smtClean="0">
                <a:solidFill>
                  <a:schemeClr val="tx1"/>
                </a:solidFill>
                <a:latin typeface="Corbel" pitchFamily="34" charset="0"/>
                <a:cs typeface="Arial" charset="0"/>
              </a:rPr>
              <a:t> </a:t>
            </a:r>
            <a:r>
              <a:rPr lang="de-DE" sz="5400" dirty="0" smtClean="0"/>
              <a:t>KESEIMBANGAN EKONOMI</a:t>
            </a:r>
            <a:r>
              <a:rPr lang="en-US" sz="5400" dirty="0" smtClean="0"/>
              <a:t/>
            </a:r>
            <a:br>
              <a:rPr lang="en-US" sz="5400" dirty="0" smtClean="0"/>
            </a:br>
            <a:endParaRPr lang="en-US" sz="5400" dirty="0">
              <a:latin typeface="Gill Sans MT Condensed" pitchFamily="34" charset="0"/>
              <a:ea typeface="Arial Unicode MS" pitchFamily="34" charset="-128"/>
              <a:cs typeface="Tahoma" pitchFamily="34" charset="0"/>
            </a:endParaRPr>
          </a:p>
        </p:txBody>
      </p:sp>
      <p:sp>
        <p:nvSpPr>
          <p:cNvPr id="5" name="Text Placeholder 4"/>
          <p:cNvSpPr>
            <a:spLocks noGrp="1"/>
          </p:cNvSpPr>
          <p:nvPr>
            <p:ph type="body" sz="quarter" idx="10"/>
          </p:nvPr>
        </p:nvSpPr>
        <p:spPr>
          <a:xfrm>
            <a:off x="927462" y="5104410"/>
            <a:ext cx="10515600" cy="1219200"/>
          </a:xfrm>
        </p:spPr>
        <p:txBody>
          <a:bodyPr/>
          <a:lstStyle/>
          <a:p>
            <a:r>
              <a:rPr lang="en-ID" sz="1600" dirty="0">
                <a:solidFill>
                  <a:schemeClr val="tx1"/>
                </a:solidFill>
                <a:latin typeface="Bahnschrift" panose="020B0502040204020203" pitchFamily="34" charset="0"/>
              </a:rPr>
              <a:t>NAMA </a:t>
            </a:r>
            <a:r>
              <a:rPr lang="en-ID" sz="1600" dirty="0" smtClean="0">
                <a:solidFill>
                  <a:schemeClr val="tx1"/>
                </a:solidFill>
                <a:latin typeface="Bahnschrift" panose="020B0502040204020203" pitchFamily="34" charset="0"/>
              </a:rPr>
              <a:t>DOSEN</a:t>
            </a:r>
          </a:p>
          <a:p>
            <a:r>
              <a:rPr lang="en-US" sz="1600" dirty="0" smtClean="0">
                <a:solidFill>
                  <a:schemeClr val="tx1"/>
                </a:solidFill>
                <a:latin typeface="Bahnschrift" panose="020B0502040204020203" pitchFamily="34" charset="0"/>
              </a:rPr>
              <a:t>Dian </a:t>
            </a:r>
            <a:r>
              <a:rPr lang="en-US" sz="1600" dirty="0" err="1" smtClean="0">
                <a:solidFill>
                  <a:schemeClr val="tx1"/>
                </a:solidFill>
                <a:latin typeface="Bahnschrift" panose="020B0502040204020203" pitchFamily="34" charset="0"/>
              </a:rPr>
              <a:t>Retnaningdiah</a:t>
            </a:r>
            <a:r>
              <a:rPr lang="en-US" sz="1600" dirty="0" smtClean="0">
                <a:solidFill>
                  <a:schemeClr val="tx1"/>
                </a:solidFill>
                <a:latin typeface="Bahnschrift" panose="020B0502040204020203" pitchFamily="34" charset="0"/>
              </a:rPr>
              <a:t>, S.E., </a:t>
            </a:r>
            <a:r>
              <a:rPr lang="en-US" sz="1600" dirty="0" err="1" smtClean="0">
                <a:solidFill>
                  <a:schemeClr val="tx1"/>
                </a:solidFill>
                <a:latin typeface="Bahnschrift" panose="020B0502040204020203" pitchFamily="34" charset="0"/>
              </a:rPr>
              <a:t>M.Si</a:t>
            </a:r>
            <a:endParaRPr lang="en-US" sz="1600" dirty="0">
              <a:solidFill>
                <a:schemeClr val="tx1"/>
              </a:solidFill>
              <a:latin typeface="Bahnschrift" panose="020B0502040204020203" pitchFamily="34" charset="0"/>
            </a:endParaRPr>
          </a:p>
          <a:p>
            <a:r>
              <a:rPr lang="en-US" sz="1600" dirty="0" err="1">
                <a:solidFill>
                  <a:schemeClr val="tx1"/>
                </a:solidFill>
                <a:latin typeface="Bahnschrift" panose="020B0502040204020203" pitchFamily="34" charset="0"/>
              </a:rPr>
              <a:t>Disampaikan</a:t>
            </a:r>
            <a:r>
              <a:rPr lang="en-US" sz="1600" dirty="0">
                <a:solidFill>
                  <a:schemeClr val="tx1"/>
                </a:solidFill>
                <a:latin typeface="Bahnschrift" panose="020B0502040204020203" pitchFamily="34" charset="0"/>
              </a:rPr>
              <a:t> </a:t>
            </a:r>
            <a:r>
              <a:rPr lang="en-US" sz="1600" dirty="0" err="1">
                <a:solidFill>
                  <a:schemeClr val="tx1"/>
                </a:solidFill>
                <a:latin typeface="Bahnschrift" panose="020B0502040204020203" pitchFamily="34" charset="0"/>
              </a:rPr>
              <a:t>pada</a:t>
            </a:r>
            <a:r>
              <a:rPr lang="en-US" sz="1600" dirty="0">
                <a:solidFill>
                  <a:schemeClr val="tx1"/>
                </a:solidFill>
                <a:latin typeface="Bahnschrift" panose="020B0502040204020203" pitchFamily="34" charset="0"/>
              </a:rPr>
              <a:t> </a:t>
            </a:r>
            <a:r>
              <a:rPr lang="en-US" sz="1600" dirty="0" err="1">
                <a:solidFill>
                  <a:schemeClr val="tx1"/>
                </a:solidFill>
                <a:latin typeface="Bahnschrift" panose="020B0502040204020203" pitchFamily="34" charset="0"/>
              </a:rPr>
              <a:t>Kuliah</a:t>
            </a:r>
            <a:r>
              <a:rPr lang="en-US" sz="1600" dirty="0">
                <a:solidFill>
                  <a:schemeClr val="tx1"/>
                </a:solidFill>
                <a:latin typeface="Bahnschrift" panose="020B0502040204020203" pitchFamily="34" charset="0"/>
              </a:rPr>
              <a:t> </a:t>
            </a:r>
            <a:r>
              <a:rPr lang="en-US" sz="1600" dirty="0" smtClean="0">
                <a:solidFill>
                  <a:schemeClr val="tx1"/>
                </a:solidFill>
                <a:latin typeface="Bahnschrift" panose="020B0502040204020203" pitchFamily="34" charset="0"/>
              </a:rPr>
              <a:t>MK </a:t>
            </a:r>
            <a:r>
              <a:rPr lang="en-US" sz="1600" dirty="0" err="1" smtClean="0">
                <a:solidFill>
                  <a:schemeClr val="tx1"/>
                </a:solidFill>
                <a:latin typeface="Bahnschrift" panose="020B0502040204020203" pitchFamily="34" charset="0"/>
              </a:rPr>
              <a:t>Ekonomi</a:t>
            </a:r>
            <a:r>
              <a:rPr lang="en-US" sz="1600" dirty="0" smtClean="0">
                <a:solidFill>
                  <a:schemeClr val="tx1"/>
                </a:solidFill>
                <a:latin typeface="Bahnschrift" panose="020B0502040204020203" pitchFamily="34" charset="0"/>
              </a:rPr>
              <a:t> </a:t>
            </a:r>
            <a:r>
              <a:rPr lang="en-US" sz="1600" dirty="0" err="1" smtClean="0">
                <a:solidFill>
                  <a:schemeClr val="tx1"/>
                </a:solidFill>
                <a:latin typeface="Bahnschrift" panose="020B0502040204020203" pitchFamily="34" charset="0"/>
              </a:rPr>
              <a:t>Pengantar</a:t>
            </a:r>
            <a:r>
              <a:rPr lang="en-US" sz="1600" dirty="0" smtClean="0">
                <a:solidFill>
                  <a:schemeClr val="tx1"/>
                </a:solidFill>
                <a:latin typeface="Bahnschrift" panose="020B0502040204020203" pitchFamily="34" charset="0"/>
              </a:rPr>
              <a:t> </a:t>
            </a:r>
            <a:endParaRPr lang="en-US" sz="1600" dirty="0">
              <a:solidFill>
                <a:schemeClr val="tx1"/>
              </a:solidFill>
              <a:latin typeface="Bahnschrift" panose="020B0502040204020203" pitchFamily="34" charset="0"/>
            </a:endParaRPr>
          </a:p>
          <a:p>
            <a:endParaRPr lang="en-US" sz="1600" dirty="0">
              <a:solidFill>
                <a:schemeClr val="tx1"/>
              </a:solidFill>
              <a:latin typeface="Bahnschrift" panose="020B0502040204020203" pitchFamily="34" charset="0"/>
            </a:endParaRPr>
          </a:p>
        </p:txBody>
      </p:sp>
    </p:spTree>
    <p:extLst>
      <p:ext uri="{BB962C8B-B14F-4D97-AF65-F5344CB8AC3E}">
        <p14:creationId xmlns="" xmlns:p14="http://schemas.microsoft.com/office/powerpoint/2010/main" val="1707744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796146" y="304799"/>
            <a:ext cx="7827818" cy="581891"/>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j-lt"/>
                <a:ea typeface="+mj-ea"/>
                <a:cs typeface="+mj-cs"/>
              </a:rPr>
              <a:t>        </a:t>
            </a:r>
          </a:p>
        </p:txBody>
      </p:sp>
      <p:sp>
        <p:nvSpPr>
          <p:cNvPr id="3" name="Title 2">
            <a:extLst>
              <a:ext uri="{FF2B5EF4-FFF2-40B4-BE49-F238E27FC236}">
                <a16:creationId xmlns="" xmlns:a16="http://schemas.microsoft.com/office/drawing/2014/main" id="{3964974B-A837-4070-80FC-101C3AC6E448}"/>
              </a:ext>
            </a:extLst>
          </p:cNvPr>
          <p:cNvSpPr>
            <a:spLocks noGrp="1"/>
          </p:cNvSpPr>
          <p:nvPr>
            <p:ph type="title"/>
          </p:nvPr>
        </p:nvSpPr>
        <p:spPr>
          <a:xfrm>
            <a:off x="836023" y="1972491"/>
            <a:ext cx="8975776" cy="474705"/>
          </a:xfrm>
        </p:spPr>
        <p:txBody>
          <a:bodyPr/>
          <a:lstStyle/>
          <a:p>
            <a:pPr lvl="0" algn="l">
              <a:buFont typeface="Wingdings" pitchFamily="2" charset="2"/>
              <a:buChar char="Ø"/>
            </a:pPr>
            <a:r>
              <a:rPr lang="de-DE" sz="2000" dirty="0" smtClean="0"/>
              <a:t> </a:t>
            </a:r>
            <a:r>
              <a:rPr lang="de-DE" sz="2000" dirty="0" smtClean="0">
                <a:solidFill>
                  <a:schemeClr val="tx1"/>
                </a:solidFill>
              </a:rPr>
              <a:t>Perekonomian Dua Sektor  </a:t>
            </a:r>
            <a:r>
              <a:rPr lang="en-US" sz="2000" dirty="0" smtClean="0"/>
              <a:t/>
            </a:r>
            <a:br>
              <a:rPr lang="en-US" sz="2000" dirty="0" smtClean="0"/>
            </a:br>
            <a:r>
              <a:rPr lang="de-DE" sz="2000" b="0" dirty="0" smtClean="0">
                <a:solidFill>
                  <a:schemeClr val="tx1"/>
                </a:solidFill>
              </a:rPr>
              <a:t>Perekonomian dua sektor adalah perekonomian yang terdiri dari sektor perusahaan dan sektor rumah tangga. Dalam perekonomian ini tidak terdapat pajak dan pengeluaran pemerintah. Perekonomian itu tidak melakukan kegiatan ekspor dan impor. </a:t>
            </a:r>
            <a:r>
              <a:rPr lang="en-US" sz="2000" b="0" dirty="0" smtClean="0">
                <a:solidFill>
                  <a:schemeClr val="tx1"/>
                </a:solidFill>
              </a:rPr>
              <a:t/>
            </a:r>
            <a:br>
              <a:rPr lang="en-US" sz="2000" b="0" dirty="0" smtClean="0">
                <a:solidFill>
                  <a:schemeClr val="tx1"/>
                </a:solidFill>
              </a:rPr>
            </a:br>
            <a:r>
              <a:rPr lang="de-DE" sz="2000" b="0" dirty="0" smtClean="0">
                <a:solidFill>
                  <a:schemeClr val="tx1"/>
                </a:solidFill>
              </a:rPr>
              <a:t>Dalam perekonomian dua sektor sumber pendapatan yang diperoleh rumah tangga adalah dari perusahaan meliputi gaji, upah, sewa, bunga dan keuntungan sama nilainya dengan pendapatan nasional</a:t>
            </a:r>
            <a:r>
              <a:rPr lang="de-DE" sz="2000" dirty="0" smtClean="0"/>
              <a:t>. </a:t>
            </a:r>
            <a:endParaRPr lang="en-ID" sz="2000" dirty="0"/>
          </a:p>
        </p:txBody>
      </p:sp>
      <p:sp>
        <p:nvSpPr>
          <p:cNvPr id="4" name="TextBox 3"/>
          <p:cNvSpPr txBox="1"/>
          <p:nvPr/>
        </p:nvSpPr>
        <p:spPr>
          <a:xfrm>
            <a:off x="1449977" y="4702629"/>
            <a:ext cx="10437223" cy="1815882"/>
          </a:xfrm>
          <a:prstGeom prst="rect">
            <a:avLst/>
          </a:prstGeom>
          <a:noFill/>
        </p:spPr>
        <p:txBody>
          <a:bodyPr wrap="square" rtlCol="0">
            <a:spAutoFit/>
          </a:bodyPr>
          <a:lstStyle/>
          <a:p>
            <a:pPr>
              <a:buFont typeface="Wingdings" pitchFamily="2" charset="2"/>
              <a:buChar char="q"/>
            </a:pPr>
            <a:r>
              <a:rPr lang="en-US" sz="1600" dirty="0" smtClean="0"/>
              <a:t> </a:t>
            </a:r>
            <a:r>
              <a:rPr lang="en-US" sz="1600" b="1" dirty="0" err="1" smtClean="0"/>
              <a:t>Ciri-ciri</a:t>
            </a:r>
            <a:r>
              <a:rPr lang="en-US" sz="1600" b="1" dirty="0" smtClean="0"/>
              <a:t> </a:t>
            </a:r>
            <a:r>
              <a:rPr lang="en-US" sz="1600" b="1" dirty="0" err="1" smtClean="0"/>
              <a:t>aliran</a:t>
            </a:r>
            <a:r>
              <a:rPr lang="en-US" sz="1600" b="1" dirty="0" smtClean="0"/>
              <a:t> </a:t>
            </a:r>
            <a:r>
              <a:rPr lang="en-US" sz="1600" b="1" dirty="0" err="1" smtClean="0"/>
              <a:t>pendapatan</a:t>
            </a:r>
            <a:r>
              <a:rPr lang="en-US" sz="1600" b="1" dirty="0" smtClean="0"/>
              <a:t> </a:t>
            </a:r>
            <a:r>
              <a:rPr lang="en-US" sz="1600" b="1" dirty="0" err="1" smtClean="0"/>
              <a:t>dalam</a:t>
            </a:r>
            <a:r>
              <a:rPr lang="en-US" sz="1600" b="1" dirty="0" smtClean="0"/>
              <a:t> </a:t>
            </a:r>
            <a:r>
              <a:rPr lang="en-US" sz="1600" b="1" dirty="0" err="1" smtClean="0"/>
              <a:t>perekonomian</a:t>
            </a:r>
            <a:r>
              <a:rPr lang="en-US" sz="1600" b="1" dirty="0" smtClean="0"/>
              <a:t> </a:t>
            </a:r>
            <a:r>
              <a:rPr lang="en-US" sz="1600" b="1" dirty="0" err="1" smtClean="0"/>
              <a:t>dua</a:t>
            </a:r>
            <a:r>
              <a:rPr lang="en-US" sz="1600" b="1" dirty="0" smtClean="0"/>
              <a:t> </a:t>
            </a:r>
            <a:r>
              <a:rPr lang="en-US" sz="1600" b="1" dirty="0" err="1" smtClean="0"/>
              <a:t>sektor</a:t>
            </a:r>
            <a:r>
              <a:rPr lang="en-US" sz="1600" b="1" dirty="0" smtClean="0"/>
              <a:t>: </a:t>
            </a:r>
          </a:p>
          <a:p>
            <a:pPr lvl="0"/>
            <a:r>
              <a:rPr lang="en-US" sz="1600" dirty="0" smtClean="0"/>
              <a:t>1.  </a:t>
            </a:r>
            <a:r>
              <a:rPr lang="en-US" sz="1600" dirty="0" err="1" smtClean="0"/>
              <a:t>Sebagai</a:t>
            </a:r>
            <a:r>
              <a:rPr lang="en-US" sz="1600" dirty="0" smtClean="0"/>
              <a:t> </a:t>
            </a:r>
            <a:r>
              <a:rPr lang="en-US" sz="1600" dirty="0" err="1" smtClean="0"/>
              <a:t>balas</a:t>
            </a:r>
            <a:r>
              <a:rPr lang="en-US" sz="1600" dirty="0" smtClean="0"/>
              <a:t> </a:t>
            </a:r>
            <a:r>
              <a:rPr lang="en-US" sz="1600" dirty="0" err="1" smtClean="0"/>
              <a:t>jasa</a:t>
            </a:r>
            <a:r>
              <a:rPr lang="en-US" sz="1600" dirty="0" smtClean="0"/>
              <a:t> </a:t>
            </a:r>
            <a:r>
              <a:rPr lang="en-US" sz="1600" dirty="0" err="1" smtClean="0"/>
              <a:t>kepada</a:t>
            </a:r>
            <a:r>
              <a:rPr lang="en-US" sz="1600" dirty="0" smtClean="0"/>
              <a:t> </a:t>
            </a:r>
            <a:r>
              <a:rPr lang="en-US" sz="1600" dirty="0" err="1" smtClean="0"/>
              <a:t>penggunaan</a:t>
            </a:r>
            <a:r>
              <a:rPr lang="en-US" sz="1600" dirty="0" smtClean="0"/>
              <a:t> </a:t>
            </a:r>
            <a:r>
              <a:rPr lang="en-US" sz="1600" dirty="0" err="1" smtClean="0"/>
              <a:t>faktor-faktor</a:t>
            </a:r>
            <a:r>
              <a:rPr lang="en-US" sz="1600" dirty="0" smtClean="0"/>
              <a:t> </a:t>
            </a:r>
            <a:r>
              <a:rPr lang="en-US" sz="1600" dirty="0" err="1" smtClean="0"/>
              <a:t>produksi</a:t>
            </a:r>
            <a:r>
              <a:rPr lang="en-US" sz="1600" dirty="0" smtClean="0"/>
              <a:t> yang </a:t>
            </a:r>
            <a:r>
              <a:rPr lang="en-US" sz="1600" dirty="0" err="1" smtClean="0"/>
              <a:t>dimiliki</a:t>
            </a:r>
            <a:r>
              <a:rPr lang="en-US" sz="1600" dirty="0" smtClean="0"/>
              <a:t> sector </a:t>
            </a:r>
            <a:r>
              <a:rPr lang="en-US" sz="1600" dirty="0" err="1" smtClean="0"/>
              <a:t>rumah</a:t>
            </a:r>
            <a:r>
              <a:rPr lang="en-US" sz="1600" dirty="0" smtClean="0"/>
              <a:t> </a:t>
            </a:r>
            <a:r>
              <a:rPr lang="en-US" sz="1600" dirty="0" err="1" smtClean="0"/>
              <a:t>tangga</a:t>
            </a:r>
            <a:r>
              <a:rPr lang="en-US" sz="1600" dirty="0" smtClean="0"/>
              <a:t> </a:t>
            </a:r>
            <a:r>
              <a:rPr lang="en-US" sz="1600" dirty="0" err="1" smtClean="0"/>
              <a:t>oleh</a:t>
            </a:r>
            <a:r>
              <a:rPr lang="en-US" sz="1600" dirty="0" smtClean="0"/>
              <a:t> sector </a:t>
            </a:r>
            <a:r>
              <a:rPr lang="en-US" sz="1600" dirty="0" err="1" smtClean="0"/>
              <a:t>perusahaan</a:t>
            </a:r>
            <a:r>
              <a:rPr lang="en-US" sz="1600" dirty="0" smtClean="0"/>
              <a:t>.</a:t>
            </a:r>
          </a:p>
          <a:p>
            <a:pPr lvl="0"/>
            <a:r>
              <a:rPr lang="de-DE" sz="1600" dirty="0" smtClean="0"/>
              <a:t>2. Sebagian besar dari berbagai jenis pendapatan yang diterima oleh sektor rumah tangga akan di gunakan untuk konsumsi.</a:t>
            </a:r>
            <a:endParaRPr lang="en-US" sz="1600" dirty="0" smtClean="0"/>
          </a:p>
          <a:p>
            <a:pPr lvl="0"/>
            <a:r>
              <a:rPr lang="de-DE" sz="1600" dirty="0" smtClean="0"/>
              <a:t>3. Sisa dari berbagai jenis pendapatan rumah tangga yang tidak digunakan untuk pengeluaran konsumsi akan ditabung dalam institusi keuangan. </a:t>
            </a:r>
            <a:endParaRPr lang="en-US" sz="1600" dirty="0" smtClean="0"/>
          </a:p>
          <a:p>
            <a:r>
              <a:rPr lang="de-DE" sz="1600" dirty="0" smtClean="0"/>
              <a:t>4. Pengusaha yang memerlukan modal untuk melakukan investasi akan meminjam tabungan yang dikumpulkan oleh institusi     keuangan dari sektor rumahtangga</a:t>
            </a:r>
            <a:endParaRPr lang="en-US" sz="1600" dirty="0"/>
          </a:p>
        </p:txBody>
      </p:sp>
      <p:sp>
        <p:nvSpPr>
          <p:cNvPr id="5" name="TextBox 4"/>
          <p:cNvSpPr txBox="1"/>
          <p:nvPr/>
        </p:nvSpPr>
        <p:spPr>
          <a:xfrm>
            <a:off x="822961" y="1188720"/>
            <a:ext cx="6910251" cy="523220"/>
          </a:xfrm>
          <a:prstGeom prst="rect">
            <a:avLst/>
          </a:prstGeom>
          <a:noFill/>
        </p:spPr>
        <p:txBody>
          <a:bodyPr wrap="square" rtlCol="0">
            <a:spAutoFit/>
          </a:bodyPr>
          <a:lstStyle/>
          <a:p>
            <a:pPr>
              <a:buFont typeface="Wingdings" pitchFamily="2" charset="2"/>
              <a:buChar char="v"/>
            </a:pPr>
            <a:r>
              <a:rPr lang="de-DE" sz="2800" b="1" dirty="0" smtClean="0"/>
              <a:t> KESEIMBANGAN EKONOMI DUA SEKTOR</a:t>
            </a:r>
            <a:endParaRPr lang="en-US" sz="2800" dirty="0"/>
          </a:p>
        </p:txBody>
      </p:sp>
      <p:sp>
        <p:nvSpPr>
          <p:cNvPr id="7" name="Rectangle 6"/>
          <p:cNvSpPr/>
          <p:nvPr/>
        </p:nvSpPr>
        <p:spPr>
          <a:xfrm>
            <a:off x="1645921" y="1828800"/>
            <a:ext cx="5995851" cy="7837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113167595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796146" y="304799"/>
            <a:ext cx="7827818" cy="581891"/>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j-lt"/>
                <a:ea typeface="+mj-ea"/>
                <a:cs typeface="+mj-cs"/>
              </a:rPr>
              <a:t>        </a:t>
            </a:r>
          </a:p>
        </p:txBody>
      </p:sp>
      <p:sp>
        <p:nvSpPr>
          <p:cNvPr id="3" name="Title 2">
            <a:extLst>
              <a:ext uri="{FF2B5EF4-FFF2-40B4-BE49-F238E27FC236}">
                <a16:creationId xmlns="" xmlns:a16="http://schemas.microsoft.com/office/drawing/2014/main" id="{3964974B-A837-4070-80FC-101C3AC6E448}"/>
              </a:ext>
            </a:extLst>
          </p:cNvPr>
          <p:cNvSpPr>
            <a:spLocks noGrp="1"/>
          </p:cNvSpPr>
          <p:nvPr>
            <p:ph type="title"/>
          </p:nvPr>
        </p:nvSpPr>
        <p:spPr>
          <a:xfrm>
            <a:off x="602487" y="1513520"/>
            <a:ext cx="10515600" cy="1325563"/>
          </a:xfrm>
        </p:spPr>
        <p:txBody>
          <a:bodyPr/>
          <a:lstStyle/>
          <a:p>
            <a:pPr lvl="0" algn="l">
              <a:buFont typeface="Wingdings" pitchFamily="2" charset="2"/>
              <a:buChar char="Ø"/>
            </a:pPr>
            <a:r>
              <a:rPr lang="de-DE" sz="2000" dirty="0" smtClean="0">
                <a:solidFill>
                  <a:schemeClr val="tx1"/>
                </a:solidFill>
              </a:rPr>
              <a:t>  Hubungan antara Komsumsi dan Pendapatan</a:t>
            </a:r>
            <a:r>
              <a:rPr lang="en-US" sz="2000" dirty="0" smtClean="0">
                <a:solidFill>
                  <a:schemeClr val="tx1"/>
                </a:solidFill>
              </a:rPr>
              <a:t/>
            </a:r>
            <a:br>
              <a:rPr lang="en-US" sz="2000" dirty="0" smtClean="0">
                <a:solidFill>
                  <a:schemeClr val="tx1"/>
                </a:solidFill>
              </a:rPr>
            </a:br>
            <a:r>
              <a:rPr lang="en-US" sz="2000" b="0" dirty="0" err="1" smtClean="0">
                <a:solidFill>
                  <a:schemeClr val="tx1"/>
                </a:solidFill>
              </a:rPr>
              <a:t>Ciri</a:t>
            </a:r>
            <a:r>
              <a:rPr lang="en-US" sz="2000" b="0" dirty="0" smtClean="0">
                <a:solidFill>
                  <a:schemeClr val="tx1"/>
                </a:solidFill>
              </a:rPr>
              <a:t> </a:t>
            </a:r>
            <a:r>
              <a:rPr lang="en-US" sz="2000" b="0" dirty="0" err="1" smtClean="0">
                <a:solidFill>
                  <a:schemeClr val="tx1"/>
                </a:solidFill>
              </a:rPr>
              <a:t>khas</a:t>
            </a:r>
            <a:r>
              <a:rPr lang="en-US" sz="2000" b="0" dirty="0" smtClean="0">
                <a:solidFill>
                  <a:schemeClr val="tx1"/>
                </a:solidFill>
              </a:rPr>
              <a:t> </a:t>
            </a:r>
            <a:r>
              <a:rPr lang="en-US" sz="2000" b="0" dirty="0" err="1" smtClean="0">
                <a:solidFill>
                  <a:schemeClr val="tx1"/>
                </a:solidFill>
              </a:rPr>
              <a:t>dari</a:t>
            </a:r>
            <a:r>
              <a:rPr lang="en-US" sz="2000" b="0" dirty="0" smtClean="0">
                <a:solidFill>
                  <a:schemeClr val="tx1"/>
                </a:solidFill>
              </a:rPr>
              <a:t> </a:t>
            </a:r>
            <a:r>
              <a:rPr lang="en-US" sz="2000" b="0" dirty="0" err="1" smtClean="0">
                <a:solidFill>
                  <a:schemeClr val="tx1"/>
                </a:solidFill>
              </a:rPr>
              <a:t>hubungan</a:t>
            </a:r>
            <a:r>
              <a:rPr lang="en-US" sz="2000" b="0" dirty="0" smtClean="0">
                <a:solidFill>
                  <a:schemeClr val="tx1"/>
                </a:solidFill>
              </a:rPr>
              <a:t> </a:t>
            </a:r>
            <a:r>
              <a:rPr lang="en-US" sz="2000" b="0" dirty="0" err="1" smtClean="0">
                <a:solidFill>
                  <a:schemeClr val="tx1"/>
                </a:solidFill>
              </a:rPr>
              <a:t>di</a:t>
            </a:r>
            <a:r>
              <a:rPr lang="en-US" sz="2000" b="0" dirty="0" smtClean="0">
                <a:solidFill>
                  <a:schemeClr val="tx1"/>
                </a:solidFill>
              </a:rPr>
              <a:t> </a:t>
            </a:r>
            <a:r>
              <a:rPr lang="en-US" sz="2000" b="0" dirty="0" err="1" smtClean="0">
                <a:solidFill>
                  <a:schemeClr val="tx1"/>
                </a:solidFill>
              </a:rPr>
              <a:t>antarapendapatan</a:t>
            </a:r>
            <a:r>
              <a:rPr lang="en-US" sz="2000" b="0" dirty="0" smtClean="0">
                <a:solidFill>
                  <a:schemeClr val="tx1"/>
                </a:solidFill>
              </a:rPr>
              <a:t> disposable, </a:t>
            </a:r>
            <a:r>
              <a:rPr lang="en-US" sz="2000" b="0" dirty="0" err="1" smtClean="0">
                <a:solidFill>
                  <a:schemeClr val="tx1"/>
                </a:solidFill>
              </a:rPr>
              <a:t>pengeluarankonsumsi</a:t>
            </a:r>
            <a:r>
              <a:rPr lang="en-US" sz="2000" b="0" dirty="0" smtClean="0">
                <a:solidFill>
                  <a:schemeClr val="tx1"/>
                </a:solidFill>
              </a:rPr>
              <a:t> </a:t>
            </a:r>
            <a:r>
              <a:rPr lang="en-US" sz="2000" b="0" dirty="0" err="1" smtClean="0">
                <a:solidFill>
                  <a:schemeClr val="tx1"/>
                </a:solidFill>
              </a:rPr>
              <a:t>dan</a:t>
            </a:r>
            <a:r>
              <a:rPr lang="en-US" sz="2000" b="0" dirty="0" smtClean="0">
                <a:solidFill>
                  <a:schemeClr val="tx1"/>
                </a:solidFill>
              </a:rPr>
              <a:t> </a:t>
            </a:r>
            <a:r>
              <a:rPr lang="en-US" sz="2000" b="0" dirty="0" err="1" smtClean="0">
                <a:solidFill>
                  <a:schemeClr val="tx1"/>
                </a:solidFill>
              </a:rPr>
              <a:t>tabungan</a:t>
            </a:r>
            <a:r>
              <a:rPr lang="en-US" sz="2000" b="0" dirty="0" smtClean="0">
                <a:solidFill>
                  <a:schemeClr val="tx1"/>
                </a:solidFill>
              </a:rPr>
              <a:t>, </a:t>
            </a:r>
            <a:r>
              <a:rPr lang="en-US" sz="2000" b="0" dirty="0" err="1" smtClean="0">
                <a:solidFill>
                  <a:schemeClr val="tx1"/>
                </a:solidFill>
              </a:rPr>
              <a:t>yaitu</a:t>
            </a:r>
            <a:r>
              <a:rPr lang="en-US" b="0" dirty="0" smtClean="0">
                <a:solidFill>
                  <a:schemeClr val="tx1"/>
                </a:solidFill>
              </a:rPr>
              <a:t>.</a:t>
            </a:r>
            <a:br>
              <a:rPr lang="en-US" b="0" dirty="0" smtClean="0">
                <a:solidFill>
                  <a:schemeClr val="tx1"/>
                </a:solidFill>
              </a:rPr>
            </a:br>
            <a:r>
              <a:rPr lang="en-US" b="0" dirty="0" smtClean="0">
                <a:solidFill>
                  <a:schemeClr val="tx1"/>
                </a:solidFill>
              </a:rPr>
              <a:t> </a:t>
            </a:r>
            <a:endParaRPr lang="en-ID" b="0" dirty="0">
              <a:solidFill>
                <a:schemeClr val="tx1"/>
              </a:solidFill>
            </a:endParaRPr>
          </a:p>
        </p:txBody>
      </p:sp>
      <p:sp>
        <p:nvSpPr>
          <p:cNvPr id="4097" name="Rectangle 1"/>
          <p:cNvSpPr>
            <a:spLocks noChangeArrowheads="1"/>
          </p:cNvSpPr>
          <p:nvPr/>
        </p:nvSpPr>
        <p:spPr bwMode="auto">
          <a:xfrm>
            <a:off x="961272" y="2616797"/>
            <a:ext cx="6819496" cy="129266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Padapendapatan</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yang </a:t>
            </a:r>
            <a:r>
              <a:rPr kumimoji="0" lang="en-US"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rendahrumahtanggamengambiltabungan</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de-DE"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Kenaikan pendapatan menaikkan pengeluaran konsumsi.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Padapendapatan</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yang </a:t>
            </a:r>
            <a:r>
              <a:rPr kumimoji="0" lang="en-US"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tinggirumahtanggaharusmenabung</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Box 6"/>
          <p:cNvSpPr txBox="1"/>
          <p:nvPr/>
        </p:nvSpPr>
        <p:spPr>
          <a:xfrm>
            <a:off x="640080" y="3709852"/>
            <a:ext cx="10685417" cy="1600438"/>
          </a:xfrm>
          <a:prstGeom prst="rect">
            <a:avLst/>
          </a:prstGeom>
          <a:noFill/>
        </p:spPr>
        <p:txBody>
          <a:bodyPr wrap="square" rtlCol="0">
            <a:spAutoFit/>
          </a:bodyPr>
          <a:lstStyle/>
          <a:p>
            <a:pPr lvl="0">
              <a:buFont typeface="Wingdings" pitchFamily="2" charset="2"/>
              <a:buChar char="Ø"/>
            </a:pPr>
            <a:r>
              <a:rPr lang="de-DE" sz="2000" b="1" dirty="0" smtClean="0"/>
              <a:t> Fungsi Konsumsi dan Tabungan </a:t>
            </a:r>
            <a:endParaRPr lang="en-US" sz="2000" dirty="0" smtClean="0"/>
          </a:p>
          <a:p>
            <a:r>
              <a:rPr lang="de-DE" sz="2000" dirty="0" smtClean="0"/>
              <a:t>Fungsi konsumsi adalah suatu kurva yang menggambarkan sifat hubungan di antara  tingkat komsumsi rumah tangga dalam perekonomian dengan pendapatan  nasional (pendapatan disposebel) perekonomian tersebut.  </a:t>
            </a:r>
            <a:endParaRPr lang="en-US" sz="2000" dirty="0" smtClean="0"/>
          </a:p>
          <a:p>
            <a:endParaRPr lang="en-US" dirty="0"/>
          </a:p>
        </p:txBody>
      </p:sp>
      <p:sp>
        <p:nvSpPr>
          <p:cNvPr id="8" name="TextBox 7"/>
          <p:cNvSpPr txBox="1"/>
          <p:nvPr/>
        </p:nvSpPr>
        <p:spPr>
          <a:xfrm>
            <a:off x="1018903" y="5199017"/>
            <a:ext cx="10175966" cy="1477328"/>
          </a:xfrm>
          <a:prstGeom prst="rect">
            <a:avLst/>
          </a:prstGeom>
          <a:noFill/>
        </p:spPr>
        <p:txBody>
          <a:bodyPr wrap="square" rtlCol="0">
            <a:spAutoFit/>
          </a:bodyPr>
          <a:lstStyle/>
          <a:p>
            <a:pPr>
              <a:buFont typeface="Wingdings" pitchFamily="2" charset="2"/>
              <a:buChar char="q"/>
            </a:pPr>
            <a:r>
              <a:rPr lang="de-DE" dirty="0" smtClean="0"/>
              <a:t> </a:t>
            </a:r>
            <a:r>
              <a:rPr lang="de-DE" b="1" dirty="0" smtClean="0"/>
              <a:t>Penentu-penentu konsumsi dan tabungan: </a:t>
            </a:r>
            <a:endParaRPr lang="en-US" b="1" dirty="0" smtClean="0"/>
          </a:p>
          <a:p>
            <a:pPr lvl="0"/>
            <a:r>
              <a:rPr lang="en-US" dirty="0" smtClean="0"/>
              <a:t>1. </a:t>
            </a:r>
            <a:r>
              <a:rPr lang="en-US" dirty="0" err="1" smtClean="0"/>
              <a:t>Kekayaan</a:t>
            </a:r>
            <a:r>
              <a:rPr lang="en-US" dirty="0" smtClean="0"/>
              <a:t> yang </a:t>
            </a:r>
            <a:r>
              <a:rPr lang="en-US" dirty="0" err="1" smtClean="0"/>
              <a:t>telahterkumpul</a:t>
            </a:r>
            <a:endParaRPr lang="en-US" dirty="0" smtClean="0"/>
          </a:p>
          <a:p>
            <a:pPr lvl="0"/>
            <a:r>
              <a:rPr lang="en-US" dirty="0" smtClean="0"/>
              <a:t>2. </a:t>
            </a:r>
            <a:r>
              <a:rPr lang="en-US" dirty="0" err="1" smtClean="0"/>
              <a:t>Sukubunga</a:t>
            </a:r>
            <a:endParaRPr lang="en-US" dirty="0" smtClean="0"/>
          </a:p>
          <a:p>
            <a:pPr lvl="0"/>
            <a:r>
              <a:rPr lang="en-US" dirty="0" smtClean="0"/>
              <a:t>3. </a:t>
            </a:r>
            <a:r>
              <a:rPr lang="en-US" dirty="0" err="1" smtClean="0"/>
              <a:t>Sikapberhemat</a:t>
            </a:r>
            <a:endParaRPr lang="en-US" dirty="0" smtClean="0"/>
          </a:p>
          <a:p>
            <a:pPr lvl="0"/>
            <a:r>
              <a:rPr lang="en-US" dirty="0" smtClean="0"/>
              <a:t> </a:t>
            </a:r>
            <a:endParaRPr lang="en-US" dirty="0"/>
          </a:p>
        </p:txBody>
      </p:sp>
      <p:sp>
        <p:nvSpPr>
          <p:cNvPr id="9" name="TextBox 8"/>
          <p:cNvSpPr txBox="1"/>
          <p:nvPr/>
        </p:nvSpPr>
        <p:spPr>
          <a:xfrm>
            <a:off x="5408023" y="5537426"/>
            <a:ext cx="5852159" cy="1477328"/>
          </a:xfrm>
          <a:prstGeom prst="rect">
            <a:avLst/>
          </a:prstGeom>
          <a:noFill/>
        </p:spPr>
        <p:txBody>
          <a:bodyPr wrap="square" rtlCol="0">
            <a:spAutoFit/>
          </a:bodyPr>
          <a:lstStyle/>
          <a:p>
            <a:pPr lvl="0"/>
            <a:r>
              <a:rPr lang="en-US" dirty="0" smtClean="0"/>
              <a:t>4. </a:t>
            </a:r>
            <a:r>
              <a:rPr lang="en-US" dirty="0" err="1" smtClean="0"/>
              <a:t>Keadaanperekonomian</a:t>
            </a:r>
            <a:endParaRPr lang="en-US" dirty="0" smtClean="0"/>
          </a:p>
          <a:p>
            <a:pPr lvl="0"/>
            <a:r>
              <a:rPr lang="en-US" dirty="0" smtClean="0"/>
              <a:t>5. </a:t>
            </a:r>
            <a:r>
              <a:rPr lang="en-US" dirty="0" err="1" smtClean="0"/>
              <a:t>Distribusipendapatan</a:t>
            </a:r>
            <a:endParaRPr lang="en-US" dirty="0" smtClean="0"/>
          </a:p>
          <a:p>
            <a:r>
              <a:rPr lang="en-US" dirty="0" smtClean="0"/>
              <a:t>6. </a:t>
            </a:r>
            <a:r>
              <a:rPr lang="en-US" dirty="0" err="1" smtClean="0"/>
              <a:t>Tersediatidaknya</a:t>
            </a:r>
            <a:r>
              <a:rPr lang="en-US" dirty="0" smtClean="0"/>
              <a:t> </a:t>
            </a:r>
            <a:r>
              <a:rPr lang="en-US" dirty="0" err="1" smtClean="0"/>
              <a:t>dana</a:t>
            </a:r>
            <a:r>
              <a:rPr lang="en-US" dirty="0" smtClean="0"/>
              <a:t> </a:t>
            </a:r>
            <a:r>
              <a:rPr lang="en-US" dirty="0" err="1" smtClean="0"/>
              <a:t>pensiun</a:t>
            </a:r>
            <a:r>
              <a:rPr lang="en-US" dirty="0" smtClean="0"/>
              <a:t> yang </a:t>
            </a:r>
            <a:r>
              <a:rPr lang="en-US" dirty="0" err="1" smtClean="0"/>
              <a:t>mencukupi</a:t>
            </a:r>
            <a:endParaRPr lang="en-US" dirty="0" smtClean="0"/>
          </a:p>
          <a:p>
            <a:pPr lvl="0"/>
            <a:endParaRPr lang="en-US" dirty="0" smtClean="0"/>
          </a:p>
          <a:p>
            <a:endParaRPr lang="en-US" dirty="0"/>
          </a:p>
        </p:txBody>
      </p:sp>
    </p:spTree>
    <p:extLst>
      <p:ext uri="{BB962C8B-B14F-4D97-AF65-F5344CB8AC3E}">
        <p14:creationId xmlns="" xmlns:p14="http://schemas.microsoft.com/office/powerpoint/2010/main" val="308718088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796146" y="304799"/>
            <a:ext cx="7827818" cy="581891"/>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j-lt"/>
                <a:ea typeface="+mj-ea"/>
                <a:cs typeface="+mj-cs"/>
              </a:rPr>
              <a:t>        </a:t>
            </a:r>
          </a:p>
        </p:txBody>
      </p:sp>
      <p:sp>
        <p:nvSpPr>
          <p:cNvPr id="3" name="Title 2">
            <a:extLst>
              <a:ext uri="{FF2B5EF4-FFF2-40B4-BE49-F238E27FC236}">
                <a16:creationId xmlns="" xmlns:a16="http://schemas.microsoft.com/office/drawing/2014/main" id="{3964974B-A837-4070-80FC-101C3AC6E448}"/>
              </a:ext>
            </a:extLst>
          </p:cNvPr>
          <p:cNvSpPr>
            <a:spLocks noGrp="1"/>
          </p:cNvSpPr>
          <p:nvPr>
            <p:ph type="title"/>
          </p:nvPr>
        </p:nvSpPr>
        <p:spPr>
          <a:xfrm>
            <a:off x="471857" y="1735589"/>
            <a:ext cx="10515600" cy="1325563"/>
          </a:xfrm>
        </p:spPr>
        <p:txBody>
          <a:bodyPr/>
          <a:lstStyle/>
          <a:p>
            <a:pPr lvl="0" algn="l">
              <a:buFont typeface="Wingdings" pitchFamily="2" charset="2"/>
              <a:buChar char="Ø"/>
            </a:pPr>
            <a:r>
              <a:rPr lang="en-US" sz="2000" dirty="0" smtClean="0"/>
              <a:t> </a:t>
            </a:r>
            <a:r>
              <a:rPr lang="en-US" sz="2000" dirty="0" err="1" smtClean="0">
                <a:solidFill>
                  <a:schemeClr val="tx1"/>
                </a:solidFill>
              </a:rPr>
              <a:t>Investasi</a:t>
            </a:r>
            <a:r>
              <a:rPr lang="en-US" sz="2000" dirty="0" smtClean="0"/>
              <a:t/>
            </a:r>
            <a:br>
              <a:rPr lang="en-US" sz="2000" dirty="0" smtClean="0"/>
            </a:br>
            <a:r>
              <a:rPr lang="en-US" sz="2000" b="0" dirty="0" err="1" smtClean="0">
                <a:solidFill>
                  <a:schemeClr val="tx1"/>
                </a:solidFill>
              </a:rPr>
              <a:t>Investasi</a:t>
            </a:r>
            <a:r>
              <a:rPr lang="en-US" sz="2000" b="0" dirty="0" smtClean="0">
                <a:solidFill>
                  <a:schemeClr val="tx1"/>
                </a:solidFill>
              </a:rPr>
              <a:t> (investment) </a:t>
            </a:r>
            <a:r>
              <a:rPr lang="en-US" sz="2000" b="0" dirty="0" err="1" smtClean="0">
                <a:solidFill>
                  <a:schemeClr val="tx1"/>
                </a:solidFill>
              </a:rPr>
              <a:t>adalahbagiandaritabungan</a:t>
            </a:r>
            <a:r>
              <a:rPr lang="en-US" sz="2000" b="0" dirty="0" smtClean="0">
                <a:solidFill>
                  <a:schemeClr val="tx1"/>
                </a:solidFill>
              </a:rPr>
              <a:t> yang </a:t>
            </a:r>
            <a:r>
              <a:rPr lang="en-US" sz="2000" b="0" dirty="0" err="1" smtClean="0">
                <a:solidFill>
                  <a:schemeClr val="tx1"/>
                </a:solidFill>
              </a:rPr>
              <a:t>digunakanuntukkegiatanekonomimenghasilkanbarang</a:t>
            </a:r>
            <a:r>
              <a:rPr lang="en-US" sz="2000" b="0" dirty="0" smtClean="0">
                <a:solidFill>
                  <a:schemeClr val="tx1"/>
                </a:solidFill>
              </a:rPr>
              <a:t> </a:t>
            </a:r>
            <a:r>
              <a:rPr lang="en-US" sz="2000" b="0" dirty="0" err="1" smtClean="0">
                <a:solidFill>
                  <a:schemeClr val="tx1"/>
                </a:solidFill>
              </a:rPr>
              <a:t>dan</a:t>
            </a:r>
            <a:r>
              <a:rPr lang="en-US" sz="2000" b="0" dirty="0" smtClean="0">
                <a:solidFill>
                  <a:schemeClr val="tx1"/>
                </a:solidFill>
              </a:rPr>
              <a:t> </a:t>
            </a:r>
            <a:r>
              <a:rPr lang="en-US" sz="2000" b="0" dirty="0" err="1" smtClean="0">
                <a:solidFill>
                  <a:schemeClr val="tx1"/>
                </a:solidFill>
              </a:rPr>
              <a:t>jasa</a:t>
            </a:r>
            <a:r>
              <a:rPr lang="en-US" sz="2000" b="0" dirty="0" smtClean="0">
                <a:solidFill>
                  <a:schemeClr val="tx1"/>
                </a:solidFill>
              </a:rPr>
              <a:t> (</a:t>
            </a:r>
            <a:r>
              <a:rPr lang="en-US" sz="2000" b="0" dirty="0" err="1" smtClean="0">
                <a:solidFill>
                  <a:schemeClr val="tx1"/>
                </a:solidFill>
              </a:rPr>
              <a:t>produksi</a:t>
            </a:r>
            <a:r>
              <a:rPr lang="en-US" sz="2000" b="0" dirty="0" smtClean="0">
                <a:solidFill>
                  <a:schemeClr val="tx1"/>
                </a:solidFill>
              </a:rPr>
              <a:t>) yang </a:t>
            </a:r>
            <a:r>
              <a:rPr lang="en-US" sz="2000" b="0" dirty="0" err="1" smtClean="0">
                <a:solidFill>
                  <a:schemeClr val="tx1"/>
                </a:solidFill>
              </a:rPr>
              <a:t>bertujuanmendapatkankeuntungan</a:t>
            </a:r>
            <a:r>
              <a:rPr lang="en-US" sz="2000" b="0" dirty="0" smtClean="0">
                <a:solidFill>
                  <a:schemeClr val="tx1"/>
                </a:solidFill>
              </a:rPr>
              <a:t>. </a:t>
            </a:r>
            <a:r>
              <a:rPr lang="de-DE" sz="2000" b="0" dirty="0" smtClean="0">
                <a:solidFill>
                  <a:schemeClr val="tx1"/>
                </a:solidFill>
              </a:rPr>
              <a:t>Jika tabungan besar, maka akan digunakan untuk kegiatan menghasilkan kembali barang dan jasa (produksi).  </a:t>
            </a:r>
            <a:r>
              <a:rPr lang="en-US" dirty="0" smtClean="0"/>
              <a:t/>
            </a:r>
            <a:br>
              <a:rPr lang="en-US" dirty="0" smtClean="0"/>
            </a:br>
            <a:endParaRPr lang="en-ID" dirty="0"/>
          </a:p>
        </p:txBody>
      </p:sp>
      <p:sp>
        <p:nvSpPr>
          <p:cNvPr id="4" name="TextBox 3"/>
          <p:cNvSpPr txBox="1"/>
          <p:nvPr/>
        </p:nvSpPr>
        <p:spPr>
          <a:xfrm>
            <a:off x="640080" y="3370216"/>
            <a:ext cx="10398035" cy="1477328"/>
          </a:xfrm>
          <a:prstGeom prst="rect">
            <a:avLst/>
          </a:prstGeom>
          <a:noFill/>
        </p:spPr>
        <p:txBody>
          <a:bodyPr wrap="square" rtlCol="0">
            <a:spAutoFit/>
          </a:bodyPr>
          <a:lstStyle/>
          <a:p>
            <a:pPr>
              <a:buFont typeface="Wingdings" pitchFamily="2" charset="2"/>
              <a:buChar char="q"/>
            </a:pPr>
            <a:r>
              <a:rPr lang="en-US" dirty="0" smtClean="0"/>
              <a:t> </a:t>
            </a:r>
            <a:r>
              <a:rPr lang="en-US" b="1" dirty="0" err="1" smtClean="0"/>
              <a:t>Penentu-penentu</a:t>
            </a:r>
            <a:r>
              <a:rPr lang="en-US" b="1" dirty="0" smtClean="0"/>
              <a:t> </a:t>
            </a:r>
            <a:r>
              <a:rPr lang="en-US" b="1" dirty="0" err="1" smtClean="0"/>
              <a:t>tingkat</a:t>
            </a:r>
            <a:r>
              <a:rPr lang="en-US" b="1" dirty="0" smtClean="0"/>
              <a:t> </a:t>
            </a:r>
            <a:r>
              <a:rPr lang="en-US" b="1" dirty="0" err="1" smtClean="0"/>
              <a:t>investasi</a:t>
            </a:r>
            <a:r>
              <a:rPr lang="en-US" b="1" dirty="0" smtClean="0"/>
              <a:t> :</a:t>
            </a:r>
          </a:p>
          <a:p>
            <a:pPr lvl="0"/>
            <a:r>
              <a:rPr lang="de-DE" dirty="0" smtClean="0"/>
              <a:t>1. Tingkat keuntungan yang di ramalkan akan di peroleh </a:t>
            </a:r>
            <a:endParaRPr lang="en-US" dirty="0" smtClean="0"/>
          </a:p>
          <a:p>
            <a:pPr lvl="0"/>
            <a:r>
              <a:rPr lang="en-US" dirty="0" smtClean="0"/>
              <a:t>2. </a:t>
            </a:r>
            <a:r>
              <a:rPr lang="en-US" dirty="0" err="1" smtClean="0"/>
              <a:t>Sukubunga</a:t>
            </a:r>
            <a:endParaRPr lang="en-US" dirty="0" smtClean="0"/>
          </a:p>
          <a:p>
            <a:pPr lvl="0"/>
            <a:r>
              <a:rPr lang="de-DE" dirty="0" smtClean="0"/>
              <a:t>3. Ramalan mengenai keadaan ekonomi di masa depan </a:t>
            </a:r>
            <a:endParaRPr lang="en-US" dirty="0" smtClean="0"/>
          </a:p>
          <a:p>
            <a:pPr lvl="0"/>
            <a:r>
              <a:rPr lang="en-US" dirty="0" smtClean="0"/>
              <a:t> </a:t>
            </a:r>
            <a:endParaRPr lang="en-US" dirty="0"/>
          </a:p>
        </p:txBody>
      </p:sp>
      <p:sp>
        <p:nvSpPr>
          <p:cNvPr id="5" name="TextBox 4"/>
          <p:cNvSpPr txBox="1"/>
          <p:nvPr/>
        </p:nvSpPr>
        <p:spPr>
          <a:xfrm>
            <a:off x="6035041" y="3631475"/>
            <a:ext cx="6601096" cy="1200329"/>
          </a:xfrm>
          <a:prstGeom prst="rect">
            <a:avLst/>
          </a:prstGeom>
          <a:noFill/>
        </p:spPr>
        <p:txBody>
          <a:bodyPr wrap="square" rtlCol="0">
            <a:spAutoFit/>
          </a:bodyPr>
          <a:lstStyle/>
          <a:p>
            <a:pPr lvl="0"/>
            <a:r>
              <a:rPr lang="en-US" dirty="0" smtClean="0"/>
              <a:t>4. </a:t>
            </a:r>
            <a:r>
              <a:rPr lang="en-US" dirty="0" err="1" smtClean="0"/>
              <a:t>Kemajuanteknologi</a:t>
            </a:r>
            <a:endParaRPr lang="en-US" dirty="0" smtClean="0"/>
          </a:p>
          <a:p>
            <a:pPr lvl="0"/>
            <a:r>
              <a:rPr lang="en-US" dirty="0" smtClean="0"/>
              <a:t>5. Tingkat </a:t>
            </a:r>
            <a:r>
              <a:rPr lang="en-US" dirty="0" err="1" smtClean="0"/>
              <a:t>pendapatannasional</a:t>
            </a:r>
            <a:r>
              <a:rPr lang="en-US" dirty="0" smtClean="0"/>
              <a:t> </a:t>
            </a:r>
            <a:r>
              <a:rPr lang="en-US" dirty="0" err="1" smtClean="0"/>
              <a:t>dan</a:t>
            </a:r>
            <a:r>
              <a:rPr lang="en-US" dirty="0" smtClean="0"/>
              <a:t> </a:t>
            </a:r>
            <a:r>
              <a:rPr lang="en-US" dirty="0" err="1" smtClean="0"/>
              <a:t>perubahan-perubahannya</a:t>
            </a:r>
            <a:endParaRPr lang="en-US" dirty="0" smtClean="0"/>
          </a:p>
          <a:p>
            <a:r>
              <a:rPr lang="en-US" dirty="0" smtClean="0"/>
              <a:t>6. </a:t>
            </a:r>
            <a:r>
              <a:rPr lang="en-US" dirty="0" err="1" smtClean="0"/>
              <a:t>Keuntungan</a:t>
            </a:r>
            <a:r>
              <a:rPr lang="en-US" dirty="0" smtClean="0"/>
              <a:t> yang </a:t>
            </a:r>
            <a:r>
              <a:rPr lang="en-US" dirty="0" err="1" smtClean="0"/>
              <a:t>di</a:t>
            </a:r>
            <a:r>
              <a:rPr lang="en-US" dirty="0" smtClean="0"/>
              <a:t> </a:t>
            </a:r>
            <a:r>
              <a:rPr lang="en-US" dirty="0" err="1" smtClean="0"/>
              <a:t>perolehperusahaan-perusahaan</a:t>
            </a:r>
            <a:endParaRPr lang="en-US" dirty="0" smtClean="0"/>
          </a:p>
          <a:p>
            <a:endParaRPr lang="en-US" dirty="0"/>
          </a:p>
        </p:txBody>
      </p:sp>
      <p:sp>
        <p:nvSpPr>
          <p:cNvPr id="7" name="TextBox 6"/>
          <p:cNvSpPr txBox="1"/>
          <p:nvPr/>
        </p:nvSpPr>
        <p:spPr>
          <a:xfrm>
            <a:off x="587830" y="4642009"/>
            <a:ext cx="11338560" cy="2215991"/>
          </a:xfrm>
          <a:prstGeom prst="rect">
            <a:avLst/>
          </a:prstGeom>
          <a:noFill/>
        </p:spPr>
        <p:txBody>
          <a:bodyPr wrap="square" rtlCol="0">
            <a:spAutoFit/>
          </a:bodyPr>
          <a:lstStyle/>
          <a:p>
            <a:pPr lvl="0">
              <a:buFont typeface="Wingdings" pitchFamily="2" charset="2"/>
              <a:buChar char="Ø"/>
            </a:pPr>
            <a:r>
              <a:rPr lang="de-DE" sz="2000" b="1" dirty="0" smtClean="0"/>
              <a:t> Perubahan Keseimbangan dan Multiplier </a:t>
            </a:r>
            <a:endParaRPr lang="en-US" sz="2000" dirty="0" smtClean="0"/>
          </a:p>
          <a:p>
            <a:r>
              <a:rPr lang="de-DE" sz="2000" dirty="0" smtClean="0"/>
              <a:t>Dari satu periode ke periode lainnya, keseimbangan pendapatan nasional akan selalu mengalami perubahan. Dalam perekonomian dua sektor perubahan tersebut disebabkan oleh perubahan dalam investasi. Sedangkan Analisis mengenai multiplier bertujuan untuk mempengaruhi kenaikan atau kemerosotan dalam mengeluarkan agrerat ke atas keseimbangan dan terutama ke atas tingkat pendapatan nasional. </a:t>
            </a:r>
            <a:endParaRPr lang="en-US" sz="2000" dirty="0" smtClean="0"/>
          </a:p>
          <a:p>
            <a:endParaRPr lang="en-US" dirty="0"/>
          </a:p>
        </p:txBody>
      </p:sp>
    </p:spTree>
    <p:extLst>
      <p:ext uri="{BB962C8B-B14F-4D97-AF65-F5344CB8AC3E}">
        <p14:creationId xmlns="" xmlns:p14="http://schemas.microsoft.com/office/powerpoint/2010/main" val="117767926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796146" y="304799"/>
            <a:ext cx="7827818" cy="581891"/>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j-lt"/>
                <a:ea typeface="+mj-ea"/>
                <a:cs typeface="+mj-cs"/>
              </a:rPr>
              <a:t>        </a:t>
            </a:r>
          </a:p>
        </p:txBody>
      </p:sp>
      <p:sp>
        <p:nvSpPr>
          <p:cNvPr id="3" name="Title 2">
            <a:extLst>
              <a:ext uri="{FF2B5EF4-FFF2-40B4-BE49-F238E27FC236}">
                <a16:creationId xmlns="" xmlns:a16="http://schemas.microsoft.com/office/drawing/2014/main" id="{3964974B-A837-4070-80FC-101C3AC6E448}"/>
              </a:ext>
            </a:extLst>
          </p:cNvPr>
          <p:cNvSpPr>
            <a:spLocks noGrp="1"/>
          </p:cNvSpPr>
          <p:nvPr>
            <p:ph type="title"/>
          </p:nvPr>
        </p:nvSpPr>
        <p:spPr>
          <a:xfrm>
            <a:off x="511047" y="1853154"/>
            <a:ext cx="10515600" cy="1325563"/>
          </a:xfrm>
        </p:spPr>
        <p:txBody>
          <a:bodyPr/>
          <a:lstStyle/>
          <a:p>
            <a:pPr lvl="0" algn="l">
              <a:buFont typeface="Wingdings" pitchFamily="2" charset="2"/>
              <a:buChar char="Ø"/>
            </a:pPr>
            <a:r>
              <a:rPr lang="en-US" sz="2000" dirty="0" smtClean="0">
                <a:solidFill>
                  <a:schemeClr val="tx1"/>
                </a:solidFill>
              </a:rPr>
              <a:t> </a:t>
            </a:r>
            <a:r>
              <a:rPr lang="en-US" sz="2000" dirty="0" err="1" smtClean="0">
                <a:solidFill>
                  <a:schemeClr val="tx1"/>
                </a:solidFill>
              </a:rPr>
              <a:t>Pengertian</a:t>
            </a:r>
            <a:r>
              <a:rPr lang="en-US" sz="2000" dirty="0" smtClean="0">
                <a:solidFill>
                  <a:schemeClr val="tx1"/>
                </a:solidFill>
              </a:rPr>
              <a:t> </a:t>
            </a:r>
            <a:r>
              <a:rPr lang="en-US" sz="2000" dirty="0" err="1" smtClean="0">
                <a:solidFill>
                  <a:schemeClr val="tx1"/>
                </a:solidFill>
              </a:rPr>
              <a:t>Perekonomian</a:t>
            </a:r>
            <a:r>
              <a:rPr lang="en-US" sz="2000" dirty="0" smtClean="0">
                <a:solidFill>
                  <a:schemeClr val="tx1"/>
                </a:solidFill>
              </a:rPr>
              <a:t> </a:t>
            </a:r>
            <a:r>
              <a:rPr lang="en-US" sz="2000" dirty="0" err="1" smtClean="0">
                <a:solidFill>
                  <a:schemeClr val="tx1"/>
                </a:solidFill>
              </a:rPr>
              <a:t>Tiga</a:t>
            </a:r>
            <a:r>
              <a:rPr lang="en-US" sz="2000" dirty="0" smtClean="0">
                <a:solidFill>
                  <a:schemeClr val="tx1"/>
                </a:solidFill>
              </a:rPr>
              <a:t> </a:t>
            </a:r>
            <a:r>
              <a:rPr lang="en-US" sz="2000" dirty="0" err="1" smtClean="0">
                <a:solidFill>
                  <a:schemeClr val="tx1"/>
                </a:solidFill>
              </a:rPr>
              <a:t>Sektor</a:t>
            </a:r>
            <a:r>
              <a:rPr lang="en-US" dirty="0" smtClean="0"/>
              <a:t/>
            </a:r>
            <a:br>
              <a:rPr lang="en-US" dirty="0" smtClean="0"/>
            </a:br>
            <a:r>
              <a:rPr lang="en-US" sz="2000" b="0" dirty="0" err="1" smtClean="0">
                <a:solidFill>
                  <a:schemeClr val="tx1"/>
                </a:solidFill>
              </a:rPr>
              <a:t>Perekonomian</a:t>
            </a:r>
            <a:r>
              <a:rPr lang="en-US" sz="2000" b="0" dirty="0" smtClean="0">
                <a:solidFill>
                  <a:schemeClr val="tx1"/>
                </a:solidFill>
              </a:rPr>
              <a:t> </a:t>
            </a:r>
            <a:r>
              <a:rPr lang="en-US" sz="2000" b="0" dirty="0" err="1" smtClean="0">
                <a:solidFill>
                  <a:schemeClr val="tx1"/>
                </a:solidFill>
              </a:rPr>
              <a:t>tiga</a:t>
            </a:r>
            <a:r>
              <a:rPr lang="en-US" sz="2000" b="0" dirty="0" smtClean="0">
                <a:solidFill>
                  <a:schemeClr val="tx1"/>
                </a:solidFill>
              </a:rPr>
              <a:t> sector </a:t>
            </a:r>
            <a:r>
              <a:rPr lang="en-US" sz="2000" b="0" dirty="0" err="1" smtClean="0">
                <a:solidFill>
                  <a:schemeClr val="tx1"/>
                </a:solidFill>
              </a:rPr>
              <a:t>adalah</a:t>
            </a:r>
            <a:r>
              <a:rPr lang="en-US" sz="2000" b="0" dirty="0" smtClean="0">
                <a:solidFill>
                  <a:schemeClr val="tx1"/>
                </a:solidFill>
              </a:rPr>
              <a:t> </a:t>
            </a:r>
            <a:r>
              <a:rPr lang="en-US" sz="2000" b="0" dirty="0" err="1" smtClean="0">
                <a:solidFill>
                  <a:schemeClr val="tx1"/>
                </a:solidFill>
              </a:rPr>
              <a:t>perekonomian</a:t>
            </a:r>
            <a:r>
              <a:rPr lang="en-US" sz="2000" b="0" dirty="0" smtClean="0">
                <a:solidFill>
                  <a:schemeClr val="tx1"/>
                </a:solidFill>
              </a:rPr>
              <a:t> yang </a:t>
            </a:r>
            <a:r>
              <a:rPr lang="en-US" sz="2000" b="0" dirty="0" err="1" smtClean="0">
                <a:solidFill>
                  <a:schemeClr val="tx1"/>
                </a:solidFill>
              </a:rPr>
              <a:t>meliputi</a:t>
            </a:r>
            <a:r>
              <a:rPr lang="en-US" sz="2000" b="0" dirty="0" smtClean="0">
                <a:solidFill>
                  <a:schemeClr val="tx1"/>
                </a:solidFill>
              </a:rPr>
              <a:t> </a:t>
            </a:r>
            <a:r>
              <a:rPr lang="en-US" sz="2000" b="0" dirty="0" err="1" smtClean="0">
                <a:solidFill>
                  <a:schemeClr val="tx1"/>
                </a:solidFill>
              </a:rPr>
              <a:t>kegiatan</a:t>
            </a:r>
            <a:r>
              <a:rPr lang="en-US" sz="2000" b="0" dirty="0" smtClean="0">
                <a:solidFill>
                  <a:schemeClr val="tx1"/>
                </a:solidFill>
              </a:rPr>
              <a:t> </a:t>
            </a:r>
            <a:r>
              <a:rPr lang="en-US" sz="2000" b="0" dirty="0" err="1" smtClean="0">
                <a:solidFill>
                  <a:schemeClr val="tx1"/>
                </a:solidFill>
              </a:rPr>
              <a:t>dalam</a:t>
            </a:r>
            <a:r>
              <a:rPr lang="en-US" sz="2000" b="0" dirty="0" smtClean="0">
                <a:solidFill>
                  <a:schemeClr val="tx1"/>
                </a:solidFill>
              </a:rPr>
              <a:t> sector </a:t>
            </a:r>
            <a:r>
              <a:rPr lang="en-US" sz="2000" b="0" dirty="0" err="1" smtClean="0">
                <a:solidFill>
                  <a:schemeClr val="tx1"/>
                </a:solidFill>
              </a:rPr>
              <a:t>perusahaan</a:t>
            </a:r>
            <a:r>
              <a:rPr lang="en-US" sz="2000" b="0" dirty="0" smtClean="0">
                <a:solidFill>
                  <a:schemeClr val="tx1"/>
                </a:solidFill>
              </a:rPr>
              <a:t>, </a:t>
            </a:r>
            <a:r>
              <a:rPr lang="en-US" sz="2000" b="0" dirty="0" err="1" smtClean="0">
                <a:solidFill>
                  <a:schemeClr val="tx1"/>
                </a:solidFill>
              </a:rPr>
              <a:t>rumah</a:t>
            </a:r>
            <a:r>
              <a:rPr lang="en-US" sz="2000" b="0" dirty="0" smtClean="0">
                <a:solidFill>
                  <a:schemeClr val="tx1"/>
                </a:solidFill>
              </a:rPr>
              <a:t> </a:t>
            </a:r>
            <a:r>
              <a:rPr lang="en-US" sz="2000" b="0" dirty="0" err="1" smtClean="0">
                <a:solidFill>
                  <a:schemeClr val="tx1"/>
                </a:solidFill>
              </a:rPr>
              <a:t>tangga</a:t>
            </a:r>
            <a:r>
              <a:rPr lang="en-US" sz="2000" b="0" dirty="0" smtClean="0">
                <a:solidFill>
                  <a:schemeClr val="tx1"/>
                </a:solidFill>
              </a:rPr>
              <a:t> </a:t>
            </a:r>
            <a:r>
              <a:rPr lang="en-US" sz="2000" b="0" dirty="0" err="1" smtClean="0">
                <a:solidFill>
                  <a:schemeClr val="tx1"/>
                </a:solidFill>
              </a:rPr>
              <a:t>dan</a:t>
            </a:r>
            <a:r>
              <a:rPr lang="en-US" sz="2000" b="0" dirty="0" smtClean="0">
                <a:solidFill>
                  <a:schemeClr val="tx1"/>
                </a:solidFill>
              </a:rPr>
              <a:t> </a:t>
            </a:r>
            <a:r>
              <a:rPr lang="en-US" sz="2000" b="0" dirty="0" err="1" smtClean="0">
                <a:solidFill>
                  <a:schemeClr val="tx1"/>
                </a:solidFill>
              </a:rPr>
              <a:t>pemerintah</a:t>
            </a:r>
            <a:r>
              <a:rPr lang="en-US" sz="2000" b="0" dirty="0" smtClean="0">
                <a:solidFill>
                  <a:schemeClr val="tx1"/>
                </a:solidFill>
              </a:rPr>
              <a:t>. </a:t>
            </a:r>
            <a:r>
              <a:rPr lang="en-US" sz="2000" b="0" dirty="0" err="1" smtClean="0">
                <a:solidFill>
                  <a:schemeClr val="tx1"/>
                </a:solidFill>
              </a:rPr>
              <a:t>Ada</a:t>
            </a:r>
            <a:r>
              <a:rPr lang="en-US" sz="2000" b="0" dirty="0" smtClean="0">
                <a:solidFill>
                  <a:schemeClr val="tx1"/>
                </a:solidFill>
              </a:rPr>
              <a:t> </a:t>
            </a:r>
            <a:r>
              <a:rPr lang="en-US" sz="2000" b="0" dirty="0" err="1" smtClean="0">
                <a:solidFill>
                  <a:schemeClr val="tx1"/>
                </a:solidFill>
              </a:rPr>
              <a:t>dua</a:t>
            </a:r>
            <a:r>
              <a:rPr lang="en-US" sz="2000" b="0" dirty="0" smtClean="0">
                <a:solidFill>
                  <a:schemeClr val="tx1"/>
                </a:solidFill>
              </a:rPr>
              <a:t> </a:t>
            </a:r>
            <a:r>
              <a:rPr lang="en-US" sz="2000" b="0" dirty="0" err="1" smtClean="0">
                <a:solidFill>
                  <a:schemeClr val="tx1"/>
                </a:solidFill>
              </a:rPr>
              <a:t>perubahan</a:t>
            </a:r>
            <a:r>
              <a:rPr lang="en-US" sz="2000" b="0" dirty="0" smtClean="0">
                <a:solidFill>
                  <a:schemeClr val="tx1"/>
                </a:solidFill>
              </a:rPr>
              <a:t> </a:t>
            </a:r>
            <a:r>
              <a:rPr lang="en-US" sz="2000" b="0" dirty="0" err="1" smtClean="0">
                <a:solidFill>
                  <a:schemeClr val="tx1"/>
                </a:solidFill>
              </a:rPr>
              <a:t>penting</a:t>
            </a:r>
            <a:r>
              <a:rPr lang="en-US" sz="2000" b="0" dirty="0" smtClean="0">
                <a:solidFill>
                  <a:schemeClr val="tx1"/>
                </a:solidFill>
              </a:rPr>
              <a:t> </a:t>
            </a:r>
            <a:r>
              <a:rPr lang="en-US" sz="2000" b="0" dirty="0" err="1" smtClean="0">
                <a:solidFill>
                  <a:schemeClr val="tx1"/>
                </a:solidFill>
              </a:rPr>
              <a:t>dalam</a:t>
            </a:r>
            <a:r>
              <a:rPr lang="en-US" sz="2000" b="0" dirty="0" smtClean="0">
                <a:solidFill>
                  <a:schemeClr val="tx1"/>
                </a:solidFill>
              </a:rPr>
              <a:t> </a:t>
            </a:r>
            <a:r>
              <a:rPr lang="en-US" sz="2000" b="0" dirty="0" err="1" smtClean="0">
                <a:solidFill>
                  <a:schemeClr val="tx1"/>
                </a:solidFill>
              </a:rPr>
              <a:t>proses</a:t>
            </a:r>
            <a:r>
              <a:rPr lang="en-US" sz="2000" b="0" dirty="0" smtClean="0">
                <a:solidFill>
                  <a:schemeClr val="tx1"/>
                </a:solidFill>
              </a:rPr>
              <a:t> </a:t>
            </a:r>
            <a:r>
              <a:rPr lang="en-US" sz="2000" b="0" dirty="0" err="1" smtClean="0">
                <a:solidFill>
                  <a:schemeClr val="tx1"/>
                </a:solidFill>
              </a:rPr>
              <a:t>penentuan</a:t>
            </a:r>
            <a:r>
              <a:rPr lang="en-US" sz="2000" b="0" dirty="0" smtClean="0">
                <a:solidFill>
                  <a:schemeClr val="tx1"/>
                </a:solidFill>
              </a:rPr>
              <a:t> </a:t>
            </a:r>
            <a:r>
              <a:rPr lang="en-US" sz="2000" b="0" dirty="0" err="1" smtClean="0">
                <a:solidFill>
                  <a:schemeClr val="tx1"/>
                </a:solidFill>
              </a:rPr>
              <a:t>keseimbangan</a:t>
            </a:r>
            <a:r>
              <a:rPr lang="en-US" sz="2000" b="0" dirty="0" smtClean="0">
                <a:solidFill>
                  <a:schemeClr val="tx1"/>
                </a:solidFill>
              </a:rPr>
              <a:t> </a:t>
            </a:r>
            <a:r>
              <a:rPr lang="en-US" sz="2000" b="0" dirty="0" err="1" smtClean="0">
                <a:solidFill>
                  <a:schemeClr val="tx1"/>
                </a:solidFill>
              </a:rPr>
              <a:t>pendapatan</a:t>
            </a:r>
            <a:r>
              <a:rPr lang="en-US" sz="2000" b="0" dirty="0" smtClean="0">
                <a:solidFill>
                  <a:schemeClr val="tx1"/>
                </a:solidFill>
              </a:rPr>
              <a:t> </a:t>
            </a:r>
            <a:r>
              <a:rPr lang="en-US" sz="2000" b="0" dirty="0" err="1" smtClean="0">
                <a:solidFill>
                  <a:schemeClr val="tx1"/>
                </a:solidFill>
              </a:rPr>
              <a:t>nasional</a:t>
            </a:r>
            <a:r>
              <a:rPr lang="en-US" sz="2000" b="0" dirty="0" smtClean="0">
                <a:solidFill>
                  <a:schemeClr val="tx1"/>
                </a:solidFill>
              </a:rPr>
              <a:t>, </a:t>
            </a:r>
            <a:r>
              <a:rPr lang="en-US" sz="2000" b="0" dirty="0" err="1" smtClean="0">
                <a:solidFill>
                  <a:schemeClr val="tx1"/>
                </a:solidFill>
              </a:rPr>
              <a:t>yaitu</a:t>
            </a:r>
            <a:r>
              <a:rPr lang="en-US" sz="2000" b="0" dirty="0" smtClean="0">
                <a:solidFill>
                  <a:schemeClr val="tx1"/>
                </a:solidFill>
              </a:rPr>
              <a:t>: </a:t>
            </a:r>
            <a:endParaRPr lang="en-ID" sz="2000" b="0" dirty="0">
              <a:solidFill>
                <a:schemeClr val="tx1"/>
              </a:solidFill>
            </a:endParaRPr>
          </a:p>
        </p:txBody>
      </p:sp>
      <p:sp>
        <p:nvSpPr>
          <p:cNvPr id="4" name="TextBox 3"/>
          <p:cNvSpPr txBox="1"/>
          <p:nvPr/>
        </p:nvSpPr>
        <p:spPr>
          <a:xfrm>
            <a:off x="600892" y="3082834"/>
            <a:ext cx="7367450" cy="2206245"/>
          </a:xfrm>
          <a:prstGeom prst="rect">
            <a:avLst/>
          </a:prstGeom>
          <a:noFill/>
        </p:spPr>
        <p:txBody>
          <a:bodyPr wrap="square" rtlCol="0">
            <a:spAutoFit/>
          </a:bodyPr>
          <a:lstStyle/>
          <a:p>
            <a:pPr marL="342900" marR="0" lvl="0" indent="-342900">
              <a:lnSpc>
                <a:spcPct val="115000"/>
              </a:lnSpc>
              <a:spcBef>
                <a:spcPts val="0"/>
              </a:spcBef>
              <a:spcAft>
                <a:spcPts val="0"/>
              </a:spcAft>
              <a:buFont typeface="+mj-lt"/>
              <a:buAutoNum type="arabicPeriod"/>
            </a:pPr>
            <a:r>
              <a:rPr lang="en-US" dirty="0" smtClean="0"/>
              <a:t> </a:t>
            </a:r>
            <a:r>
              <a:rPr lang="en-US" sz="1600" dirty="0" err="1" smtClean="0">
                <a:solidFill>
                  <a:srgbClr val="000000"/>
                </a:solidFill>
                <a:latin typeface="Times New Roman"/>
                <a:ea typeface="Calibri"/>
                <a:cs typeface="Times New Roman"/>
              </a:rPr>
              <a:t>Pungutanpajak</a:t>
            </a:r>
            <a:r>
              <a:rPr lang="en-US" sz="1600" dirty="0" smtClean="0">
                <a:solidFill>
                  <a:srgbClr val="000000"/>
                </a:solidFill>
                <a:latin typeface="Times New Roman"/>
                <a:ea typeface="Calibri"/>
                <a:cs typeface="Times New Roman"/>
              </a:rPr>
              <a:t> yang </a:t>
            </a:r>
            <a:r>
              <a:rPr lang="en-US" sz="1600" dirty="0" err="1" smtClean="0">
                <a:solidFill>
                  <a:srgbClr val="000000"/>
                </a:solidFill>
                <a:latin typeface="Times New Roman"/>
                <a:ea typeface="Calibri"/>
                <a:cs typeface="Times New Roman"/>
              </a:rPr>
              <a:t>dilakukan</a:t>
            </a:r>
            <a:r>
              <a:rPr lang="en-US" sz="1600" dirty="0" smtClean="0">
                <a:solidFill>
                  <a:srgbClr val="000000"/>
                </a:solidFill>
                <a:latin typeface="Times New Roman"/>
                <a:ea typeface="Calibri"/>
                <a:cs typeface="Times New Roman"/>
              </a:rPr>
              <a:t> </a:t>
            </a:r>
            <a:r>
              <a:rPr lang="en-US" sz="1600" dirty="0" err="1" smtClean="0">
                <a:solidFill>
                  <a:srgbClr val="000000"/>
                </a:solidFill>
                <a:latin typeface="Times New Roman"/>
                <a:ea typeface="Calibri"/>
                <a:cs typeface="Times New Roman"/>
              </a:rPr>
              <a:t>pemerintah</a:t>
            </a:r>
            <a:r>
              <a:rPr lang="en-US" sz="1600" dirty="0" smtClean="0">
                <a:solidFill>
                  <a:srgbClr val="000000"/>
                </a:solidFill>
                <a:latin typeface="Times New Roman"/>
                <a:ea typeface="Calibri"/>
                <a:cs typeface="Times New Roman"/>
              </a:rPr>
              <a:t> </a:t>
            </a:r>
            <a:r>
              <a:rPr lang="en-US" sz="1600" dirty="0" err="1" smtClean="0">
                <a:solidFill>
                  <a:srgbClr val="000000"/>
                </a:solidFill>
                <a:latin typeface="Times New Roman"/>
                <a:ea typeface="Calibri"/>
                <a:cs typeface="Times New Roman"/>
              </a:rPr>
              <a:t>akan</a:t>
            </a:r>
            <a:r>
              <a:rPr lang="en-US" sz="1600" dirty="0" smtClean="0">
                <a:solidFill>
                  <a:srgbClr val="000000"/>
                </a:solidFill>
                <a:latin typeface="Times New Roman"/>
                <a:ea typeface="Calibri"/>
                <a:cs typeface="Times New Roman"/>
              </a:rPr>
              <a:t> </a:t>
            </a:r>
            <a:r>
              <a:rPr lang="en-US" sz="1600" dirty="0" err="1" smtClean="0">
                <a:solidFill>
                  <a:srgbClr val="000000"/>
                </a:solidFill>
                <a:latin typeface="Times New Roman"/>
                <a:ea typeface="Calibri"/>
                <a:cs typeface="Times New Roman"/>
              </a:rPr>
              <a:t>mengurangi</a:t>
            </a:r>
            <a:r>
              <a:rPr lang="en-US" sz="1600" dirty="0" smtClean="0">
                <a:solidFill>
                  <a:srgbClr val="000000"/>
                </a:solidFill>
                <a:latin typeface="Times New Roman"/>
                <a:ea typeface="Calibri"/>
                <a:cs typeface="Times New Roman"/>
              </a:rPr>
              <a:t> </a:t>
            </a:r>
            <a:r>
              <a:rPr lang="en-US" sz="1600" dirty="0" err="1" smtClean="0">
                <a:solidFill>
                  <a:srgbClr val="000000"/>
                </a:solidFill>
                <a:latin typeface="Times New Roman"/>
                <a:ea typeface="Calibri"/>
                <a:cs typeface="Times New Roman"/>
              </a:rPr>
              <a:t>pengeluaran</a:t>
            </a:r>
            <a:r>
              <a:rPr lang="en-US" sz="1600" dirty="0" smtClean="0">
                <a:solidFill>
                  <a:srgbClr val="000000"/>
                </a:solidFill>
                <a:latin typeface="Times New Roman"/>
                <a:ea typeface="Calibri"/>
                <a:cs typeface="Times New Roman"/>
              </a:rPr>
              <a:t> </a:t>
            </a:r>
            <a:r>
              <a:rPr lang="en-US" sz="1600" dirty="0" err="1" smtClean="0">
                <a:solidFill>
                  <a:srgbClr val="000000"/>
                </a:solidFill>
                <a:latin typeface="Times New Roman"/>
                <a:ea typeface="Calibri"/>
                <a:cs typeface="Times New Roman"/>
              </a:rPr>
              <a:t>agregat</a:t>
            </a:r>
            <a:r>
              <a:rPr lang="en-US" sz="1600" dirty="0" smtClean="0">
                <a:solidFill>
                  <a:srgbClr val="000000"/>
                </a:solidFill>
                <a:latin typeface="Times New Roman"/>
                <a:ea typeface="Calibri"/>
                <a:cs typeface="Times New Roman"/>
              </a:rPr>
              <a:t> </a:t>
            </a:r>
            <a:r>
              <a:rPr lang="en-US" sz="1600" dirty="0" err="1" smtClean="0">
                <a:solidFill>
                  <a:srgbClr val="000000"/>
                </a:solidFill>
                <a:latin typeface="Times New Roman"/>
                <a:ea typeface="Calibri"/>
                <a:cs typeface="Times New Roman"/>
              </a:rPr>
              <a:t>melalui</a:t>
            </a:r>
            <a:r>
              <a:rPr lang="en-US" sz="1600" dirty="0" smtClean="0">
                <a:solidFill>
                  <a:srgbClr val="000000"/>
                </a:solidFill>
                <a:latin typeface="Times New Roman"/>
                <a:ea typeface="Calibri"/>
                <a:cs typeface="Times New Roman"/>
              </a:rPr>
              <a:t> </a:t>
            </a:r>
            <a:r>
              <a:rPr lang="en-US" sz="1600" dirty="0" err="1" smtClean="0">
                <a:solidFill>
                  <a:srgbClr val="000000"/>
                </a:solidFill>
                <a:latin typeface="Times New Roman"/>
                <a:ea typeface="Calibri"/>
                <a:cs typeface="Times New Roman"/>
              </a:rPr>
              <a:t>pengurangan</a:t>
            </a:r>
            <a:r>
              <a:rPr lang="en-US" sz="1600" dirty="0" smtClean="0">
                <a:solidFill>
                  <a:srgbClr val="000000"/>
                </a:solidFill>
                <a:latin typeface="Times New Roman"/>
                <a:ea typeface="Calibri"/>
                <a:cs typeface="Times New Roman"/>
              </a:rPr>
              <a:t> </a:t>
            </a:r>
            <a:r>
              <a:rPr lang="en-US" sz="1600" dirty="0" err="1" smtClean="0">
                <a:solidFill>
                  <a:srgbClr val="000000"/>
                </a:solidFill>
                <a:latin typeface="Times New Roman"/>
                <a:ea typeface="Calibri"/>
                <a:cs typeface="Times New Roman"/>
              </a:rPr>
              <a:t>atas</a:t>
            </a:r>
            <a:r>
              <a:rPr lang="en-US" sz="1600" dirty="0" smtClean="0">
                <a:solidFill>
                  <a:srgbClr val="000000"/>
                </a:solidFill>
                <a:latin typeface="Times New Roman"/>
                <a:ea typeface="Calibri"/>
                <a:cs typeface="Times New Roman"/>
              </a:rPr>
              <a:t> </a:t>
            </a:r>
            <a:r>
              <a:rPr lang="en-US" sz="1600" dirty="0" err="1" smtClean="0">
                <a:solidFill>
                  <a:srgbClr val="000000"/>
                </a:solidFill>
                <a:latin typeface="Times New Roman"/>
                <a:ea typeface="Calibri"/>
                <a:cs typeface="Times New Roman"/>
              </a:rPr>
              <a:t>konsumsi</a:t>
            </a:r>
            <a:r>
              <a:rPr lang="en-US" sz="1600" dirty="0" smtClean="0">
                <a:solidFill>
                  <a:srgbClr val="000000"/>
                </a:solidFill>
                <a:latin typeface="Times New Roman"/>
                <a:ea typeface="Calibri"/>
                <a:cs typeface="Times New Roman"/>
              </a:rPr>
              <a:t> </a:t>
            </a:r>
            <a:r>
              <a:rPr lang="en-US" sz="1600" dirty="0" err="1" smtClean="0">
                <a:solidFill>
                  <a:srgbClr val="000000"/>
                </a:solidFill>
                <a:latin typeface="Times New Roman"/>
                <a:ea typeface="Calibri"/>
                <a:cs typeface="Times New Roman"/>
              </a:rPr>
              <a:t>rumah</a:t>
            </a:r>
            <a:r>
              <a:rPr lang="en-US" sz="1600" dirty="0" smtClean="0">
                <a:solidFill>
                  <a:srgbClr val="000000"/>
                </a:solidFill>
                <a:latin typeface="Times New Roman"/>
                <a:ea typeface="Calibri"/>
                <a:cs typeface="Times New Roman"/>
              </a:rPr>
              <a:t> </a:t>
            </a:r>
            <a:r>
              <a:rPr lang="en-US" sz="1600" dirty="0" err="1" smtClean="0">
                <a:solidFill>
                  <a:srgbClr val="000000"/>
                </a:solidFill>
                <a:latin typeface="Times New Roman"/>
                <a:ea typeface="Calibri"/>
                <a:cs typeface="Times New Roman"/>
              </a:rPr>
              <a:t>tangga</a:t>
            </a:r>
            <a:r>
              <a:rPr lang="en-US" sz="1600" dirty="0" smtClean="0">
                <a:solidFill>
                  <a:srgbClr val="000000"/>
                </a:solidFill>
                <a:latin typeface="Times New Roman"/>
                <a:ea typeface="Calibri"/>
                <a:cs typeface="Times New Roman"/>
              </a:rPr>
              <a:t>. </a:t>
            </a:r>
            <a:endParaRPr lang="en-US" sz="1600" dirty="0" smtClean="0">
              <a:ea typeface="Calibri"/>
              <a:cs typeface="Times New Roman"/>
            </a:endParaRPr>
          </a:p>
          <a:p>
            <a:pPr marL="342900" marR="0" lvl="0" indent="-342900">
              <a:lnSpc>
                <a:spcPct val="115000"/>
              </a:lnSpc>
              <a:spcBef>
                <a:spcPts val="0"/>
              </a:spcBef>
              <a:spcAft>
                <a:spcPts val="0"/>
              </a:spcAft>
              <a:buFont typeface="+mj-lt"/>
              <a:buAutoNum type="arabicPeriod"/>
            </a:pPr>
            <a:r>
              <a:rPr lang="en-US" sz="1600" dirty="0" err="1" smtClean="0">
                <a:solidFill>
                  <a:srgbClr val="000000"/>
                </a:solidFill>
                <a:latin typeface="Times New Roman"/>
                <a:ea typeface="Calibri"/>
                <a:cs typeface="Times New Roman"/>
              </a:rPr>
              <a:t>Pajakmemungkinkanpemerintahmelakukanperbelanjaan</a:t>
            </a:r>
            <a:r>
              <a:rPr lang="en-US" sz="1600" dirty="0" smtClean="0">
                <a:solidFill>
                  <a:srgbClr val="000000"/>
                </a:solidFill>
                <a:latin typeface="Times New Roman"/>
                <a:ea typeface="Calibri"/>
                <a:cs typeface="Times New Roman"/>
              </a:rPr>
              <a:t> </a:t>
            </a:r>
            <a:r>
              <a:rPr lang="en-US" sz="1600" dirty="0" err="1" smtClean="0">
                <a:solidFill>
                  <a:srgbClr val="000000"/>
                </a:solidFill>
                <a:latin typeface="Times New Roman"/>
                <a:ea typeface="Calibri"/>
                <a:cs typeface="Times New Roman"/>
              </a:rPr>
              <a:t>dan</a:t>
            </a:r>
            <a:r>
              <a:rPr lang="en-US" sz="1600" dirty="0" smtClean="0">
                <a:solidFill>
                  <a:srgbClr val="000000"/>
                </a:solidFill>
                <a:latin typeface="Times New Roman"/>
                <a:ea typeface="Calibri"/>
                <a:cs typeface="Times New Roman"/>
              </a:rPr>
              <a:t> </a:t>
            </a:r>
            <a:r>
              <a:rPr lang="en-US" sz="1600" dirty="0" err="1" smtClean="0">
                <a:solidFill>
                  <a:srgbClr val="000000"/>
                </a:solidFill>
                <a:latin typeface="Times New Roman"/>
                <a:ea typeface="Calibri"/>
                <a:cs typeface="Times New Roman"/>
              </a:rPr>
              <a:t>iniakanmenaikkanperbelanjaanagregat</a:t>
            </a:r>
            <a:r>
              <a:rPr lang="en-US" sz="1600" dirty="0" smtClean="0">
                <a:solidFill>
                  <a:srgbClr val="000000"/>
                </a:solidFill>
                <a:latin typeface="Times New Roman"/>
                <a:ea typeface="Calibri"/>
                <a:cs typeface="Times New Roman"/>
              </a:rPr>
              <a:t>.</a:t>
            </a:r>
            <a:endParaRPr lang="en-US" sz="1600" dirty="0" smtClean="0">
              <a:ea typeface="Calibri"/>
              <a:cs typeface="Times New Roman"/>
            </a:endParaRPr>
          </a:p>
          <a:p>
            <a:pPr marL="342900" marR="0" lvl="0" indent="-342900">
              <a:lnSpc>
                <a:spcPct val="115000"/>
              </a:lnSpc>
              <a:spcBef>
                <a:spcPts val="0"/>
              </a:spcBef>
              <a:spcAft>
                <a:spcPts val="800"/>
              </a:spcAft>
              <a:buFont typeface="+mj-lt"/>
              <a:buAutoNum type="arabicPeriod"/>
            </a:pPr>
            <a:r>
              <a:rPr lang="de-DE" sz="1600" dirty="0" smtClean="0">
                <a:solidFill>
                  <a:srgbClr val="000000"/>
                </a:solidFill>
                <a:latin typeface="Times New Roman"/>
                <a:ea typeface="Calibri"/>
                <a:cs typeface="Times New Roman"/>
              </a:rPr>
              <a:t>Dalam ekonomi tiga sektor belum terdapat kegiatan mengekspor dan mengimpor. Oleh sebab itu, ekonomi tiga sektor dinamakan juga ekonomi tertutup.</a:t>
            </a:r>
            <a:endParaRPr lang="en-US" sz="1600" dirty="0" smtClean="0">
              <a:ea typeface="Calibri"/>
              <a:cs typeface="Times New Roman"/>
            </a:endParaRPr>
          </a:p>
          <a:p>
            <a:pPr lvl="0">
              <a:buFont typeface="Arial" pitchFamily="34" charset="0"/>
              <a:buChar char="•"/>
            </a:pPr>
            <a:endParaRPr lang="en-US" dirty="0"/>
          </a:p>
        </p:txBody>
      </p:sp>
      <p:sp>
        <p:nvSpPr>
          <p:cNvPr id="5" name="TextBox 4"/>
          <p:cNvSpPr txBox="1"/>
          <p:nvPr/>
        </p:nvSpPr>
        <p:spPr>
          <a:xfrm>
            <a:off x="522514" y="4980563"/>
            <a:ext cx="11447417" cy="1877437"/>
          </a:xfrm>
          <a:prstGeom prst="rect">
            <a:avLst/>
          </a:prstGeom>
          <a:noFill/>
        </p:spPr>
        <p:txBody>
          <a:bodyPr wrap="square" rtlCol="0">
            <a:spAutoFit/>
          </a:bodyPr>
          <a:lstStyle/>
          <a:p>
            <a:pPr lvl="0">
              <a:buFont typeface="Wingdings" pitchFamily="2" charset="2"/>
              <a:buChar char="Ø"/>
            </a:pPr>
            <a:r>
              <a:rPr lang="de-DE" b="1" dirty="0" smtClean="0"/>
              <a:t> Pengaruh Pemerintah Dalam Perekonomian 3 Sektor </a:t>
            </a:r>
            <a:endParaRPr lang="en-US" dirty="0" smtClean="0"/>
          </a:p>
          <a:p>
            <a:pPr lvl="0"/>
            <a:r>
              <a:rPr lang="de-DE" sz="1600" dirty="0" smtClean="0"/>
              <a:t>1. Pemerintah dapat menjadi peranan sentral sebagai pengatur perekonomian yang terjadi di masyarakat. </a:t>
            </a:r>
            <a:endParaRPr lang="en-US" sz="1600" dirty="0" smtClean="0"/>
          </a:p>
          <a:p>
            <a:pPr lvl="0"/>
            <a:r>
              <a:rPr lang="de-DE" sz="1600" dirty="0" smtClean="0"/>
              <a:t>2. Pemerintah berpengaruh menjadi peranan sebagai konsumen produk barang dan jasa. </a:t>
            </a:r>
            <a:endParaRPr lang="en-US" sz="1600" dirty="0" smtClean="0"/>
          </a:p>
          <a:p>
            <a:pPr lvl="0"/>
            <a:r>
              <a:rPr lang="de-DE" sz="1600" dirty="0" smtClean="0"/>
              <a:t>3. Pemerintah berpengaruh sebagai produsen yang mengelola berbagai perusahaan negara untuk menghasilkan produk untuk kebutuhan orang banyak. </a:t>
            </a:r>
            <a:endParaRPr lang="en-US" sz="1600" dirty="0" smtClean="0"/>
          </a:p>
          <a:p>
            <a:pPr lvl="0"/>
            <a:r>
              <a:rPr lang="de-DE" sz="1600" dirty="0" smtClean="0"/>
              <a:t>4. Pemerintah berpengaruh untuk menarik pajak dari setiap wajib pajak untuk mempertahankan stabilitas ekonomi negara.</a:t>
            </a:r>
            <a:endParaRPr lang="en-US" sz="1600" dirty="0" smtClean="0"/>
          </a:p>
          <a:p>
            <a:endParaRPr lang="en-US" dirty="0"/>
          </a:p>
        </p:txBody>
      </p:sp>
      <p:sp>
        <p:nvSpPr>
          <p:cNvPr id="7" name="TextBox 6"/>
          <p:cNvSpPr txBox="1"/>
          <p:nvPr/>
        </p:nvSpPr>
        <p:spPr>
          <a:xfrm>
            <a:off x="535577" y="1162595"/>
            <a:ext cx="8464731" cy="523220"/>
          </a:xfrm>
          <a:prstGeom prst="rect">
            <a:avLst/>
          </a:prstGeom>
          <a:noFill/>
        </p:spPr>
        <p:txBody>
          <a:bodyPr wrap="square" rtlCol="0">
            <a:spAutoFit/>
          </a:bodyPr>
          <a:lstStyle/>
          <a:p>
            <a:pPr>
              <a:buFont typeface="Wingdings" pitchFamily="2" charset="2"/>
              <a:buChar char="v"/>
            </a:pPr>
            <a:r>
              <a:rPr lang="de-DE" sz="2800" b="1" dirty="0" smtClean="0"/>
              <a:t> KESEIMBANGAN EKONOMI TIGA SEKTOR</a:t>
            </a:r>
            <a:endParaRPr lang="en-US" sz="2800" dirty="0"/>
          </a:p>
        </p:txBody>
      </p:sp>
      <p:sp>
        <p:nvSpPr>
          <p:cNvPr id="8" name="Rectangle 7"/>
          <p:cNvSpPr/>
          <p:nvPr/>
        </p:nvSpPr>
        <p:spPr>
          <a:xfrm>
            <a:off x="1423852" y="1750422"/>
            <a:ext cx="5995851" cy="7837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327475676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047" y="1670273"/>
            <a:ext cx="10515600" cy="1325563"/>
          </a:xfrm>
        </p:spPr>
        <p:txBody>
          <a:bodyPr/>
          <a:lstStyle/>
          <a:p>
            <a:pPr lvl="0" algn="l">
              <a:buFont typeface="Wingdings" pitchFamily="2" charset="2"/>
              <a:buChar char="q"/>
            </a:pPr>
            <a:r>
              <a:rPr lang="de-DE" sz="2400" dirty="0" smtClean="0">
                <a:solidFill>
                  <a:schemeClr val="tx1"/>
                </a:solidFill>
              </a:rPr>
              <a:t> Aliran </a:t>
            </a:r>
            <a:r>
              <a:rPr lang="de-DE" sz="2400" dirty="0" smtClean="0">
                <a:solidFill>
                  <a:schemeClr val="tx1"/>
                </a:solidFill>
              </a:rPr>
              <a:t>Pendapatan dan Syarat Keseimbangan </a:t>
            </a:r>
            <a:r>
              <a:rPr lang="en-US" sz="2400" dirty="0" smtClean="0"/>
              <a:t/>
            </a:r>
            <a:br>
              <a:rPr lang="en-US" sz="2400" dirty="0" smtClean="0"/>
            </a:br>
            <a:r>
              <a:rPr lang="de-DE" sz="2400" b="0" dirty="0" smtClean="0">
                <a:solidFill>
                  <a:schemeClr val="tx1"/>
                </a:solidFill>
              </a:rPr>
              <a:t>Analisis keseimbangan pendapatan nasional dalam perekonomian tiga sektor bertujuan untuk menunjukkan penentuan pendapatan nasional dalam perekonomian. Untuk memahami analisis tersebut perlu mengetahui pola aliran pendapatan dan pengeluaran yang berlaku dalam perekonomian dan syarat keseimbangan pendapatan nasional dalam perekonomian tiga sektor tersebut. </a:t>
            </a:r>
            <a:endParaRPr lang="en-US" sz="2400" b="0" dirty="0">
              <a:solidFill>
                <a:schemeClr val="tx1"/>
              </a:solidFill>
            </a:endParaRPr>
          </a:p>
        </p:txBody>
      </p:sp>
      <p:sp>
        <p:nvSpPr>
          <p:cNvPr id="3" name="TextBox 2"/>
          <p:cNvSpPr txBox="1"/>
          <p:nvPr/>
        </p:nvSpPr>
        <p:spPr>
          <a:xfrm>
            <a:off x="548640" y="4101737"/>
            <a:ext cx="11207931" cy="2585323"/>
          </a:xfrm>
          <a:prstGeom prst="rect">
            <a:avLst/>
          </a:prstGeom>
          <a:noFill/>
        </p:spPr>
        <p:txBody>
          <a:bodyPr wrap="square" rtlCol="0">
            <a:spAutoFit/>
          </a:bodyPr>
          <a:lstStyle/>
          <a:p>
            <a:pPr lvl="0">
              <a:buFont typeface="Wingdings" pitchFamily="2" charset="2"/>
              <a:buChar char="q"/>
            </a:pPr>
            <a:r>
              <a:rPr lang="de-DE" sz="2400" b="1" dirty="0" smtClean="0"/>
              <a:t> Aliran </a:t>
            </a:r>
            <a:r>
              <a:rPr lang="de-DE" sz="2400" b="1" dirty="0" smtClean="0"/>
              <a:t>Pendapatan dan Pengeluaran </a:t>
            </a:r>
            <a:endParaRPr lang="en-US" sz="2400" dirty="0" smtClean="0"/>
          </a:p>
          <a:p>
            <a:r>
              <a:rPr lang="de-DE" sz="2400" dirty="0" smtClean="0"/>
              <a:t>Campur tangan pemerintah dalam perekonomian akan menimbulkan tiga jenis aliran baru dalam sirkulasi aliran pendapatan. </a:t>
            </a:r>
            <a:r>
              <a:rPr lang="en-US" sz="2400" dirty="0" err="1" smtClean="0"/>
              <a:t>Ketigajenisalirantersebutadalah</a:t>
            </a:r>
            <a:r>
              <a:rPr lang="en-US" sz="2400" dirty="0" smtClean="0"/>
              <a:t>: </a:t>
            </a:r>
          </a:p>
          <a:p>
            <a:pPr lvl="1"/>
            <a:r>
              <a:rPr lang="en-US" sz="2400" dirty="0" smtClean="0"/>
              <a:t>1. </a:t>
            </a:r>
            <a:r>
              <a:rPr lang="en-US" sz="2400" dirty="0" err="1" smtClean="0"/>
              <a:t>Pembayaranpajakolehrumahtangga</a:t>
            </a:r>
            <a:r>
              <a:rPr lang="en-US" sz="2400" dirty="0" smtClean="0"/>
              <a:t> </a:t>
            </a:r>
            <a:r>
              <a:rPr lang="en-US" sz="2400" dirty="0" err="1" smtClean="0"/>
              <a:t>dan</a:t>
            </a:r>
            <a:r>
              <a:rPr lang="en-US" sz="2400" dirty="0" smtClean="0"/>
              <a:t> </a:t>
            </a:r>
            <a:r>
              <a:rPr lang="en-US" sz="2400" dirty="0" err="1" smtClean="0"/>
              <a:t>perusahaankepadapemerintah</a:t>
            </a:r>
            <a:r>
              <a:rPr lang="en-US" sz="2400" dirty="0" smtClean="0"/>
              <a:t>. </a:t>
            </a:r>
          </a:p>
          <a:p>
            <a:pPr lvl="1"/>
            <a:r>
              <a:rPr lang="de-DE" sz="2400" dirty="0" smtClean="0"/>
              <a:t>2. Pengeluaran </a:t>
            </a:r>
            <a:r>
              <a:rPr lang="de-DE" sz="2400" dirty="0" smtClean="0"/>
              <a:t>dari sektor pemerintah ke sektor perusahaan. </a:t>
            </a:r>
            <a:endParaRPr lang="en-US" sz="2400" dirty="0" smtClean="0"/>
          </a:p>
          <a:p>
            <a:pPr lvl="1"/>
            <a:r>
              <a:rPr lang="de-DE" sz="2400" dirty="0" smtClean="0"/>
              <a:t>3. Aliran </a:t>
            </a:r>
            <a:r>
              <a:rPr lang="de-DE" sz="2400" dirty="0" smtClean="0"/>
              <a:t>pendapatan dari sektor pemerintah ke sektor rumah tangga. </a:t>
            </a:r>
            <a:endParaRPr lang="en-US" sz="2400"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983" y="1657211"/>
            <a:ext cx="10515600" cy="1325563"/>
          </a:xfrm>
        </p:spPr>
        <p:txBody>
          <a:bodyPr/>
          <a:lstStyle/>
          <a:p>
            <a:pPr lvl="0" algn="l">
              <a:buFont typeface="Wingdings" pitchFamily="2" charset="2"/>
              <a:buChar char="Ø"/>
            </a:pPr>
            <a:r>
              <a:rPr lang="de-DE" sz="2000" dirty="0" smtClean="0">
                <a:solidFill>
                  <a:schemeClr val="tx1"/>
                </a:solidFill>
              </a:rPr>
              <a:t> Syarat Keseimbangan</a:t>
            </a:r>
            <a:r>
              <a:rPr lang="en-US" sz="2000" dirty="0" smtClean="0">
                <a:solidFill>
                  <a:schemeClr val="tx1"/>
                </a:solidFill>
              </a:rPr>
              <a:t> </a:t>
            </a:r>
            <a:r>
              <a:rPr lang="en-US" sz="2000" dirty="0" smtClean="0"/>
              <a:t/>
            </a:r>
            <a:br>
              <a:rPr lang="en-US" sz="2000" dirty="0" smtClean="0"/>
            </a:br>
            <a:r>
              <a:rPr lang="de-DE" sz="2000" b="0" dirty="0" smtClean="0">
                <a:solidFill>
                  <a:schemeClr val="tx1"/>
                </a:solidFill>
              </a:rPr>
              <a:t>Pengeluaran </a:t>
            </a:r>
            <a:r>
              <a:rPr lang="de-DE" sz="2000" b="0" dirty="0" smtClean="0">
                <a:solidFill>
                  <a:schemeClr val="tx1"/>
                </a:solidFill>
              </a:rPr>
              <a:t>yang dilakukan oleh berbagai pihak dalam perekonomian tersebut, meliputi tiga jenis perbelanjaan: konsumsi rumah tangga (C), investasi perusahaan (I) dan pengeluaran pemerintah membeli barang dan jasa (G). Dengan demikian keadaan yang menciptakan keseimbangan dalam perekonomian tiga sektor berlaku persamaan sebagai berikut: </a:t>
            </a:r>
            <a:r>
              <a:rPr lang="de-DE" b="0" dirty="0" smtClean="0">
                <a:solidFill>
                  <a:schemeClr val="tx1"/>
                </a:solidFill>
              </a:rPr>
              <a:t> </a:t>
            </a:r>
            <a:r>
              <a:rPr lang="en-US" dirty="0" smtClean="0"/>
              <a:t/>
            </a:r>
            <a:br>
              <a:rPr lang="en-US" dirty="0" smtClean="0"/>
            </a:br>
            <a:endParaRPr lang="en-US" dirty="0"/>
          </a:p>
        </p:txBody>
      </p:sp>
      <p:sp>
        <p:nvSpPr>
          <p:cNvPr id="3" name="Rectangle 2"/>
          <p:cNvSpPr/>
          <p:nvPr/>
        </p:nvSpPr>
        <p:spPr>
          <a:xfrm>
            <a:off x="7171509" y="3056707"/>
            <a:ext cx="1763486" cy="496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Y = C + I + G</a:t>
            </a:r>
            <a:endParaRPr lang="en-US" dirty="0"/>
          </a:p>
        </p:txBody>
      </p:sp>
      <p:sp>
        <p:nvSpPr>
          <p:cNvPr id="4" name="TextBox 3"/>
          <p:cNvSpPr txBox="1"/>
          <p:nvPr/>
        </p:nvSpPr>
        <p:spPr>
          <a:xfrm>
            <a:off x="613954" y="3735977"/>
            <a:ext cx="11103429" cy="1754326"/>
          </a:xfrm>
          <a:prstGeom prst="rect">
            <a:avLst/>
          </a:prstGeom>
          <a:noFill/>
        </p:spPr>
        <p:txBody>
          <a:bodyPr wrap="square" rtlCol="0">
            <a:spAutoFit/>
          </a:bodyPr>
          <a:lstStyle/>
          <a:p>
            <a:r>
              <a:rPr lang="de-DE" dirty="0" smtClean="0"/>
              <a:t>Kegiatan sektor perusahaan untuk memproduksi barang dan jasa akan mewujudkan aliran pendapatan ke sektor rumah tangga (gaji/upah, sewa, bunga dan keuntungan) aliran ini sama nilainya dengan pendapatan nasional (Y). Pendapatan rumah tangga akan digunakan untuk tiga tujuan: membiayai konsumsi (C), ditabung (S) dan membayar pajak (T). Dengan demikian, berdasarkan aliran pendapatan dalam perekonomian tiga sektor, berlaku persamaan sebagai berikut: </a:t>
            </a:r>
            <a:r>
              <a:rPr lang="de-DE" dirty="0" smtClean="0"/>
              <a:t> </a:t>
            </a:r>
            <a:endParaRPr lang="en-US" dirty="0" smtClean="0"/>
          </a:p>
          <a:p>
            <a:endParaRPr lang="en-US" dirty="0"/>
          </a:p>
        </p:txBody>
      </p:sp>
      <p:sp>
        <p:nvSpPr>
          <p:cNvPr id="5" name="Rectangle 4"/>
          <p:cNvSpPr/>
          <p:nvPr/>
        </p:nvSpPr>
        <p:spPr>
          <a:xfrm>
            <a:off x="2612571" y="5042263"/>
            <a:ext cx="2181498" cy="58782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de-DE" dirty="0" smtClean="0"/>
              <a:t>Y = C + S + 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737" y="1761714"/>
            <a:ext cx="10515600" cy="1325563"/>
          </a:xfrm>
        </p:spPr>
        <p:txBody>
          <a:bodyPr/>
          <a:lstStyle/>
          <a:p>
            <a:pPr lvl="0" algn="l">
              <a:buFont typeface="Wingdings" pitchFamily="2" charset="2"/>
              <a:buChar char="Ø"/>
            </a:pPr>
            <a:r>
              <a:rPr lang="de-DE" sz="2000" dirty="0" smtClean="0">
                <a:solidFill>
                  <a:schemeClr val="tx1"/>
                </a:solidFill>
              </a:rPr>
              <a:t> Jenis-Jenis </a:t>
            </a:r>
            <a:r>
              <a:rPr lang="de-DE" sz="2000" dirty="0" smtClean="0">
                <a:solidFill>
                  <a:schemeClr val="tx1"/>
                </a:solidFill>
              </a:rPr>
              <a:t>Pajak</a:t>
            </a:r>
            <a:r>
              <a:rPr lang="en-US" sz="2000" dirty="0" smtClean="0"/>
              <a:t/>
            </a:r>
            <a:br>
              <a:rPr lang="en-US" sz="2000" dirty="0" smtClean="0"/>
            </a:br>
            <a:r>
              <a:rPr lang="de-DE" sz="2000" b="0" dirty="0" smtClean="0">
                <a:solidFill>
                  <a:schemeClr val="tx1"/>
                </a:solidFill>
              </a:rPr>
              <a:t>Untuk dapat membiayai pengeluaran, pemerintah perlu mencari dana. Dana tersebut diperoleh dari pungutan pajak ke rumah tangga dan perusahaan.</a:t>
            </a:r>
            <a:endParaRPr lang="en-US" sz="2000" b="0" dirty="0">
              <a:solidFill>
                <a:schemeClr val="tx1"/>
              </a:solidFill>
            </a:endParaRPr>
          </a:p>
        </p:txBody>
      </p:sp>
      <p:sp>
        <p:nvSpPr>
          <p:cNvPr id="3" name="TextBox 2"/>
          <p:cNvSpPr txBox="1"/>
          <p:nvPr/>
        </p:nvSpPr>
        <p:spPr>
          <a:xfrm>
            <a:off x="822960" y="2808513"/>
            <a:ext cx="10711543" cy="1323439"/>
          </a:xfrm>
          <a:prstGeom prst="rect">
            <a:avLst/>
          </a:prstGeom>
          <a:noFill/>
        </p:spPr>
        <p:txBody>
          <a:bodyPr wrap="square" rtlCol="0">
            <a:spAutoFit/>
          </a:bodyPr>
          <a:lstStyle/>
          <a:p>
            <a:pPr lvl="0">
              <a:buFont typeface="Wingdings" pitchFamily="2" charset="2"/>
              <a:buChar char="§"/>
            </a:pPr>
            <a:r>
              <a:rPr lang="en-US" sz="1600" dirty="0" smtClean="0"/>
              <a:t> </a:t>
            </a:r>
            <a:r>
              <a:rPr lang="en-US" sz="1600" dirty="0" err="1" smtClean="0"/>
              <a:t>Strukturpajak</a:t>
            </a:r>
            <a:r>
              <a:rPr lang="en-US" sz="1600" dirty="0" smtClean="0"/>
              <a:t> </a:t>
            </a:r>
            <a:r>
              <a:rPr lang="en-US" sz="1600" dirty="0" smtClean="0"/>
              <a:t>:</a:t>
            </a:r>
          </a:p>
          <a:p>
            <a:pPr lvl="0"/>
            <a:r>
              <a:rPr lang="en-US" sz="1600" dirty="0" smtClean="0"/>
              <a:t>1. </a:t>
            </a:r>
            <a:r>
              <a:rPr lang="en-US" sz="1600" dirty="0" err="1" smtClean="0"/>
              <a:t>Pajaklangsung</a:t>
            </a:r>
            <a:endParaRPr lang="en-US" sz="1600" dirty="0" smtClean="0"/>
          </a:p>
          <a:p>
            <a:r>
              <a:rPr lang="en-US" sz="1600" dirty="0" err="1" smtClean="0"/>
              <a:t>Pajak</a:t>
            </a:r>
            <a:r>
              <a:rPr lang="en-US" sz="1600" dirty="0" smtClean="0"/>
              <a:t> </a:t>
            </a:r>
            <a:r>
              <a:rPr lang="en-US" sz="1600" dirty="0" err="1" smtClean="0"/>
              <a:t>langsung</a:t>
            </a:r>
            <a:r>
              <a:rPr lang="en-US" sz="1600" dirty="0" smtClean="0"/>
              <a:t> </a:t>
            </a:r>
            <a:r>
              <a:rPr lang="en-US" sz="1600" dirty="0" err="1" smtClean="0"/>
              <a:t>adalah</a:t>
            </a:r>
            <a:r>
              <a:rPr lang="en-US" sz="1600" dirty="0" smtClean="0"/>
              <a:t> </a:t>
            </a:r>
            <a:r>
              <a:rPr lang="en-US" sz="1600" dirty="0" err="1" smtClean="0"/>
              <a:t>jenis</a:t>
            </a:r>
            <a:r>
              <a:rPr lang="en-US" sz="1600" dirty="0" smtClean="0"/>
              <a:t> </a:t>
            </a:r>
            <a:r>
              <a:rPr lang="en-US" sz="1600" dirty="0" err="1" smtClean="0"/>
              <a:t>pungutan</a:t>
            </a:r>
            <a:r>
              <a:rPr lang="en-US" sz="1600" dirty="0" smtClean="0"/>
              <a:t> </a:t>
            </a:r>
            <a:r>
              <a:rPr lang="en-US" sz="1600" dirty="0" err="1" smtClean="0"/>
              <a:t>pemerintah</a:t>
            </a:r>
            <a:r>
              <a:rPr lang="en-US" sz="1600" dirty="0" smtClean="0"/>
              <a:t> </a:t>
            </a:r>
            <a:r>
              <a:rPr lang="en-US" sz="1600" dirty="0" smtClean="0"/>
              <a:t>yang </a:t>
            </a:r>
            <a:r>
              <a:rPr lang="en-US" sz="1600" dirty="0" err="1" smtClean="0"/>
              <a:t>secara</a:t>
            </a:r>
            <a:r>
              <a:rPr lang="en-US" sz="1600" dirty="0" smtClean="0"/>
              <a:t> </a:t>
            </a:r>
            <a:r>
              <a:rPr lang="en-US" sz="1600" dirty="0" err="1" smtClean="0"/>
              <a:t>langsung</a:t>
            </a:r>
            <a:r>
              <a:rPr lang="en-US" sz="1600" dirty="0" smtClean="0"/>
              <a:t> </a:t>
            </a:r>
            <a:r>
              <a:rPr lang="en-US" sz="1600" dirty="0" err="1" smtClean="0"/>
              <a:t>dikumpulkan</a:t>
            </a:r>
            <a:r>
              <a:rPr lang="en-US" sz="1600" dirty="0" smtClean="0"/>
              <a:t> </a:t>
            </a:r>
            <a:r>
              <a:rPr lang="en-US" sz="1600" dirty="0" err="1" smtClean="0"/>
              <a:t>dari</a:t>
            </a:r>
            <a:r>
              <a:rPr lang="en-US" sz="1600" dirty="0" smtClean="0"/>
              <a:t> </a:t>
            </a:r>
            <a:r>
              <a:rPr lang="en-US" sz="1600" dirty="0" err="1" smtClean="0"/>
              <a:t>pihak</a:t>
            </a:r>
            <a:r>
              <a:rPr lang="en-US" sz="1600" dirty="0" smtClean="0"/>
              <a:t> </a:t>
            </a:r>
            <a:r>
              <a:rPr lang="en-US" sz="1600" dirty="0" smtClean="0"/>
              <a:t>yang </a:t>
            </a:r>
            <a:r>
              <a:rPr lang="en-US" sz="1600" dirty="0" err="1" smtClean="0"/>
              <a:t>wajib</a:t>
            </a:r>
            <a:r>
              <a:rPr lang="en-US" sz="1600" dirty="0" smtClean="0"/>
              <a:t>  </a:t>
            </a:r>
            <a:r>
              <a:rPr lang="en-US" sz="1600" dirty="0" err="1" smtClean="0"/>
              <a:t>membayar</a:t>
            </a:r>
            <a:r>
              <a:rPr lang="en-US" sz="1600" dirty="0" smtClean="0"/>
              <a:t> </a:t>
            </a:r>
            <a:r>
              <a:rPr lang="en-US" sz="1600" dirty="0" err="1" smtClean="0"/>
              <a:t>pajak</a:t>
            </a:r>
            <a:r>
              <a:rPr lang="en-US" sz="1600" dirty="0" smtClean="0"/>
              <a:t>.</a:t>
            </a:r>
          </a:p>
          <a:p>
            <a:pPr lvl="0"/>
            <a:r>
              <a:rPr lang="en-US" sz="1600" dirty="0" smtClean="0"/>
              <a:t>2. </a:t>
            </a:r>
            <a:r>
              <a:rPr lang="en-US" sz="1600" dirty="0" err="1" smtClean="0"/>
              <a:t>Pajak</a:t>
            </a:r>
            <a:r>
              <a:rPr lang="en-US" sz="1600" dirty="0" smtClean="0"/>
              <a:t> </a:t>
            </a:r>
            <a:r>
              <a:rPr lang="en-US" sz="1600" dirty="0" err="1" smtClean="0"/>
              <a:t>tidak</a:t>
            </a:r>
            <a:r>
              <a:rPr lang="en-US" sz="1600" dirty="0" smtClean="0"/>
              <a:t> </a:t>
            </a:r>
            <a:r>
              <a:rPr lang="en-US" sz="1600" dirty="0" err="1" smtClean="0"/>
              <a:t>langsung</a:t>
            </a:r>
            <a:endParaRPr lang="en-US" sz="1600" dirty="0" smtClean="0"/>
          </a:p>
          <a:p>
            <a:r>
              <a:rPr lang="en-US" sz="1600" dirty="0" err="1" smtClean="0"/>
              <a:t>Pajak</a:t>
            </a:r>
            <a:r>
              <a:rPr lang="en-US" sz="1600" dirty="0" smtClean="0"/>
              <a:t> </a:t>
            </a:r>
            <a:r>
              <a:rPr lang="en-US" sz="1600" dirty="0" err="1" smtClean="0"/>
              <a:t>tidak</a:t>
            </a:r>
            <a:r>
              <a:rPr lang="en-US" sz="1600" dirty="0" smtClean="0"/>
              <a:t> </a:t>
            </a:r>
            <a:r>
              <a:rPr lang="en-US" sz="1600" dirty="0" err="1" smtClean="0"/>
              <a:t>langsung</a:t>
            </a:r>
            <a:r>
              <a:rPr lang="en-US" sz="1600" dirty="0" smtClean="0"/>
              <a:t> </a:t>
            </a:r>
            <a:r>
              <a:rPr lang="en-US" sz="1600" dirty="0" err="1" smtClean="0"/>
              <a:t>adalah</a:t>
            </a:r>
            <a:r>
              <a:rPr lang="en-US" sz="1600" dirty="0" smtClean="0"/>
              <a:t> </a:t>
            </a:r>
            <a:r>
              <a:rPr lang="en-US" sz="1600" dirty="0" err="1" smtClean="0"/>
              <a:t>pajak</a:t>
            </a:r>
            <a:r>
              <a:rPr lang="en-US" sz="1600" dirty="0" smtClean="0"/>
              <a:t> </a:t>
            </a:r>
            <a:r>
              <a:rPr lang="en-US" sz="1600" dirty="0" smtClean="0"/>
              <a:t>yang </a:t>
            </a:r>
            <a:r>
              <a:rPr lang="en-US" sz="1600" dirty="0" err="1" smtClean="0"/>
              <a:t>dapat</a:t>
            </a:r>
            <a:r>
              <a:rPr lang="en-US" sz="1600" dirty="0" smtClean="0"/>
              <a:t> </a:t>
            </a:r>
            <a:r>
              <a:rPr lang="en-US" sz="1600" dirty="0" err="1" smtClean="0"/>
              <a:t>dipindahkan</a:t>
            </a:r>
            <a:r>
              <a:rPr lang="en-US" sz="1600" dirty="0" smtClean="0"/>
              <a:t> </a:t>
            </a:r>
            <a:r>
              <a:rPr lang="en-US" sz="1600" dirty="0" err="1" smtClean="0"/>
              <a:t>kepada</a:t>
            </a:r>
            <a:r>
              <a:rPr lang="en-US" sz="1600" dirty="0" smtClean="0"/>
              <a:t> </a:t>
            </a:r>
            <a:r>
              <a:rPr lang="en-US" sz="1600" dirty="0" err="1" smtClean="0"/>
              <a:t>pihak</a:t>
            </a:r>
            <a:r>
              <a:rPr lang="en-US" sz="1600" dirty="0" smtClean="0"/>
              <a:t> </a:t>
            </a:r>
            <a:r>
              <a:rPr lang="en-US" sz="1600" dirty="0" smtClean="0"/>
              <a:t>lain</a:t>
            </a:r>
            <a:endParaRPr lang="en-US" sz="1600" dirty="0"/>
          </a:p>
        </p:txBody>
      </p:sp>
      <p:sp>
        <p:nvSpPr>
          <p:cNvPr id="5" name="TextBox 4"/>
          <p:cNvSpPr txBox="1"/>
          <p:nvPr/>
        </p:nvSpPr>
        <p:spPr>
          <a:xfrm>
            <a:off x="849086" y="4127864"/>
            <a:ext cx="10711543" cy="2369880"/>
          </a:xfrm>
          <a:prstGeom prst="rect">
            <a:avLst/>
          </a:prstGeom>
          <a:noFill/>
        </p:spPr>
        <p:txBody>
          <a:bodyPr wrap="square" rtlCol="0">
            <a:spAutoFit/>
          </a:bodyPr>
          <a:lstStyle/>
          <a:p>
            <a:pPr lvl="0">
              <a:buFont typeface="Wingdings" pitchFamily="2" charset="2"/>
              <a:buChar char="§"/>
            </a:pPr>
            <a:r>
              <a:rPr lang="en-US" dirty="0" smtClean="0"/>
              <a:t> </a:t>
            </a:r>
            <a:r>
              <a:rPr lang="en-US" sz="1600" dirty="0" err="1" smtClean="0"/>
              <a:t>Bentuk-bentukpajakpendapatan</a:t>
            </a:r>
            <a:r>
              <a:rPr lang="en-US" sz="1600" dirty="0" smtClean="0"/>
              <a:t> </a:t>
            </a:r>
            <a:r>
              <a:rPr lang="en-US" sz="1600" dirty="0" smtClean="0"/>
              <a:t>:</a:t>
            </a:r>
          </a:p>
          <a:p>
            <a:pPr lvl="0"/>
            <a:r>
              <a:rPr lang="en-US" sz="1600" dirty="0" smtClean="0"/>
              <a:t>1. </a:t>
            </a:r>
            <a:r>
              <a:rPr lang="en-US" sz="1600" dirty="0" err="1" smtClean="0"/>
              <a:t>Pajak</a:t>
            </a:r>
            <a:r>
              <a:rPr lang="en-US" sz="1600" dirty="0" smtClean="0"/>
              <a:t> </a:t>
            </a:r>
            <a:r>
              <a:rPr lang="en-US" sz="1600" dirty="0" err="1" smtClean="0"/>
              <a:t>regresif</a:t>
            </a:r>
            <a:endParaRPr lang="en-US" sz="1600" dirty="0" smtClean="0"/>
          </a:p>
          <a:p>
            <a:r>
              <a:rPr lang="en-US" sz="1600" dirty="0" err="1" smtClean="0"/>
              <a:t>Pajak</a:t>
            </a:r>
            <a:r>
              <a:rPr lang="en-US" sz="1600" dirty="0" smtClean="0"/>
              <a:t> </a:t>
            </a:r>
            <a:r>
              <a:rPr lang="en-US" sz="1600" dirty="0" err="1" smtClean="0"/>
              <a:t>regresif</a:t>
            </a:r>
            <a:r>
              <a:rPr lang="en-US" sz="1600" dirty="0" smtClean="0"/>
              <a:t> </a:t>
            </a:r>
            <a:r>
              <a:rPr lang="en-US" sz="1600" dirty="0" err="1" smtClean="0"/>
              <a:t>adalah</a:t>
            </a:r>
            <a:r>
              <a:rPr lang="en-US" sz="1600" dirty="0" smtClean="0"/>
              <a:t> </a:t>
            </a:r>
            <a:r>
              <a:rPr lang="en-US" sz="1600" dirty="0" smtClean="0"/>
              <a:t>system </a:t>
            </a:r>
            <a:r>
              <a:rPr lang="en-US" sz="1600" dirty="0" err="1" smtClean="0"/>
              <a:t>pajak</a:t>
            </a:r>
            <a:r>
              <a:rPr lang="en-US" sz="1600" dirty="0" smtClean="0"/>
              <a:t> yang </a:t>
            </a:r>
            <a:r>
              <a:rPr lang="en-US" sz="1600" dirty="0" err="1" smtClean="0"/>
              <a:t>presentasi</a:t>
            </a:r>
            <a:r>
              <a:rPr lang="en-US" sz="1600" dirty="0" smtClean="0"/>
              <a:t> </a:t>
            </a:r>
            <a:r>
              <a:rPr lang="en-US" sz="1600" dirty="0" err="1" smtClean="0"/>
              <a:t>pungu</a:t>
            </a:r>
            <a:r>
              <a:rPr lang="en-US" sz="1600" dirty="0" smtClean="0"/>
              <a:t> </a:t>
            </a:r>
            <a:r>
              <a:rPr lang="en-US" sz="1600" dirty="0" err="1" smtClean="0"/>
              <a:t>tanpa</a:t>
            </a:r>
            <a:r>
              <a:rPr lang="en-US" sz="1600" dirty="0" smtClean="0"/>
              <a:t> </a:t>
            </a:r>
            <a:r>
              <a:rPr lang="en-US" sz="1600" dirty="0" err="1" smtClean="0"/>
              <a:t>pajaknya</a:t>
            </a:r>
            <a:r>
              <a:rPr lang="en-US" sz="1600" dirty="0" smtClean="0"/>
              <a:t> </a:t>
            </a:r>
            <a:r>
              <a:rPr lang="en-US" sz="1600" dirty="0" err="1" smtClean="0"/>
              <a:t>menurun</a:t>
            </a:r>
            <a:r>
              <a:rPr lang="en-US" sz="1600" dirty="0" smtClean="0"/>
              <a:t> </a:t>
            </a:r>
            <a:r>
              <a:rPr lang="en-US" sz="1600" dirty="0" err="1" smtClean="0"/>
              <a:t>apabila</a:t>
            </a:r>
            <a:r>
              <a:rPr lang="en-US" sz="1600" dirty="0" smtClean="0"/>
              <a:t> </a:t>
            </a:r>
            <a:r>
              <a:rPr lang="en-US" sz="1600" dirty="0" err="1" smtClean="0"/>
              <a:t>pendapatan</a:t>
            </a:r>
            <a:r>
              <a:rPr lang="en-US" sz="1600" dirty="0" smtClean="0"/>
              <a:t> </a:t>
            </a:r>
            <a:r>
              <a:rPr lang="en-US" sz="1600" dirty="0" smtClean="0"/>
              <a:t>yang </a:t>
            </a:r>
            <a:r>
              <a:rPr lang="en-US" sz="1600" dirty="0" err="1" smtClean="0"/>
              <a:t>dikenakan</a:t>
            </a:r>
            <a:r>
              <a:rPr lang="en-US" sz="1600" dirty="0" smtClean="0"/>
              <a:t> </a:t>
            </a:r>
            <a:r>
              <a:rPr lang="en-US" sz="1600" dirty="0" err="1" smtClean="0"/>
              <a:t>pajak</a:t>
            </a:r>
            <a:r>
              <a:rPr lang="en-US" sz="1600" dirty="0" smtClean="0"/>
              <a:t> </a:t>
            </a:r>
            <a:r>
              <a:rPr lang="en-US" sz="1600" dirty="0" err="1" smtClean="0"/>
              <a:t>bertambah</a:t>
            </a:r>
            <a:r>
              <a:rPr lang="en-US" sz="1600" dirty="0" smtClean="0"/>
              <a:t> </a:t>
            </a:r>
            <a:r>
              <a:rPr lang="en-US" sz="1600" dirty="0" err="1" smtClean="0"/>
              <a:t>tinggi</a:t>
            </a:r>
            <a:r>
              <a:rPr lang="en-US" sz="1600" dirty="0" smtClean="0"/>
              <a:t>.</a:t>
            </a:r>
          </a:p>
          <a:p>
            <a:pPr lvl="0"/>
            <a:r>
              <a:rPr lang="en-US" sz="1600" dirty="0" smtClean="0"/>
              <a:t>2. </a:t>
            </a:r>
            <a:r>
              <a:rPr lang="en-US" sz="1600" dirty="0" err="1" smtClean="0"/>
              <a:t>Pajak</a:t>
            </a:r>
            <a:r>
              <a:rPr lang="en-US" sz="1600" dirty="0" smtClean="0"/>
              <a:t> </a:t>
            </a:r>
            <a:r>
              <a:rPr lang="en-US" sz="1600" dirty="0" err="1" smtClean="0"/>
              <a:t>proporsional</a:t>
            </a:r>
            <a:endParaRPr lang="en-US" sz="1600" dirty="0" smtClean="0"/>
          </a:p>
          <a:p>
            <a:r>
              <a:rPr lang="en-US" sz="1600" dirty="0" err="1" smtClean="0"/>
              <a:t>Pajak</a:t>
            </a:r>
            <a:r>
              <a:rPr lang="en-US" sz="1600" dirty="0" smtClean="0"/>
              <a:t> </a:t>
            </a:r>
            <a:r>
              <a:rPr lang="en-US" sz="1600" dirty="0" err="1" smtClean="0"/>
              <a:t>proporsional</a:t>
            </a:r>
            <a:r>
              <a:rPr lang="en-US" sz="1600" dirty="0" smtClean="0"/>
              <a:t> </a:t>
            </a:r>
            <a:r>
              <a:rPr lang="en-US" sz="1600" dirty="0" err="1" smtClean="0"/>
              <a:t>adalah</a:t>
            </a:r>
            <a:r>
              <a:rPr lang="en-US" sz="1600" dirty="0" smtClean="0"/>
              <a:t> </a:t>
            </a:r>
            <a:r>
              <a:rPr lang="en-US" sz="1600" dirty="0" err="1" smtClean="0"/>
              <a:t>presentasi</a:t>
            </a:r>
            <a:r>
              <a:rPr lang="en-US" sz="1600" dirty="0" smtClean="0"/>
              <a:t> </a:t>
            </a:r>
            <a:r>
              <a:rPr lang="en-US" sz="1600" dirty="0" err="1" smtClean="0"/>
              <a:t>pungutan</a:t>
            </a:r>
            <a:r>
              <a:rPr lang="en-US" sz="1600" dirty="0" smtClean="0"/>
              <a:t> </a:t>
            </a:r>
            <a:r>
              <a:rPr lang="en-US" sz="1600" dirty="0" err="1" smtClean="0"/>
              <a:t>pajak</a:t>
            </a:r>
            <a:r>
              <a:rPr lang="en-US" sz="1600" dirty="0" smtClean="0"/>
              <a:t> </a:t>
            </a:r>
            <a:r>
              <a:rPr lang="en-US" sz="1600" dirty="0" smtClean="0"/>
              <a:t>yang </a:t>
            </a:r>
            <a:r>
              <a:rPr lang="en-US" sz="1600" dirty="0" err="1" smtClean="0"/>
              <a:t>tetap</a:t>
            </a:r>
            <a:r>
              <a:rPr lang="en-US" sz="1600" dirty="0" smtClean="0"/>
              <a:t> </a:t>
            </a:r>
            <a:r>
              <a:rPr lang="en-US" sz="1600" dirty="0" err="1" smtClean="0"/>
              <a:t>besarnya</a:t>
            </a:r>
            <a:r>
              <a:rPr lang="en-US" sz="1600" dirty="0" smtClean="0"/>
              <a:t> </a:t>
            </a:r>
            <a:r>
              <a:rPr lang="en-US" sz="1600" dirty="0" err="1" smtClean="0"/>
              <a:t>pada</a:t>
            </a:r>
            <a:r>
              <a:rPr lang="en-US" sz="1600" dirty="0" smtClean="0"/>
              <a:t> </a:t>
            </a:r>
            <a:r>
              <a:rPr lang="en-US" sz="1600" dirty="0" err="1" smtClean="0"/>
              <a:t>berbagai</a:t>
            </a:r>
            <a:r>
              <a:rPr lang="en-US" sz="1600" dirty="0" smtClean="0"/>
              <a:t> </a:t>
            </a:r>
            <a:r>
              <a:rPr lang="en-US" sz="1600" dirty="0" err="1" smtClean="0"/>
              <a:t>tingkat</a:t>
            </a:r>
            <a:r>
              <a:rPr lang="en-US" sz="1600" dirty="0" smtClean="0"/>
              <a:t> </a:t>
            </a:r>
            <a:r>
              <a:rPr lang="en-US" sz="1600" dirty="0" err="1" smtClean="0"/>
              <a:t>pendapatan</a:t>
            </a:r>
            <a:r>
              <a:rPr lang="en-US" sz="1600" dirty="0" smtClean="0"/>
              <a:t>.</a:t>
            </a:r>
          </a:p>
          <a:p>
            <a:pPr lvl="0"/>
            <a:r>
              <a:rPr lang="en-US" sz="1600" dirty="0" smtClean="0"/>
              <a:t>3. </a:t>
            </a:r>
            <a:r>
              <a:rPr lang="en-US" sz="1600" dirty="0" err="1" smtClean="0"/>
              <a:t>Pajak</a:t>
            </a:r>
            <a:r>
              <a:rPr lang="en-US" sz="1600" dirty="0" smtClean="0"/>
              <a:t> </a:t>
            </a:r>
            <a:r>
              <a:rPr lang="en-US" sz="1600" dirty="0" err="1" smtClean="0"/>
              <a:t>progresif</a:t>
            </a:r>
            <a:endParaRPr lang="en-US" sz="1600" dirty="0" smtClean="0"/>
          </a:p>
          <a:p>
            <a:r>
              <a:rPr lang="en-US" sz="1600" dirty="0" err="1" smtClean="0"/>
              <a:t>Pajak</a:t>
            </a:r>
            <a:r>
              <a:rPr lang="en-US" sz="1600" dirty="0" smtClean="0"/>
              <a:t> </a:t>
            </a:r>
            <a:r>
              <a:rPr lang="en-US" sz="1600" dirty="0" err="1" smtClean="0"/>
              <a:t>progresif</a:t>
            </a:r>
            <a:r>
              <a:rPr lang="en-US" sz="1600" dirty="0" smtClean="0"/>
              <a:t> </a:t>
            </a:r>
            <a:r>
              <a:rPr lang="en-US" sz="1600" dirty="0" err="1" smtClean="0"/>
              <a:t>adalah</a:t>
            </a:r>
            <a:r>
              <a:rPr lang="en-US" sz="1600" dirty="0" smtClean="0"/>
              <a:t> </a:t>
            </a:r>
            <a:r>
              <a:rPr lang="en-US" sz="1600" dirty="0" smtClean="0"/>
              <a:t>system </a:t>
            </a:r>
            <a:r>
              <a:rPr lang="en-US" sz="1600" dirty="0" err="1" smtClean="0"/>
              <a:t>pajak</a:t>
            </a:r>
            <a:r>
              <a:rPr lang="en-US" sz="1600" dirty="0" smtClean="0"/>
              <a:t> yang </a:t>
            </a:r>
            <a:r>
              <a:rPr lang="en-US" sz="1600" dirty="0" err="1" smtClean="0"/>
              <a:t>presentasinya</a:t>
            </a:r>
            <a:r>
              <a:rPr lang="en-US" sz="1600" dirty="0" smtClean="0"/>
              <a:t> </a:t>
            </a:r>
            <a:r>
              <a:rPr lang="en-US" sz="1600" dirty="0" err="1" smtClean="0"/>
              <a:t>bertambah</a:t>
            </a:r>
            <a:r>
              <a:rPr lang="en-US" sz="1600" dirty="0" smtClean="0"/>
              <a:t> </a:t>
            </a:r>
            <a:r>
              <a:rPr lang="en-US" sz="1600" dirty="0" err="1" smtClean="0"/>
              <a:t>apabila</a:t>
            </a:r>
            <a:r>
              <a:rPr lang="en-US" sz="1600" dirty="0" smtClean="0"/>
              <a:t> </a:t>
            </a:r>
            <a:r>
              <a:rPr lang="en-US" sz="1600" dirty="0" err="1" smtClean="0"/>
              <a:t>pendapatan</a:t>
            </a:r>
            <a:r>
              <a:rPr lang="en-US" sz="1600" dirty="0" smtClean="0"/>
              <a:t> </a:t>
            </a:r>
            <a:r>
              <a:rPr lang="en-US" sz="1600" dirty="0" err="1" smtClean="0"/>
              <a:t>semakin</a:t>
            </a:r>
            <a:r>
              <a:rPr lang="en-US" sz="1600" dirty="0" smtClean="0"/>
              <a:t> </a:t>
            </a:r>
            <a:r>
              <a:rPr lang="en-US" sz="1600" dirty="0" err="1" smtClean="0"/>
              <a:t>meningkat</a:t>
            </a:r>
            <a:r>
              <a:rPr lang="en-US" sz="1600" dirty="0" smtClean="0"/>
              <a:t>.</a:t>
            </a:r>
          </a:p>
          <a:p>
            <a:endParaRPr lang="en-US" dirty="0"/>
          </a:p>
        </p:txBody>
      </p:sp>
    </p:spTree>
  </p:cSld>
  <p:clrMapOvr>
    <a:masterClrMapping/>
  </p:clrMapOvr>
</p:sld>
</file>

<file path=ppt/theme/theme1.xml><?xml version="1.0" encoding="utf-8"?>
<a:theme xmlns:a="http://schemas.openxmlformats.org/drawingml/2006/main" name="Presentation UNISA_0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Presentation UNISA_0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PPT VER. 1_template</Template>
  <TotalTime>3180</TotalTime>
  <Words>1392</Words>
  <Application>Microsoft Office PowerPoint</Application>
  <PresentationFormat>Custom</PresentationFormat>
  <Paragraphs>140</Paragraphs>
  <Slides>18</Slides>
  <Notes>0</Notes>
  <HiddenSlides>0</HiddenSlides>
  <MMClips>0</MMClips>
  <ScaleCrop>false</ScaleCrop>
  <HeadingPairs>
    <vt:vector size="4" baseType="variant">
      <vt:variant>
        <vt:lpstr>Theme</vt:lpstr>
      </vt:variant>
      <vt:variant>
        <vt:i4>4</vt:i4>
      </vt:variant>
      <vt:variant>
        <vt:lpstr>Slide Titles</vt:lpstr>
      </vt:variant>
      <vt:variant>
        <vt:i4>18</vt:i4>
      </vt:variant>
    </vt:vector>
  </HeadingPairs>
  <TitlesOfParts>
    <vt:vector size="22" baseType="lpstr">
      <vt:lpstr>Presentation UNISA_01</vt:lpstr>
      <vt:lpstr>1_Presentation UNISA_01</vt:lpstr>
      <vt:lpstr>1_Office Theme</vt:lpstr>
      <vt:lpstr>2_Office Theme</vt:lpstr>
      <vt:lpstr>PEMBUKA BELAJAR</vt:lpstr>
      <vt:lpstr>  KESEIMBANGAN EKONOMI </vt:lpstr>
      <vt:lpstr> Perekonomian Dua Sektor   Perekonomian dua sektor adalah perekonomian yang terdiri dari sektor perusahaan dan sektor rumah tangga. Dalam perekonomian ini tidak terdapat pajak dan pengeluaran pemerintah. Perekonomian itu tidak melakukan kegiatan ekspor dan impor.  Dalam perekonomian dua sektor sumber pendapatan yang diperoleh rumah tangga adalah dari perusahaan meliputi gaji, upah, sewa, bunga dan keuntungan sama nilainya dengan pendapatan nasional. </vt:lpstr>
      <vt:lpstr>  Hubungan antara Komsumsi dan Pendapatan Ciri khas dari hubungan di antarapendapatan disposable, pengeluarankonsumsi dan tabungan, yaitu.  </vt:lpstr>
      <vt:lpstr> Investasi Investasi (investment) adalahbagiandaritabungan yang digunakanuntukkegiatanekonomimenghasilkanbarang dan jasa (produksi) yang bertujuanmendapatkankeuntungan. Jika tabungan besar, maka akan digunakan untuk kegiatan menghasilkan kembali barang dan jasa (produksi).   </vt:lpstr>
      <vt:lpstr> Pengertian Perekonomian Tiga Sektor Perekonomian tiga sector adalah perekonomian yang meliputi kegiatan dalam sector perusahaan, rumah tangga dan pemerintah. Ada dua perubahan penting dalam proses penentuan keseimbangan pendapatan nasional, yaitu: </vt:lpstr>
      <vt:lpstr> Aliran Pendapatan dan Syarat Keseimbangan  Analisis keseimbangan pendapatan nasional dalam perekonomian tiga sektor bertujuan untuk menunjukkan penentuan pendapatan nasional dalam perekonomian. Untuk memahami analisis tersebut perlu mengetahui pola aliran pendapatan dan pengeluaran yang berlaku dalam perekonomian dan syarat keseimbangan pendapatan nasional dalam perekonomian tiga sektor tersebut. </vt:lpstr>
      <vt:lpstr> Syarat Keseimbangan  Pengeluaran yang dilakukan oleh berbagai pihak dalam perekonomian tersebut, meliputi tiga jenis perbelanjaan: konsumsi rumah tangga (C), investasi perusahaan (I) dan pengeluaran pemerintah membeli barang dan jasa (G). Dengan demikian keadaan yang menciptakan keseimbangan dalam perekonomian tiga sektor berlaku persamaan sebagai berikut:   </vt:lpstr>
      <vt:lpstr> Jenis-Jenis Pajak Untuk dapat membiayai pengeluaran, pemerintah perlu mencari dana. Dana tersebut diperoleh dari pungutan pajak ke rumah tangga dan perusahaan.</vt:lpstr>
      <vt:lpstr> Aliran Pendapatan dan Syarat Keseimbangan  Analisis keseimbangan pendapatan nasional dalam perekonomian tiga sektor bertujuan untuk menunjukkan penentuan pendapatan nasional dalam perekonomian. Untuk memahami analisis tersebut perlu mengetahui pola aliran pendapatan dan pengeluaran yang berlaku dalam perekonomian dan syarat keseimbangan pendapatan nasional dalam perekonomian tiga sektor tersebut.  </vt:lpstr>
      <vt:lpstr> Syarat Keseimbangan   Pengeluaran yang dilakukan oleh berbagai pihak dalam perekonomian tersebut, meliputi tiga jenis perbelanjaan: konsumsi rumah tangga (C), investasi perusahaan (I) dan pengeluaran pemerintah membeli barang dan jasa (G). Dengan demikian keadaan yang menciptakan keseimbangan dalam perekonomian tiga sektor berlaku persamaan sebagai berikut:   </vt:lpstr>
      <vt:lpstr> Jenis-Jenis Pajak Untuk dapat membiayai pengeluaran, pemerintah perlu mencari dana. Dana tersebut diperoleh dari pungutan pajak ke rumah tangga dan perusahaan </vt:lpstr>
      <vt:lpstr> Kecondongan Mengkonsumsi Marjinal Kecondongan mengkonsumsi marjinal pendapatan disposebel (MPC), dan kecondongan mengkonsumsi marjinal pendapatan nasional (       ). Definisi dari masing-masing konsep itu adalah :  1. MPC adalahrasiodiantarapertambahankonsumsidenganpertambahanpendapatandisposebel. Dalam persamaan: MPC :  2.MPC_Y adalah rasio di antara pertambahan konsumsi dengan pertambahan pendapatan nasional. Dalam persamaan :       :  </vt:lpstr>
      <vt:lpstr> Pengeluaran Pemerintah Pajak adalah sumber utama dari perbelanjaan pemerintah. Perbelanjaan tersebut akan meningkatkan pengeluaran agregat dan mempertinggi tingkat kegiatan ekonomi negara.</vt:lpstr>
      <vt:lpstr> Pengertian Perekonomian Empat Sektor atau Terbuka Perekonomian empat sektor atau terbuka adalah perekonomian yang terdiri dari sektor rumah tangga, sektor perusahaan, sektor pemerintahan, dan sektor luar negeri. Perekonomian terbuka adalah suatu sistem ekonomi yang melakukan kegiatan ekspor dan impor dengan negara lain. Dalam pengiriman ekspor akan menimbulkan aliran pengeluaran yang masuk ke dalam sektor perusahaan. Pengeluaran ini berdampak pada pengeluaran agregat (AE) karena kegiatan ekspor barang dan jasa pada akhirnya akan mempengaruhi peningkatan pendapatan nasional (Y).</vt:lpstr>
      <vt:lpstr> Syarat Keseimbangan Perekonomian Terbuka Keseimbangan pendapatan nasional akan dicapai pada keadaan dimana penawaran agregat (AS) sama dengan pengeluaran agregat (AE) dan suntikan sama dengan bocoran. Penawaran dan Pengeluaran Agregat dalam Perekonomian Terbuka ada 2 golongan barang dan jasa yang diperjual belikan di dalam negeri yaitu : 1. Barang dan jasa yang diproduksi dalam negeri dan meliputi pendapatan nasional (Y). 2. Barang dan jasa yang diimpor dari luar negeri (M). Pada penawaran agregat (AS) perekonomian terbuka dapat disimpulkan dalam formula:  </vt:lpstr>
      <vt:lpstr>بِسْمِ اللَّهِ الرَّحْمَنِ الرَّحِيمِ  اَللَّهُمَّ أَرِنَا الْحَقَّ حَقًّا وَارْزُقْنَا اتِّـبَاعَه ُ وَأَرِنَا الْبَاطِلَ بَاطِلاً وَارْزُقْنَا اجْتِنَابَهُ   Ya Allah Tunjukkanlah kepada kami kebenaran sehinggga kami dapat mengikutinya,  Dan tunjukkanlah kepada kami keburukan sehingga kami dapat menjauhinya.</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BUZZ GROUP (Kelompok Studi Kecil)</dc:title>
  <dc:creator>Windows User</dc:creator>
  <cp:lastModifiedBy>ASUS</cp:lastModifiedBy>
  <cp:revision>155</cp:revision>
  <dcterms:created xsi:type="dcterms:W3CDTF">2017-11-21T07:01:38Z</dcterms:created>
  <dcterms:modified xsi:type="dcterms:W3CDTF">2021-12-21T16:56:53Z</dcterms:modified>
</cp:coreProperties>
</file>