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4" r:id="rId3"/>
  </p:sldMasterIdLst>
  <p:notesMasterIdLst>
    <p:notesMasterId r:id="rId75"/>
  </p:notesMasterIdLst>
  <p:sldIdLst>
    <p:sldId id="256" r:id="rId4"/>
    <p:sldId id="263" r:id="rId5"/>
    <p:sldId id="265" r:id="rId6"/>
    <p:sldId id="269" r:id="rId7"/>
    <p:sldId id="267" r:id="rId8"/>
    <p:sldId id="268" r:id="rId9"/>
    <p:sldId id="273" r:id="rId10"/>
    <p:sldId id="274" r:id="rId11"/>
    <p:sldId id="275" r:id="rId12"/>
    <p:sldId id="276" r:id="rId13"/>
    <p:sldId id="277" r:id="rId14"/>
    <p:sldId id="278" r:id="rId15"/>
    <p:sldId id="279" r:id="rId16"/>
    <p:sldId id="280" r:id="rId17"/>
    <p:sldId id="335"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36"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258" r:id="rId7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91" autoAdjust="0"/>
  </p:normalViewPr>
  <p:slideViewPr>
    <p:cSldViewPr>
      <p:cViewPr varScale="1">
        <p:scale>
          <a:sx n="48" d="100"/>
          <a:sy n="48" d="100"/>
        </p:scale>
        <p:origin x="201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4473D-F1A2-429C-85BB-574AC39DBABF}" type="datetimeFigureOut">
              <a:rPr lang="id-ID" smtClean="0"/>
              <a:t>26/02/2020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927C4-1947-46B6-8A94-1FF8CDD634C1}" type="slidenum">
              <a:rPr lang="id-ID" smtClean="0"/>
              <a:t>‹#›</a:t>
            </a:fld>
            <a:endParaRPr lang="id-ID"/>
          </a:p>
        </p:txBody>
      </p:sp>
    </p:spTree>
    <p:extLst>
      <p:ext uri="{BB962C8B-B14F-4D97-AF65-F5344CB8AC3E}">
        <p14:creationId xmlns:p14="http://schemas.microsoft.com/office/powerpoint/2010/main" val="290447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alosehat.com/gizi-nutrisi/panduan-gizi/akibat-kelebihan-dan-kekurangan-asam-amino"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halosehat.com/gizi-nutrisi/protein/asam-glutamat" TargetMode="External"/><Relationship Id="rId4" Type="http://schemas.openxmlformats.org/officeDocument/2006/relationships/hyperlink" Target="https://halosehat.com/gizi-nutrisi/protein/asam-asparta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id.wikipedia.org/wiki/Heterotrof" TargetMode="External"/><Relationship Id="rId3" Type="http://schemas.openxmlformats.org/officeDocument/2006/relationships/hyperlink" Target="https://id.wikipedia.org/wiki/Enzim" TargetMode="External"/><Relationship Id="rId7" Type="http://schemas.openxmlformats.org/officeDocument/2006/relationships/hyperlink" Target="https://id.wikipedia.org/wiki/Asam_amin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id.wikipedia.org/wiki/Hormon" TargetMode="External"/><Relationship Id="rId5" Type="http://schemas.openxmlformats.org/officeDocument/2006/relationships/hyperlink" Target="https://id.wikipedia.org/wiki/Antibodi" TargetMode="External"/><Relationship Id="rId4" Type="http://schemas.openxmlformats.org/officeDocument/2006/relationships/hyperlink" Target="https://id.wikipedia.org/wiki/Sitoskeleton"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id.wikipedia.org/wiki/Ikatan_peptida" TargetMode="External"/><Relationship Id="rId13" Type="http://schemas.openxmlformats.org/officeDocument/2006/relationships/hyperlink" Target="https://id.wikipedia.org/wiki/Sulfur" TargetMode="External"/><Relationship Id="rId3" Type="http://schemas.openxmlformats.org/officeDocument/2006/relationships/hyperlink" Target="https://id.wikipedia.org/wiki/Bahasa_Yunani" TargetMode="External"/><Relationship Id="rId7" Type="http://schemas.openxmlformats.org/officeDocument/2006/relationships/hyperlink" Target="https://id.wikipedia.org/wiki/Asam_amino" TargetMode="External"/><Relationship Id="rId12" Type="http://schemas.openxmlformats.org/officeDocument/2006/relationships/hyperlink" Target="https://id.wikipedia.org/wiki/Nitrogen" TargetMode="External"/><Relationship Id="rId2" Type="http://schemas.openxmlformats.org/officeDocument/2006/relationships/slide" Target="../slides/slide8.xml"/><Relationship Id="rId16" Type="http://schemas.openxmlformats.org/officeDocument/2006/relationships/hyperlink" Target="https://id.wikipedia.org/wiki/Virus" TargetMode="External"/><Relationship Id="rId1" Type="http://schemas.openxmlformats.org/officeDocument/2006/relationships/notesMaster" Target="../notesMasters/notesMaster1.xml"/><Relationship Id="rId6" Type="http://schemas.openxmlformats.org/officeDocument/2006/relationships/hyperlink" Target="https://id.wikipedia.org/wiki/Monomer" TargetMode="External"/><Relationship Id="rId11" Type="http://schemas.openxmlformats.org/officeDocument/2006/relationships/hyperlink" Target="https://id.wikipedia.org/wiki/Oksigen" TargetMode="External"/><Relationship Id="rId5" Type="http://schemas.openxmlformats.org/officeDocument/2006/relationships/hyperlink" Target="https://id.wikipedia.org/wiki/Polimer" TargetMode="External"/><Relationship Id="rId15" Type="http://schemas.openxmlformats.org/officeDocument/2006/relationships/hyperlink" Target="https://id.wikipedia.org/wiki/Sel" TargetMode="External"/><Relationship Id="rId10" Type="http://schemas.openxmlformats.org/officeDocument/2006/relationships/hyperlink" Target="https://id.wikipedia.org/wiki/Hidrogen" TargetMode="External"/><Relationship Id="rId4" Type="http://schemas.openxmlformats.org/officeDocument/2006/relationships/hyperlink" Target="https://id.wikipedia.org/wiki/Senyawa_organik" TargetMode="External"/><Relationship Id="rId9" Type="http://schemas.openxmlformats.org/officeDocument/2006/relationships/hyperlink" Target="https://id.wikipedia.org/wiki/Karbon" TargetMode="External"/><Relationship Id="rId14" Type="http://schemas.openxmlformats.org/officeDocument/2006/relationships/hyperlink" Target="https://id.wikipedia.org/wiki/Fosfor"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id.wikipedia.org/wiki/J%C3%B6ns_Jakob_Berzelius" TargetMode="External"/><Relationship Id="rId13" Type="http://schemas.openxmlformats.org/officeDocument/2006/relationships/hyperlink" Target="https://id.wikipedia.org/wiki/Transkripsi" TargetMode="External"/><Relationship Id="rId18" Type="http://schemas.openxmlformats.org/officeDocument/2006/relationships/hyperlink" Target="https://id.wikipedia.org/wiki/Protein#cite_note-2" TargetMode="External"/><Relationship Id="rId3" Type="http://schemas.openxmlformats.org/officeDocument/2006/relationships/hyperlink" Target="https://id.wikipedia.org/wiki/Biomolekul" TargetMode="External"/><Relationship Id="rId7" Type="http://schemas.openxmlformats.org/officeDocument/2006/relationships/hyperlink" Target="https://id.wikipedia.org/wiki/Molekul" TargetMode="External"/><Relationship Id="rId12" Type="http://schemas.openxmlformats.org/officeDocument/2006/relationships/hyperlink" Target="https://id.wikipedia.org/wiki/DNA" TargetMode="External"/><Relationship Id="rId17" Type="http://schemas.openxmlformats.org/officeDocument/2006/relationships/hyperlink" Target="https://id.wikipedia.org/wiki/Protein#cite_note-1" TargetMode="External"/><Relationship Id="rId2" Type="http://schemas.openxmlformats.org/officeDocument/2006/relationships/slide" Target="../slides/slide9.xml"/><Relationship Id="rId16" Type="http://schemas.openxmlformats.org/officeDocument/2006/relationships/hyperlink" Target="https://id.wikipedia.org/wiki/Ribosom" TargetMode="External"/><Relationship Id="rId1" Type="http://schemas.openxmlformats.org/officeDocument/2006/relationships/notesMaster" Target="../notesMasters/notesMaster1.xml"/><Relationship Id="rId6" Type="http://schemas.openxmlformats.org/officeDocument/2006/relationships/hyperlink" Target="https://id.wikipedia.org/w/index.php?title=Polinukleotida&amp;action=edit&amp;redlink=1" TargetMode="External"/><Relationship Id="rId11" Type="http://schemas.openxmlformats.org/officeDocument/2006/relationships/hyperlink" Target="https://id.wikipedia.org/wiki/Kode_genetik" TargetMode="External"/><Relationship Id="rId5" Type="http://schemas.openxmlformats.org/officeDocument/2006/relationships/hyperlink" Target="https://id.wikipedia.org/wiki/Lipid" TargetMode="External"/><Relationship Id="rId15" Type="http://schemas.openxmlformats.org/officeDocument/2006/relationships/hyperlink" Target="https://id.wikipedia.org/wiki/Translasi" TargetMode="External"/><Relationship Id="rId10" Type="http://schemas.openxmlformats.org/officeDocument/2006/relationships/hyperlink" Target="https://id.wikipedia.org/wiki/Ekspresi_genetik" TargetMode="External"/><Relationship Id="rId19" Type="http://schemas.openxmlformats.org/officeDocument/2006/relationships/hyperlink" Target="https://id.wikipedia.org/wiki/Protein#cite_note-3" TargetMode="External"/><Relationship Id="rId4" Type="http://schemas.openxmlformats.org/officeDocument/2006/relationships/hyperlink" Target="https://id.wikipedia.org/wiki/Polisakarida" TargetMode="External"/><Relationship Id="rId9" Type="http://schemas.openxmlformats.org/officeDocument/2006/relationships/hyperlink" Target="https://id.wikipedia.org/wiki/1838" TargetMode="External"/><Relationship Id="rId14" Type="http://schemas.openxmlformats.org/officeDocument/2006/relationships/hyperlink" Target="https://id.wikipedia.org/wiki/RN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1</a:t>
            </a:fld>
            <a:endParaRPr lang="id-ID"/>
          </a:p>
        </p:txBody>
      </p:sp>
    </p:spTree>
    <p:extLst>
      <p:ext uri="{BB962C8B-B14F-4D97-AF65-F5344CB8AC3E}">
        <p14:creationId xmlns:p14="http://schemas.microsoft.com/office/powerpoint/2010/main" val="375205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8D6189-F786-4C5B-AD94-9DCF46414222}" type="slidenum">
              <a:rPr lang="en-US"/>
              <a:pPr/>
              <a:t>12</a:t>
            </a:fld>
            <a:endParaRPr lang="en-US"/>
          </a:p>
        </p:txBody>
      </p:sp>
      <p:sp>
        <p:nvSpPr>
          <p:cNvPr id="430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p>
        </p:txBody>
      </p:sp>
      <p:sp>
        <p:nvSpPr>
          <p:cNvPr id="43012" name="Text Box 3"/>
          <p:cNvSpPr>
            <a:spLocks noGrp="1" noChangeArrowheads="1"/>
          </p:cNvSpPr>
          <p:nvPr>
            <p:ph type="body"/>
          </p:nvPr>
        </p:nvSpPr>
        <p:spPr>
          <a:xfrm>
            <a:off x="914400" y="4343400"/>
            <a:ext cx="5029200" cy="4114800"/>
          </a:xfrm>
          <a:solidFill>
            <a:srgbClr val="FFFFFF"/>
          </a:solidFill>
          <a:ln w="9360">
            <a:solidFill>
              <a:srgbClr val="000000"/>
            </a:solidFill>
          </a:ln>
        </p:spPr>
        <p:txBody>
          <a:bodyPr/>
          <a:lstStyle/>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panose="020B0604020202020204" pitchFamily="34" charset="0"/>
                <a:ea typeface="Lucida Sans Unicode" panose="020B0602030504020204" pitchFamily="34" charset="0"/>
                <a:cs typeface="Lucida Sans Unicode" panose="020B0602030504020204" pitchFamily="34" charset="0"/>
              </a:rPr>
              <a:t>Figure: 3.9b</a:t>
            </a: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panose="020B0604020202020204" pitchFamily="34" charset="0"/>
              <a:ea typeface="Lucida Sans Unicode" panose="020B0602030504020204" pitchFamily="34" charset="0"/>
              <a:cs typeface="Lucida Sans Unicode" panose="020B0602030504020204" pitchFamily="34" charset="0"/>
            </a:endParaRP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panose="020B0604020202020204" pitchFamily="34" charset="0"/>
                <a:ea typeface="Lucida Sans Unicode" panose="020B0602030504020204" pitchFamily="34" charset="0"/>
                <a:cs typeface="Lucida Sans Unicode" panose="020B0602030504020204" pitchFamily="34" charset="0"/>
              </a:rPr>
              <a:t>Caption:</a:t>
            </a: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panose="020B0604020202020204" pitchFamily="34" charset="0"/>
                <a:ea typeface="Lucida Sans Unicode" panose="020B0602030504020204" pitchFamily="34" charset="0"/>
                <a:cs typeface="Lucida Sans Unicode" panose="020B0602030504020204" pitchFamily="34" charset="0"/>
              </a:rPr>
              <a:t>(b) Amino acids can be linked into long chains by peptide bonds. </a:t>
            </a: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panose="020B0604020202020204" pitchFamily="34" charset="0"/>
              <a:ea typeface="Lucida Sans Unicode" panose="020B0602030504020204" pitchFamily="34" charset="0"/>
              <a:cs typeface="Lucida Sans Unicode" panose="020B0602030504020204" pitchFamily="34" charset="0"/>
            </a:endParaRP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panose="020B0604020202020204" pitchFamily="34" charset="0"/>
              <a:ea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0473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Asam amino kondisional merupakan asam amino yang sama sekali tidak esssensial dan diproduksi dengan sendirinya oleh tubuh ketika seseorang sedang dalam kondiisi sakit, Stres berkepoanjangan atau depresi berat. Asam amino kondisional muncul sebagai pertahanan tubuh agar tubuh tidak mudah dikendalikan serangan bakteri atau virus ketika dalam kondisi yang labil. Asam amino kondisional meliputi tyrosine, prolin, Serin, Sistein, Ornithin arginin, Gliserin dan glutamin. (Baca Juga: </a:t>
            </a:r>
            <a:r>
              <a:rPr lang="id-ID" sz="1200" b="0" i="0" u="none" strike="noStrike" kern="1200" dirty="0" smtClean="0">
                <a:solidFill>
                  <a:schemeClr val="tx1"/>
                </a:solidFill>
                <a:effectLst/>
                <a:latin typeface="+mn-lt"/>
                <a:ea typeface="+mn-ea"/>
                <a:cs typeface="+mn-cs"/>
                <a:hlinkClick r:id="rId3"/>
              </a:rPr>
              <a:t>Akibat Kelebihan dan Kekurangan Asam Amino</a:t>
            </a:r>
            <a:r>
              <a:rPr lang="id-ID" sz="1200" b="0" i="0" kern="1200" dirty="0" smtClean="0">
                <a:solidFill>
                  <a:schemeClr val="tx1"/>
                </a:solidFill>
                <a:effectLst/>
                <a:latin typeface="+mn-lt"/>
                <a:ea typeface="+mn-ea"/>
                <a:cs typeface="+mn-cs"/>
              </a:rPr>
              <a:t>)</a:t>
            </a:r>
          </a:p>
          <a:p>
            <a:endParaRPr lang="id-ID" sz="1200" b="0" i="0" kern="1200" dirty="0" smtClean="0">
              <a:solidFill>
                <a:schemeClr val="tx1"/>
              </a:solidFill>
              <a:effectLst/>
              <a:latin typeface="+mn-lt"/>
              <a:ea typeface="+mn-ea"/>
              <a:cs typeface="+mn-cs"/>
            </a:endParaRPr>
          </a:p>
          <a:p>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Asam amino non essensial merupakan senyawa yang ada didalam tubuh yang selalu tersedia dengan sendirinya dan alami yang diproses melalui organ hati, Yaitu meliputi asam alanin, asparagin, </a:t>
            </a:r>
            <a:r>
              <a:rPr lang="id-ID" sz="1200" b="0" i="0" u="none" strike="noStrike" kern="1200" dirty="0" smtClean="0">
                <a:solidFill>
                  <a:schemeClr val="tx1"/>
                </a:solidFill>
                <a:effectLst/>
                <a:latin typeface="+mn-lt"/>
                <a:ea typeface="+mn-ea"/>
                <a:cs typeface="+mn-cs"/>
                <a:hlinkClick r:id="rId4"/>
              </a:rPr>
              <a:t>Asam aspartat</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5"/>
              </a:rPr>
              <a:t>Asam glutamat</a:t>
            </a:r>
            <a:r>
              <a:rPr lang="id-ID" sz="1200" b="0" i="0" kern="1200" dirty="0" smtClean="0">
                <a:solidFill>
                  <a:schemeClr val="tx1"/>
                </a:solidFill>
                <a:effectLst/>
                <a:latin typeface="+mn-lt"/>
                <a:ea typeface="+mn-ea"/>
                <a:cs typeface="+mn-cs"/>
              </a:rPr>
              <a:t>.</a:t>
            </a:r>
          </a:p>
          <a:p>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Asam amino essensial merupakan asam amino yang sangat dibutuhkan tubuh, Mengingat tubuh tidak memiliki kemampuan untuk memproduksi sendiri asam amino essensial. Asam amino essensial hanya bisa didapat dari makanan yang kita konsumsi sehari hari.</a:t>
            </a:r>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16</a:t>
            </a:fld>
            <a:endParaRPr lang="id-ID"/>
          </a:p>
        </p:txBody>
      </p:sp>
    </p:spTree>
    <p:extLst>
      <p:ext uri="{BB962C8B-B14F-4D97-AF65-F5344CB8AC3E}">
        <p14:creationId xmlns:p14="http://schemas.microsoft.com/office/powerpoint/2010/main" val="424498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
            </a:r>
            <a:br>
              <a:rPr lang="id-ID" dirty="0" smtClean="0"/>
            </a:br>
            <a:r>
              <a:rPr lang="id-ID" sz="1200" b="0" i="0" kern="1200" dirty="0" smtClean="0">
                <a:solidFill>
                  <a:schemeClr val="tx1"/>
                </a:solidFill>
                <a:effectLst/>
                <a:latin typeface="+mn-lt"/>
                <a:ea typeface="+mn-ea"/>
                <a:cs typeface="+mn-cs"/>
              </a:rPr>
              <a:t>Setiap perubahan dalam struktur atau sekuensing mengubah bentuk dan fungsi protein</a:t>
            </a:r>
            <a:endParaRPr lang="id-ID" dirty="0" smtClean="0"/>
          </a:p>
          <a:p>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28</a:t>
            </a:fld>
            <a:endParaRPr lang="id-ID"/>
          </a:p>
        </p:txBody>
      </p:sp>
    </p:spTree>
    <p:extLst>
      <p:ext uri="{BB962C8B-B14F-4D97-AF65-F5344CB8AC3E}">
        <p14:creationId xmlns:p14="http://schemas.microsoft.com/office/powerpoint/2010/main" val="280719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Struktur primer</a:t>
            </a:r>
            <a:r>
              <a:rPr lang="id-ID" sz="1200" b="0" i="0" kern="1200" dirty="0" smtClean="0">
                <a:solidFill>
                  <a:schemeClr val="tx1"/>
                </a:solidFill>
                <a:effectLst/>
                <a:latin typeface="+mn-lt"/>
                <a:ea typeface="+mn-ea"/>
                <a:cs typeface="+mn-cs"/>
              </a:rPr>
              <a:t> merupakan struktur yang sederhana dengan urutan-urutan asam amino yang tersusun secara linear yang mirip seperti tatanan huruf dalam sebuah kata dan tidak terjadi percabangan rantai (Gambar 4). Struktur primer terbentuk melalui ikatan antara gugus </a:t>
            </a:r>
            <a:r>
              <a:rPr lang="el-GR" sz="1200" b="0" i="0" kern="1200" dirty="0" smtClean="0">
                <a:solidFill>
                  <a:schemeClr val="tx1"/>
                </a:solidFill>
                <a:effectLst/>
                <a:latin typeface="+mn-lt"/>
                <a:ea typeface="+mn-ea"/>
                <a:cs typeface="+mn-cs"/>
              </a:rPr>
              <a:t>α–</a:t>
            </a:r>
            <a:r>
              <a:rPr lang="id-ID" sz="1200" b="0" i="0" kern="1200" dirty="0" smtClean="0">
                <a:solidFill>
                  <a:schemeClr val="tx1"/>
                </a:solidFill>
                <a:effectLst/>
                <a:latin typeface="+mn-lt"/>
                <a:ea typeface="+mn-ea"/>
                <a:cs typeface="+mn-cs"/>
              </a:rPr>
              <a:t>amino dengan gugus </a:t>
            </a:r>
            <a:r>
              <a:rPr lang="el-GR" sz="1200" b="0" i="0" kern="1200" dirty="0" smtClean="0">
                <a:solidFill>
                  <a:schemeClr val="tx1"/>
                </a:solidFill>
                <a:effectLst/>
                <a:latin typeface="+mn-lt"/>
                <a:ea typeface="+mn-ea"/>
                <a:cs typeface="+mn-cs"/>
              </a:rPr>
              <a:t>α–</a:t>
            </a:r>
            <a:r>
              <a:rPr lang="id-ID" sz="1200" b="0" i="0" kern="1200" dirty="0" smtClean="0">
                <a:solidFill>
                  <a:schemeClr val="tx1"/>
                </a:solidFill>
                <a:effectLst/>
                <a:latin typeface="+mn-lt"/>
                <a:ea typeface="+mn-ea"/>
                <a:cs typeface="+mn-cs"/>
              </a:rPr>
              <a:t>karboksil (Gambar 3). Ikatan tersebut dinamakan ikatan peptida atau ikatan amida (Berg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2006; Lodish </a:t>
            </a:r>
            <a:r>
              <a:rPr lang="id-ID" sz="1200" b="0" i="1" kern="1200" dirty="0" smtClean="0">
                <a:solidFill>
                  <a:schemeClr val="tx1"/>
                </a:solidFill>
                <a:effectLst/>
                <a:latin typeface="+mn-lt"/>
                <a:ea typeface="+mn-ea"/>
                <a:cs typeface="+mn-cs"/>
              </a:rPr>
              <a:t>et al., </a:t>
            </a:r>
            <a:r>
              <a:rPr lang="id-ID" sz="1200" b="0" i="0" kern="1200" dirty="0" smtClean="0">
                <a:solidFill>
                  <a:schemeClr val="tx1"/>
                </a:solidFill>
                <a:effectLst/>
                <a:latin typeface="+mn-lt"/>
                <a:ea typeface="+mn-ea"/>
                <a:cs typeface="+mn-cs"/>
              </a:rPr>
              <a:t>2003). Struktur ini dapat menentukan urutan suatu asam amino dari suatu polipeptida (Voet &amp; Judith, 2009)</a:t>
            </a:r>
          </a:p>
          <a:p>
            <a:endParaRPr lang="id-ID"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28300A-C29E-4A40-B3BD-37701606B3DC}" type="slidenum">
              <a:rPr lang="id-ID" smtClean="0"/>
              <a:t>29</a:t>
            </a:fld>
            <a:endParaRPr lang="id-ID"/>
          </a:p>
        </p:txBody>
      </p:sp>
    </p:spTree>
    <p:extLst>
      <p:ext uri="{BB962C8B-B14F-4D97-AF65-F5344CB8AC3E}">
        <p14:creationId xmlns:p14="http://schemas.microsoft.com/office/powerpoint/2010/main" val="287432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1" i="0" kern="1200" dirty="0" smtClean="0">
                <a:solidFill>
                  <a:schemeClr val="tx1"/>
                </a:solidFill>
                <a:effectLst/>
                <a:latin typeface="+mn-lt"/>
                <a:ea typeface="+mn-ea"/>
                <a:cs typeface="+mn-cs"/>
              </a:rPr>
              <a:t>Struktur sekunder</a:t>
            </a:r>
            <a:r>
              <a:rPr lang="id-ID" sz="1200" b="0" i="0" kern="1200" dirty="0" smtClean="0">
                <a:solidFill>
                  <a:schemeClr val="tx1"/>
                </a:solidFill>
                <a:effectLst/>
                <a:latin typeface="+mn-lt"/>
                <a:ea typeface="+mn-ea"/>
                <a:cs typeface="+mn-cs"/>
              </a:rPr>
              <a:t> merupakan kombinasi antara struktur primer yang linear  distabilkan oleh ikatan hidrogen antara gugus =CO dan =NH di sepanjang tulang belakang polipeptida. Salah satu contoh struktur sekunder adalah </a:t>
            </a:r>
            <a:r>
              <a:rPr lang="el-GR" sz="1200" b="0" i="0" kern="1200" dirty="0" smtClean="0">
                <a:solidFill>
                  <a:schemeClr val="tx1"/>
                </a:solidFill>
                <a:effectLst/>
                <a:latin typeface="+mn-lt"/>
                <a:ea typeface="+mn-ea"/>
                <a:cs typeface="+mn-cs"/>
              </a:rPr>
              <a:t>α-</a:t>
            </a:r>
            <a:r>
              <a:rPr lang="id-ID" sz="1200" b="0" i="0" kern="1200" dirty="0" smtClean="0">
                <a:solidFill>
                  <a:schemeClr val="tx1"/>
                </a:solidFill>
                <a:effectLst/>
                <a:latin typeface="+mn-lt"/>
                <a:ea typeface="+mn-ea"/>
                <a:cs typeface="+mn-cs"/>
              </a:rPr>
              <a:t>heliks dan </a:t>
            </a:r>
            <a:r>
              <a:rPr lang="el-GR" sz="1200" b="0" i="0" kern="1200" dirty="0" smtClean="0">
                <a:solidFill>
                  <a:schemeClr val="tx1"/>
                </a:solidFill>
                <a:effectLst/>
                <a:latin typeface="+mn-lt"/>
                <a:ea typeface="+mn-ea"/>
                <a:cs typeface="+mn-cs"/>
              </a:rPr>
              <a:t>β-</a:t>
            </a:r>
            <a:r>
              <a:rPr lang="id-ID" sz="1200" b="0" i="0" kern="1200" dirty="0" smtClean="0">
                <a:solidFill>
                  <a:schemeClr val="tx1"/>
                </a:solidFill>
                <a:effectLst/>
                <a:latin typeface="+mn-lt"/>
                <a:ea typeface="+mn-ea"/>
                <a:cs typeface="+mn-cs"/>
              </a:rPr>
              <a:t>pleated (Gambar 5 dan 6). Struktur ini memiliki segmen-segmen dalam polipeptida  yang terlilit atau terlipat secara berulang. (Campbell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2009; Conn, 2008).</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b="0" i="0" kern="1200" dirty="0" smtClean="0">
                <a:solidFill>
                  <a:schemeClr val="tx1"/>
                </a:solidFill>
                <a:effectLst/>
                <a:latin typeface="+mn-lt"/>
                <a:ea typeface="+mn-ea"/>
                <a:cs typeface="+mn-cs"/>
              </a:rPr>
              <a:t>Struktur </a:t>
            </a:r>
            <a:r>
              <a:rPr lang="el-GR" sz="1200" b="0" i="0" kern="1200" dirty="0" smtClean="0">
                <a:solidFill>
                  <a:schemeClr val="tx1"/>
                </a:solidFill>
                <a:effectLst/>
                <a:latin typeface="+mn-lt"/>
                <a:ea typeface="+mn-ea"/>
                <a:cs typeface="+mn-cs"/>
              </a:rPr>
              <a:t>α-</a:t>
            </a:r>
            <a:r>
              <a:rPr lang="id-ID" sz="1200" b="0" i="0" kern="1200" dirty="0" smtClean="0">
                <a:solidFill>
                  <a:schemeClr val="tx1"/>
                </a:solidFill>
                <a:effectLst/>
                <a:latin typeface="+mn-lt"/>
                <a:ea typeface="+mn-ea"/>
                <a:cs typeface="+mn-cs"/>
              </a:rPr>
              <a:t>heliks terbentuk antara masing-masing atom oksigen karbonil pada suatu ikatan peptida dengan hidrogen yang melekat ke gugus amida pada suatu ikatan peptida empat residu asam amino di sepanjang rantai polipeptida (Murray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2009).</a:t>
            </a:r>
            <a:endParaRPr lang="id-ID" dirty="0" smtClean="0"/>
          </a:p>
          <a:p>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30</a:t>
            </a:fld>
            <a:endParaRPr lang="id-ID"/>
          </a:p>
        </p:txBody>
      </p:sp>
    </p:spTree>
    <p:extLst>
      <p:ext uri="{BB962C8B-B14F-4D97-AF65-F5344CB8AC3E}">
        <p14:creationId xmlns:p14="http://schemas.microsoft.com/office/powerpoint/2010/main" val="101341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Pada struktur sekunder </a:t>
            </a:r>
            <a:r>
              <a:rPr lang="el-GR" sz="1200" b="0" i="0" kern="1200" dirty="0" smtClean="0">
                <a:solidFill>
                  <a:schemeClr val="tx1"/>
                </a:solidFill>
                <a:effectLst/>
                <a:latin typeface="+mn-lt"/>
                <a:ea typeface="+mn-ea"/>
                <a:cs typeface="+mn-cs"/>
              </a:rPr>
              <a:t>β-</a:t>
            </a:r>
            <a:r>
              <a:rPr lang="id-ID" sz="1200" b="0" i="0" kern="1200" dirty="0" smtClean="0">
                <a:solidFill>
                  <a:schemeClr val="tx1"/>
                </a:solidFill>
                <a:effectLst/>
                <a:latin typeface="+mn-lt"/>
                <a:ea typeface="+mn-ea"/>
                <a:cs typeface="+mn-cs"/>
              </a:rPr>
              <a:t>pleated terbentuk melalui ikatan hidrogen antara daerah linear rantai polipeptida. </a:t>
            </a:r>
            <a:r>
              <a:rPr lang="el-GR" sz="1200" b="0" i="0" kern="1200" dirty="0" smtClean="0">
                <a:solidFill>
                  <a:schemeClr val="tx1"/>
                </a:solidFill>
                <a:effectLst/>
                <a:latin typeface="+mn-lt"/>
                <a:ea typeface="+mn-ea"/>
                <a:cs typeface="+mn-cs"/>
              </a:rPr>
              <a:t>β-</a:t>
            </a:r>
            <a:r>
              <a:rPr lang="id-ID" sz="1200" b="0" i="0" kern="1200" dirty="0" smtClean="0">
                <a:solidFill>
                  <a:schemeClr val="tx1"/>
                </a:solidFill>
                <a:effectLst/>
                <a:latin typeface="+mn-lt"/>
                <a:ea typeface="+mn-ea"/>
                <a:cs typeface="+mn-cs"/>
              </a:rPr>
              <a:t>pleated ditemukan dua macam bentuk, yakni antipararel dan pararel (Gambar 7 dan 8). Keduanya berbeda dalam hal pola ikatan hidrogennya. Pada bentuk konformasi antipararel memiliki konformasi ikatan sebesar 7 Å, sementara konformasi pada bentuk pararel lebih pendek yaitu 6,5 Å (Lehninger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2004). Jika ikatan hidrogen ini dapat terbentuk antara dua rantai polipeptida yang terpisah atau antara dua daerah pada sebuah rantai tunggal yang melipat sendiri yang melibatkan empat struktur asam amino, maka dikenal dengan istilah </a:t>
            </a:r>
            <a:r>
              <a:rPr lang="el-GR" sz="1200" b="0" i="0" kern="1200" dirty="0" smtClean="0">
                <a:solidFill>
                  <a:schemeClr val="tx1"/>
                </a:solidFill>
                <a:effectLst/>
                <a:latin typeface="+mn-lt"/>
                <a:ea typeface="+mn-ea"/>
                <a:cs typeface="+mn-cs"/>
              </a:rPr>
              <a:t>β </a:t>
            </a:r>
            <a:r>
              <a:rPr lang="id-ID" sz="1200" b="0" i="0" kern="1200" dirty="0" smtClean="0">
                <a:solidFill>
                  <a:schemeClr val="tx1"/>
                </a:solidFill>
                <a:effectLst/>
                <a:latin typeface="+mn-lt"/>
                <a:ea typeface="+mn-ea"/>
                <a:cs typeface="+mn-cs"/>
              </a:rPr>
              <a:t>turn yang ditunjukkan dalam Gambar 9 (Murray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2009).</a:t>
            </a:r>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31</a:t>
            </a:fld>
            <a:endParaRPr lang="id-ID"/>
          </a:p>
        </p:txBody>
      </p:sp>
    </p:spTree>
    <p:extLst>
      <p:ext uri="{BB962C8B-B14F-4D97-AF65-F5344CB8AC3E}">
        <p14:creationId xmlns:p14="http://schemas.microsoft.com/office/powerpoint/2010/main" val="2718221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
            </a:r>
            <a:br>
              <a:rPr lang="id-ID" sz="1200" b="1" i="0" kern="1200" dirty="0" smtClean="0">
                <a:solidFill>
                  <a:schemeClr val="tx1"/>
                </a:solidFill>
                <a:effectLst/>
                <a:latin typeface="+mn-lt"/>
                <a:ea typeface="+mn-ea"/>
                <a:cs typeface="+mn-cs"/>
              </a:rPr>
            </a:br>
            <a:r>
              <a:rPr lang="id-ID" sz="1200" b="1" i="0" kern="1200" dirty="0" smtClean="0">
                <a:solidFill>
                  <a:schemeClr val="tx1"/>
                </a:solidFill>
                <a:effectLst/>
                <a:latin typeface="+mn-lt"/>
                <a:ea typeface="+mn-ea"/>
                <a:cs typeface="+mn-cs"/>
              </a:rPr>
              <a:t>Struktur tersier </a:t>
            </a:r>
            <a:r>
              <a:rPr lang="id-ID" sz="1200" b="0" i="0" kern="1200" dirty="0" smtClean="0">
                <a:solidFill>
                  <a:schemeClr val="tx1"/>
                </a:solidFill>
                <a:effectLst/>
                <a:latin typeface="+mn-lt"/>
                <a:ea typeface="+mn-ea"/>
                <a:cs typeface="+mn-cs"/>
              </a:rPr>
              <a:t>dari suatu protein adalah lapisan yang tumpang tindih di atas pola struktur sekunder yang terdiri atas pemutarbalikan tak beraturan dari ikatan antara rantai samping (gugus R) berbagai asam amino (Gambar 10). Struktur ini merupakan konformasi tiga dimensi yang mengacu pada hubungan spasial antar struktur sekunder. Struktur ini distabilkan oleh empat macam ikatan, yakni ikatan hidrogen, ikatan ionik, ikatan kovalen, dan ikatan hidrofobik. Dalam struktur ini, ikatan hidrofobik sangat penting bagi protein. Asam amino yang memiliki sifat hidrofobik akan berikatan di bagian dalam protein globuler yang tidak berikatan dengan air, sementara asam amino yang bersifat hodrofilik secara umum akan berada di sisi permukaan luar yang berikatan dengan air di sekelilingnya (Murray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2009; Lehninger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2004).</a:t>
            </a:r>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32</a:t>
            </a:fld>
            <a:endParaRPr lang="id-ID"/>
          </a:p>
        </p:txBody>
      </p:sp>
    </p:spTree>
    <p:extLst>
      <p:ext uri="{BB962C8B-B14F-4D97-AF65-F5344CB8AC3E}">
        <p14:creationId xmlns:p14="http://schemas.microsoft.com/office/powerpoint/2010/main" val="419758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Struktur kuarterner </a:t>
            </a:r>
            <a:r>
              <a:rPr lang="id-ID" sz="1200" b="0" i="0" kern="1200" dirty="0" smtClean="0">
                <a:solidFill>
                  <a:schemeClr val="tx1"/>
                </a:solidFill>
                <a:effectLst/>
                <a:latin typeface="+mn-lt"/>
                <a:ea typeface="+mn-ea"/>
                <a:cs typeface="+mn-cs"/>
              </a:rPr>
              <a:t>adalah gambaran dari pengaturan sub-unit atau promoter protein dalam ruang. Struktur ini memiliki dua atau lebih dari sub-unit protein dengan struktur tersier yang akan membentuk protein kompleks yang fungsional. ikatan yang berperan dalam struktur ini adalah ikatan nonkovalen, yakni interaksi elektrostatis, hidrogen, dan hidrofobik. Protein dengan struktur kuarterner sering disebut juga dengan protein multimerik. Jika protein yang tersusun dari dua sub-unit disebut dengan protein dimerik dan jika tersusun dari empat sub-unit disebut dengan protein tetramerik (Gambar 11) (Lodish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2003; Murray </a:t>
            </a:r>
            <a:r>
              <a:rPr lang="id-ID" sz="1200" b="0" i="1" kern="1200" dirty="0" smtClean="0">
                <a:solidFill>
                  <a:schemeClr val="tx1"/>
                </a:solidFill>
                <a:effectLst/>
                <a:latin typeface="+mn-lt"/>
                <a:ea typeface="+mn-ea"/>
                <a:cs typeface="+mn-cs"/>
              </a:rPr>
              <a:t>et al</a:t>
            </a:r>
            <a:r>
              <a:rPr lang="id-ID" sz="1200" b="0" i="0" kern="1200" dirty="0" smtClean="0">
                <a:solidFill>
                  <a:schemeClr val="tx1"/>
                </a:solidFill>
                <a:effectLst/>
                <a:latin typeface="+mn-lt"/>
                <a:ea typeface="+mn-ea"/>
                <a:cs typeface="+mn-cs"/>
              </a:rPr>
              <a:t>, 2009).</a:t>
            </a:r>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33</a:t>
            </a:fld>
            <a:endParaRPr lang="id-ID"/>
          </a:p>
        </p:txBody>
      </p:sp>
    </p:spTree>
    <p:extLst>
      <p:ext uri="{BB962C8B-B14F-4D97-AF65-F5344CB8AC3E}">
        <p14:creationId xmlns:p14="http://schemas.microsoft.com/office/powerpoint/2010/main" val="211170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Agitasi : pengadukan</a:t>
            </a:r>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34</a:t>
            </a:fld>
            <a:endParaRPr lang="id-ID"/>
          </a:p>
        </p:txBody>
      </p:sp>
    </p:spTree>
    <p:extLst>
      <p:ext uri="{BB962C8B-B14F-4D97-AF65-F5344CB8AC3E}">
        <p14:creationId xmlns:p14="http://schemas.microsoft.com/office/powerpoint/2010/main" val="2880582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58</a:t>
            </a:fld>
            <a:endParaRPr lang="id-ID"/>
          </a:p>
        </p:txBody>
      </p:sp>
    </p:spTree>
    <p:extLst>
      <p:ext uri="{BB962C8B-B14F-4D97-AF65-F5344CB8AC3E}">
        <p14:creationId xmlns:p14="http://schemas.microsoft.com/office/powerpoint/2010/main" val="421164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2</a:t>
            </a:fld>
            <a:endParaRPr lang="id-ID"/>
          </a:p>
        </p:txBody>
      </p:sp>
    </p:spTree>
    <p:extLst>
      <p:ext uri="{BB962C8B-B14F-4D97-AF65-F5344CB8AC3E}">
        <p14:creationId xmlns:p14="http://schemas.microsoft.com/office/powerpoint/2010/main" val="3190112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Protein Mal Energy</a:t>
            </a:r>
            <a:r>
              <a:rPr lang="id-ID" baseline="0" dirty="0" smtClean="0"/>
              <a:t> Mal nuitrition</a:t>
            </a:r>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60</a:t>
            </a:fld>
            <a:endParaRPr lang="id-ID"/>
          </a:p>
        </p:txBody>
      </p:sp>
    </p:spTree>
    <p:extLst>
      <p:ext uri="{BB962C8B-B14F-4D97-AF65-F5344CB8AC3E}">
        <p14:creationId xmlns:p14="http://schemas.microsoft.com/office/powerpoint/2010/main" val="945064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71</a:t>
            </a:fld>
            <a:endParaRPr lang="id-ID"/>
          </a:p>
        </p:txBody>
      </p:sp>
    </p:spTree>
    <p:extLst>
      <p:ext uri="{BB962C8B-B14F-4D97-AF65-F5344CB8AC3E}">
        <p14:creationId xmlns:p14="http://schemas.microsoft.com/office/powerpoint/2010/main" val="166108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3</a:t>
            </a:fld>
            <a:endParaRPr lang="id-ID"/>
          </a:p>
        </p:txBody>
      </p:sp>
    </p:spTree>
    <p:extLst>
      <p:ext uri="{BB962C8B-B14F-4D97-AF65-F5344CB8AC3E}">
        <p14:creationId xmlns:p14="http://schemas.microsoft.com/office/powerpoint/2010/main" val="244797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4</a:t>
            </a:fld>
            <a:endParaRPr lang="id-ID"/>
          </a:p>
        </p:txBody>
      </p:sp>
    </p:spTree>
    <p:extLst>
      <p:ext uri="{BB962C8B-B14F-4D97-AF65-F5344CB8AC3E}">
        <p14:creationId xmlns:p14="http://schemas.microsoft.com/office/powerpoint/2010/main" val="266235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5</a:t>
            </a:fld>
            <a:endParaRPr lang="id-ID"/>
          </a:p>
        </p:txBody>
      </p:sp>
    </p:spTree>
    <p:extLst>
      <p:ext uri="{BB962C8B-B14F-4D97-AF65-F5344CB8AC3E}">
        <p14:creationId xmlns:p14="http://schemas.microsoft.com/office/powerpoint/2010/main" val="404934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Kebanyakan protein merupakan </a:t>
            </a:r>
            <a:r>
              <a:rPr lang="id-ID" sz="1200" b="0" i="0" u="none" strike="noStrike" kern="1200" dirty="0" smtClean="0">
                <a:solidFill>
                  <a:schemeClr val="tx1"/>
                </a:solidFill>
                <a:effectLst/>
                <a:latin typeface="+mn-lt"/>
                <a:ea typeface="+mn-ea"/>
                <a:cs typeface="+mn-cs"/>
                <a:hlinkClick r:id="rId3" tooltip="Enzim"/>
              </a:rPr>
              <a:t>enzim</a:t>
            </a:r>
            <a:r>
              <a:rPr lang="id-ID" sz="1200" b="0" i="0" kern="1200" dirty="0" smtClean="0">
                <a:solidFill>
                  <a:schemeClr val="tx1"/>
                </a:solidFill>
                <a:effectLst/>
                <a:latin typeface="+mn-lt"/>
                <a:ea typeface="+mn-ea"/>
                <a:cs typeface="+mn-cs"/>
              </a:rPr>
              <a:t> atau subunit enzim. Jenis protein lain berperan dalam fungsi struktural atau mekanis, misalnya protein yang membentuk batang dan sendi </a:t>
            </a:r>
            <a:r>
              <a:rPr lang="id-ID" sz="1200" b="0" i="0" u="none" strike="noStrike" kern="1200" dirty="0" smtClean="0">
                <a:solidFill>
                  <a:schemeClr val="tx1"/>
                </a:solidFill>
                <a:effectLst/>
                <a:latin typeface="+mn-lt"/>
                <a:ea typeface="+mn-ea"/>
                <a:cs typeface="+mn-cs"/>
                <a:hlinkClick r:id="rId4" tooltip="Sitoskeleton"/>
              </a:rPr>
              <a:t>sitoskeleton</a:t>
            </a:r>
            <a:r>
              <a:rPr lang="id-ID" sz="1200" b="0" i="0" kern="1200" dirty="0" smtClean="0">
                <a:solidFill>
                  <a:schemeClr val="tx1"/>
                </a:solidFill>
                <a:effectLst/>
                <a:latin typeface="+mn-lt"/>
                <a:ea typeface="+mn-ea"/>
                <a:cs typeface="+mn-cs"/>
              </a:rPr>
              <a:t>. Protein terlibat dalam sistem imun sebagai </a:t>
            </a:r>
            <a:r>
              <a:rPr lang="id-ID" sz="1200" b="0" i="0" u="none" strike="noStrike" kern="1200" dirty="0" smtClean="0">
                <a:solidFill>
                  <a:schemeClr val="tx1"/>
                </a:solidFill>
                <a:effectLst/>
                <a:latin typeface="+mn-lt"/>
                <a:ea typeface="+mn-ea"/>
                <a:cs typeface="+mn-cs"/>
                <a:hlinkClick r:id="rId5" tooltip="Antibodi"/>
              </a:rPr>
              <a:t>antibodi</a:t>
            </a:r>
            <a:r>
              <a:rPr lang="id-ID" sz="1200" b="0" i="0" kern="1200" dirty="0" smtClean="0">
                <a:solidFill>
                  <a:schemeClr val="tx1"/>
                </a:solidFill>
                <a:effectLst/>
                <a:latin typeface="+mn-lt"/>
                <a:ea typeface="+mn-ea"/>
                <a:cs typeface="+mn-cs"/>
              </a:rPr>
              <a:t>, sistem kendali dalam bentuk </a:t>
            </a:r>
            <a:r>
              <a:rPr lang="id-ID" sz="1200" b="0" i="0" u="none" strike="noStrike" kern="1200" dirty="0" smtClean="0">
                <a:solidFill>
                  <a:schemeClr val="tx1"/>
                </a:solidFill>
                <a:effectLst/>
                <a:latin typeface="+mn-lt"/>
                <a:ea typeface="+mn-ea"/>
                <a:cs typeface="+mn-cs"/>
                <a:hlinkClick r:id="rId6" tooltip="Hormon"/>
              </a:rPr>
              <a:t>hormon</a:t>
            </a:r>
            <a:r>
              <a:rPr lang="id-ID" sz="1200" b="0" i="0" kern="1200" dirty="0" smtClean="0">
                <a:solidFill>
                  <a:schemeClr val="tx1"/>
                </a:solidFill>
                <a:effectLst/>
                <a:latin typeface="+mn-lt"/>
                <a:ea typeface="+mn-ea"/>
                <a:cs typeface="+mn-cs"/>
              </a:rPr>
              <a:t>, sebagai komponen penyimpanan (dalam biji) dan juga dalam transportasi hara. Sebagai salah satu sumber gizi, protein berperan sebagai sumber </a:t>
            </a:r>
            <a:r>
              <a:rPr lang="id-ID" sz="1200" b="0" i="0" u="none" strike="noStrike" kern="1200" dirty="0" smtClean="0">
                <a:solidFill>
                  <a:schemeClr val="tx1"/>
                </a:solidFill>
                <a:effectLst/>
                <a:latin typeface="+mn-lt"/>
                <a:ea typeface="+mn-ea"/>
                <a:cs typeface="+mn-cs"/>
                <a:hlinkClick r:id="rId7" tooltip="Asam amino"/>
              </a:rPr>
              <a:t>asam amino</a:t>
            </a:r>
            <a:r>
              <a:rPr lang="id-ID" sz="1200" b="0" i="0" kern="1200" dirty="0" smtClean="0">
                <a:solidFill>
                  <a:schemeClr val="tx1"/>
                </a:solidFill>
                <a:effectLst/>
                <a:latin typeface="+mn-lt"/>
                <a:ea typeface="+mn-ea"/>
                <a:cs typeface="+mn-cs"/>
              </a:rPr>
              <a:t> bagi organisme yang tidak mampu membentuk asam amino tersebut (</a:t>
            </a:r>
            <a:r>
              <a:rPr lang="id-ID" sz="1200" b="0" i="0" u="none" strike="noStrike" kern="1200" dirty="0" smtClean="0">
                <a:solidFill>
                  <a:schemeClr val="tx1"/>
                </a:solidFill>
                <a:effectLst/>
                <a:latin typeface="+mn-lt"/>
                <a:ea typeface="+mn-ea"/>
                <a:cs typeface="+mn-cs"/>
                <a:hlinkClick r:id="rId8" tooltip="Heterotrof"/>
              </a:rPr>
              <a:t>heterotrof</a:t>
            </a:r>
            <a:r>
              <a:rPr lang="id-ID" sz="1200" b="0" i="0" kern="1200" dirty="0" smtClean="0">
                <a:solidFill>
                  <a:schemeClr val="tx1"/>
                </a:solidFill>
                <a:effectLst/>
                <a:latin typeface="+mn-lt"/>
                <a:ea typeface="+mn-ea"/>
                <a:cs typeface="+mn-cs"/>
              </a:rPr>
              <a:t>).</a:t>
            </a:r>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7</a:t>
            </a:fld>
            <a:endParaRPr lang="id-ID"/>
          </a:p>
        </p:txBody>
      </p:sp>
    </p:spTree>
    <p:extLst>
      <p:ext uri="{BB962C8B-B14F-4D97-AF65-F5344CB8AC3E}">
        <p14:creationId xmlns:p14="http://schemas.microsoft.com/office/powerpoint/2010/main" val="57385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1" i="0" kern="1200" dirty="0" smtClean="0">
                <a:solidFill>
                  <a:schemeClr val="tx1"/>
                </a:solidFill>
                <a:effectLst/>
                <a:latin typeface="+mn-lt"/>
                <a:ea typeface="+mn-ea"/>
                <a:cs typeface="+mn-cs"/>
              </a:rPr>
              <a:t>Protein</a:t>
            </a:r>
            <a:r>
              <a:rPr lang="id-ID" sz="1200" b="0" i="0" kern="1200" dirty="0" smtClean="0">
                <a:solidFill>
                  <a:schemeClr val="tx1"/>
                </a:solidFill>
                <a:effectLst/>
                <a:latin typeface="+mn-lt"/>
                <a:ea typeface="+mn-ea"/>
                <a:cs typeface="+mn-cs"/>
              </a:rPr>
              <a:t> (asal kata </a:t>
            </a:r>
            <a:r>
              <a:rPr lang="id-ID" sz="1200" b="0" i="1" kern="1200" dirty="0" smtClean="0">
                <a:solidFill>
                  <a:schemeClr val="tx1"/>
                </a:solidFill>
                <a:effectLst/>
                <a:latin typeface="+mn-lt"/>
                <a:ea typeface="+mn-ea"/>
                <a:cs typeface="+mn-cs"/>
              </a:rPr>
              <a:t>protos</a:t>
            </a:r>
            <a:r>
              <a:rPr lang="id-ID" sz="1200" b="0" i="0" kern="1200" dirty="0" smtClean="0">
                <a:solidFill>
                  <a:schemeClr val="tx1"/>
                </a:solidFill>
                <a:effectLst/>
                <a:latin typeface="+mn-lt"/>
                <a:ea typeface="+mn-ea"/>
                <a:cs typeface="+mn-cs"/>
              </a:rPr>
              <a:t> dari </a:t>
            </a:r>
            <a:r>
              <a:rPr lang="id-ID" sz="1200" b="0" i="0" u="none" strike="noStrike" kern="1200" dirty="0" smtClean="0">
                <a:solidFill>
                  <a:schemeClr val="tx1"/>
                </a:solidFill>
                <a:effectLst/>
                <a:latin typeface="+mn-lt"/>
                <a:ea typeface="+mn-ea"/>
                <a:cs typeface="+mn-cs"/>
                <a:hlinkClick r:id="rId3" tooltip="Bahasa Yunani"/>
              </a:rPr>
              <a:t>bahasa Yunani</a:t>
            </a:r>
            <a:r>
              <a:rPr lang="id-ID" sz="1200" b="0" i="0" kern="1200" dirty="0" smtClean="0">
                <a:solidFill>
                  <a:schemeClr val="tx1"/>
                </a:solidFill>
                <a:effectLst/>
                <a:latin typeface="+mn-lt"/>
                <a:ea typeface="+mn-ea"/>
                <a:cs typeface="+mn-cs"/>
              </a:rPr>
              <a:t> yang berarti "yang paling utama") adalah </a:t>
            </a:r>
            <a:r>
              <a:rPr lang="id-ID" sz="1200" b="0" i="0" u="none" strike="noStrike" kern="1200" dirty="0" smtClean="0">
                <a:solidFill>
                  <a:schemeClr val="tx1"/>
                </a:solidFill>
                <a:effectLst/>
                <a:latin typeface="+mn-lt"/>
                <a:ea typeface="+mn-ea"/>
                <a:cs typeface="+mn-cs"/>
                <a:hlinkClick r:id="rId4" tooltip="Senyawa organik"/>
              </a:rPr>
              <a:t>senyawa organik</a:t>
            </a:r>
            <a:r>
              <a:rPr lang="id-ID" sz="1200" b="0" i="0" kern="1200" dirty="0" smtClean="0">
                <a:solidFill>
                  <a:schemeClr val="tx1"/>
                </a:solidFill>
                <a:effectLst/>
                <a:latin typeface="+mn-lt"/>
                <a:ea typeface="+mn-ea"/>
                <a:cs typeface="+mn-cs"/>
              </a:rPr>
              <a:t> kompleks berbobot molekul tinggi yang merupakan </a:t>
            </a:r>
            <a:r>
              <a:rPr lang="id-ID" sz="1200" b="0" i="0" u="none" strike="noStrike" kern="1200" dirty="0" smtClean="0">
                <a:solidFill>
                  <a:schemeClr val="tx1"/>
                </a:solidFill>
                <a:effectLst/>
                <a:latin typeface="+mn-lt"/>
                <a:ea typeface="+mn-ea"/>
                <a:cs typeface="+mn-cs"/>
                <a:hlinkClick r:id="rId5" tooltip="Polimer"/>
              </a:rPr>
              <a:t>polimer</a:t>
            </a:r>
            <a:r>
              <a:rPr lang="id-ID" sz="1200" b="0" i="0" kern="1200" dirty="0" smtClean="0">
                <a:solidFill>
                  <a:schemeClr val="tx1"/>
                </a:solidFill>
                <a:effectLst/>
                <a:latin typeface="+mn-lt"/>
                <a:ea typeface="+mn-ea"/>
                <a:cs typeface="+mn-cs"/>
              </a:rPr>
              <a:t> dari </a:t>
            </a:r>
            <a:r>
              <a:rPr lang="id-ID" sz="1200" b="0" i="0" u="none" strike="noStrike" kern="1200" dirty="0" smtClean="0">
                <a:solidFill>
                  <a:schemeClr val="tx1"/>
                </a:solidFill>
                <a:effectLst/>
                <a:latin typeface="+mn-lt"/>
                <a:ea typeface="+mn-ea"/>
                <a:cs typeface="+mn-cs"/>
                <a:hlinkClick r:id="rId6" tooltip="Monomer"/>
              </a:rPr>
              <a:t>monomer</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7" tooltip="Asam amino"/>
              </a:rPr>
              <a:t>asam amino</a:t>
            </a:r>
            <a:r>
              <a:rPr lang="id-ID" sz="1200" b="0" i="0" kern="1200" dirty="0" smtClean="0">
                <a:solidFill>
                  <a:schemeClr val="tx1"/>
                </a:solidFill>
                <a:effectLst/>
                <a:latin typeface="+mn-lt"/>
                <a:ea typeface="+mn-ea"/>
                <a:cs typeface="+mn-cs"/>
              </a:rPr>
              <a:t> yang dihubungkan satu sama lain dengan </a:t>
            </a:r>
            <a:r>
              <a:rPr lang="id-ID" sz="1200" b="0" i="0" u="none" strike="noStrike" kern="1200" dirty="0" smtClean="0">
                <a:solidFill>
                  <a:schemeClr val="tx1"/>
                </a:solidFill>
                <a:effectLst/>
                <a:latin typeface="+mn-lt"/>
                <a:ea typeface="+mn-ea"/>
                <a:cs typeface="+mn-cs"/>
                <a:hlinkClick r:id="rId8" tooltip="Ikatan peptida"/>
              </a:rPr>
              <a:t>ikatan peptida</a:t>
            </a:r>
            <a:r>
              <a:rPr lang="id-ID" sz="1200" b="0" i="0" kern="1200" dirty="0" smtClean="0">
                <a:solidFill>
                  <a:schemeClr val="tx1"/>
                </a:solidFill>
                <a:effectLst/>
                <a:latin typeface="+mn-lt"/>
                <a:ea typeface="+mn-ea"/>
                <a:cs typeface="+mn-cs"/>
              </a:rPr>
              <a:t>. Molekul protein mengandung </a:t>
            </a:r>
            <a:r>
              <a:rPr lang="id-ID" sz="1200" b="0" i="0" u="none" strike="noStrike" kern="1200" dirty="0" smtClean="0">
                <a:solidFill>
                  <a:schemeClr val="tx1"/>
                </a:solidFill>
                <a:effectLst/>
                <a:latin typeface="+mn-lt"/>
                <a:ea typeface="+mn-ea"/>
                <a:cs typeface="+mn-cs"/>
                <a:hlinkClick r:id="rId9" tooltip="Karbon"/>
              </a:rPr>
              <a:t>karbon</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10" tooltip="Hidrogen"/>
              </a:rPr>
              <a:t>hidrogen</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11" tooltip="Oksigen"/>
              </a:rPr>
              <a:t>oksigen</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12" tooltip="Nitrogen"/>
              </a:rPr>
              <a:t>nitrogen</a:t>
            </a:r>
            <a:r>
              <a:rPr lang="id-ID" sz="1200" b="0" i="0" kern="1200" dirty="0" smtClean="0">
                <a:solidFill>
                  <a:schemeClr val="tx1"/>
                </a:solidFill>
                <a:effectLst/>
                <a:latin typeface="+mn-lt"/>
                <a:ea typeface="+mn-ea"/>
                <a:cs typeface="+mn-cs"/>
              </a:rPr>
              <a:t> dan kadang kala </a:t>
            </a:r>
            <a:r>
              <a:rPr lang="id-ID" sz="1200" b="0" i="0" u="none" strike="noStrike" kern="1200" dirty="0" smtClean="0">
                <a:solidFill>
                  <a:schemeClr val="tx1"/>
                </a:solidFill>
                <a:effectLst/>
                <a:latin typeface="+mn-lt"/>
                <a:ea typeface="+mn-ea"/>
                <a:cs typeface="+mn-cs"/>
                <a:hlinkClick r:id="rId13" tooltip="Sulfur"/>
              </a:rPr>
              <a:t>sulfur</a:t>
            </a:r>
            <a:r>
              <a:rPr lang="id-ID" sz="1200" b="0" i="0" kern="1200" dirty="0" smtClean="0">
                <a:solidFill>
                  <a:schemeClr val="tx1"/>
                </a:solidFill>
                <a:effectLst/>
                <a:latin typeface="+mn-lt"/>
                <a:ea typeface="+mn-ea"/>
                <a:cs typeface="+mn-cs"/>
              </a:rPr>
              <a:t> serta </a:t>
            </a:r>
            <a:r>
              <a:rPr lang="id-ID" sz="1200" b="0" i="0" u="none" strike="noStrike" kern="1200" dirty="0" smtClean="0">
                <a:solidFill>
                  <a:schemeClr val="tx1"/>
                </a:solidFill>
                <a:effectLst/>
                <a:latin typeface="+mn-lt"/>
                <a:ea typeface="+mn-ea"/>
                <a:cs typeface="+mn-cs"/>
                <a:hlinkClick r:id="rId14" tooltip="Fosfor"/>
              </a:rPr>
              <a:t>fosfor</a:t>
            </a:r>
            <a:r>
              <a:rPr lang="id-ID" sz="1200" b="0" i="0" kern="1200" dirty="0" smtClean="0">
                <a:solidFill>
                  <a:schemeClr val="tx1"/>
                </a:solidFill>
                <a:effectLst/>
                <a:latin typeface="+mn-lt"/>
                <a:ea typeface="+mn-ea"/>
                <a:cs typeface="+mn-cs"/>
              </a:rPr>
              <a:t>. Protein berperan penting dalam struktur dan fungsi semua </a:t>
            </a:r>
            <a:r>
              <a:rPr lang="id-ID" sz="1200" b="0" i="0" u="none" strike="noStrike" kern="1200" dirty="0" smtClean="0">
                <a:solidFill>
                  <a:schemeClr val="tx1"/>
                </a:solidFill>
                <a:effectLst/>
                <a:latin typeface="+mn-lt"/>
                <a:ea typeface="+mn-ea"/>
                <a:cs typeface="+mn-cs"/>
                <a:hlinkClick r:id="rId15" tooltip="Sel"/>
              </a:rPr>
              <a:t>sel</a:t>
            </a:r>
            <a:r>
              <a:rPr lang="id-ID" sz="1200" b="0" i="0" kern="1200" dirty="0" smtClean="0">
                <a:solidFill>
                  <a:schemeClr val="tx1"/>
                </a:solidFill>
                <a:effectLst/>
                <a:latin typeface="+mn-lt"/>
                <a:ea typeface="+mn-ea"/>
                <a:cs typeface="+mn-cs"/>
              </a:rPr>
              <a:t> makhluk hidup dan </a:t>
            </a:r>
            <a:r>
              <a:rPr lang="id-ID" sz="1200" b="0" i="0" u="none" strike="noStrike" kern="1200" dirty="0" smtClean="0">
                <a:solidFill>
                  <a:schemeClr val="tx1"/>
                </a:solidFill>
                <a:effectLst/>
                <a:latin typeface="+mn-lt"/>
                <a:ea typeface="+mn-ea"/>
                <a:cs typeface="+mn-cs"/>
                <a:hlinkClick r:id="rId16" tooltip="Virus"/>
              </a:rPr>
              <a:t>virus</a:t>
            </a:r>
            <a:r>
              <a:rPr lang="id-ID" sz="1200" b="0" i="0" kern="1200" dirty="0" smtClean="0">
                <a:solidFill>
                  <a:schemeClr val="tx1"/>
                </a:solidFill>
                <a:effectLst/>
                <a:latin typeface="+mn-lt"/>
                <a:ea typeface="+mn-ea"/>
                <a:cs typeface="+mn-cs"/>
              </a:rPr>
              <a:t>.</a:t>
            </a:r>
            <a:endParaRPr lang="id-ID" dirty="0" smtClean="0"/>
          </a:p>
          <a:p>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8</a:t>
            </a:fld>
            <a:endParaRPr lang="id-ID"/>
          </a:p>
        </p:txBody>
      </p:sp>
    </p:spTree>
    <p:extLst>
      <p:ext uri="{BB962C8B-B14F-4D97-AF65-F5344CB8AC3E}">
        <p14:creationId xmlns:p14="http://schemas.microsoft.com/office/powerpoint/2010/main" val="97188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Protein merupakan salah satu dari </a:t>
            </a:r>
            <a:r>
              <a:rPr lang="id-ID" sz="1200" b="0" i="0" u="none" strike="noStrike" kern="1200" dirty="0" smtClean="0">
                <a:solidFill>
                  <a:schemeClr val="tx1"/>
                </a:solidFill>
                <a:effectLst/>
                <a:latin typeface="+mn-lt"/>
                <a:ea typeface="+mn-ea"/>
                <a:cs typeface="+mn-cs"/>
                <a:hlinkClick r:id="rId3" tooltip="Biomolekul"/>
              </a:rPr>
              <a:t>biomolekul</a:t>
            </a:r>
            <a:r>
              <a:rPr lang="id-ID" sz="1200" b="0" i="0" kern="1200" dirty="0" smtClean="0">
                <a:solidFill>
                  <a:schemeClr val="tx1"/>
                </a:solidFill>
                <a:effectLst/>
                <a:latin typeface="+mn-lt"/>
                <a:ea typeface="+mn-ea"/>
                <a:cs typeface="+mn-cs"/>
              </a:rPr>
              <a:t> raksasa, selain </a:t>
            </a:r>
            <a:r>
              <a:rPr lang="id-ID" sz="1200" b="0" i="0" u="none" strike="noStrike" kern="1200" dirty="0" smtClean="0">
                <a:solidFill>
                  <a:schemeClr val="tx1"/>
                </a:solidFill>
                <a:effectLst/>
                <a:latin typeface="+mn-lt"/>
                <a:ea typeface="+mn-ea"/>
                <a:cs typeface="+mn-cs"/>
                <a:hlinkClick r:id="rId4" tooltip="Polisakarida"/>
              </a:rPr>
              <a:t>polisakarida</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5" tooltip="Lipid"/>
              </a:rPr>
              <a:t>lipid</a:t>
            </a:r>
            <a:r>
              <a:rPr lang="id-ID" sz="1200" b="0" i="0" kern="1200" dirty="0" smtClean="0">
                <a:solidFill>
                  <a:schemeClr val="tx1"/>
                </a:solidFill>
                <a:effectLst/>
                <a:latin typeface="+mn-lt"/>
                <a:ea typeface="+mn-ea"/>
                <a:cs typeface="+mn-cs"/>
              </a:rPr>
              <a:t>, dan </a:t>
            </a:r>
            <a:r>
              <a:rPr lang="id-ID" sz="1200" b="0" i="0" u="none" strike="noStrike" kern="1200" dirty="0" smtClean="0">
                <a:solidFill>
                  <a:schemeClr val="tx1"/>
                </a:solidFill>
                <a:effectLst/>
                <a:latin typeface="+mn-lt"/>
                <a:ea typeface="+mn-ea"/>
                <a:cs typeface="+mn-cs"/>
                <a:hlinkClick r:id="rId6" tooltip="Polinukleotida (halaman belum tersedia)"/>
              </a:rPr>
              <a:t>polinukleotida</a:t>
            </a:r>
            <a:r>
              <a:rPr lang="id-ID" sz="1200" b="0" i="0" kern="1200" dirty="0" smtClean="0">
                <a:solidFill>
                  <a:schemeClr val="tx1"/>
                </a:solidFill>
                <a:effectLst/>
                <a:latin typeface="+mn-lt"/>
                <a:ea typeface="+mn-ea"/>
                <a:cs typeface="+mn-cs"/>
              </a:rPr>
              <a:t>, yang merupakan penyusun utama makhluk hidup. Selain itu, protein merupakan salah satu </a:t>
            </a:r>
            <a:r>
              <a:rPr lang="id-ID" sz="1200" b="0" i="0" u="none" strike="noStrike" kern="1200" dirty="0" smtClean="0">
                <a:solidFill>
                  <a:schemeClr val="tx1"/>
                </a:solidFill>
                <a:effectLst/>
                <a:latin typeface="+mn-lt"/>
                <a:ea typeface="+mn-ea"/>
                <a:cs typeface="+mn-cs"/>
                <a:hlinkClick r:id="rId7" tooltip="Molekul"/>
              </a:rPr>
              <a:t>molekul</a:t>
            </a:r>
            <a:r>
              <a:rPr lang="id-ID" sz="1200" b="0" i="0" kern="1200" dirty="0" smtClean="0">
                <a:solidFill>
                  <a:schemeClr val="tx1"/>
                </a:solidFill>
                <a:effectLst/>
                <a:latin typeface="+mn-lt"/>
                <a:ea typeface="+mn-ea"/>
                <a:cs typeface="+mn-cs"/>
              </a:rPr>
              <a:t> yang paling banyak diteliti dalam biokimia. Protein ditemukan oleh </a:t>
            </a:r>
            <a:r>
              <a:rPr lang="id-ID" sz="1200" b="0" i="0" u="none" strike="noStrike" kern="1200" dirty="0" smtClean="0">
                <a:solidFill>
                  <a:schemeClr val="tx1"/>
                </a:solidFill>
                <a:effectLst/>
                <a:latin typeface="+mn-lt"/>
                <a:ea typeface="+mn-ea"/>
                <a:cs typeface="+mn-cs"/>
                <a:hlinkClick r:id="rId8" tooltip="Jöns Jakob Berzelius"/>
              </a:rPr>
              <a:t>Jöns Jakob Berzelius</a:t>
            </a:r>
            <a:r>
              <a:rPr lang="id-ID" sz="1200" b="0" i="0" kern="1200" dirty="0" smtClean="0">
                <a:solidFill>
                  <a:schemeClr val="tx1"/>
                </a:solidFill>
                <a:effectLst/>
                <a:latin typeface="+mn-lt"/>
                <a:ea typeface="+mn-ea"/>
                <a:cs typeface="+mn-cs"/>
              </a:rPr>
              <a:t> pada tahun </a:t>
            </a:r>
            <a:r>
              <a:rPr lang="id-ID" sz="1200" b="0" i="0" u="none" strike="noStrike" kern="1200" dirty="0" smtClean="0">
                <a:solidFill>
                  <a:schemeClr val="tx1"/>
                </a:solidFill>
                <a:effectLst/>
                <a:latin typeface="+mn-lt"/>
                <a:ea typeface="+mn-ea"/>
                <a:cs typeface="+mn-cs"/>
                <a:hlinkClick r:id="rId9" tooltip="1838"/>
              </a:rPr>
              <a:t>1838</a:t>
            </a:r>
            <a:r>
              <a:rPr lang="id-ID" sz="1200" b="0" i="0" kern="1200" dirty="0" smtClean="0">
                <a:solidFill>
                  <a:schemeClr val="tx1"/>
                </a:solidFill>
                <a:effectLst/>
                <a:latin typeface="+mn-lt"/>
                <a:ea typeface="+mn-ea"/>
                <a:cs typeface="+mn-cs"/>
              </a:rPr>
              <a:t>.</a:t>
            </a:r>
          </a:p>
          <a:p>
            <a:r>
              <a:rPr lang="id-ID" sz="1200" b="0" i="0" kern="1200" dirty="0" smtClean="0">
                <a:solidFill>
                  <a:schemeClr val="tx1"/>
                </a:solidFill>
                <a:effectLst/>
                <a:latin typeface="+mn-lt"/>
                <a:ea typeface="+mn-ea"/>
                <a:cs typeface="+mn-cs"/>
              </a:rPr>
              <a:t>Biosintesis protein alami sama dengan </a:t>
            </a:r>
            <a:r>
              <a:rPr lang="id-ID" sz="1200" b="0" i="0" u="none" strike="noStrike" kern="1200" dirty="0" smtClean="0">
                <a:solidFill>
                  <a:schemeClr val="tx1"/>
                </a:solidFill>
                <a:effectLst/>
                <a:latin typeface="+mn-lt"/>
                <a:ea typeface="+mn-ea"/>
                <a:cs typeface="+mn-cs"/>
                <a:hlinkClick r:id="rId10" tooltip="Ekspresi genetik"/>
              </a:rPr>
              <a:t>ekspresi genetik</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11" tooltip="Kode genetik"/>
              </a:rPr>
              <a:t>Kode genetik</a:t>
            </a:r>
            <a:r>
              <a:rPr lang="id-ID" sz="1200" b="0" i="0" kern="1200" dirty="0" smtClean="0">
                <a:solidFill>
                  <a:schemeClr val="tx1"/>
                </a:solidFill>
                <a:effectLst/>
                <a:latin typeface="+mn-lt"/>
                <a:ea typeface="+mn-ea"/>
                <a:cs typeface="+mn-cs"/>
              </a:rPr>
              <a:t> yang dibawa </a:t>
            </a:r>
            <a:r>
              <a:rPr lang="id-ID" sz="1200" b="0" i="0" u="none" strike="noStrike" kern="1200" dirty="0" smtClean="0">
                <a:solidFill>
                  <a:schemeClr val="tx1"/>
                </a:solidFill>
                <a:effectLst/>
                <a:latin typeface="+mn-lt"/>
                <a:ea typeface="+mn-ea"/>
                <a:cs typeface="+mn-cs"/>
                <a:hlinkClick r:id="rId12" tooltip="DNA"/>
              </a:rPr>
              <a:t>DNA</a:t>
            </a:r>
            <a:r>
              <a:rPr lang="id-ID" sz="1200" b="0" i="0" kern="1200" dirty="0" smtClean="0">
                <a:solidFill>
                  <a:schemeClr val="tx1"/>
                </a:solidFill>
                <a:effectLst/>
                <a:latin typeface="+mn-lt"/>
                <a:ea typeface="+mn-ea"/>
                <a:cs typeface="+mn-cs"/>
              </a:rPr>
              <a:t> di</a:t>
            </a:r>
            <a:r>
              <a:rPr lang="id-ID" sz="1200" b="0" i="0" u="none" strike="noStrike" kern="1200" dirty="0" smtClean="0">
                <a:solidFill>
                  <a:schemeClr val="tx1"/>
                </a:solidFill>
                <a:effectLst/>
                <a:latin typeface="+mn-lt"/>
                <a:ea typeface="+mn-ea"/>
                <a:cs typeface="+mn-cs"/>
                <a:hlinkClick r:id="rId13" tooltip="Transkripsi"/>
              </a:rPr>
              <a:t>transkripsi</a:t>
            </a:r>
            <a:r>
              <a:rPr lang="id-ID" sz="1200" b="0" i="0" kern="1200" dirty="0" smtClean="0">
                <a:solidFill>
                  <a:schemeClr val="tx1"/>
                </a:solidFill>
                <a:effectLst/>
                <a:latin typeface="+mn-lt"/>
                <a:ea typeface="+mn-ea"/>
                <a:cs typeface="+mn-cs"/>
              </a:rPr>
              <a:t> menjadi </a:t>
            </a:r>
            <a:r>
              <a:rPr lang="id-ID" sz="1200" b="0" i="0" u="none" strike="noStrike" kern="1200" dirty="0" smtClean="0">
                <a:solidFill>
                  <a:schemeClr val="tx1"/>
                </a:solidFill>
                <a:effectLst/>
                <a:latin typeface="+mn-lt"/>
                <a:ea typeface="+mn-ea"/>
                <a:cs typeface="+mn-cs"/>
                <a:hlinkClick r:id="rId14" tooltip="RNA"/>
              </a:rPr>
              <a:t>RNA</a:t>
            </a:r>
            <a:r>
              <a:rPr lang="id-ID" sz="1200" b="0" i="0" kern="1200" dirty="0" smtClean="0">
                <a:solidFill>
                  <a:schemeClr val="tx1"/>
                </a:solidFill>
                <a:effectLst/>
                <a:latin typeface="+mn-lt"/>
                <a:ea typeface="+mn-ea"/>
                <a:cs typeface="+mn-cs"/>
              </a:rPr>
              <a:t>, yang berperan sebagai cetakan bagi </a:t>
            </a:r>
            <a:r>
              <a:rPr lang="id-ID" sz="1200" b="0" i="0" u="none" strike="noStrike" kern="1200" dirty="0" smtClean="0">
                <a:solidFill>
                  <a:schemeClr val="tx1"/>
                </a:solidFill>
                <a:effectLst/>
                <a:latin typeface="+mn-lt"/>
                <a:ea typeface="+mn-ea"/>
                <a:cs typeface="+mn-cs"/>
                <a:hlinkClick r:id="rId15" tooltip="Translasi"/>
              </a:rPr>
              <a:t>translasi</a:t>
            </a:r>
            <a:r>
              <a:rPr lang="id-ID" sz="1200" b="0" i="0" kern="1200" dirty="0" smtClean="0">
                <a:solidFill>
                  <a:schemeClr val="tx1"/>
                </a:solidFill>
                <a:effectLst/>
                <a:latin typeface="+mn-lt"/>
                <a:ea typeface="+mn-ea"/>
                <a:cs typeface="+mn-cs"/>
              </a:rPr>
              <a:t> yang dilakukan </a:t>
            </a:r>
            <a:r>
              <a:rPr lang="id-ID" sz="1200" b="0" i="0" u="none" strike="noStrike" kern="1200" dirty="0" smtClean="0">
                <a:solidFill>
                  <a:schemeClr val="tx1"/>
                </a:solidFill>
                <a:effectLst/>
                <a:latin typeface="+mn-lt"/>
                <a:ea typeface="+mn-ea"/>
                <a:cs typeface="+mn-cs"/>
                <a:hlinkClick r:id="rId16" tooltip="Ribosom"/>
              </a:rPr>
              <a:t>ribosom</a:t>
            </a:r>
            <a:r>
              <a:rPr lang="id-ID" sz="1200" b="0" i="0" kern="1200" dirty="0" smtClean="0">
                <a:solidFill>
                  <a:schemeClr val="tx1"/>
                </a:solidFill>
                <a:effectLst/>
                <a:latin typeface="+mn-lt"/>
                <a:ea typeface="+mn-ea"/>
                <a:cs typeface="+mn-cs"/>
              </a:rPr>
              <a:t>.</a:t>
            </a:r>
            <a:r>
              <a:rPr lang="id-ID" sz="1200" b="0" i="0" u="none" strike="noStrike" kern="1200" baseline="30000" dirty="0" smtClean="0">
                <a:solidFill>
                  <a:schemeClr val="tx1"/>
                </a:solidFill>
                <a:effectLst/>
                <a:latin typeface="+mn-lt"/>
                <a:ea typeface="+mn-ea"/>
                <a:cs typeface="+mn-cs"/>
                <a:hlinkClick r:id="rId17"/>
              </a:rPr>
              <a:t>[1]</a:t>
            </a:r>
            <a:r>
              <a:rPr lang="id-ID" sz="1200" b="0" i="0" kern="1200" dirty="0" smtClean="0">
                <a:solidFill>
                  <a:schemeClr val="tx1"/>
                </a:solidFill>
                <a:effectLst/>
                <a:latin typeface="+mn-lt"/>
                <a:ea typeface="+mn-ea"/>
                <a:cs typeface="+mn-cs"/>
              </a:rPr>
              <a:t> Sampai tahap ini, protein masih "mentah", hanya tersusun dari asam amino proteinogenik. Melalui mekanisme pascatranslasi, terbentuklah protein yang memiliki fungsi penuh secara biologi.</a:t>
            </a:r>
            <a:r>
              <a:rPr lang="id-ID" sz="1200" b="0" i="0" u="none" strike="noStrike" kern="1200" baseline="30000" dirty="0" smtClean="0">
                <a:solidFill>
                  <a:schemeClr val="tx1"/>
                </a:solidFill>
                <a:effectLst/>
                <a:latin typeface="+mn-lt"/>
                <a:ea typeface="+mn-ea"/>
                <a:cs typeface="+mn-cs"/>
                <a:hlinkClick r:id="rId18"/>
              </a:rPr>
              <a:t>[2]</a:t>
            </a:r>
            <a:r>
              <a:rPr lang="id-ID" sz="1200" b="0" i="0" u="none" strike="noStrike" kern="1200" baseline="30000" dirty="0" smtClean="0">
                <a:solidFill>
                  <a:schemeClr val="tx1"/>
                </a:solidFill>
                <a:effectLst/>
                <a:latin typeface="+mn-lt"/>
                <a:ea typeface="+mn-ea"/>
                <a:cs typeface="+mn-cs"/>
                <a:hlinkClick r:id="rId19"/>
              </a:rPr>
              <a:t>[3]</a:t>
            </a:r>
            <a:endParaRPr lang="id-ID" sz="1200" b="0" i="0" kern="120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C628300A-C29E-4A40-B3BD-37701606B3DC}" type="slidenum">
              <a:rPr lang="id-ID" smtClean="0"/>
              <a:t>9</a:t>
            </a:fld>
            <a:endParaRPr lang="id-ID"/>
          </a:p>
        </p:txBody>
      </p:sp>
    </p:spTree>
    <p:extLst>
      <p:ext uri="{BB962C8B-B14F-4D97-AF65-F5344CB8AC3E}">
        <p14:creationId xmlns:p14="http://schemas.microsoft.com/office/powerpoint/2010/main" val="300520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FCA958-3408-490E-A9E7-D0F85D1D6792}" type="slidenum">
              <a:rPr lang="en-US"/>
              <a:pPr/>
              <a:t>11</a:t>
            </a:fld>
            <a:endParaRPr lang="en-US"/>
          </a:p>
        </p:txBody>
      </p:sp>
      <p:sp>
        <p:nvSpPr>
          <p:cNvPr id="4198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p>
        </p:txBody>
      </p:sp>
      <p:sp>
        <p:nvSpPr>
          <p:cNvPr id="41988" name="Text Box 3"/>
          <p:cNvSpPr>
            <a:spLocks noGrp="1" noChangeArrowheads="1"/>
          </p:cNvSpPr>
          <p:nvPr>
            <p:ph type="body"/>
          </p:nvPr>
        </p:nvSpPr>
        <p:spPr>
          <a:xfrm>
            <a:off x="914400" y="4343400"/>
            <a:ext cx="5029200" cy="4114800"/>
          </a:xfrm>
          <a:solidFill>
            <a:srgbClr val="FFFFFF"/>
          </a:solidFill>
          <a:ln w="9360">
            <a:solidFill>
              <a:srgbClr val="000000"/>
            </a:solidFill>
          </a:ln>
        </p:spPr>
        <p:txBody>
          <a:bodyPr/>
          <a:lstStyle/>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panose="020B0604020202020204" pitchFamily="34" charset="0"/>
                <a:ea typeface="Lucida Sans Unicode" panose="020B0602030504020204" pitchFamily="34" charset="0"/>
                <a:cs typeface="Lucida Sans Unicode" panose="020B0602030504020204" pitchFamily="34" charset="0"/>
              </a:rPr>
              <a:t>Figure: 3.3a, left</a:t>
            </a: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panose="020B0604020202020204" pitchFamily="34" charset="0"/>
              <a:ea typeface="Lucida Sans Unicode" panose="020B0602030504020204" pitchFamily="34" charset="0"/>
              <a:cs typeface="Lucida Sans Unicode" panose="020B0602030504020204" pitchFamily="34" charset="0"/>
            </a:endParaRP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panose="020B0604020202020204" pitchFamily="34" charset="0"/>
                <a:ea typeface="Lucida Sans Unicode" panose="020B0602030504020204" pitchFamily="34" charset="0"/>
                <a:cs typeface="Lucida Sans Unicode" panose="020B0602030504020204" pitchFamily="34" charset="0"/>
              </a:rPr>
              <a:t>Caption:</a:t>
            </a: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Arial" panose="020B0604020202020204" pitchFamily="34" charset="0"/>
                <a:ea typeface="Lucida Sans Unicode" panose="020B0602030504020204" pitchFamily="34" charset="0"/>
                <a:cs typeface="Lucida Sans Unicode" panose="020B0602030504020204" pitchFamily="34" charset="0"/>
              </a:rPr>
              <a:t>All amino acids have the same general structure. Here is the non-ionized form.</a:t>
            </a: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panose="020B0604020202020204" pitchFamily="34" charset="0"/>
              <a:ea typeface="Lucida Sans Unicode" panose="020B0602030504020204" pitchFamily="34" charset="0"/>
              <a:cs typeface="Lucida Sans Unicode" panose="020B0602030504020204" pitchFamily="34" charset="0"/>
            </a:endParaRP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latin typeface="Arial" panose="020B0604020202020204" pitchFamily="34" charset="0"/>
              <a:ea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60424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0" y="609601"/>
            <a:ext cx="7772400" cy="1456267"/>
          </a:xfrm>
          <a:prstGeom prst="rect">
            <a:avLst/>
          </a:prstGeo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142068"/>
            <a:ext cx="7772400" cy="3649133"/>
          </a:xfrm>
          <a:prstGeom prst="rect">
            <a:avLst/>
          </a:prstGeo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23712" y="5870576"/>
            <a:ext cx="1212173" cy="377825"/>
          </a:xfrm>
          <a:prstGeom prst="rect">
            <a:avLst/>
          </a:prstGeom>
        </p:spPr>
        <p:txBody>
          <a:bodyPr/>
          <a:lstStyle/>
          <a:p>
            <a:fld id="{B61BEF0D-F0BB-DE4B-95CE-6DB70DBA9567}" type="datetimeFigureOut">
              <a:rPr lang="en-US" smtClean="0"/>
              <a:pPr/>
              <a:t>2/26/2020</a:t>
            </a:fld>
            <a:endParaRPr lang="en-US" dirty="0"/>
          </a:p>
        </p:txBody>
      </p:sp>
      <p:sp>
        <p:nvSpPr>
          <p:cNvPr id="5" name="Footer Placeholder 4"/>
          <p:cNvSpPr>
            <a:spLocks noGrp="1"/>
          </p:cNvSpPr>
          <p:nvPr>
            <p:ph type="ftr" sz="quarter" idx="11"/>
          </p:nvPr>
        </p:nvSpPr>
        <p:spPr>
          <a:xfrm>
            <a:off x="457200" y="5870576"/>
            <a:ext cx="5990311"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12085" y="5870576"/>
            <a:ext cx="417516" cy="3778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57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a:xfrm>
            <a:off x="6523712" y="5870576"/>
            <a:ext cx="1212173" cy="377825"/>
          </a:xfrm>
          <a:prstGeom prst="rect">
            <a:avLst/>
          </a:prstGeom>
        </p:spPr>
        <p:txBody>
          <a:bodyPr/>
          <a:lstStyle/>
          <a:p>
            <a:fld id="{B61BEF0D-F0BB-DE4B-95CE-6DB70DBA9567}" type="datetimeFigureOut">
              <a:rPr lang="en-US" smtClean="0"/>
              <a:pPr/>
              <a:t>2/26/2020</a:t>
            </a:fld>
            <a:endParaRPr lang="en-US" dirty="0"/>
          </a:p>
        </p:txBody>
      </p:sp>
      <p:sp>
        <p:nvSpPr>
          <p:cNvPr id="3" name="Footer Placeholder 2"/>
          <p:cNvSpPr>
            <a:spLocks noGrp="1"/>
          </p:cNvSpPr>
          <p:nvPr>
            <p:ph type="ftr" sz="quarter" idx="11"/>
          </p:nvPr>
        </p:nvSpPr>
        <p:spPr>
          <a:xfrm>
            <a:off x="457200" y="5870576"/>
            <a:ext cx="5990311" cy="3778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812085" y="5870576"/>
            <a:ext cx="417516" cy="3778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55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6"/>
          <a:stretch>
            <a:fillRect/>
          </a:stretch>
        </p:blipFill>
        <p:spPr>
          <a:xfrm>
            <a:off x="1226" y="920"/>
            <a:ext cx="9141547" cy="68561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7" r:id="rId3"/>
    <p:sldLayoutId id="214748365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userDrawn="1"/>
        </p:nvPicPr>
        <p:blipFill>
          <a:blip r:embed="rId4"/>
          <a:srcRect/>
          <a:stretch>
            <a:fillRect/>
          </a:stretch>
        </p:blipFill>
        <p:spPr bwMode="auto">
          <a:xfrm>
            <a:off x="-1" y="0"/>
            <a:ext cx="9148809"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1cbe14be5894c8dcc3d-8a742a0d46bf003746b2a98abb2fa3cf.ssl.cf2.rackcdn.com/wp-content/uploads/2017/10/best-high-protein-foods-for-weight-lo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3796"/>
            <a:ext cx="9142773" cy="4571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ver.png"/>
          <p:cNvPicPr>
            <a:picLocks noChangeAspect="1"/>
          </p:cNvPicPr>
          <p:nvPr/>
        </p:nvPicPr>
        <p:blipFill>
          <a:blip r:embed="rId4" cstate="print"/>
          <a:srcRect t="63542"/>
          <a:stretch>
            <a:fillRect/>
          </a:stretch>
        </p:blipFill>
        <p:spPr>
          <a:xfrm>
            <a:off x="1226" y="4357694"/>
            <a:ext cx="9141547" cy="2500306"/>
          </a:xfrm>
          <a:prstGeom prst="rect">
            <a:avLst/>
          </a:prstGeom>
        </p:spPr>
      </p:pic>
      <p:sp>
        <p:nvSpPr>
          <p:cNvPr id="6" name="TextBox 5"/>
          <p:cNvSpPr txBox="1"/>
          <p:nvPr/>
        </p:nvSpPr>
        <p:spPr>
          <a:xfrm>
            <a:off x="496658" y="5055474"/>
            <a:ext cx="6072230" cy="646331"/>
          </a:xfrm>
          <a:prstGeom prst="rect">
            <a:avLst/>
          </a:prstGeom>
          <a:noFill/>
        </p:spPr>
        <p:txBody>
          <a:bodyPr wrap="square" rtlCol="0">
            <a:spAutoFit/>
          </a:bodyPr>
          <a:lstStyle/>
          <a:p>
            <a:r>
              <a:rPr lang="id-ID" sz="3600" b="1" dirty="0" smtClean="0">
                <a:solidFill>
                  <a:srgbClr val="326041"/>
                </a:solidFill>
              </a:rPr>
              <a:t>Protein and Amino Acids	</a:t>
            </a:r>
            <a:endParaRPr lang="id-ID" sz="3600" b="1" dirty="0">
              <a:solidFill>
                <a:srgbClr val="326041"/>
              </a:solidFill>
            </a:endParaRPr>
          </a:p>
        </p:txBody>
      </p:sp>
      <p:sp>
        <p:nvSpPr>
          <p:cNvPr id="7" name="Rectangle 6"/>
          <p:cNvSpPr/>
          <p:nvPr/>
        </p:nvSpPr>
        <p:spPr>
          <a:xfrm>
            <a:off x="496658" y="5607847"/>
            <a:ext cx="4504014" cy="461665"/>
          </a:xfrm>
          <a:prstGeom prst="rect">
            <a:avLst/>
          </a:prstGeom>
        </p:spPr>
        <p:txBody>
          <a:bodyPr wrap="square">
            <a:spAutoFit/>
          </a:bodyPr>
          <a:lstStyle/>
          <a:p>
            <a:r>
              <a:rPr lang="id-ID" sz="2400" dirty="0" smtClean="0">
                <a:solidFill>
                  <a:schemeClr val="tx1">
                    <a:lumMod val="75000"/>
                    <a:lumOff val="25000"/>
                  </a:schemeClr>
                </a:solidFill>
              </a:rPr>
              <a:t>Arif Yusuf Wicaksana, M.Sc., Apt</a:t>
            </a:r>
            <a:endParaRPr lang="id-ID" sz="2400" dirty="0"/>
          </a:p>
        </p:txBody>
      </p:sp>
      <p:pic>
        <p:nvPicPr>
          <p:cNvPr id="8" name="Picture 7" descr="Cover.png"/>
          <p:cNvPicPr>
            <a:picLocks noChangeAspect="1"/>
          </p:cNvPicPr>
          <p:nvPr/>
        </p:nvPicPr>
        <p:blipFill>
          <a:blip r:embed="rId4"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5"/>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6" cstate="print"/>
          <a:srcRect/>
          <a:stretch>
            <a:fillRect/>
          </a:stretch>
        </p:blipFill>
        <p:spPr bwMode="auto">
          <a:xfrm>
            <a:off x="642910" y="214290"/>
            <a:ext cx="1643074" cy="5927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361664" y="104634"/>
            <a:ext cx="7772400" cy="1456267"/>
          </a:xfrm>
          <a:prstGeom prst="rect">
            <a:avLst/>
          </a:prstGeom>
        </p:spPr>
        <p:txBody>
          <a:bodyPr/>
          <a:lstStyle/>
          <a:p>
            <a:pPr eaLnBrk="1" hangingPunct="1"/>
            <a:r>
              <a:rPr lang="en-US" dirty="0" smtClean="0"/>
              <a:t>Structure of Proteins</a:t>
            </a:r>
          </a:p>
        </p:txBody>
      </p:sp>
      <p:sp>
        <p:nvSpPr>
          <p:cNvPr id="7170" name="Content Placeholder 2"/>
          <p:cNvSpPr>
            <a:spLocks noGrp="1"/>
          </p:cNvSpPr>
          <p:nvPr>
            <p:ph type="body" idx="4294967295"/>
          </p:nvPr>
        </p:nvSpPr>
        <p:spPr>
          <a:xfrm>
            <a:off x="366734" y="980728"/>
            <a:ext cx="8536675" cy="4057935"/>
          </a:xfrm>
          <a:prstGeom prst="rect">
            <a:avLst/>
          </a:prstGeom>
        </p:spPr>
        <p:txBody>
          <a:bodyPr>
            <a:noAutofit/>
          </a:bodyPr>
          <a:lstStyle/>
          <a:p>
            <a:pPr eaLnBrk="1" hangingPunct="1">
              <a:spcBef>
                <a:spcPts val="600"/>
              </a:spcBef>
              <a:spcAft>
                <a:spcPts val="600"/>
              </a:spcAft>
            </a:pPr>
            <a:r>
              <a:rPr lang="en-US" sz="2400" dirty="0" smtClean="0"/>
              <a:t>Made up of chains of amino acids; classified by number of amino acids in a chain</a:t>
            </a:r>
          </a:p>
          <a:p>
            <a:pPr lvl="1" eaLnBrk="1" hangingPunct="1">
              <a:spcBef>
                <a:spcPts val="600"/>
              </a:spcBef>
              <a:spcAft>
                <a:spcPts val="600"/>
              </a:spcAft>
            </a:pPr>
            <a:r>
              <a:rPr lang="en-US" sz="2400" dirty="0" smtClean="0"/>
              <a:t>Peptides: fewer than 50 amino acids</a:t>
            </a:r>
          </a:p>
          <a:p>
            <a:pPr lvl="2" eaLnBrk="1" hangingPunct="1">
              <a:spcBef>
                <a:spcPts val="600"/>
              </a:spcBef>
              <a:spcAft>
                <a:spcPts val="600"/>
              </a:spcAft>
            </a:pPr>
            <a:r>
              <a:rPr lang="en-US" sz="2400" dirty="0" smtClean="0"/>
              <a:t>Dipeptides: 2 amino acids</a:t>
            </a:r>
          </a:p>
          <a:p>
            <a:pPr lvl="2" eaLnBrk="1" hangingPunct="1">
              <a:spcBef>
                <a:spcPts val="600"/>
              </a:spcBef>
              <a:spcAft>
                <a:spcPts val="600"/>
              </a:spcAft>
            </a:pPr>
            <a:r>
              <a:rPr lang="en-US" sz="2400" dirty="0" err="1" smtClean="0"/>
              <a:t>Tripeptides</a:t>
            </a:r>
            <a:r>
              <a:rPr lang="en-US" sz="2400" dirty="0" smtClean="0"/>
              <a:t>: 3 amino acids</a:t>
            </a:r>
          </a:p>
          <a:p>
            <a:pPr lvl="2" eaLnBrk="1" hangingPunct="1">
              <a:spcBef>
                <a:spcPts val="600"/>
              </a:spcBef>
              <a:spcAft>
                <a:spcPts val="600"/>
              </a:spcAft>
            </a:pPr>
            <a:r>
              <a:rPr lang="en-US" sz="2400" dirty="0" smtClean="0"/>
              <a:t>Polypeptides: more than 10 amino acids</a:t>
            </a:r>
          </a:p>
          <a:p>
            <a:pPr lvl="1" eaLnBrk="1" hangingPunct="1">
              <a:spcBef>
                <a:spcPts val="600"/>
              </a:spcBef>
              <a:spcAft>
                <a:spcPts val="600"/>
              </a:spcAft>
            </a:pPr>
            <a:r>
              <a:rPr lang="en-US" sz="2400" dirty="0" smtClean="0"/>
              <a:t>Proteins: more than 50 amino acids</a:t>
            </a:r>
          </a:p>
          <a:p>
            <a:pPr lvl="2" eaLnBrk="1" hangingPunct="1">
              <a:spcBef>
                <a:spcPts val="600"/>
              </a:spcBef>
              <a:spcAft>
                <a:spcPts val="600"/>
              </a:spcAft>
            </a:pPr>
            <a:r>
              <a:rPr lang="en-US" sz="2400" dirty="0" smtClean="0"/>
              <a:t>Typically 100 to 10,000 amino acids linked together</a:t>
            </a:r>
          </a:p>
          <a:p>
            <a:pPr eaLnBrk="1" hangingPunct="1">
              <a:spcBef>
                <a:spcPts val="600"/>
              </a:spcBef>
              <a:spcAft>
                <a:spcPts val="600"/>
              </a:spcAft>
            </a:pPr>
            <a:r>
              <a:rPr lang="en-US" sz="2400" dirty="0" smtClean="0"/>
              <a:t>Chains are synthesizes based on specific bodily DNA</a:t>
            </a:r>
          </a:p>
          <a:p>
            <a:pPr eaLnBrk="1" hangingPunct="1">
              <a:spcBef>
                <a:spcPts val="600"/>
              </a:spcBef>
              <a:spcAft>
                <a:spcPts val="600"/>
              </a:spcAft>
            </a:pPr>
            <a:r>
              <a:rPr lang="en-US" sz="2400" dirty="0" smtClean="0"/>
              <a:t>Amino acids are composed of carbon, hydrogen, oxygen, and nitrogen</a:t>
            </a:r>
          </a:p>
        </p:txBody>
      </p:sp>
    </p:spTree>
    <p:extLst>
      <p:ext uri="{BB962C8B-B14F-4D97-AF65-F5344CB8AC3E}">
        <p14:creationId xmlns:p14="http://schemas.microsoft.com/office/powerpoint/2010/main" val="2305927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1000"/>
                                        <p:tgtEl>
                                          <p:spTgt spid="7170">
                                            <p:txEl>
                                              <p:pRg st="0" end="0"/>
                                            </p:txEl>
                                          </p:spTgt>
                                        </p:tgtEl>
                                      </p:cBhvr>
                                    </p:animEffect>
                                    <p:anim calcmode="lin" valueType="num">
                                      <p:cBhvr>
                                        <p:cTn id="8" dur="1000" fill="hold"/>
                                        <p:tgtEl>
                                          <p:spTgt spid="71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fade">
                                      <p:cBhvr>
                                        <p:cTn id="12" dur="1000"/>
                                        <p:tgtEl>
                                          <p:spTgt spid="7170">
                                            <p:txEl>
                                              <p:pRg st="1" end="1"/>
                                            </p:txEl>
                                          </p:spTgt>
                                        </p:tgtEl>
                                      </p:cBhvr>
                                    </p:animEffect>
                                    <p:anim calcmode="lin" valueType="num">
                                      <p:cBhvr>
                                        <p:cTn id="13" dur="1000" fill="hold"/>
                                        <p:tgtEl>
                                          <p:spTgt spid="71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fade">
                                      <p:cBhvr>
                                        <p:cTn id="17" dur="1000"/>
                                        <p:tgtEl>
                                          <p:spTgt spid="7170">
                                            <p:txEl>
                                              <p:pRg st="2" end="2"/>
                                            </p:txEl>
                                          </p:spTgt>
                                        </p:tgtEl>
                                      </p:cBhvr>
                                    </p:animEffect>
                                    <p:anim calcmode="lin" valueType="num">
                                      <p:cBhvr>
                                        <p:cTn id="18"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7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fade">
                                      <p:cBhvr>
                                        <p:cTn id="22" dur="1000"/>
                                        <p:tgtEl>
                                          <p:spTgt spid="7170">
                                            <p:txEl>
                                              <p:pRg st="3" end="3"/>
                                            </p:txEl>
                                          </p:spTgt>
                                        </p:tgtEl>
                                      </p:cBhvr>
                                    </p:animEffect>
                                    <p:anim calcmode="lin" valueType="num">
                                      <p:cBhvr>
                                        <p:cTn id="23" dur="1000" fill="hold"/>
                                        <p:tgtEl>
                                          <p:spTgt spid="717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7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fade">
                                      <p:cBhvr>
                                        <p:cTn id="27" dur="1000"/>
                                        <p:tgtEl>
                                          <p:spTgt spid="7170">
                                            <p:txEl>
                                              <p:pRg st="4" end="4"/>
                                            </p:txEl>
                                          </p:spTgt>
                                        </p:tgtEl>
                                      </p:cBhvr>
                                    </p:animEffect>
                                    <p:anim calcmode="lin" valueType="num">
                                      <p:cBhvr>
                                        <p:cTn id="28" dur="1000" fill="hold"/>
                                        <p:tgtEl>
                                          <p:spTgt spid="717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17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170">
                                            <p:txEl>
                                              <p:pRg st="5" end="5"/>
                                            </p:txEl>
                                          </p:spTgt>
                                        </p:tgtEl>
                                        <p:attrNameLst>
                                          <p:attrName>style.visibility</p:attrName>
                                        </p:attrNameLst>
                                      </p:cBhvr>
                                      <p:to>
                                        <p:strVal val="visible"/>
                                      </p:to>
                                    </p:set>
                                    <p:animEffect transition="in" filter="fade">
                                      <p:cBhvr>
                                        <p:cTn id="32" dur="1000"/>
                                        <p:tgtEl>
                                          <p:spTgt spid="7170">
                                            <p:txEl>
                                              <p:pRg st="5" end="5"/>
                                            </p:txEl>
                                          </p:spTgt>
                                        </p:tgtEl>
                                      </p:cBhvr>
                                    </p:animEffect>
                                    <p:anim calcmode="lin" valueType="num">
                                      <p:cBhvr>
                                        <p:cTn id="33" dur="1000" fill="hold"/>
                                        <p:tgtEl>
                                          <p:spTgt spid="717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17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Effect transition="in" filter="fade">
                                      <p:cBhvr>
                                        <p:cTn id="37" dur="1000"/>
                                        <p:tgtEl>
                                          <p:spTgt spid="7170">
                                            <p:txEl>
                                              <p:pRg st="6" end="6"/>
                                            </p:txEl>
                                          </p:spTgt>
                                        </p:tgtEl>
                                      </p:cBhvr>
                                    </p:animEffect>
                                    <p:anim calcmode="lin" valueType="num">
                                      <p:cBhvr>
                                        <p:cTn id="38" dur="1000" fill="hold"/>
                                        <p:tgtEl>
                                          <p:spTgt spid="717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17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170">
                                            <p:txEl>
                                              <p:pRg st="7" end="7"/>
                                            </p:txEl>
                                          </p:spTgt>
                                        </p:tgtEl>
                                        <p:attrNameLst>
                                          <p:attrName>style.visibility</p:attrName>
                                        </p:attrNameLst>
                                      </p:cBhvr>
                                      <p:to>
                                        <p:strVal val="visible"/>
                                      </p:to>
                                    </p:set>
                                    <p:animEffect transition="in" filter="fade">
                                      <p:cBhvr>
                                        <p:cTn id="44" dur="1000"/>
                                        <p:tgtEl>
                                          <p:spTgt spid="7170">
                                            <p:txEl>
                                              <p:pRg st="7" end="7"/>
                                            </p:txEl>
                                          </p:spTgt>
                                        </p:tgtEl>
                                      </p:cBhvr>
                                    </p:animEffect>
                                    <p:anim calcmode="lin" valueType="num">
                                      <p:cBhvr>
                                        <p:cTn id="45" dur="1000" fill="hold"/>
                                        <p:tgtEl>
                                          <p:spTgt spid="7170">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717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170">
                                            <p:txEl>
                                              <p:pRg st="8" end="8"/>
                                            </p:txEl>
                                          </p:spTgt>
                                        </p:tgtEl>
                                        <p:attrNameLst>
                                          <p:attrName>style.visibility</p:attrName>
                                        </p:attrNameLst>
                                      </p:cBhvr>
                                      <p:to>
                                        <p:strVal val="visible"/>
                                      </p:to>
                                    </p:set>
                                    <p:animEffect transition="in" filter="fade">
                                      <p:cBhvr>
                                        <p:cTn id="51" dur="1000"/>
                                        <p:tgtEl>
                                          <p:spTgt spid="7170">
                                            <p:txEl>
                                              <p:pRg st="8" end="8"/>
                                            </p:txEl>
                                          </p:spTgt>
                                        </p:tgtEl>
                                      </p:cBhvr>
                                    </p:animEffect>
                                    <p:anim calcmode="lin" valueType="num">
                                      <p:cBhvr>
                                        <p:cTn id="52" dur="1000" fill="hold"/>
                                        <p:tgtEl>
                                          <p:spTgt spid="7170">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717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471488"/>
            <a:ext cx="8501063"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7" name="Text Box 3"/>
          <p:cNvSpPr txBox="1">
            <a:spLocks noChangeArrowheads="1"/>
          </p:cNvSpPr>
          <p:nvPr/>
        </p:nvSpPr>
        <p:spPr bwMode="auto">
          <a:xfrm>
            <a:off x="2157413" y="3240088"/>
            <a:ext cx="9763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3600" b="1">
                <a:solidFill>
                  <a:srgbClr val="000000"/>
                </a:solidFill>
                <a:ea typeface="Lucida Sans Unicode" panose="020B0602030504020204" pitchFamily="34" charset="0"/>
                <a:cs typeface="Lucida Sans Unicode" panose="020B0602030504020204" pitchFamily="34" charset="0"/>
              </a:rPr>
              <a:t>H</a:t>
            </a:r>
            <a:r>
              <a:rPr lang="en-GB" sz="3600" b="1" baseline="-25000">
                <a:solidFill>
                  <a:srgbClr val="000000"/>
                </a:solidFill>
                <a:ea typeface="Lucida Sans Unicode" panose="020B0602030504020204" pitchFamily="34" charset="0"/>
                <a:cs typeface="Lucida Sans Unicode" panose="020B0602030504020204" pitchFamily="34" charset="0"/>
              </a:rPr>
              <a:t>2</a:t>
            </a:r>
            <a:r>
              <a:rPr lang="en-GB" sz="3600" b="1">
                <a:solidFill>
                  <a:srgbClr val="000000"/>
                </a:solidFill>
                <a:ea typeface="Lucida Sans Unicode" panose="020B0602030504020204" pitchFamily="34" charset="0"/>
                <a:cs typeface="Lucida Sans Unicode" panose="020B0602030504020204" pitchFamily="34" charset="0"/>
              </a:rPr>
              <a:t>N</a:t>
            </a:r>
          </a:p>
        </p:txBody>
      </p:sp>
      <p:sp>
        <p:nvSpPr>
          <p:cNvPr id="6148" name="Text Box 4"/>
          <p:cNvSpPr txBox="1">
            <a:spLocks noChangeArrowheads="1"/>
          </p:cNvSpPr>
          <p:nvPr/>
        </p:nvSpPr>
        <p:spPr bwMode="auto">
          <a:xfrm>
            <a:off x="984250" y="3430588"/>
            <a:ext cx="7889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600" b="1">
                <a:solidFill>
                  <a:srgbClr val="000000"/>
                </a:solidFill>
                <a:ea typeface="Lucida Sans Unicode" panose="020B0602030504020204" pitchFamily="34" charset="0"/>
                <a:cs typeface="Lucida Sans Unicode" panose="020B0602030504020204" pitchFamily="34" charset="0"/>
              </a:rPr>
              <a:t>Amino</a:t>
            </a:r>
          </a:p>
          <a:p>
            <a:pPr>
              <a:lnSpc>
                <a:spcPct val="80000"/>
              </a:lnSpc>
              <a:buClr>
                <a:srgbClr val="000000"/>
              </a:buClr>
              <a:buSzPct val="100000"/>
              <a:buFont typeface="Arial" panose="020B0604020202020204" pitchFamily="34" charset="0"/>
              <a:buNone/>
            </a:pPr>
            <a:r>
              <a:rPr lang="en-GB" sz="1600" b="1">
                <a:solidFill>
                  <a:srgbClr val="000000"/>
                </a:solidFill>
                <a:ea typeface="Lucida Sans Unicode" panose="020B0602030504020204" pitchFamily="34" charset="0"/>
                <a:cs typeface="Lucida Sans Unicode" panose="020B0602030504020204" pitchFamily="34" charset="0"/>
              </a:rPr>
              <a:t>group</a:t>
            </a:r>
          </a:p>
        </p:txBody>
      </p:sp>
      <p:sp>
        <p:nvSpPr>
          <p:cNvPr id="6149" name="Text Box 5"/>
          <p:cNvSpPr txBox="1">
            <a:spLocks noChangeArrowheads="1"/>
          </p:cNvSpPr>
          <p:nvPr/>
        </p:nvSpPr>
        <p:spPr bwMode="auto">
          <a:xfrm>
            <a:off x="3832225" y="3238500"/>
            <a:ext cx="4968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CC0000"/>
              </a:buClr>
              <a:buSzPct val="100000"/>
              <a:buFont typeface="Arial" panose="020B0604020202020204" pitchFamily="34" charset="0"/>
              <a:buNone/>
            </a:pPr>
            <a:r>
              <a:rPr lang="en-GB" sz="3600" b="1">
                <a:solidFill>
                  <a:srgbClr val="CC0000"/>
                </a:solidFill>
                <a:ea typeface="Lucida Sans Unicode" panose="020B0602030504020204" pitchFamily="34" charset="0"/>
                <a:cs typeface="Lucida Sans Unicode" panose="020B0602030504020204" pitchFamily="34" charset="0"/>
              </a:rPr>
              <a:t>C</a:t>
            </a:r>
          </a:p>
        </p:txBody>
      </p:sp>
      <p:sp>
        <p:nvSpPr>
          <p:cNvPr id="6150" name="Text Box 6"/>
          <p:cNvSpPr txBox="1">
            <a:spLocks noChangeArrowheads="1"/>
          </p:cNvSpPr>
          <p:nvPr/>
        </p:nvSpPr>
        <p:spPr bwMode="auto">
          <a:xfrm>
            <a:off x="3422650" y="5246688"/>
            <a:ext cx="11795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600" b="1">
                <a:solidFill>
                  <a:srgbClr val="000000"/>
                </a:solidFill>
                <a:ea typeface="Lucida Sans Unicode" panose="020B0602030504020204" pitchFamily="34" charset="0"/>
                <a:cs typeface="Lucida Sans Unicode" panose="020B0602030504020204" pitchFamily="34" charset="0"/>
              </a:rPr>
              <a:t>Side chain</a:t>
            </a:r>
          </a:p>
        </p:txBody>
      </p:sp>
      <p:sp>
        <p:nvSpPr>
          <p:cNvPr id="6151" name="Text Box 7"/>
          <p:cNvSpPr txBox="1">
            <a:spLocks noChangeArrowheads="1"/>
          </p:cNvSpPr>
          <p:nvPr/>
        </p:nvSpPr>
        <p:spPr bwMode="auto">
          <a:xfrm>
            <a:off x="3854450" y="4298950"/>
            <a:ext cx="4968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8000"/>
              </a:buClr>
              <a:buSzPct val="100000"/>
              <a:buFont typeface="Arial" panose="020B0604020202020204" pitchFamily="34" charset="0"/>
              <a:buNone/>
            </a:pPr>
            <a:r>
              <a:rPr lang="en-GB" sz="3600" b="1">
                <a:solidFill>
                  <a:srgbClr val="008000"/>
                </a:solidFill>
                <a:ea typeface="Lucida Sans Unicode" panose="020B0602030504020204" pitchFamily="34" charset="0"/>
                <a:cs typeface="Lucida Sans Unicode" panose="020B0602030504020204" pitchFamily="34" charset="0"/>
              </a:rPr>
              <a:t>R</a:t>
            </a:r>
          </a:p>
        </p:txBody>
      </p:sp>
      <p:sp>
        <p:nvSpPr>
          <p:cNvPr id="6152" name="Text Box 8"/>
          <p:cNvSpPr txBox="1">
            <a:spLocks noChangeArrowheads="1"/>
          </p:cNvSpPr>
          <p:nvPr/>
        </p:nvSpPr>
        <p:spPr bwMode="auto">
          <a:xfrm>
            <a:off x="3843338" y="2143125"/>
            <a:ext cx="4968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3600" b="1">
                <a:solidFill>
                  <a:srgbClr val="000000"/>
                </a:solidFill>
                <a:ea typeface="Lucida Sans Unicode" panose="020B0602030504020204" pitchFamily="34" charset="0"/>
                <a:cs typeface="Lucida Sans Unicode" panose="020B0602030504020204" pitchFamily="34" charset="0"/>
              </a:rPr>
              <a:t>H</a:t>
            </a:r>
          </a:p>
        </p:txBody>
      </p:sp>
      <p:sp>
        <p:nvSpPr>
          <p:cNvPr id="6153" name="Text Box 9"/>
          <p:cNvSpPr txBox="1">
            <a:spLocks noChangeArrowheads="1"/>
          </p:cNvSpPr>
          <p:nvPr/>
        </p:nvSpPr>
        <p:spPr bwMode="auto">
          <a:xfrm>
            <a:off x="4962525" y="3238500"/>
            <a:ext cx="4968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3600" b="1">
                <a:solidFill>
                  <a:srgbClr val="000000"/>
                </a:solidFill>
                <a:ea typeface="Lucida Sans Unicode" panose="020B0602030504020204" pitchFamily="34" charset="0"/>
                <a:cs typeface="Lucida Sans Unicode" panose="020B0602030504020204" pitchFamily="34" charset="0"/>
              </a:rPr>
              <a:t>C</a:t>
            </a:r>
          </a:p>
        </p:txBody>
      </p:sp>
      <p:sp>
        <p:nvSpPr>
          <p:cNvPr id="6154" name="Text Box 10"/>
          <p:cNvSpPr txBox="1">
            <a:spLocks noChangeArrowheads="1"/>
          </p:cNvSpPr>
          <p:nvPr/>
        </p:nvSpPr>
        <p:spPr bwMode="auto">
          <a:xfrm>
            <a:off x="5738813" y="2522538"/>
            <a:ext cx="5207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3600" b="1">
                <a:solidFill>
                  <a:srgbClr val="000000"/>
                </a:solidFill>
                <a:ea typeface="Lucida Sans Unicode" panose="020B0602030504020204" pitchFamily="34" charset="0"/>
                <a:cs typeface="Lucida Sans Unicode" panose="020B0602030504020204" pitchFamily="34" charset="0"/>
              </a:rPr>
              <a:t>O</a:t>
            </a:r>
          </a:p>
        </p:txBody>
      </p:sp>
      <p:sp>
        <p:nvSpPr>
          <p:cNvPr id="6155" name="Text Box 11"/>
          <p:cNvSpPr txBox="1">
            <a:spLocks noChangeArrowheads="1"/>
          </p:cNvSpPr>
          <p:nvPr/>
        </p:nvSpPr>
        <p:spPr bwMode="auto">
          <a:xfrm>
            <a:off x="5754688" y="3924300"/>
            <a:ext cx="8524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3600" b="1">
                <a:solidFill>
                  <a:srgbClr val="000000"/>
                </a:solidFill>
                <a:ea typeface="Lucida Sans Unicode" panose="020B0602030504020204" pitchFamily="34" charset="0"/>
                <a:cs typeface="Lucida Sans Unicode" panose="020B0602030504020204" pitchFamily="34" charset="0"/>
              </a:rPr>
              <a:t>OH</a:t>
            </a:r>
          </a:p>
        </p:txBody>
      </p:sp>
      <p:sp>
        <p:nvSpPr>
          <p:cNvPr id="6156" name="Text Box 12"/>
          <p:cNvSpPr txBox="1">
            <a:spLocks noChangeArrowheads="1"/>
          </p:cNvSpPr>
          <p:nvPr/>
        </p:nvSpPr>
        <p:spPr bwMode="auto">
          <a:xfrm>
            <a:off x="7388225" y="3430588"/>
            <a:ext cx="1028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600" b="1">
                <a:solidFill>
                  <a:srgbClr val="000000"/>
                </a:solidFill>
                <a:ea typeface="Lucida Sans Unicode" panose="020B0602030504020204" pitchFamily="34" charset="0"/>
                <a:cs typeface="Lucida Sans Unicode" panose="020B0602030504020204" pitchFamily="34" charset="0"/>
              </a:rPr>
              <a:t>Carboxyl</a:t>
            </a:r>
          </a:p>
          <a:p>
            <a:pPr>
              <a:lnSpc>
                <a:spcPct val="80000"/>
              </a:lnSpc>
              <a:buClr>
                <a:srgbClr val="000000"/>
              </a:buClr>
              <a:buSzPct val="100000"/>
              <a:buFont typeface="Arial" panose="020B0604020202020204" pitchFamily="34" charset="0"/>
              <a:buNone/>
            </a:pPr>
            <a:r>
              <a:rPr lang="en-GB" sz="1600" b="1">
                <a:solidFill>
                  <a:srgbClr val="000000"/>
                </a:solidFill>
                <a:ea typeface="Lucida Sans Unicode" panose="020B0602030504020204" pitchFamily="34" charset="0"/>
                <a:cs typeface="Lucida Sans Unicode" panose="020B0602030504020204" pitchFamily="34" charset="0"/>
              </a:rPr>
              <a:t>group</a:t>
            </a:r>
          </a:p>
        </p:txBody>
      </p:sp>
      <p:sp>
        <p:nvSpPr>
          <p:cNvPr id="6157" name="Text Box 13"/>
          <p:cNvSpPr txBox="1">
            <a:spLocks noChangeArrowheads="1"/>
          </p:cNvSpPr>
          <p:nvPr/>
        </p:nvSpPr>
        <p:spPr bwMode="auto">
          <a:xfrm>
            <a:off x="3094038" y="1611313"/>
            <a:ext cx="183038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600" b="1">
                <a:solidFill>
                  <a:srgbClr val="000000"/>
                </a:solidFill>
                <a:ea typeface="Lucida Sans Unicode" panose="020B0602030504020204" pitchFamily="34" charset="0"/>
                <a:cs typeface="Lucida Sans Unicode" panose="020B0602030504020204" pitchFamily="34" charset="0"/>
              </a:rPr>
              <a:t>Non-ionized form</a:t>
            </a:r>
          </a:p>
        </p:txBody>
      </p:sp>
      <p:sp>
        <p:nvSpPr>
          <p:cNvPr id="6158" name="Text Box 14"/>
          <p:cNvSpPr txBox="1">
            <a:spLocks noChangeArrowheads="1"/>
          </p:cNvSpPr>
          <p:nvPr/>
        </p:nvSpPr>
        <p:spPr bwMode="auto">
          <a:xfrm>
            <a:off x="3657600" y="533400"/>
            <a:ext cx="3972539"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GB" sz="2400" dirty="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rPr>
              <a:t> </a:t>
            </a:r>
            <a:r>
              <a:rPr lang="id-ID" sz="2400" dirty="0" smtClean="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rPr>
              <a:t>AMINO ACID STRUCTURE</a:t>
            </a:r>
            <a:endParaRPr lang="en-GB" sz="2400" dirty="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endParaRPr>
          </a:p>
        </p:txBody>
      </p:sp>
      <p:sp>
        <p:nvSpPr>
          <p:cNvPr id="6159" name="Rectangle 15"/>
          <p:cNvSpPr>
            <a:spLocks noChangeArrowheads="1"/>
          </p:cNvSpPr>
          <p:nvPr/>
        </p:nvSpPr>
        <p:spPr bwMode="auto">
          <a:xfrm>
            <a:off x="762000" y="1371600"/>
            <a:ext cx="7848600" cy="47244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p>
        </p:txBody>
      </p:sp>
    </p:spTree>
    <p:extLst>
      <p:ext uri="{BB962C8B-B14F-4D97-AF65-F5344CB8AC3E}">
        <p14:creationId xmlns:p14="http://schemas.microsoft.com/office/powerpoint/2010/main" val="522377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88950"/>
            <a:ext cx="8482012"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1" name="Text Box 3"/>
          <p:cNvSpPr txBox="1">
            <a:spLocks noChangeArrowheads="1"/>
          </p:cNvSpPr>
          <p:nvPr/>
        </p:nvSpPr>
        <p:spPr bwMode="auto">
          <a:xfrm>
            <a:off x="35718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72" name="Text Box 4"/>
          <p:cNvSpPr txBox="1">
            <a:spLocks noChangeArrowheads="1"/>
          </p:cNvSpPr>
          <p:nvPr/>
        </p:nvSpPr>
        <p:spPr bwMode="auto">
          <a:xfrm>
            <a:off x="673100" y="3030538"/>
            <a:ext cx="2841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73" name="Text Box 5"/>
          <p:cNvSpPr txBox="1">
            <a:spLocks noChangeArrowheads="1"/>
          </p:cNvSpPr>
          <p:nvPr/>
        </p:nvSpPr>
        <p:spPr bwMode="auto">
          <a:xfrm>
            <a:off x="950913" y="302577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74" name="Text Box 6"/>
          <p:cNvSpPr txBox="1">
            <a:spLocks noChangeArrowheads="1"/>
          </p:cNvSpPr>
          <p:nvPr/>
        </p:nvSpPr>
        <p:spPr bwMode="auto">
          <a:xfrm>
            <a:off x="1544638" y="301307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75" name="Text Box 7"/>
          <p:cNvSpPr txBox="1">
            <a:spLocks noChangeArrowheads="1"/>
          </p:cNvSpPr>
          <p:nvPr/>
        </p:nvSpPr>
        <p:spPr bwMode="auto">
          <a:xfrm>
            <a:off x="1822450" y="3030538"/>
            <a:ext cx="2841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76" name="Text Box 8"/>
          <p:cNvSpPr txBox="1">
            <a:spLocks noChangeArrowheads="1"/>
          </p:cNvSpPr>
          <p:nvPr/>
        </p:nvSpPr>
        <p:spPr bwMode="auto">
          <a:xfrm>
            <a:off x="2406650" y="302577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77" name="Text Box 9"/>
          <p:cNvSpPr txBox="1">
            <a:spLocks noChangeArrowheads="1"/>
          </p:cNvSpPr>
          <p:nvPr/>
        </p:nvSpPr>
        <p:spPr bwMode="auto">
          <a:xfrm>
            <a:off x="2695575" y="3030538"/>
            <a:ext cx="2841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78" name="Text Box 10"/>
          <p:cNvSpPr txBox="1">
            <a:spLocks noChangeArrowheads="1"/>
          </p:cNvSpPr>
          <p:nvPr/>
        </p:nvSpPr>
        <p:spPr bwMode="auto">
          <a:xfrm>
            <a:off x="1254125" y="3030538"/>
            <a:ext cx="2936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179" name="Text Box 11"/>
          <p:cNvSpPr txBox="1">
            <a:spLocks noChangeArrowheads="1"/>
          </p:cNvSpPr>
          <p:nvPr/>
        </p:nvSpPr>
        <p:spPr bwMode="auto">
          <a:xfrm>
            <a:off x="2117725" y="3030538"/>
            <a:ext cx="2936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180" name="Text Box 12"/>
          <p:cNvSpPr txBox="1">
            <a:spLocks noChangeArrowheads="1"/>
          </p:cNvSpPr>
          <p:nvPr/>
        </p:nvSpPr>
        <p:spPr bwMode="auto">
          <a:xfrm>
            <a:off x="2989263" y="3028950"/>
            <a:ext cx="2936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181" name="Text Box 13"/>
          <p:cNvSpPr txBox="1">
            <a:spLocks noChangeArrowheads="1"/>
          </p:cNvSpPr>
          <p:nvPr/>
        </p:nvSpPr>
        <p:spPr bwMode="auto">
          <a:xfrm>
            <a:off x="3281363" y="302577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82" name="Text Box 14"/>
          <p:cNvSpPr txBox="1">
            <a:spLocks noChangeArrowheads="1"/>
          </p:cNvSpPr>
          <p:nvPr/>
        </p:nvSpPr>
        <p:spPr bwMode="auto">
          <a:xfrm>
            <a:off x="3557588" y="302577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83" name="Text Box 15"/>
          <p:cNvSpPr txBox="1">
            <a:spLocks noChangeArrowheads="1"/>
          </p:cNvSpPr>
          <p:nvPr/>
        </p:nvSpPr>
        <p:spPr bwMode="auto">
          <a:xfrm>
            <a:off x="3851275" y="3025775"/>
            <a:ext cx="293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184" name="Text Box 16"/>
          <p:cNvSpPr txBox="1">
            <a:spLocks noChangeArrowheads="1"/>
          </p:cNvSpPr>
          <p:nvPr/>
        </p:nvSpPr>
        <p:spPr bwMode="auto">
          <a:xfrm>
            <a:off x="4141788" y="3030538"/>
            <a:ext cx="2841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85" name="Text Box 17"/>
          <p:cNvSpPr txBox="1">
            <a:spLocks noChangeArrowheads="1"/>
          </p:cNvSpPr>
          <p:nvPr/>
        </p:nvSpPr>
        <p:spPr bwMode="auto">
          <a:xfrm>
            <a:off x="4430713" y="302577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86" name="Text Box 18"/>
          <p:cNvSpPr txBox="1">
            <a:spLocks noChangeArrowheads="1"/>
          </p:cNvSpPr>
          <p:nvPr/>
        </p:nvSpPr>
        <p:spPr bwMode="auto">
          <a:xfrm>
            <a:off x="4724400" y="3030538"/>
            <a:ext cx="2936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187" name="Text Box 19"/>
          <p:cNvSpPr txBox="1">
            <a:spLocks noChangeArrowheads="1"/>
          </p:cNvSpPr>
          <p:nvPr/>
        </p:nvSpPr>
        <p:spPr bwMode="auto">
          <a:xfrm>
            <a:off x="67310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188" name="Text Box 20"/>
          <p:cNvSpPr txBox="1">
            <a:spLocks noChangeArrowheads="1"/>
          </p:cNvSpPr>
          <p:nvPr/>
        </p:nvSpPr>
        <p:spPr bwMode="auto">
          <a:xfrm>
            <a:off x="963613"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189" name="Text Box 21"/>
          <p:cNvSpPr txBox="1">
            <a:spLocks noChangeArrowheads="1"/>
          </p:cNvSpPr>
          <p:nvPr/>
        </p:nvSpPr>
        <p:spPr bwMode="auto">
          <a:xfrm>
            <a:off x="1266825"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190" name="Text Box 22"/>
          <p:cNvSpPr txBox="1">
            <a:spLocks noChangeArrowheads="1"/>
          </p:cNvSpPr>
          <p:nvPr/>
        </p:nvSpPr>
        <p:spPr bwMode="auto">
          <a:xfrm>
            <a:off x="154463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191" name="Text Box 23"/>
          <p:cNvSpPr txBox="1">
            <a:spLocks noChangeArrowheads="1"/>
          </p:cNvSpPr>
          <p:nvPr/>
        </p:nvSpPr>
        <p:spPr bwMode="auto">
          <a:xfrm>
            <a:off x="2416175"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192" name="Text Box 24"/>
          <p:cNvSpPr txBox="1">
            <a:spLocks noChangeArrowheads="1"/>
          </p:cNvSpPr>
          <p:nvPr/>
        </p:nvSpPr>
        <p:spPr bwMode="auto">
          <a:xfrm>
            <a:off x="183515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193" name="Text Box 25"/>
          <p:cNvSpPr txBox="1">
            <a:spLocks noChangeArrowheads="1"/>
          </p:cNvSpPr>
          <p:nvPr/>
        </p:nvSpPr>
        <p:spPr bwMode="auto">
          <a:xfrm>
            <a:off x="212725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194" name="Text Box 26"/>
          <p:cNvSpPr txBox="1">
            <a:spLocks noChangeArrowheads="1"/>
          </p:cNvSpPr>
          <p:nvPr/>
        </p:nvSpPr>
        <p:spPr bwMode="auto">
          <a:xfrm>
            <a:off x="2708275"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195" name="Text Box 27"/>
          <p:cNvSpPr txBox="1">
            <a:spLocks noChangeArrowheads="1"/>
          </p:cNvSpPr>
          <p:nvPr/>
        </p:nvSpPr>
        <p:spPr bwMode="auto">
          <a:xfrm>
            <a:off x="3000375"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196" name="Text Box 28"/>
          <p:cNvSpPr txBox="1">
            <a:spLocks noChangeArrowheads="1"/>
          </p:cNvSpPr>
          <p:nvPr/>
        </p:nvSpPr>
        <p:spPr bwMode="auto">
          <a:xfrm>
            <a:off x="950913" y="3627438"/>
            <a:ext cx="2841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197" name="Text Box 29"/>
          <p:cNvSpPr txBox="1">
            <a:spLocks noChangeArrowheads="1"/>
          </p:cNvSpPr>
          <p:nvPr/>
        </p:nvSpPr>
        <p:spPr bwMode="auto">
          <a:xfrm>
            <a:off x="1827213" y="36385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r>
              <a:rPr lang="en-GB" sz="1300" b="1" baseline="-25000">
                <a:solidFill>
                  <a:srgbClr val="000000"/>
                </a:solidFill>
                <a:ea typeface="Lucida Sans Unicode" panose="020B0602030504020204" pitchFamily="34" charset="0"/>
                <a:cs typeface="Lucida Sans Unicode" panose="020B0602030504020204" pitchFamily="34" charset="0"/>
              </a:rPr>
              <a:t>3</a:t>
            </a:r>
          </a:p>
        </p:txBody>
      </p:sp>
      <p:sp>
        <p:nvSpPr>
          <p:cNvPr id="7198" name="Text Box 30"/>
          <p:cNvSpPr txBox="1">
            <a:spLocks noChangeArrowheads="1"/>
          </p:cNvSpPr>
          <p:nvPr/>
        </p:nvSpPr>
        <p:spPr bwMode="auto">
          <a:xfrm>
            <a:off x="2724150" y="3614738"/>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r>
              <a:rPr lang="en-GB" sz="1300" b="1" baseline="-25000">
                <a:solidFill>
                  <a:srgbClr val="000000"/>
                </a:solidFill>
                <a:ea typeface="Lucida Sans Unicode" panose="020B0602030504020204" pitchFamily="34" charset="0"/>
                <a:cs typeface="Lucida Sans Unicode" panose="020B0602030504020204" pitchFamily="34" charset="0"/>
              </a:rPr>
              <a:t>2</a:t>
            </a:r>
          </a:p>
        </p:txBody>
      </p:sp>
      <p:sp>
        <p:nvSpPr>
          <p:cNvPr id="7199" name="Text Box 31"/>
          <p:cNvSpPr txBox="1">
            <a:spLocks noChangeArrowheads="1"/>
          </p:cNvSpPr>
          <p:nvPr/>
        </p:nvSpPr>
        <p:spPr bwMode="auto">
          <a:xfrm>
            <a:off x="2708275" y="3905250"/>
            <a:ext cx="4127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OH</a:t>
            </a:r>
          </a:p>
        </p:txBody>
      </p:sp>
      <p:sp>
        <p:nvSpPr>
          <p:cNvPr id="7200" name="Text Box 32"/>
          <p:cNvSpPr txBox="1">
            <a:spLocks noChangeArrowheads="1"/>
          </p:cNvSpPr>
          <p:nvPr/>
        </p:nvSpPr>
        <p:spPr bwMode="auto">
          <a:xfrm>
            <a:off x="352425" y="2611438"/>
            <a:ext cx="11064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400" b="1">
                <a:solidFill>
                  <a:srgbClr val="000000"/>
                </a:solidFill>
                <a:ea typeface="Lucida Sans Unicode" panose="020B0602030504020204" pitchFamily="34" charset="0"/>
                <a:cs typeface="Lucida Sans Unicode" panose="020B0602030504020204" pitchFamily="34" charset="0"/>
              </a:rPr>
              <a:t>N-terminus</a:t>
            </a:r>
          </a:p>
        </p:txBody>
      </p:sp>
      <p:sp>
        <p:nvSpPr>
          <p:cNvPr id="7201" name="Text Box 33"/>
          <p:cNvSpPr txBox="1">
            <a:spLocks noChangeArrowheads="1"/>
          </p:cNvSpPr>
          <p:nvPr/>
        </p:nvSpPr>
        <p:spPr bwMode="auto">
          <a:xfrm>
            <a:off x="328930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202" name="Text Box 34"/>
          <p:cNvSpPr txBox="1">
            <a:spLocks noChangeArrowheads="1"/>
          </p:cNvSpPr>
          <p:nvPr/>
        </p:nvSpPr>
        <p:spPr bwMode="auto">
          <a:xfrm>
            <a:off x="357028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03" name="Text Box 35"/>
          <p:cNvSpPr txBox="1">
            <a:spLocks noChangeArrowheads="1"/>
          </p:cNvSpPr>
          <p:nvPr/>
        </p:nvSpPr>
        <p:spPr bwMode="auto">
          <a:xfrm>
            <a:off x="387508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04" name="Text Box 36"/>
          <p:cNvSpPr txBox="1">
            <a:spLocks noChangeArrowheads="1"/>
          </p:cNvSpPr>
          <p:nvPr/>
        </p:nvSpPr>
        <p:spPr bwMode="auto">
          <a:xfrm>
            <a:off x="3563938" y="36258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r>
              <a:rPr lang="en-GB" sz="1300" b="1" baseline="-25000">
                <a:solidFill>
                  <a:srgbClr val="000000"/>
                </a:solidFill>
                <a:ea typeface="Lucida Sans Unicode" panose="020B0602030504020204" pitchFamily="34" charset="0"/>
                <a:cs typeface="Lucida Sans Unicode" panose="020B0602030504020204" pitchFamily="34" charset="0"/>
              </a:rPr>
              <a:t>2</a:t>
            </a:r>
          </a:p>
        </p:txBody>
      </p:sp>
      <p:sp>
        <p:nvSpPr>
          <p:cNvPr id="7205" name="Text Box 37"/>
          <p:cNvSpPr txBox="1">
            <a:spLocks noChangeArrowheads="1"/>
          </p:cNvSpPr>
          <p:nvPr/>
        </p:nvSpPr>
        <p:spPr bwMode="auto">
          <a:xfrm>
            <a:off x="3568700" y="3905250"/>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06" name="Text Box 38"/>
          <p:cNvSpPr txBox="1">
            <a:spLocks noChangeArrowheads="1"/>
          </p:cNvSpPr>
          <p:nvPr/>
        </p:nvSpPr>
        <p:spPr bwMode="auto">
          <a:xfrm>
            <a:off x="3568700" y="4210050"/>
            <a:ext cx="293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207" name="Text Box 39"/>
          <p:cNvSpPr txBox="1">
            <a:spLocks noChangeArrowheads="1"/>
          </p:cNvSpPr>
          <p:nvPr/>
        </p:nvSpPr>
        <p:spPr bwMode="auto">
          <a:xfrm>
            <a:off x="3849688" y="3905250"/>
            <a:ext cx="4127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OH</a:t>
            </a:r>
          </a:p>
        </p:txBody>
      </p:sp>
      <p:sp>
        <p:nvSpPr>
          <p:cNvPr id="7208" name="Text Box 40"/>
          <p:cNvSpPr txBox="1">
            <a:spLocks noChangeArrowheads="1"/>
          </p:cNvSpPr>
          <p:nvPr/>
        </p:nvSpPr>
        <p:spPr bwMode="auto">
          <a:xfrm>
            <a:off x="4437063" y="36258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r>
              <a:rPr lang="en-GB" sz="1300" b="1" baseline="-25000">
                <a:solidFill>
                  <a:srgbClr val="000000"/>
                </a:solidFill>
                <a:ea typeface="Lucida Sans Unicode" panose="020B0602030504020204" pitchFamily="34" charset="0"/>
                <a:cs typeface="Lucida Sans Unicode" panose="020B0602030504020204" pitchFamily="34" charset="0"/>
              </a:rPr>
              <a:t>2</a:t>
            </a:r>
          </a:p>
        </p:txBody>
      </p:sp>
      <p:sp>
        <p:nvSpPr>
          <p:cNvPr id="7209" name="Text Box 41"/>
          <p:cNvSpPr txBox="1">
            <a:spLocks noChangeArrowheads="1"/>
          </p:cNvSpPr>
          <p:nvPr/>
        </p:nvSpPr>
        <p:spPr bwMode="auto">
          <a:xfrm>
            <a:off x="415925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210" name="Text Box 42"/>
          <p:cNvSpPr txBox="1">
            <a:spLocks noChangeArrowheads="1"/>
          </p:cNvSpPr>
          <p:nvPr/>
        </p:nvSpPr>
        <p:spPr bwMode="auto">
          <a:xfrm>
            <a:off x="444023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11" name="Text Box 43"/>
          <p:cNvSpPr txBox="1">
            <a:spLocks noChangeArrowheads="1"/>
          </p:cNvSpPr>
          <p:nvPr/>
        </p:nvSpPr>
        <p:spPr bwMode="auto">
          <a:xfrm>
            <a:off x="473233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12" name="Text Box 44"/>
          <p:cNvSpPr txBox="1">
            <a:spLocks noChangeArrowheads="1"/>
          </p:cNvSpPr>
          <p:nvPr/>
        </p:nvSpPr>
        <p:spPr bwMode="auto">
          <a:xfrm>
            <a:off x="5294313" y="3625850"/>
            <a:ext cx="4032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p>
        </p:txBody>
      </p:sp>
      <p:sp>
        <p:nvSpPr>
          <p:cNvPr id="7213" name="Text Box 45"/>
          <p:cNvSpPr txBox="1">
            <a:spLocks noChangeArrowheads="1"/>
          </p:cNvSpPr>
          <p:nvPr/>
        </p:nvSpPr>
        <p:spPr bwMode="auto">
          <a:xfrm>
            <a:off x="5489575" y="3856038"/>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r>
              <a:rPr lang="en-GB" sz="1300" b="1" baseline="-25000">
                <a:solidFill>
                  <a:srgbClr val="000000"/>
                </a:solidFill>
                <a:ea typeface="Lucida Sans Unicode" panose="020B0602030504020204" pitchFamily="34" charset="0"/>
                <a:cs typeface="Lucida Sans Unicode" panose="020B0602030504020204" pitchFamily="34" charset="0"/>
              </a:rPr>
              <a:t>3</a:t>
            </a:r>
          </a:p>
        </p:txBody>
      </p:sp>
      <p:sp>
        <p:nvSpPr>
          <p:cNvPr id="7214" name="Text Box 46"/>
          <p:cNvSpPr txBox="1">
            <a:spLocks noChangeArrowheads="1"/>
          </p:cNvSpPr>
          <p:nvPr/>
        </p:nvSpPr>
        <p:spPr bwMode="auto">
          <a:xfrm>
            <a:off x="4916488" y="3856038"/>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r>
              <a:rPr lang="en-GB" sz="1300" b="1" baseline="-25000">
                <a:solidFill>
                  <a:srgbClr val="000000"/>
                </a:solidFill>
                <a:ea typeface="Lucida Sans Unicode" panose="020B0602030504020204" pitchFamily="34" charset="0"/>
                <a:cs typeface="Lucida Sans Unicode" panose="020B0602030504020204" pitchFamily="34" charset="0"/>
              </a:rPr>
              <a:t>3</a:t>
            </a: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15" name="Text Box 47"/>
          <p:cNvSpPr txBox="1">
            <a:spLocks noChangeArrowheads="1"/>
          </p:cNvSpPr>
          <p:nvPr/>
        </p:nvSpPr>
        <p:spPr bwMode="auto">
          <a:xfrm>
            <a:off x="6170613" y="3614738"/>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r>
              <a:rPr lang="en-GB" sz="1300" b="1" baseline="-25000">
                <a:solidFill>
                  <a:srgbClr val="000000"/>
                </a:solidFill>
                <a:ea typeface="Lucida Sans Unicode" panose="020B0602030504020204" pitchFamily="34" charset="0"/>
                <a:cs typeface="Lucida Sans Unicode" panose="020B0602030504020204" pitchFamily="34" charset="0"/>
              </a:rPr>
              <a:t>2</a:t>
            </a:r>
          </a:p>
        </p:txBody>
      </p:sp>
      <p:sp>
        <p:nvSpPr>
          <p:cNvPr id="7216" name="Text Box 48"/>
          <p:cNvSpPr txBox="1">
            <a:spLocks noChangeArrowheads="1"/>
          </p:cNvSpPr>
          <p:nvPr/>
        </p:nvSpPr>
        <p:spPr bwMode="auto">
          <a:xfrm>
            <a:off x="6173788" y="4375150"/>
            <a:ext cx="4127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OH</a:t>
            </a:r>
          </a:p>
        </p:txBody>
      </p:sp>
      <p:sp>
        <p:nvSpPr>
          <p:cNvPr id="7217" name="Text Box 49"/>
          <p:cNvSpPr txBox="1">
            <a:spLocks noChangeArrowheads="1"/>
          </p:cNvSpPr>
          <p:nvPr/>
        </p:nvSpPr>
        <p:spPr bwMode="auto">
          <a:xfrm>
            <a:off x="5014913" y="3030538"/>
            <a:ext cx="2841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218" name="Text Box 50"/>
          <p:cNvSpPr txBox="1">
            <a:spLocks noChangeArrowheads="1"/>
          </p:cNvSpPr>
          <p:nvPr/>
        </p:nvSpPr>
        <p:spPr bwMode="auto">
          <a:xfrm>
            <a:off x="5281613" y="302577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219" name="Text Box 51"/>
          <p:cNvSpPr txBox="1">
            <a:spLocks noChangeArrowheads="1"/>
          </p:cNvSpPr>
          <p:nvPr/>
        </p:nvSpPr>
        <p:spPr bwMode="auto">
          <a:xfrm>
            <a:off x="5597525" y="3030538"/>
            <a:ext cx="2936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220" name="Text Box 52"/>
          <p:cNvSpPr txBox="1">
            <a:spLocks noChangeArrowheads="1"/>
          </p:cNvSpPr>
          <p:nvPr/>
        </p:nvSpPr>
        <p:spPr bwMode="auto">
          <a:xfrm>
            <a:off x="5010150" y="3322638"/>
            <a:ext cx="2841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221" name="Text Box 53"/>
          <p:cNvSpPr txBox="1">
            <a:spLocks noChangeArrowheads="1"/>
          </p:cNvSpPr>
          <p:nvPr/>
        </p:nvSpPr>
        <p:spPr bwMode="auto">
          <a:xfrm>
            <a:off x="529113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22" name="Text Box 54"/>
          <p:cNvSpPr txBox="1">
            <a:spLocks noChangeArrowheads="1"/>
          </p:cNvSpPr>
          <p:nvPr/>
        </p:nvSpPr>
        <p:spPr bwMode="auto">
          <a:xfrm>
            <a:off x="560705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23" name="Text Box 55"/>
          <p:cNvSpPr txBox="1">
            <a:spLocks noChangeArrowheads="1"/>
          </p:cNvSpPr>
          <p:nvPr/>
        </p:nvSpPr>
        <p:spPr bwMode="auto">
          <a:xfrm>
            <a:off x="5875338" y="3028950"/>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224" name="Text Box 56"/>
          <p:cNvSpPr txBox="1">
            <a:spLocks noChangeArrowheads="1"/>
          </p:cNvSpPr>
          <p:nvPr/>
        </p:nvSpPr>
        <p:spPr bwMode="auto">
          <a:xfrm>
            <a:off x="6151563" y="3028950"/>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225" name="Text Box 57"/>
          <p:cNvSpPr txBox="1">
            <a:spLocks noChangeArrowheads="1"/>
          </p:cNvSpPr>
          <p:nvPr/>
        </p:nvSpPr>
        <p:spPr bwMode="auto">
          <a:xfrm>
            <a:off x="6456363" y="3030538"/>
            <a:ext cx="2936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226" name="Text Box 58"/>
          <p:cNvSpPr txBox="1">
            <a:spLocks noChangeArrowheads="1"/>
          </p:cNvSpPr>
          <p:nvPr/>
        </p:nvSpPr>
        <p:spPr bwMode="auto">
          <a:xfrm>
            <a:off x="588010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227" name="Text Box 59"/>
          <p:cNvSpPr txBox="1">
            <a:spLocks noChangeArrowheads="1"/>
          </p:cNvSpPr>
          <p:nvPr/>
        </p:nvSpPr>
        <p:spPr bwMode="auto">
          <a:xfrm>
            <a:off x="6173788" y="3322638"/>
            <a:ext cx="2841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28" name="Text Box 60"/>
          <p:cNvSpPr txBox="1">
            <a:spLocks noChangeArrowheads="1"/>
          </p:cNvSpPr>
          <p:nvPr/>
        </p:nvSpPr>
        <p:spPr bwMode="auto">
          <a:xfrm>
            <a:off x="647700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29" name="Text Box 61"/>
          <p:cNvSpPr txBox="1">
            <a:spLocks noChangeArrowheads="1"/>
          </p:cNvSpPr>
          <p:nvPr/>
        </p:nvSpPr>
        <p:spPr bwMode="auto">
          <a:xfrm>
            <a:off x="6751638" y="3030538"/>
            <a:ext cx="2841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230" name="Text Box 62"/>
          <p:cNvSpPr txBox="1">
            <a:spLocks noChangeArrowheads="1"/>
          </p:cNvSpPr>
          <p:nvPr/>
        </p:nvSpPr>
        <p:spPr bwMode="auto">
          <a:xfrm>
            <a:off x="7016750" y="3028950"/>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H</a:t>
            </a:r>
          </a:p>
        </p:txBody>
      </p:sp>
      <p:sp>
        <p:nvSpPr>
          <p:cNvPr id="7231" name="Text Box 63"/>
          <p:cNvSpPr txBox="1">
            <a:spLocks noChangeArrowheads="1"/>
          </p:cNvSpPr>
          <p:nvPr/>
        </p:nvSpPr>
        <p:spPr bwMode="auto">
          <a:xfrm>
            <a:off x="7334250" y="3028950"/>
            <a:ext cx="2936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a:t>
            </a:r>
          </a:p>
        </p:txBody>
      </p:sp>
      <p:sp>
        <p:nvSpPr>
          <p:cNvPr id="7232" name="Text Box 64"/>
          <p:cNvSpPr txBox="1">
            <a:spLocks noChangeArrowheads="1"/>
          </p:cNvSpPr>
          <p:nvPr/>
        </p:nvSpPr>
        <p:spPr bwMode="auto">
          <a:xfrm>
            <a:off x="6750050"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N</a:t>
            </a:r>
          </a:p>
        </p:txBody>
      </p:sp>
      <p:sp>
        <p:nvSpPr>
          <p:cNvPr id="7233" name="Text Box 65"/>
          <p:cNvSpPr txBox="1">
            <a:spLocks noChangeArrowheads="1"/>
          </p:cNvSpPr>
          <p:nvPr/>
        </p:nvSpPr>
        <p:spPr bwMode="auto">
          <a:xfrm>
            <a:off x="7031038" y="3311525"/>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34" name="Text Box 66"/>
          <p:cNvSpPr txBox="1">
            <a:spLocks noChangeArrowheads="1"/>
          </p:cNvSpPr>
          <p:nvPr/>
        </p:nvSpPr>
        <p:spPr bwMode="auto">
          <a:xfrm>
            <a:off x="7343775" y="3311525"/>
            <a:ext cx="284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a:t>
            </a:r>
          </a:p>
        </p:txBody>
      </p:sp>
      <p:sp>
        <p:nvSpPr>
          <p:cNvPr id="7235" name="Text Box 67"/>
          <p:cNvSpPr txBox="1">
            <a:spLocks noChangeArrowheads="1"/>
          </p:cNvSpPr>
          <p:nvPr/>
        </p:nvSpPr>
        <p:spPr bwMode="auto">
          <a:xfrm>
            <a:off x="7040563" y="362426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CH</a:t>
            </a:r>
            <a:r>
              <a:rPr lang="en-GB" sz="1300" b="1" baseline="-25000">
                <a:solidFill>
                  <a:srgbClr val="000000"/>
                </a:solidFill>
                <a:ea typeface="Lucida Sans Unicode" panose="020B0602030504020204" pitchFamily="34" charset="0"/>
                <a:cs typeface="Lucida Sans Unicode" panose="020B0602030504020204" pitchFamily="34" charset="0"/>
              </a:rPr>
              <a:t>2</a:t>
            </a:r>
          </a:p>
        </p:txBody>
      </p:sp>
      <p:sp>
        <p:nvSpPr>
          <p:cNvPr id="7236" name="Text Box 68"/>
          <p:cNvSpPr txBox="1">
            <a:spLocks noChangeArrowheads="1"/>
          </p:cNvSpPr>
          <p:nvPr/>
        </p:nvSpPr>
        <p:spPr bwMode="auto">
          <a:xfrm>
            <a:off x="7046913" y="3905250"/>
            <a:ext cx="3952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SH</a:t>
            </a:r>
          </a:p>
        </p:txBody>
      </p:sp>
      <p:sp>
        <p:nvSpPr>
          <p:cNvPr id="7237" name="Text Box 69"/>
          <p:cNvSpPr txBox="1">
            <a:spLocks noChangeArrowheads="1"/>
          </p:cNvSpPr>
          <p:nvPr/>
        </p:nvSpPr>
        <p:spPr bwMode="auto">
          <a:xfrm>
            <a:off x="7639050" y="3313113"/>
            <a:ext cx="4127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300" b="1">
                <a:solidFill>
                  <a:srgbClr val="000000"/>
                </a:solidFill>
                <a:ea typeface="Lucida Sans Unicode" panose="020B0602030504020204" pitchFamily="34" charset="0"/>
                <a:cs typeface="Lucida Sans Unicode" panose="020B0602030504020204" pitchFamily="34" charset="0"/>
              </a:rPr>
              <a:t>OH</a:t>
            </a:r>
          </a:p>
        </p:txBody>
      </p:sp>
      <p:sp>
        <p:nvSpPr>
          <p:cNvPr id="7238" name="Text Box 70"/>
          <p:cNvSpPr txBox="1">
            <a:spLocks noChangeArrowheads="1"/>
          </p:cNvSpPr>
          <p:nvPr/>
        </p:nvSpPr>
        <p:spPr bwMode="auto">
          <a:xfrm>
            <a:off x="7334250" y="2611438"/>
            <a:ext cx="11064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440" tIns="41040" rIns="82440" bIns="4104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sz="1400" b="1">
                <a:solidFill>
                  <a:srgbClr val="000000"/>
                </a:solidFill>
                <a:ea typeface="Lucida Sans Unicode" panose="020B0602030504020204" pitchFamily="34" charset="0"/>
                <a:cs typeface="Lucida Sans Unicode" panose="020B0602030504020204" pitchFamily="34" charset="0"/>
              </a:rPr>
              <a:t>C-terminus</a:t>
            </a:r>
          </a:p>
        </p:txBody>
      </p:sp>
      <p:sp>
        <p:nvSpPr>
          <p:cNvPr id="7239" name="Text Box 71"/>
          <p:cNvSpPr txBox="1">
            <a:spLocks noChangeArrowheads="1"/>
          </p:cNvSpPr>
          <p:nvPr/>
        </p:nvSpPr>
        <p:spPr bwMode="auto">
          <a:xfrm>
            <a:off x="379413" y="1295400"/>
            <a:ext cx="4260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a:buClr>
                <a:srgbClr val="000000"/>
              </a:buClr>
              <a:buSzPct val="100000"/>
              <a:buFont typeface="Times New Roman" panose="02020603050405020304" pitchFamily="18" charset="0"/>
              <a:buNone/>
            </a:pPr>
            <a:r>
              <a:rPr lang="en-GB" sz="3200" dirty="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rPr>
              <a:t>POLYPEPTIDE CHAIN</a:t>
            </a:r>
          </a:p>
        </p:txBody>
      </p:sp>
    </p:spTree>
    <p:extLst>
      <p:ext uri="{BB962C8B-B14F-4D97-AF65-F5344CB8AC3E}">
        <p14:creationId xmlns:p14="http://schemas.microsoft.com/office/powerpoint/2010/main" val="676808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Grp="1" noChangeArrowheads="1"/>
          </p:cNvSpPr>
          <p:nvPr>
            <p:ph type="title" idx="4294967295"/>
          </p:nvPr>
        </p:nvSpPr>
        <p:spPr>
          <a:xfrm>
            <a:off x="457200" y="609601"/>
            <a:ext cx="7772400" cy="1456267"/>
          </a:xfrm>
          <a:prstGeom prst="rect">
            <a:avLst/>
          </a:prstGeom>
        </p:spPr>
        <p:txBody>
          <a:bodyPr/>
          <a:lstStyle/>
          <a:p>
            <a:r>
              <a:rPr lang="en-US" smtClean="0"/>
              <a:t>Peptide Bonds Link Amino Acids</a:t>
            </a:r>
          </a:p>
        </p:txBody>
      </p:sp>
      <p:sp>
        <p:nvSpPr>
          <p:cNvPr id="10242" name="Rectangle 5"/>
          <p:cNvSpPr>
            <a:spLocks noGrp="1" noChangeArrowheads="1"/>
          </p:cNvSpPr>
          <p:nvPr>
            <p:ph type="body" idx="4294967295"/>
          </p:nvPr>
        </p:nvSpPr>
        <p:spPr>
          <a:xfrm>
            <a:off x="457200" y="1664396"/>
            <a:ext cx="7772400" cy="3649133"/>
          </a:xfrm>
          <a:prstGeom prst="rect">
            <a:avLst/>
          </a:prstGeom>
        </p:spPr>
        <p:txBody>
          <a:bodyPr>
            <a:normAutofit/>
          </a:bodyPr>
          <a:lstStyle/>
          <a:p>
            <a:r>
              <a:rPr lang="en-US" sz="2800" dirty="0" smtClean="0"/>
              <a:t>Form when the acid group (COOH) of one amino acid joins with the amine group (NH</a:t>
            </a:r>
            <a:r>
              <a:rPr lang="en-US" sz="2800" baseline="-25000" dirty="0" smtClean="0"/>
              <a:t>2</a:t>
            </a:r>
            <a:r>
              <a:rPr lang="en-US" sz="2800" dirty="0" smtClean="0"/>
              <a:t>) of a second amino acid</a:t>
            </a:r>
          </a:p>
          <a:p>
            <a:r>
              <a:rPr lang="en-US" sz="2800" dirty="0" smtClean="0"/>
              <a:t>Formed through condensation </a:t>
            </a:r>
          </a:p>
          <a:p>
            <a:r>
              <a:rPr lang="en-US" sz="2800" dirty="0" smtClean="0"/>
              <a:t>Broken through hydrolysis</a:t>
            </a:r>
          </a:p>
        </p:txBody>
      </p:sp>
    </p:spTree>
    <p:extLst>
      <p:ext uri="{BB962C8B-B14F-4D97-AF65-F5344CB8AC3E}">
        <p14:creationId xmlns:p14="http://schemas.microsoft.com/office/powerpoint/2010/main" val="394442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55563" y="44450"/>
            <a:ext cx="8638061" cy="530225"/>
          </a:xfrm>
        </p:spPr>
        <p:txBody>
          <a:bodyPr>
            <a:noAutofit/>
          </a:bodyPr>
          <a:lstStyle/>
          <a:p>
            <a:pPr eaLnBrk="1" hangingPunct="1"/>
            <a:r>
              <a:rPr lang="en-US" sz="3200" b="1" dirty="0" smtClean="0"/>
              <a:t>Condensation and Hydrolytic Reactions</a:t>
            </a:r>
          </a:p>
        </p:txBody>
      </p:sp>
      <p:sp>
        <p:nvSpPr>
          <p:cNvPr id="11266" name="TextBox 3"/>
          <p:cNvSpPr txBox="1">
            <a:spLocks noChangeArrowheads="1"/>
          </p:cNvSpPr>
          <p:nvPr/>
        </p:nvSpPr>
        <p:spPr bwMode="auto">
          <a:xfrm>
            <a:off x="8224838" y="6496050"/>
            <a:ext cx="85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r>
              <a:rPr lang="en-US" sz="1200" i="0"/>
              <a:t>Figure 6.3</a:t>
            </a:r>
          </a:p>
        </p:txBody>
      </p:sp>
      <p:pic>
        <p:nvPicPr>
          <p:cNvPr id="11267" name="Picture 5" descr="figure_06_03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92" y="717183"/>
            <a:ext cx="6956401" cy="605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431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7772400" cy="1456267"/>
          </a:xfrm>
        </p:spPr>
        <p:txBody>
          <a:bodyPr anchor="ctr">
            <a:normAutofit/>
          </a:bodyPr>
          <a:lstStyle/>
          <a:p>
            <a:r>
              <a:rPr lang="id-ID" sz="6600" dirty="0" smtClean="0"/>
              <a:t>SAATNYA SENAM</a:t>
            </a:r>
            <a:endParaRPr lang="id-ID" sz="6600" dirty="0"/>
          </a:p>
        </p:txBody>
      </p:sp>
      <p:sp>
        <p:nvSpPr>
          <p:cNvPr id="3" name="Content Placeholder 2"/>
          <p:cNvSpPr>
            <a:spLocks noGrp="1"/>
          </p:cNvSpPr>
          <p:nvPr>
            <p:ph idx="1"/>
          </p:nvPr>
        </p:nvSpPr>
        <p:spPr/>
        <p:txBody>
          <a:bodyPr/>
          <a:lstStyle/>
          <a:p>
            <a:endParaRPr lang="id-ID" dirty="0"/>
          </a:p>
        </p:txBody>
      </p:sp>
    </p:spTree>
    <p:extLst>
      <p:ext uri="{BB962C8B-B14F-4D97-AF65-F5344CB8AC3E}">
        <p14:creationId xmlns:p14="http://schemas.microsoft.com/office/powerpoint/2010/main" val="166144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Grp="1" noChangeArrowheads="1"/>
          </p:cNvSpPr>
          <p:nvPr>
            <p:ph type="title" idx="4294967295"/>
          </p:nvPr>
        </p:nvSpPr>
        <p:spPr>
          <a:xfrm>
            <a:off x="457200" y="609601"/>
            <a:ext cx="7772400" cy="1456267"/>
          </a:xfrm>
          <a:prstGeom prst="rect">
            <a:avLst/>
          </a:prstGeom>
        </p:spPr>
        <p:txBody>
          <a:bodyPr/>
          <a:lstStyle/>
          <a:p>
            <a:r>
              <a:rPr lang="en-US" smtClean="0"/>
              <a:t>Essential, Nonessential, and Conditional</a:t>
            </a:r>
          </a:p>
        </p:txBody>
      </p:sp>
      <p:sp>
        <p:nvSpPr>
          <p:cNvPr id="12290" name="Rectangle 5"/>
          <p:cNvSpPr>
            <a:spLocks noGrp="1" noChangeArrowheads="1"/>
          </p:cNvSpPr>
          <p:nvPr>
            <p:ph type="body" idx="4294967295"/>
          </p:nvPr>
        </p:nvSpPr>
        <p:spPr>
          <a:xfrm>
            <a:off x="457200" y="2142068"/>
            <a:ext cx="7772400" cy="3649133"/>
          </a:xfrm>
          <a:prstGeom prst="rect">
            <a:avLst/>
          </a:prstGeom>
        </p:spPr>
        <p:txBody>
          <a:bodyPr>
            <a:normAutofit/>
          </a:bodyPr>
          <a:lstStyle/>
          <a:p>
            <a:r>
              <a:rPr lang="en-US" sz="2800" dirty="0" smtClean="0"/>
              <a:t>Essential – must be consumed in the diet</a:t>
            </a:r>
          </a:p>
          <a:p>
            <a:r>
              <a:rPr lang="en-US" sz="2800" dirty="0" smtClean="0"/>
              <a:t>Nonessential – can be synthesized in the body</a:t>
            </a:r>
          </a:p>
          <a:p>
            <a:r>
              <a:rPr lang="en-US" sz="2800" dirty="0" smtClean="0"/>
              <a:t>Conditionally essential – cannot be synthesized due to illness or lack of necessary precursors</a:t>
            </a:r>
            <a:endParaRPr lang="id-ID" sz="2800" dirty="0" smtClean="0"/>
          </a:p>
          <a:p>
            <a:r>
              <a:rPr lang="en-US" sz="2800" dirty="0" smtClean="0"/>
              <a:t>Premature infants lack sufficient enzymes needed to create arginine</a:t>
            </a:r>
          </a:p>
        </p:txBody>
      </p:sp>
    </p:spTree>
    <p:extLst>
      <p:ext uri="{BB962C8B-B14F-4D97-AF65-F5344CB8AC3E}">
        <p14:creationId xmlns:p14="http://schemas.microsoft.com/office/powerpoint/2010/main" val="190832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table_06_01.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92088"/>
            <a:ext cx="6626225"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55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Biochemistry 3070 – Amino Acids &amp; Proteins</a:t>
            </a:r>
          </a:p>
        </p:txBody>
      </p:sp>
      <p:sp>
        <p:nvSpPr>
          <p:cNvPr id="6" name="Slide Number Placeholder 4"/>
          <p:cNvSpPr>
            <a:spLocks noGrp="1"/>
          </p:cNvSpPr>
          <p:nvPr>
            <p:ph type="sldNum" sz="quarter" idx="11"/>
          </p:nvPr>
        </p:nvSpPr>
        <p:spPr/>
        <p:txBody>
          <a:bodyPr/>
          <a:lstStyle/>
          <a:p>
            <a:fld id="{203608D6-6837-4E23-9965-EC0B6D8E7EFA}" type="slidenum">
              <a:rPr lang="en-US"/>
              <a:pPr/>
              <a:t>18</a:t>
            </a:fld>
            <a:endParaRPr lang="en-US"/>
          </a:p>
        </p:txBody>
      </p:sp>
      <p:sp>
        <p:nvSpPr>
          <p:cNvPr id="224259" name="Rectangle 3"/>
          <p:cNvSpPr>
            <a:spLocks noGrp="1" noChangeArrowheads="1"/>
          </p:cNvSpPr>
          <p:nvPr>
            <p:ph type="body" idx="1"/>
          </p:nvPr>
        </p:nvSpPr>
        <p:spPr>
          <a:xfrm>
            <a:off x="457200" y="277813"/>
            <a:ext cx="8229600" cy="5592763"/>
          </a:xfrm>
        </p:spPr>
        <p:txBody>
          <a:bodyPr anchor="t"/>
          <a:lstStyle/>
          <a:p>
            <a:r>
              <a:rPr lang="en-US" sz="2400" dirty="0"/>
              <a:t>Even though both acids and amines are present in the same molecule, they mostly behave as though they were separate entities:</a:t>
            </a:r>
          </a:p>
          <a:p>
            <a:endParaRPr lang="en-US" sz="2400" dirty="0"/>
          </a:p>
          <a:p>
            <a:endParaRPr lang="en-US" dirty="0"/>
          </a:p>
        </p:txBody>
      </p:sp>
      <p:pic>
        <p:nvPicPr>
          <p:cNvPr id="224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 y="1466142"/>
            <a:ext cx="7882845" cy="516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00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Autofit/>
          </a:bodyPr>
          <a:lstStyle/>
          <a:p>
            <a:pPr>
              <a:buFontTx/>
              <a:buNone/>
            </a:pPr>
            <a:r>
              <a:rPr lang="en-US" sz="2800" dirty="0"/>
              <a:t>At low pH, proton concentration [H+]is high.  Therefore, both amines and carboxylic acids are protonated. </a:t>
            </a:r>
            <a:r>
              <a:rPr lang="en-US" sz="2800" dirty="0">
                <a:solidFill>
                  <a:schemeClr val="tx2"/>
                </a:solidFill>
              </a:rPr>
              <a:t>(-NH</a:t>
            </a:r>
            <a:r>
              <a:rPr lang="en-US" sz="2800" baseline="-25000" dirty="0">
                <a:solidFill>
                  <a:schemeClr val="tx2"/>
                </a:solidFill>
              </a:rPr>
              <a:t>3</a:t>
            </a:r>
            <a:r>
              <a:rPr lang="en-US" sz="2800" baseline="30000" dirty="0">
                <a:solidFill>
                  <a:schemeClr val="tx2"/>
                </a:solidFill>
              </a:rPr>
              <a:t>+   </a:t>
            </a:r>
            <a:r>
              <a:rPr lang="en-US" sz="2800" dirty="0">
                <a:solidFill>
                  <a:schemeClr val="tx2"/>
                </a:solidFill>
              </a:rPr>
              <a:t>&amp;</a:t>
            </a:r>
            <a:r>
              <a:rPr lang="en-US" sz="2800" baseline="30000" dirty="0">
                <a:solidFill>
                  <a:schemeClr val="tx2"/>
                </a:solidFill>
              </a:rPr>
              <a:t>  </a:t>
            </a:r>
            <a:r>
              <a:rPr lang="en-US" sz="2800" dirty="0">
                <a:solidFill>
                  <a:schemeClr val="tx2"/>
                </a:solidFill>
              </a:rPr>
              <a:t> -COOH)</a:t>
            </a:r>
          </a:p>
          <a:p>
            <a:pPr>
              <a:buFontTx/>
              <a:buNone/>
            </a:pPr>
            <a:r>
              <a:rPr lang="en-US" sz="2800" dirty="0"/>
              <a:t>At high pH, proton concentration is low.  Therefore, both amines and carboxylic acids are deprotonated. </a:t>
            </a:r>
            <a:r>
              <a:rPr lang="en-US" sz="2800" dirty="0">
                <a:solidFill>
                  <a:schemeClr val="tx2"/>
                </a:solidFill>
              </a:rPr>
              <a:t>(-NH</a:t>
            </a:r>
            <a:r>
              <a:rPr lang="en-US" sz="2800" baseline="-25000" dirty="0">
                <a:solidFill>
                  <a:schemeClr val="tx2"/>
                </a:solidFill>
              </a:rPr>
              <a:t>2</a:t>
            </a:r>
            <a:r>
              <a:rPr lang="en-US" sz="2800" dirty="0">
                <a:solidFill>
                  <a:schemeClr val="tx2"/>
                </a:solidFill>
              </a:rPr>
              <a:t>  &amp; -COO</a:t>
            </a:r>
            <a:r>
              <a:rPr lang="en-US" sz="2800" baseline="30000" dirty="0">
                <a:solidFill>
                  <a:schemeClr val="tx2"/>
                </a:solidFill>
              </a:rPr>
              <a:t>-</a:t>
            </a:r>
            <a:r>
              <a:rPr lang="en-US" sz="2800" dirty="0">
                <a:solidFill>
                  <a:schemeClr val="tx2"/>
                </a:solidFill>
              </a:rPr>
              <a:t>)</a:t>
            </a:r>
          </a:p>
          <a:p>
            <a:pPr>
              <a:buFontTx/>
              <a:buNone/>
            </a:pPr>
            <a:r>
              <a:rPr lang="en-US" sz="2800" dirty="0"/>
              <a:t>At neutral pH, amines are protonated</a:t>
            </a:r>
            <a:r>
              <a:rPr lang="en-US" sz="2800" dirty="0">
                <a:solidFill>
                  <a:schemeClr val="tx2"/>
                </a:solidFill>
              </a:rPr>
              <a:t>(-NH</a:t>
            </a:r>
            <a:r>
              <a:rPr lang="en-US" sz="2800" baseline="-25000" dirty="0">
                <a:solidFill>
                  <a:schemeClr val="tx2"/>
                </a:solidFill>
              </a:rPr>
              <a:t>3</a:t>
            </a:r>
            <a:r>
              <a:rPr lang="en-US" sz="2800" baseline="30000" dirty="0">
                <a:solidFill>
                  <a:schemeClr val="tx2"/>
                </a:solidFill>
              </a:rPr>
              <a:t>+</a:t>
            </a:r>
            <a:r>
              <a:rPr lang="en-US" sz="2800" dirty="0">
                <a:solidFill>
                  <a:schemeClr val="tx2"/>
                </a:solidFill>
              </a:rPr>
              <a:t>) </a:t>
            </a:r>
            <a:r>
              <a:rPr lang="en-US" sz="2800" dirty="0"/>
              <a:t>and carboxylates are deprotonated</a:t>
            </a:r>
            <a:r>
              <a:rPr lang="en-US" sz="2800" dirty="0">
                <a:solidFill>
                  <a:schemeClr val="tx2"/>
                </a:solidFill>
              </a:rPr>
              <a:t>(-COO</a:t>
            </a:r>
            <a:r>
              <a:rPr lang="en-US" sz="2800" baseline="30000" dirty="0">
                <a:solidFill>
                  <a:schemeClr val="tx2"/>
                </a:solidFill>
              </a:rPr>
              <a:t>-</a:t>
            </a:r>
            <a:r>
              <a:rPr lang="en-US" sz="2800" dirty="0">
                <a:solidFill>
                  <a:schemeClr val="tx2"/>
                </a:solidFill>
              </a:rPr>
              <a:t>)</a:t>
            </a:r>
          </a:p>
          <a:p>
            <a:endParaRPr lang="id-ID" sz="2800" dirty="0"/>
          </a:p>
        </p:txBody>
      </p:sp>
    </p:spTree>
    <p:extLst>
      <p:ext uri="{BB962C8B-B14F-4D97-AF65-F5344CB8AC3E}">
        <p14:creationId xmlns:p14="http://schemas.microsoft.com/office/powerpoint/2010/main" val="317609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oa belajar png"/>
          <p:cNvPicPr>
            <a:picLocks noChangeAspect="1" noChangeArrowheads="1"/>
          </p:cNvPicPr>
          <p:nvPr/>
        </p:nvPicPr>
        <p:blipFill rotWithShape="1">
          <a:blip r:embed="rId3">
            <a:extLst>
              <a:ext uri="{28A0092B-C50C-407E-A947-70E740481C1C}">
                <a14:useLocalDpi xmlns:a14="http://schemas.microsoft.com/office/drawing/2010/main" val="0"/>
              </a:ext>
            </a:extLst>
          </a:blip>
          <a:srcRect t="16206" b="9785"/>
          <a:stretch/>
        </p:blipFill>
        <p:spPr bwMode="auto">
          <a:xfrm>
            <a:off x="0" y="1338429"/>
            <a:ext cx="9141547"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ver.png"/>
          <p:cNvPicPr>
            <a:picLocks noChangeAspect="1"/>
          </p:cNvPicPr>
          <p:nvPr/>
        </p:nvPicPr>
        <p:blipFill>
          <a:blip r:embed="rId4"/>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2910" y="214290"/>
            <a:ext cx="1643074" cy="592720"/>
          </a:xfrm>
          <a:prstGeom prst="rect">
            <a:avLst/>
          </a:prstGeom>
          <a:noFill/>
        </p:spPr>
      </p:pic>
      <p:sp>
        <p:nvSpPr>
          <p:cNvPr id="3" name="TextBox 2"/>
          <p:cNvSpPr txBox="1"/>
          <p:nvPr/>
        </p:nvSpPr>
        <p:spPr>
          <a:xfrm>
            <a:off x="2768983" y="-177596"/>
            <a:ext cx="5430399" cy="1323439"/>
          </a:xfrm>
          <a:prstGeom prst="rect">
            <a:avLst/>
          </a:prstGeom>
          <a:noFill/>
        </p:spPr>
        <p:txBody>
          <a:bodyPr wrap="square" rtlCol="0">
            <a:spAutoFit/>
          </a:bodyPr>
          <a:lstStyle/>
          <a:p>
            <a:pPr algn="r"/>
            <a:endParaRPr lang="id-ID" sz="4000" dirty="0" smtClean="0">
              <a:solidFill>
                <a:schemeClr val="tx1">
                  <a:lumMod val="75000"/>
                  <a:lumOff val="25000"/>
                </a:schemeClr>
              </a:solidFill>
            </a:endParaRPr>
          </a:p>
          <a:p>
            <a:pPr algn="r"/>
            <a:r>
              <a:rPr lang="id-ID" sz="4000" dirty="0" smtClean="0">
                <a:solidFill>
                  <a:schemeClr val="tx1">
                    <a:lumMod val="75000"/>
                    <a:lumOff val="25000"/>
                  </a:schemeClr>
                </a:solidFill>
              </a:rPr>
              <a:t>Do’a Sebelum Belajar</a:t>
            </a:r>
            <a:endParaRPr lang="id-ID" sz="40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endParaRPr lang="id-ID"/>
          </a:p>
        </p:txBody>
      </p:sp>
      <p:sp>
        <p:nvSpPr>
          <p:cNvPr id="290819" name="Rectangle 3"/>
          <p:cNvSpPr>
            <a:spLocks noGrp="1" noChangeArrowheads="1"/>
          </p:cNvSpPr>
          <p:nvPr>
            <p:ph type="body" idx="1"/>
          </p:nvPr>
        </p:nvSpPr>
        <p:spPr/>
        <p:txBody>
          <a:bodyPr/>
          <a:lstStyle/>
          <a:p>
            <a:r>
              <a:rPr lang="en-US" sz="2800" dirty="0"/>
              <a:t>“</a:t>
            </a:r>
            <a:r>
              <a:rPr lang="en-US" sz="2800" dirty="0" err="1"/>
              <a:t>Zwitter</a:t>
            </a:r>
            <a:r>
              <a:rPr lang="en-US" sz="2800" dirty="0"/>
              <a:t>” Ions:</a:t>
            </a:r>
          </a:p>
          <a:p>
            <a:r>
              <a:rPr lang="en-US" sz="2800" dirty="0"/>
              <a:t>Ions bearing two charges were named </a:t>
            </a:r>
            <a:r>
              <a:rPr lang="en-US" sz="2800" dirty="0" err="1"/>
              <a:t>zwitter</a:t>
            </a:r>
            <a:r>
              <a:rPr lang="en-US" sz="2800" dirty="0"/>
              <a:t> ions by German scientists;  the name still applies today, especially for amino acids at neutral pH:</a:t>
            </a:r>
          </a:p>
          <a:p>
            <a:endParaRPr lang="en-US" dirty="0"/>
          </a:p>
          <a:p>
            <a:pPr lvl="2">
              <a:buFontTx/>
              <a:buNone/>
            </a:pPr>
            <a:r>
              <a:rPr lang="en-US" sz="5400" baseline="30000" dirty="0">
                <a:solidFill>
                  <a:srgbClr val="0000FF"/>
                </a:solidFill>
              </a:rPr>
              <a:t>+</a:t>
            </a:r>
            <a:r>
              <a:rPr lang="en-US" sz="5400" dirty="0"/>
              <a:t>H</a:t>
            </a:r>
            <a:r>
              <a:rPr lang="en-US" sz="5400" baseline="-25000" dirty="0"/>
              <a:t>3</a:t>
            </a:r>
            <a:r>
              <a:rPr lang="en-US" sz="5400" dirty="0"/>
              <a:t>N – CH</a:t>
            </a:r>
            <a:r>
              <a:rPr lang="en-US" sz="5400" baseline="-25000" dirty="0"/>
              <a:t>2</a:t>
            </a:r>
            <a:r>
              <a:rPr lang="en-US" sz="5400" dirty="0"/>
              <a:t> – COO</a:t>
            </a:r>
            <a:r>
              <a:rPr lang="en-US" sz="8000" baseline="30000" dirty="0">
                <a:solidFill>
                  <a:srgbClr val="FF0000"/>
                </a:solidFill>
              </a:rPr>
              <a:t>-</a:t>
            </a:r>
          </a:p>
        </p:txBody>
      </p:sp>
    </p:spTree>
    <p:extLst>
      <p:ext uri="{BB962C8B-B14F-4D97-AF65-F5344CB8AC3E}">
        <p14:creationId xmlns:p14="http://schemas.microsoft.com/office/powerpoint/2010/main" val="540377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3"/>
          <p:cNvSpPr>
            <a:spLocks noGrp="1" noChangeArrowheads="1"/>
          </p:cNvSpPr>
          <p:nvPr>
            <p:ph type="body" idx="1"/>
          </p:nvPr>
        </p:nvSpPr>
        <p:spPr>
          <a:xfrm>
            <a:off x="457200" y="1097040"/>
            <a:ext cx="8469086" cy="5216674"/>
          </a:xfrm>
        </p:spPr>
        <p:txBody>
          <a:bodyPr>
            <a:noAutofit/>
          </a:bodyPr>
          <a:lstStyle/>
          <a:p>
            <a:pPr>
              <a:lnSpc>
                <a:spcPct val="80000"/>
              </a:lnSpc>
              <a:buFontTx/>
              <a:buNone/>
            </a:pPr>
            <a:r>
              <a:rPr lang="en-US" sz="2400" i="1" dirty="0"/>
              <a:t>Acid-Base Properties of Amino Acids</a:t>
            </a:r>
          </a:p>
          <a:p>
            <a:pPr>
              <a:lnSpc>
                <a:spcPct val="80000"/>
              </a:lnSpc>
              <a:buFontTx/>
              <a:buNone/>
            </a:pPr>
            <a:endParaRPr lang="en-US" sz="2400" dirty="0"/>
          </a:p>
          <a:p>
            <a:pPr algn="ctr">
              <a:lnSpc>
                <a:spcPct val="80000"/>
              </a:lnSpc>
              <a:buFontTx/>
              <a:buNone/>
            </a:pPr>
            <a:r>
              <a:rPr lang="en-US" sz="2400" dirty="0"/>
              <a:t>Draw the following chemical structures for glycine:</a:t>
            </a:r>
          </a:p>
          <a:p>
            <a:pPr>
              <a:lnSpc>
                <a:spcPct val="80000"/>
              </a:lnSpc>
              <a:buFontTx/>
              <a:buNone/>
            </a:pPr>
            <a:r>
              <a:rPr lang="en-US" sz="2400" i="1" dirty="0"/>
              <a:t>                    </a:t>
            </a:r>
          </a:p>
          <a:p>
            <a:pPr>
              <a:lnSpc>
                <a:spcPct val="80000"/>
              </a:lnSpc>
              <a:buFontTx/>
              <a:buNone/>
            </a:pPr>
            <a:r>
              <a:rPr lang="en-US" sz="2400" i="1" dirty="0"/>
              <a:t>              (Non-existent form</a:t>
            </a:r>
            <a:r>
              <a:rPr lang="en-US" sz="2400" dirty="0"/>
              <a:t>:) 	 </a:t>
            </a:r>
            <a:r>
              <a:rPr lang="en-US" sz="2400" b="1" dirty="0">
                <a:solidFill>
                  <a:srgbClr val="0000FF"/>
                </a:solidFill>
              </a:rPr>
              <a:t>H</a:t>
            </a:r>
            <a:r>
              <a:rPr lang="en-US" sz="2400" b="1" baseline="-25000" dirty="0">
                <a:solidFill>
                  <a:srgbClr val="0000FF"/>
                </a:solidFill>
              </a:rPr>
              <a:t>2</a:t>
            </a:r>
            <a:r>
              <a:rPr lang="en-US" sz="2400" b="1" dirty="0">
                <a:solidFill>
                  <a:srgbClr val="0000FF"/>
                </a:solidFill>
              </a:rPr>
              <a:t>N</a:t>
            </a:r>
            <a:r>
              <a:rPr lang="en-US" sz="2400" b="1" dirty="0"/>
              <a:t> – CH</a:t>
            </a:r>
            <a:r>
              <a:rPr lang="en-US" sz="2400" b="1" baseline="-25000" dirty="0"/>
              <a:t>2</a:t>
            </a:r>
            <a:r>
              <a:rPr lang="en-US" sz="2400" b="1" dirty="0"/>
              <a:t> - </a:t>
            </a:r>
            <a:r>
              <a:rPr lang="en-US" sz="2400" b="1" dirty="0">
                <a:solidFill>
                  <a:srgbClr val="FF0000"/>
                </a:solidFill>
              </a:rPr>
              <a:t>COOH</a:t>
            </a:r>
          </a:p>
          <a:p>
            <a:pPr>
              <a:lnSpc>
                <a:spcPct val="80000"/>
              </a:lnSpc>
              <a:buFontTx/>
              <a:buNone/>
            </a:pPr>
            <a:endParaRPr lang="en-US" sz="2400" dirty="0">
              <a:solidFill>
                <a:schemeClr val="tx2"/>
              </a:solidFill>
            </a:endParaRPr>
          </a:p>
          <a:p>
            <a:pPr>
              <a:lnSpc>
                <a:spcPct val="80000"/>
              </a:lnSpc>
              <a:buFontTx/>
              <a:buNone/>
            </a:pPr>
            <a:r>
              <a:rPr lang="en-US" sz="2400" dirty="0">
                <a:solidFill>
                  <a:schemeClr val="tx2"/>
                </a:solidFill>
              </a:rPr>
              <a:t>	</a:t>
            </a:r>
            <a:r>
              <a:rPr lang="en-US" sz="2400" u="sng" dirty="0">
                <a:solidFill>
                  <a:schemeClr val="tx2"/>
                </a:solidFill>
              </a:rPr>
              <a:t>pH=1:</a:t>
            </a:r>
            <a:r>
              <a:rPr lang="en-US" sz="2400" dirty="0">
                <a:solidFill>
                  <a:schemeClr val="tx2"/>
                </a:solidFill>
              </a:rPr>
              <a:t>		</a:t>
            </a:r>
            <a:r>
              <a:rPr lang="en-US" sz="2400" b="1" baseline="30000" dirty="0">
                <a:solidFill>
                  <a:schemeClr val="tx2"/>
                </a:solidFill>
              </a:rPr>
              <a:t>+</a:t>
            </a:r>
            <a:r>
              <a:rPr lang="en-US" sz="2400" b="1" dirty="0">
                <a:solidFill>
                  <a:schemeClr val="tx2"/>
                </a:solidFill>
              </a:rPr>
              <a:t>H</a:t>
            </a:r>
            <a:r>
              <a:rPr lang="en-US" sz="2400" b="1" baseline="-25000" dirty="0">
                <a:solidFill>
                  <a:schemeClr val="tx2"/>
                </a:solidFill>
              </a:rPr>
              <a:t>3</a:t>
            </a:r>
            <a:r>
              <a:rPr lang="en-US" sz="2400" b="1" dirty="0">
                <a:solidFill>
                  <a:schemeClr val="tx2"/>
                </a:solidFill>
              </a:rPr>
              <a:t>N – CH</a:t>
            </a:r>
            <a:r>
              <a:rPr lang="en-US" sz="2400" b="1" baseline="-25000" dirty="0">
                <a:solidFill>
                  <a:schemeClr val="tx2"/>
                </a:solidFill>
              </a:rPr>
              <a:t>2</a:t>
            </a:r>
            <a:r>
              <a:rPr lang="en-US" sz="2400" b="1" dirty="0">
                <a:solidFill>
                  <a:schemeClr val="tx2"/>
                </a:solidFill>
              </a:rPr>
              <a:t> - </a:t>
            </a:r>
            <a:r>
              <a:rPr lang="en-US" sz="2400" b="1" dirty="0" smtClean="0">
                <a:solidFill>
                  <a:schemeClr val="tx2"/>
                </a:solidFill>
              </a:rPr>
              <a:t>COOH</a:t>
            </a:r>
          </a:p>
          <a:p>
            <a:pPr>
              <a:lnSpc>
                <a:spcPct val="80000"/>
              </a:lnSpc>
              <a:buFontTx/>
              <a:buNone/>
            </a:pPr>
            <a:endParaRPr lang="en-US" sz="2400" u="sng" dirty="0" smtClean="0">
              <a:solidFill>
                <a:schemeClr val="tx2"/>
              </a:solidFill>
            </a:endParaRPr>
          </a:p>
          <a:p>
            <a:pPr>
              <a:lnSpc>
                <a:spcPct val="80000"/>
              </a:lnSpc>
              <a:buFontTx/>
              <a:buNone/>
            </a:pPr>
            <a:r>
              <a:rPr lang="en-US" sz="2400" dirty="0">
                <a:solidFill>
                  <a:schemeClr val="tx2"/>
                </a:solidFill>
              </a:rPr>
              <a:t>	</a:t>
            </a:r>
            <a:r>
              <a:rPr lang="en-US" sz="2400" u="sng" dirty="0">
                <a:solidFill>
                  <a:schemeClr val="tx2"/>
                </a:solidFill>
              </a:rPr>
              <a:t>pH=7:</a:t>
            </a:r>
            <a:r>
              <a:rPr lang="en-US" sz="2400" dirty="0">
                <a:solidFill>
                  <a:schemeClr val="tx2"/>
                </a:solidFill>
              </a:rPr>
              <a:t>		</a:t>
            </a:r>
            <a:r>
              <a:rPr lang="en-US" sz="2400" b="1" baseline="30000" dirty="0">
                <a:solidFill>
                  <a:schemeClr val="tx2"/>
                </a:solidFill>
              </a:rPr>
              <a:t>+</a:t>
            </a:r>
            <a:r>
              <a:rPr lang="en-US" sz="2400" b="1" dirty="0">
                <a:solidFill>
                  <a:schemeClr val="tx2"/>
                </a:solidFill>
              </a:rPr>
              <a:t>H</a:t>
            </a:r>
            <a:r>
              <a:rPr lang="en-US" sz="2400" b="1" baseline="-25000" dirty="0">
                <a:solidFill>
                  <a:schemeClr val="tx2"/>
                </a:solidFill>
              </a:rPr>
              <a:t>3</a:t>
            </a:r>
            <a:r>
              <a:rPr lang="en-US" sz="2400" b="1" dirty="0">
                <a:solidFill>
                  <a:schemeClr val="tx2"/>
                </a:solidFill>
              </a:rPr>
              <a:t>N – CH</a:t>
            </a:r>
            <a:r>
              <a:rPr lang="en-US" sz="2400" b="1" baseline="-25000" dirty="0">
                <a:solidFill>
                  <a:schemeClr val="tx2"/>
                </a:solidFill>
              </a:rPr>
              <a:t>2</a:t>
            </a:r>
            <a:r>
              <a:rPr lang="en-US" sz="2400" b="1" dirty="0">
                <a:solidFill>
                  <a:schemeClr val="tx2"/>
                </a:solidFill>
              </a:rPr>
              <a:t> – </a:t>
            </a:r>
            <a:r>
              <a:rPr lang="en-US" sz="2400" b="1" dirty="0" smtClean="0">
                <a:solidFill>
                  <a:schemeClr val="tx2"/>
                </a:solidFill>
              </a:rPr>
              <a:t>COO</a:t>
            </a:r>
            <a:r>
              <a:rPr lang="en-US" sz="2400" b="1" baseline="30000" dirty="0" smtClean="0">
                <a:solidFill>
                  <a:schemeClr val="tx2"/>
                </a:solidFill>
              </a:rPr>
              <a:t>-</a:t>
            </a:r>
            <a:endParaRPr lang="en-US" sz="2400" u="sng" dirty="0" smtClean="0">
              <a:solidFill>
                <a:schemeClr val="tx2"/>
              </a:solidFill>
            </a:endParaRPr>
          </a:p>
          <a:p>
            <a:pPr>
              <a:lnSpc>
                <a:spcPct val="80000"/>
              </a:lnSpc>
              <a:buFontTx/>
              <a:buNone/>
            </a:pPr>
            <a:endParaRPr lang="en-US" sz="2400" u="sng" dirty="0" smtClean="0">
              <a:solidFill>
                <a:schemeClr val="tx2"/>
              </a:solidFill>
            </a:endParaRPr>
          </a:p>
          <a:p>
            <a:pPr>
              <a:lnSpc>
                <a:spcPct val="80000"/>
              </a:lnSpc>
              <a:buFontTx/>
              <a:buNone/>
            </a:pPr>
            <a:r>
              <a:rPr lang="en-US" sz="2400" dirty="0">
                <a:solidFill>
                  <a:schemeClr val="tx2"/>
                </a:solidFill>
              </a:rPr>
              <a:t>	</a:t>
            </a:r>
            <a:r>
              <a:rPr lang="en-US" sz="2400" u="sng" dirty="0">
                <a:solidFill>
                  <a:schemeClr val="tx2"/>
                </a:solidFill>
              </a:rPr>
              <a:t>pH=12:</a:t>
            </a:r>
            <a:r>
              <a:rPr lang="en-US" sz="2400" dirty="0">
                <a:solidFill>
                  <a:schemeClr val="tx2"/>
                </a:solidFill>
              </a:rPr>
              <a:t>		 </a:t>
            </a:r>
            <a:r>
              <a:rPr lang="en-US" sz="2400" b="1" dirty="0">
                <a:solidFill>
                  <a:schemeClr val="tx2"/>
                </a:solidFill>
              </a:rPr>
              <a:t>H</a:t>
            </a:r>
            <a:r>
              <a:rPr lang="en-US" sz="2400" b="1" baseline="-25000" dirty="0">
                <a:solidFill>
                  <a:schemeClr val="tx2"/>
                </a:solidFill>
              </a:rPr>
              <a:t>2</a:t>
            </a:r>
            <a:r>
              <a:rPr lang="en-US" sz="2400" b="1" dirty="0">
                <a:solidFill>
                  <a:schemeClr val="tx2"/>
                </a:solidFill>
              </a:rPr>
              <a:t>N – CH</a:t>
            </a:r>
            <a:r>
              <a:rPr lang="en-US" sz="2400" b="1" baseline="-25000" dirty="0">
                <a:solidFill>
                  <a:schemeClr val="tx2"/>
                </a:solidFill>
              </a:rPr>
              <a:t>2</a:t>
            </a:r>
            <a:r>
              <a:rPr lang="en-US" sz="2400" b="1" dirty="0">
                <a:solidFill>
                  <a:schemeClr val="tx2"/>
                </a:solidFill>
              </a:rPr>
              <a:t> – COO</a:t>
            </a:r>
            <a:r>
              <a:rPr lang="en-US" sz="2400" b="1" baseline="30000" dirty="0">
                <a:solidFill>
                  <a:schemeClr val="tx2"/>
                </a:solidFill>
              </a:rPr>
              <a:t>-</a:t>
            </a:r>
            <a:endParaRPr lang="en-US" sz="2400" baseline="30000" dirty="0">
              <a:solidFill>
                <a:schemeClr val="tx2"/>
              </a:solidFill>
            </a:endParaRPr>
          </a:p>
          <a:p>
            <a:pPr>
              <a:lnSpc>
                <a:spcPct val="80000"/>
              </a:lnSpc>
              <a:buFontTx/>
              <a:buNone/>
            </a:pPr>
            <a:r>
              <a:rPr lang="en-US" sz="2400" b="1" baseline="30000" dirty="0">
                <a:solidFill>
                  <a:srgbClr val="0000FF"/>
                </a:solidFill>
              </a:rPr>
              <a:t>			</a:t>
            </a:r>
          </a:p>
          <a:p>
            <a:pPr>
              <a:lnSpc>
                <a:spcPct val="80000"/>
              </a:lnSpc>
              <a:buFontTx/>
              <a:buNone/>
            </a:pPr>
            <a:r>
              <a:rPr lang="en-US" sz="2400" b="1" baseline="30000" dirty="0">
                <a:solidFill>
                  <a:srgbClr val="0000FF"/>
                </a:solidFill>
              </a:rPr>
              <a:t>							</a:t>
            </a:r>
          </a:p>
        </p:txBody>
      </p:sp>
    </p:spTree>
    <p:extLst>
      <p:ext uri="{BB962C8B-B14F-4D97-AF65-F5344CB8AC3E}">
        <p14:creationId xmlns:p14="http://schemas.microsoft.com/office/powerpoint/2010/main" val="3408736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endParaRPr lang="id-ID"/>
          </a:p>
        </p:txBody>
      </p:sp>
      <p:pic>
        <p:nvPicPr>
          <p:cNvPr id="27341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741613"/>
            <a:ext cx="8229600" cy="137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3414" name="Text Box 6"/>
          <p:cNvSpPr txBox="1">
            <a:spLocks noChangeArrowheads="1"/>
          </p:cNvSpPr>
          <p:nvPr/>
        </p:nvSpPr>
        <p:spPr bwMode="auto">
          <a:xfrm>
            <a:off x="762000" y="2209800"/>
            <a:ext cx="792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u="sng"/>
              <a:t>Low pH</a:t>
            </a:r>
            <a:r>
              <a:rPr lang="en-US" sz="2000" b="0"/>
              <a:t>		                      </a:t>
            </a:r>
            <a:r>
              <a:rPr lang="en-US" sz="2000" b="0" u="sng"/>
              <a:t>Neutral pH</a:t>
            </a:r>
            <a:r>
              <a:rPr lang="en-US" sz="2000" b="0"/>
              <a:t>	                                </a:t>
            </a:r>
            <a:r>
              <a:rPr lang="en-US" sz="2000" b="0" u="sng"/>
              <a:t>High pH</a:t>
            </a:r>
          </a:p>
        </p:txBody>
      </p:sp>
    </p:spTree>
    <p:extLst>
      <p:ext uri="{BB962C8B-B14F-4D97-AF65-F5344CB8AC3E}">
        <p14:creationId xmlns:p14="http://schemas.microsoft.com/office/powerpoint/2010/main" val="305697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6" y="609601"/>
            <a:ext cx="944137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93216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539"/>
            <a:ext cx="8139059" cy="641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76817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300" y="1349829"/>
            <a:ext cx="9104700" cy="47120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5400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59656" y="738981"/>
            <a:ext cx="7024687" cy="559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7454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descr="https://4.bp.blogspot.com/-pK2Hza-9VHA/Vtl1PlNyzUI/AAAAAAAAFcw/1zBTrVEK6_4/s1600/kode%2Bgenet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86" y="972459"/>
            <a:ext cx="855902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450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457200" y="261258"/>
            <a:ext cx="7772400" cy="1456267"/>
          </a:xfrm>
          <a:prstGeom prst="rect">
            <a:avLst/>
          </a:prstGeom>
        </p:spPr>
        <p:txBody>
          <a:bodyPr/>
          <a:lstStyle/>
          <a:p>
            <a:pPr eaLnBrk="1" hangingPunct="1"/>
            <a:r>
              <a:rPr lang="en-US" dirty="0" smtClean="0"/>
              <a:t>Structure of the Protein</a:t>
            </a:r>
          </a:p>
        </p:txBody>
      </p:sp>
      <p:sp>
        <p:nvSpPr>
          <p:cNvPr id="14338" name="Content Placeholder 2"/>
          <p:cNvSpPr>
            <a:spLocks noGrp="1"/>
          </p:cNvSpPr>
          <p:nvPr>
            <p:ph type="body" idx="4294967295"/>
          </p:nvPr>
        </p:nvSpPr>
        <p:spPr>
          <a:xfrm>
            <a:off x="457200" y="1717525"/>
            <a:ext cx="7772400" cy="3649133"/>
          </a:xfrm>
          <a:prstGeom prst="rect">
            <a:avLst/>
          </a:prstGeom>
        </p:spPr>
        <p:txBody>
          <a:bodyPr>
            <a:noAutofit/>
          </a:bodyPr>
          <a:lstStyle/>
          <a:p>
            <a:pPr eaLnBrk="1" hangingPunct="1">
              <a:spcBef>
                <a:spcPts val="600"/>
              </a:spcBef>
            </a:pPr>
            <a:r>
              <a:rPr lang="en-US" sz="2800" dirty="0" smtClean="0"/>
              <a:t>Four levels of structure</a:t>
            </a:r>
          </a:p>
          <a:p>
            <a:pPr lvl="1" eaLnBrk="1" hangingPunct="1">
              <a:spcBef>
                <a:spcPts val="600"/>
              </a:spcBef>
            </a:pPr>
            <a:r>
              <a:rPr lang="en-US" sz="2800" dirty="0" smtClean="0"/>
              <a:t>Primary structure </a:t>
            </a:r>
          </a:p>
          <a:p>
            <a:pPr lvl="1" eaLnBrk="1" hangingPunct="1">
              <a:spcBef>
                <a:spcPts val="600"/>
              </a:spcBef>
            </a:pPr>
            <a:r>
              <a:rPr lang="en-US" sz="2800" dirty="0" smtClean="0"/>
              <a:t>Secondary structure</a:t>
            </a:r>
          </a:p>
          <a:p>
            <a:pPr lvl="1" eaLnBrk="1" hangingPunct="1">
              <a:spcBef>
                <a:spcPts val="600"/>
              </a:spcBef>
            </a:pPr>
            <a:r>
              <a:rPr lang="en-US" sz="2800" dirty="0" smtClean="0"/>
              <a:t>Tertiary structure </a:t>
            </a:r>
          </a:p>
          <a:p>
            <a:pPr lvl="1" eaLnBrk="1" hangingPunct="1">
              <a:spcBef>
                <a:spcPts val="600"/>
              </a:spcBef>
            </a:pPr>
            <a:r>
              <a:rPr lang="en-US" sz="2800" dirty="0" smtClean="0"/>
              <a:t>Quaternary structure</a:t>
            </a:r>
          </a:p>
          <a:p>
            <a:pPr algn="ctr" eaLnBrk="1" hangingPunct="1">
              <a:spcBef>
                <a:spcPts val="600"/>
              </a:spcBef>
              <a:buFont typeface="Wingdings" panose="05000000000000000000" pitchFamily="2" charset="2"/>
              <a:buNone/>
            </a:pPr>
            <a:r>
              <a:rPr lang="en-US" sz="2800" b="1" dirty="0" smtClean="0"/>
              <a:t>	</a:t>
            </a:r>
            <a:r>
              <a:rPr lang="en-US" sz="2800" b="1" u="sng" dirty="0" smtClean="0">
                <a:solidFill>
                  <a:schemeClr val="tx2"/>
                </a:solidFill>
              </a:rPr>
              <a:t>Any alteration in the structure or sequencing changes the shape and function of the protein</a:t>
            </a:r>
          </a:p>
        </p:txBody>
      </p:sp>
    </p:spTree>
    <p:extLst>
      <p:ext uri="{BB962C8B-B14F-4D97-AF65-F5344CB8AC3E}">
        <p14:creationId xmlns:p14="http://schemas.microsoft.com/office/powerpoint/2010/main" val="73327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 name="Picture 5"/>
          <p:cNvPicPr>
            <a:picLocks noChangeAspect="1"/>
          </p:cNvPicPr>
          <p:nvPr/>
        </p:nvPicPr>
        <p:blipFill rotWithShape="1">
          <a:blip r:embed="rId3"/>
          <a:srcRect l="6606" t="16022" r="48662" b="19296"/>
          <a:stretch/>
        </p:blipFill>
        <p:spPr>
          <a:xfrm>
            <a:off x="558800" y="262922"/>
            <a:ext cx="7772400" cy="6318711"/>
          </a:xfrm>
          <a:prstGeom prst="rect">
            <a:avLst/>
          </a:prstGeom>
        </p:spPr>
      </p:pic>
    </p:spTree>
    <p:extLst>
      <p:ext uri="{BB962C8B-B14F-4D97-AF65-F5344CB8AC3E}">
        <p14:creationId xmlns:p14="http://schemas.microsoft.com/office/powerpoint/2010/main" val="131855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274" y="2739614"/>
            <a:ext cx="8113602" cy="2062103"/>
          </a:xfrm>
          <a:prstGeom prst="rect">
            <a:avLst/>
          </a:prstGeom>
          <a:noFill/>
        </p:spPr>
        <p:txBody>
          <a:bodyPr wrap="square" rtlCol="0">
            <a:spAutoFit/>
          </a:bodyPr>
          <a:lstStyle/>
          <a:p>
            <a:r>
              <a:rPr lang="id-ID" sz="3200" dirty="0"/>
              <a:t>Mahasiswa mampu menjelaskan protein dan asam amino beserta metabolismenya serta menerapkan pemeriksaan laboratorium protein 	</a:t>
            </a: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
        <p:nvSpPr>
          <p:cNvPr id="2" name="Text Box 1"/>
          <p:cNvSpPr txBox="1"/>
          <p:nvPr/>
        </p:nvSpPr>
        <p:spPr>
          <a:xfrm>
            <a:off x="1360921" y="1225319"/>
            <a:ext cx="5946308" cy="1200329"/>
          </a:xfrm>
          <a:prstGeom prst="rect">
            <a:avLst/>
          </a:prstGeom>
          <a:noFill/>
        </p:spPr>
        <p:txBody>
          <a:bodyPr wrap="none" rtlCol="0" anchor="t">
            <a:spAutoFit/>
          </a:bodyPr>
          <a:lstStyle/>
          <a:p>
            <a:pPr marL="0" indent="0" algn="ctr" eaLnBrk="1" hangingPunct="1">
              <a:buNone/>
            </a:pPr>
            <a:r>
              <a:rPr sz="3600" b="1" dirty="0">
                <a:ea typeface="Arial Unicode MS" pitchFamily="34" charset="-128"/>
                <a:sym typeface="+mn-ea"/>
              </a:rPr>
              <a:t>TUJUAN PEMBELAJARAN/ LO</a:t>
            </a:r>
            <a:r>
              <a:rPr sz="3600" b="1" dirty="0" smtClean="0">
                <a:ea typeface="Arial Unicode MS" pitchFamily="34" charset="-128"/>
                <a:sym typeface="+mn-ea"/>
              </a:rPr>
              <a:t>/</a:t>
            </a:r>
          </a:p>
          <a:p>
            <a:pPr marL="0" indent="0" algn="ctr" eaLnBrk="1" hangingPunct="1">
              <a:buNone/>
            </a:pPr>
            <a:r>
              <a:rPr sz="3600" b="1" dirty="0" smtClean="0">
                <a:ea typeface="Arial Unicode MS" pitchFamily="34" charset="-128"/>
                <a:sym typeface="+mn-ea"/>
              </a:rPr>
              <a:t> </a:t>
            </a:r>
            <a:r>
              <a:rPr sz="3600" b="1" dirty="0">
                <a:ea typeface="Arial Unicode MS" pitchFamily="34" charset="-128"/>
                <a:sym typeface="+mn-ea"/>
              </a:rPr>
              <a:t>CAPAIAN PEMBELAJARAN</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4578" name="Picture 2" descr="http://3.bp.blogspot.com/-g-G5fVGA3fc/UGbxAvnMCmI/AAAAAAAACsY/3v4y1mZklSg/s320/4.+struktur+pri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618067"/>
            <a:ext cx="2823029" cy="544198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4.bp.blogspot.com/-o0xLs6FXA6c/UGbxB4OEXrI/AAAAAAAACsg/Md_31_tx-6s/s320/5.+struktur+alf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438" y="311798"/>
            <a:ext cx="4558848" cy="631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2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5602" name="Picture 2" descr="http://3.bp.blogspot.com/-WjqaEq9ZEGw/UGbxf3oq8AI/AAAAAAAACso/rqZNxkyZclQ/s320/6.+struktur+seku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55737"/>
            <a:ext cx="7845991" cy="365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6626" name="Picture 2" descr="http://1.bp.blogspot.com/-2C-XEoVOAP0/UGbx400bhMI/AAAAAAAACtI/M8LT2wDv_LA/s320/10.+protein+ters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28" y="711879"/>
            <a:ext cx="6166143" cy="576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04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7650" name="Picture 2" descr="http://2.bp.blogspot.com/-evsuUy-X7YI/UGbyAKV-QOI/AAAAAAAACtQ/YazcFy3q5Cs/s1600/11.+protein+kuart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571" y="188686"/>
            <a:ext cx="6350000" cy="648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53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title" idx="4294967295"/>
          </p:nvPr>
        </p:nvSpPr>
        <p:spPr>
          <a:xfrm>
            <a:off x="457200" y="609601"/>
            <a:ext cx="7772400" cy="1456267"/>
          </a:xfrm>
          <a:prstGeom prst="rect">
            <a:avLst/>
          </a:prstGeom>
        </p:spPr>
        <p:txBody>
          <a:bodyPr/>
          <a:lstStyle/>
          <a:p>
            <a:r>
              <a:rPr lang="en-US" b="1" dirty="0" smtClean="0"/>
              <a:t>Denaturing</a:t>
            </a:r>
          </a:p>
        </p:txBody>
      </p:sp>
      <p:sp>
        <p:nvSpPr>
          <p:cNvPr id="15362" name="Rectangle 5"/>
          <p:cNvSpPr>
            <a:spLocks noGrp="1" noChangeArrowheads="1"/>
          </p:cNvSpPr>
          <p:nvPr>
            <p:ph type="body" idx="4294967295"/>
          </p:nvPr>
        </p:nvSpPr>
        <p:spPr>
          <a:xfrm>
            <a:off x="326571" y="1895325"/>
            <a:ext cx="8541657" cy="3649133"/>
          </a:xfrm>
          <a:prstGeom prst="rect">
            <a:avLst/>
          </a:prstGeom>
        </p:spPr>
        <p:txBody>
          <a:bodyPr>
            <a:noAutofit/>
          </a:bodyPr>
          <a:lstStyle/>
          <a:p>
            <a:r>
              <a:rPr lang="en-US" sz="2400" dirty="0" smtClean="0"/>
              <a:t>Alteration of the protein</a:t>
            </a:r>
            <a:r>
              <a:rPr lang="ja-JP" altLang="en-US" sz="2400" dirty="0" smtClean="0"/>
              <a:t>’</a:t>
            </a:r>
            <a:r>
              <a:rPr lang="en-US" altLang="ja-JP" sz="2400" dirty="0" smtClean="0"/>
              <a:t>s shape and thus functions through the use of </a:t>
            </a:r>
          </a:p>
          <a:p>
            <a:pPr lvl="1"/>
            <a:r>
              <a:rPr lang="en-US" sz="2400" dirty="0" smtClean="0"/>
              <a:t>Heat</a:t>
            </a:r>
          </a:p>
          <a:p>
            <a:pPr lvl="1"/>
            <a:r>
              <a:rPr lang="en-US" sz="2400" dirty="0" smtClean="0"/>
              <a:t>Acids</a:t>
            </a:r>
          </a:p>
          <a:p>
            <a:pPr lvl="1"/>
            <a:r>
              <a:rPr lang="en-US" sz="2400" dirty="0" smtClean="0"/>
              <a:t>Bases</a:t>
            </a:r>
          </a:p>
          <a:p>
            <a:pPr lvl="1"/>
            <a:r>
              <a:rPr lang="en-US" sz="2400" dirty="0" smtClean="0"/>
              <a:t>Salts</a:t>
            </a:r>
          </a:p>
          <a:p>
            <a:pPr lvl="1"/>
            <a:r>
              <a:rPr lang="en-US" sz="2400" dirty="0" smtClean="0"/>
              <a:t>Mechanical agitation</a:t>
            </a:r>
          </a:p>
          <a:p>
            <a:r>
              <a:rPr lang="en-US" sz="2400" dirty="0" smtClean="0"/>
              <a:t>Primary structure is unchanged by denaturing</a:t>
            </a:r>
          </a:p>
        </p:txBody>
      </p:sp>
    </p:spTree>
    <p:extLst>
      <p:ext uri="{BB962C8B-B14F-4D97-AF65-F5344CB8AC3E}">
        <p14:creationId xmlns:p14="http://schemas.microsoft.com/office/powerpoint/2010/main" val="1428192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5563" y="44450"/>
            <a:ext cx="7445375" cy="530225"/>
          </a:xfrm>
        </p:spPr>
        <p:txBody>
          <a:bodyPr/>
          <a:lstStyle/>
          <a:p>
            <a:pPr eaLnBrk="1" hangingPunct="1"/>
            <a:r>
              <a:rPr lang="en-US" b="1" dirty="0" smtClean="0"/>
              <a:t>Denaturing a Protein</a:t>
            </a:r>
          </a:p>
        </p:txBody>
      </p:sp>
      <p:sp>
        <p:nvSpPr>
          <p:cNvPr id="16386" name="TextBox 3"/>
          <p:cNvSpPr txBox="1">
            <a:spLocks noChangeArrowheads="1"/>
          </p:cNvSpPr>
          <p:nvPr/>
        </p:nvSpPr>
        <p:spPr bwMode="auto">
          <a:xfrm>
            <a:off x="8224838" y="6507163"/>
            <a:ext cx="852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r>
              <a:rPr lang="en-US" sz="1200" i="0"/>
              <a:t>Figure 6.5</a:t>
            </a:r>
          </a:p>
        </p:txBody>
      </p:sp>
      <p:pic>
        <p:nvPicPr>
          <p:cNvPr id="16387" name="Picture 5" descr="figure_06_05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617538"/>
            <a:ext cx="395605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77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48" y="1844824"/>
            <a:ext cx="7772400" cy="1456267"/>
          </a:xfrm>
        </p:spPr>
        <p:txBody>
          <a:bodyPr>
            <a:noAutofit/>
          </a:bodyPr>
          <a:lstStyle/>
          <a:p>
            <a:r>
              <a:rPr lang="id-ID" sz="4000" dirty="0" smtClean="0"/>
              <a:t>SAATNYA MAJU KEDEPAN MERINGKAS APA YANG TELAH SAYA SAMPAIKAN</a:t>
            </a:r>
            <a:br>
              <a:rPr lang="id-ID" sz="4000" dirty="0" smtClean="0"/>
            </a:br>
            <a:r>
              <a:rPr lang="id-ID" sz="4000" dirty="0" smtClean="0"/>
              <a:t>2 MAHASISWA</a:t>
            </a:r>
            <a:endParaRPr lang="id-ID" sz="4000" dirty="0"/>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4099139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400" y="783770"/>
            <a:ext cx="8535987" cy="5805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457" name="Picture 7" descr="figure_06_06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00" y="783770"/>
            <a:ext cx="8535987"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a:xfrm>
            <a:off x="181429" y="0"/>
            <a:ext cx="7772400" cy="725713"/>
          </a:xfrm>
        </p:spPr>
        <p:txBody>
          <a:bodyPr/>
          <a:lstStyle/>
          <a:p>
            <a:pPr eaLnBrk="1" hangingPunct="1"/>
            <a:r>
              <a:rPr lang="en-US" dirty="0" smtClean="0"/>
              <a:t>Protein Digestion: Part 1</a:t>
            </a:r>
          </a:p>
        </p:txBody>
      </p:sp>
      <p:sp>
        <p:nvSpPr>
          <p:cNvPr id="19459" name="TextBox 3"/>
          <p:cNvSpPr txBox="1">
            <a:spLocks noChangeArrowheads="1"/>
          </p:cNvSpPr>
          <p:nvPr/>
        </p:nvSpPr>
        <p:spPr bwMode="auto">
          <a:xfrm>
            <a:off x="8224838" y="6521450"/>
            <a:ext cx="85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r>
              <a:rPr lang="en-US" sz="1200" i="0"/>
              <a:t>Figure 6.6</a:t>
            </a:r>
          </a:p>
        </p:txBody>
      </p:sp>
    </p:spTree>
    <p:extLst>
      <p:ext uri="{BB962C8B-B14F-4D97-AF65-F5344CB8AC3E}">
        <p14:creationId xmlns:p14="http://schemas.microsoft.com/office/powerpoint/2010/main" val="3338529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400" y="783770"/>
            <a:ext cx="8535987" cy="5805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481" name="Picture 8" descr="figure_06_06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52" y="783770"/>
            <a:ext cx="853598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a:xfrm>
            <a:off x="263752" y="0"/>
            <a:ext cx="7772400" cy="629898"/>
          </a:xfrm>
        </p:spPr>
        <p:txBody>
          <a:bodyPr/>
          <a:lstStyle/>
          <a:p>
            <a:pPr eaLnBrk="1" hangingPunct="1"/>
            <a:r>
              <a:rPr lang="en-US" dirty="0" smtClean="0"/>
              <a:t>Protein Digestion: Part 2</a:t>
            </a:r>
          </a:p>
        </p:txBody>
      </p:sp>
      <p:sp>
        <p:nvSpPr>
          <p:cNvPr id="20483" name="TextBox 3"/>
          <p:cNvSpPr txBox="1">
            <a:spLocks noChangeArrowheads="1"/>
          </p:cNvSpPr>
          <p:nvPr/>
        </p:nvSpPr>
        <p:spPr bwMode="auto">
          <a:xfrm>
            <a:off x="8224838" y="6521450"/>
            <a:ext cx="85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r>
              <a:rPr lang="en-US" sz="1200" i="0"/>
              <a:t>Figure 6.6</a:t>
            </a:r>
          </a:p>
        </p:txBody>
      </p:sp>
    </p:spTree>
    <p:extLst>
      <p:ext uri="{BB962C8B-B14F-4D97-AF65-F5344CB8AC3E}">
        <p14:creationId xmlns:p14="http://schemas.microsoft.com/office/powerpoint/2010/main" val="2177968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14" y="715963"/>
            <a:ext cx="8535987" cy="5805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505" name="Title 1"/>
          <p:cNvSpPr>
            <a:spLocks noGrp="1"/>
          </p:cNvSpPr>
          <p:nvPr>
            <p:ph type="title"/>
          </p:nvPr>
        </p:nvSpPr>
        <p:spPr>
          <a:xfrm>
            <a:off x="268514" y="0"/>
            <a:ext cx="7772400" cy="827313"/>
          </a:xfrm>
        </p:spPr>
        <p:txBody>
          <a:bodyPr/>
          <a:lstStyle/>
          <a:p>
            <a:pPr eaLnBrk="1" hangingPunct="1"/>
            <a:r>
              <a:rPr lang="en-US" dirty="0" smtClean="0"/>
              <a:t>Protein Digestion: Part 3</a:t>
            </a:r>
          </a:p>
        </p:txBody>
      </p:sp>
      <p:pic>
        <p:nvPicPr>
          <p:cNvPr id="21507" name="Picture 13" descr="figure_06_06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19857"/>
            <a:ext cx="853598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3"/>
          <p:cNvSpPr txBox="1">
            <a:spLocks noChangeArrowheads="1"/>
          </p:cNvSpPr>
          <p:nvPr/>
        </p:nvSpPr>
        <p:spPr bwMode="auto">
          <a:xfrm>
            <a:off x="8028214" y="6445147"/>
            <a:ext cx="85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r>
              <a:rPr lang="en-US" sz="1200" i="0"/>
              <a:t>Figure 6.6</a:t>
            </a:r>
          </a:p>
        </p:txBody>
      </p:sp>
    </p:spTree>
    <p:extLst>
      <p:ext uri="{BB962C8B-B14F-4D97-AF65-F5344CB8AC3E}">
        <p14:creationId xmlns:p14="http://schemas.microsoft.com/office/powerpoint/2010/main" val="54044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isalahmuslim.id/wp-content/galeri/quran1b/5-87.jpg"/>
          <p:cNvPicPr>
            <a:picLocks noChangeAspect="1" noChangeArrowheads="1"/>
          </p:cNvPicPr>
          <p:nvPr/>
        </p:nvPicPr>
        <p:blipFill rotWithShape="1">
          <a:blip r:embed="rId3">
            <a:extLst>
              <a:ext uri="{28A0092B-C50C-407E-A947-70E740481C1C}">
                <a14:useLocalDpi xmlns:a14="http://schemas.microsoft.com/office/drawing/2010/main" val="0"/>
              </a:ext>
            </a:extLst>
          </a:blip>
          <a:srcRect t="14295" b="12748"/>
          <a:stretch/>
        </p:blipFill>
        <p:spPr bwMode="auto">
          <a:xfrm>
            <a:off x="2454" y="-2304"/>
            <a:ext cx="9141546" cy="6669360"/>
          </a:xfrm>
          <a:prstGeom prst="rect">
            <a:avLst/>
          </a:prstGeom>
          <a:noFill/>
        </p:spPr>
      </p:pic>
      <p:sp>
        <p:nvSpPr>
          <p:cNvPr id="4" name="Rectangle 3"/>
          <p:cNvSpPr/>
          <p:nvPr/>
        </p:nvSpPr>
        <p:spPr>
          <a:xfrm>
            <a:off x="0" y="0"/>
            <a:ext cx="241176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179512" y="266012"/>
            <a:ext cx="1643074" cy="592720"/>
          </a:xfrm>
          <a:prstGeom prst="rect">
            <a:avLst/>
          </a:prstGeom>
          <a:noFill/>
        </p:spPr>
      </p:pic>
      <p:sp>
        <p:nvSpPr>
          <p:cNvPr id="8" name="TextBox 7"/>
          <p:cNvSpPr txBox="1"/>
          <p:nvPr/>
        </p:nvSpPr>
        <p:spPr>
          <a:xfrm>
            <a:off x="2483768" y="1124744"/>
            <a:ext cx="4366734" cy="584775"/>
          </a:xfrm>
          <a:prstGeom prst="rect">
            <a:avLst/>
          </a:prstGeom>
          <a:noFill/>
        </p:spPr>
        <p:txBody>
          <a:bodyPr wrap="square" rtlCol="0">
            <a:spAutoFit/>
          </a:bodyPr>
          <a:lstStyle/>
          <a:p>
            <a:r>
              <a:rPr lang="id-ID" sz="3200" dirty="0"/>
              <a:t>Al-Maidah (5) : ayat 87</a:t>
            </a:r>
          </a:p>
        </p:txBody>
      </p:sp>
    </p:spTree>
    <p:extLst>
      <p:ext uri="{BB962C8B-B14F-4D97-AF65-F5344CB8AC3E}">
        <p14:creationId xmlns:p14="http://schemas.microsoft.com/office/powerpoint/2010/main" val="258542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400" y="783770"/>
            <a:ext cx="8535987" cy="5805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529" name="Title 1"/>
          <p:cNvSpPr>
            <a:spLocks noGrp="1"/>
          </p:cNvSpPr>
          <p:nvPr>
            <p:ph type="title"/>
          </p:nvPr>
        </p:nvSpPr>
        <p:spPr>
          <a:xfrm>
            <a:off x="115094" y="0"/>
            <a:ext cx="7772400" cy="783770"/>
          </a:xfrm>
        </p:spPr>
        <p:txBody>
          <a:bodyPr/>
          <a:lstStyle/>
          <a:p>
            <a:pPr eaLnBrk="1" hangingPunct="1"/>
            <a:r>
              <a:rPr lang="en-US" dirty="0" smtClean="0"/>
              <a:t>Protein Digestion: Part 4</a:t>
            </a:r>
          </a:p>
        </p:txBody>
      </p:sp>
      <p:pic>
        <p:nvPicPr>
          <p:cNvPr id="22531" name="Picture 8" descr="figure_06_06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00" y="786610"/>
            <a:ext cx="853598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3"/>
          <p:cNvSpPr txBox="1">
            <a:spLocks noChangeArrowheads="1"/>
          </p:cNvSpPr>
          <p:nvPr/>
        </p:nvSpPr>
        <p:spPr bwMode="auto">
          <a:xfrm>
            <a:off x="7934583" y="6316039"/>
            <a:ext cx="85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r>
              <a:rPr lang="en-US" sz="1200" i="0" dirty="0"/>
              <a:t>Figure 6.6</a:t>
            </a:r>
          </a:p>
        </p:txBody>
      </p:sp>
    </p:spTree>
    <p:extLst>
      <p:ext uri="{BB962C8B-B14F-4D97-AF65-F5344CB8AC3E}">
        <p14:creationId xmlns:p14="http://schemas.microsoft.com/office/powerpoint/2010/main" val="534569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idx="4294967295"/>
          </p:nvPr>
        </p:nvSpPr>
        <p:spPr>
          <a:xfrm>
            <a:off x="457200" y="609601"/>
            <a:ext cx="7772400" cy="1456267"/>
          </a:xfrm>
          <a:prstGeom prst="rect">
            <a:avLst/>
          </a:prstGeom>
        </p:spPr>
        <p:txBody>
          <a:bodyPr/>
          <a:lstStyle/>
          <a:p>
            <a:r>
              <a:rPr lang="en-US" smtClean="0"/>
              <a:t>Amino Acid Absorption</a:t>
            </a:r>
          </a:p>
        </p:txBody>
      </p:sp>
      <p:sp>
        <p:nvSpPr>
          <p:cNvPr id="23554" name="Rectangle 5"/>
          <p:cNvSpPr>
            <a:spLocks noGrp="1" noChangeArrowheads="1"/>
          </p:cNvSpPr>
          <p:nvPr>
            <p:ph type="body" idx="4294967295"/>
          </p:nvPr>
        </p:nvSpPr>
        <p:spPr>
          <a:xfrm>
            <a:off x="457200" y="1923145"/>
            <a:ext cx="7772400" cy="3649133"/>
          </a:xfrm>
          <a:prstGeom prst="rect">
            <a:avLst/>
          </a:prstGeom>
        </p:spPr>
        <p:txBody>
          <a:bodyPr>
            <a:noAutofit/>
          </a:bodyPr>
          <a:lstStyle/>
          <a:p>
            <a:r>
              <a:rPr lang="en-US" sz="2400" dirty="0" smtClean="0"/>
              <a:t>Amino acids are absorbed in the small intestine</a:t>
            </a:r>
          </a:p>
          <a:p>
            <a:r>
              <a:rPr lang="en-US" sz="2400" dirty="0" smtClean="0"/>
              <a:t>Amino acids are transported to the liver from the intestines via the portal vein</a:t>
            </a:r>
          </a:p>
          <a:p>
            <a:r>
              <a:rPr lang="en-US" sz="2400" dirty="0" smtClean="0"/>
              <a:t>In the liver, amino acids are</a:t>
            </a:r>
          </a:p>
          <a:p>
            <a:pPr lvl="1"/>
            <a:r>
              <a:rPr lang="en-US" sz="2400" dirty="0" smtClean="0"/>
              <a:t>Used to synthesize new proteins</a:t>
            </a:r>
          </a:p>
          <a:p>
            <a:pPr lvl="1"/>
            <a:r>
              <a:rPr lang="en-US" sz="2400" dirty="0" smtClean="0"/>
              <a:t>Converted to energy, glucose, or fat</a:t>
            </a:r>
          </a:p>
          <a:p>
            <a:pPr lvl="1"/>
            <a:r>
              <a:rPr lang="en-US" sz="2400" dirty="0" smtClean="0"/>
              <a:t>Released to the bloodstream and transported to cells throughout the body</a:t>
            </a:r>
          </a:p>
          <a:p>
            <a:r>
              <a:rPr lang="en-US" sz="2400" dirty="0" smtClean="0"/>
              <a:t>Occasionally proteins are absorbed intact</a:t>
            </a:r>
          </a:p>
        </p:txBody>
      </p:sp>
    </p:spTree>
    <p:extLst>
      <p:ext uri="{BB962C8B-B14F-4D97-AF65-F5344CB8AC3E}">
        <p14:creationId xmlns:p14="http://schemas.microsoft.com/office/powerpoint/2010/main" val="655852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idx="4294967295"/>
          </p:nvPr>
        </p:nvSpPr>
        <p:spPr>
          <a:xfrm>
            <a:off x="457200" y="609601"/>
            <a:ext cx="7772400" cy="1456267"/>
          </a:xfrm>
          <a:prstGeom prst="rect">
            <a:avLst/>
          </a:prstGeom>
        </p:spPr>
        <p:txBody>
          <a:bodyPr/>
          <a:lstStyle/>
          <a:p>
            <a:r>
              <a:rPr lang="en-US" smtClean="0"/>
              <a:t>Amino Acid Metabolism</a:t>
            </a:r>
          </a:p>
        </p:txBody>
      </p:sp>
      <p:sp>
        <p:nvSpPr>
          <p:cNvPr id="24578" name="Rectangle 5"/>
          <p:cNvSpPr>
            <a:spLocks noGrp="1" noChangeArrowheads="1"/>
          </p:cNvSpPr>
          <p:nvPr>
            <p:ph type="body" idx="4294967295"/>
          </p:nvPr>
        </p:nvSpPr>
        <p:spPr>
          <a:xfrm>
            <a:off x="457200" y="2142068"/>
            <a:ext cx="7772400" cy="3649133"/>
          </a:xfrm>
          <a:prstGeom prst="rect">
            <a:avLst/>
          </a:prstGeom>
        </p:spPr>
        <p:txBody>
          <a:bodyPr>
            <a:normAutofit/>
          </a:bodyPr>
          <a:lstStyle/>
          <a:p>
            <a:r>
              <a:rPr lang="en-US" sz="2800" dirty="0" smtClean="0"/>
              <a:t>Liver metabolizes amino acids, depending on bodily needs</a:t>
            </a:r>
          </a:p>
          <a:p>
            <a:r>
              <a:rPr lang="en-US" sz="2800" dirty="0" smtClean="0"/>
              <a:t>Most amino acids are sent into the blood to be picked up and used by the cells</a:t>
            </a:r>
          </a:p>
          <a:p>
            <a:pPr lvl="1"/>
            <a:r>
              <a:rPr lang="en-US" sz="2800" dirty="0" smtClean="0"/>
              <a:t>Amino acid pool is limited but has many uses</a:t>
            </a:r>
          </a:p>
          <a:p>
            <a:r>
              <a:rPr lang="en-US" sz="2800" dirty="0" smtClean="0"/>
              <a:t>Protein turnover – the continual degradation and synthesizing of protein</a:t>
            </a:r>
          </a:p>
        </p:txBody>
      </p:sp>
    </p:spTree>
    <p:extLst>
      <p:ext uri="{BB962C8B-B14F-4D97-AF65-F5344CB8AC3E}">
        <p14:creationId xmlns:p14="http://schemas.microsoft.com/office/powerpoint/2010/main" val="2103074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ure_06_08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1636" b="1662"/>
          <a:stretch>
            <a:fillRect/>
          </a:stretch>
        </p:blipFill>
        <p:spPr bwMode="auto">
          <a:xfrm>
            <a:off x="667656" y="133780"/>
            <a:ext cx="7765143" cy="661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121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sp>
        <p:nvSpPr>
          <p:cNvPr id="5" name="Line 9"/>
          <p:cNvSpPr>
            <a:spLocks noChangeShapeType="1"/>
          </p:cNvSpPr>
          <p:nvPr/>
        </p:nvSpPr>
        <p:spPr bwMode="auto">
          <a:xfrm>
            <a:off x="2773589" y="3250167"/>
            <a:ext cx="9366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sz="2800"/>
          </a:p>
        </p:txBody>
      </p:sp>
      <p:sp>
        <p:nvSpPr>
          <p:cNvPr id="6" name="Line 10"/>
          <p:cNvSpPr>
            <a:spLocks noChangeShapeType="1"/>
          </p:cNvSpPr>
          <p:nvPr/>
        </p:nvSpPr>
        <p:spPr bwMode="auto">
          <a:xfrm>
            <a:off x="5150077" y="3178729"/>
            <a:ext cx="9366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sz="2800"/>
          </a:p>
        </p:txBody>
      </p:sp>
      <p:sp>
        <p:nvSpPr>
          <p:cNvPr id="7" name="Line 11"/>
          <p:cNvSpPr>
            <a:spLocks noChangeShapeType="1"/>
          </p:cNvSpPr>
          <p:nvPr/>
        </p:nvSpPr>
        <p:spPr bwMode="auto">
          <a:xfrm flipH="1">
            <a:off x="2773589" y="3321604"/>
            <a:ext cx="9366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sz="2800"/>
          </a:p>
        </p:txBody>
      </p:sp>
      <p:sp>
        <p:nvSpPr>
          <p:cNvPr id="8" name="Text Box 12"/>
          <p:cNvSpPr txBox="1">
            <a:spLocks noChangeArrowheads="1"/>
          </p:cNvSpPr>
          <p:nvPr/>
        </p:nvSpPr>
        <p:spPr bwMode="auto">
          <a:xfrm>
            <a:off x="2207387" y="2497742"/>
            <a:ext cx="2151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sz="2800" dirty="0"/>
              <a:t>transcription</a:t>
            </a:r>
          </a:p>
        </p:txBody>
      </p:sp>
      <p:sp>
        <p:nvSpPr>
          <p:cNvPr id="9" name="Text Box 13"/>
          <p:cNvSpPr txBox="1">
            <a:spLocks noChangeArrowheads="1"/>
          </p:cNvSpPr>
          <p:nvPr/>
        </p:nvSpPr>
        <p:spPr bwMode="auto">
          <a:xfrm>
            <a:off x="4861152" y="2673904"/>
            <a:ext cx="18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US" sz="2800"/>
          </a:p>
        </p:txBody>
      </p:sp>
      <p:sp>
        <p:nvSpPr>
          <p:cNvPr id="10" name="Text Box 14"/>
          <p:cNvSpPr txBox="1">
            <a:spLocks noChangeArrowheads="1"/>
          </p:cNvSpPr>
          <p:nvPr/>
        </p:nvSpPr>
        <p:spPr bwMode="auto">
          <a:xfrm>
            <a:off x="4694770" y="2520396"/>
            <a:ext cx="1847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sz="2800" dirty="0"/>
              <a:t>translation</a:t>
            </a:r>
          </a:p>
        </p:txBody>
      </p:sp>
      <p:sp>
        <p:nvSpPr>
          <p:cNvPr id="11" name="Text Box 18"/>
          <p:cNvSpPr txBox="1">
            <a:spLocks noChangeArrowheads="1"/>
          </p:cNvSpPr>
          <p:nvPr/>
        </p:nvSpPr>
        <p:spPr bwMode="auto">
          <a:xfrm>
            <a:off x="1817914" y="2978704"/>
            <a:ext cx="883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sz="2800"/>
              <a:t>DNA</a:t>
            </a:r>
          </a:p>
        </p:txBody>
      </p:sp>
      <p:sp>
        <p:nvSpPr>
          <p:cNvPr id="12" name="Rectangle 23"/>
          <p:cNvSpPr>
            <a:spLocks noChangeArrowheads="1"/>
          </p:cNvSpPr>
          <p:nvPr/>
        </p:nvSpPr>
        <p:spPr bwMode="auto">
          <a:xfrm>
            <a:off x="3921352" y="2956479"/>
            <a:ext cx="94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sz="2800">
                <a:latin typeface="Times New Roman" panose="02020603050405020304" pitchFamily="18" charset="0"/>
              </a:rPr>
              <a:t>RNA</a:t>
            </a:r>
          </a:p>
        </p:txBody>
      </p:sp>
      <p:sp>
        <p:nvSpPr>
          <p:cNvPr id="13" name="Text Box 24"/>
          <p:cNvSpPr txBox="1">
            <a:spLocks noChangeArrowheads="1"/>
          </p:cNvSpPr>
          <p:nvPr/>
        </p:nvSpPr>
        <p:spPr bwMode="auto">
          <a:xfrm>
            <a:off x="6109381" y="2935514"/>
            <a:ext cx="15541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sz="3200">
                <a:latin typeface="Times New Roman" panose="02020603050405020304" pitchFamily="18" charset="0"/>
              </a:rPr>
              <a:t>Protein</a:t>
            </a:r>
            <a:endParaRPr lang="en-US" sz="2400">
              <a:latin typeface="Times New Roman" panose="02020603050405020304" pitchFamily="18" charset="0"/>
            </a:endParaRPr>
          </a:p>
          <a:p>
            <a:pPr>
              <a:spcBef>
                <a:spcPct val="50000"/>
              </a:spcBef>
            </a:pPr>
            <a:endParaRPr lang="en-US"/>
          </a:p>
        </p:txBody>
      </p:sp>
    </p:spTree>
    <p:extLst>
      <p:ext uri="{BB962C8B-B14F-4D97-AF65-F5344CB8AC3E}">
        <p14:creationId xmlns:p14="http://schemas.microsoft.com/office/powerpoint/2010/main" val="3427754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idx="4294967295"/>
          </p:nvPr>
        </p:nvSpPr>
        <p:spPr>
          <a:xfrm>
            <a:off x="457200" y="609601"/>
            <a:ext cx="7772400" cy="1456267"/>
          </a:xfrm>
          <a:prstGeom prst="rect">
            <a:avLst/>
          </a:prstGeom>
        </p:spPr>
        <p:txBody>
          <a:bodyPr/>
          <a:lstStyle/>
          <a:p>
            <a:r>
              <a:rPr lang="en-US" smtClean="0"/>
              <a:t>Deamination</a:t>
            </a:r>
          </a:p>
        </p:txBody>
      </p:sp>
      <p:sp>
        <p:nvSpPr>
          <p:cNvPr id="26626" name="Rectangle 5"/>
          <p:cNvSpPr>
            <a:spLocks noGrp="1" noChangeArrowheads="1"/>
          </p:cNvSpPr>
          <p:nvPr>
            <p:ph type="body" idx="4294967295"/>
          </p:nvPr>
        </p:nvSpPr>
        <p:spPr>
          <a:xfrm>
            <a:off x="457200" y="2142068"/>
            <a:ext cx="7772400" cy="3649133"/>
          </a:xfrm>
          <a:prstGeom prst="rect">
            <a:avLst/>
          </a:prstGeom>
        </p:spPr>
        <p:txBody>
          <a:bodyPr>
            <a:noAutofit/>
          </a:bodyPr>
          <a:lstStyle/>
          <a:p>
            <a:r>
              <a:rPr lang="en-US" sz="2800" dirty="0" smtClean="0"/>
              <a:t>When the amino acid pool reaches capacity the amino acids are broken down to their component parts for other uses</a:t>
            </a:r>
          </a:p>
          <a:p>
            <a:r>
              <a:rPr lang="en-US" sz="2800" dirty="0" smtClean="0"/>
              <a:t>First deamination must occur</a:t>
            </a:r>
          </a:p>
          <a:p>
            <a:r>
              <a:rPr lang="en-US" sz="2800" dirty="0" smtClean="0"/>
              <a:t>Carbon-containing remnants are</a:t>
            </a:r>
          </a:p>
          <a:p>
            <a:pPr lvl="1"/>
            <a:r>
              <a:rPr lang="en-US" sz="2800" dirty="0" smtClean="0"/>
              <a:t>Converted to glucose, if they are </a:t>
            </a:r>
            <a:r>
              <a:rPr lang="en-US" sz="2800" dirty="0" err="1" smtClean="0"/>
              <a:t>glucogenic</a:t>
            </a:r>
            <a:r>
              <a:rPr lang="en-US" sz="2800" dirty="0" smtClean="0"/>
              <a:t> amino acids, through </a:t>
            </a:r>
            <a:r>
              <a:rPr lang="en-US" sz="2800" dirty="0" err="1" smtClean="0"/>
              <a:t>gluconeogensis</a:t>
            </a:r>
            <a:endParaRPr lang="en-US" sz="2800" dirty="0" smtClean="0"/>
          </a:p>
          <a:p>
            <a:pPr lvl="1"/>
            <a:r>
              <a:rPr lang="en-US" sz="2800" dirty="0" smtClean="0"/>
              <a:t>Converted to fatty acids and stored as triglycerides in adipose tissue</a:t>
            </a:r>
          </a:p>
        </p:txBody>
      </p:sp>
    </p:spTree>
    <p:extLst>
      <p:ext uri="{BB962C8B-B14F-4D97-AF65-F5344CB8AC3E}">
        <p14:creationId xmlns:p14="http://schemas.microsoft.com/office/powerpoint/2010/main" val="3699529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03213" y="233136"/>
            <a:ext cx="7445375" cy="530225"/>
          </a:xfrm>
        </p:spPr>
        <p:txBody>
          <a:bodyPr/>
          <a:lstStyle/>
          <a:p>
            <a:pPr eaLnBrk="1" hangingPunct="1"/>
            <a:r>
              <a:rPr lang="en-US" dirty="0" smtClean="0"/>
              <a:t>Metabolic Fate of Amino Acids</a:t>
            </a:r>
          </a:p>
        </p:txBody>
      </p:sp>
      <p:pic>
        <p:nvPicPr>
          <p:cNvPr id="27651" name="Picture 5" descr="figure_06_07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73150"/>
            <a:ext cx="9125978" cy="50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8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How Does the Body Use Protein?</a:t>
            </a:r>
          </a:p>
        </p:txBody>
      </p:sp>
      <p:sp>
        <p:nvSpPr>
          <p:cNvPr id="29698" name="Rectangle 5"/>
          <p:cNvSpPr>
            <a:spLocks noGrp="1" noChangeArrowheads="1"/>
          </p:cNvSpPr>
          <p:nvPr>
            <p:ph type="body" idx="4294967295"/>
          </p:nvPr>
        </p:nvSpPr>
        <p:spPr>
          <a:xfrm>
            <a:off x="0" y="1009650"/>
            <a:ext cx="8885238" cy="5256213"/>
          </a:xfrm>
          <a:prstGeom prst="rect">
            <a:avLst/>
          </a:prstGeom>
        </p:spPr>
        <p:txBody>
          <a:bodyPr>
            <a:normAutofit/>
          </a:bodyPr>
          <a:lstStyle/>
          <a:p>
            <a:r>
              <a:rPr lang="en-US" sz="3200" dirty="0" smtClean="0"/>
              <a:t>Functions of protein</a:t>
            </a:r>
          </a:p>
          <a:p>
            <a:pPr lvl="1"/>
            <a:r>
              <a:rPr lang="en-US" sz="3200" dirty="0" smtClean="0"/>
              <a:t>Provide structural and mechanical support</a:t>
            </a:r>
          </a:p>
          <a:p>
            <a:pPr lvl="1"/>
            <a:r>
              <a:rPr lang="en-US" sz="3200" dirty="0" smtClean="0"/>
              <a:t>Maintain body tissues</a:t>
            </a:r>
          </a:p>
          <a:p>
            <a:pPr lvl="1"/>
            <a:r>
              <a:rPr lang="en-US" sz="3200" dirty="0" smtClean="0"/>
              <a:t>Functions as enzymes and hormones</a:t>
            </a:r>
          </a:p>
          <a:p>
            <a:pPr lvl="1"/>
            <a:r>
              <a:rPr lang="en-US" sz="3200" dirty="0" smtClean="0"/>
              <a:t>Help maintain acid base balance</a:t>
            </a:r>
          </a:p>
          <a:p>
            <a:pPr lvl="1"/>
            <a:r>
              <a:rPr lang="en-US" sz="3200" dirty="0" smtClean="0"/>
              <a:t>Transport nutrients</a:t>
            </a:r>
          </a:p>
          <a:p>
            <a:pPr lvl="1"/>
            <a:r>
              <a:rPr lang="en-US" sz="3200" dirty="0" smtClean="0"/>
              <a:t>Assist the immune system</a:t>
            </a:r>
          </a:p>
          <a:p>
            <a:pPr lvl="1"/>
            <a:r>
              <a:rPr lang="en-US" sz="3200" dirty="0" smtClean="0"/>
              <a:t>Serve as a source of energy when necessary</a:t>
            </a:r>
          </a:p>
        </p:txBody>
      </p:sp>
    </p:spTree>
    <p:extLst>
      <p:ext uri="{BB962C8B-B14F-4D97-AF65-F5344CB8AC3E}">
        <p14:creationId xmlns:p14="http://schemas.microsoft.com/office/powerpoint/2010/main" val="1623636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table_06_03.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70" y="1084035"/>
            <a:ext cx="8535987"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341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How Much Protein Do You Need?</a:t>
            </a:r>
          </a:p>
        </p:txBody>
      </p:sp>
      <p:sp>
        <p:nvSpPr>
          <p:cNvPr id="32770" name="Rectangle 5"/>
          <p:cNvSpPr>
            <a:spLocks noGrp="1" noChangeArrowheads="1"/>
          </p:cNvSpPr>
          <p:nvPr>
            <p:ph type="body" idx="4294967295"/>
          </p:nvPr>
        </p:nvSpPr>
        <p:spPr>
          <a:xfrm>
            <a:off x="0" y="1009650"/>
            <a:ext cx="8885238" cy="5256213"/>
          </a:xfrm>
          <a:prstGeom prst="rect">
            <a:avLst/>
          </a:prstGeom>
        </p:spPr>
        <p:txBody>
          <a:bodyPr>
            <a:normAutofit/>
          </a:bodyPr>
          <a:lstStyle/>
          <a:p>
            <a:r>
              <a:rPr lang="en-US" sz="3200" dirty="0" smtClean="0"/>
              <a:t>Healthy, </a:t>
            </a:r>
            <a:r>
              <a:rPr lang="en-US" sz="3200" dirty="0" err="1" smtClean="0"/>
              <a:t>nonpregnant</a:t>
            </a:r>
            <a:r>
              <a:rPr lang="en-US" sz="3200" dirty="0" smtClean="0"/>
              <a:t> adults</a:t>
            </a:r>
          </a:p>
          <a:p>
            <a:pPr lvl="1"/>
            <a:r>
              <a:rPr lang="en-US" sz="3200" dirty="0" smtClean="0"/>
              <a:t>Should consume enough to replace what is used every day</a:t>
            </a:r>
          </a:p>
          <a:p>
            <a:pPr lvl="1"/>
            <a:r>
              <a:rPr lang="en-US" sz="3200" dirty="0" smtClean="0"/>
              <a:t>The goal is nitrogen balance</a:t>
            </a:r>
          </a:p>
          <a:p>
            <a:r>
              <a:rPr lang="en-US" sz="3200" dirty="0" smtClean="0"/>
              <a:t>Pregnant woman, people recovering from surgery or injury, and growing children</a:t>
            </a:r>
          </a:p>
          <a:p>
            <a:pPr lvl="1"/>
            <a:r>
              <a:rPr lang="en-US" sz="3200" dirty="0" smtClean="0"/>
              <a:t>Should consume enough to build new tissue</a:t>
            </a:r>
          </a:p>
        </p:txBody>
      </p:sp>
    </p:spTree>
    <p:extLst>
      <p:ext uri="{BB962C8B-B14F-4D97-AF65-F5344CB8AC3E}">
        <p14:creationId xmlns:p14="http://schemas.microsoft.com/office/powerpoint/2010/main" val="1960759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
        <p:nvSpPr>
          <p:cNvPr id="6" name="Title 1"/>
          <p:cNvSpPr txBox="1">
            <a:spLocks/>
          </p:cNvSpPr>
          <p:nvPr/>
        </p:nvSpPr>
        <p:spPr>
          <a:xfrm>
            <a:off x="3491880" y="420799"/>
            <a:ext cx="5385792" cy="145626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000" dirty="0" smtClean="0"/>
              <a:t>Journal / Literature </a:t>
            </a:r>
            <a:endParaRPr lang="id-ID" sz="4000" dirty="0"/>
          </a:p>
        </p:txBody>
      </p:sp>
      <p:pic>
        <p:nvPicPr>
          <p:cNvPr id="2" name="Picture 1"/>
          <p:cNvPicPr>
            <a:picLocks noChangeAspect="1"/>
          </p:cNvPicPr>
          <p:nvPr/>
        </p:nvPicPr>
        <p:blipFill rotWithShape="1">
          <a:blip r:embed="rId5"/>
          <a:srcRect l="31736" t="24406" r="30077" b="15547"/>
          <a:stretch/>
        </p:blipFill>
        <p:spPr>
          <a:xfrm>
            <a:off x="107504" y="957769"/>
            <a:ext cx="3528392" cy="3119303"/>
          </a:xfrm>
          <a:prstGeom prst="rect">
            <a:avLst/>
          </a:prstGeom>
        </p:spPr>
      </p:pic>
      <p:pic>
        <p:nvPicPr>
          <p:cNvPr id="4" name="Picture 3"/>
          <p:cNvPicPr>
            <a:picLocks noChangeAspect="1"/>
          </p:cNvPicPr>
          <p:nvPr/>
        </p:nvPicPr>
        <p:blipFill rotWithShape="1">
          <a:blip r:embed="rId6"/>
          <a:srcRect l="22328" t="25391" r="25096" b="18501"/>
          <a:stretch/>
        </p:blipFill>
        <p:spPr>
          <a:xfrm>
            <a:off x="3738089" y="1619240"/>
            <a:ext cx="5130957" cy="3078574"/>
          </a:xfrm>
          <a:prstGeom prst="rect">
            <a:avLst/>
          </a:prstGeom>
        </p:spPr>
      </p:pic>
      <p:pic>
        <p:nvPicPr>
          <p:cNvPr id="7" name="Picture 6"/>
          <p:cNvPicPr>
            <a:picLocks noChangeAspect="1"/>
          </p:cNvPicPr>
          <p:nvPr/>
        </p:nvPicPr>
        <p:blipFill rotWithShape="1">
          <a:blip r:embed="rId7"/>
          <a:srcRect l="22329" t="37203" r="32291" b="28345"/>
          <a:stretch/>
        </p:blipFill>
        <p:spPr>
          <a:xfrm>
            <a:off x="111149" y="4149080"/>
            <a:ext cx="5904656" cy="2520280"/>
          </a:xfrm>
          <a:prstGeom prst="rect">
            <a:avLst/>
          </a:prstGeom>
        </p:spPr>
      </p:pic>
    </p:spTree>
    <p:extLst>
      <p:ext uri="{BB962C8B-B14F-4D97-AF65-F5344CB8AC3E}">
        <p14:creationId xmlns:p14="http://schemas.microsoft.com/office/powerpoint/2010/main" val="3716324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5563" y="44450"/>
            <a:ext cx="7445375" cy="530225"/>
          </a:xfrm>
        </p:spPr>
        <p:txBody>
          <a:bodyPr/>
          <a:lstStyle/>
          <a:p>
            <a:pPr eaLnBrk="1" hangingPunct="1"/>
            <a:r>
              <a:rPr lang="en-US" smtClean="0"/>
              <a:t>Nitrogen Balance and Imbalance</a:t>
            </a:r>
          </a:p>
        </p:txBody>
      </p:sp>
      <p:sp>
        <p:nvSpPr>
          <p:cNvPr id="33794" name="TextBox 3"/>
          <p:cNvSpPr txBox="1">
            <a:spLocks noChangeArrowheads="1"/>
          </p:cNvSpPr>
          <p:nvPr/>
        </p:nvSpPr>
        <p:spPr bwMode="auto">
          <a:xfrm>
            <a:off x="8139113" y="6507163"/>
            <a:ext cx="966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pPr>
            <a:r>
              <a:rPr lang="en-US" sz="1200" i="0" smtClean="0">
                <a:solidFill>
                  <a:srgbClr val="000000"/>
                </a:solidFill>
              </a:rPr>
              <a:t>Figure 6.12</a:t>
            </a:r>
          </a:p>
        </p:txBody>
      </p:sp>
      <p:pic>
        <p:nvPicPr>
          <p:cNvPr id="33795" name="Picture 5" descr="figure_06_12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1900" b="1927"/>
          <a:stretch>
            <a:fillRect/>
          </a:stretch>
        </p:blipFill>
        <p:spPr bwMode="auto">
          <a:xfrm>
            <a:off x="303213" y="646113"/>
            <a:ext cx="853598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05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Not All Protein Is Created Equal</a:t>
            </a:r>
          </a:p>
        </p:txBody>
      </p:sp>
      <p:sp>
        <p:nvSpPr>
          <p:cNvPr id="34818" name="Rectangle 5"/>
          <p:cNvSpPr>
            <a:spLocks noGrp="1" noChangeArrowheads="1"/>
          </p:cNvSpPr>
          <p:nvPr>
            <p:ph type="body" idx="4294967295"/>
          </p:nvPr>
        </p:nvSpPr>
        <p:spPr>
          <a:xfrm>
            <a:off x="0" y="1009650"/>
            <a:ext cx="8885238" cy="5256213"/>
          </a:xfrm>
          <a:prstGeom prst="rect">
            <a:avLst/>
          </a:prstGeom>
        </p:spPr>
        <p:txBody>
          <a:bodyPr>
            <a:normAutofit/>
          </a:bodyPr>
          <a:lstStyle/>
          <a:p>
            <a:r>
              <a:rPr lang="en-US" sz="2400" dirty="0" smtClean="0"/>
              <a:t>High quality protein</a:t>
            </a:r>
          </a:p>
          <a:p>
            <a:pPr lvl="1"/>
            <a:r>
              <a:rPr lang="en-US" sz="2400" dirty="0" smtClean="0"/>
              <a:t>Is digestible</a:t>
            </a:r>
          </a:p>
          <a:p>
            <a:pPr lvl="1"/>
            <a:r>
              <a:rPr lang="en-US" sz="2400" dirty="0" smtClean="0"/>
              <a:t>Contains all essential amino acids</a:t>
            </a:r>
          </a:p>
          <a:p>
            <a:pPr lvl="1"/>
            <a:r>
              <a:rPr lang="en-US" sz="2400" dirty="0" smtClean="0"/>
              <a:t>Provides sufficient protein to synthesize nonessential amino acids</a:t>
            </a:r>
          </a:p>
          <a:p>
            <a:r>
              <a:rPr lang="en-US" sz="2400" dirty="0" smtClean="0"/>
              <a:t>It helps to be aware of:</a:t>
            </a:r>
          </a:p>
          <a:p>
            <a:pPr lvl="1"/>
            <a:r>
              <a:rPr lang="en-US" sz="2400" dirty="0" smtClean="0"/>
              <a:t>Amino acid score </a:t>
            </a:r>
          </a:p>
          <a:p>
            <a:pPr lvl="1"/>
            <a:r>
              <a:rPr lang="en-US" sz="2400" dirty="0" smtClean="0"/>
              <a:t>Limiting protein </a:t>
            </a:r>
          </a:p>
          <a:p>
            <a:pPr lvl="1"/>
            <a:r>
              <a:rPr lang="en-US" sz="2400" dirty="0" smtClean="0"/>
              <a:t>Protein digestibility corrected amino acid score (PDCAAS) </a:t>
            </a:r>
          </a:p>
          <a:p>
            <a:pPr lvl="1"/>
            <a:r>
              <a:rPr lang="en-US" sz="2400" dirty="0" smtClean="0"/>
              <a:t>Biological value of protein rates absorption and retention of protein for use</a:t>
            </a:r>
          </a:p>
        </p:txBody>
      </p:sp>
    </p:spTree>
    <p:extLst>
      <p:ext uri="{BB962C8B-B14F-4D97-AF65-F5344CB8AC3E}">
        <p14:creationId xmlns:p14="http://schemas.microsoft.com/office/powerpoint/2010/main" val="1203316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0" y="266700"/>
            <a:ext cx="7445375" cy="517525"/>
          </a:xfrm>
          <a:prstGeom prst="rect">
            <a:avLst/>
          </a:prstGeom>
        </p:spPr>
        <p:txBody>
          <a:bodyPr>
            <a:normAutofit fontScale="90000"/>
          </a:bodyPr>
          <a:lstStyle/>
          <a:p>
            <a:pPr eaLnBrk="1" hangingPunct="1"/>
            <a:r>
              <a:rPr lang="en-US" smtClean="0"/>
              <a:t>Protein Quality</a:t>
            </a:r>
          </a:p>
        </p:txBody>
      </p:sp>
      <p:sp>
        <p:nvSpPr>
          <p:cNvPr id="35842" name="Content Placeholder 2"/>
          <p:cNvSpPr>
            <a:spLocks noGrp="1"/>
          </p:cNvSpPr>
          <p:nvPr>
            <p:ph type="body" idx="4294967295"/>
          </p:nvPr>
        </p:nvSpPr>
        <p:spPr>
          <a:xfrm>
            <a:off x="0" y="1009650"/>
            <a:ext cx="8885238" cy="5256213"/>
          </a:xfrm>
          <a:prstGeom prst="rect">
            <a:avLst/>
          </a:prstGeom>
        </p:spPr>
        <p:txBody>
          <a:bodyPr>
            <a:normAutofit/>
          </a:bodyPr>
          <a:lstStyle/>
          <a:p>
            <a:pPr eaLnBrk="1" hangingPunct="1">
              <a:spcBef>
                <a:spcPts val="600"/>
              </a:spcBef>
            </a:pPr>
            <a:r>
              <a:rPr lang="en-US" sz="2800" dirty="0" smtClean="0"/>
              <a:t>Complete proteins </a:t>
            </a:r>
          </a:p>
          <a:p>
            <a:pPr lvl="1" eaLnBrk="1" hangingPunct="1">
              <a:spcBef>
                <a:spcPts val="600"/>
              </a:spcBef>
            </a:pPr>
            <a:r>
              <a:rPr lang="en-US" sz="2800" dirty="0" smtClean="0"/>
              <a:t>Contain all nine essential amino acids</a:t>
            </a:r>
          </a:p>
          <a:p>
            <a:pPr lvl="1" eaLnBrk="1" hangingPunct="1">
              <a:spcBef>
                <a:spcPts val="600"/>
              </a:spcBef>
            </a:pPr>
            <a:r>
              <a:rPr lang="en-US" sz="2800" dirty="0" smtClean="0"/>
              <a:t>Usually animal source are complete proteins</a:t>
            </a:r>
          </a:p>
          <a:p>
            <a:pPr lvl="1" eaLnBrk="1" hangingPunct="1">
              <a:spcBef>
                <a:spcPts val="600"/>
              </a:spcBef>
            </a:pPr>
            <a:r>
              <a:rPr lang="en-US" sz="2800" dirty="0" smtClean="0"/>
              <a:t>Are considered higher quality</a:t>
            </a:r>
          </a:p>
          <a:p>
            <a:pPr eaLnBrk="1" hangingPunct="1">
              <a:spcBef>
                <a:spcPts val="600"/>
              </a:spcBef>
            </a:pPr>
            <a:r>
              <a:rPr lang="en-US" sz="2800" dirty="0" smtClean="0"/>
              <a:t>Incomplete proteins </a:t>
            </a:r>
          </a:p>
          <a:p>
            <a:pPr lvl="1" eaLnBrk="1" hangingPunct="1">
              <a:spcBef>
                <a:spcPts val="600"/>
              </a:spcBef>
            </a:pPr>
            <a:r>
              <a:rPr lang="en-US" sz="2800" dirty="0" smtClean="0"/>
              <a:t>Low in one or more essential amino acid</a:t>
            </a:r>
          </a:p>
          <a:p>
            <a:pPr lvl="1" eaLnBrk="1" hangingPunct="1">
              <a:spcBef>
                <a:spcPts val="600"/>
              </a:spcBef>
            </a:pPr>
            <a:r>
              <a:rPr lang="en-US" sz="2800" dirty="0" smtClean="0"/>
              <a:t>Usually plant sources are incomplete</a:t>
            </a:r>
          </a:p>
        </p:txBody>
      </p:sp>
    </p:spTree>
    <p:extLst>
      <p:ext uri="{BB962C8B-B14F-4D97-AF65-F5344CB8AC3E}">
        <p14:creationId xmlns:p14="http://schemas.microsoft.com/office/powerpoint/2010/main" val="679108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0" y="266700"/>
            <a:ext cx="7445375" cy="517525"/>
          </a:xfrm>
          <a:prstGeom prst="rect">
            <a:avLst/>
          </a:prstGeom>
        </p:spPr>
        <p:txBody>
          <a:bodyPr>
            <a:normAutofit fontScale="90000"/>
          </a:bodyPr>
          <a:lstStyle/>
          <a:p>
            <a:pPr eaLnBrk="1" hangingPunct="1"/>
            <a:r>
              <a:rPr lang="en-US" smtClean="0"/>
              <a:t>Protein Needs</a:t>
            </a:r>
          </a:p>
        </p:txBody>
      </p:sp>
      <p:sp>
        <p:nvSpPr>
          <p:cNvPr id="36866" name="Content Placeholder 2"/>
          <p:cNvSpPr>
            <a:spLocks noGrp="1"/>
          </p:cNvSpPr>
          <p:nvPr>
            <p:ph type="body" idx="4294967295"/>
          </p:nvPr>
        </p:nvSpPr>
        <p:spPr>
          <a:xfrm>
            <a:off x="0" y="1009650"/>
            <a:ext cx="8885238" cy="5256213"/>
          </a:xfrm>
          <a:prstGeom prst="rect">
            <a:avLst/>
          </a:prstGeom>
        </p:spPr>
        <p:txBody>
          <a:bodyPr>
            <a:noAutofit/>
          </a:bodyPr>
          <a:lstStyle/>
          <a:p>
            <a:pPr eaLnBrk="1" hangingPunct="1">
              <a:spcBef>
                <a:spcPts val="600"/>
              </a:spcBef>
            </a:pPr>
            <a:r>
              <a:rPr lang="en-US" sz="2400" dirty="0" smtClean="0"/>
              <a:t>Protein intake recommendations</a:t>
            </a:r>
          </a:p>
          <a:p>
            <a:pPr lvl="1" eaLnBrk="1" hangingPunct="1">
              <a:spcBef>
                <a:spcPts val="600"/>
              </a:spcBef>
            </a:pPr>
            <a:r>
              <a:rPr lang="en-US" sz="2400" dirty="0" smtClean="0"/>
              <a:t>10–35% of total daily kilocalories</a:t>
            </a:r>
          </a:p>
          <a:p>
            <a:pPr lvl="1" eaLnBrk="1" hangingPunct="1">
              <a:spcBef>
                <a:spcPts val="600"/>
              </a:spcBef>
            </a:pPr>
            <a:r>
              <a:rPr lang="en-US" sz="2400" dirty="0" smtClean="0"/>
              <a:t>Adults over 18 </a:t>
            </a:r>
          </a:p>
          <a:p>
            <a:pPr lvl="2" eaLnBrk="1" hangingPunct="1">
              <a:spcBef>
                <a:spcPts val="600"/>
              </a:spcBef>
            </a:pPr>
            <a:r>
              <a:rPr lang="en-US" sz="2400" dirty="0" smtClean="0"/>
              <a:t>0.8 g/kg daily</a:t>
            </a:r>
          </a:p>
          <a:p>
            <a:pPr lvl="2" eaLnBrk="1" hangingPunct="1">
              <a:spcBef>
                <a:spcPts val="600"/>
              </a:spcBef>
            </a:pPr>
            <a:endParaRPr lang="en-US" sz="2400" dirty="0" smtClean="0"/>
          </a:p>
          <a:p>
            <a:pPr eaLnBrk="1" hangingPunct="1">
              <a:spcBef>
                <a:spcPts val="600"/>
              </a:spcBef>
            </a:pPr>
            <a:r>
              <a:rPr lang="en-US" sz="2400" dirty="0" smtClean="0"/>
              <a:t>American College of Sports Medicine, the American Dietetic Association, and other experts advocate</a:t>
            </a:r>
          </a:p>
          <a:p>
            <a:pPr lvl="1" eaLnBrk="1" hangingPunct="1">
              <a:spcBef>
                <a:spcPts val="600"/>
              </a:spcBef>
            </a:pPr>
            <a:r>
              <a:rPr lang="en-US" sz="2400" dirty="0" smtClean="0"/>
              <a:t>50–100% more protein for competitive athletes participating in endurance exercise or resistance exercise</a:t>
            </a:r>
          </a:p>
          <a:p>
            <a:pPr lvl="1" eaLnBrk="1" hangingPunct="1">
              <a:spcBef>
                <a:spcPts val="600"/>
              </a:spcBef>
            </a:pPr>
            <a:r>
              <a:rPr lang="en-US" sz="2400" dirty="0" smtClean="0"/>
              <a:t>Typically this population eats more and therefore gets additional protein</a:t>
            </a:r>
          </a:p>
        </p:txBody>
      </p:sp>
    </p:spTree>
    <p:extLst>
      <p:ext uri="{BB962C8B-B14F-4D97-AF65-F5344CB8AC3E}">
        <p14:creationId xmlns:p14="http://schemas.microsoft.com/office/powerpoint/2010/main" val="53342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Best Sources of Protein</a:t>
            </a:r>
          </a:p>
        </p:txBody>
      </p:sp>
      <p:sp>
        <p:nvSpPr>
          <p:cNvPr id="38914" name="Rectangle 7"/>
          <p:cNvSpPr>
            <a:spLocks noGrp="1" noChangeArrowheads="1"/>
          </p:cNvSpPr>
          <p:nvPr>
            <p:ph type="body" idx="4294967295"/>
          </p:nvPr>
        </p:nvSpPr>
        <p:spPr>
          <a:xfrm>
            <a:off x="0" y="1009650"/>
            <a:ext cx="8885238" cy="5256213"/>
          </a:xfrm>
          <a:prstGeom prst="rect">
            <a:avLst/>
          </a:prstGeom>
        </p:spPr>
        <p:txBody>
          <a:bodyPr>
            <a:noAutofit/>
          </a:bodyPr>
          <a:lstStyle/>
          <a:p>
            <a:r>
              <a:rPr lang="en-US" sz="2400" dirty="0" smtClean="0"/>
              <a:t>Proteins are abundant in</a:t>
            </a:r>
          </a:p>
          <a:p>
            <a:pPr lvl="1"/>
            <a:r>
              <a:rPr lang="en-US" sz="2400" dirty="0" smtClean="0"/>
              <a:t>Dairy foods</a:t>
            </a:r>
          </a:p>
          <a:p>
            <a:pPr lvl="1"/>
            <a:r>
              <a:rPr lang="en-US" sz="2400" dirty="0" smtClean="0"/>
              <a:t>Meats</a:t>
            </a:r>
          </a:p>
          <a:p>
            <a:pPr lvl="1"/>
            <a:r>
              <a:rPr lang="en-US" sz="2400" dirty="0" smtClean="0"/>
              <a:t>Poultry</a:t>
            </a:r>
          </a:p>
          <a:p>
            <a:pPr lvl="1"/>
            <a:r>
              <a:rPr lang="en-US" sz="2400" dirty="0" smtClean="0"/>
              <a:t>Meat alternatives such as dried beans, peanut butter, nuts, and soy</a:t>
            </a:r>
          </a:p>
          <a:p>
            <a:r>
              <a:rPr lang="en-US" sz="2400" dirty="0" smtClean="0"/>
              <a:t>3 </a:t>
            </a:r>
            <a:r>
              <a:rPr lang="en-US" sz="2400" dirty="0" err="1" smtClean="0"/>
              <a:t>oz</a:t>
            </a:r>
            <a:r>
              <a:rPr lang="en-US" sz="2400" dirty="0" smtClean="0"/>
              <a:t> serving of cooked meat, poultry, or fish </a:t>
            </a:r>
          </a:p>
          <a:p>
            <a:pPr lvl="1"/>
            <a:r>
              <a:rPr lang="en-US" sz="2400" dirty="0" smtClean="0"/>
              <a:t>Provides 21–25 grams of protein</a:t>
            </a:r>
          </a:p>
          <a:p>
            <a:pPr lvl="1"/>
            <a:r>
              <a:rPr lang="en-US" sz="2400" dirty="0" smtClean="0"/>
              <a:t>About 7 g/</a:t>
            </a:r>
            <a:r>
              <a:rPr lang="en-US" sz="2400" dirty="0" err="1" smtClean="0"/>
              <a:t>oz</a:t>
            </a:r>
            <a:endParaRPr lang="en-US" sz="2400" dirty="0" smtClean="0"/>
          </a:p>
          <a:p>
            <a:pPr lvl="1"/>
            <a:r>
              <a:rPr lang="en-US" sz="2400" dirty="0" smtClean="0"/>
              <a:t>About the size of a deck of cards</a:t>
            </a:r>
          </a:p>
          <a:p>
            <a:pPr lvl="1"/>
            <a:r>
              <a:rPr lang="en-US" sz="2400" dirty="0" smtClean="0"/>
              <a:t>Adequate amount for one meal</a:t>
            </a:r>
          </a:p>
        </p:txBody>
      </p:sp>
    </p:spTree>
    <p:extLst>
      <p:ext uri="{BB962C8B-B14F-4D97-AF65-F5344CB8AC3E}">
        <p14:creationId xmlns:p14="http://schemas.microsoft.com/office/powerpoint/2010/main" val="2052217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5563" y="44450"/>
            <a:ext cx="7445375" cy="530225"/>
          </a:xfrm>
        </p:spPr>
        <p:txBody>
          <a:bodyPr/>
          <a:lstStyle/>
          <a:p>
            <a:pPr eaLnBrk="1" hangingPunct="1"/>
            <a:r>
              <a:rPr lang="en-US" smtClean="0"/>
              <a:t>Best Sources of Protein</a:t>
            </a:r>
          </a:p>
        </p:txBody>
      </p:sp>
      <p:sp>
        <p:nvSpPr>
          <p:cNvPr id="39938" name="TextBox 3"/>
          <p:cNvSpPr txBox="1">
            <a:spLocks noChangeArrowheads="1"/>
          </p:cNvSpPr>
          <p:nvPr/>
        </p:nvSpPr>
        <p:spPr bwMode="auto">
          <a:xfrm>
            <a:off x="8139113" y="6521450"/>
            <a:ext cx="966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pPr>
            <a:r>
              <a:rPr lang="en-US" sz="1200" i="0" smtClean="0">
                <a:solidFill>
                  <a:srgbClr val="000000"/>
                </a:solidFill>
              </a:rPr>
              <a:t>Figure 6.14</a:t>
            </a:r>
          </a:p>
        </p:txBody>
      </p:sp>
      <p:pic>
        <p:nvPicPr>
          <p:cNvPr id="39939" name="Picture 5" descr="figure_06_14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1761" b="1785"/>
          <a:stretch>
            <a:fillRect/>
          </a:stretch>
        </p:blipFill>
        <p:spPr bwMode="auto">
          <a:xfrm>
            <a:off x="654050" y="633413"/>
            <a:ext cx="783272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490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Protein Bars</a:t>
            </a:r>
          </a:p>
        </p:txBody>
      </p:sp>
      <p:sp>
        <p:nvSpPr>
          <p:cNvPr id="41986" name="Rectangle 5"/>
          <p:cNvSpPr>
            <a:spLocks noGrp="1" noChangeArrowheads="1"/>
          </p:cNvSpPr>
          <p:nvPr>
            <p:ph type="body" idx="4294967295"/>
          </p:nvPr>
        </p:nvSpPr>
        <p:spPr>
          <a:xfrm>
            <a:off x="0" y="1009650"/>
            <a:ext cx="8885238" cy="5256213"/>
          </a:xfrm>
          <a:prstGeom prst="rect">
            <a:avLst/>
          </a:prstGeom>
        </p:spPr>
        <p:txBody>
          <a:bodyPr>
            <a:normAutofit/>
          </a:bodyPr>
          <a:lstStyle/>
          <a:p>
            <a:r>
              <a:rPr lang="en-US" sz="2800" dirty="0" smtClean="0"/>
              <a:t>Are marketed as convenient and portable</a:t>
            </a:r>
          </a:p>
          <a:p>
            <a:r>
              <a:rPr lang="en-US" sz="2800" dirty="0" smtClean="0"/>
              <a:t>Can be</a:t>
            </a:r>
          </a:p>
          <a:p>
            <a:pPr lvl="1"/>
            <a:r>
              <a:rPr lang="en-US" sz="2800" dirty="0" smtClean="0"/>
              <a:t>High in saturated fat and/or sugar</a:t>
            </a:r>
          </a:p>
          <a:p>
            <a:pPr lvl="1"/>
            <a:r>
              <a:rPr lang="en-US" sz="2800" dirty="0" smtClean="0"/>
              <a:t>Low in fiber</a:t>
            </a:r>
          </a:p>
          <a:p>
            <a:pPr lvl="1"/>
            <a:r>
              <a:rPr lang="en-US" sz="2800" dirty="0" smtClean="0"/>
              <a:t>Expensive</a:t>
            </a:r>
          </a:p>
          <a:p>
            <a:r>
              <a:rPr lang="en-US" sz="2800" dirty="0" smtClean="0"/>
              <a:t>A peanut butter sandwich is portable and lower in saturated fat and sugar and higher in fiber than some protein bars</a:t>
            </a:r>
          </a:p>
        </p:txBody>
      </p:sp>
    </p:spTree>
    <p:extLst>
      <p:ext uri="{BB962C8B-B14F-4D97-AF65-F5344CB8AC3E}">
        <p14:creationId xmlns:p14="http://schemas.microsoft.com/office/powerpoint/2010/main" val="472892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Eating Too Much Protein</a:t>
            </a:r>
          </a:p>
        </p:txBody>
      </p:sp>
      <p:sp>
        <p:nvSpPr>
          <p:cNvPr id="43010" name="Rectangle 7"/>
          <p:cNvSpPr>
            <a:spLocks noGrp="1" noChangeArrowheads="1"/>
          </p:cNvSpPr>
          <p:nvPr>
            <p:ph type="body" idx="4294967295"/>
          </p:nvPr>
        </p:nvSpPr>
        <p:spPr>
          <a:xfrm>
            <a:off x="0" y="1009650"/>
            <a:ext cx="8885238" cy="5256213"/>
          </a:xfrm>
          <a:prstGeom prst="rect">
            <a:avLst/>
          </a:prstGeom>
        </p:spPr>
        <p:txBody>
          <a:bodyPr>
            <a:normAutofit/>
          </a:bodyPr>
          <a:lstStyle/>
          <a:p>
            <a:r>
              <a:rPr lang="en-US" sz="3200" dirty="0" smtClean="0"/>
              <a:t>Risk of heart disease</a:t>
            </a:r>
          </a:p>
          <a:p>
            <a:r>
              <a:rPr lang="en-US" sz="3200" dirty="0" smtClean="0"/>
              <a:t>Risk of kidney stones</a:t>
            </a:r>
          </a:p>
          <a:p>
            <a:r>
              <a:rPr lang="en-US" sz="3200" dirty="0" smtClean="0"/>
              <a:t>Risk of calcium loss from bones</a:t>
            </a:r>
          </a:p>
          <a:p>
            <a:r>
              <a:rPr lang="en-US" sz="3200" dirty="0" smtClean="0"/>
              <a:t>Risk of colon cancer</a:t>
            </a:r>
          </a:p>
          <a:p>
            <a:r>
              <a:rPr lang="en-US" sz="3200" dirty="0" smtClean="0"/>
              <a:t>Displacement of other nutrient-rich, disease preventing foods</a:t>
            </a:r>
          </a:p>
        </p:txBody>
      </p:sp>
    </p:spTree>
    <p:extLst>
      <p:ext uri="{BB962C8B-B14F-4D97-AF65-F5344CB8AC3E}">
        <p14:creationId xmlns:p14="http://schemas.microsoft.com/office/powerpoint/2010/main" val="993484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Eating Too Little Protein</a:t>
            </a:r>
          </a:p>
        </p:txBody>
      </p:sp>
      <p:sp>
        <p:nvSpPr>
          <p:cNvPr id="44034" name="Rectangle 5"/>
          <p:cNvSpPr>
            <a:spLocks noGrp="1" noChangeArrowheads="1"/>
          </p:cNvSpPr>
          <p:nvPr>
            <p:ph type="body" idx="4294967295"/>
          </p:nvPr>
        </p:nvSpPr>
        <p:spPr>
          <a:xfrm>
            <a:off x="0" y="1009650"/>
            <a:ext cx="8885238" cy="5256213"/>
          </a:xfrm>
          <a:prstGeom prst="rect">
            <a:avLst/>
          </a:prstGeom>
        </p:spPr>
        <p:txBody>
          <a:bodyPr>
            <a:normAutofit/>
          </a:bodyPr>
          <a:lstStyle/>
          <a:p>
            <a:r>
              <a:rPr lang="en-US" sz="3200" dirty="0" smtClean="0"/>
              <a:t>Protein-energy malnutrition (PEM)</a:t>
            </a:r>
          </a:p>
          <a:p>
            <a:pPr lvl="1"/>
            <a:r>
              <a:rPr lang="en-US" sz="3200" dirty="0" smtClean="0"/>
              <a:t>Protein is used for energy rather than its other functions in the body</a:t>
            </a:r>
          </a:p>
          <a:p>
            <a:pPr lvl="1"/>
            <a:r>
              <a:rPr lang="en-US" sz="3200" dirty="0" smtClean="0"/>
              <a:t>Other important nutrients are in short supply</a:t>
            </a:r>
          </a:p>
          <a:p>
            <a:pPr lvl="1"/>
            <a:r>
              <a:rPr lang="en-US" sz="3200" dirty="0" smtClean="0"/>
              <a:t>More prevalent in infants and children</a:t>
            </a:r>
          </a:p>
          <a:p>
            <a:pPr lvl="2"/>
            <a:r>
              <a:rPr lang="en-US" sz="3200" dirty="0" smtClean="0"/>
              <a:t>17,000 children die each day as a result</a:t>
            </a:r>
          </a:p>
        </p:txBody>
      </p:sp>
    </p:spTree>
    <p:extLst>
      <p:ext uri="{BB962C8B-B14F-4D97-AF65-F5344CB8AC3E}">
        <p14:creationId xmlns:p14="http://schemas.microsoft.com/office/powerpoint/2010/main" val="384740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Too Little Protein</a:t>
            </a:r>
          </a:p>
        </p:txBody>
      </p:sp>
      <p:sp>
        <p:nvSpPr>
          <p:cNvPr id="45058" name="Rectangle 5"/>
          <p:cNvSpPr>
            <a:spLocks noGrp="1" noChangeArrowheads="1"/>
          </p:cNvSpPr>
          <p:nvPr>
            <p:ph type="body" idx="4294967295"/>
          </p:nvPr>
        </p:nvSpPr>
        <p:spPr>
          <a:xfrm>
            <a:off x="0" y="1009650"/>
            <a:ext cx="8885238" cy="5256213"/>
          </a:xfrm>
          <a:prstGeom prst="rect">
            <a:avLst/>
          </a:prstGeom>
        </p:spPr>
        <p:txBody>
          <a:bodyPr>
            <a:normAutofit/>
          </a:bodyPr>
          <a:lstStyle/>
          <a:p>
            <a:r>
              <a:rPr lang="en-US" sz="2800" dirty="0" smtClean="0"/>
              <a:t>Without adequate protein</a:t>
            </a:r>
          </a:p>
          <a:p>
            <a:pPr lvl="1"/>
            <a:r>
              <a:rPr lang="en-US" sz="2800" dirty="0" smtClean="0"/>
              <a:t>Cells lining the GI tract are not sufficiently replaced as they slough off</a:t>
            </a:r>
          </a:p>
          <a:p>
            <a:pPr lvl="1"/>
            <a:r>
              <a:rPr lang="en-US" sz="2800" dirty="0" smtClean="0"/>
              <a:t>Digestive function is inhibited</a:t>
            </a:r>
          </a:p>
          <a:p>
            <a:pPr lvl="1"/>
            <a:r>
              <a:rPr lang="en-US" sz="2800" dirty="0" smtClean="0"/>
              <a:t>Absorption of food is reduced</a:t>
            </a:r>
          </a:p>
          <a:p>
            <a:pPr lvl="1"/>
            <a:r>
              <a:rPr lang="en-US" sz="2800" dirty="0" smtClean="0"/>
              <a:t>Intestinal bacteria gets into the blood and causes septicemia</a:t>
            </a:r>
          </a:p>
          <a:p>
            <a:pPr lvl="1"/>
            <a:r>
              <a:rPr lang="en-US" sz="2800" dirty="0" smtClean="0"/>
              <a:t>Immune system is compromised due to malnutrition and cannot fight infection</a:t>
            </a:r>
          </a:p>
        </p:txBody>
      </p:sp>
    </p:spTree>
    <p:extLst>
      <p:ext uri="{BB962C8B-B14F-4D97-AF65-F5344CB8AC3E}">
        <p14:creationId xmlns:p14="http://schemas.microsoft.com/office/powerpoint/2010/main" val="806982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t>Learning Chapter </a:t>
            </a:r>
            <a:endParaRPr lang="id-ID" sz="4000" dirty="0"/>
          </a:p>
        </p:txBody>
      </p:sp>
      <p:sp>
        <p:nvSpPr>
          <p:cNvPr id="3" name="Content Placeholder 2"/>
          <p:cNvSpPr>
            <a:spLocks noGrp="1"/>
          </p:cNvSpPr>
          <p:nvPr>
            <p:ph idx="1"/>
          </p:nvPr>
        </p:nvSpPr>
        <p:spPr>
          <a:xfrm>
            <a:off x="457200" y="1176153"/>
            <a:ext cx="8139448" cy="3649133"/>
          </a:xfrm>
        </p:spPr>
        <p:txBody>
          <a:bodyPr>
            <a:normAutofit/>
          </a:bodyPr>
          <a:lstStyle/>
          <a:p>
            <a:r>
              <a:rPr lang="id-ID" sz="2800" b="1" dirty="0" smtClean="0"/>
              <a:t>Protein and amino acids metabolism</a:t>
            </a:r>
          </a:p>
          <a:p>
            <a:r>
              <a:rPr lang="id-ID" sz="2800" b="1" dirty="0" smtClean="0"/>
              <a:t>Protein and amino acids profil in human body</a:t>
            </a:r>
          </a:p>
          <a:p>
            <a:pPr fontAlgn="base"/>
            <a:r>
              <a:rPr lang="id-ID" sz="2800" b="1" dirty="0"/>
              <a:t>Amino </a:t>
            </a:r>
            <a:r>
              <a:rPr lang="id-ID" sz="2800" b="1" dirty="0" smtClean="0"/>
              <a:t>acid </a:t>
            </a:r>
            <a:r>
              <a:rPr lang="id-ID" sz="2800" b="1" dirty="0"/>
              <a:t>m</a:t>
            </a:r>
            <a:r>
              <a:rPr lang="id-ID" sz="2800" b="1" dirty="0" smtClean="0"/>
              <a:t>etabolism </a:t>
            </a:r>
            <a:r>
              <a:rPr lang="id-ID" sz="2800" b="1" dirty="0"/>
              <a:t>d</a:t>
            </a:r>
            <a:r>
              <a:rPr lang="id-ID" sz="2800" b="1" dirty="0" smtClean="0"/>
              <a:t>isorders</a:t>
            </a:r>
            <a:endParaRPr lang="id-ID" sz="2800" b="1" dirty="0"/>
          </a:p>
        </p:txBody>
      </p:sp>
    </p:spTree>
    <p:extLst>
      <p:ext uri="{BB962C8B-B14F-4D97-AF65-F5344CB8AC3E}">
        <p14:creationId xmlns:p14="http://schemas.microsoft.com/office/powerpoint/2010/main" val="970287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0" y="253734"/>
            <a:ext cx="6343650" cy="1456267"/>
          </a:xfrm>
        </p:spPr>
        <p:txBody>
          <a:bodyPr>
            <a:normAutofit/>
          </a:bodyPr>
          <a:lstStyle/>
          <a:p>
            <a:pPr algn="l" eaLnBrk="1" hangingPunct="1"/>
            <a:r>
              <a:rPr lang="en-US" sz="3600" dirty="0" smtClean="0"/>
              <a:t>Types of PEM: Kwashiorkor</a:t>
            </a:r>
          </a:p>
        </p:txBody>
      </p:sp>
      <p:sp>
        <p:nvSpPr>
          <p:cNvPr id="46082" name="Content Placeholder 2"/>
          <p:cNvSpPr>
            <a:spLocks noGrp="1"/>
          </p:cNvSpPr>
          <p:nvPr>
            <p:ph idx="1"/>
          </p:nvPr>
        </p:nvSpPr>
        <p:spPr>
          <a:xfrm>
            <a:off x="173797" y="981868"/>
            <a:ext cx="5886450" cy="5662613"/>
          </a:xfrm>
        </p:spPr>
        <p:txBody>
          <a:bodyPr/>
          <a:lstStyle/>
          <a:p>
            <a:pPr eaLnBrk="1" hangingPunct="1">
              <a:spcBef>
                <a:spcPts val="600"/>
              </a:spcBef>
              <a:buFont typeface="Wingdings" panose="05000000000000000000" pitchFamily="2" charset="2"/>
              <a:buChar char="Ø"/>
            </a:pPr>
            <a:r>
              <a:rPr lang="en-US" sz="2800" dirty="0" smtClean="0"/>
              <a:t>Severe protein deficiency</a:t>
            </a:r>
          </a:p>
          <a:p>
            <a:pPr lvl="1" eaLnBrk="1" hangingPunct="1">
              <a:spcBef>
                <a:spcPts val="600"/>
              </a:spcBef>
            </a:pPr>
            <a:r>
              <a:rPr lang="en-US" sz="2400" dirty="0" smtClean="0"/>
              <a:t>Generally result of a diet high in grains and deficient in protein</a:t>
            </a:r>
          </a:p>
          <a:p>
            <a:pPr eaLnBrk="1" hangingPunct="1">
              <a:spcBef>
                <a:spcPts val="600"/>
              </a:spcBef>
              <a:buFont typeface="Wingdings" panose="05000000000000000000" pitchFamily="2" charset="2"/>
              <a:buChar char="Ø"/>
            </a:pPr>
            <a:r>
              <a:rPr lang="en-US" sz="2800" dirty="0" smtClean="0"/>
              <a:t>Symptoms range from</a:t>
            </a:r>
          </a:p>
          <a:p>
            <a:pPr lvl="1" eaLnBrk="1" hangingPunct="1">
              <a:spcBef>
                <a:spcPts val="600"/>
              </a:spcBef>
            </a:pPr>
            <a:r>
              <a:rPr lang="en-US" sz="2400" dirty="0" smtClean="0"/>
              <a:t>Edema in legs, feet, and stomach</a:t>
            </a:r>
          </a:p>
          <a:p>
            <a:pPr lvl="1" eaLnBrk="1" hangingPunct="1">
              <a:spcBef>
                <a:spcPts val="600"/>
              </a:spcBef>
            </a:pPr>
            <a:r>
              <a:rPr lang="en-US" sz="2400" dirty="0" smtClean="0"/>
              <a:t>Muscle tone and strength diminish</a:t>
            </a:r>
          </a:p>
          <a:p>
            <a:pPr lvl="1" eaLnBrk="1" hangingPunct="1">
              <a:spcBef>
                <a:spcPts val="600"/>
              </a:spcBef>
            </a:pPr>
            <a:r>
              <a:rPr lang="en-US" sz="2400" dirty="0" smtClean="0"/>
              <a:t>Hair is brittle and easy to pull out</a:t>
            </a:r>
          </a:p>
          <a:p>
            <a:pPr lvl="1" eaLnBrk="1" hangingPunct="1">
              <a:spcBef>
                <a:spcPts val="600"/>
              </a:spcBef>
            </a:pPr>
            <a:r>
              <a:rPr lang="en-US" sz="2400" dirty="0" smtClean="0"/>
              <a:t>Appear pale, sad, and apathetic</a:t>
            </a:r>
          </a:p>
          <a:p>
            <a:pPr lvl="1" eaLnBrk="1" hangingPunct="1">
              <a:spcBef>
                <a:spcPts val="600"/>
              </a:spcBef>
            </a:pPr>
            <a:r>
              <a:rPr lang="en-US" sz="2400" dirty="0" smtClean="0"/>
              <a:t>Prone to infection, rapid heart rate, excess fluid in lungs, pneumonia, septicemia, and water and </a:t>
            </a:r>
            <a:r>
              <a:rPr lang="en-US" sz="2400" dirty="0" smtClean="0">
                <a:solidFill>
                  <a:srgbClr val="000000"/>
                </a:solidFill>
              </a:rPr>
              <a:t>electrolyte </a:t>
            </a:r>
            <a:r>
              <a:rPr lang="en-US" sz="2400" dirty="0" smtClean="0"/>
              <a:t>imbalances</a:t>
            </a:r>
          </a:p>
          <a:p>
            <a:pPr lvl="1" eaLnBrk="1" hangingPunct="1">
              <a:spcBef>
                <a:spcPts val="600"/>
              </a:spcBef>
              <a:buFontTx/>
              <a:buNone/>
            </a:pPr>
            <a:r>
              <a:rPr lang="en-US" sz="1400" dirty="0" smtClean="0"/>
              <a:t>	(Image from http://www.thachers.org/pediatrics.htm)</a:t>
            </a:r>
          </a:p>
        </p:txBody>
      </p:sp>
      <p:sp>
        <p:nvSpPr>
          <p:cNvPr id="46083" name="TextBox 4"/>
          <p:cNvSpPr txBox="1">
            <a:spLocks noChangeArrowheads="1"/>
          </p:cNvSpPr>
          <p:nvPr/>
        </p:nvSpPr>
        <p:spPr bwMode="auto">
          <a:xfrm>
            <a:off x="8139113" y="6507163"/>
            <a:ext cx="966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pPr>
            <a:r>
              <a:rPr lang="en-US" sz="1200" i="0" smtClean="0">
                <a:solidFill>
                  <a:srgbClr val="000000"/>
                </a:solidFill>
              </a:rPr>
              <a:t>Figure 6.16</a:t>
            </a:r>
          </a:p>
        </p:txBody>
      </p:sp>
      <p:pic>
        <p:nvPicPr>
          <p:cNvPr id="46086" name="Picture 6" descr="kwashiorkor.jpg (77506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482600"/>
            <a:ext cx="2149475" cy="352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09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476673"/>
            <a:ext cx="5863680" cy="720080"/>
          </a:xfrm>
        </p:spPr>
        <p:txBody>
          <a:bodyPr/>
          <a:lstStyle/>
          <a:p>
            <a:pPr algn="l" eaLnBrk="1" hangingPunct="1"/>
            <a:r>
              <a:rPr lang="en-US" dirty="0" smtClean="0"/>
              <a:t>Types of PEM: Marasmus</a:t>
            </a:r>
          </a:p>
        </p:txBody>
      </p:sp>
      <p:sp>
        <p:nvSpPr>
          <p:cNvPr id="47106" name="Content Placeholder 2"/>
          <p:cNvSpPr>
            <a:spLocks noGrp="1"/>
          </p:cNvSpPr>
          <p:nvPr>
            <p:ph idx="1"/>
          </p:nvPr>
        </p:nvSpPr>
        <p:spPr>
          <a:xfrm>
            <a:off x="6896" y="486409"/>
            <a:ext cx="5500688" cy="5703888"/>
          </a:xfrm>
        </p:spPr>
        <p:txBody>
          <a:bodyPr>
            <a:normAutofit/>
          </a:bodyPr>
          <a:lstStyle/>
          <a:p>
            <a:pPr eaLnBrk="1" hangingPunct="1">
              <a:spcBef>
                <a:spcPts val="600"/>
              </a:spcBef>
              <a:buFont typeface="Wingdings" panose="05000000000000000000" pitchFamily="2" charset="2"/>
              <a:buChar char="Ø"/>
            </a:pPr>
            <a:r>
              <a:rPr lang="en-US" sz="2400" dirty="0" smtClean="0"/>
              <a:t>Results from a severe deficiency in kilocalories</a:t>
            </a:r>
          </a:p>
          <a:p>
            <a:pPr lvl="1" eaLnBrk="1" hangingPunct="1">
              <a:spcBef>
                <a:spcPts val="600"/>
              </a:spcBef>
            </a:pPr>
            <a:r>
              <a:rPr lang="en-US" sz="2400" dirty="0" smtClean="0"/>
              <a:t>Frail, emaciated appearance</a:t>
            </a:r>
          </a:p>
          <a:p>
            <a:pPr lvl="1" eaLnBrk="1" hangingPunct="1">
              <a:spcBef>
                <a:spcPts val="600"/>
              </a:spcBef>
            </a:pPr>
            <a:r>
              <a:rPr lang="en-US" sz="2400" dirty="0" smtClean="0"/>
              <a:t>Weakened and appear apathetic</a:t>
            </a:r>
          </a:p>
          <a:p>
            <a:pPr lvl="1" eaLnBrk="1" hangingPunct="1">
              <a:spcBef>
                <a:spcPts val="600"/>
              </a:spcBef>
            </a:pPr>
            <a:r>
              <a:rPr lang="en-US" sz="2400" dirty="0" smtClean="0"/>
              <a:t>Many cannot stand without support</a:t>
            </a:r>
          </a:p>
          <a:p>
            <a:pPr lvl="1" eaLnBrk="1" hangingPunct="1">
              <a:spcBef>
                <a:spcPts val="600"/>
              </a:spcBef>
            </a:pPr>
            <a:r>
              <a:rPr lang="en-US" sz="2400" dirty="0" smtClean="0"/>
              <a:t>Look old</a:t>
            </a:r>
          </a:p>
          <a:p>
            <a:pPr lvl="1" eaLnBrk="1" hangingPunct="1">
              <a:spcBef>
                <a:spcPts val="600"/>
              </a:spcBef>
            </a:pPr>
            <a:r>
              <a:rPr lang="en-US" sz="2400" dirty="0" smtClean="0"/>
              <a:t>Hair is thin, dry, and</a:t>
            </a:r>
            <a:r>
              <a:rPr lang="en-US" sz="2400" dirty="0" smtClean="0">
                <a:solidFill>
                  <a:srgbClr val="FF0000"/>
                </a:solidFill>
              </a:rPr>
              <a:t> </a:t>
            </a:r>
            <a:r>
              <a:rPr lang="en-US" sz="2400" dirty="0" smtClean="0">
                <a:solidFill>
                  <a:srgbClr val="000000"/>
                </a:solidFill>
              </a:rPr>
              <a:t>lacks sheen</a:t>
            </a:r>
          </a:p>
          <a:p>
            <a:pPr lvl="1" eaLnBrk="1" hangingPunct="1">
              <a:spcBef>
                <a:spcPts val="600"/>
              </a:spcBef>
            </a:pPr>
            <a:r>
              <a:rPr lang="en-US" sz="2400" dirty="0" smtClean="0"/>
              <a:t>Body temperature and blood pressure are low</a:t>
            </a:r>
          </a:p>
          <a:p>
            <a:pPr lvl="1" eaLnBrk="1" hangingPunct="1">
              <a:spcBef>
                <a:spcPts val="600"/>
              </a:spcBef>
            </a:pPr>
            <a:r>
              <a:rPr lang="en-US" sz="2400" dirty="0" smtClean="0"/>
              <a:t>Prone to dehydration, infections, and unnecessary blood clotting</a:t>
            </a:r>
          </a:p>
        </p:txBody>
      </p:sp>
      <p:sp>
        <p:nvSpPr>
          <p:cNvPr id="47107" name="TextBox 4"/>
          <p:cNvSpPr txBox="1">
            <a:spLocks noChangeArrowheads="1"/>
          </p:cNvSpPr>
          <p:nvPr/>
        </p:nvSpPr>
        <p:spPr bwMode="auto">
          <a:xfrm>
            <a:off x="8139113" y="6507163"/>
            <a:ext cx="966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pPr>
            <a:r>
              <a:rPr lang="en-US" sz="1200" i="0" smtClean="0">
                <a:solidFill>
                  <a:srgbClr val="000000"/>
                </a:solidFill>
              </a:rPr>
              <a:t>Figure 6.17</a:t>
            </a:r>
          </a:p>
        </p:txBody>
      </p:sp>
      <p:pic>
        <p:nvPicPr>
          <p:cNvPr id="47108" name="Picture 6" descr="figure_06_17_labeled.jpg                                       000028C2ServDisk_02                    C66E6659:"/>
          <p:cNvPicPr>
            <a:picLocks noChangeAspect="1" noChangeArrowheads="1"/>
          </p:cNvPicPr>
          <p:nvPr/>
        </p:nvPicPr>
        <p:blipFill>
          <a:blip r:embed="rId2" cstate="print">
            <a:extLst>
              <a:ext uri="{28A0092B-C50C-407E-A947-70E740481C1C}">
                <a14:useLocalDpi xmlns:a14="http://schemas.microsoft.com/office/drawing/2010/main" val="0"/>
              </a:ext>
            </a:extLst>
          </a:blip>
          <a:srcRect l="2177" t="1860" r="2202" b="1884"/>
          <a:stretch>
            <a:fillRect/>
          </a:stretch>
        </p:blipFill>
        <p:spPr bwMode="auto">
          <a:xfrm>
            <a:off x="5500688" y="688975"/>
            <a:ext cx="3563937"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048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title" idx="4294967295"/>
          </p:nvPr>
        </p:nvSpPr>
        <p:spPr>
          <a:xfrm>
            <a:off x="85725" y="34482"/>
            <a:ext cx="7445375" cy="517525"/>
          </a:xfrm>
          <a:prstGeom prst="rect">
            <a:avLst/>
          </a:prstGeom>
        </p:spPr>
        <p:txBody>
          <a:bodyPr>
            <a:normAutofit fontScale="90000"/>
          </a:bodyPr>
          <a:lstStyle/>
          <a:p>
            <a:pPr algn="l"/>
            <a:r>
              <a:rPr lang="en-US" dirty="0" smtClean="0"/>
              <a:t>Types of PEM: </a:t>
            </a:r>
            <a:r>
              <a:rPr lang="en-US" dirty="0" err="1" smtClean="0"/>
              <a:t>Marasmic</a:t>
            </a:r>
            <a:r>
              <a:rPr lang="en-US" dirty="0" smtClean="0"/>
              <a:t> Kwashiorkor</a:t>
            </a:r>
          </a:p>
        </p:txBody>
      </p:sp>
      <p:sp>
        <p:nvSpPr>
          <p:cNvPr id="48130" name="Rectangle 5"/>
          <p:cNvSpPr>
            <a:spLocks noGrp="1" noChangeArrowheads="1"/>
          </p:cNvSpPr>
          <p:nvPr>
            <p:ph type="body" idx="4294967295"/>
          </p:nvPr>
        </p:nvSpPr>
        <p:spPr>
          <a:xfrm>
            <a:off x="0" y="1605032"/>
            <a:ext cx="5768975" cy="4920312"/>
          </a:xfrm>
          <a:prstGeom prst="rect">
            <a:avLst/>
          </a:prstGeom>
        </p:spPr>
        <p:txBody>
          <a:bodyPr>
            <a:normAutofit/>
          </a:bodyPr>
          <a:lstStyle/>
          <a:p>
            <a:r>
              <a:rPr lang="en-US" sz="3200" dirty="0" smtClean="0"/>
              <a:t>Chronic deficiency in kilocalories and protein</a:t>
            </a:r>
          </a:p>
          <a:p>
            <a:pPr lvl="1"/>
            <a:r>
              <a:rPr lang="en-US" sz="3200" dirty="0" smtClean="0"/>
              <a:t>Have edema in legs and arms</a:t>
            </a:r>
          </a:p>
          <a:p>
            <a:pPr lvl="1"/>
            <a:r>
              <a:rPr lang="en-US" sz="3200" dirty="0" smtClean="0"/>
              <a:t>Have a </a:t>
            </a:r>
            <a:r>
              <a:rPr lang="ja-JP" altLang="en-US" sz="3200" dirty="0" smtClean="0">
                <a:ea typeface="MS PGothic" panose="020B0600070205080204" pitchFamily="34" charset="-128"/>
              </a:rPr>
              <a:t>“</a:t>
            </a:r>
            <a:r>
              <a:rPr lang="en-US" altLang="ja-JP" sz="3200" dirty="0" smtClean="0">
                <a:ea typeface="MS PGothic" panose="020B0600070205080204" pitchFamily="34" charset="-128"/>
              </a:rPr>
              <a:t>skin and bones</a:t>
            </a:r>
            <a:r>
              <a:rPr lang="ja-JP" altLang="en-US" sz="3200" dirty="0" smtClean="0">
                <a:ea typeface="MS PGothic" panose="020B0600070205080204" pitchFamily="34" charset="-128"/>
              </a:rPr>
              <a:t>”</a:t>
            </a:r>
            <a:r>
              <a:rPr lang="en-US" altLang="ja-JP" sz="3200" dirty="0" smtClean="0">
                <a:ea typeface="MS PGothic" panose="020B0600070205080204" pitchFamily="34" charset="-128"/>
              </a:rPr>
              <a:t> appearance</a:t>
            </a:r>
          </a:p>
          <a:p>
            <a:pPr lvl="1"/>
            <a:r>
              <a:rPr lang="en-US" sz="3200" dirty="0" smtClean="0"/>
              <a:t>With treatment the edema subsides and appearance becomes more like someone with marasmus</a:t>
            </a:r>
          </a:p>
        </p:txBody>
      </p:sp>
      <p:pic>
        <p:nvPicPr>
          <p:cNvPr id="48132" name="Picture 6" descr="figure_06_16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1636" b="1662"/>
          <a:stretch>
            <a:fillRect/>
          </a:stretch>
        </p:blipFill>
        <p:spPr bwMode="auto">
          <a:xfrm>
            <a:off x="5969000" y="930275"/>
            <a:ext cx="30734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43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Treatment for PEM</a:t>
            </a:r>
          </a:p>
        </p:txBody>
      </p:sp>
      <p:sp>
        <p:nvSpPr>
          <p:cNvPr id="49154" name="Rectangle 5"/>
          <p:cNvSpPr>
            <a:spLocks noGrp="1" noChangeArrowheads="1"/>
          </p:cNvSpPr>
          <p:nvPr>
            <p:ph type="body" idx="4294967295"/>
          </p:nvPr>
        </p:nvSpPr>
        <p:spPr>
          <a:xfrm>
            <a:off x="0" y="1009650"/>
            <a:ext cx="8885238" cy="5256213"/>
          </a:xfrm>
          <a:prstGeom prst="rect">
            <a:avLst/>
          </a:prstGeom>
        </p:spPr>
        <p:txBody>
          <a:bodyPr>
            <a:noAutofit/>
          </a:bodyPr>
          <a:lstStyle/>
          <a:p>
            <a:r>
              <a:rPr lang="en-US" sz="2800" dirty="0" smtClean="0"/>
              <a:t>Medical and nutritional treatment can dramatically reduce mortality rate</a:t>
            </a:r>
          </a:p>
          <a:p>
            <a:r>
              <a:rPr lang="en-US" sz="2800" dirty="0" smtClean="0"/>
              <a:t>Should be carefully and slowly implemented</a:t>
            </a:r>
          </a:p>
          <a:p>
            <a:pPr lvl="1"/>
            <a:r>
              <a:rPr lang="en-US" sz="2800" dirty="0" smtClean="0"/>
              <a:t>Step 1 – Address life-threatening factors</a:t>
            </a:r>
          </a:p>
          <a:p>
            <a:pPr lvl="2"/>
            <a:r>
              <a:rPr lang="en-US" sz="2800" dirty="0" smtClean="0"/>
              <a:t>Severe dehydration </a:t>
            </a:r>
          </a:p>
          <a:p>
            <a:pPr lvl="2"/>
            <a:r>
              <a:rPr lang="en-US" sz="2800" dirty="0" smtClean="0"/>
              <a:t>Fluid and nutrient imbalances</a:t>
            </a:r>
          </a:p>
          <a:p>
            <a:pPr lvl="1"/>
            <a:r>
              <a:rPr lang="en-US" sz="2800" dirty="0" smtClean="0"/>
              <a:t>Step 2 – Restore depleted tissue</a:t>
            </a:r>
          </a:p>
          <a:p>
            <a:pPr lvl="2"/>
            <a:r>
              <a:rPr lang="en-US" sz="2800" dirty="0" smtClean="0"/>
              <a:t>Gradually  provide nutritionally dense kilocalories and high-quality protein</a:t>
            </a:r>
          </a:p>
          <a:p>
            <a:pPr lvl="1"/>
            <a:r>
              <a:rPr lang="en-US" sz="2800" dirty="0" smtClean="0"/>
              <a:t>Step 3 – Transition to foods and introduce physical activity</a:t>
            </a:r>
          </a:p>
        </p:txBody>
      </p:sp>
    </p:spTree>
    <p:extLst>
      <p:ext uri="{BB962C8B-B14F-4D97-AF65-F5344CB8AC3E}">
        <p14:creationId xmlns:p14="http://schemas.microsoft.com/office/powerpoint/2010/main" val="1115878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smtClean="0"/>
              <a:t>Vegetarian Diet</a:t>
            </a:r>
          </a:p>
        </p:txBody>
      </p:sp>
      <p:sp>
        <p:nvSpPr>
          <p:cNvPr id="51202" name="Rectangle 5"/>
          <p:cNvSpPr>
            <a:spLocks noGrp="1" noChangeArrowheads="1"/>
          </p:cNvSpPr>
          <p:nvPr>
            <p:ph type="body" idx="4294967295"/>
          </p:nvPr>
        </p:nvSpPr>
        <p:spPr>
          <a:xfrm>
            <a:off x="0" y="1009650"/>
            <a:ext cx="8885238" cy="5256213"/>
          </a:xfrm>
          <a:prstGeom prst="rect">
            <a:avLst/>
          </a:prstGeom>
        </p:spPr>
        <p:txBody>
          <a:bodyPr>
            <a:normAutofit/>
          </a:bodyPr>
          <a:lstStyle/>
          <a:p>
            <a:r>
              <a:rPr lang="en-US" sz="2800" dirty="0" smtClean="0"/>
              <a:t>People choose vegetarian diets for a variety of reasons</a:t>
            </a:r>
          </a:p>
          <a:p>
            <a:pPr lvl="1"/>
            <a:r>
              <a:rPr lang="en-US" sz="2800" dirty="0" smtClean="0"/>
              <a:t>Ethical</a:t>
            </a:r>
          </a:p>
          <a:p>
            <a:pPr lvl="1"/>
            <a:r>
              <a:rPr lang="en-US" sz="2800" dirty="0" smtClean="0"/>
              <a:t>Religious</a:t>
            </a:r>
          </a:p>
          <a:p>
            <a:pPr lvl="1"/>
            <a:r>
              <a:rPr lang="en-US" sz="2800" dirty="0" smtClean="0"/>
              <a:t>Environmental</a:t>
            </a:r>
          </a:p>
          <a:p>
            <a:pPr lvl="1"/>
            <a:r>
              <a:rPr lang="en-US" sz="2800" dirty="0" smtClean="0"/>
              <a:t>Health</a:t>
            </a:r>
          </a:p>
          <a:p>
            <a:pPr lvl="1"/>
            <a:endParaRPr lang="en-US" sz="2800" dirty="0" smtClean="0"/>
          </a:p>
          <a:p>
            <a:r>
              <a:rPr lang="en-US" sz="2800" dirty="0" smtClean="0"/>
              <a:t>Vegetarians must consume adequate amounts of a variety of food and should plan meals well</a:t>
            </a:r>
          </a:p>
        </p:txBody>
      </p:sp>
    </p:spTree>
    <p:extLst>
      <p:ext uri="{BB962C8B-B14F-4D97-AF65-F5344CB8AC3E}">
        <p14:creationId xmlns:p14="http://schemas.microsoft.com/office/powerpoint/2010/main" val="3477974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descr="table_06_06.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1761" b="1785"/>
          <a:stretch>
            <a:fillRect/>
          </a:stretch>
        </p:blipFill>
        <p:spPr bwMode="auto">
          <a:xfrm>
            <a:off x="303213" y="190500"/>
            <a:ext cx="8535987"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792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txBox="1">
            <a:spLocks/>
          </p:cNvSpPr>
          <p:nvPr/>
        </p:nvSpPr>
        <p:spPr bwMode="auto">
          <a:xfrm>
            <a:off x="4283968" y="2564904"/>
            <a:ext cx="2457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1800225" algn="l"/>
              </a:tabLst>
              <a:defRPr sz="2200" i="1">
                <a:solidFill>
                  <a:schemeClr val="tx1"/>
                </a:solidFill>
                <a:latin typeface="Times New Roman" panose="02020603050405020304" pitchFamily="18" charset="0"/>
                <a:ea typeface="MS PGothic" panose="020B0600070205080204" pitchFamily="34" charset="-128"/>
              </a:defRPr>
            </a:lvl1pPr>
            <a:lvl2pPr marL="742950" indent="-285750">
              <a:tabLst>
                <a:tab pos="1800225" algn="l"/>
              </a:tabLst>
              <a:defRPr sz="2200" i="1">
                <a:solidFill>
                  <a:schemeClr val="tx1"/>
                </a:solidFill>
                <a:latin typeface="Times New Roman" panose="02020603050405020304" pitchFamily="18" charset="0"/>
                <a:ea typeface="MS PGothic" panose="020B0600070205080204" pitchFamily="34" charset="-128"/>
              </a:defRPr>
            </a:lvl2pPr>
            <a:lvl3pPr marL="1146175" indent="-349250">
              <a:tabLst>
                <a:tab pos="1800225" algn="l"/>
              </a:tabLst>
              <a:defRPr sz="2200" i="1">
                <a:solidFill>
                  <a:schemeClr val="tx1"/>
                </a:solidFill>
                <a:latin typeface="Times New Roman" panose="02020603050405020304" pitchFamily="18" charset="0"/>
                <a:ea typeface="MS PGothic" panose="020B0600070205080204" pitchFamily="34" charset="-128"/>
              </a:defRPr>
            </a:lvl3pPr>
            <a:lvl4pPr marL="1600200" indent="-228600">
              <a:tabLst>
                <a:tab pos="1800225" algn="l"/>
              </a:tabLst>
              <a:defRPr sz="2200" i="1">
                <a:solidFill>
                  <a:schemeClr val="tx1"/>
                </a:solidFill>
                <a:latin typeface="Times New Roman" panose="02020603050405020304" pitchFamily="18" charset="0"/>
                <a:ea typeface="MS PGothic" panose="020B0600070205080204" pitchFamily="34" charset="-128"/>
              </a:defRPr>
            </a:lvl4pPr>
            <a:lvl5pPr marL="2057400" indent="-228600">
              <a:tabLst>
                <a:tab pos="1800225" algn="l"/>
              </a:tabLst>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800225" algn="l"/>
              </a:tabLs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800225" algn="l"/>
              </a:tabLs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800225" algn="l"/>
              </a:tabLs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800225" algn="l"/>
              </a:tabLst>
              <a:defRPr sz="2200" i="1">
                <a:solidFill>
                  <a:schemeClr val="tx1"/>
                </a:solidFill>
                <a:latin typeface="Times New Roman" panose="02020603050405020304" pitchFamily="18" charset="0"/>
                <a:ea typeface="MS PGothic" panose="020B0600070205080204" pitchFamily="34" charset="-128"/>
              </a:defRPr>
            </a:lvl9pPr>
          </a:lstStyle>
          <a:p>
            <a:pPr lvl="2" defTabSz="914400" eaLnBrk="0" fontAlgn="base" hangingPunct="0">
              <a:lnSpc>
                <a:spcPct val="90000"/>
              </a:lnSpc>
              <a:spcBef>
                <a:spcPts val="600"/>
              </a:spcBef>
              <a:spcAft>
                <a:spcPct val="0"/>
              </a:spcAft>
              <a:buClr>
                <a:srgbClr val="993300"/>
              </a:buClr>
              <a:buFont typeface="Times New Roman" panose="02020603050405020304" pitchFamily="18" charset="0"/>
              <a:buChar char="-"/>
            </a:pPr>
            <a:r>
              <a:rPr lang="en-US" sz="2700" i="0" dirty="0" smtClean="0">
                <a:solidFill>
                  <a:srgbClr val="000000"/>
                </a:solidFill>
              </a:rPr>
              <a:t>Cancer</a:t>
            </a:r>
          </a:p>
          <a:p>
            <a:pPr lvl="2" defTabSz="914400" eaLnBrk="0" fontAlgn="base" hangingPunct="0">
              <a:lnSpc>
                <a:spcPct val="90000"/>
              </a:lnSpc>
              <a:spcBef>
                <a:spcPts val="600"/>
              </a:spcBef>
              <a:spcAft>
                <a:spcPct val="0"/>
              </a:spcAft>
              <a:buClr>
                <a:srgbClr val="993300"/>
              </a:buClr>
              <a:buFont typeface="Times New Roman" panose="02020603050405020304" pitchFamily="18" charset="0"/>
              <a:buChar char="-"/>
            </a:pPr>
            <a:r>
              <a:rPr lang="en-US" sz="2700" i="0" dirty="0" smtClean="0">
                <a:solidFill>
                  <a:srgbClr val="000000"/>
                </a:solidFill>
              </a:rPr>
              <a:t>Stroke</a:t>
            </a:r>
          </a:p>
          <a:p>
            <a:pPr lvl="2" defTabSz="914400" eaLnBrk="0" fontAlgn="base" hangingPunct="0">
              <a:lnSpc>
                <a:spcPct val="90000"/>
              </a:lnSpc>
              <a:spcBef>
                <a:spcPts val="600"/>
              </a:spcBef>
              <a:spcAft>
                <a:spcPct val="0"/>
              </a:spcAft>
              <a:buClr>
                <a:srgbClr val="993300"/>
              </a:buClr>
              <a:buFont typeface="Times New Roman" panose="02020603050405020304" pitchFamily="18" charset="0"/>
              <a:buChar char="-"/>
            </a:pPr>
            <a:r>
              <a:rPr lang="en-US" sz="2700" i="0" dirty="0" smtClean="0">
                <a:solidFill>
                  <a:srgbClr val="000000"/>
                </a:solidFill>
              </a:rPr>
              <a:t>Obesity</a:t>
            </a:r>
          </a:p>
        </p:txBody>
      </p:sp>
      <p:sp>
        <p:nvSpPr>
          <p:cNvPr id="53250" name="Rectangle 7"/>
          <p:cNvSpPr>
            <a:spLocks noGrp="1" noChangeArrowheads="1"/>
          </p:cNvSpPr>
          <p:nvPr>
            <p:ph type="title" idx="4294967295"/>
          </p:nvPr>
        </p:nvSpPr>
        <p:spPr>
          <a:xfrm>
            <a:off x="0" y="266700"/>
            <a:ext cx="7924800" cy="517525"/>
          </a:xfrm>
          <a:prstGeom prst="rect">
            <a:avLst/>
          </a:prstGeom>
        </p:spPr>
        <p:txBody>
          <a:bodyPr>
            <a:normAutofit fontScale="90000"/>
          </a:bodyPr>
          <a:lstStyle/>
          <a:p>
            <a:r>
              <a:rPr lang="en-US" dirty="0" smtClean="0"/>
              <a:t>Potential Benefits, Risks of a Vegetarian Diet</a:t>
            </a:r>
          </a:p>
        </p:txBody>
      </p:sp>
      <p:sp>
        <p:nvSpPr>
          <p:cNvPr id="53251" name="Rectangle 8"/>
          <p:cNvSpPr>
            <a:spLocks noGrp="1" noChangeArrowheads="1"/>
          </p:cNvSpPr>
          <p:nvPr>
            <p:ph type="body" idx="4294967295"/>
          </p:nvPr>
        </p:nvSpPr>
        <p:spPr>
          <a:xfrm>
            <a:off x="79250" y="1628800"/>
            <a:ext cx="8885238" cy="4263636"/>
          </a:xfrm>
          <a:prstGeom prst="rect">
            <a:avLst/>
          </a:prstGeom>
        </p:spPr>
        <p:txBody>
          <a:bodyPr>
            <a:noAutofit/>
          </a:bodyPr>
          <a:lstStyle/>
          <a:p>
            <a:r>
              <a:rPr lang="en-US" sz="2800" dirty="0" smtClean="0"/>
              <a:t>Benefits of a healthy vegetarian diet</a:t>
            </a:r>
          </a:p>
          <a:p>
            <a:pPr lvl="1"/>
            <a:r>
              <a:rPr lang="en-US" sz="2800" dirty="0" smtClean="0"/>
              <a:t>Reduced risk of</a:t>
            </a:r>
          </a:p>
          <a:p>
            <a:pPr lvl="2"/>
            <a:r>
              <a:rPr lang="en-US" sz="2800" dirty="0" smtClean="0"/>
              <a:t>Heart disease</a:t>
            </a:r>
          </a:p>
          <a:p>
            <a:pPr lvl="2"/>
            <a:r>
              <a:rPr lang="en-US" sz="2800" dirty="0" smtClean="0"/>
              <a:t>High blood pressure</a:t>
            </a:r>
          </a:p>
          <a:p>
            <a:pPr lvl="2"/>
            <a:r>
              <a:rPr lang="en-US" sz="2800" dirty="0" smtClean="0"/>
              <a:t>Diabetes</a:t>
            </a:r>
          </a:p>
          <a:p>
            <a:pPr lvl="2"/>
            <a:endParaRPr lang="en-US" sz="2800" dirty="0" smtClean="0"/>
          </a:p>
          <a:p>
            <a:r>
              <a:rPr lang="en-US" sz="2800" dirty="0" smtClean="0"/>
              <a:t>Potential risks of a vegetarian diet</a:t>
            </a:r>
          </a:p>
          <a:p>
            <a:pPr lvl="1"/>
            <a:r>
              <a:rPr lang="en-US" sz="2800" dirty="0" err="1" smtClean="0"/>
              <a:t>Underconsumption</a:t>
            </a:r>
            <a:r>
              <a:rPr lang="en-US" sz="2800" dirty="0" smtClean="0"/>
              <a:t> of certain nutrients</a:t>
            </a:r>
          </a:p>
          <a:p>
            <a:pPr lvl="2"/>
            <a:r>
              <a:rPr lang="en-US" sz="2800" dirty="0" smtClean="0"/>
              <a:t>Protein</a:t>
            </a:r>
          </a:p>
          <a:p>
            <a:pPr lvl="2"/>
            <a:r>
              <a:rPr lang="en-US" sz="2800" dirty="0" smtClean="0"/>
              <a:t>Vitamin B</a:t>
            </a:r>
            <a:r>
              <a:rPr lang="en-US" sz="2800" baseline="-25000" dirty="0" smtClean="0"/>
              <a:t>12</a:t>
            </a:r>
            <a:endParaRPr lang="en-US" sz="2800" dirty="0" smtClean="0"/>
          </a:p>
        </p:txBody>
      </p:sp>
    </p:spTree>
    <p:extLst>
      <p:ext uri="{BB962C8B-B14F-4D97-AF65-F5344CB8AC3E}">
        <p14:creationId xmlns:p14="http://schemas.microsoft.com/office/powerpoint/2010/main" val="3775188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55563" y="44450"/>
            <a:ext cx="7445375" cy="530225"/>
          </a:xfrm>
        </p:spPr>
        <p:txBody>
          <a:bodyPr/>
          <a:lstStyle/>
          <a:p>
            <a:pPr eaLnBrk="1" hangingPunct="1"/>
            <a:r>
              <a:rPr lang="en-US" smtClean="0"/>
              <a:t>Vegetarian Food Guide Pyramid</a:t>
            </a:r>
          </a:p>
        </p:txBody>
      </p:sp>
      <p:sp>
        <p:nvSpPr>
          <p:cNvPr id="54274" name="TextBox 3"/>
          <p:cNvSpPr txBox="1">
            <a:spLocks noChangeArrowheads="1"/>
          </p:cNvSpPr>
          <p:nvPr/>
        </p:nvSpPr>
        <p:spPr bwMode="auto">
          <a:xfrm>
            <a:off x="8139113" y="6507163"/>
            <a:ext cx="966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i="1">
                <a:solidFill>
                  <a:schemeClr val="tx1"/>
                </a:solidFill>
                <a:latin typeface="Times New Roman" panose="02020603050405020304" pitchFamily="18" charset="0"/>
                <a:ea typeface="MS PGothic" panose="020B0600070205080204" pitchFamily="34" charset="-128"/>
              </a:defRPr>
            </a:lvl1pPr>
            <a:lvl2pPr marL="742950" indent="-285750">
              <a:defRPr sz="2200" i="1">
                <a:solidFill>
                  <a:schemeClr val="tx1"/>
                </a:solidFill>
                <a:latin typeface="Times New Roman" panose="02020603050405020304" pitchFamily="18" charset="0"/>
                <a:ea typeface="MS PGothic" panose="020B0600070205080204" pitchFamily="34" charset="-128"/>
              </a:defRPr>
            </a:lvl2pPr>
            <a:lvl3pPr marL="1143000" indent="-228600">
              <a:defRPr sz="2200" i="1">
                <a:solidFill>
                  <a:schemeClr val="tx1"/>
                </a:solidFill>
                <a:latin typeface="Times New Roman" panose="02020603050405020304" pitchFamily="18" charset="0"/>
                <a:ea typeface="MS PGothic" panose="020B0600070205080204" pitchFamily="34" charset="-128"/>
              </a:defRPr>
            </a:lvl3pPr>
            <a:lvl4pPr marL="1600200" indent="-228600">
              <a:defRPr sz="2200" i="1">
                <a:solidFill>
                  <a:schemeClr val="tx1"/>
                </a:solidFill>
                <a:latin typeface="Times New Roman" panose="02020603050405020304" pitchFamily="18" charset="0"/>
                <a:ea typeface="MS PGothic" panose="020B0600070205080204" pitchFamily="34" charset="-128"/>
              </a:defRPr>
            </a:lvl4pPr>
            <a:lvl5pPr marL="2057400" indent="-228600">
              <a:defRPr sz="2200"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pPr>
            <a:r>
              <a:rPr lang="en-US" sz="1200" i="0" smtClean="0">
                <a:solidFill>
                  <a:srgbClr val="000000"/>
                </a:solidFill>
              </a:rPr>
              <a:t>Figure 6.18</a:t>
            </a:r>
          </a:p>
        </p:txBody>
      </p:sp>
      <p:pic>
        <p:nvPicPr>
          <p:cNvPr id="54275" name="Picture 5" descr="figure_06_18_labeled.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1761" b="1785"/>
          <a:stretch>
            <a:fillRect/>
          </a:stretch>
        </p:blipFill>
        <p:spPr bwMode="auto">
          <a:xfrm>
            <a:off x="628650" y="623888"/>
            <a:ext cx="7883525"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462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0" y="266700"/>
            <a:ext cx="7445375" cy="517525"/>
          </a:xfrm>
          <a:prstGeom prst="rect">
            <a:avLst/>
          </a:prstGeom>
        </p:spPr>
        <p:txBody>
          <a:bodyPr>
            <a:normAutofit fontScale="90000"/>
          </a:bodyPr>
          <a:lstStyle/>
          <a:p>
            <a:pPr eaLnBrk="1" hangingPunct="1"/>
            <a:r>
              <a:rPr lang="en-US" dirty="0" smtClean="0">
                <a:solidFill>
                  <a:schemeClr val="tx2"/>
                </a:solidFill>
              </a:rPr>
              <a:t>Putting It All Together</a:t>
            </a:r>
          </a:p>
        </p:txBody>
      </p:sp>
      <p:sp>
        <p:nvSpPr>
          <p:cNvPr id="57346" name="Content Placeholder 3"/>
          <p:cNvSpPr>
            <a:spLocks noGrp="1"/>
          </p:cNvSpPr>
          <p:nvPr>
            <p:ph type="body" idx="4294967295"/>
          </p:nvPr>
        </p:nvSpPr>
        <p:spPr>
          <a:xfrm>
            <a:off x="0" y="1009650"/>
            <a:ext cx="8885238" cy="5256213"/>
          </a:xfrm>
          <a:prstGeom prst="rect">
            <a:avLst/>
          </a:prstGeom>
        </p:spPr>
        <p:txBody>
          <a:bodyPr anchor="t">
            <a:normAutofit/>
          </a:bodyPr>
          <a:lstStyle/>
          <a:p>
            <a:pPr eaLnBrk="1" hangingPunct="1">
              <a:spcBef>
                <a:spcPts val="600"/>
              </a:spcBef>
            </a:pPr>
            <a:r>
              <a:rPr lang="en-US" sz="2400" dirty="0" smtClean="0"/>
              <a:t>Majority of daily kilocalories should come from carbohydrate-rich foods</a:t>
            </a:r>
          </a:p>
          <a:p>
            <a:pPr eaLnBrk="1" hangingPunct="1">
              <a:spcBef>
                <a:spcPts val="600"/>
              </a:spcBef>
            </a:pPr>
            <a:r>
              <a:rPr lang="en-US" sz="2400" dirty="0" smtClean="0"/>
              <a:t>Fat intake should be no more than about one-third of daily kilocalories</a:t>
            </a:r>
          </a:p>
          <a:p>
            <a:pPr eaLnBrk="1" hangingPunct="1">
              <a:spcBef>
                <a:spcPts val="600"/>
              </a:spcBef>
            </a:pPr>
            <a:r>
              <a:rPr lang="en-US" sz="2400" dirty="0" smtClean="0"/>
              <a:t>Protein should provide the rest of the daily kilocalories</a:t>
            </a:r>
          </a:p>
        </p:txBody>
      </p:sp>
      <p:pic>
        <p:nvPicPr>
          <p:cNvPr id="57347" name="Picture 5" descr="table_06_08.jpg                                                000028C2ServDisk_02                    C66E6659:"/>
          <p:cNvPicPr>
            <a:picLocks noChangeAspect="1" noChangeArrowheads="1"/>
          </p:cNvPicPr>
          <p:nvPr/>
        </p:nvPicPr>
        <p:blipFill>
          <a:blip r:embed="rId2">
            <a:extLst>
              <a:ext uri="{28A0092B-C50C-407E-A947-70E740481C1C}">
                <a14:useLocalDpi xmlns:a14="http://schemas.microsoft.com/office/drawing/2010/main" val="0"/>
              </a:ext>
            </a:extLst>
          </a:blip>
          <a:srcRect t="2533" b="6255"/>
          <a:stretch>
            <a:fillRect/>
          </a:stretch>
        </p:blipFill>
        <p:spPr bwMode="auto">
          <a:xfrm>
            <a:off x="295727" y="3498396"/>
            <a:ext cx="6099175"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05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idx="4294967295"/>
          </p:nvPr>
        </p:nvSpPr>
        <p:spPr>
          <a:xfrm>
            <a:off x="0" y="266700"/>
            <a:ext cx="7445375" cy="517525"/>
          </a:xfrm>
          <a:prstGeom prst="rect">
            <a:avLst/>
          </a:prstGeom>
        </p:spPr>
        <p:txBody>
          <a:bodyPr>
            <a:normAutofit fontScale="90000"/>
          </a:bodyPr>
          <a:lstStyle/>
          <a:p>
            <a:r>
              <a:rPr lang="en-US" dirty="0" smtClean="0">
                <a:solidFill>
                  <a:schemeClr val="tx2"/>
                </a:solidFill>
              </a:rPr>
              <a:t>Putting It All Together</a:t>
            </a:r>
          </a:p>
        </p:txBody>
      </p:sp>
      <p:sp>
        <p:nvSpPr>
          <p:cNvPr id="58370" name="Rectangle 5"/>
          <p:cNvSpPr>
            <a:spLocks noGrp="1" noChangeArrowheads="1"/>
          </p:cNvSpPr>
          <p:nvPr>
            <p:ph type="body" idx="4294967295"/>
          </p:nvPr>
        </p:nvSpPr>
        <p:spPr>
          <a:xfrm>
            <a:off x="0" y="1340768"/>
            <a:ext cx="8885238" cy="4925095"/>
          </a:xfrm>
          <a:prstGeom prst="rect">
            <a:avLst/>
          </a:prstGeom>
        </p:spPr>
        <p:txBody>
          <a:bodyPr>
            <a:noAutofit/>
          </a:bodyPr>
          <a:lstStyle/>
          <a:p>
            <a:pPr>
              <a:lnSpc>
                <a:spcPct val="80000"/>
              </a:lnSpc>
            </a:pPr>
            <a:r>
              <a:rPr lang="en-US" sz="2800" dirty="0" smtClean="0"/>
              <a:t>Best plan for a healthful diet</a:t>
            </a:r>
          </a:p>
          <a:p>
            <a:pPr lvl="1">
              <a:lnSpc>
                <a:spcPct val="80000"/>
              </a:lnSpc>
            </a:pPr>
            <a:r>
              <a:rPr lang="en-US" dirty="0" smtClean="0"/>
              <a:t>Eat an abundance of </a:t>
            </a:r>
          </a:p>
          <a:p>
            <a:pPr lvl="2">
              <a:lnSpc>
                <a:spcPct val="80000"/>
              </a:lnSpc>
            </a:pPr>
            <a:r>
              <a:rPr lang="en-US" sz="2800" dirty="0" smtClean="0"/>
              <a:t>Grains (at least ½ whole grains)</a:t>
            </a:r>
          </a:p>
          <a:p>
            <a:pPr lvl="2">
              <a:lnSpc>
                <a:spcPct val="80000"/>
              </a:lnSpc>
            </a:pPr>
            <a:r>
              <a:rPr lang="en-US" sz="2800" dirty="0" smtClean="0"/>
              <a:t>Vegetables</a:t>
            </a:r>
          </a:p>
          <a:p>
            <a:pPr lvl="2">
              <a:lnSpc>
                <a:spcPct val="80000"/>
              </a:lnSpc>
            </a:pPr>
            <a:r>
              <a:rPr lang="en-US" sz="2800" dirty="0" smtClean="0"/>
              <a:t>Fruits</a:t>
            </a:r>
          </a:p>
          <a:p>
            <a:pPr lvl="1">
              <a:lnSpc>
                <a:spcPct val="80000"/>
              </a:lnSpc>
            </a:pPr>
            <a:r>
              <a:rPr lang="en-US" dirty="0" smtClean="0"/>
              <a:t>Eat modest amounts of</a:t>
            </a:r>
          </a:p>
          <a:p>
            <a:pPr lvl="2">
              <a:lnSpc>
                <a:spcPct val="80000"/>
              </a:lnSpc>
            </a:pPr>
            <a:r>
              <a:rPr lang="en-US" sz="2800" dirty="0" smtClean="0"/>
              <a:t>Commercially made bakery and snack items</a:t>
            </a:r>
          </a:p>
          <a:p>
            <a:pPr lvl="2">
              <a:lnSpc>
                <a:spcPct val="80000"/>
              </a:lnSpc>
            </a:pPr>
            <a:r>
              <a:rPr lang="en-US" sz="2800" dirty="0" smtClean="0"/>
              <a:t>Vegetables with creamy sauces or added butter</a:t>
            </a:r>
          </a:p>
          <a:p>
            <a:pPr lvl="2">
              <a:lnSpc>
                <a:spcPct val="80000"/>
              </a:lnSpc>
            </a:pPr>
            <a:r>
              <a:rPr lang="en-US" sz="2800" dirty="0" smtClean="0"/>
              <a:t>Sweets</a:t>
            </a:r>
          </a:p>
          <a:p>
            <a:pPr lvl="1">
              <a:lnSpc>
                <a:spcPct val="80000"/>
              </a:lnSpc>
            </a:pPr>
            <a:r>
              <a:rPr lang="en-US" dirty="0" smtClean="0"/>
              <a:t>Choose low-fat dairy products, lean meat, poultry, and fish to minimize the intake of heart-unhealthy saturated fats</a:t>
            </a:r>
          </a:p>
          <a:p>
            <a:pPr>
              <a:lnSpc>
                <a:spcPct val="80000"/>
              </a:lnSpc>
            </a:pPr>
            <a:endParaRPr lang="en-US" sz="2800" dirty="0" smtClean="0"/>
          </a:p>
        </p:txBody>
      </p:sp>
    </p:spTree>
    <p:extLst>
      <p:ext uri="{BB962C8B-B14F-4D97-AF65-F5344CB8AC3E}">
        <p14:creationId xmlns:p14="http://schemas.microsoft.com/office/powerpoint/2010/main" val="329206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Content Placeholder 3"/>
          <p:cNvSpPr>
            <a:spLocks noGrp="1"/>
          </p:cNvSpPr>
          <p:nvPr>
            <p:ph idx="1"/>
          </p:nvPr>
        </p:nvSpPr>
        <p:spPr/>
        <p:txBody>
          <a:bodyPr/>
          <a:lstStyle/>
          <a:p>
            <a:endParaRPr lang="id-ID"/>
          </a:p>
        </p:txBody>
      </p:sp>
      <p:pic>
        <p:nvPicPr>
          <p:cNvPr id="5" name="Picture 5" descr="figure_06_05_labeled.jpg                                       000028C2ServDisk_02                    C66E66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482" y="609601"/>
            <a:ext cx="4021518" cy="58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sabtrends.com/wp-content/uploads/2016/09/High-protein-foo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971799"/>
            <a:ext cx="5112913" cy="3492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943598" cy="29717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endParaRPr lang="id-ID" dirty="0"/>
          </a:p>
        </p:txBody>
      </p:sp>
    </p:spTree>
    <p:extLst>
      <p:ext uri="{BB962C8B-B14F-4D97-AF65-F5344CB8AC3E}">
        <p14:creationId xmlns:p14="http://schemas.microsoft.com/office/powerpoint/2010/main" val="4041757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830"/>
            <a:ext cx="7772400" cy="1456267"/>
          </a:xfrm>
        </p:spPr>
        <p:txBody>
          <a:bodyPr>
            <a:normAutofit/>
          </a:bodyPr>
          <a:lstStyle/>
          <a:p>
            <a:pPr algn="ctr"/>
            <a:r>
              <a:rPr lang="id-ID" sz="6000" dirty="0" smtClean="0"/>
              <a:t>TERIMA KASIH</a:t>
            </a:r>
            <a:endParaRPr lang="id-ID" sz="6000" dirty="0"/>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56745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TWORK\UNISA\BRAND BOOK\CDR\__MASTER TEMPLATE\TEMPLATE PPT\JPG\4.png"/>
          <p:cNvPicPr>
            <a:picLocks noChangeAspect="1" noChangeArrowheads="1"/>
          </p:cNvPicPr>
          <p:nvPr/>
        </p:nvPicPr>
        <p:blipFill>
          <a:blip r:embed="rId3"/>
          <a:srcRect/>
          <a:stretch>
            <a:fillRect/>
          </a:stretch>
        </p:blipFill>
        <p:spPr bwMode="auto">
          <a:xfrm>
            <a:off x="3500430" y="2214554"/>
            <a:ext cx="2071702" cy="23636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Grp="1" noChangeArrowheads="1"/>
          </p:cNvSpPr>
          <p:nvPr>
            <p:ph type="title" idx="4294967295"/>
          </p:nvPr>
        </p:nvSpPr>
        <p:spPr>
          <a:xfrm>
            <a:off x="0" y="363585"/>
            <a:ext cx="4778062" cy="1456267"/>
          </a:xfrm>
          <a:prstGeom prst="rect">
            <a:avLst/>
          </a:prstGeom>
        </p:spPr>
        <p:txBody>
          <a:bodyPr/>
          <a:lstStyle/>
          <a:p>
            <a:r>
              <a:rPr lang="en-US" dirty="0" smtClean="0"/>
              <a:t>What Are Proteins?</a:t>
            </a:r>
          </a:p>
        </p:txBody>
      </p:sp>
      <p:sp>
        <p:nvSpPr>
          <p:cNvPr id="6146" name="Rectangle 5"/>
          <p:cNvSpPr>
            <a:spLocks noGrp="1" noChangeArrowheads="1"/>
          </p:cNvSpPr>
          <p:nvPr>
            <p:ph type="body" idx="4294967295"/>
          </p:nvPr>
        </p:nvSpPr>
        <p:spPr>
          <a:xfrm>
            <a:off x="231820" y="1738648"/>
            <a:ext cx="4546242" cy="4700789"/>
          </a:xfrm>
          <a:prstGeom prst="rect">
            <a:avLst/>
          </a:prstGeom>
        </p:spPr>
        <p:txBody>
          <a:bodyPr anchor="t">
            <a:normAutofit/>
          </a:bodyPr>
          <a:lstStyle/>
          <a:p>
            <a:r>
              <a:rPr lang="en-US" sz="2400" dirty="0" smtClean="0"/>
              <a:t>Large molecules</a:t>
            </a:r>
          </a:p>
          <a:p>
            <a:r>
              <a:rPr lang="en-US" sz="2400" dirty="0" smtClean="0"/>
              <a:t>Made up of chains of amino acids</a:t>
            </a:r>
          </a:p>
          <a:p>
            <a:r>
              <a:rPr lang="en-US" sz="2400" dirty="0" smtClean="0"/>
              <a:t>Are found in every cell in the body</a:t>
            </a:r>
          </a:p>
          <a:p>
            <a:r>
              <a:rPr lang="en-US" sz="2400" dirty="0" smtClean="0"/>
              <a:t>Are involved in most of the body</a:t>
            </a:r>
            <a:r>
              <a:rPr lang="ja-JP" altLang="en-US" sz="2400" dirty="0" smtClean="0"/>
              <a:t>’</a:t>
            </a:r>
            <a:r>
              <a:rPr lang="en-US" altLang="ja-JP" sz="2400" dirty="0" smtClean="0"/>
              <a:t>s functions and life processes</a:t>
            </a:r>
          </a:p>
          <a:p>
            <a:r>
              <a:rPr lang="en-US" sz="2400" dirty="0" smtClean="0"/>
              <a:t>The sequence of amino acids is determined by DNA</a:t>
            </a:r>
          </a:p>
        </p:txBody>
      </p:sp>
      <p:pic>
        <p:nvPicPr>
          <p:cNvPr id="4" name="Picture 5" descr="figure_06_02b_labeled.jpg                                      000028C2ServDisk_02                    C66E66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442" y="363585"/>
            <a:ext cx="3918263" cy="607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17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ure_06_01_labeled.jpg                                       000028C2ServDisk_02                    C66E66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974725"/>
            <a:ext cx="8535987"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511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UNISA_01</Template>
  <TotalTime>166</TotalTime>
  <Words>1870</Words>
  <Application>Microsoft Office PowerPoint</Application>
  <PresentationFormat>On-screen Show (4:3)</PresentationFormat>
  <Paragraphs>406</Paragraphs>
  <Slides>71</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71</vt:i4>
      </vt:variant>
    </vt:vector>
  </HeadingPairs>
  <TitlesOfParts>
    <vt:vector size="83" baseType="lpstr">
      <vt:lpstr>Arial Unicode MS</vt:lpstr>
      <vt:lpstr>ＭＳ Ｐゴシック</vt:lpstr>
      <vt:lpstr>ＭＳ Ｐゴシック</vt:lpstr>
      <vt:lpstr>Arial</vt:lpstr>
      <vt:lpstr>Calibri</vt:lpstr>
      <vt:lpstr>Lucida Sans Unicode</vt:lpstr>
      <vt:lpstr>Tahoma</vt:lpstr>
      <vt:lpstr>Times New Roman</vt:lpstr>
      <vt:lpstr>Wingdings</vt:lpstr>
      <vt:lpstr>Presentation UNISA_01</vt:lpstr>
      <vt:lpstr>1_Office Theme</vt:lpstr>
      <vt:lpstr>2_Office Theme</vt:lpstr>
      <vt:lpstr>PowerPoint Presentation</vt:lpstr>
      <vt:lpstr>PowerPoint Presentation</vt:lpstr>
      <vt:lpstr>PowerPoint Presentation</vt:lpstr>
      <vt:lpstr>PowerPoint Presentation</vt:lpstr>
      <vt:lpstr>PowerPoint Presentation</vt:lpstr>
      <vt:lpstr>Learning Chapter </vt:lpstr>
      <vt:lpstr>PowerPoint Presentation</vt:lpstr>
      <vt:lpstr>What Are Proteins?</vt:lpstr>
      <vt:lpstr>PowerPoint Presentation</vt:lpstr>
      <vt:lpstr>Structure of Proteins</vt:lpstr>
      <vt:lpstr>PowerPoint Presentation</vt:lpstr>
      <vt:lpstr>PowerPoint Presentation</vt:lpstr>
      <vt:lpstr>Peptide Bonds Link Amino Acids</vt:lpstr>
      <vt:lpstr>Condensation and Hydrolytic Reactions</vt:lpstr>
      <vt:lpstr>SAATNYA SENAM</vt:lpstr>
      <vt:lpstr>Essential, Nonessential, and Conditional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the Protein</vt:lpstr>
      <vt:lpstr>PowerPoint Presentation</vt:lpstr>
      <vt:lpstr>PowerPoint Presentation</vt:lpstr>
      <vt:lpstr>PowerPoint Presentation</vt:lpstr>
      <vt:lpstr>PowerPoint Presentation</vt:lpstr>
      <vt:lpstr>PowerPoint Presentation</vt:lpstr>
      <vt:lpstr>Denaturing</vt:lpstr>
      <vt:lpstr>Denaturing a Protein</vt:lpstr>
      <vt:lpstr>SAATNYA MAJU KEDEPAN MERINGKAS APA YANG TELAH SAYA SAMPAIKAN 2 MAHASISWA</vt:lpstr>
      <vt:lpstr>Protein Digestion: Part 1</vt:lpstr>
      <vt:lpstr>Protein Digestion: Part 2</vt:lpstr>
      <vt:lpstr>Protein Digestion: Part 3</vt:lpstr>
      <vt:lpstr>Protein Digestion: Part 4</vt:lpstr>
      <vt:lpstr>Amino Acid Absorption</vt:lpstr>
      <vt:lpstr>Amino Acid Metabolism</vt:lpstr>
      <vt:lpstr>PowerPoint Presentation</vt:lpstr>
      <vt:lpstr>PowerPoint Presentation</vt:lpstr>
      <vt:lpstr>Deamination</vt:lpstr>
      <vt:lpstr>Metabolic Fate of Amino Acids</vt:lpstr>
      <vt:lpstr>How Does the Body Use Protein?</vt:lpstr>
      <vt:lpstr>PowerPoint Presentation</vt:lpstr>
      <vt:lpstr>How Much Protein Do You Need?</vt:lpstr>
      <vt:lpstr>Nitrogen Balance and Imbalance</vt:lpstr>
      <vt:lpstr>Not All Protein Is Created Equal</vt:lpstr>
      <vt:lpstr>Protein Quality</vt:lpstr>
      <vt:lpstr>Protein Needs</vt:lpstr>
      <vt:lpstr>Best Sources of Protein</vt:lpstr>
      <vt:lpstr>Best Sources of Protein</vt:lpstr>
      <vt:lpstr>Protein Bars</vt:lpstr>
      <vt:lpstr>Eating Too Much Protein</vt:lpstr>
      <vt:lpstr>Eating Too Little Protein</vt:lpstr>
      <vt:lpstr>Too Little Protein</vt:lpstr>
      <vt:lpstr>Types of PEM: Kwashiorkor</vt:lpstr>
      <vt:lpstr>Types of PEM: Marasmus</vt:lpstr>
      <vt:lpstr>Types of PEM: Marasmic Kwashiorkor</vt:lpstr>
      <vt:lpstr>Treatment for PEM</vt:lpstr>
      <vt:lpstr>Vegetarian Diet</vt:lpstr>
      <vt:lpstr>PowerPoint Presentation</vt:lpstr>
      <vt:lpstr>Potential Benefits, Risks of a Vegetarian Diet</vt:lpstr>
      <vt:lpstr>Vegetarian Food Guide Pyramid</vt:lpstr>
      <vt:lpstr>Putting It All Together</vt:lpstr>
      <vt:lpstr>Putting It All Together</vt:lpstr>
      <vt:lpstr>TERIMA KASIH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20</cp:revision>
  <dcterms:created xsi:type="dcterms:W3CDTF">2018-06-25T02:53:00Z</dcterms:created>
  <dcterms:modified xsi:type="dcterms:W3CDTF">2020-02-26T00:00:55Z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