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9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424419" y="0"/>
            <a:ext cx="4764405" cy="6858634"/>
          </a:xfrm>
          <a:custGeom>
            <a:avLst/>
            <a:gdLst/>
            <a:ahLst/>
            <a:cxnLst/>
            <a:rect l="l" t="t" r="r" b="b"/>
            <a:pathLst>
              <a:path w="4764405" h="6858634">
                <a:moveTo>
                  <a:pt x="1946909" y="0"/>
                </a:moveTo>
                <a:lnTo>
                  <a:pt x="3166109" y="6857999"/>
                </a:lnTo>
              </a:path>
              <a:path w="4764405" h="6858634">
                <a:moveTo>
                  <a:pt x="4764024" y="3681729"/>
                </a:moveTo>
                <a:lnTo>
                  <a:pt x="0" y="6858316"/>
                </a:lnTo>
              </a:path>
            </a:pathLst>
          </a:custGeom>
          <a:ln w="10160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8" y="0"/>
                </a:moveTo>
                <a:lnTo>
                  <a:pt x="2043317" y="0"/>
                </a:lnTo>
                <a:lnTo>
                  <a:pt x="0" y="6857996"/>
                </a:lnTo>
                <a:lnTo>
                  <a:pt x="3007358" y="6857996"/>
                </a:lnTo>
                <a:lnTo>
                  <a:pt x="3007358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3813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8187" y="0"/>
                </a:moveTo>
                <a:lnTo>
                  <a:pt x="0" y="0"/>
                </a:lnTo>
                <a:lnTo>
                  <a:pt x="1208585" y="6857996"/>
                </a:lnTo>
                <a:lnTo>
                  <a:pt x="2588187" y="6857996"/>
                </a:lnTo>
                <a:lnTo>
                  <a:pt x="2588187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3180" y="3047999"/>
            <a:ext cx="3258820" cy="3810000"/>
          </a:xfrm>
          <a:custGeom>
            <a:avLst/>
            <a:gdLst/>
            <a:ahLst/>
            <a:cxnLst/>
            <a:rect l="l" t="t" r="r" b="b"/>
            <a:pathLst>
              <a:path w="3258820" h="3810000">
                <a:moveTo>
                  <a:pt x="3258820" y="0"/>
                </a:moveTo>
                <a:lnTo>
                  <a:pt x="0" y="3810000"/>
                </a:lnTo>
                <a:lnTo>
                  <a:pt x="3258820" y="3810000"/>
                </a:lnTo>
                <a:lnTo>
                  <a:pt x="3258820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242" y="0"/>
            <a:ext cx="2852420" cy="6858000"/>
          </a:xfrm>
          <a:custGeom>
            <a:avLst/>
            <a:gdLst/>
            <a:ahLst/>
            <a:cxnLst/>
            <a:rect l="l" t="t" r="r" b="b"/>
            <a:pathLst>
              <a:path w="2852420" h="6858000">
                <a:moveTo>
                  <a:pt x="2852217" y="0"/>
                </a:moveTo>
                <a:lnTo>
                  <a:pt x="0" y="0"/>
                </a:lnTo>
                <a:lnTo>
                  <a:pt x="2468548" y="6857996"/>
                </a:lnTo>
                <a:lnTo>
                  <a:pt x="2852217" y="6857996"/>
                </a:lnTo>
                <a:lnTo>
                  <a:pt x="2852217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7870" y="0"/>
            <a:ext cx="1291590" cy="6858000"/>
          </a:xfrm>
          <a:custGeom>
            <a:avLst/>
            <a:gdLst/>
            <a:ahLst/>
            <a:cxnLst/>
            <a:rect l="l" t="t" r="r" b="b"/>
            <a:pathLst>
              <a:path w="1291590" h="6858000">
                <a:moveTo>
                  <a:pt x="1291589" y="0"/>
                </a:moveTo>
                <a:lnTo>
                  <a:pt x="1019819" y="0"/>
                </a:lnTo>
                <a:lnTo>
                  <a:pt x="0" y="6857996"/>
                </a:lnTo>
                <a:lnTo>
                  <a:pt x="1291589" y="6857996"/>
                </a:lnTo>
                <a:lnTo>
                  <a:pt x="1291589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1011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25059" y="0"/>
            <a:ext cx="5742940" cy="1447800"/>
          </a:xfrm>
          <a:custGeom>
            <a:avLst/>
            <a:gdLst/>
            <a:ahLst/>
            <a:cxnLst/>
            <a:rect l="l" t="t" r="r" b="b"/>
            <a:pathLst>
              <a:path w="5742940" h="1447800">
                <a:moveTo>
                  <a:pt x="5742940" y="0"/>
                </a:moveTo>
                <a:lnTo>
                  <a:pt x="0" y="0"/>
                </a:lnTo>
                <a:lnTo>
                  <a:pt x="0" y="1447800"/>
                </a:lnTo>
                <a:lnTo>
                  <a:pt x="5742940" y="1447800"/>
                </a:lnTo>
                <a:lnTo>
                  <a:pt x="5742940" y="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4950" y="1447800"/>
            <a:ext cx="4819650" cy="541020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504950" y="1447800"/>
            <a:ext cx="4819650" cy="5410200"/>
          </a:xfrm>
          <a:custGeom>
            <a:avLst/>
            <a:gdLst/>
            <a:ahLst/>
            <a:cxnLst/>
            <a:rect l="l" t="t" r="r" b="b"/>
            <a:pathLst>
              <a:path w="4819650" h="5410200">
                <a:moveTo>
                  <a:pt x="0" y="5410200"/>
                </a:moveTo>
                <a:lnTo>
                  <a:pt x="4819650" y="5410200"/>
                </a:lnTo>
                <a:lnTo>
                  <a:pt x="481965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925059" y="0"/>
            <a:ext cx="5742940" cy="1447800"/>
          </a:xfrm>
          <a:custGeom>
            <a:avLst/>
            <a:gdLst/>
            <a:ahLst/>
            <a:cxnLst/>
            <a:rect l="l" t="t" r="r" b="b"/>
            <a:pathLst>
              <a:path w="5742940" h="1447800">
                <a:moveTo>
                  <a:pt x="0" y="1447800"/>
                </a:moveTo>
                <a:lnTo>
                  <a:pt x="5742940" y="1447800"/>
                </a:lnTo>
                <a:lnTo>
                  <a:pt x="574294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24420" y="0"/>
            <a:ext cx="4764405" cy="6858634"/>
          </a:xfrm>
          <a:custGeom>
            <a:avLst/>
            <a:gdLst/>
            <a:ahLst/>
            <a:cxnLst/>
            <a:rect l="l" t="t" r="r" b="b"/>
            <a:pathLst>
              <a:path w="4764405" h="6858634">
                <a:moveTo>
                  <a:pt x="1946909" y="0"/>
                </a:moveTo>
                <a:lnTo>
                  <a:pt x="3166109" y="6857999"/>
                </a:lnTo>
              </a:path>
              <a:path w="4764405" h="6858634">
                <a:moveTo>
                  <a:pt x="4764024" y="3681729"/>
                </a:moveTo>
                <a:lnTo>
                  <a:pt x="0" y="6858316"/>
                </a:lnTo>
              </a:path>
            </a:pathLst>
          </a:custGeom>
          <a:ln w="10160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8" y="0"/>
                </a:moveTo>
                <a:lnTo>
                  <a:pt x="2043317" y="0"/>
                </a:lnTo>
                <a:lnTo>
                  <a:pt x="0" y="6857996"/>
                </a:lnTo>
                <a:lnTo>
                  <a:pt x="3007358" y="6857996"/>
                </a:lnTo>
                <a:lnTo>
                  <a:pt x="3007358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03813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8187" y="0"/>
                </a:moveTo>
                <a:lnTo>
                  <a:pt x="0" y="0"/>
                </a:lnTo>
                <a:lnTo>
                  <a:pt x="1208585" y="6857996"/>
                </a:lnTo>
                <a:lnTo>
                  <a:pt x="2588187" y="6857996"/>
                </a:lnTo>
                <a:lnTo>
                  <a:pt x="2588187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33180" y="3047999"/>
            <a:ext cx="3258820" cy="3810000"/>
          </a:xfrm>
          <a:custGeom>
            <a:avLst/>
            <a:gdLst/>
            <a:ahLst/>
            <a:cxnLst/>
            <a:rect l="l" t="t" r="r" b="b"/>
            <a:pathLst>
              <a:path w="3258820" h="3810000">
                <a:moveTo>
                  <a:pt x="3258820" y="0"/>
                </a:moveTo>
                <a:lnTo>
                  <a:pt x="0" y="3810000"/>
                </a:lnTo>
                <a:lnTo>
                  <a:pt x="3258820" y="3810000"/>
                </a:lnTo>
                <a:lnTo>
                  <a:pt x="3258820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37243" y="0"/>
            <a:ext cx="2852420" cy="6858000"/>
          </a:xfrm>
          <a:custGeom>
            <a:avLst/>
            <a:gdLst/>
            <a:ahLst/>
            <a:cxnLst/>
            <a:rect l="l" t="t" r="r" b="b"/>
            <a:pathLst>
              <a:path w="2852420" h="6858000">
                <a:moveTo>
                  <a:pt x="2852217" y="0"/>
                </a:moveTo>
                <a:lnTo>
                  <a:pt x="0" y="0"/>
                </a:lnTo>
                <a:lnTo>
                  <a:pt x="2468548" y="6857996"/>
                </a:lnTo>
                <a:lnTo>
                  <a:pt x="2852217" y="6857996"/>
                </a:lnTo>
                <a:lnTo>
                  <a:pt x="2852217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97870" y="0"/>
            <a:ext cx="1291590" cy="6858000"/>
          </a:xfrm>
          <a:custGeom>
            <a:avLst/>
            <a:gdLst/>
            <a:ahLst/>
            <a:cxnLst/>
            <a:rect l="l" t="t" r="r" b="b"/>
            <a:pathLst>
              <a:path w="1291590" h="6858000">
                <a:moveTo>
                  <a:pt x="1291589" y="0"/>
                </a:moveTo>
                <a:lnTo>
                  <a:pt x="1019819" y="0"/>
                </a:lnTo>
                <a:lnTo>
                  <a:pt x="0" y="6857996"/>
                </a:lnTo>
                <a:lnTo>
                  <a:pt x="1291589" y="6857996"/>
                </a:lnTo>
                <a:lnTo>
                  <a:pt x="1291589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941011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370820" y="3589019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843280" cy="5665470"/>
          </a:xfrm>
          <a:custGeom>
            <a:avLst/>
            <a:gdLst/>
            <a:ahLst/>
            <a:cxnLst/>
            <a:rect l="l" t="t" r="r" b="b"/>
            <a:pathLst>
              <a:path w="843280" h="5665470">
                <a:moveTo>
                  <a:pt x="843280" y="0"/>
                </a:moveTo>
                <a:lnTo>
                  <a:pt x="0" y="0"/>
                </a:lnTo>
                <a:lnTo>
                  <a:pt x="0" y="5665470"/>
                </a:lnTo>
                <a:lnTo>
                  <a:pt x="84328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24420" y="0"/>
            <a:ext cx="4764405" cy="6858634"/>
          </a:xfrm>
          <a:custGeom>
            <a:avLst/>
            <a:gdLst/>
            <a:ahLst/>
            <a:cxnLst/>
            <a:rect l="l" t="t" r="r" b="b"/>
            <a:pathLst>
              <a:path w="4764405" h="6858634">
                <a:moveTo>
                  <a:pt x="1946909" y="0"/>
                </a:moveTo>
                <a:lnTo>
                  <a:pt x="3166109" y="6857999"/>
                </a:lnTo>
              </a:path>
              <a:path w="4764405" h="6858634">
                <a:moveTo>
                  <a:pt x="4764024" y="3681729"/>
                </a:moveTo>
                <a:lnTo>
                  <a:pt x="0" y="6858316"/>
                </a:lnTo>
              </a:path>
            </a:pathLst>
          </a:custGeom>
          <a:ln w="10160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8" y="0"/>
                </a:moveTo>
                <a:lnTo>
                  <a:pt x="2043317" y="0"/>
                </a:lnTo>
                <a:lnTo>
                  <a:pt x="0" y="6857996"/>
                </a:lnTo>
                <a:lnTo>
                  <a:pt x="3007358" y="6857996"/>
                </a:lnTo>
                <a:lnTo>
                  <a:pt x="3007358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03813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8187" y="0"/>
                </a:moveTo>
                <a:lnTo>
                  <a:pt x="0" y="0"/>
                </a:lnTo>
                <a:lnTo>
                  <a:pt x="1208585" y="6857996"/>
                </a:lnTo>
                <a:lnTo>
                  <a:pt x="2588187" y="6857996"/>
                </a:lnTo>
                <a:lnTo>
                  <a:pt x="2588187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33180" y="3047999"/>
            <a:ext cx="3258820" cy="3810000"/>
          </a:xfrm>
          <a:custGeom>
            <a:avLst/>
            <a:gdLst/>
            <a:ahLst/>
            <a:cxnLst/>
            <a:rect l="l" t="t" r="r" b="b"/>
            <a:pathLst>
              <a:path w="3258820" h="3810000">
                <a:moveTo>
                  <a:pt x="3258820" y="0"/>
                </a:moveTo>
                <a:lnTo>
                  <a:pt x="0" y="3810000"/>
                </a:lnTo>
                <a:lnTo>
                  <a:pt x="3258820" y="3810000"/>
                </a:lnTo>
                <a:lnTo>
                  <a:pt x="3258820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37243" y="0"/>
            <a:ext cx="2852420" cy="6858000"/>
          </a:xfrm>
          <a:custGeom>
            <a:avLst/>
            <a:gdLst/>
            <a:ahLst/>
            <a:cxnLst/>
            <a:rect l="l" t="t" r="r" b="b"/>
            <a:pathLst>
              <a:path w="2852420" h="6858000">
                <a:moveTo>
                  <a:pt x="2852217" y="0"/>
                </a:moveTo>
                <a:lnTo>
                  <a:pt x="0" y="0"/>
                </a:lnTo>
                <a:lnTo>
                  <a:pt x="2468548" y="6857996"/>
                </a:lnTo>
                <a:lnTo>
                  <a:pt x="2852217" y="6857996"/>
                </a:lnTo>
                <a:lnTo>
                  <a:pt x="2852217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97870" y="0"/>
            <a:ext cx="1291590" cy="6858000"/>
          </a:xfrm>
          <a:custGeom>
            <a:avLst/>
            <a:gdLst/>
            <a:ahLst/>
            <a:cxnLst/>
            <a:rect l="l" t="t" r="r" b="b"/>
            <a:pathLst>
              <a:path w="1291590" h="6858000">
                <a:moveTo>
                  <a:pt x="1291589" y="0"/>
                </a:moveTo>
                <a:lnTo>
                  <a:pt x="1019819" y="0"/>
                </a:lnTo>
                <a:lnTo>
                  <a:pt x="0" y="6857996"/>
                </a:lnTo>
                <a:lnTo>
                  <a:pt x="1291589" y="6857996"/>
                </a:lnTo>
                <a:lnTo>
                  <a:pt x="1291589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941011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370820" y="3589019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0" y="0"/>
            <a:ext cx="5791200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7594" y="2766695"/>
            <a:ext cx="6947534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7435" y="1298929"/>
            <a:ext cx="7517130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1610" algn="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B3C9F"/>
                </a:solidFill>
              </a:rPr>
              <a:t>Konsep</a:t>
            </a:r>
            <a:r>
              <a:rPr sz="3600" spc="-130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Permintaan</a:t>
            </a:r>
            <a:r>
              <a:rPr sz="3600" spc="-150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dan</a:t>
            </a:r>
            <a:r>
              <a:rPr sz="3600" spc="-150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Penawaran: </a:t>
            </a:r>
            <a:r>
              <a:rPr sz="3600" dirty="0">
                <a:solidFill>
                  <a:srgbClr val="EB3C9F"/>
                </a:solidFill>
              </a:rPr>
              <a:t>Dasar</a:t>
            </a:r>
            <a:r>
              <a:rPr sz="3600" spc="-10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Permintaan</a:t>
            </a:r>
            <a:r>
              <a:rPr sz="3600" spc="-130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dan</a:t>
            </a:r>
            <a:r>
              <a:rPr sz="3600" spc="-110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Penawaran, </a:t>
            </a:r>
            <a:r>
              <a:rPr sz="3600" dirty="0">
                <a:solidFill>
                  <a:srgbClr val="EB3C9F"/>
                </a:solidFill>
              </a:rPr>
              <a:t>Pasar</a:t>
            </a:r>
            <a:r>
              <a:rPr sz="3600" spc="-120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dan</a:t>
            </a:r>
            <a:r>
              <a:rPr sz="3600" spc="-125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Persaingan,</a:t>
            </a:r>
            <a:r>
              <a:rPr sz="3600" spc="-120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Faktor-faktor </a:t>
            </a:r>
            <a:r>
              <a:rPr sz="3600" dirty="0">
                <a:solidFill>
                  <a:srgbClr val="EB3C9F"/>
                </a:solidFill>
              </a:rPr>
              <a:t>yang</a:t>
            </a:r>
            <a:r>
              <a:rPr sz="3600" spc="-3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mempengaruhi</a:t>
            </a:r>
            <a:r>
              <a:rPr sz="3600" spc="-5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permintaan</a:t>
            </a:r>
            <a:r>
              <a:rPr sz="3600" spc="-65" dirty="0">
                <a:solidFill>
                  <a:srgbClr val="EB3C9F"/>
                </a:solidFill>
              </a:rPr>
              <a:t> </a:t>
            </a:r>
            <a:r>
              <a:rPr sz="3600" spc="-25" dirty="0">
                <a:solidFill>
                  <a:srgbClr val="EB3C9F"/>
                </a:solidFill>
              </a:rPr>
              <a:t>dan </a:t>
            </a:r>
            <a:r>
              <a:rPr sz="3600" dirty="0">
                <a:solidFill>
                  <a:srgbClr val="EB3C9F"/>
                </a:solidFill>
              </a:rPr>
              <a:t>penawaran,</a:t>
            </a:r>
            <a:r>
              <a:rPr sz="3600" spc="-7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Harga</a:t>
            </a:r>
            <a:r>
              <a:rPr sz="3600" spc="-35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Equilibrium</a:t>
            </a:r>
            <a:br>
              <a:rPr lang="en-US" sz="3600" spc="-10" dirty="0">
                <a:solidFill>
                  <a:srgbClr val="EB3C9F"/>
                </a:solidFill>
              </a:rPr>
            </a:br>
            <a:br>
              <a:rPr lang="en-US" sz="3600" spc="-10" dirty="0">
                <a:solidFill>
                  <a:srgbClr val="EB3C9F"/>
                </a:solidFill>
              </a:rPr>
            </a:br>
            <a:r>
              <a:rPr lang="en-GB" sz="2400" b="0" i="0" dirty="0">
                <a:solidFill>
                  <a:schemeClr val="tx1"/>
                </a:solidFill>
                <a:effectLst/>
                <a:latin typeface="docs-Calibri"/>
              </a:rPr>
              <a:t>Dian Retnaningdiah,S.E.,</a:t>
            </a:r>
            <a:r>
              <a:rPr lang="en-GB" sz="2400" b="0" i="0" dirty="0" err="1">
                <a:solidFill>
                  <a:schemeClr val="tx1"/>
                </a:solidFill>
                <a:effectLst/>
                <a:latin typeface="docs-Calibri"/>
              </a:rPr>
              <a:t>M.Si</a:t>
            </a:r>
            <a:br>
              <a:rPr lang="en-US" sz="3600" b="0" i="0" spc="-10" dirty="0">
                <a:solidFill>
                  <a:schemeClr val="tx1"/>
                </a:solidFill>
                <a:effectLst/>
                <a:latin typeface="docs-Calibri"/>
              </a:rPr>
            </a:br>
            <a:r>
              <a:rPr lang="en-US" sz="3600" b="0" i="0" spc="-10" dirty="0">
                <a:solidFill>
                  <a:schemeClr val="tx1"/>
                </a:solidFill>
                <a:effectLst/>
                <a:latin typeface="docs-Calibri"/>
              </a:rPr>
              <a:t>Ekonomi </a:t>
            </a:r>
            <a:r>
              <a:rPr lang="en-US" sz="3600" b="0" i="0" spc="-10" dirty="0" err="1">
                <a:solidFill>
                  <a:schemeClr val="tx1"/>
                </a:solidFill>
                <a:effectLst/>
                <a:latin typeface="docs-Calibri"/>
              </a:rPr>
              <a:t>Pengantar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350"/>
            <a:ext cx="12193905" cy="6870700"/>
            <a:chOff x="0" y="-6350"/>
            <a:chExt cx="12193905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24419" y="0"/>
              <a:ext cx="4764405" cy="6858634"/>
            </a:xfrm>
            <a:custGeom>
              <a:avLst/>
              <a:gdLst/>
              <a:ahLst/>
              <a:cxnLst/>
              <a:rect l="l" t="t" r="r" b="b"/>
              <a:pathLst>
                <a:path w="4764405" h="6858634">
                  <a:moveTo>
                    <a:pt x="1946909" y="0"/>
                  </a:moveTo>
                  <a:lnTo>
                    <a:pt x="3166109" y="6857999"/>
                  </a:lnTo>
                </a:path>
                <a:path w="4764405" h="6858634">
                  <a:moveTo>
                    <a:pt x="4764024" y="3681729"/>
                  </a:moveTo>
                  <a:lnTo>
                    <a:pt x="0" y="6858316"/>
                  </a:lnTo>
                </a:path>
              </a:pathLst>
            </a:custGeom>
            <a:ln w="1016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58" y="0"/>
                  </a:moveTo>
                  <a:lnTo>
                    <a:pt x="2043317" y="0"/>
                  </a:lnTo>
                  <a:lnTo>
                    <a:pt x="0" y="6857996"/>
                  </a:lnTo>
                  <a:lnTo>
                    <a:pt x="3007358" y="6857996"/>
                  </a:lnTo>
                  <a:lnTo>
                    <a:pt x="3007358" y="0"/>
                  </a:lnTo>
                  <a:close/>
                </a:path>
              </a:pathLst>
            </a:custGeom>
            <a:solidFill>
              <a:srgbClr val="F495CA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3813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8187" y="0"/>
                  </a:moveTo>
                  <a:lnTo>
                    <a:pt x="0" y="0"/>
                  </a:lnTo>
                  <a:lnTo>
                    <a:pt x="1208585" y="6857996"/>
                  </a:lnTo>
                  <a:lnTo>
                    <a:pt x="2588187" y="6857996"/>
                  </a:lnTo>
                  <a:lnTo>
                    <a:pt x="2588187" y="0"/>
                  </a:lnTo>
                  <a:close/>
                </a:path>
              </a:pathLst>
            </a:custGeom>
            <a:solidFill>
              <a:srgbClr val="F49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180" y="3048000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820" y="0"/>
                  </a:moveTo>
                  <a:lnTo>
                    <a:pt x="0" y="3810000"/>
                  </a:lnTo>
                  <a:lnTo>
                    <a:pt x="3258820" y="3810000"/>
                  </a:lnTo>
                  <a:lnTo>
                    <a:pt x="3258820" y="0"/>
                  </a:lnTo>
                  <a:close/>
                </a:path>
              </a:pathLst>
            </a:custGeom>
            <a:solidFill>
              <a:srgbClr val="F495CA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242" y="0"/>
              <a:ext cx="2852420" cy="6858000"/>
            </a:xfrm>
            <a:custGeom>
              <a:avLst/>
              <a:gdLst/>
              <a:ahLst/>
              <a:cxnLst/>
              <a:rect l="l" t="t" r="r" b="b"/>
              <a:pathLst>
                <a:path w="2852420" h="6858000">
                  <a:moveTo>
                    <a:pt x="2852217" y="0"/>
                  </a:moveTo>
                  <a:lnTo>
                    <a:pt x="0" y="0"/>
                  </a:lnTo>
                  <a:lnTo>
                    <a:pt x="2468548" y="6857996"/>
                  </a:lnTo>
                  <a:lnTo>
                    <a:pt x="2852217" y="6857996"/>
                  </a:lnTo>
                  <a:lnTo>
                    <a:pt x="2852217" y="0"/>
                  </a:lnTo>
                  <a:close/>
                </a:path>
              </a:pathLst>
            </a:custGeom>
            <a:solidFill>
              <a:srgbClr val="EB3C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7870" y="0"/>
              <a:ext cx="1291590" cy="6858000"/>
            </a:xfrm>
            <a:custGeom>
              <a:avLst/>
              <a:gdLst/>
              <a:ahLst/>
              <a:cxnLst/>
              <a:rect l="l" t="t" r="r" b="b"/>
              <a:pathLst>
                <a:path w="1291590" h="6858000">
                  <a:moveTo>
                    <a:pt x="1291589" y="0"/>
                  </a:moveTo>
                  <a:lnTo>
                    <a:pt x="1019819" y="0"/>
                  </a:lnTo>
                  <a:lnTo>
                    <a:pt x="0" y="6857996"/>
                  </a:lnTo>
                  <a:lnTo>
                    <a:pt x="1291589" y="6857996"/>
                  </a:lnTo>
                  <a:lnTo>
                    <a:pt x="1291589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1011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48" y="0"/>
                  </a:moveTo>
                  <a:lnTo>
                    <a:pt x="0" y="0"/>
                  </a:lnTo>
                  <a:lnTo>
                    <a:pt x="1107986" y="6857996"/>
                  </a:lnTo>
                  <a:lnTo>
                    <a:pt x="1248448" y="6857996"/>
                  </a:lnTo>
                  <a:lnTo>
                    <a:pt x="1248448" y="0"/>
                  </a:lnTo>
                  <a:close/>
                </a:path>
              </a:pathLst>
            </a:custGeom>
            <a:solidFill>
              <a:srgbClr val="B112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0819" y="3589020"/>
              <a:ext cx="1818639" cy="3268979"/>
            </a:xfrm>
            <a:custGeom>
              <a:avLst/>
              <a:gdLst/>
              <a:ahLst/>
              <a:cxnLst/>
              <a:rect l="l" t="t" r="r" b="b"/>
              <a:pathLst>
                <a:path w="1818640" h="3268979">
                  <a:moveTo>
                    <a:pt x="1818639" y="0"/>
                  </a:moveTo>
                  <a:lnTo>
                    <a:pt x="0" y="3268979"/>
                  </a:lnTo>
                  <a:lnTo>
                    <a:pt x="1818639" y="3268979"/>
                  </a:lnTo>
                  <a:lnTo>
                    <a:pt x="1818639" y="0"/>
                  </a:lnTo>
                  <a:close/>
                </a:path>
              </a:pathLst>
            </a:custGeom>
            <a:solidFill>
              <a:srgbClr val="B1126C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013200"/>
              <a:ext cx="449580" cy="2844800"/>
            </a:xfrm>
            <a:custGeom>
              <a:avLst/>
              <a:gdLst/>
              <a:ahLst/>
              <a:cxnLst/>
              <a:rect l="l" t="t" r="r" b="b"/>
              <a:pathLst>
                <a:path w="449580" h="2844800">
                  <a:moveTo>
                    <a:pt x="0" y="0"/>
                  </a:moveTo>
                  <a:lnTo>
                    <a:pt x="0" y="2844800"/>
                  </a:lnTo>
                  <a:lnTo>
                    <a:pt x="449580" y="284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47800"/>
              <a:ext cx="4667250" cy="5410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24000" y="1447800"/>
              <a:ext cx="4667250" cy="5410200"/>
            </a:xfrm>
            <a:custGeom>
              <a:avLst/>
              <a:gdLst/>
              <a:ahLst/>
              <a:cxnLst/>
              <a:rect l="l" t="t" r="r" b="b"/>
              <a:pathLst>
                <a:path w="4667250" h="5410200">
                  <a:moveTo>
                    <a:pt x="0" y="5410200"/>
                  </a:moveTo>
                  <a:lnTo>
                    <a:pt x="4667250" y="5410200"/>
                  </a:lnTo>
                  <a:lnTo>
                    <a:pt x="466725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5791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791200" y="14478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0" y="1447800"/>
                  </a:moveTo>
                  <a:lnTo>
                    <a:pt x="5791200" y="1447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67450" y="4343400"/>
              <a:ext cx="4114800" cy="2286000"/>
            </a:xfrm>
            <a:custGeom>
              <a:avLst/>
              <a:gdLst/>
              <a:ahLst/>
              <a:cxnLst/>
              <a:rect l="l" t="t" r="r" b="b"/>
              <a:pathLst>
                <a:path w="4114800" h="2286000">
                  <a:moveTo>
                    <a:pt x="41148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4114800" y="22860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67450" y="4343400"/>
              <a:ext cx="4114800" cy="2286000"/>
            </a:xfrm>
            <a:custGeom>
              <a:avLst/>
              <a:gdLst/>
              <a:ahLst/>
              <a:cxnLst/>
              <a:rect l="l" t="t" r="r" b="b"/>
              <a:pathLst>
                <a:path w="4114800" h="2286000">
                  <a:moveTo>
                    <a:pt x="0" y="2286000"/>
                  </a:moveTo>
                  <a:lnTo>
                    <a:pt x="4114800" y="2286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2286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67450" y="1809750"/>
              <a:ext cx="4114800" cy="2152650"/>
            </a:xfrm>
            <a:custGeom>
              <a:avLst/>
              <a:gdLst/>
              <a:ahLst/>
              <a:cxnLst/>
              <a:rect l="l" t="t" r="r" b="b"/>
              <a:pathLst>
                <a:path w="4114800" h="2152650">
                  <a:moveTo>
                    <a:pt x="4114800" y="0"/>
                  </a:moveTo>
                  <a:lnTo>
                    <a:pt x="0" y="0"/>
                  </a:lnTo>
                  <a:lnTo>
                    <a:pt x="0" y="2152650"/>
                  </a:lnTo>
                  <a:lnTo>
                    <a:pt x="4114800" y="215265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7450" y="1809750"/>
              <a:ext cx="4114800" cy="2152650"/>
            </a:xfrm>
            <a:custGeom>
              <a:avLst/>
              <a:gdLst/>
              <a:ahLst/>
              <a:cxnLst/>
              <a:rect l="l" t="t" r="r" b="b"/>
              <a:pathLst>
                <a:path w="4114800" h="2152650">
                  <a:moveTo>
                    <a:pt x="0" y="2152650"/>
                  </a:moveTo>
                  <a:lnTo>
                    <a:pt x="4114800" y="215265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21526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956175" y="18732"/>
            <a:ext cx="3545204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Pergeseran</a:t>
            </a:r>
            <a:r>
              <a:rPr sz="3600" spc="-250" dirty="0"/>
              <a:t> </a:t>
            </a:r>
            <a:r>
              <a:rPr sz="3600" spc="-25" dirty="0"/>
              <a:t>Kurva </a:t>
            </a:r>
            <a:r>
              <a:rPr sz="3600" spc="-10" dirty="0"/>
              <a:t>Permintaan</a:t>
            </a:r>
            <a:endParaRPr sz="3600"/>
          </a:p>
        </p:txBody>
      </p:sp>
      <p:sp>
        <p:nvSpPr>
          <p:cNvPr id="22" name="object 22"/>
          <p:cNvSpPr txBox="1"/>
          <p:nvPr/>
        </p:nvSpPr>
        <p:spPr>
          <a:xfrm>
            <a:off x="2136520" y="2187575"/>
            <a:ext cx="3728720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245"/>
              </a:lnSpc>
              <a:spcBef>
                <a:spcPts val="100"/>
              </a:spcBef>
              <a:buClr>
                <a:srgbClr val="EB3C9F"/>
              </a:buClr>
              <a:buSzPct val="79545"/>
              <a:buFont typeface="Wingdings"/>
              <a:buChar char=""/>
              <a:tabLst>
                <a:tab pos="354965" algn="l"/>
              </a:tabLst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Jika</a:t>
            </a:r>
            <a:r>
              <a:rPr sz="2200" b="1" spc="-5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r>
              <a:rPr sz="2200" b="1" spc="-5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naik,</a:t>
            </a:r>
            <a:r>
              <a:rPr sz="2200" b="1" spc="-5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C3B43"/>
                </a:solidFill>
                <a:latin typeface="Trebuchet MS"/>
                <a:cs typeface="Trebuchet MS"/>
              </a:rPr>
              <a:t>tetapi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ts val="1850"/>
              </a:lnSpc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jumlah</a:t>
            </a:r>
            <a:r>
              <a:rPr sz="2200" b="1" spc="-4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Produk</a:t>
            </a:r>
            <a:r>
              <a:rPr sz="2200" b="1" spc="-5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2C3B43"/>
                </a:solidFill>
                <a:latin typeface="Trebuchet MS"/>
                <a:cs typeface="Trebuchet MS"/>
              </a:rPr>
              <a:t>yang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ts val="1850"/>
              </a:lnSpc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diminta</a:t>
            </a:r>
            <a:r>
              <a:rPr sz="2200" b="1" spc="-7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tetap</a:t>
            </a:r>
            <a:r>
              <a:rPr sz="2200" b="1" spc="-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maka</a:t>
            </a:r>
            <a:r>
              <a:rPr sz="2200" b="1" spc="-7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C3B43"/>
                </a:solidFill>
                <a:latin typeface="Trebuchet MS"/>
                <a:cs typeface="Trebuchet MS"/>
              </a:rPr>
              <a:t>kurva</a:t>
            </a:r>
            <a:endParaRPr sz="2200">
              <a:latin typeface="Trebuchet MS"/>
              <a:cs typeface="Trebuchet MS"/>
            </a:endParaRPr>
          </a:p>
          <a:p>
            <a:pPr marL="355600" marR="168275">
              <a:lnSpc>
                <a:spcPct val="69700"/>
              </a:lnSpc>
              <a:spcBef>
                <a:spcPts val="405"/>
              </a:spcBef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permintaannya</a:t>
            </a:r>
            <a:r>
              <a:rPr sz="2200" b="1" spc="-16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C3B43"/>
                </a:solidFill>
                <a:latin typeface="Trebuchet MS"/>
                <a:cs typeface="Trebuchet MS"/>
              </a:rPr>
              <a:t>bergeser kekanan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6520" y="4296409"/>
            <a:ext cx="3728720" cy="129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245"/>
              </a:lnSpc>
              <a:spcBef>
                <a:spcPts val="100"/>
              </a:spcBef>
              <a:buClr>
                <a:srgbClr val="EB3C9F"/>
              </a:buClr>
              <a:buSzPct val="79545"/>
              <a:buFont typeface="Wingdings"/>
              <a:buChar char=""/>
              <a:tabLst>
                <a:tab pos="354965" algn="l"/>
              </a:tabLst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Jika</a:t>
            </a:r>
            <a:r>
              <a:rPr sz="2200" b="1" spc="-7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r>
              <a:rPr sz="2200" b="1" spc="-7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turun,</a:t>
            </a:r>
            <a:r>
              <a:rPr sz="2200" b="1" spc="-7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C3B43"/>
                </a:solidFill>
                <a:latin typeface="Trebuchet MS"/>
                <a:cs typeface="Trebuchet MS"/>
              </a:rPr>
              <a:t>tetapi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ts val="1850"/>
              </a:lnSpc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jumlah</a:t>
            </a:r>
            <a:r>
              <a:rPr sz="2200" b="1" spc="-4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Produk</a:t>
            </a:r>
            <a:r>
              <a:rPr sz="2200" b="1" spc="-5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2C3B43"/>
                </a:solidFill>
                <a:latin typeface="Trebuchet MS"/>
                <a:cs typeface="Trebuchet MS"/>
              </a:rPr>
              <a:t>yang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ts val="1850"/>
              </a:lnSpc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diminta</a:t>
            </a:r>
            <a:r>
              <a:rPr sz="2200" b="1" spc="-7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tetap</a:t>
            </a:r>
            <a:r>
              <a:rPr sz="2200" b="1" spc="-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maka</a:t>
            </a:r>
            <a:r>
              <a:rPr sz="2200" b="1" spc="-7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C3B43"/>
                </a:solidFill>
                <a:latin typeface="Trebuchet MS"/>
                <a:cs typeface="Trebuchet MS"/>
              </a:rPr>
              <a:t>kurva</a:t>
            </a:r>
            <a:endParaRPr sz="2200">
              <a:latin typeface="Trebuchet MS"/>
              <a:cs typeface="Trebuchet MS"/>
            </a:endParaRPr>
          </a:p>
          <a:p>
            <a:pPr marL="355600" marR="334010">
              <a:lnSpc>
                <a:spcPct val="69700"/>
              </a:lnSpc>
              <a:spcBef>
                <a:spcPts val="405"/>
              </a:spcBef>
            </a:pPr>
            <a:r>
              <a:rPr sz="2200" b="1" dirty="0">
                <a:solidFill>
                  <a:srgbClr val="2C3B43"/>
                </a:solidFill>
                <a:latin typeface="Trebuchet MS"/>
                <a:cs typeface="Trebuchet MS"/>
              </a:rPr>
              <a:t>permintaanya</a:t>
            </a:r>
            <a:r>
              <a:rPr sz="2200" b="1" spc="-15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C3B43"/>
                </a:solidFill>
                <a:latin typeface="Trebuchet MS"/>
                <a:cs typeface="Trebuchet MS"/>
              </a:rPr>
              <a:t>bergeser kekiri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29400" y="211201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02400" y="3699129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20254" y="3623055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29400" y="3655059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05550" y="2937128"/>
            <a:ext cx="29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P1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40475" y="1870075"/>
            <a:ext cx="37846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P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50"/>
              </a:spcBef>
            </a:pPr>
            <a:r>
              <a:rPr sz="1800" spc="-25" dirty="0">
                <a:latin typeface="Arial MT"/>
                <a:cs typeface="Arial MT"/>
              </a:rPr>
              <a:t>P2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65056" y="3600704"/>
            <a:ext cx="31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34300" y="30480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433181" y="3208020"/>
            <a:ext cx="504825" cy="7162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1600" spc="-25" dirty="0">
                <a:latin typeface="Arial MT"/>
                <a:cs typeface="Arial MT"/>
              </a:rPr>
              <a:t>D</a:t>
            </a:r>
            <a:r>
              <a:rPr sz="1575" spc="-37" baseline="-21164" dirty="0">
                <a:latin typeface="Arial MT"/>
                <a:cs typeface="Arial MT"/>
              </a:rPr>
              <a:t>1</a:t>
            </a:r>
            <a:endParaRPr sz="1575" baseline="-21164">
              <a:latin typeface="Arial MT"/>
              <a:cs typeface="Arial MT"/>
            </a:endParaRPr>
          </a:p>
          <a:p>
            <a:pPr marL="161290">
              <a:lnSpc>
                <a:spcPct val="100000"/>
              </a:lnSpc>
              <a:spcBef>
                <a:spcPts val="720"/>
              </a:spcBef>
            </a:pPr>
            <a:r>
              <a:rPr sz="1800" spc="-25" dirty="0">
                <a:latin typeface="Arial MT"/>
                <a:cs typeface="Arial MT"/>
              </a:rPr>
              <a:t>Q2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623050" y="2264410"/>
            <a:ext cx="2070100" cy="3892550"/>
            <a:chOff x="6623050" y="2264410"/>
            <a:chExt cx="2070100" cy="3892550"/>
          </a:xfrm>
        </p:grpSpPr>
        <p:sp>
          <p:nvSpPr>
            <p:cNvPr id="34" name="object 34"/>
            <p:cNvSpPr/>
            <p:nvPr/>
          </p:nvSpPr>
          <p:spPr>
            <a:xfrm>
              <a:off x="6629400" y="3048000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62800" y="2270760"/>
              <a:ext cx="1524000" cy="1234440"/>
            </a:xfrm>
            <a:custGeom>
              <a:avLst/>
              <a:gdLst/>
              <a:ahLst/>
              <a:cxnLst/>
              <a:rect l="l" t="t" r="r" b="b"/>
              <a:pathLst>
                <a:path w="1524000" h="1234439">
                  <a:moveTo>
                    <a:pt x="0" y="320039"/>
                  </a:moveTo>
                  <a:lnTo>
                    <a:pt x="1219200" y="1234439"/>
                  </a:lnTo>
                </a:path>
                <a:path w="1524000" h="1234439">
                  <a:moveTo>
                    <a:pt x="304800" y="0"/>
                  </a:moveTo>
                  <a:lnTo>
                    <a:pt x="1524000" y="914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9400" y="2499360"/>
              <a:ext cx="1143000" cy="533400"/>
            </a:xfrm>
            <a:custGeom>
              <a:avLst/>
              <a:gdLst/>
              <a:ahLst/>
              <a:cxnLst/>
              <a:rect l="l" t="t" r="r" b="b"/>
              <a:pathLst>
                <a:path w="1143000" h="533400">
                  <a:moveTo>
                    <a:pt x="0" y="0"/>
                  </a:moveTo>
                  <a:lnTo>
                    <a:pt x="1143000" y="0"/>
                  </a:lnTo>
                </a:path>
                <a:path w="1143000" h="533400">
                  <a:moveTo>
                    <a:pt x="1104900" y="533400"/>
                  </a:moveTo>
                  <a:lnTo>
                    <a:pt x="110490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24750" y="2717800"/>
              <a:ext cx="381000" cy="50800"/>
            </a:xfrm>
            <a:custGeom>
              <a:avLst/>
              <a:gdLst/>
              <a:ahLst/>
              <a:cxnLst/>
              <a:rect l="l" t="t" r="r" b="b"/>
              <a:pathLst>
                <a:path w="381000" h="50800">
                  <a:moveTo>
                    <a:pt x="330200" y="0"/>
                  </a:moveTo>
                  <a:lnTo>
                    <a:pt x="330200" y="50800"/>
                  </a:lnTo>
                  <a:lnTo>
                    <a:pt x="368300" y="31750"/>
                  </a:lnTo>
                  <a:lnTo>
                    <a:pt x="342900" y="31750"/>
                  </a:lnTo>
                  <a:lnTo>
                    <a:pt x="342900" y="19050"/>
                  </a:lnTo>
                  <a:lnTo>
                    <a:pt x="368300" y="19050"/>
                  </a:lnTo>
                  <a:lnTo>
                    <a:pt x="330200" y="0"/>
                  </a:lnTo>
                  <a:close/>
                </a:path>
                <a:path w="381000" h="50800">
                  <a:moveTo>
                    <a:pt x="330200" y="19050"/>
                  </a:moveTo>
                  <a:lnTo>
                    <a:pt x="0" y="19050"/>
                  </a:lnTo>
                  <a:lnTo>
                    <a:pt x="0" y="31750"/>
                  </a:lnTo>
                  <a:lnTo>
                    <a:pt x="330200" y="31750"/>
                  </a:lnTo>
                  <a:lnTo>
                    <a:pt x="330200" y="19050"/>
                  </a:lnTo>
                  <a:close/>
                </a:path>
                <a:path w="381000" h="50800">
                  <a:moveTo>
                    <a:pt x="368300" y="19050"/>
                  </a:moveTo>
                  <a:lnTo>
                    <a:pt x="342900" y="19050"/>
                  </a:lnTo>
                  <a:lnTo>
                    <a:pt x="342900" y="31750"/>
                  </a:lnTo>
                  <a:lnTo>
                    <a:pt x="368300" y="31750"/>
                  </a:lnTo>
                  <a:lnTo>
                    <a:pt x="381000" y="25400"/>
                  </a:lnTo>
                  <a:lnTo>
                    <a:pt x="36830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84010" y="4626610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9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814181" y="2968625"/>
            <a:ext cx="286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Arial MT"/>
                <a:cs typeface="Arial MT"/>
              </a:rPr>
              <a:t>D</a:t>
            </a:r>
            <a:r>
              <a:rPr sz="1575" spc="-37" baseline="-21164" dirty="0">
                <a:latin typeface="Arial MT"/>
                <a:cs typeface="Arial MT"/>
              </a:rPr>
              <a:t>2</a:t>
            </a:r>
            <a:endParaRPr sz="1575" baseline="-21164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6375" y="6214427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74356" y="6137592"/>
            <a:ext cx="317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48954" y="6139179"/>
            <a:ext cx="317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84009" y="6169659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359525" y="5452109"/>
            <a:ext cx="29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P2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94450" y="4385309"/>
            <a:ext cx="37846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P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50"/>
              </a:spcBef>
            </a:pPr>
            <a:r>
              <a:rPr sz="1800" spc="-25" dirty="0">
                <a:latin typeface="Arial MT"/>
                <a:cs typeface="Arial MT"/>
              </a:rPr>
              <a:t>P1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19284" y="6115367"/>
            <a:ext cx="317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47481" y="5526404"/>
            <a:ext cx="257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 MT"/>
                <a:cs typeface="Arial MT"/>
              </a:rPr>
              <a:t>D</a:t>
            </a:r>
            <a:r>
              <a:rPr sz="1350" spc="-37" baseline="-21604" dirty="0">
                <a:latin typeface="Arial MT"/>
                <a:cs typeface="Arial MT"/>
              </a:rPr>
              <a:t>1</a:t>
            </a:r>
            <a:endParaRPr sz="1350" baseline="-21604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87819" y="4565650"/>
            <a:ext cx="2043430" cy="1612900"/>
            <a:chOff x="6687819" y="4565650"/>
            <a:chExt cx="2043430" cy="1612900"/>
          </a:xfrm>
        </p:grpSpPr>
        <p:sp>
          <p:nvSpPr>
            <p:cNvPr id="49" name="object 49"/>
            <p:cNvSpPr/>
            <p:nvPr/>
          </p:nvSpPr>
          <p:spPr>
            <a:xfrm>
              <a:off x="6705599" y="5029200"/>
              <a:ext cx="1219200" cy="1143000"/>
            </a:xfrm>
            <a:custGeom>
              <a:avLst/>
              <a:gdLst/>
              <a:ahLst/>
              <a:cxnLst/>
              <a:rect l="l" t="t" r="r" b="b"/>
              <a:pathLst>
                <a:path w="1219200" h="1143000">
                  <a:moveTo>
                    <a:pt x="0" y="0"/>
                  </a:moveTo>
                  <a:lnTo>
                    <a:pt x="1219200" y="0"/>
                  </a:lnTo>
                </a:path>
                <a:path w="1219200" h="1143000">
                  <a:moveTo>
                    <a:pt x="1181100" y="0"/>
                  </a:moveTo>
                  <a:lnTo>
                    <a:pt x="1181100" y="114300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65619" y="4572000"/>
              <a:ext cx="1859280" cy="1318260"/>
            </a:xfrm>
            <a:custGeom>
              <a:avLst/>
              <a:gdLst/>
              <a:ahLst/>
              <a:cxnLst/>
              <a:rect l="l" t="t" r="r" b="b"/>
              <a:pathLst>
                <a:path w="1859279" h="1318260">
                  <a:moveTo>
                    <a:pt x="335279" y="0"/>
                  </a:moveTo>
                  <a:lnTo>
                    <a:pt x="1859279" y="990600"/>
                  </a:lnTo>
                </a:path>
                <a:path w="1859279" h="1318260">
                  <a:moveTo>
                    <a:pt x="0" y="327660"/>
                  </a:moveTo>
                  <a:lnTo>
                    <a:pt x="1524000" y="13182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94169" y="5585460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>
                  <a:moveTo>
                    <a:pt x="0" y="0"/>
                  </a:moveTo>
                  <a:lnTo>
                    <a:pt x="121920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117205" y="5788342"/>
            <a:ext cx="286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Arial MT"/>
                <a:cs typeface="Arial MT"/>
              </a:rPr>
              <a:t>D</a:t>
            </a:r>
            <a:r>
              <a:rPr sz="1575" spc="-37" baseline="-21164" dirty="0">
                <a:latin typeface="Arial MT"/>
                <a:cs typeface="Arial MT"/>
              </a:rPr>
              <a:t>2</a:t>
            </a:r>
            <a:endParaRPr sz="1575" baseline="-21164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32050" y="5080000"/>
            <a:ext cx="5340350" cy="1555750"/>
            <a:chOff x="2432050" y="5080000"/>
            <a:chExt cx="5340350" cy="1555750"/>
          </a:xfrm>
        </p:grpSpPr>
        <p:sp>
          <p:nvSpPr>
            <p:cNvPr id="54" name="object 54"/>
            <p:cNvSpPr/>
            <p:nvPr/>
          </p:nvSpPr>
          <p:spPr>
            <a:xfrm>
              <a:off x="7277100" y="5080000"/>
              <a:ext cx="495300" cy="50800"/>
            </a:xfrm>
            <a:custGeom>
              <a:avLst/>
              <a:gdLst/>
              <a:ahLst/>
              <a:cxnLst/>
              <a:rect l="l" t="t" r="r" b="b"/>
              <a:pathLst>
                <a:path w="495300" h="50800">
                  <a:moveTo>
                    <a:pt x="50800" y="0"/>
                  </a:moveTo>
                  <a:lnTo>
                    <a:pt x="0" y="25400"/>
                  </a:lnTo>
                  <a:lnTo>
                    <a:pt x="50800" y="50800"/>
                  </a:lnTo>
                  <a:lnTo>
                    <a:pt x="50800" y="31750"/>
                  </a:lnTo>
                  <a:lnTo>
                    <a:pt x="38100" y="31750"/>
                  </a:lnTo>
                  <a:lnTo>
                    <a:pt x="38100" y="19050"/>
                  </a:lnTo>
                  <a:lnTo>
                    <a:pt x="50800" y="19050"/>
                  </a:lnTo>
                  <a:lnTo>
                    <a:pt x="50800" y="0"/>
                  </a:lnTo>
                  <a:close/>
                </a:path>
                <a:path w="495300" h="50800">
                  <a:moveTo>
                    <a:pt x="50800" y="19050"/>
                  </a:moveTo>
                  <a:lnTo>
                    <a:pt x="38100" y="19050"/>
                  </a:lnTo>
                  <a:lnTo>
                    <a:pt x="38100" y="31750"/>
                  </a:lnTo>
                  <a:lnTo>
                    <a:pt x="50800" y="31750"/>
                  </a:lnTo>
                  <a:lnTo>
                    <a:pt x="50800" y="19050"/>
                  </a:lnTo>
                  <a:close/>
                </a:path>
                <a:path w="495300" h="50800">
                  <a:moveTo>
                    <a:pt x="495300" y="19050"/>
                  </a:moveTo>
                  <a:lnTo>
                    <a:pt x="50800" y="19050"/>
                  </a:lnTo>
                  <a:lnTo>
                    <a:pt x="50800" y="31750"/>
                  </a:lnTo>
                  <a:lnTo>
                    <a:pt x="495300" y="31750"/>
                  </a:lnTo>
                  <a:lnTo>
                    <a:pt x="49530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6400800"/>
              <a:ext cx="381000" cy="2286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438400" y="64008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104775" y="114300"/>
                  </a:moveTo>
                  <a:lnTo>
                    <a:pt x="276225" y="28575"/>
                  </a:lnTo>
                  <a:lnTo>
                    <a:pt x="276225" y="200025"/>
                  </a:lnTo>
                  <a:lnTo>
                    <a:pt x="104775" y="114300"/>
                  </a:lnTo>
                  <a:close/>
                </a:path>
                <a:path w="381000" h="2286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288794" y="6104254"/>
            <a:ext cx="8521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FF"/>
                </a:solidFill>
                <a:latin typeface="Arial MT"/>
                <a:cs typeface="Arial MT"/>
              </a:rPr>
              <a:t>Kembali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517650" y="-6350"/>
            <a:ext cx="3365500" cy="1460500"/>
            <a:chOff x="1517650" y="-6350"/>
            <a:chExt cx="3365500" cy="1460500"/>
          </a:xfrm>
        </p:grpSpPr>
        <p:sp>
          <p:nvSpPr>
            <p:cNvPr id="59" name="object 59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33528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352800" y="1447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0" y="1447800"/>
                  </a:moveTo>
                  <a:lnTo>
                    <a:pt x="3352800" y="14478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5470"/>
          </a:xfrm>
          <a:custGeom>
            <a:avLst/>
            <a:gdLst/>
            <a:ahLst/>
            <a:cxnLst/>
            <a:rect l="l" t="t" r="r" b="b"/>
            <a:pathLst>
              <a:path w="843280" h="5665470">
                <a:moveTo>
                  <a:pt x="843280" y="0"/>
                </a:moveTo>
                <a:lnTo>
                  <a:pt x="0" y="0"/>
                </a:lnTo>
                <a:lnTo>
                  <a:pt x="0" y="5665470"/>
                </a:lnTo>
                <a:lnTo>
                  <a:pt x="84328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900" y="6189979"/>
            <a:ext cx="4052570" cy="4787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9" y="6189979"/>
            <a:ext cx="4657089" cy="4787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7559" y="6475729"/>
            <a:ext cx="80010" cy="812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9900" y="6216650"/>
            <a:ext cx="4052570" cy="47879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17650" y="0"/>
            <a:ext cx="9189720" cy="6864350"/>
            <a:chOff x="1517650" y="0"/>
            <a:chExt cx="9189720" cy="686435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6216650"/>
              <a:ext cx="4657089" cy="478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0" y="1460500"/>
              <a:ext cx="9144000" cy="53974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4000" y="1460500"/>
              <a:ext cx="9144000" cy="5397500"/>
            </a:xfrm>
            <a:custGeom>
              <a:avLst/>
              <a:gdLst/>
              <a:ahLst/>
              <a:cxnLst/>
              <a:rect l="l" t="t" r="r" b="b"/>
              <a:pathLst>
                <a:path w="9144000" h="5397500">
                  <a:moveTo>
                    <a:pt x="9144000" y="5397497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53974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0600" y="0"/>
              <a:ext cx="5867400" cy="1473200"/>
            </a:xfrm>
            <a:custGeom>
              <a:avLst/>
              <a:gdLst/>
              <a:ahLst/>
              <a:cxnLst/>
              <a:rect l="l" t="t" r="r" b="b"/>
              <a:pathLst>
                <a:path w="5867400" h="1473200">
                  <a:moveTo>
                    <a:pt x="5867400" y="0"/>
                  </a:moveTo>
                  <a:lnTo>
                    <a:pt x="0" y="0"/>
                  </a:lnTo>
                  <a:lnTo>
                    <a:pt x="0" y="1473200"/>
                  </a:lnTo>
                  <a:lnTo>
                    <a:pt x="5867400" y="1473200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7929" y="339090"/>
              <a:ext cx="5459730" cy="96265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421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100"/>
              </a:spcBef>
            </a:pPr>
            <a:r>
              <a:rPr sz="3600" spc="-75" dirty="0">
                <a:latin typeface="Times New Roman"/>
                <a:cs typeface="Times New Roman"/>
              </a:rPr>
              <a:t>PENAWARAN </a:t>
            </a:r>
            <a:r>
              <a:rPr sz="3600" spc="-40" dirty="0">
                <a:latin typeface="Times New Roman"/>
                <a:cs typeface="Times New Roman"/>
              </a:rPr>
              <a:t>(SUPPLY)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2994" y="1524634"/>
            <a:ext cx="37318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Penawaran</a:t>
            </a:r>
            <a:r>
              <a:rPr sz="24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(supply)</a:t>
            </a:r>
            <a:r>
              <a:rPr sz="2400" i="1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adalah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jumlah</a:t>
            </a:r>
            <a:r>
              <a:rPr sz="24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keseluruhan</a:t>
            </a:r>
            <a:r>
              <a:rPr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barang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atau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jasa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yang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akan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dĳual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atau</a:t>
            </a:r>
            <a:r>
              <a:rPr sz="24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ditawarkan</a:t>
            </a:r>
            <a:r>
              <a:rPr sz="24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oleh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produsen</a:t>
            </a:r>
            <a:r>
              <a:rPr sz="24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pada</a:t>
            </a:r>
            <a:r>
              <a:rPr sz="24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berbagai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macam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tingkat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harga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17650" y="-6350"/>
            <a:ext cx="9175750" cy="6642100"/>
            <a:chOff x="1517650" y="-6350"/>
            <a:chExt cx="9175750" cy="664210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2600" y="1499869"/>
              <a:ext cx="5130800" cy="42913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8400" y="6400800"/>
              <a:ext cx="381000" cy="2286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38400" y="64008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104775" y="114300"/>
                  </a:moveTo>
                  <a:lnTo>
                    <a:pt x="276225" y="28575"/>
                  </a:lnTo>
                  <a:lnTo>
                    <a:pt x="276225" y="200025"/>
                  </a:lnTo>
                  <a:lnTo>
                    <a:pt x="104775" y="114300"/>
                  </a:lnTo>
                  <a:close/>
                </a:path>
                <a:path w="381000" h="2286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33528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352800" y="1447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0" y="1447800"/>
                  </a:moveTo>
                  <a:lnTo>
                    <a:pt x="3352800" y="14478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17650" y="0"/>
            <a:ext cx="9150350" cy="6864350"/>
            <a:chOff x="1517650" y="0"/>
            <a:chExt cx="9150350" cy="6864350"/>
          </a:xfrm>
        </p:grpSpPr>
        <p:sp>
          <p:nvSpPr>
            <p:cNvPr id="4" name="object 4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5791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791200" y="14478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447800"/>
              <a:ext cx="5257800" cy="5410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4000" y="1447800"/>
              <a:ext cx="5257800" cy="5410200"/>
            </a:xfrm>
            <a:custGeom>
              <a:avLst/>
              <a:gdLst/>
              <a:ahLst/>
              <a:cxnLst/>
              <a:rect l="l" t="t" r="r" b="b"/>
              <a:pathLst>
                <a:path w="5257800" h="5410200">
                  <a:moveTo>
                    <a:pt x="0" y="5410200"/>
                  </a:moveTo>
                  <a:lnTo>
                    <a:pt x="5257800" y="5410200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4075" marR="5080" indent="-7620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Faktor</a:t>
            </a:r>
            <a:r>
              <a:rPr sz="3200" b="1" spc="-254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Yang</a:t>
            </a:r>
            <a:r>
              <a:rPr sz="3200" b="1" spc="-200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Mempengaruhi Penawaran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8794" y="2228469"/>
            <a:ext cx="3491865" cy="35858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93395" indent="-44259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493395" algn="l"/>
              </a:tabLst>
            </a:pP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endParaRPr sz="2800" dirty="0">
              <a:latin typeface="Trebuchet MS"/>
              <a:cs typeface="Trebuchet MS"/>
            </a:endParaRPr>
          </a:p>
          <a:p>
            <a:pPr marL="493395" indent="-44259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93395" algn="l"/>
              </a:tabLst>
            </a:pPr>
            <a:r>
              <a:rPr sz="2800" b="1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r>
              <a:rPr sz="2800" b="1" spc="-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2C3B43"/>
                </a:solidFill>
                <a:latin typeface="Trebuchet MS"/>
                <a:cs typeface="Trebuchet MS"/>
              </a:rPr>
              <a:t>Input</a:t>
            </a:r>
            <a:endParaRPr sz="2800" dirty="0">
              <a:latin typeface="Trebuchet MS"/>
              <a:cs typeface="Trebuchet MS"/>
            </a:endParaRPr>
          </a:p>
          <a:p>
            <a:pPr marL="487045" indent="-43624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87045" algn="l"/>
              </a:tabLst>
            </a:pP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Teknologi</a:t>
            </a:r>
            <a:endParaRPr sz="2800" dirty="0">
              <a:latin typeface="Trebuchet MS"/>
              <a:cs typeface="Trebuchet MS"/>
            </a:endParaRPr>
          </a:p>
          <a:p>
            <a:pPr marL="493395" indent="-44259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93395" algn="l"/>
              </a:tabLst>
            </a:pPr>
            <a:r>
              <a:rPr sz="2800" b="1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r>
              <a:rPr sz="2800" b="1" spc="-8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2C3B43"/>
                </a:solidFill>
                <a:latin typeface="Trebuchet MS"/>
                <a:cs typeface="Trebuchet MS"/>
              </a:rPr>
              <a:t>Barang</a:t>
            </a:r>
            <a:r>
              <a:rPr sz="2800" b="1" spc="-9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2C3B43"/>
                </a:solidFill>
                <a:latin typeface="Trebuchet MS"/>
                <a:cs typeface="Trebuchet MS"/>
              </a:rPr>
              <a:t>Lain</a:t>
            </a:r>
            <a:endParaRPr sz="2800" dirty="0">
              <a:latin typeface="Trebuchet MS"/>
              <a:cs typeface="Trebuchet MS"/>
            </a:endParaRPr>
          </a:p>
          <a:p>
            <a:pPr marL="493395" indent="-44259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93395" algn="l"/>
              </a:tabLst>
            </a:pPr>
            <a:r>
              <a:rPr sz="2800" b="1" spc="-20" dirty="0">
                <a:solidFill>
                  <a:srgbClr val="2C3B43"/>
                </a:solidFill>
                <a:latin typeface="Trebuchet MS"/>
                <a:cs typeface="Trebuchet MS"/>
              </a:rPr>
              <a:t>Perkiraan</a:t>
            </a:r>
            <a:r>
              <a:rPr sz="2800" b="1" spc="-14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endParaRPr sz="2800" dirty="0">
              <a:latin typeface="Trebuchet MS"/>
              <a:cs typeface="Trebuchet MS"/>
            </a:endParaRPr>
          </a:p>
          <a:p>
            <a:pPr marL="575945" indent="-442595">
              <a:lnSpc>
                <a:spcPts val="3215"/>
              </a:lnSpc>
              <a:spcBef>
                <a:spcPts val="1000"/>
              </a:spcBef>
              <a:buAutoNum type="arabicPeriod"/>
              <a:tabLst>
                <a:tab pos="575945" algn="l"/>
              </a:tabLst>
            </a:pPr>
            <a:r>
              <a:rPr sz="2800" b="1" dirty="0">
                <a:solidFill>
                  <a:srgbClr val="2C3B43"/>
                </a:solidFill>
                <a:latin typeface="Trebuchet MS"/>
                <a:cs typeface="Trebuchet MS"/>
              </a:rPr>
              <a:t>Jumlah</a:t>
            </a:r>
            <a:r>
              <a:rPr sz="2800" b="1" spc="-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Penjual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ts val="2014"/>
              </a:lnSpc>
            </a:pPr>
            <a:r>
              <a:rPr sz="1800" spc="-10" dirty="0">
                <a:solidFill>
                  <a:srgbClr val="FF00FF"/>
                </a:solidFill>
                <a:latin typeface="Arial MT"/>
                <a:cs typeface="Arial MT"/>
              </a:rPr>
              <a:t>Kembali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9265" y="198882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4098" name="Picture 2" descr="Perhitungan Gaji Karyawan Swasta Menurut Kemnaker - Worxspace">
            <a:extLst>
              <a:ext uri="{FF2B5EF4-FFF2-40B4-BE49-F238E27FC236}">
                <a16:creationId xmlns:a16="http://schemas.microsoft.com/office/drawing/2014/main" id="{7121B315-5228-C73D-9078-7F1FC6AD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41" y="1981200"/>
            <a:ext cx="3734359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ngadaan Barang dan Jasa: Meningkatkan Efisiensi dan Transparansi">
            <a:extLst>
              <a:ext uri="{FF2B5EF4-FFF2-40B4-BE49-F238E27FC236}">
                <a16:creationId xmlns:a16="http://schemas.microsoft.com/office/drawing/2014/main" id="{466019F8-5BF3-9111-93DB-F4355535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26" y="4190813"/>
            <a:ext cx="3734360" cy="24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5470"/>
          </a:xfrm>
          <a:custGeom>
            <a:avLst/>
            <a:gdLst/>
            <a:ahLst/>
            <a:cxnLst/>
            <a:rect l="l" t="t" r="r" b="b"/>
            <a:pathLst>
              <a:path w="843280" h="5665470">
                <a:moveTo>
                  <a:pt x="843280" y="0"/>
                </a:moveTo>
                <a:lnTo>
                  <a:pt x="0" y="0"/>
                </a:lnTo>
                <a:lnTo>
                  <a:pt x="0" y="5665470"/>
                </a:lnTo>
                <a:lnTo>
                  <a:pt x="84328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17650" y="-6350"/>
            <a:ext cx="9150350" cy="1460500"/>
            <a:chOff x="1517650" y="-6350"/>
            <a:chExt cx="9150350" cy="1460500"/>
          </a:xfrm>
        </p:grpSpPr>
        <p:sp>
          <p:nvSpPr>
            <p:cNvPr id="4" name="object 4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33528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352800" y="1447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0" y="1447800"/>
                  </a:moveTo>
                  <a:lnTo>
                    <a:pt x="3352800" y="14478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5791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791200" y="14478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990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HUKUM</a:t>
            </a:r>
            <a:r>
              <a:rPr sz="3600" spc="-25" dirty="0"/>
              <a:t> </a:t>
            </a:r>
            <a:r>
              <a:rPr sz="3600" spc="-10" dirty="0"/>
              <a:t>PENAWARAN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1517650" y="1441450"/>
            <a:ext cx="9156700" cy="5422900"/>
            <a:chOff x="1517650" y="1441450"/>
            <a:chExt cx="9156700" cy="54229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447800"/>
              <a:ext cx="9144000" cy="5410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4000" y="144780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05115" y="2438400"/>
            <a:ext cx="40138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2945130" algn="l"/>
              </a:tabLst>
            </a:pPr>
            <a:r>
              <a:rPr sz="2400" b="1" dirty="0">
                <a:latin typeface="Trebuchet MS"/>
                <a:cs typeface="Trebuchet MS"/>
              </a:rPr>
              <a:t>Apabila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harga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suatu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barang </a:t>
            </a:r>
            <a:r>
              <a:rPr sz="2400" b="1" dirty="0">
                <a:latin typeface="Trebuchet MS"/>
                <a:cs typeface="Trebuchet MS"/>
              </a:rPr>
              <a:t>naik,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penawaran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barang </a:t>
            </a:r>
            <a:r>
              <a:rPr sz="2400" b="1" dirty="0">
                <a:latin typeface="Trebuchet MS"/>
                <a:cs typeface="Trebuchet MS"/>
              </a:rPr>
              <a:t>tersebut</a:t>
            </a:r>
            <a:r>
              <a:rPr sz="2400" b="1" spc="-8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akan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naik.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Apabila </a:t>
            </a:r>
            <a:r>
              <a:rPr sz="2400" b="1" dirty="0">
                <a:latin typeface="Trebuchet MS"/>
                <a:cs typeface="Trebuchet MS"/>
              </a:rPr>
              <a:t>harga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barang</a:t>
            </a:r>
            <a:r>
              <a:rPr sz="2400" b="1" spc="-8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turun, </a:t>
            </a:r>
            <a:r>
              <a:rPr sz="2400" b="1" dirty="0">
                <a:latin typeface="Trebuchet MS"/>
                <a:cs typeface="Trebuchet MS"/>
              </a:rPr>
              <a:t>penawaran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barang</a:t>
            </a:r>
            <a:r>
              <a:rPr sz="2400" b="1" spc="-1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tersebut </a:t>
            </a:r>
            <a:r>
              <a:rPr sz="2400" b="1" dirty="0" err="1">
                <a:latin typeface="Trebuchet MS"/>
                <a:cs typeface="Trebuchet MS"/>
              </a:rPr>
              <a:t>akan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 err="1">
                <a:latin typeface="Trebuchet MS"/>
                <a:cs typeface="Trebuchet MS"/>
              </a:rPr>
              <a:t>turu</a:t>
            </a:r>
            <a:r>
              <a:rPr lang="en-US" sz="2400" b="1" dirty="0" err="1">
                <a:latin typeface="Trebuchet MS"/>
                <a:cs typeface="Trebuchet MS"/>
              </a:rPr>
              <a:t>n</a:t>
            </a:r>
            <a:r>
              <a:rPr sz="2400" b="1" spc="-10" dirty="0"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2130" y="2087880"/>
            <a:ext cx="4646930" cy="357759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3352800" cy="1435100"/>
          </a:xfrm>
          <a:custGeom>
            <a:avLst/>
            <a:gdLst/>
            <a:ahLst/>
            <a:cxnLst/>
            <a:rect l="l" t="t" r="r" b="b"/>
            <a:pathLst>
              <a:path w="3352800" h="1435100">
                <a:moveTo>
                  <a:pt x="0" y="1435100"/>
                </a:moveTo>
                <a:lnTo>
                  <a:pt x="3352800" y="1435100"/>
                </a:lnTo>
                <a:lnTo>
                  <a:pt x="3352800" y="0"/>
                </a:lnTo>
              </a:path>
              <a:path w="3352800" h="1435100">
                <a:moveTo>
                  <a:pt x="0" y="0"/>
                </a:moveTo>
                <a:lnTo>
                  <a:pt x="0" y="1435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6800" y="0"/>
            <a:ext cx="5791200" cy="1447800"/>
          </a:xfrm>
          <a:prstGeom prst="rect">
            <a:avLst/>
          </a:prstGeom>
          <a:solidFill>
            <a:srgbClr val="F77E90"/>
          </a:solidFill>
        </p:spPr>
        <p:txBody>
          <a:bodyPr vert="horz" wrap="square" lIns="0" tIns="161290" rIns="0" bIns="0" rtlCol="0">
            <a:spAutoFit/>
          </a:bodyPr>
          <a:lstStyle/>
          <a:p>
            <a:pPr marL="1569720" marR="208279" indent="-1355090">
              <a:lnSpc>
                <a:spcPct val="100000"/>
              </a:lnSpc>
              <a:spcBef>
                <a:spcPts val="1270"/>
              </a:spcBef>
            </a:pPr>
            <a:r>
              <a:rPr sz="3600" dirty="0"/>
              <a:t>Tabel</a:t>
            </a:r>
            <a:r>
              <a:rPr sz="3600" spc="-50" dirty="0"/>
              <a:t> </a:t>
            </a:r>
            <a:r>
              <a:rPr sz="3600" dirty="0"/>
              <a:t>penawaran</a:t>
            </a:r>
            <a:r>
              <a:rPr sz="3600" spc="-40" dirty="0"/>
              <a:t> </a:t>
            </a:r>
            <a:r>
              <a:rPr sz="3600" dirty="0"/>
              <a:t>duren</a:t>
            </a:r>
            <a:r>
              <a:rPr sz="3600" spc="-50" dirty="0"/>
              <a:t> </a:t>
            </a:r>
            <a:r>
              <a:rPr sz="3600" spc="-25" dirty="0"/>
              <a:t>di </a:t>
            </a:r>
            <a:r>
              <a:rPr sz="3600" dirty="0"/>
              <a:t>Pasar</a:t>
            </a:r>
            <a:r>
              <a:rPr sz="3600" spc="-90" dirty="0"/>
              <a:t> </a:t>
            </a:r>
            <a:r>
              <a:rPr sz="3600" spc="-10" dirty="0"/>
              <a:t>Minggu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1517650" y="1517650"/>
            <a:ext cx="9156700" cy="5346700"/>
            <a:chOff x="1517650" y="1517650"/>
            <a:chExt cx="9156700" cy="5346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524000"/>
              <a:ext cx="9144000" cy="5333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00" y="1524000"/>
              <a:ext cx="9144000" cy="5334000"/>
            </a:xfrm>
            <a:custGeom>
              <a:avLst/>
              <a:gdLst/>
              <a:ahLst/>
              <a:cxnLst/>
              <a:rect l="l" t="t" r="r" b="b"/>
              <a:pathLst>
                <a:path w="9144000" h="5334000">
                  <a:moveTo>
                    <a:pt x="9144000" y="5333997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5333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54238" y="1890712"/>
          <a:ext cx="4176395" cy="410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HARGA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(RP)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DUREN</a:t>
                      </a:r>
                      <a:r>
                        <a:rPr sz="28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YG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marL="799465" marR="165100" indent="-62738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-50" dirty="0">
                          <a:latin typeface="Arial MT"/>
                          <a:cs typeface="Arial MT"/>
                        </a:rPr>
                        <a:t>DITAWARKAN 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(UNIT)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1000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10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2000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20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3000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30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3500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35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4000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40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5913120" y="1892300"/>
            <a:ext cx="4742180" cy="4965700"/>
            <a:chOff x="5913120" y="1892300"/>
            <a:chExt cx="4742180" cy="4965700"/>
          </a:xfrm>
        </p:grpSpPr>
        <p:sp>
          <p:nvSpPr>
            <p:cNvPr id="10" name="object 10"/>
            <p:cNvSpPr/>
            <p:nvPr/>
          </p:nvSpPr>
          <p:spPr>
            <a:xfrm>
              <a:off x="9612629" y="5815329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70" h="1042670">
                  <a:moveTo>
                    <a:pt x="1042670" y="0"/>
                  </a:moveTo>
                  <a:lnTo>
                    <a:pt x="0" y="0"/>
                  </a:lnTo>
                  <a:lnTo>
                    <a:pt x="0" y="1042668"/>
                  </a:lnTo>
                  <a:lnTo>
                    <a:pt x="1042670" y="1042668"/>
                  </a:lnTo>
                  <a:lnTo>
                    <a:pt x="1042670" y="912329"/>
                  </a:lnTo>
                  <a:lnTo>
                    <a:pt x="130301" y="912329"/>
                  </a:lnTo>
                  <a:lnTo>
                    <a:pt x="130301" y="130340"/>
                  </a:lnTo>
                  <a:lnTo>
                    <a:pt x="1042670" y="130340"/>
                  </a:lnTo>
                  <a:lnTo>
                    <a:pt x="1042670" y="0"/>
                  </a:lnTo>
                  <a:close/>
                </a:path>
                <a:path w="1042670" h="1042670">
                  <a:moveTo>
                    <a:pt x="1042670" y="130340"/>
                  </a:moveTo>
                  <a:lnTo>
                    <a:pt x="130301" y="130340"/>
                  </a:lnTo>
                  <a:lnTo>
                    <a:pt x="912368" y="521335"/>
                  </a:lnTo>
                  <a:lnTo>
                    <a:pt x="130301" y="912329"/>
                  </a:lnTo>
                  <a:lnTo>
                    <a:pt x="1042670" y="912329"/>
                  </a:lnTo>
                  <a:lnTo>
                    <a:pt x="1042670" y="130340"/>
                  </a:lnTo>
                  <a:close/>
                </a:path>
              </a:pathLst>
            </a:custGeom>
            <a:solidFill>
              <a:srgbClr val="F495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42932" y="5945670"/>
              <a:ext cx="782320" cy="782320"/>
            </a:xfrm>
            <a:custGeom>
              <a:avLst/>
              <a:gdLst/>
              <a:ahLst/>
              <a:cxnLst/>
              <a:rect l="l" t="t" r="r" b="b"/>
              <a:pathLst>
                <a:path w="782320" h="782320">
                  <a:moveTo>
                    <a:pt x="0" y="0"/>
                  </a:moveTo>
                  <a:lnTo>
                    <a:pt x="0" y="781989"/>
                  </a:lnTo>
                  <a:lnTo>
                    <a:pt x="782066" y="390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5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0" y="1892300"/>
              <a:ext cx="3718560" cy="374522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24000" y="0"/>
            <a:ext cx="3352800" cy="1435100"/>
          </a:xfrm>
          <a:prstGeom prst="rect">
            <a:avLst/>
          </a:prstGeom>
          <a:solidFill>
            <a:srgbClr val="F3E354"/>
          </a:solidFill>
        </p:spPr>
        <p:txBody>
          <a:bodyPr vert="horz" wrap="square" lIns="0" tIns="180340" rIns="0" bIns="0" rtlCol="0">
            <a:spAutoFit/>
          </a:bodyPr>
          <a:lstStyle/>
          <a:p>
            <a:pPr marL="294640" marR="153035">
              <a:lnSpc>
                <a:spcPct val="100000"/>
              </a:lnSpc>
              <a:spcBef>
                <a:spcPts val="142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5470"/>
          </a:xfrm>
          <a:custGeom>
            <a:avLst/>
            <a:gdLst/>
            <a:ahLst/>
            <a:cxnLst/>
            <a:rect l="l" t="t" r="r" b="b"/>
            <a:pathLst>
              <a:path w="843280" h="5665470">
                <a:moveTo>
                  <a:pt x="843280" y="0"/>
                </a:moveTo>
                <a:lnTo>
                  <a:pt x="0" y="0"/>
                </a:lnTo>
                <a:lnTo>
                  <a:pt x="0" y="5665470"/>
                </a:lnTo>
                <a:lnTo>
                  <a:pt x="84328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5791200" cy="1447800"/>
          </a:xfrm>
          <a:custGeom>
            <a:avLst/>
            <a:gdLst/>
            <a:ahLst/>
            <a:cxnLst/>
            <a:rect l="l" t="t" r="r" b="b"/>
            <a:pathLst>
              <a:path w="5791200" h="1447800">
                <a:moveTo>
                  <a:pt x="5791200" y="0"/>
                </a:moveTo>
                <a:lnTo>
                  <a:pt x="0" y="0"/>
                </a:lnTo>
                <a:lnTo>
                  <a:pt x="0" y="1447800"/>
                </a:lnTo>
                <a:lnTo>
                  <a:pt x="5791200" y="1447800"/>
                </a:lnTo>
                <a:lnTo>
                  <a:pt x="5791200" y="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99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kurva</a:t>
            </a:r>
            <a:r>
              <a:rPr sz="3600" spc="-40" dirty="0"/>
              <a:t> </a:t>
            </a:r>
            <a:r>
              <a:rPr sz="3600" dirty="0"/>
              <a:t>penawaran</a:t>
            </a:r>
            <a:r>
              <a:rPr sz="3600" spc="-35" dirty="0"/>
              <a:t> </a:t>
            </a:r>
            <a:r>
              <a:rPr sz="3600" spc="-10" dirty="0"/>
              <a:t>duren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1511300" y="-6350"/>
            <a:ext cx="9156700" cy="6864350"/>
            <a:chOff x="1511300" y="-6350"/>
            <a:chExt cx="9156700" cy="6864350"/>
          </a:xfrm>
        </p:grpSpPr>
        <p:sp>
          <p:nvSpPr>
            <p:cNvPr id="6" name="object 6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</a:path>
                <a:path w="3352800" h="1435100">
                  <a:moveTo>
                    <a:pt x="0" y="0"/>
                  </a:moveTo>
                  <a:lnTo>
                    <a:pt x="0" y="14351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650" y="1441450"/>
              <a:ext cx="9144000" cy="541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17650" y="144145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6910" y="1988820"/>
              <a:ext cx="5111750" cy="3745229"/>
            </a:xfrm>
            <a:custGeom>
              <a:avLst/>
              <a:gdLst/>
              <a:ahLst/>
              <a:cxnLst/>
              <a:rect l="l" t="t" r="r" b="b"/>
              <a:pathLst>
                <a:path w="5111750" h="3745229">
                  <a:moveTo>
                    <a:pt x="0" y="0"/>
                  </a:moveTo>
                  <a:lnTo>
                    <a:pt x="0" y="3745229"/>
                  </a:lnTo>
                </a:path>
                <a:path w="5111750" h="3745229">
                  <a:moveTo>
                    <a:pt x="0" y="3745229"/>
                  </a:moveTo>
                  <a:lnTo>
                    <a:pt x="5111749" y="3745229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46045" y="4536058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2000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6045" y="3961129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3000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6045" y="2933700"/>
            <a:ext cx="533400" cy="7429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spc="-20" dirty="0">
                <a:latin typeface="Arial MT"/>
                <a:cs typeface="Arial MT"/>
              </a:rPr>
              <a:t>5000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20" dirty="0">
                <a:latin typeface="Arial MT"/>
                <a:cs typeface="Arial MT"/>
              </a:rPr>
              <a:t>4000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0951" y="5761672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40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1296" y="5761672"/>
            <a:ext cx="173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4520" algn="l"/>
                <a:tab pos="1179195" algn="l"/>
              </a:tabLst>
            </a:pPr>
            <a:r>
              <a:rPr sz="2700" spc="-37" baseline="1543" dirty="0">
                <a:latin typeface="Arial MT"/>
                <a:cs typeface="Arial MT"/>
              </a:rPr>
              <a:t>10</a:t>
            </a:r>
            <a:r>
              <a:rPr sz="2700" baseline="1543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20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30</a:t>
            </a:r>
            <a:r>
              <a:rPr sz="1800" spc="-2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35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11829" y="2839720"/>
            <a:ext cx="3161030" cy="3110230"/>
            <a:chOff x="3211829" y="2839720"/>
            <a:chExt cx="3161030" cy="3110230"/>
          </a:xfrm>
        </p:grpSpPr>
        <p:sp>
          <p:nvSpPr>
            <p:cNvPr id="17" name="object 17"/>
            <p:cNvSpPr/>
            <p:nvPr/>
          </p:nvSpPr>
          <p:spPr>
            <a:xfrm>
              <a:off x="3216909" y="2844800"/>
              <a:ext cx="3150870" cy="2528570"/>
            </a:xfrm>
            <a:custGeom>
              <a:avLst/>
              <a:gdLst/>
              <a:ahLst/>
              <a:cxnLst/>
              <a:rect l="l" t="t" r="r" b="b"/>
              <a:pathLst>
                <a:path w="3150870" h="2528570">
                  <a:moveTo>
                    <a:pt x="0" y="2528570"/>
                  </a:moveTo>
                  <a:lnTo>
                    <a:pt x="3150869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6909" y="3141980"/>
              <a:ext cx="2807970" cy="2807970"/>
            </a:xfrm>
            <a:custGeom>
              <a:avLst/>
              <a:gdLst/>
              <a:ahLst/>
              <a:cxnLst/>
              <a:rect l="l" t="t" r="r" b="b"/>
              <a:pathLst>
                <a:path w="2807970" h="2807970">
                  <a:moveTo>
                    <a:pt x="0" y="1582420"/>
                  </a:moveTo>
                  <a:lnTo>
                    <a:pt x="791210" y="1582420"/>
                  </a:lnTo>
                </a:path>
                <a:path w="2807970" h="2807970">
                  <a:moveTo>
                    <a:pt x="0" y="1008380"/>
                  </a:moveTo>
                  <a:lnTo>
                    <a:pt x="1511300" y="1008380"/>
                  </a:lnTo>
                </a:path>
                <a:path w="2807970" h="2807970">
                  <a:moveTo>
                    <a:pt x="791210" y="1582420"/>
                  </a:moveTo>
                  <a:lnTo>
                    <a:pt x="791210" y="2592070"/>
                  </a:lnTo>
                </a:path>
                <a:path w="2807970" h="2807970">
                  <a:moveTo>
                    <a:pt x="0" y="718820"/>
                  </a:moveTo>
                  <a:lnTo>
                    <a:pt x="1870710" y="718820"/>
                  </a:lnTo>
                </a:path>
                <a:path w="2807970" h="2807970">
                  <a:moveTo>
                    <a:pt x="1511300" y="1008380"/>
                  </a:moveTo>
                  <a:lnTo>
                    <a:pt x="1511300" y="2592070"/>
                  </a:lnTo>
                </a:path>
                <a:path w="2807970" h="2807970">
                  <a:moveTo>
                    <a:pt x="1870710" y="718820"/>
                  </a:moveTo>
                  <a:lnTo>
                    <a:pt x="1870710" y="2592070"/>
                  </a:lnTo>
                </a:path>
                <a:path w="2807970" h="2807970">
                  <a:moveTo>
                    <a:pt x="0" y="0"/>
                  </a:moveTo>
                  <a:lnTo>
                    <a:pt x="2807969" y="0"/>
                  </a:lnTo>
                </a:path>
                <a:path w="2807970" h="2807970">
                  <a:moveTo>
                    <a:pt x="2807969" y="0"/>
                  </a:moveTo>
                  <a:lnTo>
                    <a:pt x="2807969" y="2807970"/>
                  </a:lnTo>
                </a:path>
              </a:pathLst>
            </a:custGeom>
            <a:ln w="101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81301" y="1511300"/>
            <a:ext cx="976630" cy="123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P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8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harga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800" spc="-20" dirty="0">
                <a:latin typeface="Arial MT"/>
                <a:cs typeface="Arial MT"/>
              </a:rPr>
              <a:t>(RP)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67551" y="5753734"/>
            <a:ext cx="138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Jumlah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(Unit)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6780" y="5321934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Q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94201" y="439318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B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46045" y="5041010"/>
            <a:ext cx="562610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1000</a:t>
            </a:r>
            <a:endParaRPr sz="1800">
              <a:latin typeface="Arial MT"/>
              <a:cs typeface="Arial MT"/>
            </a:endParaRPr>
          </a:p>
          <a:p>
            <a:pPr marL="396875">
              <a:lnSpc>
                <a:spcPts val="1905"/>
              </a:lnSpc>
            </a:pPr>
            <a:r>
              <a:rPr sz="1800" spc="-50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  <a:p>
            <a:pPr marL="300355">
              <a:lnSpc>
                <a:spcPct val="100000"/>
              </a:lnSpc>
              <a:spcBef>
                <a:spcPts val="1290"/>
              </a:spcBef>
            </a:pPr>
            <a:r>
              <a:rPr sz="1800" spc="-50" dirty="0"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3853" y="388810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C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34279" y="352767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3604" y="280860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19901" y="2664205"/>
            <a:ext cx="188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penawaran/supply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794" y="293306"/>
            <a:ext cx="7658734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Trebuchet MS"/>
                <a:cs typeface="Trebuchet MS"/>
              </a:rPr>
              <a:t>Contoh</a:t>
            </a:r>
            <a:r>
              <a:rPr sz="3600" b="1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2000" b="1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B3C9F"/>
                </a:solidFill>
              </a:rPr>
              <a:t>Pada</a:t>
            </a:r>
            <a:r>
              <a:rPr sz="1800" spc="-4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saat</a:t>
            </a:r>
            <a:r>
              <a:rPr sz="1800" spc="-5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harga</a:t>
            </a:r>
            <a:r>
              <a:rPr sz="1800" spc="-4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Rp60,00</a:t>
            </a:r>
            <a:r>
              <a:rPr sz="1800" spc="-1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per</a:t>
            </a:r>
            <a:r>
              <a:rPr sz="1800" spc="-4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unit,</a:t>
            </a:r>
            <a:r>
              <a:rPr sz="1800" spc="-3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jumlah</a:t>
            </a:r>
            <a:r>
              <a:rPr sz="1800" spc="-30" dirty="0">
                <a:solidFill>
                  <a:srgbClr val="EB3C9F"/>
                </a:solidFill>
              </a:rPr>
              <a:t> </a:t>
            </a:r>
            <a:r>
              <a:rPr sz="1800" spc="-10" dirty="0">
                <a:solidFill>
                  <a:srgbClr val="EB3C9F"/>
                </a:solidFill>
              </a:rPr>
              <a:t>penawarannya</a:t>
            </a:r>
            <a:endParaRPr sz="1800">
              <a:latin typeface="Trebuchet MS"/>
              <a:cs typeface="Trebuchet MS"/>
            </a:endParaRPr>
          </a:p>
          <a:p>
            <a:pPr marL="12700" marR="233679">
              <a:lnSpc>
                <a:spcPts val="2110"/>
              </a:lnSpc>
              <a:spcBef>
                <a:spcPts val="175"/>
              </a:spcBef>
            </a:pPr>
            <a:r>
              <a:rPr sz="1800" dirty="0">
                <a:solidFill>
                  <a:srgbClr val="EB3C9F"/>
                </a:solidFill>
              </a:rPr>
              <a:t>20</a:t>
            </a:r>
            <a:r>
              <a:rPr sz="1800" spc="-5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unit.</a:t>
            </a:r>
            <a:r>
              <a:rPr sz="1800" spc="-4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Dan</a:t>
            </a:r>
            <a:r>
              <a:rPr sz="1800" spc="-5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jika</a:t>
            </a:r>
            <a:r>
              <a:rPr sz="1800" spc="-4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harga</a:t>
            </a:r>
            <a:r>
              <a:rPr sz="1800" spc="-5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Rp80,00</a:t>
            </a:r>
            <a:r>
              <a:rPr sz="1800" spc="-3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per</a:t>
            </a:r>
            <a:r>
              <a:rPr sz="1800" spc="-5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unit,</a:t>
            </a:r>
            <a:r>
              <a:rPr sz="1800" spc="-4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jumlah</a:t>
            </a:r>
            <a:r>
              <a:rPr sz="1800" spc="-40" dirty="0">
                <a:solidFill>
                  <a:srgbClr val="EB3C9F"/>
                </a:solidFill>
              </a:rPr>
              <a:t> </a:t>
            </a:r>
            <a:r>
              <a:rPr sz="1800" spc="-10" dirty="0">
                <a:solidFill>
                  <a:srgbClr val="EB3C9F"/>
                </a:solidFill>
              </a:rPr>
              <a:t>penawarannya</a:t>
            </a:r>
            <a:r>
              <a:rPr sz="1800" spc="-3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30</a:t>
            </a:r>
            <a:r>
              <a:rPr sz="1800" spc="-45" dirty="0">
                <a:solidFill>
                  <a:srgbClr val="EB3C9F"/>
                </a:solidFill>
              </a:rPr>
              <a:t> </a:t>
            </a:r>
            <a:r>
              <a:rPr sz="1800" spc="-10" dirty="0">
                <a:solidFill>
                  <a:srgbClr val="EB3C9F"/>
                </a:solidFill>
              </a:rPr>
              <a:t>unit. </a:t>
            </a:r>
            <a:r>
              <a:rPr sz="1800" spc="-30" dirty="0">
                <a:solidFill>
                  <a:srgbClr val="EB3C9F"/>
                </a:solidFill>
              </a:rPr>
              <a:t>Tentukan</a:t>
            </a:r>
            <a:r>
              <a:rPr sz="1800" spc="-6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fungsi</a:t>
            </a:r>
            <a:r>
              <a:rPr sz="1800" spc="-85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penawaran</a:t>
            </a:r>
            <a:r>
              <a:rPr sz="1800" spc="-7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dan</a:t>
            </a:r>
            <a:r>
              <a:rPr sz="1800" spc="-80" dirty="0">
                <a:solidFill>
                  <a:srgbClr val="EB3C9F"/>
                </a:solidFill>
              </a:rPr>
              <a:t> </a:t>
            </a:r>
            <a:r>
              <a:rPr sz="1800" dirty="0">
                <a:solidFill>
                  <a:srgbClr val="EB3C9F"/>
                </a:solidFill>
              </a:rPr>
              <a:t>gambarlah</a:t>
            </a:r>
            <a:r>
              <a:rPr sz="1800" spc="-75" dirty="0">
                <a:solidFill>
                  <a:srgbClr val="EB3C9F"/>
                </a:solidFill>
              </a:rPr>
              <a:t> </a:t>
            </a:r>
            <a:r>
              <a:rPr sz="1800" spc="-10" dirty="0">
                <a:solidFill>
                  <a:srgbClr val="EB3C9F"/>
                </a:solidFill>
              </a:rPr>
              <a:t>kurvanya!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2583179" y="2063750"/>
            <a:ext cx="2805430" cy="3976370"/>
            <a:chOff x="2583179" y="2063750"/>
            <a:chExt cx="2805430" cy="3976370"/>
          </a:xfrm>
        </p:grpSpPr>
        <p:sp>
          <p:nvSpPr>
            <p:cNvPr id="5" name="object 5"/>
            <p:cNvSpPr/>
            <p:nvPr/>
          </p:nvSpPr>
          <p:spPr>
            <a:xfrm>
              <a:off x="2583179" y="2063750"/>
              <a:ext cx="2805430" cy="3976370"/>
            </a:xfrm>
            <a:custGeom>
              <a:avLst/>
              <a:gdLst/>
              <a:ahLst/>
              <a:cxnLst/>
              <a:rect l="l" t="t" r="r" b="b"/>
              <a:pathLst>
                <a:path w="2805429" h="3976370">
                  <a:moveTo>
                    <a:pt x="2805430" y="0"/>
                  </a:moveTo>
                  <a:lnTo>
                    <a:pt x="0" y="0"/>
                  </a:lnTo>
                  <a:lnTo>
                    <a:pt x="0" y="3976370"/>
                  </a:lnTo>
                  <a:lnTo>
                    <a:pt x="2805430" y="3976370"/>
                  </a:lnTo>
                  <a:lnTo>
                    <a:pt x="280543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1142" y="3425630"/>
              <a:ext cx="1565910" cy="1296670"/>
            </a:xfrm>
            <a:custGeom>
              <a:avLst/>
              <a:gdLst/>
              <a:ahLst/>
              <a:cxnLst/>
              <a:rect l="l" t="t" r="r" b="b"/>
              <a:pathLst>
                <a:path w="1565910" h="1296670">
                  <a:moveTo>
                    <a:pt x="25307" y="0"/>
                  </a:moveTo>
                  <a:lnTo>
                    <a:pt x="642611" y="0"/>
                  </a:lnTo>
                </a:path>
                <a:path w="1565910" h="1296670">
                  <a:moveTo>
                    <a:pt x="887315" y="0"/>
                  </a:moveTo>
                  <a:lnTo>
                    <a:pt x="1565771" y="0"/>
                  </a:lnTo>
                </a:path>
                <a:path w="1565910" h="1296670">
                  <a:moveTo>
                    <a:pt x="0" y="675083"/>
                  </a:moveTo>
                  <a:lnTo>
                    <a:pt x="615005" y="675083"/>
                  </a:lnTo>
                </a:path>
                <a:path w="1565910" h="1296670">
                  <a:moveTo>
                    <a:pt x="859728" y="675083"/>
                  </a:moveTo>
                  <a:lnTo>
                    <a:pt x="1539525" y="675083"/>
                  </a:lnTo>
                </a:path>
                <a:path w="1565910" h="1296670">
                  <a:moveTo>
                    <a:pt x="0" y="1296072"/>
                  </a:moveTo>
                  <a:lnTo>
                    <a:pt x="528526" y="1296072"/>
                  </a:lnTo>
                </a:path>
                <a:path w="1565910" h="1296670">
                  <a:moveTo>
                    <a:pt x="773249" y="1296072"/>
                  </a:moveTo>
                  <a:lnTo>
                    <a:pt x="1395649" y="1296072"/>
                  </a:lnTo>
                </a:path>
              </a:pathLst>
            </a:custGeom>
            <a:ln w="96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9525" y="3093670"/>
            <a:ext cx="85153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700" baseline="-35493" dirty="0">
                <a:latin typeface="Symbol"/>
                <a:cs typeface="Symbol"/>
              </a:rPr>
              <a:t></a:t>
            </a:r>
            <a:r>
              <a:rPr sz="2700" spc="37" baseline="-35493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Q</a:t>
            </a:r>
            <a:r>
              <a:rPr sz="1575" spc="-37" baseline="-23809" dirty="0">
                <a:latin typeface="Times New Roman"/>
                <a:cs typeface="Times New Roman"/>
              </a:rPr>
              <a:t>1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35975" y="3720794"/>
            <a:ext cx="2042160" cy="22853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370" marR="470534" indent="53975" algn="just">
              <a:lnSpc>
                <a:spcPct val="113199"/>
              </a:lnSpc>
              <a:spcBef>
                <a:spcPts val="210"/>
              </a:spcBef>
            </a:pP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-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60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2700" spc="7" baseline="-35493" dirty="0">
                <a:latin typeface="Symbol"/>
                <a:cs typeface="Symbol"/>
              </a:rPr>
              <a:t></a:t>
            </a:r>
            <a:r>
              <a:rPr sz="2700" spc="427" baseline="-35493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Q</a:t>
            </a:r>
            <a:r>
              <a:rPr sz="1800" i="1" spc="-1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Symbol"/>
                <a:cs typeface="Symbol"/>
              </a:rPr>
              <a:t>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80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-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60</a:t>
            </a:r>
            <a:r>
              <a:rPr sz="1800" spc="16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Symbol"/>
                <a:cs typeface="Symbol"/>
              </a:rPr>
              <a:t>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-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60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2700" spc="7" baseline="-35493" dirty="0">
                <a:latin typeface="Symbol"/>
                <a:cs typeface="Symbol"/>
              </a:rPr>
              <a:t></a:t>
            </a:r>
            <a:r>
              <a:rPr sz="2700" spc="82" baseline="-35493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Q</a:t>
            </a:r>
            <a:r>
              <a:rPr sz="1800" i="1" spc="-1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Symbol"/>
                <a:cs typeface="Symbol"/>
              </a:rPr>
              <a:t>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</a:t>
            </a:r>
            <a:endParaRPr sz="18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  <a:spcBef>
                <a:spcPts val="405"/>
              </a:spcBef>
              <a:tabLst>
                <a:tab pos="995044" algn="l"/>
              </a:tabLst>
            </a:pPr>
            <a:r>
              <a:rPr sz="1800" spc="-25" dirty="0">
                <a:latin typeface="Times New Roman"/>
                <a:cs typeface="Times New Roman"/>
              </a:rPr>
              <a:t>20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Times New Roman"/>
                <a:cs typeface="Times New Roman"/>
              </a:rPr>
              <a:t>20Q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400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dirty="0">
                <a:latin typeface="Times New Roman"/>
                <a:cs typeface="Times New Roman"/>
              </a:rPr>
              <a:t>10P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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600</a:t>
            </a:r>
            <a:endParaRPr sz="1800">
              <a:latin typeface="Times New Roman"/>
              <a:cs typeface="Times New Roman"/>
            </a:endParaRPr>
          </a:p>
          <a:p>
            <a:pPr marL="488950" marR="177165" indent="-227329">
              <a:lnSpc>
                <a:spcPts val="273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20Q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dirty="0">
                <a:latin typeface="Times New Roman"/>
                <a:cs typeface="Times New Roman"/>
              </a:rPr>
              <a:t>1200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Symbol"/>
                <a:cs typeface="Symbol"/>
              </a:rPr>
              <a:t></a:t>
            </a:r>
            <a:r>
              <a:rPr sz="1800" spc="-20" dirty="0">
                <a:latin typeface="Times New Roman"/>
                <a:cs typeface="Times New Roman"/>
              </a:rPr>
              <a:t>10P </a:t>
            </a: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-2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1/2P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3579" y="3418852"/>
            <a:ext cx="155829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876300" algn="l"/>
              </a:tabLst>
            </a:pPr>
            <a:r>
              <a:rPr sz="1800" i="1" spc="-45" dirty="0">
                <a:latin typeface="Times New Roman"/>
                <a:cs typeface="Times New Roman"/>
              </a:rPr>
              <a:t>P</a:t>
            </a:r>
            <a:r>
              <a:rPr sz="1575" spc="-67" baseline="-23809" dirty="0">
                <a:latin typeface="Times New Roman"/>
                <a:cs typeface="Times New Roman"/>
              </a:rPr>
              <a:t>2</a:t>
            </a:r>
            <a:r>
              <a:rPr sz="1575" spc="135" baseline="-238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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P</a:t>
            </a:r>
            <a:r>
              <a:rPr sz="1575" spc="-37" baseline="-23809" dirty="0">
                <a:latin typeface="Times New Roman"/>
                <a:cs typeface="Times New Roman"/>
              </a:rPr>
              <a:t>1</a:t>
            </a:r>
            <a:r>
              <a:rPr sz="1575" baseline="-23809" dirty="0">
                <a:latin typeface="Times New Roman"/>
                <a:cs typeface="Times New Roman"/>
              </a:rPr>
              <a:t>	</a:t>
            </a:r>
            <a:r>
              <a:rPr sz="1800" spc="50" dirty="0">
                <a:latin typeface="Times New Roman"/>
                <a:cs typeface="Times New Roman"/>
              </a:rPr>
              <a:t>Q</a:t>
            </a:r>
            <a:r>
              <a:rPr sz="1575" spc="75" baseline="-23809" dirty="0">
                <a:latin typeface="Times New Roman"/>
                <a:cs typeface="Times New Roman"/>
              </a:rPr>
              <a:t>2</a:t>
            </a:r>
            <a:r>
              <a:rPr sz="1575" spc="292" baseline="-238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Q</a:t>
            </a:r>
            <a:r>
              <a:rPr sz="1575" spc="-37" baseline="-23809" dirty="0">
                <a:latin typeface="Times New Roman"/>
                <a:cs typeface="Times New Roman"/>
              </a:rPr>
              <a:t>1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2739" y="3238919"/>
            <a:ext cx="140906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800" spc="-20" dirty="0">
                <a:latin typeface="Times New Roman"/>
                <a:cs typeface="Times New Roman"/>
              </a:rPr>
              <a:t>Rumus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2700" i="1" baseline="35493" dirty="0">
                <a:latin typeface="Times New Roman"/>
                <a:cs typeface="Times New Roman"/>
              </a:rPr>
              <a:t>P</a:t>
            </a:r>
            <a:r>
              <a:rPr sz="2700" i="1" spc="-165" baseline="35493" dirty="0">
                <a:latin typeface="Times New Roman"/>
                <a:cs typeface="Times New Roman"/>
              </a:rPr>
              <a:t> </a:t>
            </a:r>
            <a:r>
              <a:rPr sz="2700" baseline="35493" dirty="0">
                <a:latin typeface="Symbol"/>
                <a:cs typeface="Symbol"/>
              </a:rPr>
              <a:t></a:t>
            </a:r>
            <a:r>
              <a:rPr sz="2700" spc="-112" baseline="35493" dirty="0">
                <a:latin typeface="Times New Roman"/>
                <a:cs typeface="Times New Roman"/>
              </a:rPr>
              <a:t> </a:t>
            </a:r>
            <a:r>
              <a:rPr sz="2700" i="1" spc="-60" baseline="35493" dirty="0">
                <a:latin typeface="Times New Roman"/>
                <a:cs typeface="Times New Roman"/>
              </a:rPr>
              <a:t>P</a:t>
            </a:r>
            <a:r>
              <a:rPr sz="1575" spc="-60" baseline="37037" dirty="0">
                <a:latin typeface="Times New Roman"/>
                <a:cs typeface="Times New Roman"/>
              </a:rPr>
              <a:t>1</a:t>
            </a:r>
            <a:endParaRPr sz="1575" baseline="3703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2739" y="1977303"/>
            <a:ext cx="2002155" cy="1073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marR="30480" indent="-396875">
              <a:lnSpc>
                <a:spcPct val="127400"/>
              </a:lnSpc>
              <a:spcBef>
                <a:spcPts val="95"/>
              </a:spcBef>
              <a:tabLst>
                <a:tab pos="1226185" algn="l"/>
                <a:tab pos="1265555" algn="l"/>
              </a:tabLst>
            </a:pPr>
            <a:r>
              <a:rPr sz="1800" i="1" dirty="0">
                <a:latin typeface="Times New Roman"/>
                <a:cs typeface="Times New Roman"/>
              </a:rPr>
              <a:t>Dik</a:t>
            </a:r>
            <a:r>
              <a:rPr sz="1800" i="1" spc="-5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P</a:t>
            </a:r>
            <a:r>
              <a:rPr sz="1575" spc="-60" baseline="-23809" dirty="0">
                <a:latin typeface="Times New Roman"/>
                <a:cs typeface="Times New Roman"/>
              </a:rPr>
              <a:t>1</a:t>
            </a:r>
            <a:r>
              <a:rPr sz="1575" spc="247" baseline="-238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60</a:t>
            </a:r>
            <a:r>
              <a:rPr sz="1800" dirty="0">
                <a:latin typeface="Times New Roman"/>
                <a:cs typeface="Times New Roman"/>
              </a:rPr>
              <a:t>		Q</a:t>
            </a:r>
            <a:r>
              <a:rPr sz="1575" baseline="-23809" dirty="0">
                <a:latin typeface="Times New Roman"/>
                <a:cs typeface="Times New Roman"/>
              </a:rPr>
              <a:t>1</a:t>
            </a:r>
            <a:r>
              <a:rPr sz="1575" spc="367" baseline="-238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20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575" baseline="-23809" dirty="0">
                <a:latin typeface="Times New Roman"/>
                <a:cs typeface="Times New Roman"/>
              </a:rPr>
              <a:t>2</a:t>
            </a:r>
            <a:r>
              <a:rPr sz="1575" spc="254" baseline="-238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80</a:t>
            </a:r>
            <a:r>
              <a:rPr sz="1800" dirty="0">
                <a:latin typeface="Times New Roman"/>
                <a:cs typeface="Times New Roman"/>
              </a:rPr>
              <a:t>	Q</a:t>
            </a:r>
            <a:r>
              <a:rPr sz="1575" baseline="-23809" dirty="0">
                <a:latin typeface="Times New Roman"/>
                <a:cs typeface="Times New Roman"/>
              </a:rPr>
              <a:t>2</a:t>
            </a:r>
            <a:r>
              <a:rPr sz="1575" spc="509" baseline="-238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30</a:t>
            </a:r>
            <a:endParaRPr sz="1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90"/>
              </a:spcBef>
            </a:pPr>
            <a:r>
              <a:rPr sz="1800" spc="-10" dirty="0">
                <a:latin typeface="Times New Roman"/>
                <a:cs typeface="Times New Roman"/>
              </a:rPr>
              <a:t>Jawab: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8100" y="2058670"/>
            <a:ext cx="2815590" cy="3986529"/>
          </a:xfrm>
          <a:custGeom>
            <a:avLst/>
            <a:gdLst/>
            <a:ahLst/>
            <a:cxnLst/>
            <a:rect l="l" t="t" r="r" b="b"/>
            <a:pathLst>
              <a:path w="2815590" h="3986529">
                <a:moveTo>
                  <a:pt x="0" y="3986529"/>
                </a:moveTo>
                <a:lnTo>
                  <a:pt x="2815590" y="3986529"/>
                </a:lnTo>
                <a:lnTo>
                  <a:pt x="2815590" y="0"/>
                </a:lnTo>
                <a:lnTo>
                  <a:pt x="0" y="0"/>
                </a:lnTo>
                <a:lnTo>
                  <a:pt x="0" y="398652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127250" y="6470650"/>
            <a:ext cx="393700" cy="241300"/>
            <a:chOff x="2127250" y="6470650"/>
            <a:chExt cx="393700" cy="2413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6477000"/>
              <a:ext cx="381000" cy="228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33600" y="64770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104775" y="114300"/>
                  </a:moveTo>
                  <a:lnTo>
                    <a:pt x="276225" y="28575"/>
                  </a:lnTo>
                  <a:lnTo>
                    <a:pt x="276225" y="200025"/>
                  </a:lnTo>
                  <a:lnTo>
                    <a:pt x="104775" y="114300"/>
                  </a:lnTo>
                  <a:close/>
                </a:path>
                <a:path w="381000" h="2286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909" y="2057400"/>
            <a:ext cx="4022090" cy="41287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5470"/>
          </a:xfrm>
          <a:custGeom>
            <a:avLst/>
            <a:gdLst/>
            <a:ahLst/>
            <a:cxnLst/>
            <a:rect l="l" t="t" r="r" b="b"/>
            <a:pathLst>
              <a:path w="843280" h="5665470">
                <a:moveTo>
                  <a:pt x="843280" y="0"/>
                </a:moveTo>
                <a:lnTo>
                  <a:pt x="0" y="0"/>
                </a:lnTo>
                <a:lnTo>
                  <a:pt x="0" y="5665470"/>
                </a:lnTo>
                <a:lnTo>
                  <a:pt x="84328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5791200" cy="1447800"/>
          </a:xfrm>
          <a:custGeom>
            <a:avLst/>
            <a:gdLst/>
            <a:ahLst/>
            <a:cxnLst/>
            <a:rect l="l" t="t" r="r" b="b"/>
            <a:pathLst>
              <a:path w="5791200" h="1447800">
                <a:moveTo>
                  <a:pt x="5791200" y="0"/>
                </a:moveTo>
                <a:lnTo>
                  <a:pt x="0" y="0"/>
                </a:lnTo>
                <a:lnTo>
                  <a:pt x="0" y="1447800"/>
                </a:lnTo>
                <a:lnTo>
                  <a:pt x="5791200" y="1447800"/>
                </a:lnTo>
                <a:lnTo>
                  <a:pt x="5791200" y="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972" rIns="0" bIns="0" rtlCol="0">
            <a:spAutoFit/>
          </a:bodyPr>
          <a:lstStyle/>
          <a:p>
            <a:pPr marL="1447800" marR="5080" indent="-8191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KESEIMBANGAN</a:t>
            </a:r>
            <a:r>
              <a:rPr sz="3600" spc="-105" dirty="0"/>
              <a:t> </a:t>
            </a:r>
            <a:r>
              <a:rPr sz="3600" spc="-10" dirty="0"/>
              <a:t>PASAR (EKUILIBRIUM)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1517650" y="-6350"/>
            <a:ext cx="9156700" cy="6870700"/>
            <a:chOff x="1517650" y="-6350"/>
            <a:chExt cx="9156700" cy="6870700"/>
          </a:xfrm>
        </p:grpSpPr>
        <p:sp>
          <p:nvSpPr>
            <p:cNvPr id="6" name="object 6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</a:path>
                <a:path w="3352800" h="1435100">
                  <a:moveTo>
                    <a:pt x="0" y="0"/>
                  </a:moveTo>
                  <a:lnTo>
                    <a:pt x="0" y="14351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447800"/>
              <a:ext cx="9144000" cy="541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4000" y="144780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82445" y="1632203"/>
            <a:ext cx="400494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Suatu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keadaan </a:t>
            </a:r>
            <a:r>
              <a:rPr sz="4000" b="1" dirty="0">
                <a:latin typeface="Arial"/>
                <a:cs typeface="Arial"/>
              </a:rPr>
              <a:t>ketika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jumlah </a:t>
            </a:r>
            <a:r>
              <a:rPr sz="4000" b="1" dirty="0">
                <a:latin typeface="Arial"/>
                <a:cs typeface="Arial"/>
              </a:rPr>
              <a:t>barang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yang </a:t>
            </a:r>
            <a:r>
              <a:rPr sz="4000" b="1" dirty="0">
                <a:latin typeface="Arial"/>
                <a:cs typeface="Arial"/>
              </a:rPr>
              <a:t>diminta</a:t>
            </a:r>
            <a:r>
              <a:rPr sz="4000" b="1" spc="-14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sama </a:t>
            </a:r>
            <a:r>
              <a:rPr sz="4000" b="1" dirty="0">
                <a:latin typeface="Arial"/>
                <a:cs typeface="Arial"/>
              </a:rPr>
              <a:t>dengan</a:t>
            </a:r>
            <a:r>
              <a:rPr sz="4000" b="1" spc="-40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jumlah </a:t>
            </a:r>
            <a:r>
              <a:rPr sz="4000" b="1" dirty="0">
                <a:latin typeface="Arial"/>
                <a:cs typeface="Arial"/>
              </a:rPr>
              <a:t>barang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yang </a:t>
            </a:r>
            <a:r>
              <a:rPr sz="4000" b="1" dirty="0">
                <a:latin typeface="Arial"/>
                <a:cs typeface="Arial"/>
              </a:rPr>
              <a:t>ditawarkan</a:t>
            </a:r>
            <a:r>
              <a:rPr sz="4000" b="1" spc="-21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pada </a:t>
            </a:r>
            <a:r>
              <a:rPr sz="4000" b="1" dirty="0">
                <a:latin typeface="Arial"/>
                <a:cs typeface="Arial"/>
              </a:rPr>
              <a:t>harga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tertentu.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769110"/>
            <a:ext cx="4838700" cy="265049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5470"/>
          </a:xfrm>
          <a:custGeom>
            <a:avLst/>
            <a:gdLst/>
            <a:ahLst/>
            <a:cxnLst/>
            <a:rect l="l" t="t" r="r" b="b"/>
            <a:pathLst>
              <a:path w="843280" h="5665470">
                <a:moveTo>
                  <a:pt x="843280" y="0"/>
                </a:moveTo>
                <a:lnTo>
                  <a:pt x="0" y="0"/>
                </a:lnTo>
                <a:lnTo>
                  <a:pt x="0" y="5665470"/>
                </a:lnTo>
                <a:lnTo>
                  <a:pt x="84328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5791200" cy="1413510"/>
          </a:xfrm>
          <a:custGeom>
            <a:avLst/>
            <a:gdLst/>
            <a:ahLst/>
            <a:cxnLst/>
            <a:rect l="l" t="t" r="r" b="b"/>
            <a:pathLst>
              <a:path w="5791200" h="1413510">
                <a:moveTo>
                  <a:pt x="0" y="1413510"/>
                </a:moveTo>
                <a:lnTo>
                  <a:pt x="5791200" y="1413510"/>
                </a:lnTo>
                <a:lnTo>
                  <a:pt x="5791200" y="0"/>
                </a:lnTo>
                <a:lnTo>
                  <a:pt x="0" y="0"/>
                </a:lnTo>
                <a:lnTo>
                  <a:pt x="0" y="141351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8570" y="423290"/>
            <a:ext cx="5408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kurva</a:t>
            </a:r>
            <a:r>
              <a:rPr sz="3600" spc="-50" dirty="0"/>
              <a:t> </a:t>
            </a:r>
            <a:r>
              <a:rPr sz="3600" dirty="0"/>
              <a:t>keseimbangan</a:t>
            </a:r>
            <a:r>
              <a:rPr sz="3600" spc="-75" dirty="0"/>
              <a:t> </a:t>
            </a:r>
            <a:r>
              <a:rPr sz="3600" spc="-10" dirty="0"/>
              <a:t>pasar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1517650" y="-6350"/>
            <a:ext cx="9160510" cy="6836409"/>
            <a:chOff x="1517650" y="-6350"/>
            <a:chExt cx="9160510" cy="6836409"/>
          </a:xfrm>
        </p:grpSpPr>
        <p:sp>
          <p:nvSpPr>
            <p:cNvPr id="6" name="object 6"/>
            <p:cNvSpPr/>
            <p:nvPr/>
          </p:nvSpPr>
          <p:spPr>
            <a:xfrm>
              <a:off x="1524000" y="0"/>
              <a:ext cx="3352800" cy="1413510"/>
            </a:xfrm>
            <a:custGeom>
              <a:avLst/>
              <a:gdLst/>
              <a:ahLst/>
              <a:cxnLst/>
              <a:rect l="l" t="t" r="r" b="b"/>
              <a:pathLst>
                <a:path w="3352800" h="1413510">
                  <a:moveTo>
                    <a:pt x="0" y="1413510"/>
                  </a:moveTo>
                  <a:lnTo>
                    <a:pt x="3352800" y="141351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1351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</a:path>
                <a:path w="3352800" h="1435100">
                  <a:moveTo>
                    <a:pt x="0" y="0"/>
                  </a:moveTo>
                  <a:lnTo>
                    <a:pt x="0" y="14351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7810" y="1413510"/>
              <a:ext cx="9144000" cy="541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7810" y="141351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9650" y="1484630"/>
              <a:ext cx="5976620" cy="4177029"/>
            </a:xfrm>
            <a:custGeom>
              <a:avLst/>
              <a:gdLst/>
              <a:ahLst/>
              <a:cxnLst/>
              <a:rect l="l" t="t" r="r" b="b"/>
              <a:pathLst>
                <a:path w="5976620" h="4177029">
                  <a:moveTo>
                    <a:pt x="647700" y="0"/>
                  </a:moveTo>
                  <a:lnTo>
                    <a:pt x="647700" y="3961130"/>
                  </a:lnTo>
                </a:path>
                <a:path w="5976620" h="4177029">
                  <a:moveTo>
                    <a:pt x="647700" y="3961130"/>
                  </a:moveTo>
                  <a:lnTo>
                    <a:pt x="5976620" y="3961130"/>
                  </a:lnTo>
                </a:path>
                <a:path w="5976620" h="4177029">
                  <a:moveTo>
                    <a:pt x="502919" y="144780"/>
                  </a:moveTo>
                  <a:lnTo>
                    <a:pt x="5544820" y="4177030"/>
                  </a:lnTo>
                </a:path>
                <a:path w="5976620" h="4177029">
                  <a:moveTo>
                    <a:pt x="0" y="4032250"/>
                  </a:moveTo>
                  <a:lnTo>
                    <a:pt x="4175760" y="21590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81301" y="1439798"/>
            <a:ext cx="495300" cy="5156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221615">
              <a:lnSpc>
                <a:spcPct val="78700"/>
              </a:lnSpc>
              <a:spcBef>
                <a:spcPts val="560"/>
              </a:spcBef>
            </a:pPr>
            <a:r>
              <a:rPr sz="1800" spc="-50" dirty="0">
                <a:latin typeface="Arial MT"/>
                <a:cs typeface="Arial MT"/>
              </a:rPr>
              <a:t>P </a:t>
            </a:r>
            <a:r>
              <a:rPr sz="1800" spc="-20" dirty="0">
                <a:latin typeface="Arial MT"/>
                <a:cs typeface="Arial MT"/>
              </a:rPr>
              <a:t>(RP)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8083" y="5537834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Q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(unit)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1883" y="1439798"/>
            <a:ext cx="105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 </a:t>
            </a:r>
            <a:r>
              <a:rPr sz="1800" spc="-10" dirty="0">
                <a:latin typeface="Arial MT"/>
                <a:cs typeface="Arial MT"/>
              </a:rPr>
              <a:t>(supply)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2165" y="4674234"/>
            <a:ext cx="1232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(demand)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4775" y="5394959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6553" y="2808604"/>
            <a:ext cx="161861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  <a:p>
            <a:pPr marL="322580">
              <a:lnSpc>
                <a:spcPts val="1930"/>
              </a:lnSpc>
            </a:pPr>
            <a:r>
              <a:rPr sz="1800" spc="-10" dirty="0">
                <a:latin typeface="Arial MT"/>
                <a:cs typeface="Arial MT"/>
              </a:rPr>
              <a:t>(Equilibrium)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2179" y="3188970"/>
            <a:ext cx="82549" cy="8127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2379" y="2227579"/>
            <a:ext cx="2990850" cy="3859529"/>
          </a:xfrm>
          <a:custGeom>
            <a:avLst/>
            <a:gdLst/>
            <a:ahLst/>
            <a:cxnLst/>
            <a:rect l="l" t="t" r="r" b="b"/>
            <a:pathLst>
              <a:path w="2990850" h="3859529">
                <a:moveTo>
                  <a:pt x="2990849" y="0"/>
                </a:moveTo>
                <a:lnTo>
                  <a:pt x="0" y="0"/>
                </a:lnTo>
                <a:lnTo>
                  <a:pt x="0" y="3859529"/>
                </a:lnTo>
                <a:lnTo>
                  <a:pt x="2990849" y="3859529"/>
                </a:lnTo>
                <a:lnTo>
                  <a:pt x="2990849" y="0"/>
                </a:lnTo>
                <a:close/>
              </a:path>
            </a:pathLst>
          </a:custGeom>
          <a:solidFill>
            <a:srgbClr val="F3E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3500" y="2104877"/>
            <a:ext cx="2926715" cy="3929379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805"/>
              </a:spcBef>
              <a:tabLst>
                <a:tab pos="587375" algn="l"/>
              </a:tabLst>
            </a:pPr>
            <a:r>
              <a:rPr sz="2250" i="1" spc="-25" dirty="0">
                <a:latin typeface="Times New Roman"/>
                <a:cs typeface="Times New Roman"/>
              </a:rPr>
              <a:t>Dik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2250" dirty="0">
                <a:latin typeface="Times New Roman"/>
                <a:cs typeface="Times New Roman"/>
              </a:rPr>
              <a:t>Qd</a:t>
            </a:r>
            <a:r>
              <a:rPr sz="2250" spc="-7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=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50</a:t>
            </a:r>
            <a:r>
              <a:rPr sz="2250" spc="-16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-</a:t>
            </a:r>
            <a:r>
              <a:rPr sz="2250" spc="440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2P</a:t>
            </a:r>
            <a:endParaRPr sz="2250">
              <a:latin typeface="Times New Roman"/>
              <a:cs typeface="Times New Roman"/>
            </a:endParaRPr>
          </a:p>
          <a:p>
            <a:pPr marL="659130">
              <a:lnSpc>
                <a:spcPct val="100000"/>
              </a:lnSpc>
              <a:spcBef>
                <a:spcPts val="710"/>
              </a:spcBef>
            </a:pPr>
            <a:r>
              <a:rPr sz="2250" dirty="0">
                <a:latin typeface="Times New Roman"/>
                <a:cs typeface="Times New Roman"/>
              </a:rPr>
              <a:t>Qs</a:t>
            </a:r>
            <a:r>
              <a:rPr sz="2250" spc="-9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=</a:t>
            </a:r>
            <a:r>
              <a:rPr sz="2250" spc="-9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-</a:t>
            </a:r>
            <a:r>
              <a:rPr sz="2250" spc="-21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20</a:t>
            </a:r>
            <a:r>
              <a:rPr sz="2250" spc="-114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+</a:t>
            </a:r>
            <a:r>
              <a:rPr sz="2250" spc="-235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5P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250" spc="-10" dirty="0">
                <a:latin typeface="Times New Roman"/>
                <a:cs typeface="Times New Roman"/>
              </a:rPr>
              <a:t>Jawab:</a:t>
            </a:r>
            <a:endParaRPr sz="2250">
              <a:latin typeface="Times New Roman"/>
              <a:cs typeface="Times New Roman"/>
            </a:endParaRPr>
          </a:p>
          <a:p>
            <a:pPr marL="655320">
              <a:lnSpc>
                <a:spcPct val="100000"/>
              </a:lnSpc>
              <a:spcBef>
                <a:spcPts val="715"/>
              </a:spcBef>
            </a:pPr>
            <a:r>
              <a:rPr sz="2250" dirty="0">
                <a:latin typeface="Times New Roman"/>
                <a:cs typeface="Times New Roman"/>
              </a:rPr>
              <a:t>50</a:t>
            </a:r>
            <a:r>
              <a:rPr sz="2250" spc="-16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-</a:t>
            </a:r>
            <a:r>
              <a:rPr sz="2250" spc="44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2P</a:t>
            </a:r>
            <a:r>
              <a:rPr sz="2250" spc="-7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=</a:t>
            </a:r>
            <a:r>
              <a:rPr sz="2250" spc="-10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-</a:t>
            </a:r>
            <a:r>
              <a:rPr sz="2250" spc="-21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20</a:t>
            </a:r>
            <a:r>
              <a:rPr sz="2250" spc="-12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+</a:t>
            </a:r>
            <a:r>
              <a:rPr sz="2250" spc="-170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5P</a:t>
            </a:r>
            <a:endParaRPr sz="2250">
              <a:latin typeface="Times New Roman"/>
              <a:cs typeface="Times New Roman"/>
            </a:endParaRPr>
          </a:p>
          <a:p>
            <a:pPr marL="582930">
              <a:lnSpc>
                <a:spcPct val="100000"/>
              </a:lnSpc>
              <a:spcBef>
                <a:spcPts val="715"/>
              </a:spcBef>
              <a:tabLst>
                <a:tab pos="1221105" algn="l"/>
                <a:tab pos="1637030" algn="l"/>
              </a:tabLst>
            </a:pPr>
            <a:r>
              <a:rPr sz="2250" dirty="0">
                <a:latin typeface="Times New Roman"/>
                <a:cs typeface="Times New Roman"/>
              </a:rPr>
              <a:t>50</a:t>
            </a:r>
            <a:r>
              <a:rPr sz="2250" spc="-120" dirty="0">
                <a:latin typeface="Times New Roman"/>
                <a:cs typeface="Times New Roman"/>
              </a:rPr>
              <a:t> </a:t>
            </a:r>
            <a:r>
              <a:rPr sz="2250" spc="-50" dirty="0">
                <a:latin typeface="Times New Roman"/>
                <a:cs typeface="Times New Roman"/>
              </a:rPr>
              <a:t>+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25" dirty="0">
                <a:latin typeface="Times New Roman"/>
                <a:cs typeface="Times New Roman"/>
              </a:rPr>
              <a:t>20</a:t>
            </a:r>
            <a:r>
              <a:rPr sz="2250" dirty="0">
                <a:latin typeface="Times New Roman"/>
                <a:cs typeface="Times New Roman"/>
              </a:rPr>
              <a:t>	=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5P</a:t>
            </a:r>
            <a:r>
              <a:rPr sz="2250" spc="-7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+</a:t>
            </a:r>
            <a:r>
              <a:rPr sz="2250" spc="-95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2P</a:t>
            </a:r>
            <a:endParaRPr sz="2250">
              <a:latin typeface="Times New Roman"/>
              <a:cs typeface="Times New Roman"/>
            </a:endParaRPr>
          </a:p>
          <a:p>
            <a:pPr marL="1311275">
              <a:lnSpc>
                <a:spcPct val="100000"/>
              </a:lnSpc>
              <a:spcBef>
                <a:spcPts val="715"/>
              </a:spcBef>
            </a:pPr>
            <a:r>
              <a:rPr sz="2250" dirty="0">
                <a:latin typeface="Times New Roman"/>
                <a:cs typeface="Times New Roman"/>
              </a:rPr>
              <a:t>70</a:t>
            </a:r>
            <a:r>
              <a:rPr sz="2250" spc="-12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=</a:t>
            </a:r>
            <a:r>
              <a:rPr sz="2250" spc="-90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7P</a:t>
            </a:r>
            <a:endParaRPr sz="2250">
              <a:latin typeface="Times New Roman"/>
              <a:cs typeface="Times New Roman"/>
            </a:endParaRPr>
          </a:p>
          <a:p>
            <a:pPr marL="1388110">
              <a:lnSpc>
                <a:spcPct val="100000"/>
              </a:lnSpc>
              <a:spcBef>
                <a:spcPts val="720"/>
              </a:spcBef>
            </a:pPr>
            <a:r>
              <a:rPr sz="2250" dirty="0">
                <a:latin typeface="Times New Roman"/>
                <a:cs typeface="Times New Roman"/>
              </a:rPr>
              <a:t>P</a:t>
            </a:r>
            <a:r>
              <a:rPr sz="2250" spc="-7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=</a:t>
            </a:r>
            <a:r>
              <a:rPr sz="2250" spc="-315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10</a:t>
            </a:r>
            <a:endParaRPr sz="2250">
              <a:latin typeface="Times New Roman"/>
              <a:cs typeface="Times New Roman"/>
            </a:endParaRPr>
          </a:p>
          <a:p>
            <a:pPr marL="1094105">
              <a:lnSpc>
                <a:spcPct val="100000"/>
              </a:lnSpc>
              <a:spcBef>
                <a:spcPts val="710"/>
              </a:spcBef>
              <a:tabLst>
                <a:tab pos="1583055" algn="l"/>
              </a:tabLst>
            </a:pPr>
            <a:r>
              <a:rPr sz="2250" spc="-25" dirty="0">
                <a:latin typeface="Times New Roman"/>
                <a:cs typeface="Times New Roman"/>
              </a:rPr>
              <a:t>Qd</a:t>
            </a:r>
            <a:r>
              <a:rPr sz="2250" dirty="0">
                <a:latin typeface="Times New Roman"/>
                <a:cs typeface="Times New Roman"/>
              </a:rPr>
              <a:t>	=</a:t>
            </a:r>
            <a:r>
              <a:rPr sz="2250" spc="-14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50</a:t>
            </a:r>
            <a:r>
              <a:rPr sz="2250" spc="-15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-</a:t>
            </a:r>
            <a:r>
              <a:rPr sz="2250" spc="-14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2(10)</a:t>
            </a:r>
            <a:endParaRPr sz="2250">
              <a:latin typeface="Times New Roman"/>
              <a:cs typeface="Times New Roman"/>
            </a:endParaRPr>
          </a:p>
          <a:p>
            <a:pPr marL="1094105">
              <a:lnSpc>
                <a:spcPct val="100000"/>
              </a:lnSpc>
              <a:spcBef>
                <a:spcPts val="715"/>
              </a:spcBef>
              <a:tabLst>
                <a:tab pos="1583055" algn="l"/>
              </a:tabLst>
            </a:pPr>
            <a:r>
              <a:rPr sz="2250" spc="-25" dirty="0">
                <a:latin typeface="Times New Roman"/>
                <a:cs typeface="Times New Roman"/>
              </a:rPr>
              <a:t>Qd</a:t>
            </a:r>
            <a:r>
              <a:rPr sz="2250" dirty="0">
                <a:latin typeface="Times New Roman"/>
                <a:cs typeface="Times New Roman"/>
              </a:rPr>
              <a:t>	=</a:t>
            </a:r>
            <a:r>
              <a:rPr sz="2250" spc="-135" dirty="0">
                <a:latin typeface="Times New Roman"/>
                <a:cs typeface="Times New Roman"/>
              </a:rPr>
              <a:t> </a:t>
            </a:r>
            <a:r>
              <a:rPr sz="2250" spc="-35" dirty="0">
                <a:latin typeface="Times New Roman"/>
                <a:cs typeface="Times New Roman"/>
              </a:rPr>
              <a:t>30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7300" y="2222500"/>
            <a:ext cx="3001010" cy="3869690"/>
          </a:xfrm>
          <a:custGeom>
            <a:avLst/>
            <a:gdLst/>
            <a:ahLst/>
            <a:cxnLst/>
            <a:rect l="l" t="t" r="r" b="b"/>
            <a:pathLst>
              <a:path w="3001010" h="3869690">
                <a:moveTo>
                  <a:pt x="0" y="3869690"/>
                </a:moveTo>
                <a:lnTo>
                  <a:pt x="3001010" y="3869690"/>
                </a:lnTo>
                <a:lnTo>
                  <a:pt x="3001010" y="0"/>
                </a:lnTo>
                <a:lnTo>
                  <a:pt x="0" y="0"/>
                </a:lnTo>
                <a:lnTo>
                  <a:pt x="0" y="386969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2057400"/>
            <a:ext cx="4343400" cy="4191000"/>
          </a:xfrm>
          <a:custGeom>
            <a:avLst/>
            <a:gdLst/>
            <a:ahLst/>
            <a:cxnLst/>
            <a:rect l="l" t="t" r="r" b="b"/>
            <a:pathLst>
              <a:path w="4343400" h="4191000">
                <a:moveTo>
                  <a:pt x="4343400" y="0"/>
                </a:moveTo>
                <a:lnTo>
                  <a:pt x="0" y="0"/>
                </a:lnTo>
                <a:lnTo>
                  <a:pt x="0" y="4191000"/>
                </a:lnTo>
                <a:lnTo>
                  <a:pt x="4343400" y="4191000"/>
                </a:lnTo>
                <a:lnTo>
                  <a:pt x="4343400" y="0"/>
                </a:lnTo>
                <a:close/>
              </a:path>
            </a:pathLst>
          </a:custGeom>
          <a:solidFill>
            <a:srgbClr val="F3E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55105" y="364870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28790" y="2570479"/>
            <a:ext cx="2843530" cy="2509520"/>
            <a:chOff x="6828790" y="2570479"/>
            <a:chExt cx="2843530" cy="2509520"/>
          </a:xfrm>
        </p:grpSpPr>
        <p:sp>
          <p:nvSpPr>
            <p:cNvPr id="9" name="object 9"/>
            <p:cNvSpPr/>
            <p:nvPr/>
          </p:nvSpPr>
          <p:spPr>
            <a:xfrm>
              <a:off x="6837045" y="2576194"/>
              <a:ext cx="1270" cy="2458720"/>
            </a:xfrm>
            <a:custGeom>
              <a:avLst/>
              <a:gdLst/>
              <a:ahLst/>
              <a:cxnLst/>
              <a:rect l="l" t="t" r="r" b="b"/>
              <a:pathLst>
                <a:path w="1270" h="2458720">
                  <a:moveTo>
                    <a:pt x="0" y="0"/>
                  </a:moveTo>
                  <a:lnTo>
                    <a:pt x="1270" y="2458719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30695" y="4991734"/>
              <a:ext cx="2839720" cy="86360"/>
            </a:xfrm>
            <a:custGeom>
              <a:avLst/>
              <a:gdLst/>
              <a:ahLst/>
              <a:cxnLst/>
              <a:rect l="l" t="t" r="r" b="b"/>
              <a:pathLst>
                <a:path w="2839720" h="86360">
                  <a:moveTo>
                    <a:pt x="2757551" y="0"/>
                  </a:moveTo>
                  <a:lnTo>
                    <a:pt x="2757551" y="37464"/>
                  </a:lnTo>
                  <a:lnTo>
                    <a:pt x="2774060" y="37464"/>
                  </a:lnTo>
                  <a:lnTo>
                    <a:pt x="2776728" y="40258"/>
                  </a:lnTo>
                  <a:lnTo>
                    <a:pt x="2776728" y="46100"/>
                  </a:lnTo>
                  <a:lnTo>
                    <a:pt x="2774060" y="48894"/>
                  </a:lnTo>
                  <a:lnTo>
                    <a:pt x="2757551" y="48894"/>
                  </a:lnTo>
                  <a:lnTo>
                    <a:pt x="2757551" y="86359"/>
                  </a:lnTo>
                  <a:lnTo>
                    <a:pt x="2839720" y="43179"/>
                  </a:lnTo>
                  <a:lnTo>
                    <a:pt x="2757551" y="0"/>
                  </a:lnTo>
                  <a:close/>
                </a:path>
                <a:path w="2839720" h="86360">
                  <a:moveTo>
                    <a:pt x="2757551" y="37464"/>
                  </a:moveTo>
                  <a:lnTo>
                    <a:pt x="2794" y="37464"/>
                  </a:lnTo>
                  <a:lnTo>
                    <a:pt x="0" y="40258"/>
                  </a:lnTo>
                  <a:lnTo>
                    <a:pt x="0" y="46100"/>
                  </a:lnTo>
                  <a:lnTo>
                    <a:pt x="2794" y="48894"/>
                  </a:lnTo>
                  <a:lnTo>
                    <a:pt x="2757551" y="48894"/>
                  </a:lnTo>
                  <a:lnTo>
                    <a:pt x="2757551" y="37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30695" y="4991734"/>
              <a:ext cx="2839720" cy="86360"/>
            </a:xfrm>
            <a:custGeom>
              <a:avLst/>
              <a:gdLst/>
              <a:ahLst/>
              <a:cxnLst/>
              <a:rect l="l" t="t" r="r" b="b"/>
              <a:pathLst>
                <a:path w="2839720" h="86360">
                  <a:moveTo>
                    <a:pt x="5460" y="37464"/>
                  </a:moveTo>
                  <a:lnTo>
                    <a:pt x="2771266" y="37464"/>
                  </a:lnTo>
                  <a:lnTo>
                    <a:pt x="2774060" y="37464"/>
                  </a:lnTo>
                  <a:lnTo>
                    <a:pt x="2776728" y="40258"/>
                  </a:lnTo>
                  <a:lnTo>
                    <a:pt x="2776728" y="43179"/>
                  </a:lnTo>
                  <a:lnTo>
                    <a:pt x="2776728" y="46100"/>
                  </a:lnTo>
                  <a:lnTo>
                    <a:pt x="2774060" y="48894"/>
                  </a:lnTo>
                  <a:lnTo>
                    <a:pt x="2771266" y="48894"/>
                  </a:lnTo>
                  <a:lnTo>
                    <a:pt x="5460" y="48894"/>
                  </a:lnTo>
                  <a:lnTo>
                    <a:pt x="2794" y="48894"/>
                  </a:lnTo>
                  <a:lnTo>
                    <a:pt x="0" y="46100"/>
                  </a:lnTo>
                  <a:lnTo>
                    <a:pt x="0" y="43179"/>
                  </a:lnTo>
                  <a:lnTo>
                    <a:pt x="0" y="40258"/>
                  </a:lnTo>
                  <a:lnTo>
                    <a:pt x="2794" y="37464"/>
                  </a:lnTo>
                  <a:lnTo>
                    <a:pt x="5460" y="37464"/>
                  </a:lnTo>
                  <a:close/>
                </a:path>
                <a:path w="2839720" h="86360">
                  <a:moveTo>
                    <a:pt x="2757551" y="0"/>
                  </a:moveTo>
                  <a:lnTo>
                    <a:pt x="2839720" y="43179"/>
                  </a:lnTo>
                  <a:lnTo>
                    <a:pt x="2757551" y="86359"/>
                  </a:lnTo>
                  <a:lnTo>
                    <a:pt x="2757551" y="0"/>
                  </a:lnTo>
                  <a:close/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7045" y="2977514"/>
              <a:ext cx="2235200" cy="2057400"/>
            </a:xfrm>
            <a:custGeom>
              <a:avLst/>
              <a:gdLst/>
              <a:ahLst/>
              <a:cxnLst/>
              <a:rect l="l" t="t" r="r" b="b"/>
              <a:pathLst>
                <a:path w="2235200" h="2057400">
                  <a:moveTo>
                    <a:pt x="476250" y="0"/>
                  </a:moveTo>
                  <a:lnTo>
                    <a:pt x="2235200" y="1828800"/>
                  </a:lnTo>
                </a:path>
                <a:path w="2235200" h="2057400">
                  <a:moveTo>
                    <a:pt x="0" y="768350"/>
                  </a:moveTo>
                  <a:lnTo>
                    <a:pt x="1233170" y="769620"/>
                  </a:lnTo>
                </a:path>
                <a:path w="2235200" h="2057400">
                  <a:moveTo>
                    <a:pt x="1233170" y="763270"/>
                  </a:moveTo>
                  <a:lnTo>
                    <a:pt x="1234439" y="2057400"/>
                  </a:lnTo>
                </a:path>
              </a:pathLst>
            </a:custGeom>
            <a:ln w="11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38134" y="503008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1959" y="5068316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1531" y="2482786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49181" y="5049266"/>
            <a:ext cx="24320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Qd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07805" y="4628515"/>
            <a:ext cx="154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55205" y="2745359"/>
            <a:ext cx="154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27250" y="6470650"/>
            <a:ext cx="393700" cy="241300"/>
            <a:chOff x="2127250" y="6470650"/>
            <a:chExt cx="393700" cy="24130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6477000"/>
              <a:ext cx="381000" cy="2286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33600" y="64770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104775" y="114300"/>
                  </a:moveTo>
                  <a:lnTo>
                    <a:pt x="276225" y="28575"/>
                  </a:lnTo>
                  <a:lnTo>
                    <a:pt x="276225" y="200025"/>
                  </a:lnTo>
                  <a:lnTo>
                    <a:pt x="104775" y="114300"/>
                  </a:lnTo>
                  <a:close/>
                </a:path>
                <a:path w="381000" h="2286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156450" y="2966720"/>
            <a:ext cx="1662430" cy="1818005"/>
          </a:xfrm>
          <a:custGeom>
            <a:avLst/>
            <a:gdLst/>
            <a:ahLst/>
            <a:cxnLst/>
            <a:rect l="l" t="t" r="r" b="b"/>
            <a:pathLst>
              <a:path w="1662429" h="1818004">
                <a:moveTo>
                  <a:pt x="0" y="1817623"/>
                </a:moveTo>
                <a:lnTo>
                  <a:pt x="16621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25865" y="275170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44690" y="4685665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4400" y="3249929"/>
            <a:ext cx="584200" cy="1174750"/>
          </a:xfrm>
          <a:custGeom>
            <a:avLst/>
            <a:gdLst/>
            <a:ahLst/>
            <a:cxnLst/>
            <a:rect l="l" t="t" r="r" b="b"/>
            <a:pathLst>
              <a:path w="584200" h="1174750">
                <a:moveTo>
                  <a:pt x="536194" y="1136650"/>
                </a:moveTo>
                <a:lnTo>
                  <a:pt x="523494" y="1130300"/>
                </a:lnTo>
                <a:lnTo>
                  <a:pt x="459994" y="1098550"/>
                </a:lnTo>
                <a:lnTo>
                  <a:pt x="459994" y="1130300"/>
                </a:lnTo>
                <a:lnTo>
                  <a:pt x="134620" y="1130300"/>
                </a:lnTo>
                <a:lnTo>
                  <a:pt x="134620" y="1143000"/>
                </a:lnTo>
                <a:lnTo>
                  <a:pt x="459994" y="1143000"/>
                </a:lnTo>
                <a:lnTo>
                  <a:pt x="459994" y="1174750"/>
                </a:lnTo>
                <a:lnTo>
                  <a:pt x="523494" y="1143000"/>
                </a:lnTo>
                <a:lnTo>
                  <a:pt x="536194" y="1136650"/>
                </a:lnTo>
                <a:close/>
              </a:path>
              <a:path w="584200" h="1174750">
                <a:moveTo>
                  <a:pt x="584200" y="38100"/>
                </a:moveTo>
                <a:lnTo>
                  <a:pt x="571500" y="31750"/>
                </a:lnTo>
                <a:lnTo>
                  <a:pt x="508000" y="0"/>
                </a:lnTo>
                <a:lnTo>
                  <a:pt x="508000" y="31750"/>
                </a:lnTo>
                <a:lnTo>
                  <a:pt x="0" y="31750"/>
                </a:lnTo>
                <a:lnTo>
                  <a:pt x="0" y="44450"/>
                </a:lnTo>
                <a:lnTo>
                  <a:pt x="508000" y="44450"/>
                </a:lnTo>
                <a:lnTo>
                  <a:pt x="508000" y="76200"/>
                </a:lnTo>
                <a:lnTo>
                  <a:pt x="571500" y="44450"/>
                </a:lnTo>
                <a:lnTo>
                  <a:pt x="584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61780" y="3147059"/>
            <a:ext cx="967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QS= -20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+5P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1780" y="4242117"/>
            <a:ext cx="941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QD=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25" dirty="0">
                <a:latin typeface="Times New Roman"/>
                <a:cs typeface="Times New Roman"/>
              </a:rPr>
              <a:t>2P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66658" y="3413125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88340" y="293306"/>
            <a:ext cx="930148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B3C9F"/>
                </a:solidFill>
              </a:rPr>
              <a:t>Contoh</a:t>
            </a:r>
            <a:r>
              <a:rPr sz="3600" spc="-3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Soal</a:t>
            </a:r>
            <a:r>
              <a:rPr sz="3600" spc="-20" dirty="0">
                <a:solidFill>
                  <a:srgbClr val="EB3C9F"/>
                </a:solidFill>
              </a:rPr>
              <a:t> </a:t>
            </a:r>
            <a:r>
              <a:rPr sz="3600" spc="-50" dirty="0">
                <a:solidFill>
                  <a:srgbClr val="EB3C9F"/>
                </a:solidFill>
              </a:rPr>
              <a:t>: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EB3C9F"/>
                </a:solidFill>
              </a:rPr>
              <a:t>Fungsi</a:t>
            </a:r>
            <a:r>
              <a:rPr sz="3600" spc="-2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permintaan</a:t>
            </a:r>
            <a:r>
              <a:rPr sz="3600" spc="-2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Qd=</a:t>
            </a:r>
            <a:r>
              <a:rPr sz="3600" spc="-4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50</a:t>
            </a:r>
            <a:r>
              <a:rPr sz="3600" spc="-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–</a:t>
            </a:r>
            <a:r>
              <a:rPr sz="3600" spc="-10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2P</a:t>
            </a:r>
            <a:r>
              <a:rPr sz="3600" spc="-8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dan</a:t>
            </a:r>
            <a:r>
              <a:rPr sz="3600" spc="-25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fungsi </a:t>
            </a:r>
            <a:r>
              <a:rPr sz="3600" dirty="0">
                <a:solidFill>
                  <a:srgbClr val="EB3C9F"/>
                </a:solidFill>
              </a:rPr>
              <a:t>penawaran</a:t>
            </a:r>
            <a:r>
              <a:rPr sz="3600" spc="-35" dirty="0">
                <a:solidFill>
                  <a:srgbClr val="EB3C9F"/>
                </a:solidFill>
              </a:rPr>
              <a:t> </a:t>
            </a:r>
            <a:r>
              <a:rPr sz="3600" spc="-30" dirty="0">
                <a:solidFill>
                  <a:srgbClr val="EB3C9F"/>
                </a:solidFill>
              </a:rPr>
              <a:t>QS=-</a:t>
            </a:r>
            <a:r>
              <a:rPr sz="3600" dirty="0">
                <a:solidFill>
                  <a:srgbClr val="EB3C9F"/>
                </a:solidFill>
              </a:rPr>
              <a:t>20</a:t>
            </a:r>
            <a:r>
              <a:rPr sz="3600" spc="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+</a:t>
            </a:r>
            <a:r>
              <a:rPr sz="3600" spc="-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5</a:t>
            </a:r>
            <a:r>
              <a:rPr sz="3600" spc="-700" dirty="0">
                <a:solidFill>
                  <a:srgbClr val="EB3C9F"/>
                </a:solidFill>
              </a:rPr>
              <a:t>P</a:t>
            </a:r>
            <a:r>
              <a:rPr sz="3600" dirty="0">
                <a:solidFill>
                  <a:srgbClr val="EB3C9F"/>
                </a:solidFill>
              </a:rPr>
              <a:t>.</a:t>
            </a:r>
            <a:r>
              <a:rPr sz="3600" spc="-15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Buatkanlah</a:t>
            </a:r>
            <a:r>
              <a:rPr sz="3600" spc="-15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kurvanya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12193905" cy="6868795"/>
            <a:chOff x="0" y="-5080"/>
            <a:chExt cx="12193905" cy="6868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24419" y="0"/>
              <a:ext cx="4764405" cy="6858634"/>
            </a:xfrm>
            <a:custGeom>
              <a:avLst/>
              <a:gdLst/>
              <a:ahLst/>
              <a:cxnLst/>
              <a:rect l="l" t="t" r="r" b="b"/>
              <a:pathLst>
                <a:path w="4764405" h="6858634">
                  <a:moveTo>
                    <a:pt x="1946909" y="0"/>
                  </a:moveTo>
                  <a:lnTo>
                    <a:pt x="3166109" y="6857999"/>
                  </a:lnTo>
                </a:path>
                <a:path w="4764405" h="6858634">
                  <a:moveTo>
                    <a:pt x="4764024" y="3681729"/>
                  </a:moveTo>
                  <a:lnTo>
                    <a:pt x="0" y="6858316"/>
                  </a:lnTo>
                </a:path>
              </a:pathLst>
            </a:custGeom>
            <a:ln w="1016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58" y="0"/>
                  </a:moveTo>
                  <a:lnTo>
                    <a:pt x="2043317" y="0"/>
                  </a:lnTo>
                  <a:lnTo>
                    <a:pt x="0" y="6857996"/>
                  </a:lnTo>
                  <a:lnTo>
                    <a:pt x="3007358" y="6857996"/>
                  </a:lnTo>
                  <a:lnTo>
                    <a:pt x="3007358" y="0"/>
                  </a:lnTo>
                  <a:close/>
                </a:path>
              </a:pathLst>
            </a:custGeom>
            <a:solidFill>
              <a:srgbClr val="F495CA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3813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8187" y="0"/>
                  </a:moveTo>
                  <a:lnTo>
                    <a:pt x="0" y="0"/>
                  </a:lnTo>
                  <a:lnTo>
                    <a:pt x="1208585" y="6857996"/>
                  </a:lnTo>
                  <a:lnTo>
                    <a:pt x="2588187" y="6857996"/>
                  </a:lnTo>
                  <a:lnTo>
                    <a:pt x="2588187" y="0"/>
                  </a:lnTo>
                  <a:close/>
                </a:path>
              </a:pathLst>
            </a:custGeom>
            <a:solidFill>
              <a:srgbClr val="F49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180" y="3047999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820" y="0"/>
                  </a:moveTo>
                  <a:lnTo>
                    <a:pt x="0" y="3810000"/>
                  </a:lnTo>
                  <a:lnTo>
                    <a:pt x="3258820" y="3810000"/>
                  </a:lnTo>
                  <a:lnTo>
                    <a:pt x="3258820" y="0"/>
                  </a:lnTo>
                  <a:close/>
                </a:path>
              </a:pathLst>
            </a:custGeom>
            <a:solidFill>
              <a:srgbClr val="F495CA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242" y="0"/>
              <a:ext cx="2852420" cy="6858000"/>
            </a:xfrm>
            <a:custGeom>
              <a:avLst/>
              <a:gdLst/>
              <a:ahLst/>
              <a:cxnLst/>
              <a:rect l="l" t="t" r="r" b="b"/>
              <a:pathLst>
                <a:path w="2852420" h="6858000">
                  <a:moveTo>
                    <a:pt x="2852217" y="0"/>
                  </a:moveTo>
                  <a:lnTo>
                    <a:pt x="0" y="0"/>
                  </a:lnTo>
                  <a:lnTo>
                    <a:pt x="2468548" y="6857996"/>
                  </a:lnTo>
                  <a:lnTo>
                    <a:pt x="2852217" y="6857996"/>
                  </a:lnTo>
                  <a:lnTo>
                    <a:pt x="2852217" y="0"/>
                  </a:lnTo>
                  <a:close/>
                </a:path>
              </a:pathLst>
            </a:custGeom>
            <a:solidFill>
              <a:srgbClr val="EB3C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7870" y="0"/>
              <a:ext cx="1291590" cy="6858000"/>
            </a:xfrm>
            <a:custGeom>
              <a:avLst/>
              <a:gdLst/>
              <a:ahLst/>
              <a:cxnLst/>
              <a:rect l="l" t="t" r="r" b="b"/>
              <a:pathLst>
                <a:path w="1291590" h="6858000">
                  <a:moveTo>
                    <a:pt x="1291589" y="0"/>
                  </a:moveTo>
                  <a:lnTo>
                    <a:pt x="1019819" y="0"/>
                  </a:lnTo>
                  <a:lnTo>
                    <a:pt x="0" y="6857996"/>
                  </a:lnTo>
                  <a:lnTo>
                    <a:pt x="1291589" y="6857996"/>
                  </a:lnTo>
                  <a:lnTo>
                    <a:pt x="1291589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1011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48" y="0"/>
                  </a:moveTo>
                  <a:lnTo>
                    <a:pt x="0" y="0"/>
                  </a:lnTo>
                  <a:lnTo>
                    <a:pt x="1107986" y="6857996"/>
                  </a:lnTo>
                  <a:lnTo>
                    <a:pt x="1248448" y="6857996"/>
                  </a:lnTo>
                  <a:lnTo>
                    <a:pt x="1248448" y="0"/>
                  </a:lnTo>
                  <a:close/>
                </a:path>
              </a:pathLst>
            </a:custGeom>
            <a:solidFill>
              <a:srgbClr val="B112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17650" y="1441450"/>
            <a:ext cx="9156700" cy="5422900"/>
            <a:chOff x="1517650" y="1441450"/>
            <a:chExt cx="9156700" cy="54229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447800"/>
              <a:ext cx="2438400" cy="5410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29600" y="1447800"/>
              <a:ext cx="2438400" cy="5410200"/>
            </a:xfrm>
            <a:custGeom>
              <a:avLst/>
              <a:gdLst/>
              <a:ahLst/>
              <a:cxnLst/>
              <a:rect l="l" t="t" r="r" b="b"/>
              <a:pathLst>
                <a:path w="2438400" h="5410200">
                  <a:moveTo>
                    <a:pt x="0" y="5410200"/>
                  </a:moveTo>
                  <a:lnTo>
                    <a:pt x="2438400" y="5410200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447800"/>
              <a:ext cx="6705600" cy="54102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24000" y="1447800"/>
              <a:ext cx="6705600" cy="5410200"/>
            </a:xfrm>
            <a:custGeom>
              <a:avLst/>
              <a:gdLst/>
              <a:ahLst/>
              <a:cxnLst/>
              <a:rect l="l" t="t" r="r" b="b"/>
              <a:pathLst>
                <a:path w="6705600" h="5410200">
                  <a:moveTo>
                    <a:pt x="0" y="5410200"/>
                  </a:moveTo>
                  <a:lnTo>
                    <a:pt x="6705600" y="5410200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572000" y="381000"/>
            <a:ext cx="6096000" cy="836930"/>
          </a:xfrm>
          <a:custGeom>
            <a:avLst/>
            <a:gdLst/>
            <a:ahLst/>
            <a:cxnLst/>
            <a:rect l="l" t="t" r="r" b="b"/>
            <a:pathLst>
              <a:path w="6096000" h="836930">
                <a:moveTo>
                  <a:pt x="0" y="836929"/>
                </a:moveTo>
                <a:lnTo>
                  <a:pt x="6096000" y="836929"/>
                </a:lnTo>
                <a:lnTo>
                  <a:pt x="6096000" y="0"/>
                </a:lnTo>
                <a:lnTo>
                  <a:pt x="0" y="0"/>
                </a:lnTo>
                <a:lnTo>
                  <a:pt x="0" y="8369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98159" y="397890"/>
            <a:ext cx="40436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5" dirty="0">
                <a:latin typeface="Arial"/>
                <a:cs typeface="Arial"/>
              </a:rPr>
              <a:t>PERMINTAAN</a:t>
            </a:r>
            <a:endParaRPr sz="4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60194" y="2769234"/>
            <a:ext cx="6015990" cy="23120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30200" indent="-317500">
              <a:lnSpc>
                <a:spcPct val="100000"/>
              </a:lnSpc>
              <a:spcBef>
                <a:spcPts val="1300"/>
              </a:spcBef>
              <a:buSzPct val="90000"/>
              <a:buAutoNum type="arabicPeriod"/>
              <a:tabLst>
                <a:tab pos="330200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Definisi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Permintaan</a:t>
            </a:r>
            <a:endParaRPr sz="20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6385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Faktor-Faktor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sz="20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Mempengaruhi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Permintaan</a:t>
            </a:r>
            <a:endParaRPr sz="20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6385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Kurva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Permintaan</a:t>
            </a:r>
            <a:endParaRPr sz="20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6385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Fungsi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Kurva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Permintaan</a:t>
            </a:r>
            <a:endParaRPr sz="2000">
              <a:latin typeface="Arial"/>
              <a:cs typeface="Arial"/>
            </a:endParaRPr>
          </a:p>
          <a:p>
            <a:pPr marL="363855" indent="-35115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6385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Pergeseran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Kurva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Permintaan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061450" y="3041650"/>
            <a:ext cx="604520" cy="241300"/>
            <a:chOff x="9061450" y="3041650"/>
            <a:chExt cx="604520" cy="24130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7800" y="3048000"/>
              <a:ext cx="591820" cy="2286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067800" y="3048000"/>
              <a:ext cx="591820" cy="228600"/>
            </a:xfrm>
            <a:custGeom>
              <a:avLst/>
              <a:gdLst/>
              <a:ahLst/>
              <a:cxnLst/>
              <a:rect l="l" t="t" r="r" b="b"/>
              <a:pathLst>
                <a:path w="591820" h="228600">
                  <a:moveTo>
                    <a:pt x="381634" y="114300"/>
                  </a:moveTo>
                  <a:lnTo>
                    <a:pt x="210184" y="200025"/>
                  </a:lnTo>
                  <a:lnTo>
                    <a:pt x="210184" y="28575"/>
                  </a:lnTo>
                  <a:lnTo>
                    <a:pt x="381634" y="114300"/>
                  </a:lnTo>
                  <a:close/>
                </a:path>
                <a:path w="591820" h="228600">
                  <a:moveTo>
                    <a:pt x="0" y="228600"/>
                  </a:moveTo>
                  <a:lnTo>
                    <a:pt x="591820" y="228600"/>
                  </a:lnTo>
                  <a:lnTo>
                    <a:pt x="5918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079230" y="3956050"/>
            <a:ext cx="604520" cy="241300"/>
            <a:chOff x="9079230" y="3956050"/>
            <a:chExt cx="604520" cy="24130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5580" y="3962400"/>
              <a:ext cx="591820" cy="2286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085580" y="3962400"/>
              <a:ext cx="591820" cy="228600"/>
            </a:xfrm>
            <a:custGeom>
              <a:avLst/>
              <a:gdLst/>
              <a:ahLst/>
              <a:cxnLst/>
              <a:rect l="l" t="t" r="r" b="b"/>
              <a:pathLst>
                <a:path w="591820" h="228600">
                  <a:moveTo>
                    <a:pt x="381635" y="114300"/>
                  </a:moveTo>
                  <a:lnTo>
                    <a:pt x="210185" y="200025"/>
                  </a:lnTo>
                  <a:lnTo>
                    <a:pt x="210185" y="28575"/>
                  </a:lnTo>
                  <a:lnTo>
                    <a:pt x="381635" y="114300"/>
                  </a:lnTo>
                  <a:close/>
                </a:path>
                <a:path w="591820" h="228600">
                  <a:moveTo>
                    <a:pt x="0" y="228600"/>
                  </a:moveTo>
                  <a:lnTo>
                    <a:pt x="591820" y="228600"/>
                  </a:lnTo>
                  <a:lnTo>
                    <a:pt x="5918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079230" y="4413250"/>
            <a:ext cx="604520" cy="241300"/>
            <a:chOff x="9079230" y="4413250"/>
            <a:chExt cx="604520" cy="24130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5580" y="4419600"/>
              <a:ext cx="591820" cy="2286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85580" y="4419600"/>
              <a:ext cx="591820" cy="228600"/>
            </a:xfrm>
            <a:custGeom>
              <a:avLst/>
              <a:gdLst/>
              <a:ahLst/>
              <a:cxnLst/>
              <a:rect l="l" t="t" r="r" b="b"/>
              <a:pathLst>
                <a:path w="591820" h="228600">
                  <a:moveTo>
                    <a:pt x="381635" y="114300"/>
                  </a:moveTo>
                  <a:lnTo>
                    <a:pt x="210185" y="200025"/>
                  </a:lnTo>
                  <a:lnTo>
                    <a:pt x="210185" y="28575"/>
                  </a:lnTo>
                  <a:lnTo>
                    <a:pt x="381635" y="114300"/>
                  </a:lnTo>
                  <a:close/>
                </a:path>
                <a:path w="591820" h="228600">
                  <a:moveTo>
                    <a:pt x="0" y="228600"/>
                  </a:moveTo>
                  <a:lnTo>
                    <a:pt x="591820" y="228600"/>
                  </a:lnTo>
                  <a:lnTo>
                    <a:pt x="5918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079230" y="4870450"/>
            <a:ext cx="604520" cy="241300"/>
            <a:chOff x="9079230" y="4870450"/>
            <a:chExt cx="604520" cy="24130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5580" y="4876800"/>
              <a:ext cx="591820" cy="2286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085580" y="4876800"/>
              <a:ext cx="591820" cy="228600"/>
            </a:xfrm>
            <a:custGeom>
              <a:avLst/>
              <a:gdLst/>
              <a:ahLst/>
              <a:cxnLst/>
              <a:rect l="l" t="t" r="r" b="b"/>
              <a:pathLst>
                <a:path w="591820" h="228600">
                  <a:moveTo>
                    <a:pt x="381635" y="114300"/>
                  </a:moveTo>
                  <a:lnTo>
                    <a:pt x="210185" y="200025"/>
                  </a:lnTo>
                  <a:lnTo>
                    <a:pt x="210185" y="28575"/>
                  </a:lnTo>
                  <a:lnTo>
                    <a:pt x="381635" y="114300"/>
                  </a:lnTo>
                  <a:close/>
                </a:path>
                <a:path w="591820" h="228600">
                  <a:moveTo>
                    <a:pt x="0" y="228600"/>
                  </a:moveTo>
                  <a:lnTo>
                    <a:pt x="591820" y="228600"/>
                  </a:lnTo>
                  <a:lnTo>
                    <a:pt x="5918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9079230" y="3498850"/>
            <a:ext cx="604520" cy="241300"/>
            <a:chOff x="9079230" y="3498850"/>
            <a:chExt cx="604520" cy="241300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5580" y="3505200"/>
              <a:ext cx="591820" cy="2286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085580" y="3505200"/>
              <a:ext cx="591820" cy="228600"/>
            </a:xfrm>
            <a:custGeom>
              <a:avLst/>
              <a:gdLst/>
              <a:ahLst/>
              <a:cxnLst/>
              <a:rect l="l" t="t" r="r" b="b"/>
              <a:pathLst>
                <a:path w="591820" h="228600">
                  <a:moveTo>
                    <a:pt x="381635" y="114300"/>
                  </a:moveTo>
                  <a:lnTo>
                    <a:pt x="210185" y="200025"/>
                  </a:lnTo>
                  <a:lnTo>
                    <a:pt x="210185" y="28575"/>
                  </a:lnTo>
                  <a:lnTo>
                    <a:pt x="381635" y="114300"/>
                  </a:lnTo>
                  <a:close/>
                </a:path>
                <a:path w="591820" h="228600">
                  <a:moveTo>
                    <a:pt x="0" y="228600"/>
                  </a:moveTo>
                  <a:lnTo>
                    <a:pt x="591820" y="228600"/>
                  </a:lnTo>
                  <a:lnTo>
                    <a:pt x="5918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517650" y="-6350"/>
            <a:ext cx="3413760" cy="1430020"/>
            <a:chOff x="1517650" y="-6350"/>
            <a:chExt cx="3413760" cy="1430020"/>
          </a:xfrm>
        </p:grpSpPr>
        <p:sp>
          <p:nvSpPr>
            <p:cNvPr id="37" name="object 37"/>
            <p:cNvSpPr/>
            <p:nvPr/>
          </p:nvSpPr>
          <p:spPr>
            <a:xfrm>
              <a:off x="1524000" y="0"/>
              <a:ext cx="3401060" cy="1417320"/>
            </a:xfrm>
            <a:custGeom>
              <a:avLst/>
              <a:gdLst/>
              <a:ahLst/>
              <a:cxnLst/>
              <a:rect l="l" t="t" r="r" b="b"/>
              <a:pathLst>
                <a:path w="3401060" h="1417320">
                  <a:moveTo>
                    <a:pt x="3401060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3401060" y="1417320"/>
                  </a:lnTo>
                  <a:lnTo>
                    <a:pt x="340106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4000" y="0"/>
              <a:ext cx="3401060" cy="1417320"/>
            </a:xfrm>
            <a:custGeom>
              <a:avLst/>
              <a:gdLst/>
              <a:ahLst/>
              <a:cxnLst/>
              <a:rect l="l" t="t" r="r" b="b"/>
              <a:pathLst>
                <a:path w="3401060" h="1417320">
                  <a:moveTo>
                    <a:pt x="0" y="1417320"/>
                  </a:moveTo>
                  <a:lnTo>
                    <a:pt x="3401060" y="1417320"/>
                  </a:lnTo>
                  <a:lnTo>
                    <a:pt x="3401060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726945" y="142240"/>
            <a:ext cx="2922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26945" y="355600"/>
            <a:ext cx="29197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5470"/>
          </a:xfrm>
          <a:custGeom>
            <a:avLst/>
            <a:gdLst/>
            <a:ahLst/>
            <a:cxnLst/>
            <a:rect l="l" t="t" r="r" b="b"/>
            <a:pathLst>
              <a:path w="843280" h="5665470">
                <a:moveTo>
                  <a:pt x="843280" y="0"/>
                </a:moveTo>
                <a:lnTo>
                  <a:pt x="0" y="0"/>
                </a:lnTo>
                <a:lnTo>
                  <a:pt x="0" y="5665470"/>
                </a:lnTo>
                <a:lnTo>
                  <a:pt x="84328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413510"/>
            <a:ext cx="9144000" cy="541020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17650" y="-6350"/>
          <a:ext cx="9232900" cy="682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13510">
                <a:tc gridSpan="3">
                  <a:txBody>
                    <a:bodyPr/>
                    <a:lstStyle/>
                    <a:p>
                      <a:pPr marL="215265" marR="2324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Konsep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Permintaan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Penawaran: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Dasar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Permintaan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Penawaran,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Pasar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Persaingan,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Faktor-faktor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mempengaruhi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permintaan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penawaran,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Harga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Equilibrium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E3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09295" marR="324485" indent="-378460">
                        <a:lnSpc>
                          <a:spcPct val="100000"/>
                        </a:lnSpc>
                        <a:spcBef>
                          <a:spcPts val="226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tabel</a:t>
                      </a:r>
                      <a:r>
                        <a:rPr sz="2800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harga</a:t>
                      </a:r>
                      <a:r>
                        <a:rPr sz="2800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keseimbangan</a:t>
                      </a:r>
                      <a:r>
                        <a:rPr sz="2800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pasar </a:t>
                      </a:r>
                      <a:r>
                        <a:rPr sz="28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buah</a:t>
                      </a:r>
                      <a:r>
                        <a:rPr sz="2800" spc="-4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duren</a:t>
                      </a:r>
                      <a:r>
                        <a:rPr sz="2800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2800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Pasar</a:t>
                      </a:r>
                      <a:r>
                        <a:rPr sz="2800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Minggu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8702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7E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1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6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Harga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(RP)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Permintaan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(Kg)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Penawaran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(Kg)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interaksi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5000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3500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7500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Surplus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Penawaran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4000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4500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7000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Surplus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penawaran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3000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6000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6000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Ekuilibrium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2000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8000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4000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Surplus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permintaan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1000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11000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1000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Surplus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permintaan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23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5791200" cy="1422400"/>
          </a:xfrm>
          <a:custGeom>
            <a:avLst/>
            <a:gdLst/>
            <a:ahLst/>
            <a:cxnLst/>
            <a:rect l="l" t="t" r="r" b="b"/>
            <a:pathLst>
              <a:path w="5791200" h="1422400">
                <a:moveTo>
                  <a:pt x="0" y="1422400"/>
                </a:moveTo>
                <a:lnTo>
                  <a:pt x="5791200" y="1422400"/>
                </a:lnTo>
                <a:lnTo>
                  <a:pt x="5791200" y="0"/>
                </a:lnTo>
                <a:lnTo>
                  <a:pt x="0" y="0"/>
                </a:lnTo>
                <a:lnTo>
                  <a:pt x="0" y="142240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062" rIns="0" bIns="0" rtlCol="0">
            <a:spAutoFit/>
          </a:bodyPr>
          <a:lstStyle/>
          <a:p>
            <a:pPr marL="1436370">
              <a:lnSpc>
                <a:spcPct val="100000"/>
              </a:lnSpc>
              <a:spcBef>
                <a:spcPts val="100"/>
              </a:spcBef>
            </a:pPr>
            <a:r>
              <a:rPr dirty="0"/>
              <a:t>Konsep</a:t>
            </a:r>
            <a:r>
              <a:rPr spc="-30" dirty="0"/>
              <a:t> </a:t>
            </a:r>
            <a:r>
              <a:rPr spc="-10" dirty="0"/>
              <a:t>Elasitisitas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27810" y="-6350"/>
            <a:ext cx="9156700" cy="6845300"/>
            <a:chOff x="1527810" y="-6350"/>
            <a:chExt cx="9156700" cy="6845300"/>
          </a:xfrm>
        </p:grpSpPr>
        <p:sp>
          <p:nvSpPr>
            <p:cNvPr id="6" name="object 6"/>
            <p:cNvSpPr/>
            <p:nvPr/>
          </p:nvSpPr>
          <p:spPr>
            <a:xfrm>
              <a:off x="1601470" y="0"/>
              <a:ext cx="3352800" cy="1422400"/>
            </a:xfrm>
            <a:custGeom>
              <a:avLst/>
              <a:gdLst/>
              <a:ahLst/>
              <a:cxnLst/>
              <a:rect l="l" t="t" r="r" b="b"/>
              <a:pathLst>
                <a:path w="3352800" h="1422400">
                  <a:moveTo>
                    <a:pt x="0" y="1422400"/>
                  </a:moveTo>
                  <a:lnTo>
                    <a:pt x="3352800" y="14224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2240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1470" y="0"/>
              <a:ext cx="3352800" cy="1422400"/>
            </a:xfrm>
            <a:custGeom>
              <a:avLst/>
              <a:gdLst/>
              <a:ahLst/>
              <a:cxnLst/>
              <a:rect l="l" t="t" r="r" b="b"/>
              <a:pathLst>
                <a:path w="3352800" h="1422400">
                  <a:moveTo>
                    <a:pt x="0" y="1422400"/>
                  </a:moveTo>
                  <a:lnTo>
                    <a:pt x="3352800" y="1422400"/>
                  </a:lnTo>
                  <a:lnTo>
                    <a:pt x="3352800" y="0"/>
                  </a:lnTo>
                </a:path>
                <a:path w="3352800" h="1422400">
                  <a:moveTo>
                    <a:pt x="0" y="0"/>
                  </a:moveTo>
                  <a:lnTo>
                    <a:pt x="0" y="1422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160" y="1422400"/>
              <a:ext cx="9144000" cy="541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34160" y="142240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02994" y="1524634"/>
            <a:ext cx="534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Elastisitas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=</a:t>
            </a:r>
            <a:r>
              <a:rPr sz="2400" b="1" spc="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Sensitivitas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=</a:t>
            </a:r>
            <a:r>
              <a:rPr sz="2400" b="1" spc="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Kelenturan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994" y="2072957"/>
            <a:ext cx="14389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rebuchet MS"/>
                <a:cs typeface="Trebuchet MS"/>
              </a:rPr>
              <a:t>Elastisitas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Trebuchet MS"/>
                <a:cs typeface="Trebuchet MS"/>
              </a:rPr>
              <a:t>dependen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9234" y="2072957"/>
            <a:ext cx="11245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rebuchet MS"/>
                <a:cs typeface="Trebuchet MS"/>
              </a:rPr>
              <a:t>disini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Trebuchet MS"/>
                <a:cs typeface="Trebuchet MS"/>
              </a:rPr>
              <a:t>(jumlah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3725" y="2072957"/>
            <a:ext cx="28778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93495" algn="l"/>
              </a:tabLst>
            </a:pPr>
            <a:r>
              <a:rPr sz="2400" b="1" spc="-10" dirty="0">
                <a:latin typeface="Trebuchet MS"/>
                <a:cs typeface="Trebuchet MS"/>
              </a:rPr>
              <a:t>berarti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persentase</a:t>
            </a:r>
            <a:endParaRPr sz="2400">
              <a:latin typeface="Trebuchet MS"/>
              <a:cs typeface="Trebuchet MS"/>
            </a:endParaRPr>
          </a:p>
          <a:p>
            <a:pPr marR="31750" algn="r">
              <a:lnSpc>
                <a:spcPct val="100000"/>
              </a:lnSpc>
              <a:spcBef>
                <a:spcPts val="5"/>
              </a:spcBef>
              <a:tabLst>
                <a:tab pos="1320165" algn="l"/>
              </a:tabLst>
            </a:pPr>
            <a:r>
              <a:rPr sz="2400" b="1" spc="-10" dirty="0">
                <a:latin typeface="Trebuchet MS"/>
                <a:cs typeface="Trebuchet MS"/>
              </a:rPr>
              <a:t>barang)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terhadap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1316" y="2072957"/>
            <a:ext cx="31115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  <a:tabLst>
                <a:tab pos="1947545" algn="l"/>
              </a:tabLst>
            </a:pPr>
            <a:r>
              <a:rPr sz="2400" b="1" spc="-10" dirty="0">
                <a:latin typeface="Trebuchet MS"/>
                <a:cs typeface="Trebuchet MS"/>
              </a:rPr>
              <a:t>perubahan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variabel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12875" algn="l"/>
              </a:tabLst>
            </a:pPr>
            <a:r>
              <a:rPr sz="2400" b="1" spc="-10" dirty="0">
                <a:latin typeface="Trebuchet MS"/>
                <a:cs typeface="Trebuchet MS"/>
              </a:rPr>
              <a:t>variabel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independen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2994" y="2622041"/>
            <a:ext cx="40735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(harga)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sebesar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satu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persen. </a:t>
            </a:r>
            <a:r>
              <a:rPr sz="2400" b="1" dirty="0">
                <a:latin typeface="Trebuchet MS"/>
                <a:cs typeface="Trebuchet MS"/>
              </a:rPr>
              <a:t>Ada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hubungan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sebab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akibat.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7300" y="4343400"/>
            <a:ext cx="2057400" cy="221996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890395" y="17399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46910"/>
            <a:ext cx="11903710" cy="4911090"/>
            <a:chOff x="0" y="1946910"/>
            <a:chExt cx="11903710" cy="4911090"/>
          </a:xfrm>
        </p:grpSpPr>
        <p:sp>
          <p:nvSpPr>
            <p:cNvPr id="3" name="object 3"/>
            <p:cNvSpPr/>
            <p:nvPr/>
          </p:nvSpPr>
          <p:spPr>
            <a:xfrm>
              <a:off x="0" y="4013200"/>
              <a:ext cx="449580" cy="2844800"/>
            </a:xfrm>
            <a:custGeom>
              <a:avLst/>
              <a:gdLst/>
              <a:ahLst/>
              <a:cxnLst/>
              <a:rect l="l" t="t" r="r" b="b"/>
              <a:pathLst>
                <a:path w="449580" h="2844800">
                  <a:moveTo>
                    <a:pt x="0" y="0"/>
                  </a:moveTo>
                  <a:lnTo>
                    <a:pt x="0" y="2844800"/>
                  </a:lnTo>
                  <a:lnTo>
                    <a:pt x="449580" y="284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08" y="1946910"/>
              <a:ext cx="11887200" cy="311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5791200" cy="1435100"/>
          </a:xfrm>
          <a:custGeom>
            <a:avLst/>
            <a:gdLst/>
            <a:ahLst/>
            <a:cxnLst/>
            <a:rect l="l" t="t" r="r" b="b"/>
            <a:pathLst>
              <a:path w="5791200" h="1435100">
                <a:moveTo>
                  <a:pt x="0" y="1435100"/>
                </a:moveTo>
                <a:lnTo>
                  <a:pt x="5791200" y="1435100"/>
                </a:lnTo>
                <a:lnTo>
                  <a:pt x="5791200" y="0"/>
                </a:lnTo>
                <a:lnTo>
                  <a:pt x="0" y="0"/>
                </a:lnTo>
                <a:lnTo>
                  <a:pt x="0" y="143510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062" rIns="0" bIns="0" rtlCol="0">
            <a:spAutoFit/>
          </a:bodyPr>
          <a:lstStyle/>
          <a:p>
            <a:pPr marL="1058545">
              <a:lnSpc>
                <a:spcPct val="100000"/>
              </a:lnSpc>
              <a:spcBef>
                <a:spcPts val="100"/>
              </a:spcBef>
            </a:pPr>
            <a:r>
              <a:rPr dirty="0"/>
              <a:t>Angka</a:t>
            </a:r>
            <a:r>
              <a:rPr spc="-100" dirty="0"/>
              <a:t> </a:t>
            </a:r>
            <a:r>
              <a:rPr dirty="0"/>
              <a:t>Elastisitas</a:t>
            </a:r>
            <a:r>
              <a:rPr spc="-60" dirty="0"/>
              <a:t> </a:t>
            </a:r>
            <a:r>
              <a:rPr spc="-20" dirty="0"/>
              <a:t>Harga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17650" y="-6350"/>
            <a:ext cx="9166860" cy="6858000"/>
            <a:chOff x="1517650" y="-6350"/>
            <a:chExt cx="9166860" cy="6858000"/>
          </a:xfrm>
        </p:grpSpPr>
        <p:sp>
          <p:nvSpPr>
            <p:cNvPr id="6" name="object 6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</a:path>
                <a:path w="3352800" h="1435100">
                  <a:moveTo>
                    <a:pt x="0" y="0"/>
                  </a:moveTo>
                  <a:lnTo>
                    <a:pt x="0" y="14351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159" y="1435100"/>
              <a:ext cx="9144000" cy="541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34159" y="143510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2035" y="1603375"/>
              <a:ext cx="2209800" cy="1089660"/>
            </a:xfrm>
            <a:custGeom>
              <a:avLst/>
              <a:gdLst/>
              <a:ahLst/>
              <a:cxnLst/>
              <a:rect l="l" t="t" r="r" b="b"/>
              <a:pathLst>
                <a:path w="2209800" h="1089660">
                  <a:moveTo>
                    <a:pt x="2028189" y="0"/>
                  </a:moveTo>
                  <a:lnTo>
                    <a:pt x="181610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10" y="1089660"/>
                  </a:lnTo>
                  <a:lnTo>
                    <a:pt x="2028189" y="1089660"/>
                  </a:lnTo>
                  <a:lnTo>
                    <a:pt x="2076479" y="1083174"/>
                  </a:lnTo>
                  <a:lnTo>
                    <a:pt x="2119865" y="1064871"/>
                  </a:lnTo>
                  <a:lnTo>
                    <a:pt x="2156618" y="1036478"/>
                  </a:lnTo>
                  <a:lnTo>
                    <a:pt x="2185011" y="999725"/>
                  </a:lnTo>
                  <a:lnTo>
                    <a:pt x="2203314" y="956339"/>
                  </a:lnTo>
                  <a:lnTo>
                    <a:pt x="2209800" y="908050"/>
                  </a:lnTo>
                  <a:lnTo>
                    <a:pt x="2209800" y="181610"/>
                  </a:lnTo>
                  <a:lnTo>
                    <a:pt x="2203314" y="133320"/>
                  </a:lnTo>
                  <a:lnTo>
                    <a:pt x="2185011" y="89934"/>
                  </a:lnTo>
                  <a:lnTo>
                    <a:pt x="2156618" y="53181"/>
                  </a:lnTo>
                  <a:lnTo>
                    <a:pt x="2119865" y="24788"/>
                  </a:lnTo>
                  <a:lnTo>
                    <a:pt x="2076479" y="6485"/>
                  </a:lnTo>
                  <a:lnTo>
                    <a:pt x="2028189" y="0"/>
                  </a:lnTo>
                  <a:close/>
                </a:path>
              </a:pathLst>
            </a:custGeom>
            <a:solidFill>
              <a:srgbClr val="D6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2035" y="1603375"/>
              <a:ext cx="2209800" cy="1089660"/>
            </a:xfrm>
            <a:custGeom>
              <a:avLst/>
              <a:gdLst/>
              <a:ahLst/>
              <a:cxnLst/>
              <a:rect l="l" t="t" r="r" b="b"/>
              <a:pathLst>
                <a:path w="2209800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10" y="0"/>
                  </a:lnTo>
                  <a:lnTo>
                    <a:pt x="2028189" y="0"/>
                  </a:lnTo>
                  <a:lnTo>
                    <a:pt x="2076479" y="6485"/>
                  </a:lnTo>
                  <a:lnTo>
                    <a:pt x="2119865" y="24788"/>
                  </a:lnTo>
                  <a:lnTo>
                    <a:pt x="2156618" y="53181"/>
                  </a:lnTo>
                  <a:lnTo>
                    <a:pt x="2185011" y="89934"/>
                  </a:lnTo>
                  <a:lnTo>
                    <a:pt x="2203314" y="133320"/>
                  </a:lnTo>
                  <a:lnTo>
                    <a:pt x="2209800" y="181610"/>
                  </a:lnTo>
                  <a:lnTo>
                    <a:pt x="2209800" y="908050"/>
                  </a:lnTo>
                  <a:lnTo>
                    <a:pt x="2203314" y="956339"/>
                  </a:lnTo>
                  <a:lnTo>
                    <a:pt x="2185011" y="999725"/>
                  </a:lnTo>
                  <a:lnTo>
                    <a:pt x="2156618" y="1036478"/>
                  </a:lnTo>
                  <a:lnTo>
                    <a:pt x="2119865" y="1064871"/>
                  </a:lnTo>
                  <a:lnTo>
                    <a:pt x="2076479" y="1083174"/>
                  </a:lnTo>
                  <a:lnTo>
                    <a:pt x="2028189" y="1089660"/>
                  </a:lnTo>
                  <a:lnTo>
                    <a:pt x="181610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91864" y="1537970"/>
            <a:ext cx="138684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0480">
              <a:lnSpc>
                <a:spcPct val="121100"/>
              </a:lnSpc>
              <a:spcBef>
                <a:spcPts val="100"/>
              </a:spcBef>
            </a:pPr>
            <a:r>
              <a:rPr sz="2800" b="1" spc="-10" dirty="0">
                <a:latin typeface="Trebuchet MS"/>
                <a:cs typeface="Trebuchet MS"/>
              </a:rPr>
              <a:t>Inelastis </a:t>
            </a:r>
            <a:r>
              <a:rPr sz="2800" b="1" dirty="0">
                <a:latin typeface="Trebuchet MS"/>
                <a:cs typeface="Trebuchet MS"/>
              </a:rPr>
              <a:t>(Ep</a:t>
            </a:r>
            <a:r>
              <a:rPr sz="2800" b="1" spc="-1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&lt;</a:t>
            </a:r>
            <a:r>
              <a:rPr sz="2800" b="1" spc="-5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1)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3232" y="2447289"/>
            <a:ext cx="1811655" cy="1758950"/>
            <a:chOff x="5793232" y="2447289"/>
            <a:chExt cx="1811655" cy="1758950"/>
          </a:xfrm>
        </p:grpSpPr>
        <p:sp>
          <p:nvSpPr>
            <p:cNvPr id="14" name="object 14"/>
            <p:cNvSpPr/>
            <p:nvPr/>
          </p:nvSpPr>
          <p:spPr>
            <a:xfrm>
              <a:off x="5799582" y="2453639"/>
              <a:ext cx="686435" cy="645795"/>
            </a:xfrm>
            <a:custGeom>
              <a:avLst/>
              <a:gdLst/>
              <a:ahLst/>
              <a:cxnLst/>
              <a:rect l="l" t="t" r="r" b="b"/>
              <a:pathLst>
                <a:path w="686435" h="645794">
                  <a:moveTo>
                    <a:pt x="0" y="0"/>
                  </a:moveTo>
                  <a:lnTo>
                    <a:pt x="42806" y="26145"/>
                  </a:lnTo>
                  <a:lnTo>
                    <a:pt x="84951" y="53237"/>
                  </a:lnTo>
                  <a:lnTo>
                    <a:pt x="126419" y="81262"/>
                  </a:lnTo>
                  <a:lnTo>
                    <a:pt x="167195" y="110208"/>
                  </a:lnTo>
                  <a:lnTo>
                    <a:pt x="207267" y="140059"/>
                  </a:lnTo>
                  <a:lnTo>
                    <a:pt x="246619" y="170803"/>
                  </a:lnTo>
                  <a:lnTo>
                    <a:pt x="285236" y="202426"/>
                  </a:lnTo>
                  <a:lnTo>
                    <a:pt x="323106" y="234915"/>
                  </a:lnTo>
                  <a:lnTo>
                    <a:pt x="360212" y="268256"/>
                  </a:lnTo>
                  <a:lnTo>
                    <a:pt x="396542" y="302435"/>
                  </a:lnTo>
                  <a:lnTo>
                    <a:pt x="432081" y="337439"/>
                  </a:lnTo>
                  <a:lnTo>
                    <a:pt x="466813" y="373254"/>
                  </a:lnTo>
                  <a:lnTo>
                    <a:pt x="500726" y="409868"/>
                  </a:lnTo>
                  <a:lnTo>
                    <a:pt x="533805" y="447265"/>
                  </a:lnTo>
                  <a:lnTo>
                    <a:pt x="566034" y="485433"/>
                  </a:lnTo>
                  <a:lnTo>
                    <a:pt x="597401" y="524358"/>
                  </a:lnTo>
                  <a:lnTo>
                    <a:pt x="627891" y="564027"/>
                  </a:lnTo>
                  <a:lnTo>
                    <a:pt x="657489" y="604425"/>
                  </a:lnTo>
                  <a:lnTo>
                    <a:pt x="686180" y="645540"/>
                  </a:lnTo>
                </a:path>
              </a:pathLst>
            </a:custGeom>
            <a:ln w="1270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18835" y="3108324"/>
              <a:ext cx="1676400" cy="1088390"/>
            </a:xfrm>
            <a:custGeom>
              <a:avLst/>
              <a:gdLst/>
              <a:ahLst/>
              <a:cxnLst/>
              <a:rect l="l" t="t" r="r" b="b"/>
              <a:pathLst>
                <a:path w="1676400" h="1088389">
                  <a:moveTo>
                    <a:pt x="1495043" y="0"/>
                  </a:moveTo>
                  <a:lnTo>
                    <a:pt x="181355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5"/>
                  </a:lnTo>
                  <a:lnTo>
                    <a:pt x="0" y="907033"/>
                  </a:lnTo>
                  <a:lnTo>
                    <a:pt x="6475" y="955260"/>
                  </a:lnTo>
                  <a:lnTo>
                    <a:pt x="24750" y="998586"/>
                  </a:lnTo>
                  <a:lnTo>
                    <a:pt x="53101" y="1035288"/>
                  </a:lnTo>
                  <a:lnTo>
                    <a:pt x="89803" y="1063639"/>
                  </a:lnTo>
                  <a:lnTo>
                    <a:pt x="133129" y="1081914"/>
                  </a:lnTo>
                  <a:lnTo>
                    <a:pt x="181355" y="1088389"/>
                  </a:lnTo>
                  <a:lnTo>
                    <a:pt x="1495043" y="1088389"/>
                  </a:lnTo>
                  <a:lnTo>
                    <a:pt x="1543270" y="1081914"/>
                  </a:lnTo>
                  <a:lnTo>
                    <a:pt x="1586596" y="1063639"/>
                  </a:lnTo>
                  <a:lnTo>
                    <a:pt x="1623298" y="1035288"/>
                  </a:lnTo>
                  <a:lnTo>
                    <a:pt x="1651649" y="998586"/>
                  </a:lnTo>
                  <a:lnTo>
                    <a:pt x="1669924" y="955260"/>
                  </a:lnTo>
                  <a:lnTo>
                    <a:pt x="1676399" y="907033"/>
                  </a:lnTo>
                  <a:lnTo>
                    <a:pt x="1676399" y="181355"/>
                  </a:lnTo>
                  <a:lnTo>
                    <a:pt x="1669924" y="133129"/>
                  </a:lnTo>
                  <a:lnTo>
                    <a:pt x="1651649" y="89803"/>
                  </a:lnTo>
                  <a:lnTo>
                    <a:pt x="1623298" y="53101"/>
                  </a:lnTo>
                  <a:lnTo>
                    <a:pt x="1586596" y="24750"/>
                  </a:lnTo>
                  <a:lnTo>
                    <a:pt x="1543270" y="6475"/>
                  </a:lnTo>
                  <a:lnTo>
                    <a:pt x="1495043" y="0"/>
                  </a:lnTo>
                  <a:close/>
                </a:path>
              </a:pathLst>
            </a:custGeom>
            <a:solidFill>
              <a:srgbClr val="F7C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8835" y="3108324"/>
              <a:ext cx="1676400" cy="1088390"/>
            </a:xfrm>
            <a:custGeom>
              <a:avLst/>
              <a:gdLst/>
              <a:ahLst/>
              <a:cxnLst/>
              <a:rect l="l" t="t" r="r" b="b"/>
              <a:pathLst>
                <a:path w="1676400" h="1088389">
                  <a:moveTo>
                    <a:pt x="0" y="181355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5" y="0"/>
                  </a:lnTo>
                  <a:lnTo>
                    <a:pt x="1495043" y="0"/>
                  </a:lnTo>
                  <a:lnTo>
                    <a:pt x="1543270" y="6475"/>
                  </a:lnTo>
                  <a:lnTo>
                    <a:pt x="1586596" y="24750"/>
                  </a:lnTo>
                  <a:lnTo>
                    <a:pt x="1623298" y="53101"/>
                  </a:lnTo>
                  <a:lnTo>
                    <a:pt x="1651649" y="89803"/>
                  </a:lnTo>
                  <a:lnTo>
                    <a:pt x="1669924" y="133129"/>
                  </a:lnTo>
                  <a:lnTo>
                    <a:pt x="1676399" y="181355"/>
                  </a:lnTo>
                  <a:lnTo>
                    <a:pt x="1676399" y="907033"/>
                  </a:lnTo>
                  <a:lnTo>
                    <a:pt x="1669924" y="955260"/>
                  </a:lnTo>
                  <a:lnTo>
                    <a:pt x="1651649" y="998586"/>
                  </a:lnTo>
                  <a:lnTo>
                    <a:pt x="1623298" y="1035288"/>
                  </a:lnTo>
                  <a:lnTo>
                    <a:pt x="1586596" y="1063639"/>
                  </a:lnTo>
                  <a:lnTo>
                    <a:pt x="1543270" y="1081914"/>
                  </a:lnTo>
                  <a:lnTo>
                    <a:pt x="1495043" y="1088389"/>
                  </a:lnTo>
                  <a:lnTo>
                    <a:pt x="181355" y="1088389"/>
                  </a:lnTo>
                  <a:lnTo>
                    <a:pt x="133129" y="1081914"/>
                  </a:lnTo>
                  <a:lnTo>
                    <a:pt x="89803" y="1063639"/>
                  </a:lnTo>
                  <a:lnTo>
                    <a:pt x="53101" y="1035288"/>
                  </a:lnTo>
                  <a:lnTo>
                    <a:pt x="24750" y="998586"/>
                  </a:lnTo>
                  <a:lnTo>
                    <a:pt x="6475" y="955260"/>
                  </a:lnTo>
                  <a:lnTo>
                    <a:pt x="0" y="907033"/>
                  </a:lnTo>
                  <a:lnTo>
                    <a:pt x="0" y="18135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86728" y="3300363"/>
            <a:ext cx="1339850" cy="6146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600" b="1" dirty="0">
                <a:latin typeface="Trebuchet MS"/>
                <a:cs typeface="Trebuchet MS"/>
              </a:rPr>
              <a:t>Elastis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Unitari</a:t>
            </a:r>
            <a:endParaRPr sz="16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400"/>
              </a:spcBef>
            </a:pPr>
            <a:r>
              <a:rPr sz="1600" b="1" dirty="0">
                <a:latin typeface="Trebuchet MS"/>
                <a:cs typeface="Trebuchet MS"/>
              </a:rPr>
              <a:t>(Ep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=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1)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59959" y="4204080"/>
            <a:ext cx="2413000" cy="2437130"/>
            <a:chOff x="4759959" y="4204080"/>
            <a:chExt cx="2413000" cy="2437130"/>
          </a:xfrm>
        </p:grpSpPr>
        <p:sp>
          <p:nvSpPr>
            <p:cNvPr id="19" name="object 19"/>
            <p:cNvSpPr/>
            <p:nvPr/>
          </p:nvSpPr>
          <p:spPr>
            <a:xfrm>
              <a:off x="6499605" y="4210430"/>
              <a:ext cx="363855" cy="1319530"/>
            </a:xfrm>
            <a:custGeom>
              <a:avLst/>
              <a:gdLst/>
              <a:ahLst/>
              <a:cxnLst/>
              <a:rect l="l" t="t" r="r" b="b"/>
              <a:pathLst>
                <a:path w="363854" h="1319529">
                  <a:moveTo>
                    <a:pt x="360807" y="0"/>
                  </a:moveTo>
                  <a:lnTo>
                    <a:pt x="362856" y="50013"/>
                  </a:lnTo>
                  <a:lnTo>
                    <a:pt x="363754" y="99973"/>
                  </a:lnTo>
                  <a:lnTo>
                    <a:pt x="363508" y="149862"/>
                  </a:lnTo>
                  <a:lnTo>
                    <a:pt x="362121" y="199661"/>
                  </a:lnTo>
                  <a:lnTo>
                    <a:pt x="359598" y="249351"/>
                  </a:lnTo>
                  <a:lnTo>
                    <a:pt x="355946" y="298913"/>
                  </a:lnTo>
                  <a:lnTo>
                    <a:pt x="351168" y="348329"/>
                  </a:lnTo>
                  <a:lnTo>
                    <a:pt x="345271" y="397579"/>
                  </a:lnTo>
                  <a:lnTo>
                    <a:pt x="338259" y="446645"/>
                  </a:lnTo>
                  <a:lnTo>
                    <a:pt x="330137" y="495509"/>
                  </a:lnTo>
                  <a:lnTo>
                    <a:pt x="320910" y="544151"/>
                  </a:lnTo>
                  <a:lnTo>
                    <a:pt x="310584" y="592553"/>
                  </a:lnTo>
                  <a:lnTo>
                    <a:pt x="299164" y="640696"/>
                  </a:lnTo>
                  <a:lnTo>
                    <a:pt x="286654" y="688562"/>
                  </a:lnTo>
                  <a:lnTo>
                    <a:pt x="273060" y="736131"/>
                  </a:lnTo>
                  <a:lnTo>
                    <a:pt x="258387" y="783384"/>
                  </a:lnTo>
                  <a:lnTo>
                    <a:pt x="242640" y="830304"/>
                  </a:lnTo>
                  <a:lnTo>
                    <a:pt x="225825" y="876871"/>
                  </a:lnTo>
                  <a:lnTo>
                    <a:pt x="207945" y="923067"/>
                  </a:lnTo>
                  <a:lnTo>
                    <a:pt x="189007" y="968873"/>
                  </a:lnTo>
                  <a:lnTo>
                    <a:pt x="169015" y="1014269"/>
                  </a:lnTo>
                  <a:lnTo>
                    <a:pt x="147974" y="1059238"/>
                  </a:lnTo>
                  <a:lnTo>
                    <a:pt x="125890" y="1103761"/>
                  </a:lnTo>
                  <a:lnTo>
                    <a:pt x="102768" y="1147818"/>
                  </a:lnTo>
                  <a:lnTo>
                    <a:pt x="78613" y="1191392"/>
                  </a:lnTo>
                  <a:lnTo>
                    <a:pt x="53430" y="1234463"/>
                  </a:lnTo>
                  <a:lnTo>
                    <a:pt x="27224" y="1277012"/>
                  </a:lnTo>
                  <a:lnTo>
                    <a:pt x="0" y="1319022"/>
                  </a:lnTo>
                </a:path>
              </a:pathLst>
            </a:custGeom>
            <a:ln w="1270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69484" y="5541644"/>
              <a:ext cx="2393950" cy="1089660"/>
            </a:xfrm>
            <a:custGeom>
              <a:avLst/>
              <a:gdLst/>
              <a:ahLst/>
              <a:cxnLst/>
              <a:rect l="l" t="t" r="r" b="b"/>
              <a:pathLst>
                <a:path w="2393950" h="1089659">
                  <a:moveTo>
                    <a:pt x="2212340" y="0"/>
                  </a:moveTo>
                  <a:lnTo>
                    <a:pt x="181610" y="0"/>
                  </a:lnTo>
                  <a:lnTo>
                    <a:pt x="133320" y="6486"/>
                  </a:lnTo>
                  <a:lnTo>
                    <a:pt x="89934" y="24794"/>
                  </a:lnTo>
                  <a:lnTo>
                    <a:pt x="53181" y="53190"/>
                  </a:lnTo>
                  <a:lnTo>
                    <a:pt x="24788" y="89946"/>
                  </a:lnTo>
                  <a:lnTo>
                    <a:pt x="6485" y="133329"/>
                  </a:lnTo>
                  <a:lnTo>
                    <a:pt x="0" y="181609"/>
                  </a:lnTo>
                  <a:lnTo>
                    <a:pt x="0" y="908049"/>
                  </a:lnTo>
                  <a:lnTo>
                    <a:pt x="6485" y="956326"/>
                  </a:lnTo>
                  <a:lnTo>
                    <a:pt x="24788" y="999708"/>
                  </a:lnTo>
                  <a:lnTo>
                    <a:pt x="53181" y="1036464"/>
                  </a:lnTo>
                  <a:lnTo>
                    <a:pt x="89934" y="1064863"/>
                  </a:lnTo>
                  <a:lnTo>
                    <a:pt x="133320" y="1083172"/>
                  </a:lnTo>
                  <a:lnTo>
                    <a:pt x="181610" y="1089659"/>
                  </a:lnTo>
                  <a:lnTo>
                    <a:pt x="2212340" y="1089659"/>
                  </a:lnTo>
                  <a:lnTo>
                    <a:pt x="2260629" y="1083172"/>
                  </a:lnTo>
                  <a:lnTo>
                    <a:pt x="2304015" y="1064863"/>
                  </a:lnTo>
                  <a:lnTo>
                    <a:pt x="2340768" y="1036464"/>
                  </a:lnTo>
                  <a:lnTo>
                    <a:pt x="2369161" y="999708"/>
                  </a:lnTo>
                  <a:lnTo>
                    <a:pt x="2387464" y="956326"/>
                  </a:lnTo>
                  <a:lnTo>
                    <a:pt x="2393949" y="908049"/>
                  </a:lnTo>
                  <a:lnTo>
                    <a:pt x="2393949" y="181609"/>
                  </a:lnTo>
                  <a:lnTo>
                    <a:pt x="2387464" y="133329"/>
                  </a:lnTo>
                  <a:lnTo>
                    <a:pt x="2369161" y="89946"/>
                  </a:lnTo>
                  <a:lnTo>
                    <a:pt x="2340768" y="53190"/>
                  </a:lnTo>
                  <a:lnTo>
                    <a:pt x="2304015" y="24794"/>
                  </a:lnTo>
                  <a:lnTo>
                    <a:pt x="2260629" y="6486"/>
                  </a:lnTo>
                  <a:lnTo>
                    <a:pt x="2212340" y="0"/>
                  </a:lnTo>
                  <a:close/>
                </a:path>
              </a:pathLst>
            </a:custGeom>
            <a:solidFill>
              <a:srgbClr val="DC8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9484" y="5541644"/>
              <a:ext cx="2393950" cy="1089660"/>
            </a:xfrm>
            <a:custGeom>
              <a:avLst/>
              <a:gdLst/>
              <a:ahLst/>
              <a:cxnLst/>
              <a:rect l="l" t="t" r="r" b="b"/>
              <a:pathLst>
                <a:path w="2393950" h="1089659">
                  <a:moveTo>
                    <a:pt x="0" y="181609"/>
                  </a:moveTo>
                  <a:lnTo>
                    <a:pt x="6485" y="133329"/>
                  </a:lnTo>
                  <a:lnTo>
                    <a:pt x="24788" y="89946"/>
                  </a:lnTo>
                  <a:lnTo>
                    <a:pt x="53181" y="53190"/>
                  </a:lnTo>
                  <a:lnTo>
                    <a:pt x="89934" y="24794"/>
                  </a:lnTo>
                  <a:lnTo>
                    <a:pt x="133320" y="6486"/>
                  </a:lnTo>
                  <a:lnTo>
                    <a:pt x="181610" y="0"/>
                  </a:lnTo>
                  <a:lnTo>
                    <a:pt x="2212340" y="0"/>
                  </a:lnTo>
                  <a:lnTo>
                    <a:pt x="2260629" y="6486"/>
                  </a:lnTo>
                  <a:lnTo>
                    <a:pt x="2304015" y="24794"/>
                  </a:lnTo>
                  <a:lnTo>
                    <a:pt x="2340768" y="53190"/>
                  </a:lnTo>
                  <a:lnTo>
                    <a:pt x="2369161" y="89946"/>
                  </a:lnTo>
                  <a:lnTo>
                    <a:pt x="2387464" y="133329"/>
                  </a:lnTo>
                  <a:lnTo>
                    <a:pt x="2393949" y="181609"/>
                  </a:lnTo>
                  <a:lnTo>
                    <a:pt x="2393949" y="908049"/>
                  </a:lnTo>
                  <a:lnTo>
                    <a:pt x="2387464" y="956326"/>
                  </a:lnTo>
                  <a:lnTo>
                    <a:pt x="2369161" y="999708"/>
                  </a:lnTo>
                  <a:lnTo>
                    <a:pt x="2340768" y="1036464"/>
                  </a:lnTo>
                  <a:lnTo>
                    <a:pt x="2304015" y="1064863"/>
                  </a:lnTo>
                  <a:lnTo>
                    <a:pt x="2260629" y="1083172"/>
                  </a:lnTo>
                  <a:lnTo>
                    <a:pt x="2212340" y="1089659"/>
                  </a:lnTo>
                  <a:lnTo>
                    <a:pt x="181610" y="1089659"/>
                  </a:lnTo>
                  <a:lnTo>
                    <a:pt x="133320" y="1083172"/>
                  </a:lnTo>
                  <a:lnTo>
                    <a:pt x="89934" y="1064863"/>
                  </a:lnTo>
                  <a:lnTo>
                    <a:pt x="53181" y="1036464"/>
                  </a:lnTo>
                  <a:lnTo>
                    <a:pt x="24788" y="999708"/>
                  </a:lnTo>
                  <a:lnTo>
                    <a:pt x="6485" y="956326"/>
                  </a:lnTo>
                  <a:lnTo>
                    <a:pt x="0" y="908049"/>
                  </a:lnTo>
                  <a:lnTo>
                    <a:pt x="0" y="18160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72075" y="5417820"/>
            <a:ext cx="1588135" cy="12719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6355" marR="5080" indent="-34290">
              <a:lnSpc>
                <a:spcPts val="2720"/>
              </a:lnSpc>
              <a:spcBef>
                <a:spcPts val="525"/>
              </a:spcBef>
            </a:pPr>
            <a:r>
              <a:rPr sz="2600" b="1" dirty="0">
                <a:latin typeface="Trebuchet MS"/>
                <a:cs typeface="Trebuchet MS"/>
              </a:rPr>
              <a:t>Elastis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tak </a:t>
            </a:r>
            <a:r>
              <a:rPr sz="2600" b="1" spc="-10" dirty="0">
                <a:latin typeface="Trebuchet MS"/>
                <a:cs typeface="Trebuchet MS"/>
              </a:rPr>
              <a:t>Terhingga</a:t>
            </a:r>
            <a:endParaRPr sz="2600">
              <a:latin typeface="Trebuchet MS"/>
              <a:cs typeface="Trebuchet MS"/>
            </a:endParaRPr>
          </a:p>
          <a:p>
            <a:pPr marL="143510">
              <a:lnSpc>
                <a:spcPct val="100000"/>
              </a:lnSpc>
              <a:spcBef>
                <a:spcPts val="585"/>
              </a:spcBef>
            </a:pPr>
            <a:r>
              <a:rPr sz="2800" b="1" dirty="0">
                <a:latin typeface="Trebuchet MS"/>
                <a:cs typeface="Trebuchet MS"/>
              </a:rPr>
              <a:t>(Ep</a:t>
            </a:r>
            <a:r>
              <a:rPr sz="2800" b="1" spc="-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= </a:t>
            </a:r>
            <a:r>
              <a:rPr sz="2800" b="1" spc="-25" dirty="0">
                <a:latin typeface="Trebuchet MS"/>
                <a:cs typeface="Trebuchet MS"/>
              </a:rPr>
              <a:t>∞)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53310" y="5532120"/>
            <a:ext cx="2419350" cy="1108710"/>
            <a:chOff x="2353310" y="5532120"/>
            <a:chExt cx="2419350" cy="1108710"/>
          </a:xfrm>
        </p:grpSpPr>
        <p:sp>
          <p:nvSpPr>
            <p:cNvPr id="24" name="object 24"/>
            <p:cNvSpPr/>
            <p:nvPr/>
          </p:nvSpPr>
          <p:spPr>
            <a:xfrm>
              <a:off x="4454525" y="6489103"/>
              <a:ext cx="311785" cy="12700"/>
            </a:xfrm>
            <a:custGeom>
              <a:avLst/>
              <a:gdLst/>
              <a:ahLst/>
              <a:cxnLst/>
              <a:rect l="l" t="t" r="r" b="b"/>
              <a:pathLst>
                <a:path w="311785" h="12700">
                  <a:moveTo>
                    <a:pt x="311403" y="10934"/>
                  </a:moveTo>
                  <a:lnTo>
                    <a:pt x="259453" y="12212"/>
                  </a:lnTo>
                  <a:lnTo>
                    <a:pt x="207499" y="12248"/>
                  </a:lnTo>
                  <a:lnTo>
                    <a:pt x="155559" y="11044"/>
                  </a:lnTo>
                  <a:lnTo>
                    <a:pt x="103650" y="8600"/>
                  </a:lnTo>
                  <a:lnTo>
                    <a:pt x="51791" y="491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62835" y="5541645"/>
              <a:ext cx="2089150" cy="1089660"/>
            </a:xfrm>
            <a:custGeom>
              <a:avLst/>
              <a:gdLst/>
              <a:ahLst/>
              <a:cxnLst/>
              <a:rect l="l" t="t" r="r" b="b"/>
              <a:pathLst>
                <a:path w="2089150" h="1089659">
                  <a:moveTo>
                    <a:pt x="1907539" y="0"/>
                  </a:moveTo>
                  <a:lnTo>
                    <a:pt x="181609" y="0"/>
                  </a:lnTo>
                  <a:lnTo>
                    <a:pt x="133320" y="6486"/>
                  </a:lnTo>
                  <a:lnTo>
                    <a:pt x="89934" y="24794"/>
                  </a:lnTo>
                  <a:lnTo>
                    <a:pt x="53181" y="53190"/>
                  </a:lnTo>
                  <a:lnTo>
                    <a:pt x="24788" y="89946"/>
                  </a:lnTo>
                  <a:lnTo>
                    <a:pt x="6485" y="133329"/>
                  </a:lnTo>
                  <a:lnTo>
                    <a:pt x="0" y="181609"/>
                  </a:lnTo>
                  <a:lnTo>
                    <a:pt x="0" y="908049"/>
                  </a:lnTo>
                  <a:lnTo>
                    <a:pt x="6485" y="956330"/>
                  </a:lnTo>
                  <a:lnTo>
                    <a:pt x="24788" y="999713"/>
                  </a:lnTo>
                  <a:lnTo>
                    <a:pt x="53181" y="1036469"/>
                  </a:lnTo>
                  <a:lnTo>
                    <a:pt x="89934" y="1064865"/>
                  </a:lnTo>
                  <a:lnTo>
                    <a:pt x="133320" y="1083173"/>
                  </a:lnTo>
                  <a:lnTo>
                    <a:pt x="181609" y="1089659"/>
                  </a:lnTo>
                  <a:lnTo>
                    <a:pt x="1907539" y="1089659"/>
                  </a:lnTo>
                  <a:lnTo>
                    <a:pt x="1955829" y="1083173"/>
                  </a:lnTo>
                  <a:lnTo>
                    <a:pt x="1999215" y="1064865"/>
                  </a:lnTo>
                  <a:lnTo>
                    <a:pt x="2035968" y="1036469"/>
                  </a:lnTo>
                  <a:lnTo>
                    <a:pt x="2064361" y="999713"/>
                  </a:lnTo>
                  <a:lnTo>
                    <a:pt x="2082664" y="956330"/>
                  </a:lnTo>
                  <a:lnTo>
                    <a:pt x="2089150" y="908049"/>
                  </a:lnTo>
                  <a:lnTo>
                    <a:pt x="2089150" y="181609"/>
                  </a:lnTo>
                  <a:lnTo>
                    <a:pt x="2082664" y="133329"/>
                  </a:lnTo>
                  <a:lnTo>
                    <a:pt x="2064361" y="89946"/>
                  </a:lnTo>
                  <a:lnTo>
                    <a:pt x="2035968" y="53190"/>
                  </a:lnTo>
                  <a:lnTo>
                    <a:pt x="1999215" y="24794"/>
                  </a:lnTo>
                  <a:lnTo>
                    <a:pt x="1955829" y="6486"/>
                  </a:lnTo>
                  <a:lnTo>
                    <a:pt x="1907539" y="0"/>
                  </a:lnTo>
                  <a:close/>
                </a:path>
              </a:pathLst>
            </a:custGeom>
            <a:solidFill>
              <a:srgbClr val="EF9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62835" y="5541645"/>
              <a:ext cx="2089150" cy="1089660"/>
            </a:xfrm>
            <a:custGeom>
              <a:avLst/>
              <a:gdLst/>
              <a:ahLst/>
              <a:cxnLst/>
              <a:rect l="l" t="t" r="r" b="b"/>
              <a:pathLst>
                <a:path w="2089150" h="1089659">
                  <a:moveTo>
                    <a:pt x="0" y="181609"/>
                  </a:moveTo>
                  <a:lnTo>
                    <a:pt x="6485" y="133329"/>
                  </a:lnTo>
                  <a:lnTo>
                    <a:pt x="24788" y="89946"/>
                  </a:lnTo>
                  <a:lnTo>
                    <a:pt x="53181" y="53190"/>
                  </a:lnTo>
                  <a:lnTo>
                    <a:pt x="89934" y="24794"/>
                  </a:lnTo>
                  <a:lnTo>
                    <a:pt x="133320" y="6486"/>
                  </a:lnTo>
                  <a:lnTo>
                    <a:pt x="181609" y="0"/>
                  </a:lnTo>
                  <a:lnTo>
                    <a:pt x="1907539" y="0"/>
                  </a:lnTo>
                  <a:lnTo>
                    <a:pt x="1955829" y="6486"/>
                  </a:lnTo>
                  <a:lnTo>
                    <a:pt x="1999215" y="24794"/>
                  </a:lnTo>
                  <a:lnTo>
                    <a:pt x="2035968" y="53190"/>
                  </a:lnTo>
                  <a:lnTo>
                    <a:pt x="2064361" y="89946"/>
                  </a:lnTo>
                  <a:lnTo>
                    <a:pt x="2082664" y="133329"/>
                  </a:lnTo>
                  <a:lnTo>
                    <a:pt x="2089150" y="181609"/>
                  </a:lnTo>
                  <a:lnTo>
                    <a:pt x="2089150" y="908049"/>
                  </a:lnTo>
                  <a:lnTo>
                    <a:pt x="2082664" y="956330"/>
                  </a:lnTo>
                  <a:lnTo>
                    <a:pt x="2064361" y="999713"/>
                  </a:lnTo>
                  <a:lnTo>
                    <a:pt x="2035968" y="1036469"/>
                  </a:lnTo>
                  <a:lnTo>
                    <a:pt x="1999215" y="1064865"/>
                  </a:lnTo>
                  <a:lnTo>
                    <a:pt x="1955829" y="1083173"/>
                  </a:lnTo>
                  <a:lnTo>
                    <a:pt x="1907539" y="1089659"/>
                  </a:lnTo>
                  <a:lnTo>
                    <a:pt x="181609" y="1089659"/>
                  </a:lnTo>
                  <a:lnTo>
                    <a:pt x="133320" y="1083173"/>
                  </a:lnTo>
                  <a:lnTo>
                    <a:pt x="89934" y="1064865"/>
                  </a:lnTo>
                  <a:lnTo>
                    <a:pt x="53181" y="1036469"/>
                  </a:lnTo>
                  <a:lnTo>
                    <a:pt x="24788" y="999713"/>
                  </a:lnTo>
                  <a:lnTo>
                    <a:pt x="6485" y="956330"/>
                  </a:lnTo>
                  <a:lnTo>
                    <a:pt x="0" y="908049"/>
                  </a:lnTo>
                  <a:lnTo>
                    <a:pt x="0" y="18160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24201" y="5431154"/>
            <a:ext cx="1566545" cy="12458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137795">
              <a:lnSpc>
                <a:spcPts val="2720"/>
              </a:lnSpc>
              <a:spcBef>
                <a:spcPts val="525"/>
              </a:spcBef>
            </a:pPr>
            <a:r>
              <a:rPr sz="2600" b="1" spc="-10" dirty="0">
                <a:latin typeface="Trebuchet MS"/>
                <a:cs typeface="Trebuchet MS"/>
              </a:rPr>
              <a:t>Inelastis Sempurna</a:t>
            </a:r>
            <a:endParaRPr sz="2600">
              <a:latin typeface="Trebuchet MS"/>
              <a:cs typeface="Trebuchet MS"/>
            </a:endParaRPr>
          </a:p>
          <a:p>
            <a:pPr marL="178435">
              <a:lnSpc>
                <a:spcPct val="100000"/>
              </a:lnSpc>
              <a:spcBef>
                <a:spcPts val="625"/>
              </a:spcBef>
            </a:pPr>
            <a:r>
              <a:rPr sz="2600" b="1" dirty="0">
                <a:latin typeface="Trebuchet MS"/>
                <a:cs typeface="Trebuchet MS"/>
              </a:rPr>
              <a:t>(Ep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=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0)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769110" y="3098800"/>
            <a:ext cx="1695450" cy="2437130"/>
            <a:chOff x="1769110" y="3098800"/>
            <a:chExt cx="1695450" cy="2437130"/>
          </a:xfrm>
        </p:grpSpPr>
        <p:sp>
          <p:nvSpPr>
            <p:cNvPr id="29" name="object 29"/>
            <p:cNvSpPr/>
            <p:nvPr/>
          </p:nvSpPr>
          <p:spPr>
            <a:xfrm>
              <a:off x="2509620" y="4210430"/>
              <a:ext cx="363855" cy="1319530"/>
            </a:xfrm>
            <a:custGeom>
              <a:avLst/>
              <a:gdLst/>
              <a:ahLst/>
              <a:cxnLst/>
              <a:rect l="l" t="t" r="r" b="b"/>
              <a:pathLst>
                <a:path w="363855" h="1319529">
                  <a:moveTo>
                    <a:pt x="363754" y="1319022"/>
                  </a:moveTo>
                  <a:lnTo>
                    <a:pt x="336530" y="1277012"/>
                  </a:lnTo>
                  <a:lnTo>
                    <a:pt x="310324" y="1234463"/>
                  </a:lnTo>
                  <a:lnTo>
                    <a:pt x="285141" y="1191392"/>
                  </a:lnTo>
                  <a:lnTo>
                    <a:pt x="260985" y="1147818"/>
                  </a:lnTo>
                  <a:lnTo>
                    <a:pt x="237863" y="1103761"/>
                  </a:lnTo>
                  <a:lnTo>
                    <a:pt x="215780" y="1059238"/>
                  </a:lnTo>
                  <a:lnTo>
                    <a:pt x="194739" y="1014269"/>
                  </a:lnTo>
                  <a:lnTo>
                    <a:pt x="174747" y="968873"/>
                  </a:lnTo>
                  <a:lnTo>
                    <a:pt x="155809" y="923067"/>
                  </a:lnTo>
                  <a:lnTo>
                    <a:pt x="137929" y="876871"/>
                  </a:lnTo>
                  <a:lnTo>
                    <a:pt x="121113" y="830304"/>
                  </a:lnTo>
                  <a:lnTo>
                    <a:pt x="105366" y="783384"/>
                  </a:lnTo>
                  <a:lnTo>
                    <a:pt x="90693" y="736131"/>
                  </a:lnTo>
                  <a:lnTo>
                    <a:pt x="77100" y="688562"/>
                  </a:lnTo>
                  <a:lnTo>
                    <a:pt x="64590" y="640696"/>
                  </a:lnTo>
                  <a:lnTo>
                    <a:pt x="53169" y="592553"/>
                  </a:lnTo>
                  <a:lnTo>
                    <a:pt x="42843" y="544151"/>
                  </a:lnTo>
                  <a:lnTo>
                    <a:pt x="33617" y="495509"/>
                  </a:lnTo>
                  <a:lnTo>
                    <a:pt x="25495" y="446645"/>
                  </a:lnTo>
                  <a:lnTo>
                    <a:pt x="18483" y="397579"/>
                  </a:lnTo>
                  <a:lnTo>
                    <a:pt x="12585" y="348329"/>
                  </a:lnTo>
                  <a:lnTo>
                    <a:pt x="7808" y="298913"/>
                  </a:lnTo>
                  <a:lnTo>
                    <a:pt x="4156" y="249351"/>
                  </a:lnTo>
                  <a:lnTo>
                    <a:pt x="1633" y="199661"/>
                  </a:lnTo>
                  <a:lnTo>
                    <a:pt x="246" y="149862"/>
                  </a:lnTo>
                  <a:lnTo>
                    <a:pt x="0" y="99973"/>
                  </a:lnTo>
                  <a:lnTo>
                    <a:pt x="898" y="50013"/>
                  </a:lnTo>
                  <a:lnTo>
                    <a:pt x="2947" y="0"/>
                  </a:lnTo>
                </a:path>
              </a:pathLst>
            </a:custGeom>
            <a:ln w="1270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78635" y="3108325"/>
              <a:ext cx="1676400" cy="1088390"/>
            </a:xfrm>
            <a:custGeom>
              <a:avLst/>
              <a:gdLst/>
              <a:ahLst/>
              <a:cxnLst/>
              <a:rect l="l" t="t" r="r" b="b"/>
              <a:pathLst>
                <a:path w="1676400" h="1088389">
                  <a:moveTo>
                    <a:pt x="1495043" y="0"/>
                  </a:moveTo>
                  <a:lnTo>
                    <a:pt x="181356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5"/>
                  </a:lnTo>
                  <a:lnTo>
                    <a:pt x="0" y="907033"/>
                  </a:lnTo>
                  <a:lnTo>
                    <a:pt x="6475" y="955260"/>
                  </a:lnTo>
                  <a:lnTo>
                    <a:pt x="24750" y="998586"/>
                  </a:lnTo>
                  <a:lnTo>
                    <a:pt x="53101" y="1035288"/>
                  </a:lnTo>
                  <a:lnTo>
                    <a:pt x="89803" y="1063639"/>
                  </a:lnTo>
                  <a:lnTo>
                    <a:pt x="133129" y="1081914"/>
                  </a:lnTo>
                  <a:lnTo>
                    <a:pt x="181356" y="1088389"/>
                  </a:lnTo>
                  <a:lnTo>
                    <a:pt x="1495043" y="1088389"/>
                  </a:lnTo>
                  <a:lnTo>
                    <a:pt x="1543270" y="1081914"/>
                  </a:lnTo>
                  <a:lnTo>
                    <a:pt x="1586596" y="1063639"/>
                  </a:lnTo>
                  <a:lnTo>
                    <a:pt x="1623298" y="1035288"/>
                  </a:lnTo>
                  <a:lnTo>
                    <a:pt x="1651649" y="998586"/>
                  </a:lnTo>
                  <a:lnTo>
                    <a:pt x="1669924" y="955260"/>
                  </a:lnTo>
                  <a:lnTo>
                    <a:pt x="1676400" y="907033"/>
                  </a:lnTo>
                  <a:lnTo>
                    <a:pt x="1676400" y="181355"/>
                  </a:lnTo>
                  <a:lnTo>
                    <a:pt x="1669924" y="133129"/>
                  </a:lnTo>
                  <a:lnTo>
                    <a:pt x="1651649" y="89803"/>
                  </a:lnTo>
                  <a:lnTo>
                    <a:pt x="1623298" y="53101"/>
                  </a:lnTo>
                  <a:lnTo>
                    <a:pt x="1586596" y="24750"/>
                  </a:lnTo>
                  <a:lnTo>
                    <a:pt x="1543270" y="6475"/>
                  </a:lnTo>
                  <a:lnTo>
                    <a:pt x="149504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8635" y="3108325"/>
              <a:ext cx="1676400" cy="1088390"/>
            </a:xfrm>
            <a:custGeom>
              <a:avLst/>
              <a:gdLst/>
              <a:ahLst/>
              <a:cxnLst/>
              <a:rect l="l" t="t" r="r" b="b"/>
              <a:pathLst>
                <a:path w="1676400" h="1088389">
                  <a:moveTo>
                    <a:pt x="0" y="181355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6" y="0"/>
                  </a:lnTo>
                  <a:lnTo>
                    <a:pt x="1495043" y="0"/>
                  </a:lnTo>
                  <a:lnTo>
                    <a:pt x="1543270" y="6475"/>
                  </a:lnTo>
                  <a:lnTo>
                    <a:pt x="1586596" y="24750"/>
                  </a:lnTo>
                  <a:lnTo>
                    <a:pt x="1623298" y="53101"/>
                  </a:lnTo>
                  <a:lnTo>
                    <a:pt x="1651649" y="89803"/>
                  </a:lnTo>
                  <a:lnTo>
                    <a:pt x="1669924" y="133129"/>
                  </a:lnTo>
                  <a:lnTo>
                    <a:pt x="1676400" y="181355"/>
                  </a:lnTo>
                  <a:lnTo>
                    <a:pt x="1676400" y="907033"/>
                  </a:lnTo>
                  <a:lnTo>
                    <a:pt x="1669924" y="955260"/>
                  </a:lnTo>
                  <a:lnTo>
                    <a:pt x="1651649" y="998586"/>
                  </a:lnTo>
                  <a:lnTo>
                    <a:pt x="1623298" y="1035288"/>
                  </a:lnTo>
                  <a:lnTo>
                    <a:pt x="1586596" y="1063639"/>
                  </a:lnTo>
                  <a:lnTo>
                    <a:pt x="1543270" y="1081914"/>
                  </a:lnTo>
                  <a:lnTo>
                    <a:pt x="1495043" y="1088389"/>
                  </a:lnTo>
                  <a:lnTo>
                    <a:pt x="181356" y="1088389"/>
                  </a:lnTo>
                  <a:lnTo>
                    <a:pt x="133129" y="1081914"/>
                  </a:lnTo>
                  <a:lnTo>
                    <a:pt x="89803" y="1063639"/>
                  </a:lnTo>
                  <a:lnTo>
                    <a:pt x="53101" y="1035288"/>
                  </a:lnTo>
                  <a:lnTo>
                    <a:pt x="24750" y="998586"/>
                  </a:lnTo>
                  <a:lnTo>
                    <a:pt x="6475" y="955260"/>
                  </a:lnTo>
                  <a:lnTo>
                    <a:pt x="0" y="907033"/>
                  </a:lnTo>
                  <a:lnTo>
                    <a:pt x="0" y="18135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51989" y="3042682"/>
            <a:ext cx="1328420" cy="1059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730">
              <a:lnSpc>
                <a:spcPct val="121100"/>
              </a:lnSpc>
              <a:spcBef>
                <a:spcPts val="95"/>
              </a:spcBef>
            </a:pPr>
            <a:r>
              <a:rPr sz="2800" b="1" spc="-10" dirty="0">
                <a:latin typeface="Trebuchet MS"/>
                <a:cs typeface="Trebuchet MS"/>
              </a:rPr>
              <a:t>Elastis </a:t>
            </a:r>
            <a:r>
              <a:rPr sz="2800" b="1" dirty="0">
                <a:latin typeface="Trebuchet MS"/>
                <a:cs typeface="Trebuchet MS"/>
              </a:rPr>
              <a:t>(Ep</a:t>
            </a:r>
            <a:r>
              <a:rPr sz="2800" b="1" spc="-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&gt; </a:t>
            </a:r>
            <a:r>
              <a:rPr sz="2800" b="1" spc="-25" dirty="0">
                <a:latin typeface="Trebuchet MS"/>
                <a:cs typeface="Trebuchet MS"/>
              </a:rPr>
              <a:t>1)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80741" y="1548130"/>
            <a:ext cx="7556500" cy="4545330"/>
            <a:chOff x="2880741" y="1548130"/>
            <a:chExt cx="7556500" cy="4545330"/>
          </a:xfrm>
        </p:grpSpPr>
        <p:sp>
          <p:nvSpPr>
            <p:cNvPr id="34" name="object 34"/>
            <p:cNvSpPr/>
            <p:nvPr/>
          </p:nvSpPr>
          <p:spPr>
            <a:xfrm>
              <a:off x="2887091" y="2453640"/>
              <a:ext cx="686435" cy="645795"/>
            </a:xfrm>
            <a:custGeom>
              <a:avLst/>
              <a:gdLst/>
              <a:ahLst/>
              <a:cxnLst/>
              <a:rect l="l" t="t" r="r" b="b"/>
              <a:pathLst>
                <a:path w="686435" h="645794">
                  <a:moveTo>
                    <a:pt x="0" y="645540"/>
                  </a:moveTo>
                  <a:lnTo>
                    <a:pt x="28710" y="604425"/>
                  </a:lnTo>
                  <a:lnTo>
                    <a:pt x="58325" y="564027"/>
                  </a:lnTo>
                  <a:lnTo>
                    <a:pt x="88829" y="524358"/>
                  </a:lnTo>
                  <a:lnTo>
                    <a:pt x="120209" y="485433"/>
                  </a:lnTo>
                  <a:lnTo>
                    <a:pt x="152449" y="447265"/>
                  </a:lnTo>
                  <a:lnTo>
                    <a:pt x="185536" y="409868"/>
                  </a:lnTo>
                  <a:lnTo>
                    <a:pt x="219455" y="373254"/>
                  </a:lnTo>
                  <a:lnTo>
                    <a:pt x="254192" y="337439"/>
                  </a:lnTo>
                  <a:lnTo>
                    <a:pt x="289733" y="302435"/>
                  </a:lnTo>
                  <a:lnTo>
                    <a:pt x="326063" y="268256"/>
                  </a:lnTo>
                  <a:lnTo>
                    <a:pt x="363167" y="234915"/>
                  </a:lnTo>
                  <a:lnTo>
                    <a:pt x="401032" y="202426"/>
                  </a:lnTo>
                  <a:lnTo>
                    <a:pt x="439644" y="170803"/>
                  </a:lnTo>
                  <a:lnTo>
                    <a:pt x="478987" y="140059"/>
                  </a:lnTo>
                  <a:lnTo>
                    <a:pt x="519048" y="110208"/>
                  </a:lnTo>
                  <a:lnTo>
                    <a:pt x="559812" y="81262"/>
                  </a:lnTo>
                  <a:lnTo>
                    <a:pt x="601265" y="53237"/>
                  </a:lnTo>
                  <a:lnTo>
                    <a:pt x="643393" y="26145"/>
                  </a:lnTo>
                  <a:lnTo>
                    <a:pt x="686181" y="0"/>
                  </a:lnTo>
                </a:path>
              </a:pathLst>
            </a:custGeom>
            <a:ln w="1270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41335" y="1557655"/>
              <a:ext cx="2286000" cy="4526280"/>
            </a:xfrm>
            <a:custGeom>
              <a:avLst/>
              <a:gdLst/>
              <a:ahLst/>
              <a:cxnLst/>
              <a:rect l="l" t="t" r="r" b="b"/>
              <a:pathLst>
                <a:path w="2286000" h="4526280">
                  <a:moveTo>
                    <a:pt x="1905000" y="0"/>
                  </a:moveTo>
                  <a:lnTo>
                    <a:pt x="381000" y="0"/>
                  </a:lnTo>
                  <a:lnTo>
                    <a:pt x="333204" y="2968"/>
                  </a:lnTo>
                  <a:lnTo>
                    <a:pt x="287181" y="11634"/>
                  </a:lnTo>
                  <a:lnTo>
                    <a:pt x="243288" y="25643"/>
                  </a:lnTo>
                  <a:lnTo>
                    <a:pt x="201881" y="44636"/>
                  </a:lnTo>
                  <a:lnTo>
                    <a:pt x="163318" y="68257"/>
                  </a:lnTo>
                  <a:lnTo>
                    <a:pt x="127955" y="96149"/>
                  </a:lnTo>
                  <a:lnTo>
                    <a:pt x="96149" y="127955"/>
                  </a:lnTo>
                  <a:lnTo>
                    <a:pt x="68257" y="163318"/>
                  </a:lnTo>
                  <a:lnTo>
                    <a:pt x="44636" y="201881"/>
                  </a:lnTo>
                  <a:lnTo>
                    <a:pt x="25643" y="243288"/>
                  </a:lnTo>
                  <a:lnTo>
                    <a:pt x="11634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0" y="4145267"/>
                  </a:lnTo>
                  <a:lnTo>
                    <a:pt x="2968" y="4193060"/>
                  </a:lnTo>
                  <a:lnTo>
                    <a:pt x="11634" y="4239082"/>
                  </a:lnTo>
                  <a:lnTo>
                    <a:pt x="25643" y="4282975"/>
                  </a:lnTo>
                  <a:lnTo>
                    <a:pt x="44636" y="4324382"/>
                  </a:lnTo>
                  <a:lnTo>
                    <a:pt x="68257" y="4362947"/>
                  </a:lnTo>
                  <a:lnTo>
                    <a:pt x="96149" y="4398312"/>
                  </a:lnTo>
                  <a:lnTo>
                    <a:pt x="127955" y="4430120"/>
                  </a:lnTo>
                  <a:lnTo>
                    <a:pt x="163318" y="4458014"/>
                  </a:lnTo>
                  <a:lnTo>
                    <a:pt x="201881" y="4481638"/>
                  </a:lnTo>
                  <a:lnTo>
                    <a:pt x="243288" y="4500633"/>
                  </a:lnTo>
                  <a:lnTo>
                    <a:pt x="287181" y="4514643"/>
                  </a:lnTo>
                  <a:lnTo>
                    <a:pt x="333204" y="4523311"/>
                  </a:lnTo>
                  <a:lnTo>
                    <a:pt x="381000" y="4526280"/>
                  </a:lnTo>
                  <a:lnTo>
                    <a:pt x="1905000" y="4526280"/>
                  </a:lnTo>
                  <a:lnTo>
                    <a:pt x="1952795" y="4523311"/>
                  </a:lnTo>
                  <a:lnTo>
                    <a:pt x="1998818" y="4514643"/>
                  </a:lnTo>
                  <a:lnTo>
                    <a:pt x="2042711" y="4500633"/>
                  </a:lnTo>
                  <a:lnTo>
                    <a:pt x="2084118" y="4481638"/>
                  </a:lnTo>
                  <a:lnTo>
                    <a:pt x="2122681" y="4458014"/>
                  </a:lnTo>
                  <a:lnTo>
                    <a:pt x="2158044" y="4430120"/>
                  </a:lnTo>
                  <a:lnTo>
                    <a:pt x="2189850" y="4398312"/>
                  </a:lnTo>
                  <a:lnTo>
                    <a:pt x="2217742" y="4362947"/>
                  </a:lnTo>
                  <a:lnTo>
                    <a:pt x="2241363" y="4324382"/>
                  </a:lnTo>
                  <a:lnTo>
                    <a:pt x="2260356" y="4282975"/>
                  </a:lnTo>
                  <a:lnTo>
                    <a:pt x="2274365" y="4239082"/>
                  </a:lnTo>
                  <a:lnTo>
                    <a:pt x="2283031" y="4193060"/>
                  </a:lnTo>
                  <a:lnTo>
                    <a:pt x="2286000" y="4145267"/>
                  </a:lnTo>
                  <a:lnTo>
                    <a:pt x="2286000" y="381000"/>
                  </a:lnTo>
                  <a:lnTo>
                    <a:pt x="2283031" y="333204"/>
                  </a:lnTo>
                  <a:lnTo>
                    <a:pt x="2274365" y="287181"/>
                  </a:lnTo>
                  <a:lnTo>
                    <a:pt x="2260356" y="243288"/>
                  </a:lnTo>
                  <a:lnTo>
                    <a:pt x="2241363" y="201881"/>
                  </a:lnTo>
                  <a:lnTo>
                    <a:pt x="2217742" y="163318"/>
                  </a:lnTo>
                  <a:lnTo>
                    <a:pt x="2189850" y="127955"/>
                  </a:lnTo>
                  <a:lnTo>
                    <a:pt x="2158044" y="96149"/>
                  </a:lnTo>
                  <a:lnTo>
                    <a:pt x="2122681" y="68257"/>
                  </a:lnTo>
                  <a:lnTo>
                    <a:pt x="2084118" y="44636"/>
                  </a:lnTo>
                  <a:lnTo>
                    <a:pt x="2042711" y="25643"/>
                  </a:lnTo>
                  <a:lnTo>
                    <a:pt x="1998818" y="11634"/>
                  </a:lnTo>
                  <a:lnTo>
                    <a:pt x="1952795" y="2968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41335" y="1557655"/>
              <a:ext cx="2286000" cy="4526280"/>
            </a:xfrm>
            <a:custGeom>
              <a:avLst/>
              <a:gdLst/>
              <a:ahLst/>
              <a:cxnLst/>
              <a:rect l="l" t="t" r="r" b="b"/>
              <a:pathLst>
                <a:path w="2286000" h="452628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1905000" y="0"/>
                  </a:lnTo>
                  <a:lnTo>
                    <a:pt x="1952795" y="2968"/>
                  </a:lnTo>
                  <a:lnTo>
                    <a:pt x="1998818" y="11634"/>
                  </a:lnTo>
                  <a:lnTo>
                    <a:pt x="2042711" y="25643"/>
                  </a:lnTo>
                  <a:lnTo>
                    <a:pt x="2084118" y="44636"/>
                  </a:lnTo>
                  <a:lnTo>
                    <a:pt x="2122681" y="68257"/>
                  </a:lnTo>
                  <a:lnTo>
                    <a:pt x="2158044" y="96149"/>
                  </a:lnTo>
                  <a:lnTo>
                    <a:pt x="2189850" y="127955"/>
                  </a:lnTo>
                  <a:lnTo>
                    <a:pt x="2217742" y="163318"/>
                  </a:lnTo>
                  <a:lnTo>
                    <a:pt x="2241363" y="201881"/>
                  </a:lnTo>
                  <a:lnTo>
                    <a:pt x="2260356" y="243288"/>
                  </a:lnTo>
                  <a:lnTo>
                    <a:pt x="2274365" y="287181"/>
                  </a:lnTo>
                  <a:lnTo>
                    <a:pt x="2283031" y="333204"/>
                  </a:lnTo>
                  <a:lnTo>
                    <a:pt x="2286000" y="381000"/>
                  </a:lnTo>
                  <a:lnTo>
                    <a:pt x="2286000" y="4145267"/>
                  </a:lnTo>
                  <a:lnTo>
                    <a:pt x="2283031" y="4193060"/>
                  </a:lnTo>
                  <a:lnTo>
                    <a:pt x="2274365" y="4239082"/>
                  </a:lnTo>
                  <a:lnTo>
                    <a:pt x="2260356" y="4282975"/>
                  </a:lnTo>
                  <a:lnTo>
                    <a:pt x="2241363" y="4324382"/>
                  </a:lnTo>
                  <a:lnTo>
                    <a:pt x="2217742" y="4362947"/>
                  </a:lnTo>
                  <a:lnTo>
                    <a:pt x="2189850" y="4398312"/>
                  </a:lnTo>
                  <a:lnTo>
                    <a:pt x="2158044" y="4430120"/>
                  </a:lnTo>
                  <a:lnTo>
                    <a:pt x="2122681" y="4458014"/>
                  </a:lnTo>
                  <a:lnTo>
                    <a:pt x="2084118" y="4481638"/>
                  </a:lnTo>
                  <a:lnTo>
                    <a:pt x="2042711" y="4500633"/>
                  </a:lnTo>
                  <a:lnTo>
                    <a:pt x="1998818" y="4514643"/>
                  </a:lnTo>
                  <a:lnTo>
                    <a:pt x="1952795" y="4523311"/>
                  </a:lnTo>
                  <a:lnTo>
                    <a:pt x="1905000" y="4526280"/>
                  </a:lnTo>
                  <a:lnTo>
                    <a:pt x="381000" y="4526280"/>
                  </a:lnTo>
                  <a:lnTo>
                    <a:pt x="333204" y="4523311"/>
                  </a:lnTo>
                  <a:lnTo>
                    <a:pt x="287181" y="4514643"/>
                  </a:lnTo>
                  <a:lnTo>
                    <a:pt x="243288" y="4500633"/>
                  </a:lnTo>
                  <a:lnTo>
                    <a:pt x="201881" y="4481638"/>
                  </a:lnTo>
                  <a:lnTo>
                    <a:pt x="163318" y="4458014"/>
                  </a:lnTo>
                  <a:lnTo>
                    <a:pt x="127955" y="4430120"/>
                  </a:lnTo>
                  <a:lnTo>
                    <a:pt x="96149" y="4398312"/>
                  </a:lnTo>
                  <a:lnTo>
                    <a:pt x="68257" y="4362947"/>
                  </a:lnTo>
                  <a:lnTo>
                    <a:pt x="44636" y="4324382"/>
                  </a:lnTo>
                  <a:lnTo>
                    <a:pt x="25643" y="4282975"/>
                  </a:lnTo>
                  <a:lnTo>
                    <a:pt x="11634" y="4239082"/>
                  </a:lnTo>
                  <a:lnTo>
                    <a:pt x="2968" y="4193060"/>
                  </a:lnTo>
                  <a:lnTo>
                    <a:pt x="0" y="4145267"/>
                  </a:lnTo>
                  <a:lnTo>
                    <a:pt x="0" y="381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333485" y="1860550"/>
            <a:ext cx="1902460" cy="386524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635" algn="ctr">
              <a:lnSpc>
                <a:spcPct val="87100"/>
              </a:lnSpc>
              <a:spcBef>
                <a:spcPts val="440"/>
              </a:spcBef>
            </a:pP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Angka elastisitas adalah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bilangan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Trebuchet MS"/>
                <a:cs typeface="Trebuchet MS"/>
              </a:rPr>
              <a:t>yang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menunjukkan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berapa</a:t>
            </a:r>
            <a:r>
              <a:rPr sz="22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persen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satu</a:t>
            </a:r>
            <a:r>
              <a:rPr sz="22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variabel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tak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 bebas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akan</a:t>
            </a:r>
            <a:r>
              <a:rPr sz="22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berubah,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sebagai</a:t>
            </a:r>
            <a:r>
              <a:rPr sz="22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reaksi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atas</a:t>
            </a:r>
            <a:r>
              <a:rPr sz="22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variable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lain</a:t>
            </a:r>
            <a:r>
              <a:rPr sz="22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berubah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satu</a:t>
            </a:r>
            <a:r>
              <a:rPr sz="22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persen.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5791200" cy="1442720"/>
          </a:xfrm>
          <a:custGeom>
            <a:avLst/>
            <a:gdLst/>
            <a:ahLst/>
            <a:cxnLst/>
            <a:rect l="l" t="t" r="r" b="b"/>
            <a:pathLst>
              <a:path w="5791200" h="1442720">
                <a:moveTo>
                  <a:pt x="0" y="1442720"/>
                </a:moveTo>
                <a:lnTo>
                  <a:pt x="5791200" y="1442720"/>
                </a:lnTo>
                <a:lnTo>
                  <a:pt x="5791200" y="0"/>
                </a:lnTo>
                <a:lnTo>
                  <a:pt x="0" y="0"/>
                </a:lnTo>
                <a:lnTo>
                  <a:pt x="0" y="144272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3279" y="482536"/>
            <a:ext cx="3698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Angka</a:t>
            </a:r>
            <a:r>
              <a:rPr spc="-100" dirty="0"/>
              <a:t> </a:t>
            </a:r>
            <a:r>
              <a:rPr dirty="0"/>
              <a:t>Elastisitas</a:t>
            </a:r>
            <a:r>
              <a:rPr spc="-60" dirty="0"/>
              <a:t> </a:t>
            </a:r>
            <a:r>
              <a:rPr spc="-20" dirty="0"/>
              <a:t>Harga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17650" y="-6350"/>
            <a:ext cx="9166860" cy="6858000"/>
            <a:chOff x="1517650" y="-6350"/>
            <a:chExt cx="9166860" cy="6858000"/>
          </a:xfrm>
        </p:grpSpPr>
        <p:sp>
          <p:nvSpPr>
            <p:cNvPr id="6" name="object 6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</a:path>
                <a:path w="3352800" h="1435100">
                  <a:moveTo>
                    <a:pt x="0" y="0"/>
                  </a:moveTo>
                  <a:lnTo>
                    <a:pt x="0" y="14351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159" y="1435100"/>
              <a:ext cx="9144000" cy="541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34159" y="143510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02994" y="1342262"/>
            <a:ext cx="4044315" cy="112268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b="1" dirty="0">
                <a:latin typeface="Trebuchet MS"/>
                <a:cs typeface="Trebuchet MS"/>
              </a:rPr>
              <a:t>1.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Inelastis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(Ep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&lt;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1)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793750" algn="l"/>
                <a:tab pos="1835150" algn="l"/>
                <a:tab pos="2495550" algn="l"/>
              </a:tabLst>
            </a:pPr>
            <a:r>
              <a:rPr sz="2400" b="1" spc="-20" dirty="0">
                <a:latin typeface="Trebuchet MS"/>
                <a:cs typeface="Trebuchet MS"/>
              </a:rPr>
              <a:t>Bila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20" dirty="0">
                <a:latin typeface="Trebuchet MS"/>
                <a:cs typeface="Trebuchet MS"/>
              </a:rPr>
              <a:t>harga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25" dirty="0">
                <a:latin typeface="Trebuchet MS"/>
                <a:cs typeface="Trebuchet MS"/>
              </a:rPr>
              <a:t>(P)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mengalami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994" y="2439415"/>
            <a:ext cx="776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8625" algn="l"/>
                <a:tab pos="3453129" algn="l"/>
                <a:tab pos="5393055" algn="l"/>
                <a:tab pos="6793230" algn="l"/>
              </a:tabLst>
            </a:pPr>
            <a:r>
              <a:rPr sz="2400" b="1" spc="-10" dirty="0">
                <a:latin typeface="Trebuchet MS"/>
                <a:cs typeface="Trebuchet MS"/>
              </a:rPr>
              <a:t>memberi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pengaruh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perubahan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jumlah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barang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6925" y="2072957"/>
            <a:ext cx="456184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780539" algn="l"/>
                <a:tab pos="3117850" algn="l"/>
                <a:tab pos="3872229" algn="l"/>
              </a:tabLst>
            </a:pPr>
            <a:r>
              <a:rPr sz="2400" b="1" spc="-10" dirty="0">
                <a:latin typeface="Trebuchet MS"/>
                <a:cs typeface="Trebuchet MS"/>
              </a:rPr>
              <a:t>perubahan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sebesar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25" dirty="0">
                <a:latin typeface="Trebuchet MS"/>
                <a:cs typeface="Trebuchet MS"/>
              </a:rPr>
              <a:t>1%,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20" dirty="0">
                <a:latin typeface="Trebuchet MS"/>
                <a:cs typeface="Trebuchet MS"/>
              </a:rPr>
              <a:t>akan</a:t>
            </a:r>
            <a:endParaRPr sz="2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Trebuchet MS"/>
                <a:cs typeface="Trebuchet MS"/>
              </a:rPr>
              <a:t>yang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2994" y="2622041"/>
            <a:ext cx="615696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Trebuchet MS"/>
                <a:cs typeface="Trebuchet MS"/>
              </a:rPr>
              <a:t>diminta/ditawarkan</a:t>
            </a:r>
            <a:r>
              <a:rPr sz="2400" b="1" spc="-8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(Q)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lebih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kecil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dari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1%.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rebuchet MS"/>
                <a:cs typeface="Trebuchet MS"/>
              </a:rPr>
              <a:t>2.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Elastis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(Ep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&gt;</a:t>
            </a:r>
            <a:r>
              <a:rPr sz="2400" b="1" spc="-25" dirty="0">
                <a:latin typeface="Trebuchet MS"/>
                <a:cs typeface="Trebuchet MS"/>
              </a:rPr>
              <a:t> 1)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2994" y="3902011"/>
            <a:ext cx="965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3430" algn="l"/>
              </a:tabLst>
            </a:pPr>
            <a:r>
              <a:rPr sz="2400" b="1" spc="-20" dirty="0">
                <a:latin typeface="Trebuchet MS"/>
                <a:cs typeface="Trebuchet MS"/>
              </a:rPr>
              <a:t>Bila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50" dirty="0">
                <a:latin typeface="Trebuchet MS"/>
                <a:cs typeface="Trebuchet MS"/>
              </a:rPr>
              <a:t>P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1520" y="3902011"/>
            <a:ext cx="7663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3080" algn="l"/>
                <a:tab pos="3543300" algn="l"/>
                <a:tab pos="4860290" algn="l"/>
                <a:tab pos="5482590" algn="l"/>
                <a:tab pos="6377940" algn="l"/>
              </a:tabLst>
            </a:pPr>
            <a:r>
              <a:rPr sz="2400" b="1" spc="-10" dirty="0">
                <a:latin typeface="Trebuchet MS"/>
                <a:cs typeface="Trebuchet MS"/>
              </a:rPr>
              <a:t>mengalami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perubahan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sebesar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25" dirty="0">
                <a:latin typeface="Trebuchet MS"/>
                <a:cs typeface="Trebuchet MS"/>
              </a:rPr>
              <a:t>1%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20" dirty="0">
                <a:latin typeface="Trebuchet MS"/>
                <a:cs typeface="Trebuchet MS"/>
              </a:rPr>
              <a:t>akan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memberi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2994" y="4085590"/>
            <a:ext cx="4587875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Trebuchet MS"/>
                <a:cs typeface="Trebuchet MS"/>
              </a:rPr>
              <a:t>pengaruh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Q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lebih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besar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dari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1%.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rebuchet MS"/>
                <a:cs typeface="Trebuchet MS"/>
              </a:rPr>
              <a:t>3.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Unitary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(Ep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=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1)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2994" y="5365750"/>
            <a:ext cx="8834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Bila</a:t>
            </a:r>
            <a:r>
              <a:rPr sz="2400" b="1" spc="3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P</a:t>
            </a:r>
            <a:r>
              <a:rPr sz="2400" b="1" spc="27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mengalami</a:t>
            </a:r>
            <a:r>
              <a:rPr sz="2400" b="1" spc="3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penurunan</a:t>
            </a:r>
            <a:r>
              <a:rPr sz="2400" b="1" spc="3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sebesar</a:t>
            </a:r>
            <a:r>
              <a:rPr sz="2400" b="1" spc="3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1%,</a:t>
            </a:r>
            <a:r>
              <a:rPr sz="2400" b="1" spc="3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maka</a:t>
            </a:r>
            <a:r>
              <a:rPr sz="2400" b="1" spc="3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Q</a:t>
            </a:r>
            <a:r>
              <a:rPr sz="2400" b="1" spc="3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juga</a:t>
            </a:r>
            <a:r>
              <a:rPr sz="2400" b="1" spc="305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akan </a:t>
            </a:r>
            <a:r>
              <a:rPr sz="2400" b="1" dirty="0">
                <a:latin typeface="Trebuchet MS"/>
                <a:cs typeface="Trebuchet MS"/>
              </a:rPr>
              <a:t>turun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1%.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5791200" cy="1435100"/>
          </a:xfrm>
          <a:custGeom>
            <a:avLst/>
            <a:gdLst/>
            <a:ahLst/>
            <a:cxnLst/>
            <a:rect l="l" t="t" r="r" b="b"/>
            <a:pathLst>
              <a:path w="5791200" h="1435100">
                <a:moveTo>
                  <a:pt x="0" y="1435100"/>
                </a:moveTo>
                <a:lnTo>
                  <a:pt x="5791200" y="1435100"/>
                </a:lnTo>
                <a:lnTo>
                  <a:pt x="5791200" y="0"/>
                </a:lnTo>
                <a:lnTo>
                  <a:pt x="0" y="0"/>
                </a:lnTo>
                <a:lnTo>
                  <a:pt x="0" y="1435100"/>
                </a:lnTo>
                <a:close/>
              </a:path>
            </a:pathLst>
          </a:custGeom>
          <a:solidFill>
            <a:srgbClr val="F77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3279" y="274002"/>
            <a:ext cx="3698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Angka</a:t>
            </a:r>
            <a:r>
              <a:rPr spc="-100" dirty="0"/>
              <a:t> </a:t>
            </a:r>
            <a:r>
              <a:rPr dirty="0"/>
              <a:t>Elastisitas</a:t>
            </a:r>
            <a:r>
              <a:rPr spc="-60" dirty="0"/>
              <a:t> </a:t>
            </a:r>
            <a:r>
              <a:rPr spc="-20" dirty="0"/>
              <a:t>Harga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27810" y="1428750"/>
            <a:ext cx="9156700" cy="5422900"/>
            <a:chOff x="1527810" y="1428750"/>
            <a:chExt cx="9156700" cy="5422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160" y="1435100"/>
              <a:ext cx="9144000" cy="5410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34160" y="1435100"/>
              <a:ext cx="9144000" cy="5410200"/>
            </a:xfrm>
            <a:custGeom>
              <a:avLst/>
              <a:gdLst/>
              <a:ahLst/>
              <a:cxnLst/>
              <a:rect l="l" t="t" r="r" b="b"/>
              <a:pathLst>
                <a:path w="9144000" h="5410200">
                  <a:moveTo>
                    <a:pt x="0" y="5410200"/>
                  </a:moveTo>
                  <a:lnTo>
                    <a:pt x="9144000" y="541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2994" y="1342262"/>
            <a:ext cx="8832215" cy="112268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b="1" dirty="0">
                <a:latin typeface="Trebuchet MS"/>
                <a:cs typeface="Trebuchet MS"/>
              </a:rPr>
              <a:t>4.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Inelastis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Sempurna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(Ep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=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0)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rebuchet MS"/>
                <a:cs typeface="Trebuchet MS"/>
              </a:rPr>
              <a:t>Permintaan/penawaran</a:t>
            </a:r>
            <a:r>
              <a:rPr sz="2400" b="1" spc="17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tidak</a:t>
            </a:r>
            <a:r>
              <a:rPr sz="2400" b="1" spc="1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tanggap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terhadap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perubahan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P.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994" y="2439415"/>
            <a:ext cx="257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7705" algn="l"/>
              </a:tabLst>
            </a:pPr>
            <a:r>
              <a:rPr sz="2400" b="1" spc="-10" dirty="0">
                <a:latin typeface="Trebuchet MS"/>
                <a:cs typeface="Trebuchet MS"/>
              </a:rPr>
              <a:t>Dengan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20" dirty="0">
                <a:latin typeface="Trebuchet MS"/>
                <a:cs typeface="Trebuchet MS"/>
              </a:rPr>
              <a:t>kata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5234" y="2439415"/>
            <a:ext cx="5382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0035" algn="l"/>
                <a:tab pos="3966210" algn="l"/>
              </a:tabLst>
            </a:pPr>
            <a:r>
              <a:rPr sz="2400" b="1" spc="-10" dirty="0">
                <a:latin typeface="Trebuchet MS"/>
                <a:cs typeface="Trebuchet MS"/>
              </a:rPr>
              <a:t>lain,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berapapun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harganya,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994" y="2622041"/>
            <a:ext cx="536067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Trebuchet MS"/>
                <a:cs typeface="Trebuchet MS"/>
              </a:rPr>
              <a:t>permintaan/penawaran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Q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akan</a:t>
            </a:r>
            <a:r>
              <a:rPr sz="2400" b="1" spc="-8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tetap.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rebuchet MS"/>
                <a:cs typeface="Trebuchet MS"/>
              </a:rPr>
              <a:t>5.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Elastis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Sempurna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(Ep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=</a:t>
            </a:r>
            <a:r>
              <a:rPr sz="2400" b="1" spc="-25" dirty="0">
                <a:latin typeface="Trebuchet MS"/>
                <a:cs typeface="Trebuchet MS"/>
              </a:rPr>
              <a:t> ∞)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994" y="3902011"/>
            <a:ext cx="88404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Konsumen/produsen</a:t>
            </a:r>
            <a:r>
              <a:rPr sz="2400" b="1" spc="130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dapat</a:t>
            </a:r>
            <a:r>
              <a:rPr sz="2400" b="1" spc="125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mempunyai</a:t>
            </a:r>
            <a:r>
              <a:rPr sz="2400" b="1" spc="130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kemampuan</a:t>
            </a:r>
            <a:r>
              <a:rPr sz="2400" b="1" spc="130" dirty="0">
                <a:latin typeface="Trebuchet MS"/>
                <a:cs typeface="Trebuchet MS"/>
              </a:rPr>
              <a:t>  </a:t>
            </a:r>
            <a:r>
              <a:rPr sz="2400" b="1" spc="-10" dirty="0">
                <a:latin typeface="Trebuchet MS"/>
                <a:cs typeface="Trebuchet MS"/>
              </a:rPr>
              <a:t>untuk </a:t>
            </a:r>
            <a:r>
              <a:rPr sz="2400" b="1" dirty="0">
                <a:latin typeface="Trebuchet MS"/>
                <a:cs typeface="Trebuchet MS"/>
              </a:rPr>
              <a:t>membeli/produksi</a:t>
            </a:r>
            <a:r>
              <a:rPr sz="2400" b="1" spc="340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berapapun</a:t>
            </a:r>
            <a:r>
              <a:rPr sz="2400" b="1" spc="340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jumlah</a:t>
            </a:r>
            <a:r>
              <a:rPr sz="2400" b="1" spc="340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Q</a:t>
            </a:r>
            <a:r>
              <a:rPr sz="2400" b="1" spc="340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pada</a:t>
            </a:r>
            <a:r>
              <a:rPr sz="2400" b="1" spc="345" dirty="0">
                <a:latin typeface="Trebuchet MS"/>
                <a:cs typeface="Trebuchet MS"/>
              </a:rPr>
              <a:t>  </a:t>
            </a:r>
            <a:r>
              <a:rPr sz="2400" b="1" dirty="0">
                <a:latin typeface="Trebuchet MS"/>
                <a:cs typeface="Trebuchet MS"/>
              </a:rPr>
              <a:t>tingkat</a:t>
            </a:r>
            <a:r>
              <a:rPr sz="2400" b="1" spc="345" dirty="0">
                <a:latin typeface="Trebuchet MS"/>
                <a:cs typeface="Trebuchet MS"/>
              </a:rPr>
              <a:t>  </a:t>
            </a:r>
            <a:r>
              <a:rPr sz="2400" b="1" spc="-50" dirty="0">
                <a:latin typeface="Trebuchet MS"/>
                <a:cs typeface="Trebuchet MS"/>
              </a:rPr>
              <a:t>P </a:t>
            </a:r>
            <a:r>
              <a:rPr sz="2400" b="1" spc="-10" dirty="0">
                <a:latin typeface="Trebuchet MS"/>
                <a:cs typeface="Trebuchet MS"/>
              </a:rPr>
              <a:t>tertentu.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17650" y="-6350"/>
            <a:ext cx="3365500" cy="1447800"/>
            <a:chOff x="1517650" y="-6350"/>
            <a:chExt cx="3365500" cy="1447800"/>
          </a:xfrm>
        </p:grpSpPr>
        <p:sp>
          <p:nvSpPr>
            <p:cNvPr id="14" name="object 14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4000" y="0"/>
              <a:ext cx="3352800" cy="1435100"/>
            </a:xfrm>
            <a:custGeom>
              <a:avLst/>
              <a:gdLst/>
              <a:ahLst/>
              <a:cxnLst/>
              <a:rect l="l" t="t" r="r" b="b"/>
              <a:pathLst>
                <a:path w="3352800" h="1435100">
                  <a:moveTo>
                    <a:pt x="0" y="1435100"/>
                  </a:moveTo>
                  <a:lnTo>
                    <a:pt x="3352800" y="1435100"/>
                  </a:lnTo>
                  <a:lnTo>
                    <a:pt x="3352800" y="0"/>
                  </a:lnTo>
                </a:path>
                <a:path w="3352800" h="1435100">
                  <a:moveTo>
                    <a:pt x="0" y="0"/>
                  </a:moveTo>
                  <a:lnTo>
                    <a:pt x="0" y="14351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050" y="1591310"/>
            <a:ext cx="6781800" cy="45440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26735" y="3593528"/>
            <a:ext cx="1726564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0" dirty="0">
                <a:latin typeface="Trebuchet MS"/>
                <a:cs typeface="Trebuchet MS"/>
              </a:rPr>
              <a:t>Elastisitas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40" y="1861820"/>
            <a:ext cx="1837055" cy="6934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065" marR="5080" indent="1905" algn="ctr">
              <a:lnSpc>
                <a:spcPts val="1670"/>
              </a:lnSpc>
              <a:spcBef>
                <a:spcPts val="360"/>
              </a:spcBef>
            </a:pPr>
            <a:r>
              <a:rPr sz="1600" b="1" spc="-10" dirty="0">
                <a:latin typeface="Trebuchet MS"/>
                <a:cs typeface="Trebuchet MS"/>
              </a:rPr>
              <a:t>Elastisitas Permintaan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Karena Harga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3455" y="3538220"/>
            <a:ext cx="1782445" cy="6934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065" marR="5080" indent="635" algn="ctr">
              <a:lnSpc>
                <a:spcPts val="1670"/>
              </a:lnSpc>
              <a:spcBef>
                <a:spcPts val="360"/>
              </a:spcBef>
            </a:pPr>
            <a:r>
              <a:rPr sz="1600" b="1" spc="-10" dirty="0">
                <a:latin typeface="Trebuchet MS"/>
                <a:cs typeface="Trebuchet MS"/>
              </a:rPr>
              <a:t>Elastisitas Penawaran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Karena Harga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3915" y="5238496"/>
            <a:ext cx="1131570" cy="4813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83185">
              <a:lnSpc>
                <a:spcPts val="1670"/>
              </a:lnSpc>
              <a:spcBef>
                <a:spcPts val="365"/>
              </a:spcBef>
            </a:pPr>
            <a:r>
              <a:rPr sz="1600" b="1" spc="-10" dirty="0">
                <a:latin typeface="Trebuchet MS"/>
                <a:cs typeface="Trebuchet MS"/>
              </a:rPr>
              <a:t>Elastisitas </a:t>
            </a:r>
            <a:r>
              <a:rPr sz="1600" b="1" spc="-20" dirty="0">
                <a:latin typeface="Trebuchet MS"/>
                <a:cs typeface="Trebuchet MS"/>
              </a:rPr>
              <a:t>Pendapatan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5254" y="3475990"/>
            <a:ext cx="1605280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">
              <a:lnSpc>
                <a:spcPct val="120800"/>
              </a:lnSpc>
              <a:spcBef>
                <a:spcPts val="100"/>
              </a:spcBef>
            </a:pPr>
            <a:r>
              <a:rPr sz="1600" b="1" dirty="0">
                <a:latin typeface="Trebuchet MS"/>
                <a:cs typeface="Trebuchet MS"/>
              </a:rPr>
              <a:t>Elastisitas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Silang </a:t>
            </a:r>
            <a:r>
              <a:rPr sz="1600" b="1" dirty="0">
                <a:latin typeface="Trebuchet MS"/>
                <a:cs typeface="Trebuchet MS"/>
              </a:rPr>
              <a:t>(Cross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Elasticity)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76800" y="0"/>
            <a:ext cx="5791200" cy="1447800"/>
          </a:xfrm>
          <a:prstGeom prst="rect">
            <a:avLst/>
          </a:prstGeom>
          <a:solidFill>
            <a:srgbClr val="F77E90"/>
          </a:solidFill>
        </p:spPr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endParaRPr/>
          </a:p>
          <a:p>
            <a:pPr marL="3175" algn="ctr">
              <a:lnSpc>
                <a:spcPct val="100000"/>
              </a:lnSpc>
            </a:pPr>
            <a:r>
              <a:rPr dirty="0"/>
              <a:t>Jenis</a:t>
            </a:r>
            <a:r>
              <a:rPr spc="-15" dirty="0"/>
              <a:t> </a:t>
            </a:r>
            <a:r>
              <a:rPr dirty="0"/>
              <a:t>Jenis </a:t>
            </a:r>
            <a:r>
              <a:rPr spc="-10" dirty="0"/>
              <a:t>elastisitas</a:t>
            </a:r>
          </a:p>
        </p:txBody>
      </p:sp>
      <p:sp>
        <p:nvSpPr>
          <p:cNvPr id="10" name="object 10"/>
          <p:cNvSpPr/>
          <p:nvPr/>
        </p:nvSpPr>
        <p:spPr>
          <a:xfrm>
            <a:off x="1524000" y="0"/>
            <a:ext cx="3352800" cy="1435100"/>
          </a:xfrm>
          <a:custGeom>
            <a:avLst/>
            <a:gdLst/>
            <a:ahLst/>
            <a:cxnLst/>
            <a:rect l="l" t="t" r="r" b="b"/>
            <a:pathLst>
              <a:path w="3352800" h="1435100">
                <a:moveTo>
                  <a:pt x="0" y="1435100"/>
                </a:moveTo>
                <a:lnTo>
                  <a:pt x="3352800" y="1435100"/>
                </a:lnTo>
                <a:lnTo>
                  <a:pt x="3352800" y="0"/>
                </a:lnTo>
              </a:path>
              <a:path w="3352800" h="1435100">
                <a:moveTo>
                  <a:pt x="0" y="0"/>
                </a:moveTo>
                <a:lnTo>
                  <a:pt x="0" y="1435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4000" y="0"/>
            <a:ext cx="3352800" cy="1435100"/>
          </a:xfrm>
          <a:prstGeom prst="rect">
            <a:avLst/>
          </a:prstGeom>
          <a:solidFill>
            <a:srgbClr val="F3E354"/>
          </a:solidFill>
        </p:spPr>
        <p:txBody>
          <a:bodyPr vert="horz" wrap="square" lIns="0" tIns="154940" rIns="0" bIns="0" rtlCol="0">
            <a:spAutoFit/>
          </a:bodyPr>
          <a:lstStyle/>
          <a:p>
            <a:pPr marL="215265" marR="232410">
              <a:lnSpc>
                <a:spcPct val="100000"/>
              </a:lnSpc>
              <a:spcBef>
                <a:spcPts val="122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650" y="0"/>
            <a:ext cx="91567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9144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602" y="628903"/>
            <a:ext cx="2526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B3C9F"/>
                </a:solidFill>
              </a:rPr>
              <a:t>Soal</a:t>
            </a:r>
            <a:r>
              <a:rPr sz="3600" spc="-75" dirty="0">
                <a:solidFill>
                  <a:srgbClr val="EB3C9F"/>
                </a:solidFill>
              </a:rPr>
              <a:t> </a:t>
            </a:r>
            <a:r>
              <a:rPr sz="3600" spc="-10" dirty="0">
                <a:solidFill>
                  <a:srgbClr val="EB3C9F"/>
                </a:solidFill>
              </a:rPr>
              <a:t>Latihan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56602" y="2060321"/>
            <a:ext cx="8438515" cy="11029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  <a:tab pos="3388360" algn="l"/>
              </a:tabLst>
            </a:pPr>
            <a:r>
              <a:rPr sz="1450" spc="-25" dirty="0">
                <a:solidFill>
                  <a:srgbClr val="EB3C9F"/>
                </a:solidFill>
                <a:latin typeface="Trebuchet MS"/>
                <a:cs typeface="Trebuchet MS"/>
              </a:rPr>
              <a:t>1.</a:t>
            </a:r>
            <a:r>
              <a:rPr sz="1450" dirty="0">
                <a:solidFill>
                  <a:srgbClr val="EB3C9F"/>
                </a:solidFill>
                <a:latin typeface="Trebuchet MS"/>
                <a:cs typeface="Trebuchet MS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Diketahui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fungsi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permintaan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Qd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=50-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1/2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dan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fungsi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penawaran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adalah</a:t>
            </a:r>
            <a:endParaRPr sz="1800">
              <a:latin typeface="Trebuchet MS"/>
              <a:cs typeface="Trebuchet MS"/>
            </a:endParaRPr>
          </a:p>
          <a:p>
            <a:pPr marL="12700" marR="5080" indent="68580">
              <a:lnSpc>
                <a:spcPct val="100000"/>
              </a:lnSpc>
              <a:spcBef>
                <a:spcPts val="1000"/>
              </a:spcBef>
              <a:tabLst>
                <a:tab pos="533400" algn="l"/>
                <a:tab pos="1666239" algn="l"/>
                <a:tab pos="2038350" algn="l"/>
                <a:tab pos="3177540" algn="l"/>
                <a:tab pos="3954145" algn="l"/>
                <a:tab pos="4531360" algn="l"/>
                <a:tab pos="5692140" algn="l"/>
                <a:tab pos="7431405" algn="l"/>
              </a:tabLst>
            </a:pP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Qs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=-10+1/2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P.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Tentukan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harga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dan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Kuantitas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keseimbangan,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kemudian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gambarkan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kurvanya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!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80" y="17462"/>
            <a:ext cx="12192000" cy="6869430"/>
            <a:chOff x="0" y="-5080"/>
            <a:chExt cx="12192000" cy="6869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55419"/>
              <a:ext cx="5181600" cy="54025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0" y="1455419"/>
              <a:ext cx="5181600" cy="5402580"/>
            </a:xfrm>
            <a:custGeom>
              <a:avLst/>
              <a:gdLst/>
              <a:ahLst/>
              <a:cxnLst/>
              <a:rect l="l" t="t" r="r" b="b"/>
              <a:pathLst>
                <a:path w="5181600" h="5402580">
                  <a:moveTo>
                    <a:pt x="0" y="5402580"/>
                  </a:moveTo>
                  <a:lnTo>
                    <a:pt x="5181600" y="5402580"/>
                  </a:lnTo>
                  <a:lnTo>
                    <a:pt x="5181600" y="0"/>
                  </a:lnTo>
                  <a:lnTo>
                    <a:pt x="0" y="0"/>
                  </a:lnTo>
                  <a:lnTo>
                    <a:pt x="0" y="54025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800" y="7619"/>
              <a:ext cx="5810250" cy="1447800"/>
            </a:xfrm>
            <a:custGeom>
              <a:avLst/>
              <a:gdLst/>
              <a:ahLst/>
              <a:cxnLst/>
              <a:rect l="l" t="t" r="r" b="b"/>
              <a:pathLst>
                <a:path w="5810250" h="1447800">
                  <a:moveTo>
                    <a:pt x="0" y="1447800"/>
                  </a:moveTo>
                  <a:lnTo>
                    <a:pt x="5810250" y="1447800"/>
                  </a:lnTo>
                  <a:lnTo>
                    <a:pt x="58102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8700" y="7619"/>
              <a:ext cx="5848350" cy="1447800"/>
            </a:xfrm>
            <a:custGeom>
              <a:avLst/>
              <a:gdLst/>
              <a:ahLst/>
              <a:cxnLst/>
              <a:rect l="l" t="t" r="r" b="b"/>
              <a:pathLst>
                <a:path w="5848350" h="1447800">
                  <a:moveTo>
                    <a:pt x="0" y="1447800"/>
                  </a:moveTo>
                  <a:lnTo>
                    <a:pt x="5848350" y="1447800"/>
                  </a:lnTo>
                  <a:lnTo>
                    <a:pt x="58483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5791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791200" y="14478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0" y="1447800"/>
                  </a:moveTo>
                  <a:lnTo>
                    <a:pt x="5791200" y="1447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56175" y="17462"/>
            <a:ext cx="4669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00"/>
                </a:solidFill>
                <a:latin typeface="Trebuchet MS"/>
                <a:cs typeface="Trebuchet MS"/>
              </a:rPr>
              <a:t>Definisi</a:t>
            </a:r>
            <a:r>
              <a:rPr sz="4000" b="1" spc="-7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FFFF00"/>
                </a:solidFill>
                <a:latin typeface="Trebuchet MS"/>
                <a:cs typeface="Trebuchet MS"/>
              </a:rPr>
              <a:t>Permintaan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6945" y="2356167"/>
            <a:ext cx="452145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EB3C9F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EB3C9F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PERMINTAAN</a:t>
            </a:r>
            <a:r>
              <a:rPr sz="24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rebuchet MS"/>
                <a:cs typeface="Trebuchet MS"/>
              </a:rPr>
              <a:t>(demand)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adalah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jumlah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keseluruhan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barang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dan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jasa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yang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ingin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dibeli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oleh</a:t>
            </a:r>
            <a:r>
              <a:rPr sz="24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konsumen</a:t>
            </a:r>
            <a:r>
              <a:rPr sz="24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pada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berbagai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 err="1">
                <a:solidFill>
                  <a:srgbClr val="404040"/>
                </a:solidFill>
                <a:latin typeface="Trebuchet MS"/>
                <a:cs typeface="Trebuchet MS"/>
              </a:rPr>
              <a:t>macam</a:t>
            </a:r>
            <a:r>
              <a:rPr sz="2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GB" sz="24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-10" dirty="0" err="1">
                <a:solidFill>
                  <a:srgbClr val="404040"/>
                </a:solidFill>
                <a:latin typeface="Trebuchet MS"/>
                <a:cs typeface="Trebuchet MS"/>
              </a:rPr>
              <a:t>ingkat</a:t>
            </a:r>
            <a:r>
              <a:rPr lang="en-US" sz="2400" dirty="0"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404040"/>
                </a:solidFill>
                <a:latin typeface="Trebuchet MS"/>
                <a:cs typeface="Trebuchet MS"/>
              </a:rPr>
              <a:t>harga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17650" y="-6350"/>
            <a:ext cx="3413760" cy="1460500"/>
            <a:chOff x="1517650" y="-6350"/>
            <a:chExt cx="3413760" cy="1460500"/>
          </a:xfrm>
        </p:grpSpPr>
        <p:sp>
          <p:nvSpPr>
            <p:cNvPr id="16" name="object 16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33528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352800" y="1447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0" y="1447800"/>
                  </a:moveTo>
                  <a:lnTo>
                    <a:pt x="3352800" y="14478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4000" y="0"/>
              <a:ext cx="3401060" cy="1417320"/>
            </a:xfrm>
            <a:custGeom>
              <a:avLst/>
              <a:gdLst/>
              <a:ahLst/>
              <a:cxnLst/>
              <a:rect l="l" t="t" r="r" b="b"/>
              <a:pathLst>
                <a:path w="3401060" h="1417320">
                  <a:moveTo>
                    <a:pt x="3401060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3401060" y="1417320"/>
                  </a:lnTo>
                  <a:lnTo>
                    <a:pt x="340106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000" y="0"/>
              <a:ext cx="3401060" cy="1417320"/>
            </a:xfrm>
            <a:custGeom>
              <a:avLst/>
              <a:gdLst/>
              <a:ahLst/>
              <a:cxnLst/>
              <a:rect l="l" t="t" r="r" b="b"/>
              <a:pathLst>
                <a:path w="3401060" h="1417320">
                  <a:moveTo>
                    <a:pt x="0" y="1417320"/>
                  </a:moveTo>
                  <a:lnTo>
                    <a:pt x="3401060" y="1417320"/>
                  </a:lnTo>
                  <a:lnTo>
                    <a:pt x="3401060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30350" y="142240"/>
            <a:ext cx="3364229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2501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28" name="Picture 4" descr="Muslim Ibu Dan Anak Grocery Belanja Stok Foto Foto Stok - Unduh Gambar  Sekarang - Eceran, Supermarket - Toko, Islam - iStock">
            <a:extLst>
              <a:ext uri="{FF2B5EF4-FFF2-40B4-BE49-F238E27FC236}">
                <a16:creationId xmlns:a16="http://schemas.microsoft.com/office/drawing/2014/main" id="{37892C07-09C6-B0E3-1331-34926431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5328920" cy="39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304797"/>
            <a:ext cx="4685030" cy="6476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12192000" cy="6869430"/>
            <a:chOff x="0" y="-5080"/>
            <a:chExt cx="12192000" cy="6869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55419"/>
              <a:ext cx="9144000" cy="54025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0" y="1455419"/>
              <a:ext cx="9144000" cy="5402580"/>
            </a:xfrm>
            <a:custGeom>
              <a:avLst/>
              <a:gdLst/>
              <a:ahLst/>
              <a:cxnLst/>
              <a:rect l="l" t="t" r="r" b="b"/>
              <a:pathLst>
                <a:path w="9144000" h="5402580">
                  <a:moveTo>
                    <a:pt x="0" y="5402580"/>
                  </a:moveTo>
                  <a:lnTo>
                    <a:pt x="9144000" y="540258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4025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800" y="7619"/>
              <a:ext cx="5810250" cy="1447800"/>
            </a:xfrm>
            <a:custGeom>
              <a:avLst/>
              <a:gdLst/>
              <a:ahLst/>
              <a:cxnLst/>
              <a:rect l="l" t="t" r="r" b="b"/>
              <a:pathLst>
                <a:path w="5810250" h="1447800">
                  <a:moveTo>
                    <a:pt x="0" y="1447800"/>
                  </a:moveTo>
                  <a:lnTo>
                    <a:pt x="5810250" y="1447800"/>
                  </a:lnTo>
                  <a:lnTo>
                    <a:pt x="58102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8700" y="7619"/>
              <a:ext cx="5848350" cy="1447800"/>
            </a:xfrm>
            <a:custGeom>
              <a:avLst/>
              <a:gdLst/>
              <a:ahLst/>
              <a:cxnLst/>
              <a:rect l="l" t="t" r="r" b="b"/>
              <a:pathLst>
                <a:path w="5848350" h="1447800">
                  <a:moveTo>
                    <a:pt x="0" y="1447800"/>
                  </a:moveTo>
                  <a:lnTo>
                    <a:pt x="5848350" y="1447800"/>
                  </a:lnTo>
                  <a:lnTo>
                    <a:pt x="58483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5791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791200" y="14478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0" y="1447800"/>
                  </a:moveTo>
                  <a:lnTo>
                    <a:pt x="5791200" y="1447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56175" y="17462"/>
            <a:ext cx="4669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00"/>
                </a:solidFill>
                <a:latin typeface="Trebuchet MS"/>
                <a:cs typeface="Trebuchet MS"/>
              </a:rPr>
              <a:t>Definisi</a:t>
            </a:r>
            <a:r>
              <a:rPr sz="4000" b="1" spc="-7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FFFF00"/>
                </a:solidFill>
                <a:latin typeface="Trebuchet MS"/>
                <a:cs typeface="Trebuchet MS"/>
              </a:rPr>
              <a:t>Permintaan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482408" y="2067559"/>
            <a:ext cx="5375592" cy="3626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Permintaan</a:t>
            </a:r>
            <a:r>
              <a:rPr spc="-40" dirty="0"/>
              <a:t> </a:t>
            </a:r>
            <a:r>
              <a:rPr dirty="0"/>
              <a:t>dapat</a:t>
            </a:r>
            <a:r>
              <a:rPr spc="-35" dirty="0"/>
              <a:t> </a:t>
            </a:r>
            <a:r>
              <a:rPr dirty="0"/>
              <a:t>digolongkan</a:t>
            </a:r>
            <a:r>
              <a:rPr spc="-35" dirty="0"/>
              <a:t> </a:t>
            </a:r>
            <a:r>
              <a:rPr dirty="0" err="1"/>
              <a:t>menjadi</a:t>
            </a:r>
            <a:r>
              <a:rPr spc="-35" dirty="0"/>
              <a:t> </a:t>
            </a:r>
            <a:r>
              <a:rPr spc="-10" dirty="0" err="1"/>
              <a:t>tiga</a:t>
            </a:r>
            <a:r>
              <a:rPr lang="en-US" spc="-10" dirty="0"/>
              <a:t> :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endParaRPr spc="-10" dirty="0"/>
          </a:p>
          <a:p>
            <a:pPr marL="38100" marR="897255" indent="254000">
              <a:lnSpc>
                <a:spcPct val="100000"/>
              </a:lnSpc>
              <a:buAutoNum type="alphaLcPeriod"/>
              <a:tabLst>
                <a:tab pos="292100" algn="l"/>
              </a:tabLst>
            </a:pPr>
            <a:r>
              <a:rPr b="1" dirty="0"/>
              <a:t>Permintaan</a:t>
            </a:r>
            <a:r>
              <a:rPr b="1" spc="-45" dirty="0"/>
              <a:t> </a:t>
            </a:r>
            <a:r>
              <a:rPr b="1" dirty="0"/>
              <a:t>efektif</a:t>
            </a:r>
            <a:r>
              <a:rPr b="1" spc="-25" dirty="0"/>
              <a:t> </a:t>
            </a:r>
            <a:r>
              <a:rPr b="1" dirty="0"/>
              <a:t>(effective</a:t>
            </a:r>
            <a:r>
              <a:rPr b="1" spc="-20" dirty="0"/>
              <a:t> </a:t>
            </a:r>
            <a:r>
              <a:rPr b="1" dirty="0"/>
              <a:t>demand)</a:t>
            </a:r>
            <a:r>
              <a:rPr b="1" spc="-25" dirty="0"/>
              <a:t> </a:t>
            </a:r>
            <a:r>
              <a:rPr dirty="0"/>
              <a:t>adalah</a:t>
            </a:r>
            <a:r>
              <a:rPr spc="-25" dirty="0"/>
              <a:t> </a:t>
            </a:r>
            <a:r>
              <a:rPr spc="-10" dirty="0"/>
              <a:t>permintaan </a:t>
            </a:r>
            <a:r>
              <a:rPr dirty="0"/>
              <a:t>terhadap</a:t>
            </a:r>
            <a:r>
              <a:rPr spc="-45" dirty="0"/>
              <a:t> </a:t>
            </a:r>
            <a:r>
              <a:rPr dirty="0"/>
              <a:t>suatu</a:t>
            </a:r>
            <a:r>
              <a:rPr spc="-40" dirty="0"/>
              <a:t> </a:t>
            </a:r>
            <a:r>
              <a:rPr dirty="0"/>
              <a:t>barang</a:t>
            </a:r>
            <a:r>
              <a:rPr spc="-40" dirty="0"/>
              <a:t> </a:t>
            </a:r>
            <a:r>
              <a:rPr dirty="0"/>
              <a:t>yang</a:t>
            </a:r>
            <a:r>
              <a:rPr spc="-35" dirty="0"/>
              <a:t> </a:t>
            </a:r>
            <a:r>
              <a:rPr dirty="0"/>
              <a:t>disertai</a:t>
            </a:r>
            <a:r>
              <a:rPr spc="-35" dirty="0"/>
              <a:t> </a:t>
            </a:r>
            <a:r>
              <a:rPr dirty="0"/>
              <a:t>dengan</a:t>
            </a:r>
            <a:r>
              <a:rPr spc="-30" dirty="0"/>
              <a:t> </a:t>
            </a:r>
            <a:r>
              <a:rPr spc="-10" dirty="0"/>
              <a:t>kemampuan </a:t>
            </a:r>
            <a:r>
              <a:rPr dirty="0"/>
              <a:t>untuk</a:t>
            </a:r>
            <a:r>
              <a:rPr spc="-15" dirty="0"/>
              <a:t> </a:t>
            </a:r>
            <a:r>
              <a:rPr dirty="0"/>
              <a:t>membayar</a:t>
            </a:r>
            <a:r>
              <a:rPr spc="-15" dirty="0"/>
              <a:t> </a:t>
            </a:r>
            <a:r>
              <a:rPr dirty="0"/>
              <a:t>harga</a:t>
            </a:r>
            <a:r>
              <a:rPr spc="-10" dirty="0"/>
              <a:t> </a:t>
            </a:r>
            <a:r>
              <a:rPr dirty="0"/>
              <a:t>barang</a:t>
            </a:r>
            <a:r>
              <a:rPr spc="-20" dirty="0"/>
              <a:t> </a:t>
            </a:r>
            <a:r>
              <a:rPr spc="-10" dirty="0"/>
              <a:t>tersebut.</a:t>
            </a:r>
          </a:p>
          <a:p>
            <a:pPr marL="38100" marR="551180" indent="254000">
              <a:lnSpc>
                <a:spcPct val="100000"/>
              </a:lnSpc>
              <a:buAutoNum type="alphaLcPeriod"/>
              <a:tabLst>
                <a:tab pos="292100" algn="l"/>
              </a:tabLst>
            </a:pPr>
            <a:r>
              <a:rPr b="1" dirty="0"/>
              <a:t>Permintaan</a:t>
            </a:r>
            <a:r>
              <a:rPr b="1" spc="-45" dirty="0"/>
              <a:t> </a:t>
            </a:r>
            <a:r>
              <a:rPr b="1" dirty="0"/>
              <a:t>absolut</a:t>
            </a:r>
            <a:r>
              <a:rPr b="1" spc="-25" dirty="0"/>
              <a:t> </a:t>
            </a:r>
            <a:r>
              <a:rPr b="1" dirty="0"/>
              <a:t>(absolute</a:t>
            </a:r>
            <a:r>
              <a:rPr b="1" spc="-25" dirty="0"/>
              <a:t> </a:t>
            </a:r>
            <a:r>
              <a:rPr b="1" dirty="0"/>
              <a:t>demand)</a:t>
            </a:r>
            <a:r>
              <a:rPr b="1" spc="-25" dirty="0"/>
              <a:t> </a:t>
            </a:r>
            <a:r>
              <a:rPr dirty="0"/>
              <a:t>adalah</a:t>
            </a:r>
            <a:r>
              <a:rPr spc="-20" dirty="0"/>
              <a:t> </a:t>
            </a:r>
            <a:r>
              <a:rPr spc="-10" dirty="0"/>
              <a:t>permintaan </a:t>
            </a:r>
            <a:r>
              <a:rPr dirty="0"/>
              <a:t>terhadap</a:t>
            </a:r>
            <a:r>
              <a:rPr spc="-35" dirty="0"/>
              <a:t> </a:t>
            </a:r>
            <a:r>
              <a:rPr dirty="0"/>
              <a:t>suatu</a:t>
            </a:r>
            <a:r>
              <a:rPr spc="-25" dirty="0"/>
              <a:t> </a:t>
            </a:r>
            <a:r>
              <a:rPr dirty="0"/>
              <a:t>barang</a:t>
            </a:r>
            <a:r>
              <a:rPr spc="-35" dirty="0"/>
              <a:t> </a:t>
            </a:r>
            <a:r>
              <a:rPr dirty="0"/>
              <a:t>yang</a:t>
            </a:r>
            <a:r>
              <a:rPr spc="-20" dirty="0"/>
              <a:t> </a:t>
            </a:r>
            <a:r>
              <a:rPr dirty="0"/>
              <a:t>tidak</a:t>
            </a:r>
            <a:r>
              <a:rPr spc="-25" dirty="0"/>
              <a:t> </a:t>
            </a:r>
            <a:r>
              <a:rPr dirty="0"/>
              <a:t>disertai</a:t>
            </a:r>
            <a:r>
              <a:rPr spc="-25" dirty="0"/>
              <a:t> </a:t>
            </a:r>
            <a:r>
              <a:rPr dirty="0"/>
              <a:t>dengan</a:t>
            </a:r>
            <a:r>
              <a:rPr spc="-30" dirty="0"/>
              <a:t> </a:t>
            </a:r>
            <a:r>
              <a:rPr spc="-10" dirty="0"/>
              <a:t>kemampuan </a:t>
            </a:r>
            <a:r>
              <a:rPr dirty="0"/>
              <a:t>untuk</a:t>
            </a:r>
            <a:r>
              <a:rPr spc="-15" dirty="0"/>
              <a:t> </a:t>
            </a:r>
            <a:r>
              <a:rPr dirty="0"/>
              <a:t>membayar</a:t>
            </a:r>
            <a:r>
              <a:rPr spc="-15" dirty="0"/>
              <a:t> </a:t>
            </a:r>
            <a:r>
              <a:rPr dirty="0"/>
              <a:t>harga</a:t>
            </a:r>
            <a:r>
              <a:rPr spc="-10" dirty="0"/>
              <a:t> </a:t>
            </a:r>
            <a:r>
              <a:rPr dirty="0"/>
              <a:t>barang</a:t>
            </a:r>
            <a:r>
              <a:rPr spc="-20" dirty="0"/>
              <a:t> </a:t>
            </a:r>
            <a:r>
              <a:rPr spc="-10" dirty="0"/>
              <a:t>tersebut.</a:t>
            </a:r>
          </a:p>
          <a:p>
            <a:pPr marL="38100" marR="30480" indent="241300">
              <a:lnSpc>
                <a:spcPct val="100000"/>
              </a:lnSpc>
              <a:buAutoNum type="alphaLcPeriod"/>
              <a:tabLst>
                <a:tab pos="279400" algn="l"/>
              </a:tabLst>
            </a:pPr>
            <a:r>
              <a:rPr b="1" dirty="0"/>
              <a:t>Permintaan</a:t>
            </a:r>
            <a:r>
              <a:rPr b="1" spc="-35" dirty="0"/>
              <a:t> </a:t>
            </a:r>
            <a:r>
              <a:rPr b="1" dirty="0"/>
              <a:t>potensial</a:t>
            </a:r>
            <a:r>
              <a:rPr b="1" spc="-30" dirty="0"/>
              <a:t> </a:t>
            </a:r>
            <a:r>
              <a:rPr b="1" dirty="0"/>
              <a:t>(potential</a:t>
            </a:r>
            <a:r>
              <a:rPr b="1" spc="-30" dirty="0"/>
              <a:t> </a:t>
            </a:r>
            <a:r>
              <a:rPr b="1" dirty="0"/>
              <a:t>demand)</a:t>
            </a:r>
            <a:r>
              <a:rPr b="1" spc="-30" dirty="0"/>
              <a:t> </a:t>
            </a:r>
            <a:r>
              <a:rPr dirty="0"/>
              <a:t>adalah</a:t>
            </a:r>
            <a:r>
              <a:rPr spc="-30" dirty="0"/>
              <a:t> </a:t>
            </a:r>
            <a:r>
              <a:rPr dirty="0"/>
              <a:t>permintaan</a:t>
            </a:r>
            <a:r>
              <a:rPr spc="-40" dirty="0"/>
              <a:t> </a:t>
            </a:r>
            <a:r>
              <a:rPr spc="-20" dirty="0"/>
              <a:t>yang </a:t>
            </a:r>
            <a:r>
              <a:rPr dirty="0"/>
              <a:t>memiliki</a:t>
            </a:r>
            <a:r>
              <a:rPr spc="-55" dirty="0"/>
              <a:t> </a:t>
            </a:r>
            <a:r>
              <a:rPr dirty="0"/>
              <a:t>kemampuan</a:t>
            </a:r>
            <a:r>
              <a:rPr spc="-40" dirty="0"/>
              <a:t> </a:t>
            </a:r>
            <a:r>
              <a:rPr dirty="0"/>
              <a:t>membeli</a:t>
            </a:r>
            <a:r>
              <a:rPr spc="-40" dirty="0"/>
              <a:t> </a:t>
            </a:r>
            <a:r>
              <a:rPr dirty="0"/>
              <a:t>tetapi</a:t>
            </a:r>
            <a:r>
              <a:rPr spc="-40" dirty="0"/>
              <a:t> </a:t>
            </a:r>
            <a:r>
              <a:rPr dirty="0"/>
              <a:t>belum</a:t>
            </a:r>
            <a:r>
              <a:rPr spc="-40" dirty="0"/>
              <a:t> </a:t>
            </a:r>
            <a:r>
              <a:rPr spc="-10" dirty="0" err="1"/>
              <a:t>melaksanakan</a:t>
            </a:r>
            <a:r>
              <a:rPr spc="-10" dirty="0"/>
              <a:t> </a:t>
            </a:r>
            <a:r>
              <a:rPr spc="50" dirty="0" err="1"/>
              <a:t>pe</a:t>
            </a:r>
            <a:r>
              <a:rPr spc="40" dirty="0" err="1"/>
              <a:t>m</a:t>
            </a:r>
            <a:r>
              <a:rPr spc="45" dirty="0" err="1"/>
              <a:t>beli</a:t>
            </a:r>
            <a:r>
              <a:rPr spc="-660" dirty="0" err="1"/>
              <a:t>a</a:t>
            </a:r>
            <a:endParaRPr sz="2700" baseline="-30864" dirty="0"/>
          </a:p>
        </p:txBody>
      </p:sp>
      <p:grpSp>
        <p:nvGrpSpPr>
          <p:cNvPr id="15" name="object 15"/>
          <p:cNvGrpSpPr/>
          <p:nvPr/>
        </p:nvGrpSpPr>
        <p:grpSpPr>
          <a:xfrm>
            <a:off x="1517650" y="-6350"/>
            <a:ext cx="3413760" cy="1460500"/>
            <a:chOff x="1517650" y="-6350"/>
            <a:chExt cx="3413760" cy="1460500"/>
          </a:xfrm>
        </p:grpSpPr>
        <p:sp>
          <p:nvSpPr>
            <p:cNvPr id="16" name="object 16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33528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352800" y="1447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0" y="1447800"/>
                  </a:moveTo>
                  <a:lnTo>
                    <a:pt x="3352800" y="14478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4000" y="0"/>
              <a:ext cx="3401060" cy="1417320"/>
            </a:xfrm>
            <a:custGeom>
              <a:avLst/>
              <a:gdLst/>
              <a:ahLst/>
              <a:cxnLst/>
              <a:rect l="l" t="t" r="r" b="b"/>
              <a:pathLst>
                <a:path w="3401060" h="1417320">
                  <a:moveTo>
                    <a:pt x="3401060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3401060" y="1417320"/>
                  </a:lnTo>
                  <a:lnTo>
                    <a:pt x="340106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000" y="0"/>
              <a:ext cx="3401060" cy="1417320"/>
            </a:xfrm>
            <a:custGeom>
              <a:avLst/>
              <a:gdLst/>
              <a:ahLst/>
              <a:cxnLst/>
              <a:rect l="l" t="t" r="r" b="b"/>
              <a:pathLst>
                <a:path w="3401060" h="1417320">
                  <a:moveTo>
                    <a:pt x="0" y="1417320"/>
                  </a:moveTo>
                  <a:lnTo>
                    <a:pt x="3401060" y="1417320"/>
                  </a:lnTo>
                  <a:lnTo>
                    <a:pt x="3401060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30350" y="142240"/>
            <a:ext cx="3364229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2501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050" name="Picture 2" descr="32,052 Happy Muslim Stock Video Footage - 4K and HD Video Clips |  Shutterstock">
            <a:extLst>
              <a:ext uri="{FF2B5EF4-FFF2-40B4-BE49-F238E27FC236}">
                <a16:creationId xmlns:a16="http://schemas.microsoft.com/office/drawing/2014/main" id="{B6532DE4-2AE6-1269-CB66-77CB4FD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66302"/>
            <a:ext cx="5360530" cy="30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12193905" cy="6868795"/>
            <a:chOff x="0" y="-5080"/>
            <a:chExt cx="12193905" cy="6868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24419" y="0"/>
              <a:ext cx="4764405" cy="6858634"/>
            </a:xfrm>
            <a:custGeom>
              <a:avLst/>
              <a:gdLst/>
              <a:ahLst/>
              <a:cxnLst/>
              <a:rect l="l" t="t" r="r" b="b"/>
              <a:pathLst>
                <a:path w="4764405" h="6858634">
                  <a:moveTo>
                    <a:pt x="1946909" y="0"/>
                  </a:moveTo>
                  <a:lnTo>
                    <a:pt x="3166109" y="6857999"/>
                  </a:lnTo>
                </a:path>
                <a:path w="4764405" h="6858634">
                  <a:moveTo>
                    <a:pt x="4764024" y="3681729"/>
                  </a:moveTo>
                  <a:lnTo>
                    <a:pt x="0" y="6858316"/>
                  </a:lnTo>
                </a:path>
              </a:pathLst>
            </a:custGeom>
            <a:ln w="1016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58" y="0"/>
                  </a:moveTo>
                  <a:lnTo>
                    <a:pt x="2043317" y="0"/>
                  </a:lnTo>
                  <a:lnTo>
                    <a:pt x="0" y="6857996"/>
                  </a:lnTo>
                  <a:lnTo>
                    <a:pt x="3007358" y="6857996"/>
                  </a:lnTo>
                  <a:lnTo>
                    <a:pt x="3007358" y="0"/>
                  </a:lnTo>
                  <a:close/>
                </a:path>
              </a:pathLst>
            </a:custGeom>
            <a:solidFill>
              <a:srgbClr val="F495CA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3813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8187" y="0"/>
                  </a:moveTo>
                  <a:lnTo>
                    <a:pt x="0" y="0"/>
                  </a:lnTo>
                  <a:lnTo>
                    <a:pt x="1208585" y="6857996"/>
                  </a:lnTo>
                  <a:lnTo>
                    <a:pt x="2588187" y="6857996"/>
                  </a:lnTo>
                  <a:lnTo>
                    <a:pt x="2588187" y="0"/>
                  </a:lnTo>
                  <a:close/>
                </a:path>
              </a:pathLst>
            </a:custGeom>
            <a:solidFill>
              <a:srgbClr val="F49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180" y="3047999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820" y="0"/>
                  </a:moveTo>
                  <a:lnTo>
                    <a:pt x="0" y="3810000"/>
                  </a:lnTo>
                  <a:lnTo>
                    <a:pt x="3258820" y="3810000"/>
                  </a:lnTo>
                  <a:lnTo>
                    <a:pt x="3258820" y="0"/>
                  </a:lnTo>
                  <a:close/>
                </a:path>
              </a:pathLst>
            </a:custGeom>
            <a:solidFill>
              <a:srgbClr val="F495CA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242" y="0"/>
              <a:ext cx="2852420" cy="6858000"/>
            </a:xfrm>
            <a:custGeom>
              <a:avLst/>
              <a:gdLst/>
              <a:ahLst/>
              <a:cxnLst/>
              <a:rect l="l" t="t" r="r" b="b"/>
              <a:pathLst>
                <a:path w="2852420" h="6858000">
                  <a:moveTo>
                    <a:pt x="2852217" y="0"/>
                  </a:moveTo>
                  <a:lnTo>
                    <a:pt x="0" y="0"/>
                  </a:lnTo>
                  <a:lnTo>
                    <a:pt x="2468548" y="6857996"/>
                  </a:lnTo>
                  <a:lnTo>
                    <a:pt x="2852217" y="6857996"/>
                  </a:lnTo>
                  <a:lnTo>
                    <a:pt x="2852217" y="0"/>
                  </a:lnTo>
                  <a:close/>
                </a:path>
              </a:pathLst>
            </a:custGeom>
            <a:solidFill>
              <a:srgbClr val="EB3C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7870" y="0"/>
              <a:ext cx="1291590" cy="6858000"/>
            </a:xfrm>
            <a:custGeom>
              <a:avLst/>
              <a:gdLst/>
              <a:ahLst/>
              <a:cxnLst/>
              <a:rect l="l" t="t" r="r" b="b"/>
              <a:pathLst>
                <a:path w="1291590" h="6858000">
                  <a:moveTo>
                    <a:pt x="1291589" y="0"/>
                  </a:moveTo>
                  <a:lnTo>
                    <a:pt x="1019819" y="0"/>
                  </a:lnTo>
                  <a:lnTo>
                    <a:pt x="0" y="6857996"/>
                  </a:lnTo>
                  <a:lnTo>
                    <a:pt x="1291589" y="6857996"/>
                  </a:lnTo>
                  <a:lnTo>
                    <a:pt x="1291589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1011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48" y="0"/>
                  </a:moveTo>
                  <a:lnTo>
                    <a:pt x="0" y="0"/>
                  </a:lnTo>
                  <a:lnTo>
                    <a:pt x="1107986" y="6857996"/>
                  </a:lnTo>
                  <a:lnTo>
                    <a:pt x="1248448" y="6857996"/>
                  </a:lnTo>
                  <a:lnTo>
                    <a:pt x="1248448" y="0"/>
                  </a:lnTo>
                  <a:close/>
                </a:path>
              </a:pathLst>
            </a:custGeom>
            <a:solidFill>
              <a:srgbClr val="B112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17650" y="0"/>
            <a:ext cx="9150350" cy="6864350"/>
            <a:chOff x="1517650" y="0"/>
            <a:chExt cx="9150350" cy="6864350"/>
          </a:xfrm>
        </p:grpSpPr>
        <p:sp>
          <p:nvSpPr>
            <p:cNvPr id="14" name="object 14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5791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791200" y="14478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47800"/>
              <a:ext cx="5257800" cy="54102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4000" y="1447800"/>
              <a:ext cx="5257800" cy="5410200"/>
            </a:xfrm>
            <a:custGeom>
              <a:avLst/>
              <a:gdLst/>
              <a:ahLst/>
              <a:cxnLst/>
              <a:rect l="l" t="t" r="r" b="b"/>
              <a:pathLst>
                <a:path w="5257800" h="5410200">
                  <a:moveTo>
                    <a:pt x="0" y="5410200"/>
                  </a:moveTo>
                  <a:lnTo>
                    <a:pt x="5257800" y="5410200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4075" marR="5080" indent="-7620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Faktor</a:t>
            </a:r>
            <a:r>
              <a:rPr sz="3200" b="1" spc="-254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Yang</a:t>
            </a:r>
            <a:r>
              <a:rPr sz="3200" b="1" spc="-200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Mempengaruhi Permintaan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794" y="2228469"/>
            <a:ext cx="3541395" cy="33470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93395" indent="-44259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493395" algn="l"/>
              </a:tabLst>
            </a:pP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endParaRPr sz="2800" dirty="0">
              <a:latin typeface="Trebuchet MS"/>
              <a:cs typeface="Trebuchet MS"/>
            </a:endParaRPr>
          </a:p>
          <a:p>
            <a:pPr marL="493395" indent="-44259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93395" algn="l"/>
              </a:tabLst>
            </a:pP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Pendapatan</a:t>
            </a:r>
            <a:endParaRPr sz="2800" dirty="0">
              <a:latin typeface="Trebuchet MS"/>
              <a:cs typeface="Trebuchet MS"/>
            </a:endParaRPr>
          </a:p>
          <a:p>
            <a:pPr marL="493395" indent="-44259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93395" algn="l"/>
              </a:tabLst>
            </a:pPr>
            <a:r>
              <a:rPr sz="2800" b="1" dirty="0">
                <a:solidFill>
                  <a:srgbClr val="2C3B43"/>
                </a:solidFill>
                <a:latin typeface="Trebuchet MS"/>
                <a:cs typeface="Trebuchet MS"/>
              </a:rPr>
              <a:t>Selera</a:t>
            </a:r>
            <a:r>
              <a:rPr sz="2800" b="1" spc="-17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Konsumen</a:t>
            </a:r>
            <a:endParaRPr sz="2800" dirty="0">
              <a:latin typeface="Trebuchet MS"/>
              <a:cs typeface="Trebuchet MS"/>
            </a:endParaRPr>
          </a:p>
          <a:p>
            <a:pPr marL="493395" indent="-44259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93395" algn="l"/>
              </a:tabLst>
            </a:pPr>
            <a:r>
              <a:rPr sz="2800" b="1" dirty="0">
                <a:solidFill>
                  <a:srgbClr val="2C3B43"/>
                </a:solidFill>
                <a:latin typeface="Trebuchet MS"/>
                <a:cs typeface="Trebuchet MS"/>
              </a:rPr>
              <a:t>Harga</a:t>
            </a:r>
            <a:r>
              <a:rPr sz="2800" b="1" spc="-8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2C3B43"/>
                </a:solidFill>
                <a:latin typeface="Trebuchet MS"/>
                <a:cs typeface="Trebuchet MS"/>
              </a:rPr>
              <a:t>Barang</a:t>
            </a:r>
            <a:r>
              <a:rPr sz="2800" b="1" spc="-9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2C3B43"/>
                </a:solidFill>
                <a:latin typeface="Trebuchet MS"/>
                <a:cs typeface="Trebuchet MS"/>
              </a:rPr>
              <a:t>Lain</a:t>
            </a:r>
            <a:endParaRPr sz="2800" dirty="0">
              <a:latin typeface="Trebuchet MS"/>
              <a:cs typeface="Trebuchet MS"/>
            </a:endParaRPr>
          </a:p>
          <a:p>
            <a:pPr marL="493395" indent="-44259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93395" algn="l"/>
              </a:tabLst>
            </a:pPr>
            <a:r>
              <a:rPr sz="2800" b="1" spc="-10" dirty="0">
                <a:solidFill>
                  <a:srgbClr val="2C3B43"/>
                </a:solidFill>
                <a:latin typeface="Trebuchet MS"/>
                <a:cs typeface="Trebuchet MS"/>
              </a:rPr>
              <a:t>Perkiraan</a:t>
            </a:r>
            <a:endParaRPr sz="2800" dirty="0">
              <a:latin typeface="Trebuchet MS"/>
              <a:cs typeface="Trebuchet MS"/>
            </a:endParaRPr>
          </a:p>
          <a:p>
            <a:pPr marL="575945" indent="-442595">
              <a:lnSpc>
                <a:spcPts val="3215"/>
              </a:lnSpc>
              <a:spcBef>
                <a:spcPts val="1000"/>
              </a:spcBef>
              <a:buAutoNum type="arabicPeriod"/>
              <a:tabLst>
                <a:tab pos="575945" algn="l"/>
              </a:tabLst>
            </a:pPr>
            <a:r>
              <a:rPr sz="2800" b="1" dirty="0" err="1">
                <a:solidFill>
                  <a:srgbClr val="2C3B43"/>
                </a:solidFill>
                <a:latin typeface="Trebuchet MS"/>
                <a:cs typeface="Trebuchet MS"/>
              </a:rPr>
              <a:t>Jumlah</a:t>
            </a:r>
            <a:r>
              <a:rPr sz="2800" b="1" spc="-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b="1" spc="-10" dirty="0" err="1">
                <a:solidFill>
                  <a:srgbClr val="2C3B43"/>
                </a:solidFill>
                <a:latin typeface="Trebuchet MS"/>
                <a:cs typeface="Trebuchet MS"/>
              </a:rPr>
              <a:t>Penduduk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074" name="Picture 2" descr="Selain Meminimalisasi Penularan Covid-19, Ini 5 Keuntungan Lain Berbelanja  di Supermarket Online">
            <a:extLst>
              <a:ext uri="{FF2B5EF4-FFF2-40B4-BE49-F238E27FC236}">
                <a16:creationId xmlns:a16="http://schemas.microsoft.com/office/drawing/2014/main" id="{FE501279-6F90-B9FE-F7A8-2C5AB977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760" y="3951497"/>
            <a:ext cx="2862891" cy="190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Cara Kelola Gaji di Era New Normal agar Tak Cepat Habis Halaman all -  Kompas.com">
            <a:extLst>
              <a:ext uri="{FF2B5EF4-FFF2-40B4-BE49-F238E27FC236}">
                <a16:creationId xmlns:a16="http://schemas.microsoft.com/office/drawing/2014/main" id="{7DE62374-AA57-599A-698C-B968422A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62" y="2042903"/>
            <a:ext cx="2862891" cy="190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12193905" cy="6868795"/>
            <a:chOff x="0" y="-5080"/>
            <a:chExt cx="12193905" cy="6868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24419" y="0"/>
              <a:ext cx="4764405" cy="6858634"/>
            </a:xfrm>
            <a:custGeom>
              <a:avLst/>
              <a:gdLst/>
              <a:ahLst/>
              <a:cxnLst/>
              <a:rect l="l" t="t" r="r" b="b"/>
              <a:pathLst>
                <a:path w="4764405" h="6858634">
                  <a:moveTo>
                    <a:pt x="1946909" y="0"/>
                  </a:moveTo>
                  <a:lnTo>
                    <a:pt x="3166109" y="6857999"/>
                  </a:lnTo>
                </a:path>
                <a:path w="4764405" h="6858634">
                  <a:moveTo>
                    <a:pt x="4764024" y="3681729"/>
                  </a:moveTo>
                  <a:lnTo>
                    <a:pt x="0" y="6858316"/>
                  </a:lnTo>
                </a:path>
              </a:pathLst>
            </a:custGeom>
            <a:ln w="1016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58" y="0"/>
                  </a:moveTo>
                  <a:lnTo>
                    <a:pt x="2043317" y="0"/>
                  </a:lnTo>
                  <a:lnTo>
                    <a:pt x="0" y="6857996"/>
                  </a:lnTo>
                  <a:lnTo>
                    <a:pt x="3007358" y="6857996"/>
                  </a:lnTo>
                  <a:lnTo>
                    <a:pt x="3007358" y="0"/>
                  </a:lnTo>
                  <a:close/>
                </a:path>
              </a:pathLst>
            </a:custGeom>
            <a:solidFill>
              <a:srgbClr val="F495CA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3813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8187" y="0"/>
                  </a:moveTo>
                  <a:lnTo>
                    <a:pt x="0" y="0"/>
                  </a:lnTo>
                  <a:lnTo>
                    <a:pt x="1208585" y="6857996"/>
                  </a:lnTo>
                  <a:lnTo>
                    <a:pt x="2588187" y="6857996"/>
                  </a:lnTo>
                  <a:lnTo>
                    <a:pt x="2588187" y="0"/>
                  </a:lnTo>
                  <a:close/>
                </a:path>
              </a:pathLst>
            </a:custGeom>
            <a:solidFill>
              <a:srgbClr val="F49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180" y="3047999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820" y="0"/>
                  </a:moveTo>
                  <a:lnTo>
                    <a:pt x="0" y="3810000"/>
                  </a:lnTo>
                  <a:lnTo>
                    <a:pt x="3258820" y="3810000"/>
                  </a:lnTo>
                  <a:lnTo>
                    <a:pt x="3258820" y="0"/>
                  </a:lnTo>
                  <a:close/>
                </a:path>
              </a:pathLst>
            </a:custGeom>
            <a:solidFill>
              <a:srgbClr val="F495CA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242" y="0"/>
              <a:ext cx="2852420" cy="6858000"/>
            </a:xfrm>
            <a:custGeom>
              <a:avLst/>
              <a:gdLst/>
              <a:ahLst/>
              <a:cxnLst/>
              <a:rect l="l" t="t" r="r" b="b"/>
              <a:pathLst>
                <a:path w="2852420" h="6858000">
                  <a:moveTo>
                    <a:pt x="2852217" y="0"/>
                  </a:moveTo>
                  <a:lnTo>
                    <a:pt x="0" y="0"/>
                  </a:lnTo>
                  <a:lnTo>
                    <a:pt x="2468548" y="6857996"/>
                  </a:lnTo>
                  <a:lnTo>
                    <a:pt x="2852217" y="6857996"/>
                  </a:lnTo>
                  <a:lnTo>
                    <a:pt x="2852217" y="0"/>
                  </a:lnTo>
                  <a:close/>
                </a:path>
              </a:pathLst>
            </a:custGeom>
            <a:solidFill>
              <a:srgbClr val="EB3C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7870" y="0"/>
              <a:ext cx="1291590" cy="6858000"/>
            </a:xfrm>
            <a:custGeom>
              <a:avLst/>
              <a:gdLst/>
              <a:ahLst/>
              <a:cxnLst/>
              <a:rect l="l" t="t" r="r" b="b"/>
              <a:pathLst>
                <a:path w="1291590" h="6858000">
                  <a:moveTo>
                    <a:pt x="1291589" y="0"/>
                  </a:moveTo>
                  <a:lnTo>
                    <a:pt x="1019819" y="0"/>
                  </a:lnTo>
                  <a:lnTo>
                    <a:pt x="0" y="6857996"/>
                  </a:lnTo>
                  <a:lnTo>
                    <a:pt x="1291589" y="6857996"/>
                  </a:lnTo>
                  <a:lnTo>
                    <a:pt x="1291589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1011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48" y="0"/>
                  </a:moveTo>
                  <a:lnTo>
                    <a:pt x="0" y="0"/>
                  </a:lnTo>
                  <a:lnTo>
                    <a:pt x="1107986" y="6857996"/>
                  </a:lnTo>
                  <a:lnTo>
                    <a:pt x="1248448" y="6857996"/>
                  </a:lnTo>
                  <a:lnTo>
                    <a:pt x="1248448" y="0"/>
                  </a:lnTo>
                  <a:close/>
                </a:path>
              </a:pathLst>
            </a:custGeom>
            <a:solidFill>
              <a:srgbClr val="B112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17650" y="-5080"/>
            <a:ext cx="9155430" cy="6869430"/>
            <a:chOff x="1517650" y="-5080"/>
            <a:chExt cx="9155430" cy="68694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47800"/>
              <a:ext cx="4706620" cy="5410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24000" y="1447800"/>
              <a:ext cx="4706620" cy="5410200"/>
            </a:xfrm>
            <a:custGeom>
              <a:avLst/>
              <a:gdLst/>
              <a:ahLst/>
              <a:cxnLst/>
              <a:rect l="l" t="t" r="r" b="b"/>
              <a:pathLst>
                <a:path w="4706620" h="5410200">
                  <a:moveTo>
                    <a:pt x="0" y="5410200"/>
                  </a:moveTo>
                  <a:lnTo>
                    <a:pt x="4706620" y="5410200"/>
                  </a:lnTo>
                  <a:lnTo>
                    <a:pt x="470662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0" y="1447800"/>
                  </a:moveTo>
                  <a:lnTo>
                    <a:pt x="5791200" y="1447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876800" y="0"/>
            <a:ext cx="5791200" cy="1447800"/>
          </a:xfrm>
          <a:prstGeom prst="rect">
            <a:avLst/>
          </a:prstGeom>
          <a:solidFill>
            <a:srgbClr val="F77E9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4000" b="1" dirty="0">
                <a:latin typeface="Trebuchet MS"/>
                <a:cs typeface="Trebuchet MS"/>
              </a:rPr>
              <a:t>Kurva </a:t>
            </a:r>
            <a:r>
              <a:rPr sz="4000" b="1" spc="-10" dirty="0">
                <a:latin typeface="Trebuchet MS"/>
                <a:cs typeface="Trebuchet MS"/>
              </a:rPr>
              <a:t>Permintaan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1200" y="1676400"/>
            <a:ext cx="3886200" cy="4572000"/>
          </a:xfrm>
          <a:prstGeom prst="rect">
            <a:avLst/>
          </a:prstGeom>
          <a:ln w="10159">
            <a:solidFill>
              <a:srgbClr val="00FFFF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Times New Roman"/>
              <a:cs typeface="Times New Roman"/>
            </a:endParaRPr>
          </a:p>
          <a:p>
            <a:pPr marL="434340" marR="259079" indent="-342900">
              <a:lnSpc>
                <a:spcPct val="90200"/>
              </a:lnSpc>
              <a:spcBef>
                <a:spcPts val="5"/>
              </a:spcBef>
              <a:tabLst>
                <a:tab pos="434340" algn="l"/>
              </a:tabLst>
            </a:pPr>
            <a:r>
              <a:rPr sz="1450" spc="-50" dirty="0">
                <a:latin typeface="Wingdings"/>
                <a:cs typeface="Wingdings"/>
              </a:rPr>
              <a:t>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Hukum</a:t>
            </a:r>
            <a:r>
              <a:rPr sz="18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Permintaan menyatakan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bahwa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bila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harga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naik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maka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jumlah</a:t>
            </a:r>
            <a:r>
              <a:rPr sz="18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permintaan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akan</a:t>
            </a:r>
            <a:r>
              <a:rPr sz="18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turun</a:t>
            </a:r>
            <a:r>
              <a:rPr sz="18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dan</a:t>
            </a:r>
            <a:r>
              <a:rPr sz="18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sebaliknya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800">
              <a:latin typeface="Trebuchet MS"/>
              <a:cs typeface="Trebuchet MS"/>
            </a:endParaRPr>
          </a:p>
          <a:p>
            <a:pPr marL="434340" marR="118745" indent="-342900">
              <a:lnSpc>
                <a:spcPct val="90000"/>
              </a:lnSpc>
              <a:tabLst>
                <a:tab pos="434340" algn="l"/>
              </a:tabLst>
            </a:pPr>
            <a:r>
              <a:rPr sz="1450" spc="-50" dirty="0">
                <a:latin typeface="Wingdings"/>
                <a:cs typeface="Wingdings"/>
              </a:rPr>
              <a:t>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Untuk</a:t>
            </a:r>
            <a:r>
              <a:rPr sz="18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menggambarkan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kurva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permintaan,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digunakan</a:t>
            </a:r>
            <a:r>
              <a:rPr sz="1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sebagai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tolak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ukur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adalah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harga, sedangkan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faktor-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faktor</a:t>
            </a:r>
            <a:r>
              <a:rPr sz="1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lain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dianggap</a:t>
            </a:r>
            <a:r>
              <a:rPr sz="1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konstan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(Ceteris Paribus)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9220" y="1828800"/>
            <a:ext cx="3903979" cy="1703070"/>
          </a:xfrm>
          <a:prstGeom prst="rect">
            <a:avLst/>
          </a:prstGeom>
        </p:spPr>
      </p:pic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45250" y="1814829"/>
          <a:ext cx="3905249" cy="1701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710">
                <a:tc gridSpan="2"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HARGA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PERMINTAAN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Rp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6.000.00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Rp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4.000.00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Rp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2.000.00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Rp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1.000,00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066915" y="37511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68184" y="3886834"/>
            <a:ext cx="2964180" cy="2585720"/>
          </a:xfrm>
          <a:custGeom>
            <a:avLst/>
            <a:gdLst/>
            <a:ahLst/>
            <a:cxnLst/>
            <a:rect l="l" t="t" r="r" b="b"/>
            <a:pathLst>
              <a:path w="2964179" h="2585720">
                <a:moveTo>
                  <a:pt x="0" y="0"/>
                </a:moveTo>
                <a:lnTo>
                  <a:pt x="1270" y="2584450"/>
                </a:lnTo>
              </a:path>
              <a:path w="2964179" h="2585720">
                <a:moveTo>
                  <a:pt x="0" y="2584450"/>
                </a:moveTo>
                <a:lnTo>
                  <a:pt x="2964180" y="25857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59854" y="6015354"/>
            <a:ext cx="608965" cy="228600"/>
          </a:xfrm>
          <a:prstGeom prst="rect">
            <a:avLst/>
          </a:prstGeom>
          <a:solidFill>
            <a:srgbClr val="FFFFFF"/>
          </a:solidFill>
          <a:ln w="7620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60"/>
              </a:spcBef>
            </a:pPr>
            <a:r>
              <a:rPr sz="800" dirty="0">
                <a:latin typeface="Times New Roman"/>
                <a:cs typeface="Times New Roman"/>
              </a:rPr>
              <a:t>Rp</a:t>
            </a:r>
            <a:r>
              <a:rPr sz="800" spc="-10" dirty="0">
                <a:latin typeface="Times New Roman"/>
                <a:cs typeface="Times New Roman"/>
              </a:rPr>
              <a:t> 1000,00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59854" y="5636895"/>
            <a:ext cx="608965" cy="226060"/>
          </a:xfrm>
          <a:prstGeom prst="rect">
            <a:avLst/>
          </a:prstGeom>
          <a:solidFill>
            <a:srgbClr val="FFFFFF"/>
          </a:solidFill>
          <a:ln w="762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40"/>
              </a:spcBef>
            </a:pPr>
            <a:r>
              <a:rPr sz="800" dirty="0">
                <a:latin typeface="Times New Roman"/>
                <a:cs typeface="Times New Roman"/>
              </a:rPr>
              <a:t>Rp</a:t>
            </a:r>
            <a:r>
              <a:rPr sz="800" spc="-10" dirty="0">
                <a:latin typeface="Times New Roman"/>
                <a:cs typeface="Times New Roman"/>
              </a:rPr>
              <a:t> 2000,00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59854" y="5255895"/>
            <a:ext cx="608965" cy="228600"/>
          </a:xfrm>
          <a:prstGeom prst="rect">
            <a:avLst/>
          </a:prstGeom>
          <a:solidFill>
            <a:srgbClr val="FFFFFF"/>
          </a:solidFill>
          <a:ln w="7620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54"/>
              </a:spcBef>
            </a:pPr>
            <a:r>
              <a:rPr sz="800" dirty="0">
                <a:latin typeface="Times New Roman"/>
                <a:cs typeface="Times New Roman"/>
              </a:rPr>
              <a:t>Rp</a:t>
            </a:r>
            <a:r>
              <a:rPr sz="800" spc="-10" dirty="0">
                <a:latin typeface="Times New Roman"/>
                <a:cs typeface="Times New Roman"/>
              </a:rPr>
              <a:t> 4000,00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59854" y="4952365"/>
            <a:ext cx="608965" cy="227329"/>
          </a:xfrm>
          <a:prstGeom prst="rect">
            <a:avLst/>
          </a:prstGeom>
          <a:solidFill>
            <a:srgbClr val="FFFFFF"/>
          </a:solidFill>
          <a:ln w="7620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44"/>
              </a:spcBef>
            </a:pPr>
            <a:r>
              <a:rPr sz="800" dirty="0">
                <a:latin typeface="Times New Roman"/>
                <a:cs typeface="Times New Roman"/>
              </a:rPr>
              <a:t>Rp</a:t>
            </a:r>
            <a:r>
              <a:rPr sz="800" spc="-10" dirty="0">
                <a:latin typeface="Times New Roman"/>
                <a:cs typeface="Times New Roman"/>
              </a:rPr>
              <a:t> 6000,00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59854" y="4647565"/>
            <a:ext cx="608965" cy="228600"/>
          </a:xfrm>
          <a:prstGeom prst="rect">
            <a:avLst/>
          </a:prstGeom>
          <a:solidFill>
            <a:srgbClr val="FFFFFF"/>
          </a:solidFill>
          <a:ln w="7620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254"/>
              </a:spcBef>
            </a:pPr>
            <a:r>
              <a:rPr sz="800" dirty="0">
                <a:latin typeface="Times New Roman"/>
                <a:cs typeface="Times New Roman"/>
              </a:rPr>
              <a:t>Rp</a:t>
            </a:r>
            <a:r>
              <a:rPr sz="800" spc="-10" dirty="0">
                <a:latin typeface="Times New Roman"/>
                <a:cs typeface="Times New Roman"/>
              </a:rPr>
              <a:t> 80000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06891" y="6564947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Times New Roman"/>
                <a:cs typeface="Times New Roman"/>
              </a:rPr>
              <a:t>10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14715" y="6564947"/>
            <a:ext cx="7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71815" y="6564947"/>
            <a:ext cx="7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82814" y="6568122"/>
            <a:ext cx="7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1339" y="6564947"/>
            <a:ext cx="7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31990" y="6564947"/>
            <a:ext cx="7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32290" y="6448742"/>
            <a:ext cx="454659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45800"/>
              </a:lnSpc>
              <a:spcBef>
                <a:spcPts val="100"/>
              </a:spcBef>
            </a:pPr>
            <a:r>
              <a:rPr sz="800" spc="-10" dirty="0">
                <a:latin typeface="Times New Roman"/>
                <a:cs typeface="Times New Roman"/>
              </a:rPr>
              <a:t>JUMLAH</a:t>
            </a:r>
            <a:r>
              <a:rPr sz="800" spc="50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BARANG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00944" y="6336347"/>
            <a:ext cx="99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imes New Roman"/>
                <a:cs typeface="Times New Roman"/>
              </a:rPr>
              <a:t>Q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70054" y="3977115"/>
            <a:ext cx="138430" cy="38735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spc="-20" dirty="0">
                <a:latin typeface="Times New Roman"/>
                <a:cs typeface="Times New Roman"/>
              </a:rPr>
              <a:t>HARGA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061200" y="4794250"/>
            <a:ext cx="2172970" cy="1689100"/>
            <a:chOff x="7061200" y="4794250"/>
            <a:chExt cx="2172970" cy="1689100"/>
          </a:xfrm>
        </p:grpSpPr>
        <p:sp>
          <p:nvSpPr>
            <p:cNvPr id="38" name="object 38"/>
            <p:cNvSpPr/>
            <p:nvPr/>
          </p:nvSpPr>
          <p:spPr>
            <a:xfrm>
              <a:off x="7067550" y="5029200"/>
              <a:ext cx="1924050" cy="1447800"/>
            </a:xfrm>
            <a:custGeom>
              <a:avLst/>
              <a:gdLst/>
              <a:ahLst/>
              <a:cxnLst/>
              <a:rect l="l" t="t" r="r" b="b"/>
              <a:pathLst>
                <a:path w="1924050" h="1447800">
                  <a:moveTo>
                    <a:pt x="1466850" y="685800"/>
                  </a:moveTo>
                  <a:lnTo>
                    <a:pt x="1466850" y="1447800"/>
                  </a:lnTo>
                </a:path>
                <a:path w="1924050" h="1447800">
                  <a:moveTo>
                    <a:pt x="0" y="704850"/>
                  </a:moveTo>
                  <a:lnTo>
                    <a:pt x="1447800" y="704850"/>
                  </a:lnTo>
                </a:path>
                <a:path w="1924050" h="1447800">
                  <a:moveTo>
                    <a:pt x="19050" y="1066800"/>
                  </a:moveTo>
                  <a:lnTo>
                    <a:pt x="1924050" y="1066800"/>
                  </a:lnTo>
                </a:path>
                <a:path w="1924050" h="1447800">
                  <a:moveTo>
                    <a:pt x="1924050" y="1066800"/>
                  </a:moveTo>
                  <a:lnTo>
                    <a:pt x="1924050" y="1447800"/>
                  </a:lnTo>
                </a:path>
                <a:path w="1924050" h="1447800">
                  <a:moveTo>
                    <a:pt x="19050" y="323850"/>
                  </a:moveTo>
                  <a:lnTo>
                    <a:pt x="1162050" y="323850"/>
                  </a:lnTo>
                </a:path>
                <a:path w="1924050" h="1447800">
                  <a:moveTo>
                    <a:pt x="1123950" y="1447800"/>
                  </a:moveTo>
                  <a:lnTo>
                    <a:pt x="1123950" y="304800"/>
                  </a:lnTo>
                </a:path>
                <a:path w="1924050" h="1447800">
                  <a:moveTo>
                    <a:pt x="19050" y="19050"/>
                  </a:moveTo>
                  <a:lnTo>
                    <a:pt x="781050" y="19050"/>
                  </a:lnTo>
                </a:path>
                <a:path w="1924050" h="1447800">
                  <a:moveTo>
                    <a:pt x="781050" y="1447800"/>
                  </a:moveTo>
                  <a:lnTo>
                    <a:pt x="78105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27619" y="4800600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0" y="0"/>
                  </a:moveTo>
                  <a:lnTo>
                    <a:pt x="1600200" y="1524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291955" y="6135687"/>
            <a:ext cx="154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67955" y="4661154"/>
            <a:ext cx="172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 MT"/>
                <a:cs typeface="Arial MT"/>
              </a:rPr>
              <a:t>D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32050" y="4944998"/>
            <a:ext cx="6483350" cy="1767205"/>
            <a:chOff x="2432050" y="4944998"/>
            <a:chExt cx="6483350" cy="1767205"/>
          </a:xfrm>
        </p:grpSpPr>
        <p:sp>
          <p:nvSpPr>
            <p:cNvPr id="43" name="object 43"/>
            <p:cNvSpPr/>
            <p:nvPr/>
          </p:nvSpPr>
          <p:spPr>
            <a:xfrm>
              <a:off x="8227567" y="4944998"/>
              <a:ext cx="688340" cy="242570"/>
            </a:xfrm>
            <a:custGeom>
              <a:avLst/>
              <a:gdLst/>
              <a:ahLst/>
              <a:cxnLst/>
              <a:rect l="l" t="t" r="r" b="b"/>
              <a:pathLst>
                <a:path w="688340" h="242570">
                  <a:moveTo>
                    <a:pt x="637607" y="18013"/>
                  </a:moveTo>
                  <a:lnTo>
                    <a:pt x="0" y="230631"/>
                  </a:lnTo>
                  <a:lnTo>
                    <a:pt x="4063" y="242569"/>
                  </a:lnTo>
                  <a:lnTo>
                    <a:pt x="641638" y="30045"/>
                  </a:lnTo>
                  <a:lnTo>
                    <a:pt x="637607" y="18013"/>
                  </a:lnTo>
                  <a:close/>
                </a:path>
                <a:path w="688340" h="242570">
                  <a:moveTo>
                    <a:pt x="681862" y="13969"/>
                  </a:moveTo>
                  <a:lnTo>
                    <a:pt x="649731" y="13969"/>
                  </a:lnTo>
                  <a:lnTo>
                    <a:pt x="653668" y="26034"/>
                  </a:lnTo>
                  <a:lnTo>
                    <a:pt x="641638" y="30045"/>
                  </a:lnTo>
                  <a:lnTo>
                    <a:pt x="647700" y="48132"/>
                  </a:lnTo>
                  <a:lnTo>
                    <a:pt x="681862" y="13969"/>
                  </a:lnTo>
                  <a:close/>
                </a:path>
                <a:path w="688340" h="242570">
                  <a:moveTo>
                    <a:pt x="649731" y="13969"/>
                  </a:moveTo>
                  <a:lnTo>
                    <a:pt x="637607" y="18013"/>
                  </a:lnTo>
                  <a:lnTo>
                    <a:pt x="641638" y="30045"/>
                  </a:lnTo>
                  <a:lnTo>
                    <a:pt x="653668" y="26034"/>
                  </a:lnTo>
                  <a:lnTo>
                    <a:pt x="649731" y="13969"/>
                  </a:lnTo>
                  <a:close/>
                </a:path>
                <a:path w="688340" h="242570">
                  <a:moveTo>
                    <a:pt x="631571" y="0"/>
                  </a:moveTo>
                  <a:lnTo>
                    <a:pt x="637607" y="18013"/>
                  </a:lnTo>
                  <a:lnTo>
                    <a:pt x="649731" y="13969"/>
                  </a:lnTo>
                  <a:lnTo>
                    <a:pt x="681862" y="13969"/>
                  </a:lnTo>
                  <a:lnTo>
                    <a:pt x="687831" y="8000"/>
                  </a:lnTo>
                  <a:lnTo>
                    <a:pt x="631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6476999"/>
              <a:ext cx="381000" cy="2286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438400" y="6476999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104775" y="114300"/>
                  </a:moveTo>
                  <a:lnTo>
                    <a:pt x="276225" y="28575"/>
                  </a:lnTo>
                  <a:lnTo>
                    <a:pt x="276225" y="200025"/>
                  </a:lnTo>
                  <a:lnTo>
                    <a:pt x="104775" y="114300"/>
                  </a:lnTo>
                  <a:close/>
                </a:path>
                <a:path w="381000" h="2286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090406" y="4483734"/>
            <a:ext cx="1194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Kurva Permintaan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69870" y="6214427"/>
            <a:ext cx="85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FF"/>
                </a:solidFill>
                <a:latin typeface="Arial MT"/>
                <a:cs typeface="Arial MT"/>
              </a:rPr>
              <a:t>Kembali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24000" y="0"/>
            <a:ext cx="3401060" cy="1447800"/>
          </a:xfrm>
          <a:custGeom>
            <a:avLst/>
            <a:gdLst/>
            <a:ahLst/>
            <a:cxnLst/>
            <a:rect l="l" t="t" r="r" b="b"/>
            <a:pathLst>
              <a:path w="3401060" h="1447800">
                <a:moveTo>
                  <a:pt x="0" y="1447800"/>
                </a:moveTo>
                <a:lnTo>
                  <a:pt x="3352800" y="1447800"/>
                </a:lnTo>
                <a:lnTo>
                  <a:pt x="3352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  <a:path w="3401060" h="1447800">
                <a:moveTo>
                  <a:pt x="0" y="1417320"/>
                </a:moveTo>
                <a:lnTo>
                  <a:pt x="3401060" y="1417320"/>
                </a:lnTo>
                <a:lnTo>
                  <a:pt x="340106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524000" y="0"/>
            <a:ext cx="3401060" cy="1447800"/>
          </a:xfrm>
          <a:prstGeom prst="rect">
            <a:avLst/>
          </a:prstGeom>
          <a:solidFill>
            <a:srgbClr val="F3E354"/>
          </a:solidFill>
        </p:spPr>
        <p:txBody>
          <a:bodyPr vert="horz" wrap="square" lIns="0" tIns="154940" rIns="0" bIns="0" rtlCol="0">
            <a:spAutoFit/>
          </a:bodyPr>
          <a:lstStyle/>
          <a:p>
            <a:pPr marL="215265" marR="280670">
              <a:lnSpc>
                <a:spcPct val="100000"/>
              </a:lnSpc>
              <a:spcBef>
                <a:spcPts val="122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Fungsi</a:t>
            </a:r>
            <a:r>
              <a:rPr sz="3600" spc="-100" dirty="0"/>
              <a:t> </a:t>
            </a:r>
            <a:r>
              <a:rPr sz="3600" dirty="0"/>
              <a:t>Kurva</a:t>
            </a:r>
            <a:r>
              <a:rPr sz="3600" spc="-95" dirty="0"/>
              <a:t> </a:t>
            </a:r>
            <a:r>
              <a:rPr sz="3600" spc="-10" dirty="0"/>
              <a:t>Permintaan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60194" y="1827784"/>
            <a:ext cx="3676015" cy="7943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3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EB3C9F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EB3C9F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Fungsi</a:t>
            </a:r>
            <a:r>
              <a:rPr sz="18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Kurva</a:t>
            </a:r>
            <a:r>
              <a:rPr sz="18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Permintaan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Mempunyai</a:t>
            </a:r>
            <a:r>
              <a:rPr sz="18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Persamaan</a:t>
            </a:r>
            <a:r>
              <a:rPr sz="18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Sebagai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berikut</a:t>
            </a:r>
            <a:r>
              <a:rPr sz="18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8775" y="1799971"/>
            <a:ext cx="3647440" cy="739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3535">
              <a:lnSpc>
                <a:spcPct val="80100"/>
              </a:lnSpc>
              <a:spcBef>
                <a:spcPts val="53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EB3C9F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EB3C9F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Untuk</a:t>
            </a:r>
            <a:r>
              <a:rPr sz="18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memperoleh</a:t>
            </a:r>
            <a:r>
              <a:rPr sz="18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Persamaan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Kurva</a:t>
            </a:r>
            <a:r>
              <a:rPr sz="18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Permintaan</a:t>
            </a:r>
            <a:r>
              <a:rPr sz="18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dapat digunakan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rumus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33320" y="2890520"/>
            <a:ext cx="7553959" cy="1000760"/>
            <a:chOff x="2433320" y="2890520"/>
            <a:chExt cx="7553959" cy="10007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2895600"/>
              <a:ext cx="3048000" cy="914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38400" y="2895600"/>
              <a:ext cx="3048000" cy="914400"/>
            </a:xfrm>
            <a:custGeom>
              <a:avLst/>
              <a:gdLst/>
              <a:ahLst/>
              <a:cxnLst/>
              <a:rect l="l" t="t" r="r" b="b"/>
              <a:pathLst>
                <a:path w="3048000" h="914400">
                  <a:moveTo>
                    <a:pt x="0" y="914400"/>
                  </a:moveTo>
                  <a:lnTo>
                    <a:pt x="3048000" y="9144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2971800"/>
              <a:ext cx="2971800" cy="914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10400" y="2971800"/>
              <a:ext cx="2971800" cy="914400"/>
            </a:xfrm>
            <a:custGeom>
              <a:avLst/>
              <a:gdLst/>
              <a:ahLst/>
              <a:cxnLst/>
              <a:rect l="l" t="t" r="r" b="b"/>
              <a:pathLst>
                <a:path w="2971800" h="914400">
                  <a:moveTo>
                    <a:pt x="0" y="914400"/>
                  </a:moveTo>
                  <a:lnTo>
                    <a:pt x="2971800" y="91440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39720" y="3957954"/>
            <a:ext cx="2977515" cy="156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295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Ket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 marL="38100">
              <a:lnSpc>
                <a:spcPts val="195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b="1" spc="4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adalah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harga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produk</a:t>
            </a:r>
            <a:endParaRPr sz="1800">
              <a:latin typeface="Arial"/>
              <a:cs typeface="Arial"/>
            </a:endParaRPr>
          </a:p>
          <a:p>
            <a:pPr marL="482600" marR="30480" indent="-444500">
              <a:lnSpc>
                <a:spcPts val="1939"/>
              </a:lnSpc>
              <a:spcBef>
                <a:spcPts val="145"/>
              </a:spcBef>
            </a:pPr>
            <a:r>
              <a:rPr sz="1800" b="1" dirty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b="1" baseline="-20833" dirty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b="1" spc="254" baseline="-20833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adalah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Jumlah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produk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yang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diminta</a:t>
            </a:r>
            <a:endParaRPr sz="1800">
              <a:latin typeface="Arial"/>
              <a:cs typeface="Arial"/>
            </a:endParaRPr>
          </a:p>
          <a:p>
            <a:pPr marL="291465" indent="-253365">
              <a:lnSpc>
                <a:spcPts val="1810"/>
              </a:lnSpc>
              <a:buAutoNum type="alphaLcPeriod"/>
              <a:tabLst>
                <a:tab pos="291465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konstanta</a:t>
            </a:r>
            <a:endParaRPr sz="1800">
              <a:latin typeface="Arial"/>
              <a:cs typeface="Arial"/>
            </a:endParaRPr>
          </a:p>
          <a:p>
            <a:pPr marL="303530" indent="-265430">
              <a:lnSpc>
                <a:spcPts val="2050"/>
              </a:lnSpc>
              <a:buAutoNum type="alphaLcPeriod"/>
              <a:tabLst>
                <a:tab pos="30353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koefesien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5229" y="3927475"/>
            <a:ext cx="3429635" cy="208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Ket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1735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P1</a:t>
            </a:r>
            <a:r>
              <a:rPr sz="1800" b="1" spc="4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 adalah harga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mula-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mula</a:t>
            </a:r>
            <a:endParaRPr sz="1800">
              <a:latin typeface="Arial"/>
              <a:cs typeface="Arial"/>
            </a:endParaRPr>
          </a:p>
          <a:p>
            <a:pPr marL="584200" marR="601345" indent="-571500">
              <a:lnSpc>
                <a:spcPct val="79700"/>
              </a:lnSpc>
              <a:spcBef>
                <a:spcPts val="22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P2</a:t>
            </a:r>
            <a:r>
              <a:rPr sz="1800" b="1" spc="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 adalah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harga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setelah perubahan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Q1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adalah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jumlah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yang</a:t>
            </a:r>
            <a:endParaRPr sz="1800">
              <a:latin typeface="Arial"/>
              <a:cs typeface="Arial"/>
            </a:endParaRPr>
          </a:p>
          <a:p>
            <a:pPr marL="12700" marR="627380" indent="508000">
              <a:lnSpc>
                <a:spcPts val="1730"/>
              </a:lnSpc>
              <a:spcBef>
                <a:spcPts val="200"/>
              </a:spcBef>
              <a:tabLst>
                <a:tab pos="1651000" algn="l"/>
              </a:tabLst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diminta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mula-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mula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Q2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: adalah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Jumlah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yang</a:t>
            </a:r>
            <a:endParaRPr sz="1800">
              <a:latin typeface="Arial"/>
              <a:cs typeface="Arial"/>
            </a:endParaRPr>
          </a:p>
          <a:p>
            <a:pPr marL="520700" marR="5080">
              <a:lnSpc>
                <a:spcPct val="79600"/>
              </a:lnSpc>
              <a:spcBef>
                <a:spcPts val="2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diminta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setelah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perubahan harga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1270" y="6214427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FF"/>
                </a:solidFill>
                <a:latin typeface="Arial MT"/>
                <a:cs typeface="Arial MT"/>
              </a:rPr>
              <a:t>Selanjutnya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17650" y="-6350"/>
            <a:ext cx="3413760" cy="6794500"/>
            <a:chOff x="1517650" y="-6350"/>
            <a:chExt cx="3413760" cy="6794500"/>
          </a:xfrm>
        </p:grpSpPr>
        <p:sp>
          <p:nvSpPr>
            <p:cNvPr id="14" name="object 14"/>
            <p:cNvSpPr/>
            <p:nvPr/>
          </p:nvSpPr>
          <p:spPr>
            <a:xfrm>
              <a:off x="2305050" y="6477000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7200" y="304800"/>
                  </a:lnTo>
                  <a:lnTo>
                    <a:pt x="457200" y="266700"/>
                  </a:lnTo>
                  <a:lnTo>
                    <a:pt x="114300" y="266700"/>
                  </a:lnTo>
                  <a:lnTo>
                    <a:pt x="114300" y="38100"/>
                  </a:lnTo>
                  <a:lnTo>
                    <a:pt x="457200" y="38100"/>
                  </a:lnTo>
                  <a:lnTo>
                    <a:pt x="457200" y="0"/>
                  </a:lnTo>
                  <a:close/>
                </a:path>
                <a:path w="457200" h="304800">
                  <a:moveTo>
                    <a:pt x="457200" y="38100"/>
                  </a:moveTo>
                  <a:lnTo>
                    <a:pt x="114300" y="38100"/>
                  </a:lnTo>
                  <a:lnTo>
                    <a:pt x="342900" y="152400"/>
                  </a:lnTo>
                  <a:lnTo>
                    <a:pt x="114300" y="266700"/>
                  </a:lnTo>
                  <a:lnTo>
                    <a:pt x="457200" y="266700"/>
                  </a:lnTo>
                  <a:lnTo>
                    <a:pt x="457200" y="3810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3000" y="6508750"/>
              <a:ext cx="241300" cy="2413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05050" y="6477000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0" y="304800"/>
                  </a:moveTo>
                  <a:lnTo>
                    <a:pt x="457200" y="3048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000" y="0"/>
              <a:ext cx="3401060" cy="1447800"/>
            </a:xfrm>
            <a:custGeom>
              <a:avLst/>
              <a:gdLst/>
              <a:ahLst/>
              <a:cxnLst/>
              <a:rect l="l" t="t" r="r" b="b"/>
              <a:pathLst>
                <a:path w="3401060" h="1447800">
                  <a:moveTo>
                    <a:pt x="340106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401060" y="1447800"/>
                  </a:lnTo>
                  <a:lnTo>
                    <a:pt x="340106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4000" y="0"/>
              <a:ext cx="3401060" cy="1447800"/>
            </a:xfrm>
            <a:custGeom>
              <a:avLst/>
              <a:gdLst/>
              <a:ahLst/>
              <a:cxnLst/>
              <a:rect l="l" t="t" r="r" b="b"/>
              <a:pathLst>
                <a:path w="3401060" h="1447800">
                  <a:moveTo>
                    <a:pt x="0" y="1447800"/>
                  </a:moveTo>
                  <a:lnTo>
                    <a:pt x="3401060" y="1447800"/>
                  </a:lnTo>
                  <a:lnTo>
                    <a:pt x="340106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  <a:path w="3401060" h="1447800">
                  <a:moveTo>
                    <a:pt x="0" y="1417320"/>
                  </a:moveTo>
                  <a:lnTo>
                    <a:pt x="3401060" y="1417320"/>
                  </a:lnTo>
                  <a:lnTo>
                    <a:pt x="3401060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26945" y="142240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12193905" cy="6868795"/>
            <a:chOff x="0" y="-5080"/>
            <a:chExt cx="12193905" cy="6868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24419" y="0"/>
              <a:ext cx="4764405" cy="6858634"/>
            </a:xfrm>
            <a:custGeom>
              <a:avLst/>
              <a:gdLst/>
              <a:ahLst/>
              <a:cxnLst/>
              <a:rect l="l" t="t" r="r" b="b"/>
              <a:pathLst>
                <a:path w="4764405" h="6858634">
                  <a:moveTo>
                    <a:pt x="1946909" y="0"/>
                  </a:moveTo>
                  <a:lnTo>
                    <a:pt x="3166109" y="6857999"/>
                  </a:lnTo>
                </a:path>
                <a:path w="4764405" h="6858634">
                  <a:moveTo>
                    <a:pt x="4764024" y="3681729"/>
                  </a:moveTo>
                  <a:lnTo>
                    <a:pt x="0" y="6858316"/>
                  </a:lnTo>
                </a:path>
              </a:pathLst>
            </a:custGeom>
            <a:ln w="1016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58" y="0"/>
                  </a:moveTo>
                  <a:lnTo>
                    <a:pt x="2043317" y="0"/>
                  </a:lnTo>
                  <a:lnTo>
                    <a:pt x="0" y="6857996"/>
                  </a:lnTo>
                  <a:lnTo>
                    <a:pt x="3007358" y="6857996"/>
                  </a:lnTo>
                  <a:lnTo>
                    <a:pt x="3007358" y="0"/>
                  </a:lnTo>
                  <a:close/>
                </a:path>
              </a:pathLst>
            </a:custGeom>
            <a:solidFill>
              <a:srgbClr val="F495CA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3813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8187" y="0"/>
                  </a:moveTo>
                  <a:lnTo>
                    <a:pt x="0" y="0"/>
                  </a:lnTo>
                  <a:lnTo>
                    <a:pt x="1208585" y="6857996"/>
                  </a:lnTo>
                  <a:lnTo>
                    <a:pt x="2588187" y="6857996"/>
                  </a:lnTo>
                  <a:lnTo>
                    <a:pt x="2588187" y="0"/>
                  </a:lnTo>
                  <a:close/>
                </a:path>
              </a:pathLst>
            </a:custGeom>
            <a:solidFill>
              <a:srgbClr val="F49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180" y="3047999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820" y="0"/>
                  </a:moveTo>
                  <a:lnTo>
                    <a:pt x="0" y="3810000"/>
                  </a:lnTo>
                  <a:lnTo>
                    <a:pt x="3258820" y="3810000"/>
                  </a:lnTo>
                  <a:lnTo>
                    <a:pt x="3258820" y="0"/>
                  </a:lnTo>
                  <a:close/>
                </a:path>
              </a:pathLst>
            </a:custGeom>
            <a:solidFill>
              <a:srgbClr val="F495CA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242" y="0"/>
              <a:ext cx="2852420" cy="6858000"/>
            </a:xfrm>
            <a:custGeom>
              <a:avLst/>
              <a:gdLst/>
              <a:ahLst/>
              <a:cxnLst/>
              <a:rect l="l" t="t" r="r" b="b"/>
              <a:pathLst>
                <a:path w="2852420" h="6858000">
                  <a:moveTo>
                    <a:pt x="2852217" y="0"/>
                  </a:moveTo>
                  <a:lnTo>
                    <a:pt x="0" y="0"/>
                  </a:lnTo>
                  <a:lnTo>
                    <a:pt x="2468548" y="6857996"/>
                  </a:lnTo>
                  <a:lnTo>
                    <a:pt x="2852217" y="6857996"/>
                  </a:lnTo>
                  <a:lnTo>
                    <a:pt x="2852217" y="0"/>
                  </a:lnTo>
                  <a:close/>
                </a:path>
              </a:pathLst>
            </a:custGeom>
            <a:solidFill>
              <a:srgbClr val="EB3C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7870" y="0"/>
              <a:ext cx="1291590" cy="6858000"/>
            </a:xfrm>
            <a:custGeom>
              <a:avLst/>
              <a:gdLst/>
              <a:ahLst/>
              <a:cxnLst/>
              <a:rect l="l" t="t" r="r" b="b"/>
              <a:pathLst>
                <a:path w="1291590" h="6858000">
                  <a:moveTo>
                    <a:pt x="1291589" y="0"/>
                  </a:moveTo>
                  <a:lnTo>
                    <a:pt x="1019819" y="0"/>
                  </a:lnTo>
                  <a:lnTo>
                    <a:pt x="0" y="6857996"/>
                  </a:lnTo>
                  <a:lnTo>
                    <a:pt x="1291589" y="6857996"/>
                  </a:lnTo>
                  <a:lnTo>
                    <a:pt x="1291589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1011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48" y="0"/>
                  </a:moveTo>
                  <a:lnTo>
                    <a:pt x="0" y="0"/>
                  </a:lnTo>
                  <a:lnTo>
                    <a:pt x="1107986" y="6857996"/>
                  </a:lnTo>
                  <a:lnTo>
                    <a:pt x="1248448" y="6857996"/>
                  </a:lnTo>
                  <a:lnTo>
                    <a:pt x="1248448" y="0"/>
                  </a:lnTo>
                  <a:close/>
                </a:path>
              </a:pathLst>
            </a:custGeom>
            <a:solidFill>
              <a:srgbClr val="B112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88794" y="631571"/>
            <a:ext cx="8284209" cy="1066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sz="3200" b="1" dirty="0">
                <a:solidFill>
                  <a:srgbClr val="000000"/>
                </a:solidFill>
                <a:latin typeface="Trebuchet MS"/>
                <a:cs typeface="Trebuchet MS"/>
              </a:rPr>
              <a:t>Contoh</a:t>
            </a:r>
            <a:r>
              <a:rPr sz="3200" b="1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1800" b="1" spc="-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Jika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harga</a:t>
            </a:r>
            <a:r>
              <a:rPr sz="1800" spc="-6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barang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Rp80,00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per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unit,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maka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jumlah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permintaan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-25" dirty="0">
                <a:solidFill>
                  <a:srgbClr val="000000"/>
                </a:solidFill>
              </a:rPr>
              <a:t>10 </a:t>
            </a:r>
            <a:r>
              <a:rPr sz="1800" dirty="0">
                <a:solidFill>
                  <a:srgbClr val="000000"/>
                </a:solidFill>
              </a:rPr>
              <a:t>unit.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Dan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jika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harga</a:t>
            </a:r>
            <a:r>
              <a:rPr sz="1800" spc="-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barang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Rp60,00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per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unit,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maka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jumlah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permintaan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20</a:t>
            </a:r>
            <a:r>
              <a:rPr sz="1800" spc="-6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unit. </a:t>
            </a:r>
            <a:r>
              <a:rPr sz="1800" spc="-30" dirty="0">
                <a:solidFill>
                  <a:srgbClr val="000000"/>
                </a:solidFill>
              </a:rPr>
              <a:t>Tentukan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persamaan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fungsi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permintaan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dan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gambarkan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kurvanya!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58110" y="2000250"/>
            <a:ext cx="3277870" cy="4188460"/>
            <a:chOff x="2658110" y="2000250"/>
            <a:chExt cx="3277870" cy="4188460"/>
          </a:xfrm>
        </p:grpSpPr>
        <p:sp>
          <p:nvSpPr>
            <p:cNvPr id="15" name="object 15"/>
            <p:cNvSpPr/>
            <p:nvPr/>
          </p:nvSpPr>
          <p:spPr>
            <a:xfrm>
              <a:off x="2658110" y="2000250"/>
              <a:ext cx="3277870" cy="4188460"/>
            </a:xfrm>
            <a:custGeom>
              <a:avLst/>
              <a:gdLst/>
              <a:ahLst/>
              <a:cxnLst/>
              <a:rect l="l" t="t" r="r" b="b"/>
              <a:pathLst>
                <a:path w="3277870" h="4188460">
                  <a:moveTo>
                    <a:pt x="3277870" y="0"/>
                  </a:moveTo>
                  <a:lnTo>
                    <a:pt x="0" y="0"/>
                  </a:lnTo>
                  <a:lnTo>
                    <a:pt x="0" y="4188460"/>
                  </a:lnTo>
                  <a:lnTo>
                    <a:pt x="3277870" y="4188460"/>
                  </a:lnTo>
                  <a:lnTo>
                    <a:pt x="327787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7263" y="3434736"/>
              <a:ext cx="1838960" cy="1365250"/>
            </a:xfrm>
            <a:custGeom>
              <a:avLst/>
              <a:gdLst/>
              <a:ahLst/>
              <a:cxnLst/>
              <a:rect l="l" t="t" r="r" b="b"/>
              <a:pathLst>
                <a:path w="1838960" h="1365250">
                  <a:moveTo>
                    <a:pt x="216138" y="0"/>
                  </a:moveTo>
                  <a:lnTo>
                    <a:pt x="865987" y="0"/>
                  </a:lnTo>
                </a:path>
                <a:path w="1838960" h="1365250">
                  <a:moveTo>
                    <a:pt x="1124288" y="0"/>
                  </a:moveTo>
                  <a:lnTo>
                    <a:pt x="1838622" y="0"/>
                  </a:lnTo>
                </a:path>
                <a:path w="1838960" h="1365250">
                  <a:moveTo>
                    <a:pt x="0" y="711099"/>
                  </a:moveTo>
                  <a:lnTo>
                    <a:pt x="647427" y="711099"/>
                  </a:lnTo>
                </a:path>
                <a:path w="1838960" h="1365250">
                  <a:moveTo>
                    <a:pt x="905243" y="711099"/>
                  </a:moveTo>
                  <a:lnTo>
                    <a:pt x="1602078" y="711099"/>
                  </a:lnTo>
                </a:path>
                <a:path w="1838960" h="1365250">
                  <a:moveTo>
                    <a:pt x="0" y="1365219"/>
                  </a:moveTo>
                  <a:lnTo>
                    <a:pt x="549055" y="1365219"/>
                  </a:lnTo>
                </a:path>
                <a:path w="1838960" h="1365250">
                  <a:moveTo>
                    <a:pt x="806872" y="1365219"/>
                  </a:moveTo>
                  <a:lnTo>
                    <a:pt x="1434964" y="1365219"/>
                  </a:lnTo>
                </a:path>
              </a:pathLst>
            </a:custGeom>
            <a:ln w="101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92295" y="3085742"/>
            <a:ext cx="89281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850" baseline="-35087" dirty="0">
                <a:latin typeface="Symbol"/>
                <a:cs typeface="Symbol"/>
              </a:rPr>
              <a:t></a:t>
            </a:r>
            <a:r>
              <a:rPr sz="2850" spc="37" baseline="-35087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Q</a:t>
            </a:r>
            <a:r>
              <a:rPr sz="1900" spc="-1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220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Times New Roman"/>
                <a:cs typeface="Times New Roman"/>
              </a:rPr>
              <a:t>Q</a:t>
            </a:r>
            <a:r>
              <a:rPr sz="1650" spc="-52" baseline="-25252" dirty="0">
                <a:latin typeface="Times New Roman"/>
                <a:cs typeface="Times New Roman"/>
              </a:rPr>
              <a:t>1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2222" y="3428273"/>
            <a:ext cx="163703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921385" algn="l"/>
              </a:tabLst>
            </a:pPr>
            <a:r>
              <a:rPr sz="1900" i="1" spc="-50" dirty="0">
                <a:latin typeface="Times New Roman"/>
                <a:cs typeface="Times New Roman"/>
              </a:rPr>
              <a:t>P</a:t>
            </a:r>
            <a:r>
              <a:rPr sz="1650" spc="-75" baseline="-25252" dirty="0">
                <a:latin typeface="Times New Roman"/>
                <a:cs typeface="Times New Roman"/>
              </a:rPr>
              <a:t>2</a:t>
            </a:r>
            <a:r>
              <a:rPr sz="1650" spc="142" baseline="-25252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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P</a:t>
            </a:r>
            <a:r>
              <a:rPr sz="1650" spc="-37" baseline="-25252" dirty="0">
                <a:latin typeface="Times New Roman"/>
                <a:cs typeface="Times New Roman"/>
              </a:rPr>
              <a:t>1</a:t>
            </a:r>
            <a:r>
              <a:rPr sz="1650" baseline="-25252" dirty="0">
                <a:latin typeface="Times New Roman"/>
                <a:cs typeface="Times New Roman"/>
              </a:rPr>
              <a:t>	</a:t>
            </a:r>
            <a:r>
              <a:rPr sz="1900" spc="50" dirty="0">
                <a:latin typeface="Times New Roman"/>
                <a:cs typeface="Times New Roman"/>
              </a:rPr>
              <a:t>Q</a:t>
            </a:r>
            <a:r>
              <a:rPr sz="1650" spc="75" baseline="-25252" dirty="0">
                <a:latin typeface="Times New Roman"/>
                <a:cs typeface="Times New Roman"/>
              </a:rPr>
              <a:t>2</a:t>
            </a:r>
            <a:r>
              <a:rPr sz="1650" spc="307" baseline="-25252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22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Q</a:t>
            </a:r>
            <a:r>
              <a:rPr sz="1650" spc="-37" baseline="-25252" dirty="0">
                <a:latin typeface="Times New Roman"/>
                <a:cs typeface="Times New Roman"/>
              </a:rPr>
              <a:t>1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9539" y="3238741"/>
            <a:ext cx="167005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900" spc="-25" dirty="0">
                <a:latin typeface="Times New Roman"/>
                <a:cs typeface="Times New Roman"/>
              </a:rPr>
              <a:t>Rumus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:</a:t>
            </a:r>
            <a:r>
              <a:rPr sz="1900" spc="-2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434" dirty="0">
                <a:latin typeface="Times New Roman"/>
                <a:cs typeface="Times New Roman"/>
              </a:rPr>
              <a:t> </a:t>
            </a:r>
            <a:r>
              <a:rPr sz="2850" i="1" baseline="35087" dirty="0">
                <a:latin typeface="Times New Roman"/>
                <a:cs typeface="Times New Roman"/>
              </a:rPr>
              <a:t>P</a:t>
            </a:r>
            <a:r>
              <a:rPr sz="2850" i="1" spc="-172" baseline="35087" dirty="0">
                <a:latin typeface="Times New Roman"/>
                <a:cs typeface="Times New Roman"/>
              </a:rPr>
              <a:t> </a:t>
            </a:r>
            <a:r>
              <a:rPr sz="2850" baseline="35087" dirty="0">
                <a:latin typeface="Symbol"/>
                <a:cs typeface="Symbol"/>
              </a:rPr>
              <a:t></a:t>
            </a:r>
            <a:r>
              <a:rPr sz="2850" spc="-127" baseline="35087" dirty="0">
                <a:latin typeface="Times New Roman"/>
                <a:cs typeface="Times New Roman"/>
              </a:rPr>
              <a:t> </a:t>
            </a:r>
            <a:r>
              <a:rPr sz="2850" i="1" spc="-52" baseline="35087" dirty="0">
                <a:latin typeface="Times New Roman"/>
                <a:cs typeface="Times New Roman"/>
              </a:rPr>
              <a:t>P</a:t>
            </a:r>
            <a:r>
              <a:rPr sz="1650" spc="-52" baseline="37878" dirty="0">
                <a:latin typeface="Times New Roman"/>
                <a:cs typeface="Times New Roman"/>
              </a:rPr>
              <a:t>1</a:t>
            </a:r>
            <a:endParaRPr sz="1650" baseline="37878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9539" y="1909818"/>
            <a:ext cx="208915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9580" marR="30480" indent="-417830">
              <a:lnSpc>
                <a:spcPct val="127099"/>
              </a:lnSpc>
              <a:spcBef>
                <a:spcPts val="95"/>
              </a:spcBef>
              <a:tabLst>
                <a:tab pos="1296670" algn="l"/>
                <a:tab pos="1323340" algn="l"/>
              </a:tabLst>
            </a:pPr>
            <a:r>
              <a:rPr sz="1900" i="1" dirty="0">
                <a:latin typeface="Times New Roman"/>
                <a:cs typeface="Times New Roman"/>
              </a:rPr>
              <a:t>Dik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P</a:t>
            </a:r>
            <a:r>
              <a:rPr sz="1650" spc="-75" baseline="-25252" dirty="0">
                <a:latin typeface="Times New Roman"/>
                <a:cs typeface="Times New Roman"/>
              </a:rPr>
              <a:t>1</a:t>
            </a:r>
            <a:r>
              <a:rPr sz="1650" spc="254" baseline="-25252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19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80</a:t>
            </a:r>
            <a:r>
              <a:rPr sz="1900" dirty="0">
                <a:latin typeface="Times New Roman"/>
                <a:cs typeface="Times New Roman"/>
              </a:rPr>
              <a:t>		Q</a:t>
            </a:r>
            <a:r>
              <a:rPr sz="1650" baseline="-25252" dirty="0">
                <a:latin typeface="Times New Roman"/>
                <a:cs typeface="Times New Roman"/>
              </a:rPr>
              <a:t>1</a:t>
            </a:r>
            <a:r>
              <a:rPr sz="1650" spc="367" baseline="-25252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</a:t>
            </a:r>
            <a:r>
              <a:rPr sz="1900" spc="25" dirty="0">
                <a:latin typeface="Times New Roman"/>
                <a:cs typeface="Times New Roman"/>
              </a:rPr>
              <a:t>10 </a:t>
            </a:r>
            <a:r>
              <a:rPr sz="1900" dirty="0">
                <a:latin typeface="Times New Roman"/>
                <a:cs typeface="Times New Roman"/>
              </a:rPr>
              <a:t>P</a:t>
            </a:r>
            <a:r>
              <a:rPr sz="1650" baseline="-25252" dirty="0">
                <a:latin typeface="Times New Roman"/>
                <a:cs typeface="Times New Roman"/>
              </a:rPr>
              <a:t>2</a:t>
            </a:r>
            <a:r>
              <a:rPr sz="1650" spc="262" baseline="-25252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13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60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50" dirty="0">
                <a:latin typeface="Times New Roman"/>
                <a:cs typeface="Times New Roman"/>
              </a:rPr>
              <a:t>Q</a:t>
            </a:r>
            <a:r>
              <a:rPr sz="1650" spc="75" baseline="-25252" dirty="0">
                <a:latin typeface="Times New Roman"/>
                <a:cs typeface="Times New Roman"/>
              </a:rPr>
              <a:t>2</a:t>
            </a:r>
            <a:r>
              <a:rPr sz="1650" spc="450" baseline="-25252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20</a:t>
            </a:r>
            <a:endParaRPr sz="19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15"/>
              </a:spcBef>
            </a:pPr>
            <a:r>
              <a:rPr sz="1900" spc="-10" dirty="0">
                <a:latin typeface="Times New Roman"/>
                <a:cs typeface="Times New Roman"/>
              </a:rPr>
              <a:t>Jawab: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3029" y="1995170"/>
            <a:ext cx="3288029" cy="4198620"/>
          </a:xfrm>
          <a:custGeom>
            <a:avLst/>
            <a:gdLst/>
            <a:ahLst/>
            <a:cxnLst/>
            <a:rect l="l" t="t" r="r" b="b"/>
            <a:pathLst>
              <a:path w="3288029" h="4198620">
                <a:moveTo>
                  <a:pt x="0" y="4198620"/>
                </a:moveTo>
                <a:lnTo>
                  <a:pt x="3288029" y="4198620"/>
                </a:lnTo>
                <a:lnTo>
                  <a:pt x="3288029" y="0"/>
                </a:lnTo>
                <a:lnTo>
                  <a:pt x="0" y="0"/>
                </a:lnTo>
                <a:lnTo>
                  <a:pt x="0" y="419862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127250" y="6470650"/>
            <a:ext cx="393700" cy="241300"/>
            <a:chOff x="2127250" y="6470650"/>
            <a:chExt cx="393700" cy="24130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6477000"/>
              <a:ext cx="381000" cy="228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33600" y="64770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104775" y="114300"/>
                  </a:moveTo>
                  <a:lnTo>
                    <a:pt x="276225" y="28575"/>
                  </a:lnTo>
                  <a:lnTo>
                    <a:pt x="276225" y="200025"/>
                  </a:lnTo>
                  <a:lnTo>
                    <a:pt x="104775" y="114300"/>
                  </a:lnTo>
                  <a:close/>
                </a:path>
                <a:path w="381000" h="2286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33194" y="3746324"/>
            <a:ext cx="3995420" cy="27539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66545" marR="842644" indent="52705" algn="just">
              <a:lnSpc>
                <a:spcPct val="112999"/>
              </a:lnSpc>
              <a:spcBef>
                <a:spcPts val="219"/>
              </a:spcBef>
            </a:pPr>
            <a:r>
              <a:rPr sz="1900" dirty="0">
                <a:latin typeface="Times New Roman"/>
                <a:cs typeface="Times New Roman"/>
              </a:rPr>
              <a:t>P</a:t>
            </a:r>
            <a:r>
              <a:rPr sz="1900" spc="-1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80</a:t>
            </a:r>
            <a:r>
              <a:rPr sz="1900" spc="490" dirty="0">
                <a:latin typeface="Times New Roman"/>
                <a:cs typeface="Times New Roman"/>
              </a:rPr>
              <a:t> </a:t>
            </a:r>
            <a:r>
              <a:rPr sz="2850" spc="15" baseline="-35087" dirty="0">
                <a:latin typeface="Symbol"/>
                <a:cs typeface="Symbol"/>
              </a:rPr>
              <a:t></a:t>
            </a:r>
            <a:r>
              <a:rPr sz="2850" spc="494" baseline="-35087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Q</a:t>
            </a:r>
            <a:r>
              <a:rPr sz="1900" i="1" spc="-135" dirty="0">
                <a:latin typeface="Times New Roman"/>
                <a:cs typeface="Times New Roman"/>
              </a:rPr>
              <a:t> </a:t>
            </a:r>
            <a:r>
              <a:rPr sz="1900" spc="30" dirty="0">
                <a:latin typeface="Symbol"/>
                <a:cs typeface="Symbol"/>
              </a:rPr>
              <a:t></a:t>
            </a:r>
            <a:r>
              <a:rPr sz="1900" spc="30" dirty="0">
                <a:latin typeface="Times New Roman"/>
                <a:cs typeface="Times New Roman"/>
              </a:rPr>
              <a:t>10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60</a:t>
            </a:r>
            <a:r>
              <a:rPr sz="1900" spc="-20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80</a:t>
            </a:r>
            <a:r>
              <a:rPr sz="1900" spc="17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20</a:t>
            </a:r>
            <a:r>
              <a:rPr sz="1900" spc="-175" dirty="0">
                <a:latin typeface="Times New Roman"/>
                <a:cs typeface="Times New Roman"/>
              </a:rPr>
              <a:t> </a:t>
            </a:r>
            <a:r>
              <a:rPr sz="1900" spc="30" dirty="0">
                <a:latin typeface="Symbol"/>
                <a:cs typeface="Symbol"/>
              </a:rPr>
              <a:t></a:t>
            </a:r>
            <a:r>
              <a:rPr sz="1900" spc="30" dirty="0">
                <a:latin typeface="Times New Roman"/>
                <a:cs typeface="Times New Roman"/>
              </a:rPr>
              <a:t>10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</a:t>
            </a:r>
            <a:r>
              <a:rPr sz="1900" spc="-1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80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2850" spc="15" baseline="-35087" dirty="0">
                <a:latin typeface="Symbol"/>
                <a:cs typeface="Symbol"/>
              </a:rPr>
              <a:t></a:t>
            </a:r>
            <a:r>
              <a:rPr sz="2850" spc="89" baseline="-35087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Q</a:t>
            </a:r>
            <a:r>
              <a:rPr sz="1900" i="1" spc="-135" dirty="0">
                <a:latin typeface="Times New Roman"/>
                <a:cs typeface="Times New Roman"/>
              </a:rPr>
              <a:t> </a:t>
            </a:r>
            <a:r>
              <a:rPr sz="1900" spc="30" dirty="0">
                <a:latin typeface="Symbol"/>
                <a:cs typeface="Symbol"/>
              </a:rPr>
              <a:t></a:t>
            </a:r>
            <a:r>
              <a:rPr sz="1900" spc="30" dirty="0">
                <a:latin typeface="Times New Roman"/>
                <a:cs typeface="Times New Roman"/>
              </a:rPr>
              <a:t>10</a:t>
            </a:r>
            <a:endParaRPr sz="1900">
              <a:latin typeface="Times New Roman"/>
              <a:cs typeface="Times New Roman"/>
            </a:endParaRPr>
          </a:p>
          <a:p>
            <a:pPr marL="1650364">
              <a:lnSpc>
                <a:spcPct val="100000"/>
              </a:lnSpc>
              <a:spcBef>
                <a:spcPts val="420"/>
              </a:spcBef>
              <a:tabLst>
                <a:tab pos="2543810" algn="l"/>
              </a:tabLst>
            </a:pP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19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20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5" dirty="0">
                <a:latin typeface="Times New Roman"/>
                <a:cs typeface="Times New Roman"/>
              </a:rPr>
              <a:t>10</a:t>
            </a:r>
            <a:endParaRPr sz="1900">
              <a:latin typeface="Times New Roman"/>
              <a:cs typeface="Times New Roman"/>
            </a:endParaRPr>
          </a:p>
          <a:p>
            <a:pPr marL="1524000">
              <a:lnSpc>
                <a:spcPct val="100000"/>
              </a:lnSpc>
              <a:spcBef>
                <a:spcPts val="170"/>
              </a:spcBef>
            </a:pPr>
            <a:r>
              <a:rPr sz="1900" spc="-10" dirty="0">
                <a:latin typeface="Times New Roman"/>
                <a:cs typeface="Times New Roman"/>
              </a:rPr>
              <a:t>10P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800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20Q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200</a:t>
            </a:r>
            <a:endParaRPr sz="1900">
              <a:latin typeface="Times New Roman"/>
              <a:cs typeface="Times New Roman"/>
            </a:endParaRPr>
          </a:p>
          <a:p>
            <a:pPr marL="2032000" marR="30480" indent="-240029">
              <a:lnSpc>
                <a:spcPts val="2870"/>
              </a:lnSpc>
              <a:spcBef>
                <a:spcPts val="190"/>
              </a:spcBef>
            </a:pPr>
            <a:r>
              <a:rPr sz="1900" dirty="0">
                <a:latin typeface="Times New Roman"/>
                <a:cs typeface="Times New Roman"/>
              </a:rPr>
              <a:t>20Q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200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800</a:t>
            </a:r>
            <a:r>
              <a:rPr sz="1900" spc="-16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Symbol"/>
                <a:cs typeface="Symbol"/>
              </a:rPr>
              <a:t></a:t>
            </a:r>
            <a:r>
              <a:rPr sz="1900" spc="-20" dirty="0">
                <a:latin typeface="Times New Roman"/>
                <a:cs typeface="Times New Roman"/>
              </a:rPr>
              <a:t>10P </a:t>
            </a:r>
            <a:r>
              <a:rPr sz="1900" dirty="0">
                <a:latin typeface="Times New Roman"/>
                <a:cs typeface="Times New Roman"/>
              </a:rPr>
              <a:t>Q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50</a:t>
            </a:r>
            <a:r>
              <a:rPr sz="1900" spc="-130" dirty="0">
                <a:latin typeface="Times New Roman"/>
                <a:cs typeface="Times New Roman"/>
              </a:rPr>
              <a:t> </a:t>
            </a:r>
            <a:r>
              <a:rPr sz="1900" spc="135" dirty="0">
                <a:latin typeface="Times New Roman"/>
                <a:cs typeface="Times New Roman"/>
              </a:rPr>
              <a:t>-</a:t>
            </a:r>
            <a:r>
              <a:rPr sz="1900" spc="-20" dirty="0">
                <a:latin typeface="Times New Roman"/>
                <a:cs typeface="Times New Roman"/>
              </a:rPr>
              <a:t>1/2P</a:t>
            </a:r>
            <a:endParaRPr sz="19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95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Kembali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1300" y="2226310"/>
            <a:ext cx="3713479" cy="4022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12193905" cy="6868795"/>
            <a:chOff x="0" y="-5080"/>
            <a:chExt cx="12193905" cy="6868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24419" y="0"/>
              <a:ext cx="4764405" cy="6858634"/>
            </a:xfrm>
            <a:custGeom>
              <a:avLst/>
              <a:gdLst/>
              <a:ahLst/>
              <a:cxnLst/>
              <a:rect l="l" t="t" r="r" b="b"/>
              <a:pathLst>
                <a:path w="4764405" h="6858634">
                  <a:moveTo>
                    <a:pt x="1946909" y="0"/>
                  </a:moveTo>
                  <a:lnTo>
                    <a:pt x="3166109" y="6857999"/>
                  </a:lnTo>
                </a:path>
                <a:path w="4764405" h="6858634">
                  <a:moveTo>
                    <a:pt x="4764024" y="3681729"/>
                  </a:moveTo>
                  <a:lnTo>
                    <a:pt x="0" y="6858316"/>
                  </a:lnTo>
                </a:path>
              </a:pathLst>
            </a:custGeom>
            <a:ln w="10160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58" y="0"/>
                  </a:moveTo>
                  <a:lnTo>
                    <a:pt x="2043317" y="0"/>
                  </a:lnTo>
                  <a:lnTo>
                    <a:pt x="0" y="6857996"/>
                  </a:lnTo>
                  <a:lnTo>
                    <a:pt x="3007358" y="6857996"/>
                  </a:lnTo>
                  <a:lnTo>
                    <a:pt x="3007358" y="0"/>
                  </a:lnTo>
                  <a:close/>
                </a:path>
              </a:pathLst>
            </a:custGeom>
            <a:solidFill>
              <a:srgbClr val="F495CA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3813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8187" y="0"/>
                  </a:moveTo>
                  <a:lnTo>
                    <a:pt x="0" y="0"/>
                  </a:lnTo>
                  <a:lnTo>
                    <a:pt x="1208585" y="6857996"/>
                  </a:lnTo>
                  <a:lnTo>
                    <a:pt x="2588187" y="6857996"/>
                  </a:lnTo>
                  <a:lnTo>
                    <a:pt x="2588187" y="0"/>
                  </a:lnTo>
                  <a:close/>
                </a:path>
              </a:pathLst>
            </a:custGeom>
            <a:solidFill>
              <a:srgbClr val="F49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3180" y="3047999"/>
              <a:ext cx="3258820" cy="3810000"/>
            </a:xfrm>
            <a:custGeom>
              <a:avLst/>
              <a:gdLst/>
              <a:ahLst/>
              <a:cxnLst/>
              <a:rect l="l" t="t" r="r" b="b"/>
              <a:pathLst>
                <a:path w="3258820" h="3810000">
                  <a:moveTo>
                    <a:pt x="3258820" y="0"/>
                  </a:moveTo>
                  <a:lnTo>
                    <a:pt x="0" y="3810000"/>
                  </a:lnTo>
                  <a:lnTo>
                    <a:pt x="3258820" y="3810000"/>
                  </a:lnTo>
                  <a:lnTo>
                    <a:pt x="3258820" y="0"/>
                  </a:lnTo>
                  <a:close/>
                </a:path>
              </a:pathLst>
            </a:custGeom>
            <a:solidFill>
              <a:srgbClr val="F495CA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242" y="0"/>
              <a:ext cx="2852420" cy="6858000"/>
            </a:xfrm>
            <a:custGeom>
              <a:avLst/>
              <a:gdLst/>
              <a:ahLst/>
              <a:cxnLst/>
              <a:rect l="l" t="t" r="r" b="b"/>
              <a:pathLst>
                <a:path w="2852420" h="6858000">
                  <a:moveTo>
                    <a:pt x="2852217" y="0"/>
                  </a:moveTo>
                  <a:lnTo>
                    <a:pt x="0" y="0"/>
                  </a:lnTo>
                  <a:lnTo>
                    <a:pt x="2468548" y="6857996"/>
                  </a:lnTo>
                  <a:lnTo>
                    <a:pt x="2852217" y="6857996"/>
                  </a:lnTo>
                  <a:lnTo>
                    <a:pt x="2852217" y="0"/>
                  </a:lnTo>
                  <a:close/>
                </a:path>
              </a:pathLst>
            </a:custGeom>
            <a:solidFill>
              <a:srgbClr val="EB3C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7870" y="0"/>
              <a:ext cx="1291590" cy="6858000"/>
            </a:xfrm>
            <a:custGeom>
              <a:avLst/>
              <a:gdLst/>
              <a:ahLst/>
              <a:cxnLst/>
              <a:rect l="l" t="t" r="r" b="b"/>
              <a:pathLst>
                <a:path w="1291590" h="6858000">
                  <a:moveTo>
                    <a:pt x="1291589" y="0"/>
                  </a:moveTo>
                  <a:lnTo>
                    <a:pt x="1019819" y="0"/>
                  </a:lnTo>
                  <a:lnTo>
                    <a:pt x="0" y="6857996"/>
                  </a:lnTo>
                  <a:lnTo>
                    <a:pt x="1291589" y="6857996"/>
                  </a:lnTo>
                  <a:lnTo>
                    <a:pt x="1291589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1011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48" y="0"/>
                  </a:moveTo>
                  <a:lnTo>
                    <a:pt x="0" y="0"/>
                  </a:lnTo>
                  <a:lnTo>
                    <a:pt x="1107986" y="6857996"/>
                  </a:lnTo>
                  <a:lnTo>
                    <a:pt x="1248448" y="6857996"/>
                  </a:lnTo>
                  <a:lnTo>
                    <a:pt x="1248448" y="0"/>
                  </a:lnTo>
                  <a:close/>
                </a:path>
              </a:pathLst>
            </a:custGeom>
            <a:solidFill>
              <a:srgbClr val="B112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639" y="0"/>
                </a:moveTo>
                <a:lnTo>
                  <a:pt x="0" y="3268979"/>
                </a:lnTo>
                <a:lnTo>
                  <a:pt x="1818639" y="3268979"/>
                </a:lnTo>
                <a:lnTo>
                  <a:pt x="181863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17650" y="0"/>
            <a:ext cx="9150350" cy="6864350"/>
            <a:chOff x="1517650" y="0"/>
            <a:chExt cx="9150350" cy="6864350"/>
          </a:xfrm>
        </p:grpSpPr>
        <p:sp>
          <p:nvSpPr>
            <p:cNvPr id="14" name="object 14"/>
            <p:cNvSpPr/>
            <p:nvPr/>
          </p:nvSpPr>
          <p:spPr>
            <a:xfrm>
              <a:off x="4876800" y="0"/>
              <a:ext cx="5791200" cy="1447800"/>
            </a:xfrm>
            <a:custGeom>
              <a:avLst/>
              <a:gdLst/>
              <a:ahLst/>
              <a:cxnLst/>
              <a:rect l="l" t="t" r="r" b="b"/>
              <a:pathLst>
                <a:path w="5791200" h="1447800">
                  <a:moveTo>
                    <a:pt x="5791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791200" y="1447800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77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47800"/>
              <a:ext cx="4572000" cy="54102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4000" y="1447800"/>
              <a:ext cx="4572000" cy="5410200"/>
            </a:xfrm>
            <a:custGeom>
              <a:avLst/>
              <a:gdLst/>
              <a:ahLst/>
              <a:cxnLst/>
              <a:rect l="l" t="t" r="r" b="b"/>
              <a:pathLst>
                <a:path w="4572000" h="5410200">
                  <a:moveTo>
                    <a:pt x="0" y="5410200"/>
                  </a:moveTo>
                  <a:lnTo>
                    <a:pt x="4572000" y="54102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6500" y="4267200"/>
              <a:ext cx="4019550" cy="2209800"/>
            </a:xfrm>
            <a:custGeom>
              <a:avLst/>
              <a:gdLst/>
              <a:ahLst/>
              <a:cxnLst/>
              <a:rect l="l" t="t" r="r" b="b"/>
              <a:pathLst>
                <a:path w="4019550" h="2209800">
                  <a:moveTo>
                    <a:pt x="4019550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4019550" y="2209800"/>
                  </a:lnTo>
                  <a:lnTo>
                    <a:pt x="401955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6500" y="4267200"/>
              <a:ext cx="4019550" cy="2209800"/>
            </a:xfrm>
            <a:custGeom>
              <a:avLst/>
              <a:gdLst/>
              <a:ahLst/>
              <a:cxnLst/>
              <a:rect l="l" t="t" r="r" b="b"/>
              <a:pathLst>
                <a:path w="4019550" h="2209800">
                  <a:moveTo>
                    <a:pt x="0" y="2209800"/>
                  </a:moveTo>
                  <a:lnTo>
                    <a:pt x="4019550" y="2209800"/>
                  </a:lnTo>
                  <a:lnTo>
                    <a:pt x="4019550" y="0"/>
                  </a:lnTo>
                  <a:lnTo>
                    <a:pt x="0" y="0"/>
                  </a:lnTo>
                  <a:lnTo>
                    <a:pt x="0" y="2209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6500" y="1790700"/>
              <a:ext cx="4000500" cy="2095500"/>
            </a:xfrm>
            <a:custGeom>
              <a:avLst/>
              <a:gdLst/>
              <a:ahLst/>
              <a:cxnLst/>
              <a:rect l="l" t="t" r="r" b="b"/>
              <a:pathLst>
                <a:path w="4000500" h="2095500">
                  <a:moveTo>
                    <a:pt x="4000500" y="0"/>
                  </a:moveTo>
                  <a:lnTo>
                    <a:pt x="0" y="0"/>
                  </a:lnTo>
                  <a:lnTo>
                    <a:pt x="0" y="2095500"/>
                  </a:lnTo>
                  <a:lnTo>
                    <a:pt x="4000500" y="2095500"/>
                  </a:lnTo>
                  <a:lnTo>
                    <a:pt x="40005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6500" y="1790700"/>
              <a:ext cx="4000500" cy="2095500"/>
            </a:xfrm>
            <a:custGeom>
              <a:avLst/>
              <a:gdLst/>
              <a:ahLst/>
              <a:cxnLst/>
              <a:rect l="l" t="t" r="r" b="b"/>
              <a:pathLst>
                <a:path w="4000500" h="2095500">
                  <a:moveTo>
                    <a:pt x="0" y="2095500"/>
                  </a:moveTo>
                  <a:lnTo>
                    <a:pt x="4000500" y="2095500"/>
                  </a:lnTo>
                  <a:lnTo>
                    <a:pt x="4000500" y="0"/>
                  </a:lnTo>
                  <a:lnTo>
                    <a:pt x="0" y="0"/>
                  </a:lnTo>
                  <a:lnTo>
                    <a:pt x="0" y="2095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956175" y="17462"/>
            <a:ext cx="39376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Pergeseran</a:t>
            </a:r>
            <a:r>
              <a:rPr sz="4000" spc="-235" dirty="0"/>
              <a:t> </a:t>
            </a:r>
            <a:r>
              <a:rPr sz="4000" spc="-10" dirty="0"/>
              <a:t>Kurva Permintaan</a:t>
            </a:r>
            <a:endParaRPr sz="4000"/>
          </a:p>
        </p:txBody>
      </p:sp>
      <p:sp>
        <p:nvSpPr>
          <p:cNvPr id="22" name="object 22"/>
          <p:cNvSpPr txBox="1"/>
          <p:nvPr/>
        </p:nvSpPr>
        <p:spPr>
          <a:xfrm>
            <a:off x="2136520" y="1663953"/>
            <a:ext cx="3627120" cy="18180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55600" marR="5080" indent="-342900">
              <a:lnSpc>
                <a:spcPct val="97500"/>
              </a:lnSpc>
              <a:spcBef>
                <a:spcPts val="170"/>
              </a:spcBef>
              <a:buClr>
                <a:srgbClr val="EB3C9F"/>
              </a:buClr>
              <a:buSzPct val="79166"/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latin typeface="Trebuchet MS"/>
                <a:cs typeface="Trebuchet MS"/>
              </a:rPr>
              <a:t>Jika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harga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tetap,tetapi </a:t>
            </a:r>
            <a:r>
              <a:rPr sz="2400" b="1" dirty="0">
                <a:latin typeface="Trebuchet MS"/>
                <a:cs typeface="Trebuchet MS"/>
              </a:rPr>
              <a:t>jumlah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Produk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yang </a:t>
            </a:r>
            <a:r>
              <a:rPr sz="2400" b="1" dirty="0">
                <a:latin typeface="Trebuchet MS"/>
                <a:cs typeface="Trebuchet MS"/>
              </a:rPr>
              <a:t>diminta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bertambah </a:t>
            </a:r>
            <a:r>
              <a:rPr sz="2400" b="1" dirty="0">
                <a:latin typeface="Trebuchet MS"/>
                <a:cs typeface="Trebuchet MS"/>
              </a:rPr>
              <a:t>maka</a:t>
            </a:r>
            <a:r>
              <a:rPr sz="2400" b="1" spc="2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permintaannya meningkat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05600" y="203581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78600" y="3623055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96581" y="3546729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71306" y="3548379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Q2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699250" y="2070100"/>
            <a:ext cx="2832100" cy="1515110"/>
            <a:chOff x="6699250" y="2070100"/>
            <a:chExt cx="2832100" cy="1515110"/>
          </a:xfrm>
        </p:grpSpPr>
        <p:sp>
          <p:nvSpPr>
            <p:cNvPr id="28" name="object 28"/>
            <p:cNvSpPr/>
            <p:nvPr/>
          </p:nvSpPr>
          <p:spPr>
            <a:xfrm>
              <a:off x="6705600" y="3578860"/>
              <a:ext cx="2819400" cy="0"/>
            </a:xfrm>
            <a:custGeom>
              <a:avLst/>
              <a:gdLst/>
              <a:ahLst/>
              <a:cxnLst/>
              <a:rect l="l" t="t" r="r" b="b"/>
              <a:pathLst>
                <a:path w="2819400">
                  <a:moveTo>
                    <a:pt x="0" y="0"/>
                  </a:moveTo>
                  <a:lnTo>
                    <a:pt x="28194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24650" y="2495550"/>
              <a:ext cx="1295400" cy="1066800"/>
            </a:xfrm>
            <a:custGeom>
              <a:avLst/>
              <a:gdLst/>
              <a:ahLst/>
              <a:cxnLst/>
              <a:rect l="l" t="t" r="r" b="b"/>
              <a:pathLst>
                <a:path w="1295400" h="1066800">
                  <a:moveTo>
                    <a:pt x="0" y="0"/>
                  </a:moveTo>
                  <a:lnTo>
                    <a:pt x="1295400" y="0"/>
                  </a:lnTo>
                </a:path>
                <a:path w="1295400" h="1066800">
                  <a:moveTo>
                    <a:pt x="1276350" y="0"/>
                  </a:moveTo>
                  <a:lnTo>
                    <a:pt x="1276350" y="106680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81900" y="2076450"/>
              <a:ext cx="857250" cy="838200"/>
            </a:xfrm>
            <a:custGeom>
              <a:avLst/>
              <a:gdLst/>
              <a:ahLst/>
              <a:cxnLst/>
              <a:rect l="l" t="t" r="r" b="b"/>
              <a:pathLst>
                <a:path w="857250" h="838200">
                  <a:moveTo>
                    <a:pt x="0" y="0"/>
                  </a:moveTo>
                  <a:lnTo>
                    <a:pt x="857250" y="838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58150" y="2495550"/>
              <a:ext cx="838200" cy="1066800"/>
            </a:xfrm>
            <a:custGeom>
              <a:avLst/>
              <a:gdLst/>
              <a:ahLst/>
              <a:cxnLst/>
              <a:rect l="l" t="t" r="r" b="b"/>
              <a:pathLst>
                <a:path w="838200" h="1066800">
                  <a:moveTo>
                    <a:pt x="0" y="0"/>
                  </a:moveTo>
                  <a:lnTo>
                    <a:pt x="838200" y="0"/>
                  </a:lnTo>
                </a:path>
                <a:path w="838200" h="1066800">
                  <a:moveTo>
                    <a:pt x="838200" y="0"/>
                  </a:moveTo>
                  <a:lnTo>
                    <a:pt x="838200" y="106680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34400" y="2133600"/>
              <a:ext cx="857250" cy="838200"/>
            </a:xfrm>
            <a:custGeom>
              <a:avLst/>
              <a:gdLst/>
              <a:ahLst/>
              <a:cxnLst/>
              <a:rect l="l" t="t" r="r" b="b"/>
              <a:pathLst>
                <a:path w="857250" h="838200">
                  <a:moveTo>
                    <a:pt x="0" y="0"/>
                  </a:moveTo>
                  <a:lnTo>
                    <a:pt x="857250" y="838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337804" y="2864230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D</a:t>
            </a:r>
            <a:r>
              <a:rPr sz="1800" spc="-37" baseline="-20833" dirty="0">
                <a:latin typeface="Arial MT"/>
                <a:cs typeface="Arial MT"/>
              </a:rPr>
              <a:t>1</a:t>
            </a:r>
            <a:endParaRPr sz="1800" baseline="-20833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80804" y="2787903"/>
            <a:ext cx="31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D</a:t>
            </a:r>
            <a:r>
              <a:rPr sz="1800" spc="-37" baseline="-20833" dirty="0">
                <a:latin typeface="Arial MT"/>
                <a:cs typeface="Arial MT"/>
              </a:rPr>
              <a:t>2</a:t>
            </a:r>
            <a:endParaRPr sz="1800" baseline="-20833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03059" y="2393950"/>
            <a:ext cx="2832100" cy="3782060"/>
            <a:chOff x="6703059" y="2393950"/>
            <a:chExt cx="2832100" cy="3782060"/>
          </a:xfrm>
        </p:grpSpPr>
        <p:sp>
          <p:nvSpPr>
            <p:cNvPr id="36" name="object 36"/>
            <p:cNvSpPr/>
            <p:nvPr/>
          </p:nvSpPr>
          <p:spPr>
            <a:xfrm>
              <a:off x="8039099" y="2393950"/>
              <a:ext cx="609600" cy="50800"/>
            </a:xfrm>
            <a:custGeom>
              <a:avLst/>
              <a:gdLst/>
              <a:ahLst/>
              <a:cxnLst/>
              <a:rect l="l" t="t" r="r" b="b"/>
              <a:pathLst>
                <a:path w="609600" h="50800">
                  <a:moveTo>
                    <a:pt x="558800" y="0"/>
                  </a:moveTo>
                  <a:lnTo>
                    <a:pt x="558800" y="50800"/>
                  </a:lnTo>
                  <a:lnTo>
                    <a:pt x="596900" y="31750"/>
                  </a:lnTo>
                  <a:lnTo>
                    <a:pt x="571500" y="31750"/>
                  </a:lnTo>
                  <a:lnTo>
                    <a:pt x="571500" y="19050"/>
                  </a:lnTo>
                  <a:lnTo>
                    <a:pt x="596900" y="19050"/>
                  </a:lnTo>
                  <a:lnTo>
                    <a:pt x="558800" y="0"/>
                  </a:lnTo>
                  <a:close/>
                </a:path>
                <a:path w="609600" h="50800">
                  <a:moveTo>
                    <a:pt x="558800" y="19050"/>
                  </a:moveTo>
                  <a:lnTo>
                    <a:pt x="0" y="19050"/>
                  </a:lnTo>
                  <a:lnTo>
                    <a:pt x="0" y="31750"/>
                  </a:lnTo>
                  <a:lnTo>
                    <a:pt x="558800" y="31750"/>
                  </a:lnTo>
                  <a:lnTo>
                    <a:pt x="558800" y="19050"/>
                  </a:lnTo>
                  <a:close/>
                </a:path>
                <a:path w="609600" h="50800">
                  <a:moveTo>
                    <a:pt x="596900" y="19050"/>
                  </a:moveTo>
                  <a:lnTo>
                    <a:pt x="571500" y="19050"/>
                  </a:lnTo>
                  <a:lnTo>
                    <a:pt x="571500" y="31750"/>
                  </a:lnTo>
                  <a:lnTo>
                    <a:pt x="596900" y="31750"/>
                  </a:lnTo>
                  <a:lnTo>
                    <a:pt x="609600" y="25400"/>
                  </a:lnTo>
                  <a:lnTo>
                    <a:pt x="59690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09409" y="4626610"/>
              <a:ext cx="2819400" cy="1543050"/>
            </a:xfrm>
            <a:custGeom>
              <a:avLst/>
              <a:gdLst/>
              <a:ahLst/>
              <a:cxnLst/>
              <a:rect l="l" t="t" r="r" b="b"/>
              <a:pathLst>
                <a:path w="2819400" h="1543050">
                  <a:moveTo>
                    <a:pt x="0" y="0"/>
                  </a:moveTo>
                  <a:lnTo>
                    <a:pt x="0" y="1523999"/>
                  </a:lnTo>
                </a:path>
                <a:path w="2819400" h="1543050">
                  <a:moveTo>
                    <a:pt x="0" y="1543049"/>
                  </a:moveTo>
                  <a:lnTo>
                    <a:pt x="2819400" y="15430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416675" y="1793875"/>
            <a:ext cx="362585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P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50"/>
              </a:spcBef>
            </a:pPr>
            <a:r>
              <a:rPr sz="1800" spc="-25" dirty="0">
                <a:latin typeface="Arial MT"/>
                <a:cs typeface="Arial MT"/>
              </a:rPr>
              <a:t>P1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49054" y="3546729"/>
            <a:ext cx="31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81775" y="6214427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14056" y="6137592"/>
            <a:ext cx="317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50681" y="6134417"/>
            <a:ext cx="317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19850" y="4385309"/>
            <a:ext cx="30226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P</a:t>
            </a:r>
            <a:endParaRPr sz="1800">
              <a:latin typeface="Arial MT"/>
              <a:cs typeface="Arial MT"/>
            </a:endParaRPr>
          </a:p>
          <a:p>
            <a:pPr marR="14604" algn="r">
              <a:lnSpc>
                <a:spcPct val="100000"/>
              </a:lnSpc>
              <a:spcBef>
                <a:spcPts val="1750"/>
              </a:spcBef>
            </a:pPr>
            <a:r>
              <a:rPr sz="1800" spc="-25" dirty="0">
                <a:latin typeface="Arial MT"/>
                <a:cs typeface="Arial MT"/>
              </a:rPr>
              <a:t>P1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85959" y="6061392"/>
            <a:ext cx="317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Qd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725919" y="4660900"/>
            <a:ext cx="2927350" cy="1536700"/>
            <a:chOff x="6725919" y="4660900"/>
            <a:chExt cx="2927350" cy="1536700"/>
          </a:xfrm>
        </p:grpSpPr>
        <p:sp>
          <p:nvSpPr>
            <p:cNvPr id="46" name="object 46"/>
            <p:cNvSpPr/>
            <p:nvPr/>
          </p:nvSpPr>
          <p:spPr>
            <a:xfrm>
              <a:off x="6732269" y="5048250"/>
              <a:ext cx="2209800" cy="1143000"/>
            </a:xfrm>
            <a:custGeom>
              <a:avLst/>
              <a:gdLst/>
              <a:ahLst/>
              <a:cxnLst/>
              <a:rect l="l" t="t" r="r" b="b"/>
              <a:pathLst>
                <a:path w="2209800" h="1143000">
                  <a:moveTo>
                    <a:pt x="0" y="0"/>
                  </a:moveTo>
                  <a:lnTo>
                    <a:pt x="2209800" y="0"/>
                  </a:lnTo>
                </a:path>
                <a:path w="2209800" h="1143000">
                  <a:moveTo>
                    <a:pt x="2209800" y="0"/>
                  </a:moveTo>
                  <a:lnTo>
                    <a:pt x="2209800" y="114300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03919" y="4667250"/>
              <a:ext cx="1143000" cy="990600"/>
            </a:xfrm>
            <a:custGeom>
              <a:avLst/>
              <a:gdLst/>
              <a:ahLst/>
              <a:cxnLst/>
              <a:rect l="l" t="t" r="r" b="b"/>
              <a:pathLst>
                <a:path w="1143000" h="990600">
                  <a:moveTo>
                    <a:pt x="0" y="0"/>
                  </a:moveTo>
                  <a:lnTo>
                    <a:pt x="1143000" y="990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679558" y="5442267"/>
            <a:ext cx="286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Arial MT"/>
                <a:cs typeface="Arial MT"/>
              </a:rPr>
              <a:t>D</a:t>
            </a:r>
            <a:r>
              <a:rPr sz="1575" spc="-37" baseline="-21164" dirty="0">
                <a:latin typeface="Arial MT"/>
                <a:cs typeface="Arial MT"/>
              </a:rPr>
              <a:t>1</a:t>
            </a:r>
            <a:endParaRPr sz="1575" baseline="-21164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461250" y="4718050"/>
            <a:ext cx="1384300" cy="1460500"/>
            <a:chOff x="7461250" y="4718050"/>
            <a:chExt cx="1384300" cy="1460500"/>
          </a:xfrm>
        </p:grpSpPr>
        <p:sp>
          <p:nvSpPr>
            <p:cNvPr id="50" name="object 50"/>
            <p:cNvSpPr/>
            <p:nvPr/>
          </p:nvSpPr>
          <p:spPr>
            <a:xfrm>
              <a:off x="7848600" y="5029200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67600" y="4724400"/>
              <a:ext cx="1371600" cy="1143000"/>
            </a:xfrm>
            <a:custGeom>
              <a:avLst/>
              <a:gdLst/>
              <a:ahLst/>
              <a:cxnLst/>
              <a:rect l="l" t="t" r="r" b="b"/>
              <a:pathLst>
                <a:path w="1371600" h="1143000">
                  <a:moveTo>
                    <a:pt x="0" y="0"/>
                  </a:moveTo>
                  <a:lnTo>
                    <a:pt x="1371600" y="1143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814181" y="5678804"/>
            <a:ext cx="257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 MT"/>
                <a:cs typeface="Arial MT"/>
              </a:rPr>
              <a:t>D</a:t>
            </a:r>
            <a:r>
              <a:rPr sz="1350" spc="-37" baseline="-21604" dirty="0">
                <a:latin typeface="Arial MT"/>
                <a:cs typeface="Arial MT"/>
              </a:rPr>
              <a:t>2</a:t>
            </a:r>
            <a:endParaRPr sz="1350" baseline="-21604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32050" y="4851400"/>
            <a:ext cx="6102350" cy="1936750"/>
            <a:chOff x="2432050" y="4851400"/>
            <a:chExt cx="6102350" cy="1936750"/>
          </a:xfrm>
        </p:grpSpPr>
        <p:sp>
          <p:nvSpPr>
            <p:cNvPr id="54" name="object 54"/>
            <p:cNvSpPr/>
            <p:nvPr/>
          </p:nvSpPr>
          <p:spPr>
            <a:xfrm>
              <a:off x="7924800" y="4851400"/>
              <a:ext cx="609600" cy="50800"/>
            </a:xfrm>
            <a:custGeom>
              <a:avLst/>
              <a:gdLst/>
              <a:ahLst/>
              <a:cxnLst/>
              <a:rect l="l" t="t" r="r" b="b"/>
              <a:pathLst>
                <a:path w="609600" h="50800">
                  <a:moveTo>
                    <a:pt x="50800" y="0"/>
                  </a:moveTo>
                  <a:lnTo>
                    <a:pt x="0" y="25400"/>
                  </a:lnTo>
                  <a:lnTo>
                    <a:pt x="50800" y="50800"/>
                  </a:lnTo>
                  <a:lnTo>
                    <a:pt x="50800" y="31750"/>
                  </a:lnTo>
                  <a:lnTo>
                    <a:pt x="38100" y="31750"/>
                  </a:lnTo>
                  <a:lnTo>
                    <a:pt x="38100" y="19050"/>
                  </a:lnTo>
                  <a:lnTo>
                    <a:pt x="50800" y="19050"/>
                  </a:lnTo>
                  <a:lnTo>
                    <a:pt x="50800" y="0"/>
                  </a:lnTo>
                  <a:close/>
                </a:path>
                <a:path w="609600" h="50800">
                  <a:moveTo>
                    <a:pt x="50800" y="19050"/>
                  </a:moveTo>
                  <a:lnTo>
                    <a:pt x="38100" y="19050"/>
                  </a:lnTo>
                  <a:lnTo>
                    <a:pt x="38100" y="31750"/>
                  </a:lnTo>
                  <a:lnTo>
                    <a:pt x="50800" y="31750"/>
                  </a:lnTo>
                  <a:lnTo>
                    <a:pt x="50800" y="19050"/>
                  </a:lnTo>
                  <a:close/>
                </a:path>
                <a:path w="609600" h="50800">
                  <a:moveTo>
                    <a:pt x="609600" y="19050"/>
                  </a:moveTo>
                  <a:lnTo>
                    <a:pt x="50800" y="19050"/>
                  </a:lnTo>
                  <a:lnTo>
                    <a:pt x="50800" y="31750"/>
                  </a:lnTo>
                  <a:lnTo>
                    <a:pt x="609600" y="31750"/>
                  </a:lnTo>
                  <a:lnTo>
                    <a:pt x="60960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6553200"/>
              <a:ext cx="381000" cy="2286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438400" y="65532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104775" y="114300"/>
                  </a:moveTo>
                  <a:lnTo>
                    <a:pt x="276225" y="28575"/>
                  </a:lnTo>
                  <a:lnTo>
                    <a:pt x="276225" y="200025"/>
                  </a:lnTo>
                  <a:lnTo>
                    <a:pt x="104775" y="114300"/>
                  </a:lnTo>
                  <a:close/>
                </a:path>
                <a:path w="381000" h="228600">
                  <a:moveTo>
                    <a:pt x="0" y="228600"/>
                  </a:moveTo>
                  <a:lnTo>
                    <a:pt x="381000" y="2286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98420" y="4103687"/>
            <a:ext cx="3211195" cy="24104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9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2C3B43"/>
                </a:solidFill>
                <a:latin typeface="Arial"/>
                <a:cs typeface="Arial"/>
              </a:rPr>
              <a:t>Jika</a:t>
            </a:r>
            <a:r>
              <a:rPr sz="2400" b="1" spc="-40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3B43"/>
                </a:solidFill>
                <a:latin typeface="Arial"/>
                <a:cs typeface="Arial"/>
              </a:rPr>
              <a:t>Harga</a:t>
            </a:r>
            <a:r>
              <a:rPr sz="2400" b="1" spc="-30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C3B43"/>
                </a:solidFill>
                <a:latin typeface="Arial"/>
                <a:cs typeface="Arial"/>
              </a:rPr>
              <a:t>tetap, </a:t>
            </a:r>
            <a:r>
              <a:rPr sz="2400" b="1" dirty="0">
                <a:solidFill>
                  <a:srgbClr val="2C3B43"/>
                </a:solidFill>
                <a:latin typeface="Arial"/>
                <a:cs typeface="Arial"/>
              </a:rPr>
              <a:t>tetapi</a:t>
            </a:r>
            <a:r>
              <a:rPr sz="2400" b="1" spc="-55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C3B43"/>
                </a:solidFill>
                <a:latin typeface="Arial"/>
                <a:cs typeface="Arial"/>
              </a:rPr>
              <a:t>jumlah </a:t>
            </a:r>
            <a:r>
              <a:rPr sz="2400" b="1" dirty="0">
                <a:solidFill>
                  <a:srgbClr val="2C3B43"/>
                </a:solidFill>
                <a:latin typeface="Arial"/>
                <a:cs typeface="Arial"/>
              </a:rPr>
              <a:t>Produk </a:t>
            </a:r>
            <a:r>
              <a:rPr sz="2400" b="1" spc="-20" dirty="0">
                <a:solidFill>
                  <a:srgbClr val="2C3B43"/>
                </a:solidFill>
                <a:latin typeface="Arial"/>
                <a:cs typeface="Arial"/>
              </a:rPr>
              <a:t>yang </a:t>
            </a:r>
            <a:r>
              <a:rPr sz="2400" b="1" dirty="0">
                <a:solidFill>
                  <a:srgbClr val="2C3B43"/>
                </a:solidFill>
                <a:latin typeface="Arial"/>
                <a:cs typeface="Arial"/>
              </a:rPr>
              <a:t>diminta</a:t>
            </a:r>
            <a:r>
              <a:rPr sz="2400" b="1" spc="-45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C3B43"/>
                </a:solidFill>
                <a:latin typeface="Arial"/>
                <a:cs typeface="Arial"/>
              </a:rPr>
              <a:t>berkurang </a:t>
            </a:r>
            <a:r>
              <a:rPr sz="2400" b="1" dirty="0">
                <a:solidFill>
                  <a:srgbClr val="2C3B43"/>
                </a:solidFill>
                <a:latin typeface="Arial"/>
                <a:cs typeface="Arial"/>
              </a:rPr>
              <a:t>maka</a:t>
            </a:r>
            <a:r>
              <a:rPr sz="2400" b="1" spc="-65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C3B43"/>
                </a:solidFill>
                <a:latin typeface="Arial"/>
                <a:cs typeface="Arial"/>
              </a:rPr>
              <a:t>permintaanya turun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775"/>
              </a:spcBef>
            </a:pPr>
            <a:r>
              <a:rPr sz="1800" spc="-10" dirty="0">
                <a:solidFill>
                  <a:srgbClr val="FF00FF"/>
                </a:solidFill>
                <a:latin typeface="Arial MT"/>
                <a:cs typeface="Arial MT"/>
              </a:rPr>
              <a:t>Kembali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517650" y="-6350"/>
            <a:ext cx="3365500" cy="1460500"/>
            <a:chOff x="1517650" y="-6350"/>
            <a:chExt cx="3365500" cy="1460500"/>
          </a:xfrm>
        </p:grpSpPr>
        <p:sp>
          <p:nvSpPr>
            <p:cNvPr id="59" name="object 59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33528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352800" y="1447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F3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24000" y="0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0" y="1447800"/>
                  </a:moveTo>
                  <a:lnTo>
                    <a:pt x="3352800" y="14478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647444" y="158115"/>
            <a:ext cx="29222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Konsep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Penawaran: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Penawaran, </a:t>
            </a:r>
            <a:r>
              <a:rPr sz="1400" dirty="0">
                <a:latin typeface="Arial MT"/>
                <a:cs typeface="Arial MT"/>
              </a:rPr>
              <a:t>Pasar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Persaingan,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Faktor-faktor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mempengaruhi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permintaan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penawaran,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Harga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Equilibrium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1755</Words>
  <Application>Microsoft Office PowerPoint</Application>
  <PresentationFormat>Widescreen</PresentationFormat>
  <Paragraphs>331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MT</vt:lpstr>
      <vt:lpstr>docs-Calibri</vt:lpstr>
      <vt:lpstr>Lucida Sans Unicode</vt:lpstr>
      <vt:lpstr>Symbol</vt:lpstr>
      <vt:lpstr>Times New Roman</vt:lpstr>
      <vt:lpstr>Trebuchet MS</vt:lpstr>
      <vt:lpstr>Wingdings</vt:lpstr>
      <vt:lpstr>Office Theme</vt:lpstr>
      <vt:lpstr>Konsep Permintaan dan Penawaran: Dasar Permintaan dan Penawaran, Pasar dan Persaingan, Faktor-faktor yang mempengaruhi permintaan dan penawaran, Harga Equilibrium  Dian Retnaningdiah,S.E.,M.Si Ekonomi Pengantar</vt:lpstr>
      <vt:lpstr>PowerPoint Presentation</vt:lpstr>
      <vt:lpstr>Definisi Permintaan</vt:lpstr>
      <vt:lpstr>Definisi Permintaan</vt:lpstr>
      <vt:lpstr>Faktor Yang Mempengaruhi Permintaan</vt:lpstr>
      <vt:lpstr>Kurva Permintaan</vt:lpstr>
      <vt:lpstr>Fungsi Kurva Permintaan</vt:lpstr>
      <vt:lpstr>Contoh : Jika harga barang Rp80,00 per unit, maka jumlah permintaan 10 unit. Dan jika harga barang Rp60,00 per unit, maka jumlah permintaan 20 unit. Tentukan persamaan fungsi permintaan dan gambarkan kurvanya!</vt:lpstr>
      <vt:lpstr>Pergeseran Kurva Permintaan</vt:lpstr>
      <vt:lpstr>Pergeseran Kurva Permintaan</vt:lpstr>
      <vt:lpstr>PENAWARAN (SUPPLY)</vt:lpstr>
      <vt:lpstr>Faktor Yang Mempengaruhi Penawaran</vt:lpstr>
      <vt:lpstr>HUKUM PENAWARAN</vt:lpstr>
      <vt:lpstr>Tabel penawaran duren di Pasar Minggu</vt:lpstr>
      <vt:lpstr>kurva penawaran duren</vt:lpstr>
      <vt:lpstr>Contoh : Pada saat harga Rp60,00 per unit, jumlah penawarannya 20 unit. Dan jika harga Rp80,00 per unit, jumlah penawarannya 30 unit. Tentukan fungsi penawaran dan gambarlah kurvanya!</vt:lpstr>
      <vt:lpstr>KESEIMBANGAN PASAR (EKUILIBRIUM)</vt:lpstr>
      <vt:lpstr>kurva keseimbangan pasar</vt:lpstr>
      <vt:lpstr>Contoh Soal : Fungsi permintaan Qd= 50 – 2P dan fungsi penawaran QS=-20 + 5P. Buatkanlah kurvanya</vt:lpstr>
      <vt:lpstr>PowerPoint Presentation</vt:lpstr>
      <vt:lpstr>Konsep Elasitisitas</vt:lpstr>
      <vt:lpstr>PowerPoint Presentation</vt:lpstr>
      <vt:lpstr>Angka Elastisitas Harga</vt:lpstr>
      <vt:lpstr>Angka Elastisitas Harga</vt:lpstr>
      <vt:lpstr>Angka Elastisitas Harga</vt:lpstr>
      <vt:lpstr> Jenis Jenis elastisitas</vt:lpstr>
      <vt:lpstr>PowerPoint Presentation</vt:lpstr>
      <vt:lpstr>PowerPoint Presentation</vt:lpstr>
      <vt:lpstr>Soal Latihan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PERMINTAAN, PENAWARAN DAN HARGA KESEIMBANGAN</dc:title>
  <dc:creator>Hanafi</dc:creator>
  <cp:lastModifiedBy>Lulu Syifa Pratama</cp:lastModifiedBy>
  <cp:revision>2</cp:revision>
  <dcterms:created xsi:type="dcterms:W3CDTF">2024-01-11T03:46:41Z</dcterms:created>
  <dcterms:modified xsi:type="dcterms:W3CDTF">2024-01-11T04:06:08Z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2024-01-11T00:00:00Z</vt:filetime>
  </property>
  <property fmtid="{D5CDD505-2E9C-101B-9397-08002B2CF9AE}" pid="5" name="Producer">
    <vt:lpwstr>Microsoft® PowerPoint® 2013</vt:lpwstr>
  </property>
</Properties>
</file>