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7863B65-D61D-4F7A-9299-B227E87B3D70}"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5C84596-E46D-4A9A-AFBC-FD22ED030791}"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7863B65-D61D-4F7A-9299-B227E87B3D70}"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7863B65-D61D-4F7A-9299-B227E87B3D70}"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7863B65-D61D-4F7A-9299-B227E87B3D70}"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D7863B65-D61D-4F7A-9299-B227E87B3D70}"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D7863B65-D61D-4F7A-9299-B227E87B3D70}"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D7863B65-D61D-4F7A-9299-B227E87B3D70}"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D7863B65-D61D-4F7A-9299-B227E87B3D70}"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D7863B65-D61D-4F7A-9299-B227E87B3D70}"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7863B65-D61D-4F7A-9299-B227E87B3D70}"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7863B65-D61D-4F7A-9299-B227E87B3D70}"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C5C84596-E46D-4A9A-AFBC-FD22ED030791}"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7863B65-D61D-4F7A-9299-B227E87B3D70}"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5C84596-E46D-4A9A-AFBC-FD22ED03079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839258" y="3909695"/>
            <a:ext cx="10949517" cy="1752600"/>
          </a:xfrm>
        </p:spPr>
        <p:txBody>
          <a:bodyPr/>
          <a:lstStyle/>
          <a:p>
            <a:r>
              <a:rPr lang="en-US">
                <a:ln/>
                <a:solidFill>
                  <a:schemeClr val="tx1"/>
                </a:solidFill>
                <a:effectLst>
                  <a:outerShdw blurRad="38100" dist="19050" dir="2700000" algn="tl" rotWithShape="0">
                    <a:schemeClr val="dk1">
                      <a:alpha val="40000"/>
                    </a:schemeClr>
                  </a:outerShdw>
                </a:effectLst>
              </a:rPr>
              <a:t>MANAGEMEN SPESIMEN DAN BAHAN LABORATORIUM</a:t>
            </a:r>
            <a:endParaRPr lang="en-US">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6" y="20"/>
            <a:ext cx="8897565" cy="692419"/>
          </a:xfrm>
        </p:spPr>
        <p:txBody>
          <a:bodyPr>
            <a:normAutofit fontScale="90000"/>
          </a:bodyPr>
          <a:lstStyle/>
          <a:p>
            <a:endParaRPr lang="en-US" dirty="0"/>
          </a:p>
        </p:txBody>
      </p:sp>
      <p:sp>
        <p:nvSpPr>
          <p:cNvPr id="3" name="Content Placeholder 2"/>
          <p:cNvSpPr>
            <a:spLocks noGrp="1"/>
          </p:cNvSpPr>
          <p:nvPr>
            <p:ph idx="1"/>
          </p:nvPr>
        </p:nvSpPr>
        <p:spPr>
          <a:xfrm>
            <a:off x="120593" y="889866"/>
            <a:ext cx="10859144" cy="4441213"/>
          </a:xfrm>
        </p:spPr>
        <p:txBody>
          <a:bodyPr>
            <a:normAutofit/>
          </a:bodyPr>
          <a:lstStyle/>
          <a:p>
            <a:pPr marL="1017270" marR="0" indent="-285750" algn="just">
              <a:spcBef>
                <a:spcPts val="720"/>
              </a:spcBef>
              <a:spcAft>
                <a:spcPts val="0"/>
              </a:spcAft>
              <a:buFont typeface="Arial" panose="020B0604020202020204" pitchFamily="34" charset="0"/>
              <a:buChar char="•"/>
            </a:pP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Selain</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sifatnya</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harian</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fluktuasi</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zatdalam</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6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sifatnya</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bulanan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1017270" marR="0" indent="-285750" algn="just">
              <a:spcBef>
                <a:spcPts val="720"/>
              </a:spcBef>
              <a:spcAft>
                <a:spcPts val="0"/>
              </a:spcAft>
              <a:buFont typeface="Arial" panose="020B0604020202020204" pitchFamily="34" charset="0"/>
              <a:buChar char="•"/>
            </a:pP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siklus</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bulanan</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umumnya</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wanita</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menstruasi</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5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ovulasi</a:t>
            </a:r>
            <a:r>
              <a:rPr lang="en-US" sz="1800" spc="-5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setiap</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bulan</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masa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sesudah</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menstruasi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penurunan</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besi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protein dan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fosfat</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disamping</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hormon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seks</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Demikian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pula pada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saat</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ovulasi</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aldosteron</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renin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serta</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penurunan</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kolesterol</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darah</a:t>
            </a:r>
            <a:endPar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endParaRPr>
          </a:p>
          <a:p>
            <a:pPr marL="187325" marR="0" indent="121285" algn="just">
              <a:spcBef>
                <a:spcPts val="720"/>
              </a:spcBef>
              <a:spcAft>
                <a:spcPts val="0"/>
              </a:spcAft>
              <a:buFont typeface="Arial" panose="020B0604020202020204" pitchFamily="34" charset="0"/>
              <a:buNone/>
            </a:pPr>
            <a:r>
              <a:rPr lang="en-US" sz="1800" spc="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 Umur</a:t>
            </a:r>
            <a:endParaRPr lang="en-US" sz="1800" spc="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endParaRPr>
          </a:p>
          <a:p>
            <a:pPr marL="187325" marR="0" indent="121285" algn="just">
              <a:spcBef>
                <a:spcPts val="720"/>
              </a:spcBef>
              <a:spcAft>
                <a:spcPts val="0"/>
              </a:spcAft>
              <a:buFont typeface="Arial" panose="020B0604020202020204" pitchFamily="34" charset="0"/>
              <a:buNone/>
            </a:pP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Umur</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berpengaruh</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terhadap</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zat</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Hitung</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eritrosit</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dan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Hb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jauh</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tinggi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neonatus</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daripada</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dewasa</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Fosfatase</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alkali,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kolesterol</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total dan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kolesterol</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-LDL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berubah</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pola</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tertentu</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sesuai</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pertambahan</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umur</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02920" marR="0" indent="0" algn="l">
              <a:spcBef>
                <a:spcPts val="900"/>
              </a:spcBef>
              <a:spcAft>
                <a:spcPts val="0"/>
              </a:spcAft>
              <a:buNone/>
            </a:pPr>
            <a:r>
              <a:rPr lang="en-US" sz="1800" spc="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t>
            </a:r>
            <a:r>
              <a:rPr lang="en-US" sz="1800" dirty="0">
                <a:solidFill>
                  <a:srgbClr val="151515"/>
                </a:solidFill>
                <a:latin typeface="Verdana" panose="020B0604030504040204" pitchFamily="34" charset="0"/>
                <a:ea typeface="Calibri" panose="020F0502020204030204" pitchFamily="34" charset="0"/>
                <a:cs typeface="Times New Roman" panose="02020603050405020304" pitchFamily="18" charset="0"/>
              </a:rPr>
              <a:t>. </a:t>
            </a:r>
            <a:r>
              <a:rPr lang="en-US" sz="1800" spc="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Ras</a:t>
            </a:r>
            <a:endParaRPr lang="en-US" sz="1800" dirty="0">
              <a:effectLst/>
              <a:latin typeface="Calibri" panose="020F0502020204030204" pitchFamily="34" charset="0"/>
              <a:cs typeface="Times New Roman" panose="02020603050405020304" pitchFamily="18" charset="0"/>
            </a:endParaRPr>
          </a:p>
          <a:p>
            <a:pPr marL="731520" marR="0" indent="0" algn="just">
              <a:spcBef>
                <a:spcPts val="0"/>
              </a:spcBef>
              <a:spcAft>
                <a:spcPts val="0"/>
              </a:spcAft>
            </a:pP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Jumlah</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leukosit</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orang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kulit</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hitam</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Amerika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rendah</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daripada</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orang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kulit</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putihnya</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Demikian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juga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aktivtas</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CK.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Keadaan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serupa</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dijumpai</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ras</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bangsa</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lain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seperti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perbedaan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amilase</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vitamin B12 dan lipoprotein.</a:t>
            </a:r>
            <a:endParaRPr lang="en-US" sz="1800" dirty="0">
              <a:effectLst/>
              <a:latin typeface="Calibri" panose="020F0502020204030204" pitchFamily="34" charset="0"/>
              <a:cs typeface="Times New Roman" panose="02020603050405020304" pitchFamily="18" charset="0"/>
            </a:endParaRPr>
          </a:p>
          <a:p>
            <a:pPr marL="502920" marR="0" indent="0" algn="l">
              <a:spcBef>
                <a:spcPts val="720"/>
              </a:spcBef>
              <a:spcAft>
                <a:spcPts val="0"/>
              </a:spcAft>
              <a:buNone/>
            </a:pPr>
            <a:r>
              <a:rPr lang="en-US" sz="1800" spc="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 </a:t>
            </a:r>
            <a:r>
              <a:rPr lang="en-US" sz="1800" spc="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Jenis</a:t>
            </a:r>
            <a:r>
              <a:rPr lang="en-US" sz="1800" spc="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Kelamin</a:t>
            </a:r>
            <a:r>
              <a:rPr lang="en-US" sz="1800" spc="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(gender)</a:t>
            </a:r>
            <a:endParaRPr lang="en-US" sz="1800" dirty="0">
              <a:effectLst/>
              <a:latin typeface="Calibri" panose="020F0502020204030204" pitchFamily="34" charset="0"/>
              <a:cs typeface="Times New Roman" panose="02020603050405020304" pitchFamily="18" charset="0"/>
            </a:endParaRPr>
          </a:p>
          <a:p>
            <a:pPr marL="731520" marR="0" indent="0" algn="just">
              <a:spcBef>
                <a:spcPts val="180"/>
              </a:spcBef>
              <a:spcAft>
                <a:spcPts val="0"/>
              </a:spcAft>
            </a:pP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Berbagai</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zat</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dipengaruhi</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oleh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jenis</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kelamin</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Kadar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besi</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serum dan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Hb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berbeda</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wanita</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pria</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dewasa</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Perbedaan</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ini</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menjadi</a:t>
            </a:r>
            <a:r>
              <a:rPr lang="en-US" sz="1800" spc="-3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bermakna</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lagi</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setelah</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umur</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65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tahun</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Perbedaan</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akibat</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gender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lainnya</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adalah</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CK dan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kreatinin</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731520" marR="0" indent="0" algn="just">
              <a:spcBef>
                <a:spcPts val="720"/>
              </a:spcBef>
              <a:spcAft>
                <a:spcPts val="0"/>
              </a:spcAft>
            </a:pP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Perbedaan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ini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disebabkan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massa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otot</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pria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relatif</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besar</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daripada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wanita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Sebaliknya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hormon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seks</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wanita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prolaktin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kolesterol</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-HDL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dijumpai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tinggi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wanita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daripada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pria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99751"/>
          </a:xfrm>
        </p:spPr>
        <p:txBody>
          <a:bodyPr>
            <a:normAutofit fontScale="90000"/>
          </a:bodyPr>
          <a:lstStyle/>
          <a:p>
            <a:endParaRPr lang="en-US" dirty="0"/>
          </a:p>
        </p:txBody>
      </p:sp>
      <p:sp>
        <p:nvSpPr>
          <p:cNvPr id="3" name="Content Placeholder 2"/>
          <p:cNvSpPr>
            <a:spLocks noGrp="1"/>
          </p:cNvSpPr>
          <p:nvPr>
            <p:ph idx="1"/>
          </p:nvPr>
        </p:nvSpPr>
        <p:spPr>
          <a:xfrm>
            <a:off x="914400" y="1551709"/>
            <a:ext cx="10789871" cy="4538195"/>
          </a:xfrm>
        </p:spPr>
        <p:txBody>
          <a:bodyPr>
            <a:normAutofit lnSpcReduction="10000"/>
          </a:bodyPr>
          <a:lstStyle/>
          <a:p>
            <a:pPr marL="502920" marR="0" indent="0" algn="l">
              <a:spcBef>
                <a:spcPts val="900"/>
              </a:spcBef>
              <a:spcAft>
                <a:spcPts val="0"/>
              </a:spcAft>
              <a:buNone/>
            </a:pPr>
            <a:r>
              <a:rPr lang="en-US" sz="1800" spc="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 </a:t>
            </a:r>
            <a:r>
              <a:rPr lang="en-US" sz="1800" spc="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endParaRPr lang="en-US" sz="1800" dirty="0">
              <a:effectLst/>
              <a:latin typeface="Calibri" panose="020F0502020204030204" pitchFamily="34" charset="0"/>
              <a:cs typeface="Times New Roman" panose="02020603050405020304" pitchFamily="18" charset="0"/>
            </a:endParaRPr>
          </a:p>
          <a:p>
            <a:pPr marL="731520" marR="0" indent="0" algn="just">
              <a:spcBef>
                <a:spcPts val="0"/>
              </a:spcBef>
              <a:spcAft>
                <a:spcPts val="0"/>
              </a:spcAft>
            </a:pP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Bila</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dilakukan</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hamil</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sewaktu</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interpretasi</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hasil</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perlu</a:t>
            </a:r>
            <a:r>
              <a:rPr lang="en-US" sz="1800" spc="-3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mempertimbangkan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masa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wanita</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tersebut</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hemodilusi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pengenceran</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dimulai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minggu</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ke-10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terus</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meningkat</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sampai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minggu</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ke-35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731520" marR="0" indent="0" algn="l">
              <a:spcBef>
                <a:spcPts val="720"/>
              </a:spcBef>
              <a:spcAft>
                <a:spcPts val="0"/>
              </a:spcAft>
            </a:pP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Volume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urin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meningkat</a:t>
            </a:r>
            <a:r>
              <a:rPr lang="en-US" sz="1800" spc="-5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25% pada trimester ke-3.</a:t>
            </a:r>
            <a:endParaRPr lang="en-US" sz="1800" dirty="0">
              <a:effectLst/>
              <a:latin typeface="Calibri" panose="020F0502020204030204" pitchFamily="34" charset="0"/>
              <a:cs typeface="Times New Roman" panose="02020603050405020304" pitchFamily="18" charset="0"/>
            </a:endParaRPr>
          </a:p>
          <a:p>
            <a:pPr marL="731520" marR="0" indent="0" algn="just">
              <a:spcBef>
                <a:spcPts val="180"/>
              </a:spcBef>
              <a:spcAft>
                <a:spcPts val="0"/>
              </a:spcAft>
            </a:pP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Selama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hormon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kelenjar</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tiroid</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elektrolit</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besi</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dan ferritin, protein total dan albumin, lemak,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fosfatase</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alkali dan </a:t>
            </a:r>
            <a:r>
              <a:rPr lang="en-US" sz="1800" spc="-7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faktor</a:t>
            </a:r>
            <a:r>
              <a:rPr lang="en-US" sz="1800" spc="-7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koagulasi</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serta</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laju</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endap</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4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endParaRPr>
          </a:p>
          <a:p>
            <a:pPr marL="731520" marR="0" indent="0" algn="just">
              <a:spcBef>
                <a:spcPts val="180"/>
              </a:spcBef>
              <a:spcAft>
                <a:spcPts val="0"/>
              </a:spcAft>
            </a:pP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Penyebab</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tersebut</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disebabkan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induksi</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oleh </a:t>
            </a:r>
            <a:b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b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kehamilan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protein transport,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hemodilusi</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volume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0"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meningkat</a:t>
            </a:r>
            <a: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br>
              <a:rPr lang="en-US" sz="1800" spc="-60"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b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defisiensi</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relatif</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kebutuhan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atau</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protein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fase</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akut</a:t>
            </a:r>
            <a:r>
              <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45" dirty="0">
              <a:solidFill>
                <a:srgbClr val="151515"/>
              </a:solidFill>
              <a:effectLst/>
              <a:latin typeface="Verdana" panose="020B0604030504040204" pitchFamily="34" charset="0"/>
              <a:ea typeface="Calibri" panose="020F0502020204030204" pitchFamily="34" charset="0"/>
              <a:cs typeface="Times New Roman" panose="02020603050405020304" pitchFamily="18" charset="0"/>
            </a:endParaRPr>
          </a:p>
          <a:p>
            <a:pPr marL="730250" marR="0" indent="-384175" algn="just">
              <a:spcBef>
                <a:spcPts val="180"/>
              </a:spcBef>
              <a:spcAft>
                <a:spcPts val="0"/>
              </a:spcAft>
              <a:buNone/>
            </a:pPr>
            <a:r>
              <a:rPr lang="en-US" sz="1800" spc="-45" dirty="0">
                <a:solidFill>
                  <a:srgbClr val="151515"/>
                </a:solidFill>
                <a:latin typeface="Verdana" panose="020B0604030504040204" pitchFamily="34" charset="0"/>
                <a:ea typeface="Calibri" panose="020F0502020204030204" pitchFamily="34" charset="0"/>
                <a:cs typeface="Times New Roman" panose="02020603050405020304" pitchFamily="18" charset="0"/>
              </a:rPr>
              <a:t>3.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Pemberian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penjelasan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pasien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sebelum</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mengenai</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prosedur</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yang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akan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meminta</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persetujuan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pasien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tertentu</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tertulis</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bentuk</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inform concern.</a:t>
            </a:r>
            <a:endParaRPr lang="en-US" sz="1800" dirty="0">
              <a:effectLst/>
              <a:latin typeface="Calibri" panose="020F0502020204030204" pitchFamily="34" charset="0"/>
              <a:cs typeface="Times New Roman" panose="02020603050405020304" pitchFamily="18" charset="0"/>
            </a:endParaRPr>
          </a:p>
          <a:p>
            <a:pPr marL="731520" marR="0" indent="0" algn="ctr">
              <a:spcBef>
                <a:spcPts val="540"/>
              </a:spcBef>
              <a:spcAft>
                <a:spcPts val="5220"/>
              </a:spcAft>
            </a:pP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46" y="360527"/>
            <a:ext cx="8897565" cy="872528"/>
          </a:xfrm>
        </p:spPr>
        <p:txBody>
          <a:bodyPr/>
          <a:lstStyle/>
          <a:p>
            <a:r>
              <a:rPr lang="en-US" dirty="0"/>
              <a:t>C.Pengambilan</a:t>
            </a:r>
            <a:endParaRPr lang="en-US" dirty="0"/>
          </a:p>
        </p:txBody>
      </p:sp>
      <p:sp>
        <p:nvSpPr>
          <p:cNvPr id="3" name="Content Placeholder 2"/>
          <p:cNvSpPr>
            <a:spLocks noGrp="1"/>
          </p:cNvSpPr>
          <p:nvPr>
            <p:ph sz="half" idx="1"/>
          </p:nvPr>
        </p:nvSpPr>
        <p:spPr>
          <a:xfrm>
            <a:off x="726440" y="1109980"/>
            <a:ext cx="4525010" cy="4893945"/>
          </a:xfrm>
        </p:spPr>
        <p:txBody>
          <a:bodyPr>
            <a:normAutofit fontScale="90000" lnSpcReduction="10000"/>
          </a:bodyPr>
          <a:lstStyle/>
          <a:p>
            <a:pPr marL="0" marR="0" indent="0" algn="l">
              <a:spcBef>
                <a:spcPts val="2880"/>
              </a:spcBef>
              <a:spcAft>
                <a:spcPts val="0"/>
              </a:spcAft>
              <a:buNone/>
            </a:pPr>
            <a:endParaRPr lang="en-US" sz="1800" dirty="0">
              <a:effectLst/>
              <a:latin typeface="Calibri" panose="020F0502020204030204" pitchFamily="34" charset="0"/>
              <a:cs typeface="Times New Roman" panose="02020603050405020304" pitchFamily="18" charset="0"/>
            </a:endParaRPr>
          </a:p>
          <a:p>
            <a:pPr marL="274320" marR="0" indent="0" algn="l">
              <a:spcBef>
                <a:spcPts val="720"/>
              </a:spcBef>
              <a:spcAft>
                <a:spcPts val="0"/>
              </a:spcAft>
            </a:pPr>
            <a:r>
              <a:rPr lang="en-US" sz="1800" spc="3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1. </a:t>
            </a:r>
            <a:r>
              <a:rPr lang="en-US" sz="1800" spc="3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Peralatan</a:t>
            </a:r>
            <a:endParaRPr lang="en-US" sz="1800" dirty="0">
              <a:effectLst/>
              <a:latin typeface="Calibri" panose="020F0502020204030204" pitchFamily="34" charset="0"/>
              <a:cs typeface="Times New Roman" panose="02020603050405020304" pitchFamily="18" charset="0"/>
            </a:endParaRPr>
          </a:p>
          <a:p>
            <a:pPr marL="457200" marR="0" indent="0" algn="l">
              <a:lnSpc>
                <a:spcPct val="110000"/>
              </a:lnSpc>
              <a:spcBef>
                <a:spcPts val="180"/>
              </a:spcBef>
              <a:spcAft>
                <a:spcPts val="0"/>
              </a:spcAft>
            </a:pP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Secara</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umum</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peralatan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digunakan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memenuhi</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syarat-syarat</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42900" marR="0" lvl="0" indent="-342900" algn="l">
              <a:spcBef>
                <a:spcPts val="540"/>
              </a:spcBef>
              <a:spcAft>
                <a:spcPts val="0"/>
              </a:spcAft>
              <a:buClr>
                <a:srgbClr val="1E1E1E"/>
              </a:buClr>
              <a:buFont typeface="Arial" panose="020B0604020202020204" pitchFamily="34" charset="0"/>
              <a:buAutoNum type="alphaLcPeriod"/>
            </a:pP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Bersih</a:t>
            </a:r>
            <a:endParaRPr lang="en-US" sz="1800" spc="-95" dirty="0">
              <a:effectLst/>
              <a:latin typeface="Calibri" panose="020F0502020204030204" pitchFamily="34" charset="0"/>
              <a:cs typeface="Times New Roman" panose="02020603050405020304" pitchFamily="18" charset="0"/>
            </a:endParaRPr>
          </a:p>
          <a:p>
            <a:pPr marL="342900" marR="0" lvl="0" indent="-342900" algn="l">
              <a:spcBef>
                <a:spcPts val="900"/>
              </a:spcBef>
              <a:spcAft>
                <a:spcPts val="0"/>
              </a:spcAft>
              <a:buClr>
                <a:srgbClr val="1E1E1E"/>
              </a:buClr>
              <a:buFont typeface="Arial" panose="020B0604020202020204" pitchFamily="34" charset="0"/>
              <a:buAutoNum type="alphaLcPeriod"/>
            </a:pPr>
            <a:r>
              <a:rPr lang="en-US" sz="1800" spc="-10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Kering</a:t>
            </a:r>
            <a:endParaRPr lang="en-US" sz="1800" spc="-95" dirty="0">
              <a:effectLst/>
              <a:latin typeface="Calibri" panose="020F0502020204030204" pitchFamily="34" charset="0"/>
              <a:cs typeface="Times New Roman" panose="02020603050405020304" pitchFamily="18" charset="0"/>
            </a:endParaRPr>
          </a:p>
          <a:p>
            <a:pPr marL="342900" marR="0" lvl="0" indent="-342900" algn="l">
              <a:spcBef>
                <a:spcPts val="540"/>
              </a:spcBef>
              <a:spcAft>
                <a:spcPts val="0"/>
              </a:spcAft>
              <a:buClr>
                <a:srgbClr val="1E1E1E"/>
              </a:buClr>
              <a:buFont typeface="Arial" panose="020B0604020202020204" pitchFamily="34" charset="0"/>
              <a:buAutoNum type="alphaLcPeriod"/>
            </a:pP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mengandung</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kimia</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deterjen</a:t>
            </a:r>
            <a:endParaRPr lang="en-US" sz="1800" spc="-95"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Terbuat</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mengubah</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zat-zat</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ada</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endParaRPr lang="en-US" sz="1800" spc="-95"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Mudah</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dicuci</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bekas</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sebelumnya</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95" dirty="0">
              <a:effectLst/>
              <a:latin typeface="Calibri" panose="020F0502020204030204" pitchFamily="34" charset="0"/>
              <a:cs typeface="Times New Roman" panose="02020603050405020304" pitchFamily="18" charset="0"/>
            </a:endParaRPr>
          </a:p>
          <a:p>
            <a:pPr marL="342900" marR="45720" lvl="0" indent="-342900" algn="just">
              <a:spcBef>
                <a:spcPts val="540"/>
              </a:spcBef>
              <a:spcAft>
                <a:spcPts val="0"/>
              </a:spcAft>
              <a:buClr>
                <a:srgbClr val="1E1E1E"/>
              </a:buClr>
              <a:buFont typeface="Arial" panose="020B0604020202020204" pitchFamily="34" charset="0"/>
              <a:buAutoNum type="alphaLcPeriod"/>
            </a:pP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biakan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menggunakan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peralatan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yang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steril</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bersifat</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invasif</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menggunakan</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peralatan</a:t>
            </a:r>
            <a:r>
              <a:rPr lang="en-US" sz="1800" spc="-3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yang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steril</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sekali</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pakai</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buang</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95" dirty="0">
              <a:effectLst/>
              <a:latin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5704840" y="1109980"/>
            <a:ext cx="6120765" cy="4894580"/>
          </a:xfrm>
        </p:spPr>
        <p:txBody>
          <a:bodyPr>
            <a:normAutofit fontScale="90000" lnSpcReduction="20000"/>
          </a:bodyPr>
          <a:lstStyle/>
          <a:p>
            <a:pPr marL="228600" marR="0" indent="0" algn="l">
              <a:spcBef>
                <a:spcPts val="1440"/>
              </a:spcBef>
              <a:spcAft>
                <a:spcPts val="0"/>
              </a:spcAft>
            </a:pP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Wadah</a:t>
            </a:r>
            <a:endParaRPr lang="en-US" sz="1800" dirty="0">
              <a:effectLst/>
              <a:latin typeface="Calibri" panose="020F0502020204030204" pitchFamily="34" charset="0"/>
              <a:cs typeface="Times New Roman" panose="02020603050405020304" pitchFamily="18" charset="0"/>
            </a:endParaRPr>
          </a:p>
          <a:p>
            <a:pPr marL="457200" marR="0" indent="0" algn="l">
              <a:spcBef>
                <a:spcPts val="180"/>
              </a:spcBef>
              <a:spcAft>
                <a:spcPts val="0"/>
              </a:spcAft>
            </a:pP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Wadah</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memenuhi</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syarat</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Terbuat</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gelas</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plastik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25"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bocor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merembes</a:t>
            </a:r>
            <a:endParaRPr lang="en-US" sz="1800" spc="-25" dirty="0">
              <a:effectLst/>
              <a:latin typeface="Calibri" panose="020F0502020204030204" pitchFamily="34" charset="0"/>
              <a:cs typeface="Times New Roman" panose="02020603050405020304" pitchFamily="18" charset="0"/>
            </a:endParaRPr>
          </a:p>
          <a:p>
            <a:pPr marL="342900" marR="0" lvl="0" indent="-342900" algn="l">
              <a:spcBef>
                <a:spcPts val="900"/>
              </a:spcBef>
              <a:spcAft>
                <a:spcPts val="0"/>
              </a:spcAft>
              <a:buClr>
                <a:srgbClr val="1E1E1E"/>
              </a:buClr>
              <a:buFont typeface="Arial" panose="020B0604020202020204" pitchFamily="34" charset="0"/>
              <a:buAutoNum type="alphaLcPeriod"/>
            </a:pP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ditutup</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rapat</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dengan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tutup</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berulir</a:t>
            </a:r>
            <a:endParaRPr lang="en-US" sz="1800" spc="-25"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Besar</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wadah</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disesuaikan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dengan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volume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endParaRPr lang="en-US" sz="1800" spc="-25" dirty="0">
              <a:effectLst/>
              <a:latin typeface="Calibri" panose="020F0502020204030204" pitchFamily="34" charset="0"/>
              <a:cs typeface="Times New Roman" panose="02020603050405020304" pitchFamily="18" charset="0"/>
            </a:endParaRPr>
          </a:p>
          <a:p>
            <a:pPr marL="342900" marR="0" lvl="0" indent="-342900" algn="l">
              <a:spcBef>
                <a:spcPts val="900"/>
              </a:spcBef>
              <a:spcAft>
                <a:spcPts val="0"/>
              </a:spcAft>
              <a:buClr>
                <a:srgbClr val="1E1E1E"/>
              </a:buClr>
              <a:buFont typeface="Arial" panose="020B0604020202020204" pitchFamily="34" charset="0"/>
              <a:buAutoNum type="alphaLcPeriod"/>
            </a:pPr>
            <a:r>
              <a:rPr lang="en-US" sz="1800" spc="-1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Bersih</a:t>
            </a:r>
            <a:endParaRPr lang="en-US" sz="1800" spc="-25"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spc="-1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Kering</a:t>
            </a:r>
            <a:endParaRPr lang="en-US" sz="1800" spc="-1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a:pPr>
            <a:r>
              <a:rPr lang="en-US" sz="1800" b="1" spc="0" dirty="0">
                <a:solidFill>
                  <a:srgbClr val="1E1E1E"/>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mempengaruhi</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sifat</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zat-zat</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endParaRPr lang="en-US" sz="1800"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1E1E1E"/>
              </a:buClr>
              <a:buFont typeface="Arial" panose="020B0604020202020204" pitchFamily="34" charset="0"/>
              <a:buAutoNum type="alphaLcPeriod" startAt="8"/>
            </a:pP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mengandung</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kimia</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deterjen</a:t>
            </a:r>
            <a:endParaRPr lang="en-US" sz="1800" spc="-25" dirty="0">
              <a:effectLst/>
              <a:latin typeface="Calibri" panose="020F0502020204030204" pitchFamily="34" charset="0"/>
              <a:cs typeface="Times New Roman" panose="02020603050405020304" pitchFamily="18" charset="0"/>
            </a:endParaRPr>
          </a:p>
          <a:p>
            <a:pPr marL="342900" marR="182880" lvl="0" indent="-342900" algn="l">
              <a:spcBef>
                <a:spcPts val="540"/>
              </a:spcBef>
              <a:spcAft>
                <a:spcPts val="0"/>
              </a:spcAft>
              <a:buClr>
                <a:srgbClr val="1E1E1E"/>
              </a:buClr>
              <a:buFont typeface="Arial" panose="020B0604020202020204" pitchFamily="34" charset="0"/>
              <a:buAutoNum type="alphaLcPeriod" startAt="8"/>
            </a:pP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zat</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mudah</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rusak</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terurai</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karena</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pengaruh</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sinar</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matahari</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maka</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perlu</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digunakan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botol</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berwarna</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coklat</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inaktinis</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25" dirty="0">
              <a:effectLst/>
              <a:latin typeface="Calibri" panose="020F0502020204030204" pitchFamily="34" charset="0"/>
              <a:cs typeface="Times New Roman" panose="02020603050405020304" pitchFamily="18" charset="0"/>
            </a:endParaRPr>
          </a:p>
          <a:p>
            <a:pPr marL="0" marR="0" indent="0" algn="l">
              <a:spcBef>
                <a:spcPts val="900"/>
              </a:spcBef>
              <a:spcAft>
                <a:spcPts val="0"/>
              </a:spcAft>
            </a:pP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biakan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dan uji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kepekaan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kuman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wadah</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steril</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a:spcBef>
                <a:spcPts val="900"/>
              </a:spcBef>
              <a:spcAft>
                <a:spcPts val="0"/>
              </a:spcAft>
            </a:pP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wadah</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urin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dahak</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tinja</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sebaiknya</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menggunakan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wadah</a:t>
            </a:r>
            <a:endPar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a:spcBef>
                <a:spcPts val="900"/>
              </a:spcBef>
              <a:spcAft>
                <a:spcPts val="0"/>
              </a:spcAft>
              <a:buNone/>
            </a:pP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yang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bermulut</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lebar</a:t>
            </a:r>
            <a:r>
              <a:rPr lang="en-US" sz="1800" spc="-5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228600" marR="0" indent="0" algn="l">
              <a:spcBef>
                <a:spcPts val="1260"/>
              </a:spcBef>
              <a:spcAft>
                <a:spcPts val="0"/>
              </a:spcAft>
            </a:pP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Antikoagulan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Pengawet</a:t>
            </a:r>
            <a:endPar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indent="0" algn="l">
              <a:spcBef>
                <a:spcPts val="1260"/>
              </a:spcBef>
              <a:spcAft>
                <a:spcPts val="0"/>
              </a:spcAft>
              <a:buNone/>
            </a:pP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Antikoagulan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adalah</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zat</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kimia</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digunakan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mencegah</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sampel</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membeku</a:t>
            </a:r>
            <a:endParaRPr lang="en-US" sz="1800" dirty="0">
              <a:effectLst/>
              <a:latin typeface="Calibri" panose="020F0502020204030204" pitchFamily="34" charset="0"/>
              <a:cs typeface="Times New Roman" panose="02020603050405020304" pitchFamily="18" charset="0"/>
            </a:endParaRPr>
          </a:p>
          <a:p>
            <a:pPr marL="31750" marR="45720" indent="-31750" algn="l">
              <a:spcBef>
                <a:spcPts val="540"/>
              </a:spcBef>
              <a:spcAft>
                <a:spcPts val="0"/>
              </a:spcAft>
            </a:pP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Pengawet</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adalah</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zat</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kimia</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ditambahkan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ke</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sampel</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agar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analit</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1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akan</a:t>
            </a:r>
            <a:r>
              <a:rPr lang="en-US" sz="1800" spc="-1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diperiksa</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dipertahankan</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kondisi</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jumlahnya</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kurun</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tertentu</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1750" marR="45720" indent="-31750" algn="just">
              <a:spcBef>
                <a:spcPts val="720"/>
              </a:spcBef>
              <a:spcAft>
                <a:spcPts val="0"/>
              </a:spcAft>
            </a:pP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Beberapa</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memerlukan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tambahan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berupa</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pengawet</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antikoagulan</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Beberapa</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contoh</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penggunaan</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antikoagulan</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pengawet</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digunakan</a:t>
            </a:r>
            <a:r>
              <a:rPr lang="en-US" sz="1800" spc="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dilihat</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tabel</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7.</a:t>
            </a:r>
            <a:endParaRPr lang="en-US" sz="1800" dirty="0">
              <a:effectLst/>
              <a:latin typeface="Calibri" panose="020F0502020204030204" pitchFamily="34" charset="0"/>
              <a:cs typeface="Times New Roman" panose="02020603050405020304" pitchFamily="18" charset="0"/>
            </a:endParaRPr>
          </a:p>
          <a:p>
            <a:pPr marL="31750" marR="45720" indent="-31750" algn="l">
              <a:spcBef>
                <a:spcPts val="720"/>
              </a:spcBef>
              <a:spcAft>
                <a:spcPts val="0"/>
              </a:spcAft>
            </a:pP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Kesalahan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pemberian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tambahan</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tersebut</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mempengaruhi</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hasil</a:t>
            </a:r>
            <a:r>
              <a:rPr lang="en-US" sz="1800" spc="10"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2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1750" marR="45720" indent="-31750" algn="l">
              <a:spcBef>
                <a:spcPts val="720"/>
              </a:spcBef>
              <a:spcAft>
                <a:spcPts val="0"/>
              </a:spcAft>
            </a:pP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tambahan</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dipakai</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memenuhi</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persyaratan</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yaitu</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9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mengganggu</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mengubah</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kadar</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zat</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akan</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E1E1E"/>
                </a:solidFill>
                <a:effectLst/>
                <a:latin typeface="Arial" panose="020B0604020202020204" pitchFamily="34" charset="0"/>
                <a:ea typeface="Calibri" panose="020F0502020204030204" pitchFamily="34" charset="0"/>
                <a:cs typeface="Times New Roman" panose="02020603050405020304" pitchFamily="18" charset="0"/>
              </a:rPr>
              <a:t>diperiksa</a:t>
            </a:r>
            <a:r>
              <a:rPr lang="en-US" sz="1800" spc="-5" dirty="0">
                <a:solidFill>
                  <a:srgbClr val="1E1E1E"/>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1750" indent="-31750"/>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31" y="401975"/>
            <a:ext cx="8897565" cy="733982"/>
          </a:xfrm>
        </p:spPr>
        <p:txBody>
          <a:bodyPr>
            <a:normAutofit fontScale="90000"/>
          </a:bodyPr>
          <a:lstStyle/>
          <a:p>
            <a:endParaRPr lang="en-US" dirty="0"/>
          </a:p>
        </p:txBody>
      </p:sp>
      <p:sp>
        <p:nvSpPr>
          <p:cNvPr id="3" name="Content Placeholder 2"/>
          <p:cNvSpPr>
            <a:spLocks noGrp="1"/>
          </p:cNvSpPr>
          <p:nvPr>
            <p:ph idx="1"/>
          </p:nvPr>
        </p:nvSpPr>
        <p:spPr>
          <a:xfrm>
            <a:off x="369570" y="1330325"/>
            <a:ext cx="10855960" cy="5254625"/>
          </a:xfrm>
        </p:spPr>
        <p:txBody>
          <a:bodyPr>
            <a:normAutofit fontScale="80000" lnSpcReduction="20000"/>
          </a:bodyPr>
          <a:lstStyle/>
          <a:p>
            <a:pPr marL="228600" marR="0" indent="0" algn="l">
              <a:spcBef>
                <a:spcPts val="540"/>
              </a:spcBef>
              <a:spcAft>
                <a:spcPts val="0"/>
              </a:spcAft>
              <a:buNone/>
            </a:pP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4. Waktu</a:t>
            </a:r>
            <a:endParaRPr lang="en-US" sz="1800" dirty="0">
              <a:effectLst/>
              <a:latin typeface="Calibri" panose="020F0502020204030204" pitchFamily="34" charset="0"/>
              <a:cs typeface="Times New Roman" panose="02020603050405020304" pitchFamily="18" charset="0"/>
            </a:endParaRPr>
          </a:p>
          <a:p>
            <a:pPr marL="502920" marR="0" indent="0" algn="just">
              <a:spcBef>
                <a:spcPts val="180"/>
              </a:spcBef>
              <a:spcAft>
                <a:spcPts val="0"/>
              </a:spcAft>
            </a:pP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Pada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umumnya</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pagi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terutama</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kimia</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klinik</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hematologi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imunologi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karena</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umumnya</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niiai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normal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ditetapkan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keadaan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basal.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Namun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ada</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beberapa</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spesimennya</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disesuaikan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dengan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perjalanan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penyakit</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fluktuasi</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harian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misalnya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cs typeface="Times New Roman" panose="02020603050405020304" pitchFamily="18" charset="0"/>
            </a:endParaRPr>
          </a:p>
          <a:p>
            <a:pPr marL="859155" marR="0" lvl="0" indent="-319405" algn="l">
              <a:spcBef>
                <a:spcPts val="900"/>
              </a:spcBef>
              <a:spcAft>
                <a:spcPts val="0"/>
              </a:spcAft>
              <a:buClr>
                <a:srgbClr val="1B1B1C"/>
              </a:buClr>
              <a:buFont typeface="Arial" panose="020B0604020202020204" pitchFamily="34" charset="0"/>
              <a:buChar char="•"/>
            </a:pPr>
            <a:r>
              <a:rPr lang="en-US" sz="1800" spc="10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Demam</a:t>
            </a:r>
            <a:r>
              <a:rPr lang="en-US" sz="1800" spc="10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tifoid</a:t>
            </a:r>
            <a:endParaRPr lang="en-US" sz="1800" spc="10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endParaRPr>
          </a:p>
          <a:p>
            <a:pPr marL="970280" marR="0" lvl="0" indent="-55880" algn="l">
              <a:spcBef>
                <a:spcPts val="900"/>
              </a:spcBef>
              <a:spcAft>
                <a:spcPts val="0"/>
              </a:spcAft>
              <a:buClr>
                <a:srgbClr val="1B1B1C"/>
              </a:buClr>
              <a:buNone/>
              <a:tabLst>
                <a:tab pos="1025525" algn="l"/>
              </a:tabLst>
            </a:pP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biakan</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paling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baik</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minggu</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1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11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sakit</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sedangkan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biakan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urin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tinja</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minggu</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11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111.</a:t>
            </a:r>
            <a:endParaRPr lang="en-US" sz="1800" dirty="0">
              <a:effectLst/>
              <a:latin typeface="Calibri" panose="020F0502020204030204" pitchFamily="34" charset="0"/>
              <a:cs typeface="Times New Roman" panose="02020603050405020304" pitchFamily="18" charset="0"/>
            </a:endParaRPr>
          </a:p>
          <a:p>
            <a:pPr marL="748030" marR="0" lvl="0" indent="-319405" algn="l">
              <a:spcBef>
                <a:spcPts val="720"/>
              </a:spcBef>
              <a:spcAft>
                <a:spcPts val="0"/>
              </a:spcAft>
              <a:buClr>
                <a:srgbClr val="1B1B1C"/>
              </a:buClr>
              <a:buFont typeface="Arial" panose="020B0604020202020204" pitchFamily="34" charset="0"/>
              <a:buChar char="•"/>
            </a:pP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Widal</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fase</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akut</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penyembuhan</a:t>
            </a:r>
            <a:endParaRPr lang="en-US" sz="1800" spc="100" dirty="0">
              <a:effectLst/>
              <a:latin typeface="Calibri" panose="020F0502020204030204" pitchFamily="34" charset="0"/>
              <a:cs typeface="Times New Roman" panose="02020603050405020304" pitchFamily="18" charset="0"/>
            </a:endParaRPr>
          </a:p>
          <a:p>
            <a:pPr marL="748030" marR="0" lvl="0" indent="-319405" algn="l">
              <a:spcBef>
                <a:spcPts val="720"/>
              </a:spcBef>
              <a:spcAft>
                <a:spcPts val="0"/>
              </a:spcAft>
              <a:buClr>
                <a:srgbClr val="1B1B1C"/>
              </a:buClr>
              <a:buFont typeface="Arial" panose="020B0604020202020204" pitchFamily="34" charset="0"/>
              <a:buChar char="•"/>
            </a:pP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biakan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uji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kepekaan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kuman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sebelum</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pemberian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antibiotika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100" dirty="0">
              <a:effectLst/>
              <a:latin typeface="Calibri" panose="020F0502020204030204" pitchFamily="34" charset="0"/>
              <a:cs typeface="Times New Roman" panose="02020603050405020304" pitchFamily="18" charset="0"/>
            </a:endParaRPr>
          </a:p>
          <a:p>
            <a:pPr marL="748030" marR="0" lvl="0" indent="-319405" algn="l">
              <a:spcBef>
                <a:spcPts val="720"/>
              </a:spcBef>
              <a:spcAft>
                <a:spcPts val="0"/>
              </a:spcAft>
              <a:buClr>
                <a:srgbClr val="1B1B1C"/>
              </a:buClr>
              <a:buFont typeface="Arial" panose="020B0604020202020204" pitchFamily="34" charset="0"/>
              <a:buChar char="•"/>
            </a:pPr>
            <a:r>
              <a:rPr lang="en-US" sz="1800" spc="9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9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9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Gonorrhoe</a:t>
            </a:r>
            <a:endParaRPr lang="en-US" sz="1800" spc="100" dirty="0">
              <a:effectLst/>
              <a:latin typeface="Calibri" panose="020F0502020204030204" pitchFamily="34" charset="0"/>
              <a:cs typeface="Times New Roman" panose="02020603050405020304" pitchFamily="18" charset="0"/>
            </a:endParaRPr>
          </a:p>
          <a:p>
            <a:pPr marL="731520" marR="0" indent="0" algn="l">
              <a:spcBef>
                <a:spcPts val="720"/>
              </a:spcBef>
              <a:spcAft>
                <a:spcPts val="0"/>
              </a:spcAft>
              <a:buNone/>
            </a:pP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menemukan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kuman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gonorrhoe</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sekret</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uretra</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sebaiknya</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2 jam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setelah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buang</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air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kecil</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terakhir</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748030" marR="0" lvl="0" indent="-234950" algn="l">
              <a:spcBef>
                <a:spcPts val="720"/>
              </a:spcBef>
              <a:spcAft>
                <a:spcPts val="0"/>
              </a:spcAft>
              <a:buClr>
                <a:srgbClr val="1B1B1C"/>
              </a:buClr>
              <a:buFont typeface="Arial" panose="020B0604020202020204" pitchFamily="34" charset="0"/>
              <a:buChar char="•"/>
            </a:pPr>
            <a:r>
              <a:rPr lang="en-US" sz="1800" spc="8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8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8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mikrofilaria</a:t>
            </a:r>
            <a:endParaRPr lang="en-US" sz="1800" spc="8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endParaRPr>
          </a:p>
          <a:p>
            <a:pPr marL="803275" marR="0" lvl="0" indent="-290830" algn="l">
              <a:spcBef>
                <a:spcPts val="720"/>
              </a:spcBef>
              <a:spcAft>
                <a:spcPts val="0"/>
              </a:spcAft>
              <a:buClr>
                <a:srgbClr val="1B1B1C"/>
              </a:buClr>
              <a:buNone/>
            </a:pP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menemukan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parasit</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mikrofilaria</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dalam</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sebaiknya</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dilakukan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malam</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antara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jam 20-   23).</a:t>
            </a:r>
            <a:endParaRPr lang="en-US" sz="1800" dirty="0">
              <a:effectLst/>
              <a:latin typeface="Calibri" panose="020F0502020204030204" pitchFamily="34" charset="0"/>
              <a:cs typeface="Times New Roman" panose="02020603050405020304" pitchFamily="18" charset="0"/>
            </a:endParaRPr>
          </a:p>
          <a:p>
            <a:pPr marL="748030" marR="0" lvl="0" indent="-319405" algn="l">
              <a:spcBef>
                <a:spcPts val="720"/>
              </a:spcBef>
              <a:spcAft>
                <a:spcPts val="0"/>
              </a:spcAft>
              <a:buClr>
                <a:srgbClr val="1B1B1C"/>
              </a:buClr>
              <a:buFont typeface="Arial" panose="020B0604020202020204" pitchFamily="34" charset="0"/>
              <a:buChar char="•"/>
            </a:pPr>
            <a:r>
              <a:rPr lang="en-US" sz="1800" spc="8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8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tuberculosis</a:t>
            </a:r>
            <a:endParaRPr lang="en-US" sz="1800" spc="8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endParaRPr>
          </a:p>
          <a:p>
            <a:pPr marL="748030" marR="0" lvl="0" indent="0" algn="l">
              <a:spcBef>
                <a:spcPts val="720"/>
              </a:spcBef>
              <a:spcAft>
                <a:spcPts val="0"/>
              </a:spcAft>
              <a:buClr>
                <a:srgbClr val="1B1B1C"/>
              </a:buClr>
              <a:buNone/>
            </a:pP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Dahak</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pagi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segera</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setelah</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pasien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bangun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tidur</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me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mungkinkan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b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ditemukan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kuman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M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tuberkolosis</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lebih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besar</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dibandingkan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dengan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dahak</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sewaktu</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742950" marR="0" indent="-285750" algn="l">
              <a:spcBef>
                <a:spcPts val="720"/>
              </a:spcBef>
              <a:spcAft>
                <a:spcPts val="0"/>
              </a:spcAft>
              <a:buFont typeface="Arial" panose="020B0604020202020204" pitchFamily="34" charset="0"/>
              <a:buChar char="•"/>
            </a:pPr>
            <a:r>
              <a:rPr lang="en-US" sz="1800" spc="30" dirty="0">
                <a:solidFill>
                  <a:srgbClr val="1B1B1C"/>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3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narkoba</a:t>
            </a:r>
            <a:endParaRPr lang="en-US" sz="1800" dirty="0">
              <a:effectLst/>
              <a:latin typeface="Calibri" panose="020F0502020204030204" pitchFamily="34" charset="0"/>
              <a:cs typeface="Times New Roman" panose="02020603050405020304" pitchFamily="18" charset="0"/>
            </a:endParaRPr>
          </a:p>
          <a:p>
            <a:pPr marL="731520" marR="0" indent="0" algn="l">
              <a:spcBef>
                <a:spcPts val="540"/>
              </a:spcBef>
              <a:spcAft>
                <a:spcPts val="0"/>
              </a:spcAft>
              <a:buNone/>
            </a:pP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urin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deteksi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morfin,ganja</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lain-lain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dipengaruhi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oleh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waktu</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/lama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sejak</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mengkonsumsi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228600" marR="0" indent="0" algn="l">
              <a:spcBef>
                <a:spcPts val="1440"/>
              </a:spcBef>
              <a:spcAft>
                <a:spcPts val="0"/>
              </a:spcAft>
              <a:buNone/>
            </a:pPr>
            <a:r>
              <a:rPr lang="en-US" sz="1800" spc="7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5. Lokasi</a:t>
            </a:r>
            <a:endParaRPr lang="en-US" sz="1800" dirty="0">
              <a:effectLst/>
              <a:latin typeface="Calibri" panose="020F0502020204030204" pitchFamily="34" charset="0"/>
              <a:cs typeface="Times New Roman" panose="02020603050405020304" pitchFamily="18" charset="0"/>
            </a:endParaRPr>
          </a:p>
          <a:p>
            <a:pPr marL="457200" marR="0" indent="0" algn="l">
              <a:spcBef>
                <a:spcPts val="180"/>
              </a:spcBef>
              <a:spcAft>
                <a:spcPts val="0"/>
              </a:spcAft>
            </a:pP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Sebelum</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mengambil</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ditetapkan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terlebih</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dahulu</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lokasi</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yang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tepat</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sesuai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dengan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jenis</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diminta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misalnya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42900" marR="0" lvl="0" indent="-342900" algn="just">
              <a:spcBef>
                <a:spcPts val="540"/>
              </a:spcBef>
              <a:spcAft>
                <a:spcPts val="0"/>
              </a:spcAft>
              <a:buClr>
                <a:srgbClr val="1B1B1C"/>
              </a:buClr>
              <a:buFont typeface="Arial" panose="020B0604020202020204" pitchFamily="34" charset="0"/>
              <a:buAutoNum type="alphaLcPeriod"/>
            </a:pP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menggunakan</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vena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umumnya</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1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V. cubiti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daerah</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siku.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arteri</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umumnya</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 radialis di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pergelangan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tangan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femoralis</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di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daerah</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lipat</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paha</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1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kapiler</a:t>
            </a:r>
            <a:r>
              <a:rPr lang="en-US" sz="1800" spc="-1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ujungjari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tengah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tangan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jari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manis</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tangan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bagian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tepi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daerah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tumit</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1/3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bagian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tepi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telapak</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kaki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cuping</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telinga</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bayi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Tempat</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dipilih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boleh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memperlihatkan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gangguan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peredaran</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seperti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"cyanosis"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pucat</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boleh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di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lengan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sedang</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terpasang</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infus</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10" dirty="0">
              <a:effectLst/>
              <a:latin typeface="Calibri" panose="020F0502020204030204" pitchFamily="34" charset="0"/>
              <a:cs typeface="Times New Roman" panose="02020603050405020304" pitchFamily="18" charset="0"/>
            </a:endParaRPr>
          </a:p>
          <a:p>
            <a:pPr marL="342900" marR="0" lvl="0" indent="-342900" algn="l">
              <a:spcBef>
                <a:spcPts val="1080"/>
              </a:spcBef>
              <a:spcAft>
                <a:spcPts val="0"/>
              </a:spcAft>
              <a:buClr>
                <a:srgbClr val="1B1B1C"/>
              </a:buClr>
              <a:buFont typeface="Arial" panose="020B0604020202020204" pitchFamily="34" charset="0"/>
              <a:buAutoNum type="alphaLcPeriod"/>
            </a:pP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biakan</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di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tempat</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sedang</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3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mengalami</a:t>
            </a:r>
            <a:r>
              <a:rPr lang="en-US" sz="1800" spc="-3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infeksi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kecuali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cairan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otak</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spc="-10" dirty="0">
              <a:effectLst/>
              <a:latin typeface="Calibri" panose="020F0502020204030204" pitchFamily="34" charset="0"/>
              <a:cs typeface="Times New Roman" panose="02020603050405020304" pitchFamily="18" charset="0"/>
            </a:endParaRPr>
          </a:p>
          <a:p>
            <a:pPr marL="457200" marR="0" indent="0" algn="l">
              <a:spcBef>
                <a:spcPts val="1260"/>
              </a:spcBef>
              <a:spcAft>
                <a:spcPts val="0"/>
              </a:spcAft>
            </a:pP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Lokasi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cs typeface="Times New Roman" panose="02020603050405020304" pitchFamily="18" charset="0"/>
            </a:endParaRPr>
          </a:p>
          <a:p>
            <a:pPr marL="457200" marR="0" indent="0" algn="l">
              <a:spcBef>
                <a:spcPts val="0"/>
              </a:spcBef>
              <a:spcAft>
                <a:spcPts val="0"/>
              </a:spcAft>
            </a:pP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Mikrofilaria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sampel</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kapiler</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jari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tangan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vena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dengan</a:t>
            </a:r>
            <a:endParaRPr lang="en-US" sz="1800" dirty="0">
              <a:effectLst/>
              <a:latin typeface="Calibri" panose="020F0502020204030204" pitchFamily="34" charset="0"/>
              <a:cs typeface="Times New Roman" panose="02020603050405020304" pitchFamily="18" charset="0"/>
            </a:endParaRPr>
          </a:p>
          <a:p>
            <a:pPr marL="731520" marR="0" indent="0" algn="l">
              <a:spcBef>
                <a:spcPts val="180"/>
              </a:spcBef>
              <a:spcAft>
                <a:spcPts val="0"/>
              </a:spcAft>
            </a:pP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anti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koagulan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502920" marR="0" indent="0" algn="l">
              <a:spcBef>
                <a:spcPts val="540"/>
              </a:spcBef>
              <a:spcAft>
                <a:spcPts val="0"/>
              </a:spcAft>
            </a:pP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Gas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sampel</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berupa</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darah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heparin yang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pembuluh</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arteri</a:t>
            </a:r>
            <a:r>
              <a:rPr lang="en-US" sz="1800" spc="2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sp>
        <p:nvSpPr>
          <p:cNvPr id="3" name="Content Placeholder 2"/>
          <p:cNvSpPr>
            <a:spLocks noGrp="1"/>
          </p:cNvSpPr>
          <p:nvPr>
            <p:ph sz="half" idx="1"/>
          </p:nvPr>
        </p:nvSpPr>
        <p:spPr/>
        <p:txBody>
          <a:bodyPr/>
          <a:lstStyle/>
          <a:p>
            <a:pPr marL="228600" marR="0" indent="0" algn="l">
              <a:spcBef>
                <a:spcPts val="720"/>
              </a:spcBef>
              <a:spcAft>
                <a:spcPts val="0"/>
              </a:spcAft>
            </a:pP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Volume</a:t>
            </a:r>
            <a:endParaRPr lang="en-US" sz="1800" dirty="0">
              <a:effectLst/>
              <a:latin typeface="Calibri" panose="020F0502020204030204" pitchFamily="34" charset="0"/>
              <a:cs typeface="Times New Roman" panose="02020603050405020304" pitchFamily="18" charset="0"/>
            </a:endParaRPr>
          </a:p>
          <a:p>
            <a:pPr marL="457200" marR="0" indent="0" algn="just">
              <a:spcBef>
                <a:spcPts val="0"/>
              </a:spcBef>
              <a:spcAft>
                <a:spcPts val="2520"/>
              </a:spcAft>
            </a:pP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Volume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harus</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mencukupi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kebutuhan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laboratorium</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yang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diminta</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mewakili</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objek</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diperiksa</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Volume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yang </a:t>
            </a:r>
            <a:r>
              <a:rPr lang="en-US" sz="1800" spc="-25"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dibutuhkan</a:t>
            </a:r>
            <a:r>
              <a:rPr lang="en-US" sz="1800" spc="-25"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untuk</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beberapa</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dilihat</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tabel</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di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bawah</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C"/>
                </a:solidFill>
                <a:effectLst/>
                <a:latin typeface="Arial" panose="020B0604020202020204" pitchFamily="34" charset="0"/>
                <a:ea typeface="Calibri" panose="020F0502020204030204" pitchFamily="34" charset="0"/>
                <a:cs typeface="Times New Roman" panose="02020603050405020304" pitchFamily="18" charset="0"/>
              </a:rPr>
              <a:t>ini</a:t>
            </a:r>
            <a:r>
              <a:rPr lang="en-US" sz="1800" spc="0" dirty="0">
                <a:solidFill>
                  <a:srgbClr val="1B1B1C"/>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pic>
        <p:nvPicPr>
          <p:cNvPr id="4" name="Content Placeholder 3"/>
          <p:cNvPicPr>
            <a:picLocks noChangeAspect="1"/>
          </p:cNvPicPr>
          <p:nvPr>
            <p:ph sz="half" idx="2"/>
          </p:nvPr>
        </p:nvPicPr>
        <p:blipFill>
          <a:blip r:embed="rId1"/>
          <a:stretch>
            <a:fillRect/>
          </a:stretch>
        </p:blipFill>
        <p:spPr>
          <a:xfrm>
            <a:off x="6115050" y="772795"/>
            <a:ext cx="5275580" cy="59004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pic>
        <p:nvPicPr>
          <p:cNvPr id="3" name="Content Placeholder 2"/>
          <p:cNvPicPr>
            <a:picLocks noChangeAspect="1"/>
          </p:cNvPicPr>
          <p:nvPr>
            <p:ph sz="half" idx="1"/>
          </p:nvPr>
        </p:nvPicPr>
        <p:blipFill>
          <a:blip r:embed="rId1"/>
          <a:stretch>
            <a:fillRect/>
          </a:stretch>
        </p:blipFill>
        <p:spPr>
          <a:xfrm>
            <a:off x="870585" y="1174750"/>
            <a:ext cx="5075555" cy="4953000"/>
          </a:xfrm>
          <a:prstGeom prst="rect">
            <a:avLst/>
          </a:prstGeom>
        </p:spPr>
      </p:pic>
      <p:pic>
        <p:nvPicPr>
          <p:cNvPr id="4" name="Content Placeholder 3"/>
          <p:cNvPicPr>
            <a:picLocks noChangeAspect="1"/>
          </p:cNvPicPr>
          <p:nvPr>
            <p:ph sz="half" idx="2"/>
          </p:nvPr>
        </p:nvPicPr>
        <p:blipFill>
          <a:blip r:embed="rId2"/>
          <a:stretch>
            <a:fillRect/>
          </a:stretch>
        </p:blipFill>
        <p:spPr>
          <a:xfrm>
            <a:off x="6220460" y="1174750"/>
            <a:ext cx="4594860" cy="4953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16" y="2854345"/>
            <a:ext cx="8897565" cy="1560716"/>
          </a:xfrm>
        </p:spPr>
        <p:txBody>
          <a:bodyPr>
            <a:normAutofit fontScale="90000"/>
          </a:bodyPr>
          <a:lstStyle/>
          <a:p>
            <a:pPr marL="0" marR="0" indent="0">
              <a:spcBef>
                <a:spcPts val="0"/>
              </a:spcBef>
              <a:spcAft>
                <a:spcPts val="0"/>
              </a:spcAft>
            </a:pP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Keterangan</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cs typeface="Times New Roman" panose="02020603050405020304" pitchFamily="18" charset="0"/>
              </a:rPr>
            </a:b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 :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Plastik</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polietilen</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atau</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sederajat</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cs typeface="Times New Roman" panose="02020603050405020304" pitchFamily="18" charset="0"/>
              </a:rPr>
            </a:b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 :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Gelas</a:t>
            </a:r>
            <a:br>
              <a:rPr lang="en-US" sz="1800" dirty="0">
                <a:effectLst/>
                <a:latin typeface="Calibri" panose="020F0502020204030204" pitchFamily="34" charset="0"/>
                <a:cs typeface="Times New Roman" panose="02020603050405020304" pitchFamily="18" charset="0"/>
              </a:rPr>
            </a:b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 :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Tabung</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reaksi</a:t>
            </a:r>
            <a:br>
              <a:rPr lang="en-US" sz="1800" dirty="0">
                <a:effectLst/>
                <a:latin typeface="Calibri" panose="020F0502020204030204" pitchFamily="34" charset="0"/>
                <a:cs typeface="Times New Roman" panose="02020603050405020304" pitchFamily="18" charset="0"/>
              </a:rPr>
            </a:b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Volume :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jenis</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dari</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satu</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volume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disesuaikan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kebutuhan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cs typeface="Times New Roman" panose="02020603050405020304" pitchFamily="18" charset="0"/>
              </a:rPr>
            </a:br>
            <a:endParaRPr lang="en-US" dirty="0"/>
          </a:p>
        </p:txBody>
      </p:sp>
      <p:graphicFrame>
        <p:nvGraphicFramePr>
          <p:cNvPr id="5" name="Content Placeholder 4"/>
          <p:cNvGraphicFramePr>
            <a:graphicFrameLocks noGrp="1"/>
          </p:cNvGraphicFramePr>
          <p:nvPr>
            <p:ph idx="1"/>
          </p:nvPr>
        </p:nvGraphicFramePr>
        <p:xfrm>
          <a:off x="578427" y="637211"/>
          <a:ext cx="8770935" cy="1689735"/>
        </p:xfrm>
        <a:graphic>
          <a:graphicData uri="http://schemas.openxmlformats.org/drawingml/2006/table">
            <a:tbl>
              <a:tblPr>
                <a:tableStyleId>{5C22544A-7EE6-4342-B048-85BDC9FD1C3A}</a:tableStyleId>
              </a:tblPr>
              <a:tblGrid>
                <a:gridCol w="1529975"/>
                <a:gridCol w="1010794"/>
                <a:gridCol w="1010794"/>
                <a:gridCol w="2297259"/>
                <a:gridCol w="992416"/>
                <a:gridCol w="1929697"/>
              </a:tblGrid>
              <a:tr h="243840">
                <a:tc rowSpan="2">
                  <a:txBody>
                    <a:bodyPr/>
                    <a:lstStyle/>
                    <a:p>
                      <a:pPr marL="0" marR="0" indent="0" algn="ctr" fontAlgn="t">
                        <a:spcBef>
                          <a:spcPts val="540"/>
                        </a:spcBef>
                        <a:spcAft>
                          <a:spcPts val="0"/>
                        </a:spcAft>
                      </a:pPr>
                      <a:r>
                        <a:rPr lang="en-US" sz="1050" u="none" strike="noStrike" spc="0">
                          <a:effectLst/>
                        </a:rPr>
                        <a:t>Jenis </a:t>
                      </a:r>
                      <a:br>
                        <a:rPr lang="en-US" sz="1050" u="none" strike="noStrike" spc="0">
                          <a:effectLst/>
                        </a:rPr>
                      </a:br>
                      <a:r>
                        <a:rPr lang="en-US" sz="1050" u="none" strike="noStrike" spc="0">
                          <a:effectLst/>
                        </a:rPr>
                        <a:t>Pemeriksaan</a:t>
                      </a:r>
                      <a:endParaRPr lang="en-US" sz="1800" b="0" i="0" u="none" strike="noStrike">
                        <a:effectLst/>
                        <a:latin typeface="Arial" panose="020B0604020202020204" pitchFamily="34" charset="0"/>
                      </a:endParaRPr>
                    </a:p>
                  </a:txBody>
                  <a:tcPr/>
                </a:tc>
                <a:tc gridSpan="2">
                  <a:txBody>
                    <a:bodyPr/>
                    <a:lstStyle/>
                    <a:p>
                      <a:pPr marL="0" marR="228600" indent="0" algn="r" fontAlgn="ctr">
                        <a:spcBef>
                          <a:spcPts val="0"/>
                        </a:spcBef>
                        <a:spcAft>
                          <a:spcPts val="0"/>
                        </a:spcAft>
                      </a:pPr>
                      <a:r>
                        <a:rPr lang="en-US" sz="1050" u="none" strike="noStrike" spc="0">
                          <a:effectLst/>
                        </a:rPr>
                        <a:t>Spesimen</a:t>
                      </a:r>
                      <a:endParaRPr lang="en-US" sz="1800" b="0" i="0" u="none" strike="noStrike">
                        <a:effectLst/>
                        <a:latin typeface="Arial" panose="020B0604020202020204" pitchFamily="34" charset="0"/>
                      </a:endParaRPr>
                    </a:p>
                  </a:txBody>
                  <a:tcPr anchor="ctr"/>
                </a:tc>
                <a:tc hMerge="1">
                  <a:tcPr/>
                </a:tc>
                <a:tc rowSpan="2">
                  <a:txBody>
                    <a:bodyPr/>
                    <a:lstStyle/>
                    <a:p>
                      <a:pPr marL="0" marR="320040" indent="347345" algn="l" fontAlgn="t">
                        <a:spcBef>
                          <a:spcPts val="0"/>
                        </a:spcBef>
                        <a:spcAft>
                          <a:spcPts val="0"/>
                        </a:spcAft>
                      </a:pPr>
                      <a:r>
                        <a:rPr lang="en-US" sz="1050" u="none" strike="noStrike" spc="-50">
                          <a:effectLst/>
                        </a:rPr>
                        <a:t>Antikoagulan/ </a:t>
                      </a:r>
                      <a:r>
                        <a:rPr lang="en-US" sz="1050" u="none" strike="noStrike" spc="560">
                          <a:effectLst/>
                        </a:rPr>
                        <a:t>Pengawet</a:t>
                      </a:r>
                      <a:endParaRPr lang="en-US" sz="1800" b="0" i="0" u="none" strike="noStrike">
                        <a:effectLst/>
                        <a:latin typeface="Arial" panose="020B0604020202020204" pitchFamily="34" charset="0"/>
                      </a:endParaRPr>
                    </a:p>
                  </a:txBody>
                  <a:tcPr/>
                </a:tc>
                <a:tc rowSpan="2">
                  <a:txBody>
                    <a:bodyPr/>
                    <a:lstStyle/>
                    <a:p>
                      <a:pPr marL="82550" marR="0" indent="0" algn="l" fontAlgn="t">
                        <a:spcBef>
                          <a:spcPts val="0"/>
                        </a:spcBef>
                        <a:spcAft>
                          <a:spcPts val="0"/>
                        </a:spcAft>
                      </a:pPr>
                      <a:r>
                        <a:rPr lang="en-US" sz="1050" u="none" strike="noStrike" spc="0">
                          <a:effectLst/>
                        </a:rPr>
                        <a:t>Wadah</a:t>
                      </a:r>
                      <a:endParaRPr lang="en-US" sz="1800" b="0" i="0" u="none" strike="noStrike">
                        <a:effectLst/>
                        <a:latin typeface="Arial" panose="020B0604020202020204" pitchFamily="34" charset="0"/>
                      </a:endParaRPr>
                    </a:p>
                  </a:txBody>
                  <a:tcPr/>
                </a:tc>
                <a:tc rowSpan="2">
                  <a:txBody>
                    <a:bodyPr/>
                    <a:lstStyle/>
                    <a:p>
                      <a:pPr marL="0" marR="237490" indent="0" algn="r" fontAlgn="t">
                        <a:spcBef>
                          <a:spcPts val="0"/>
                        </a:spcBef>
                        <a:spcAft>
                          <a:spcPts val="0"/>
                        </a:spcAft>
                      </a:pPr>
                      <a:r>
                        <a:rPr lang="en-US" sz="1050" u="none" strike="noStrike" spc="0">
                          <a:effectLst/>
                        </a:rPr>
                        <a:t>Stabilitas</a:t>
                      </a:r>
                      <a:endParaRPr lang="en-US" sz="1800" b="0" i="0" u="none" strike="noStrike">
                        <a:effectLst/>
                        <a:latin typeface="Arial" panose="020B0604020202020204" pitchFamily="34" charset="0"/>
                      </a:endParaRPr>
                    </a:p>
                  </a:txBody>
                  <a:tcPr/>
                </a:tc>
              </a:tr>
              <a:tr h="259080">
                <a:tc vMerge="1">
                  <a:tcPr/>
                </a:tc>
                <a:tc>
                  <a:txBody>
                    <a:bodyPr/>
                    <a:lstStyle/>
                    <a:p>
                      <a:pPr marL="45720" marR="0" indent="0" algn="l" fontAlgn="ctr">
                        <a:spcBef>
                          <a:spcPts val="0"/>
                        </a:spcBef>
                        <a:spcAft>
                          <a:spcPts val="0"/>
                        </a:spcAft>
                      </a:pPr>
                      <a:r>
                        <a:rPr lang="en-US" sz="1050" u="none" strike="noStrike" spc="0">
                          <a:effectLst/>
                        </a:rPr>
                        <a:t>Jenis</a:t>
                      </a:r>
                      <a:endParaRPr lang="en-US" sz="1800" b="0" i="0" u="none" strike="noStrike">
                        <a:effectLst/>
                        <a:latin typeface="Arial" panose="020B0604020202020204" pitchFamily="34" charset="0"/>
                      </a:endParaRPr>
                    </a:p>
                  </a:txBody>
                  <a:tcPr anchor="ctr"/>
                </a:tc>
                <a:tc>
                  <a:txBody>
                    <a:bodyPr/>
                    <a:lstStyle/>
                    <a:p>
                      <a:pPr marL="0" marR="137160" indent="0" algn="r" fontAlgn="ctr">
                        <a:spcBef>
                          <a:spcPts val="0"/>
                        </a:spcBef>
                        <a:spcAft>
                          <a:spcPts val="0"/>
                        </a:spcAft>
                      </a:pPr>
                      <a:r>
                        <a:rPr lang="en-US" sz="1050" u="none" strike="noStrike" spc="0">
                          <a:effectLst/>
                        </a:rPr>
                        <a:t>Jumlah</a:t>
                      </a:r>
                      <a:endParaRPr lang="en-US" sz="1800" b="0" i="0" u="none" strike="noStrike">
                        <a:effectLst/>
                        <a:latin typeface="Arial" panose="020B0604020202020204" pitchFamily="34" charset="0"/>
                      </a:endParaRPr>
                    </a:p>
                  </a:txBody>
                  <a:tcPr anchor="ctr"/>
                </a:tc>
                <a:tc vMerge="1">
                  <a:tcPr/>
                </a:tc>
                <a:tc vMerge="1">
                  <a:tcPr/>
                </a:tc>
                <a:tc vMerge="1">
                  <a:tcPr/>
                </a:tc>
              </a:tr>
              <a:tr h="1179195">
                <a:tc>
                  <a:txBody>
                    <a:bodyPr/>
                    <a:lstStyle/>
                    <a:p>
                      <a:pPr marL="73025" marR="0" indent="0" algn="l" fontAlgn="t">
                        <a:spcBef>
                          <a:spcPts val="1080"/>
                        </a:spcBef>
                        <a:spcAft>
                          <a:spcPts val="0"/>
                        </a:spcAft>
                      </a:pPr>
                      <a:r>
                        <a:rPr lang="en-US" sz="950" u="none" strike="noStrike" spc="-50">
                          <a:effectLst/>
                        </a:rPr>
                        <a:t>Trichomonas</a:t>
                      </a:r>
                      <a:endParaRPr lang="en-US" sz="1800" u="none" strike="noStrike">
                        <a:effectLst/>
                      </a:endParaRPr>
                    </a:p>
                    <a:p>
                      <a:pPr marL="73025" marR="0" indent="0" algn="l" fontAlgn="t">
                        <a:spcBef>
                          <a:spcPts val="3600"/>
                        </a:spcBef>
                        <a:spcAft>
                          <a:spcPts val="0"/>
                        </a:spcAft>
                      </a:pPr>
                      <a:r>
                        <a:rPr lang="en-US" sz="950" u="none" strike="noStrike" spc="-50">
                          <a:effectLst/>
                        </a:rPr>
                        <a:t>Candida</a:t>
                      </a:r>
                      <a:endParaRPr lang="en-US" sz="1800" b="0" i="0" u="none" strike="noStrike">
                        <a:effectLst/>
                        <a:latin typeface="Arial" panose="020B0604020202020204" pitchFamily="34" charset="0"/>
                      </a:endParaRPr>
                    </a:p>
                  </a:txBody>
                  <a:tcPr/>
                </a:tc>
                <a:tc>
                  <a:txBody>
                    <a:bodyPr/>
                    <a:lstStyle/>
                    <a:p>
                      <a:pPr marL="0" marR="118745" indent="0" algn="just" fontAlgn="t">
                        <a:spcBef>
                          <a:spcPts val="900"/>
                        </a:spcBef>
                        <a:spcAft>
                          <a:spcPts val="0"/>
                        </a:spcAft>
                      </a:pPr>
                      <a:r>
                        <a:rPr lang="sv-SE" sz="950" u="none" strike="noStrike" spc="-50">
                          <a:effectLst/>
                        </a:rPr>
                        <a:t>Sekret vagina </a:t>
                      </a:r>
                      <a:r>
                        <a:rPr lang="sv-SE" sz="1050" u="none" strike="noStrike" spc="0">
                          <a:effectLst/>
                        </a:rPr>
                        <a:t>/ </a:t>
                      </a:r>
                      <a:r>
                        <a:rPr lang="sv-SE" sz="950" u="none" strike="noStrike" spc="-50">
                          <a:effectLst/>
                        </a:rPr>
                        <a:t>uretra</a:t>
                      </a:r>
                      <a:endParaRPr lang="sv-SE" sz="1800" u="none" strike="noStrike">
                        <a:effectLst/>
                      </a:endParaRPr>
                    </a:p>
                    <a:p>
                      <a:pPr marL="0" marR="0" indent="0" algn="ctr" fontAlgn="t">
                        <a:spcBef>
                          <a:spcPts val="1080"/>
                        </a:spcBef>
                        <a:spcAft>
                          <a:spcPts val="0"/>
                        </a:spcAft>
                      </a:pPr>
                      <a:r>
                        <a:rPr lang="sv-SE" sz="950" u="none" strike="noStrike" spc="-50">
                          <a:effectLst/>
                        </a:rPr>
                        <a:t>Sekret </a:t>
                      </a:r>
                      <a:br>
                        <a:rPr lang="sv-SE" sz="950" u="none" strike="noStrike" spc="-50">
                          <a:effectLst/>
                        </a:rPr>
                      </a:br>
                      <a:r>
                        <a:rPr lang="sv-SE" sz="950" u="none" strike="noStrike" spc="-50">
                          <a:effectLst/>
                        </a:rPr>
                        <a:t>vagina</a:t>
                      </a:r>
                      <a:endParaRPr lang="sv-SE" sz="1800" b="0" i="0" u="none" strike="noStrike">
                        <a:effectLst/>
                        <a:latin typeface="Arial" panose="020B0604020202020204" pitchFamily="34" charset="0"/>
                      </a:endParaRPr>
                    </a:p>
                  </a:txBody>
                  <a:tcPr/>
                </a:tc>
                <a:tc>
                  <a:txBody>
                    <a:bodyPr/>
                    <a:lstStyle/>
                    <a:p>
                      <a:pPr marL="0" marR="0" indent="0" algn="ctr" fontAlgn="t">
                        <a:lnSpc>
                          <a:spcPts val="3030"/>
                        </a:lnSpc>
                        <a:spcBef>
                          <a:spcPts val="0"/>
                        </a:spcBef>
                        <a:spcAft>
                          <a:spcPts val="0"/>
                        </a:spcAft>
                      </a:pPr>
                      <a:r>
                        <a:rPr lang="en-US" sz="950" u="none" strike="noStrike" spc="-70">
                          <a:effectLst/>
                        </a:rPr>
                        <a:t>Secukupnya </a:t>
                      </a:r>
                      <a:br>
                        <a:rPr lang="en-US" sz="950" u="none" strike="noStrike" spc="-70">
                          <a:effectLst/>
                        </a:rPr>
                      </a:br>
                      <a:r>
                        <a:rPr lang="en-US" sz="950" u="none" strike="noStrike" spc="-70">
                          <a:effectLst/>
                        </a:rPr>
                        <a:t>Secukupnya</a:t>
                      </a:r>
                      <a:endParaRPr lang="en-US" sz="1800" b="0" i="0" u="none" strike="noStrike">
                        <a:effectLst/>
                        <a:latin typeface="Arial" panose="020B0604020202020204" pitchFamily="34" charset="0"/>
                      </a:endParaRPr>
                    </a:p>
                  </a:txBody>
                  <a:tcPr/>
                </a:tc>
                <a:tc>
                  <a:txBody>
                    <a:bodyPr/>
                    <a:lstStyle/>
                    <a:p>
                      <a:pPr marL="0" marR="0" indent="0" algn="ctr" fontAlgn="t">
                        <a:lnSpc>
                          <a:spcPts val="2850"/>
                        </a:lnSpc>
                        <a:spcBef>
                          <a:spcPts val="0"/>
                        </a:spcBef>
                        <a:spcAft>
                          <a:spcPts val="0"/>
                        </a:spcAft>
                      </a:pPr>
                      <a:r>
                        <a:rPr lang="en-US" sz="1050" u="none" strike="noStrike" spc="0">
                          <a:effectLst/>
                        </a:rPr>
                        <a:t>- </a:t>
                      </a:r>
                      <a:br>
                        <a:rPr lang="en-US" sz="1050" u="none" strike="noStrike" spc="0">
                          <a:effectLst/>
                        </a:rPr>
                      </a:br>
                      <a:r>
                        <a:rPr lang="en-US" sz="1050" u="none" strike="noStrike" spc="0">
                          <a:effectLst/>
                        </a:rPr>
                        <a:t>-</a:t>
                      </a:r>
                      <a:endParaRPr lang="en-US" sz="1800" b="0" i="0" u="none" strike="noStrike">
                        <a:effectLst/>
                        <a:latin typeface="Arial" panose="020B0604020202020204" pitchFamily="34" charset="0"/>
                      </a:endParaRPr>
                    </a:p>
                  </a:txBody>
                  <a:tcPr/>
                </a:tc>
                <a:tc>
                  <a:txBody>
                    <a:bodyPr/>
                    <a:lstStyle/>
                    <a:p>
                      <a:pPr marL="0" marR="0" indent="0" algn="ctr" fontAlgn="t">
                        <a:lnSpc>
                          <a:spcPts val="2945"/>
                        </a:lnSpc>
                        <a:spcBef>
                          <a:spcPts val="0"/>
                        </a:spcBef>
                        <a:spcAft>
                          <a:spcPts val="0"/>
                        </a:spcAft>
                      </a:pPr>
                      <a:r>
                        <a:rPr lang="en-US" sz="1050" u="none" strike="noStrike" spc="0">
                          <a:effectLst/>
                        </a:rPr>
                        <a:t>- </a:t>
                      </a:r>
                      <a:br>
                        <a:rPr lang="en-US" sz="1050" u="none" strike="noStrike" spc="0">
                          <a:effectLst/>
                        </a:rPr>
                      </a:br>
                      <a:r>
                        <a:rPr lang="en-US" sz="1050" u="none" strike="noStrike" spc="0">
                          <a:effectLst/>
                        </a:rPr>
                        <a:t>-</a:t>
                      </a:r>
                      <a:endParaRPr lang="en-US" sz="1800" b="0" i="0" u="none" strike="noStrike">
                        <a:effectLst/>
                        <a:latin typeface="Arial" panose="020B0604020202020204" pitchFamily="34" charset="0"/>
                      </a:endParaRPr>
                    </a:p>
                  </a:txBody>
                  <a:tcPr/>
                </a:tc>
                <a:tc>
                  <a:txBody>
                    <a:bodyPr/>
                    <a:lstStyle/>
                    <a:p>
                      <a:pPr marL="0" marR="0" indent="0" algn="ctr" fontAlgn="t">
                        <a:lnSpc>
                          <a:spcPts val="3090"/>
                        </a:lnSpc>
                        <a:spcBef>
                          <a:spcPts val="0"/>
                        </a:spcBef>
                        <a:spcAft>
                          <a:spcPts val="0"/>
                        </a:spcAft>
                      </a:pPr>
                      <a:r>
                        <a:rPr lang="en-US" sz="950" u="none" strike="noStrike" spc="-50" dirty="0" err="1">
                          <a:effectLst/>
                        </a:rPr>
                        <a:t>Langsung</a:t>
                      </a:r>
                      <a:r>
                        <a:rPr lang="en-US" sz="950" u="none" strike="noStrike" spc="-50" dirty="0">
                          <a:effectLst/>
                        </a:rPr>
                        <a:t> </a:t>
                      </a:r>
                      <a:r>
                        <a:rPr lang="en-US" sz="950" u="none" strike="noStrike" spc="-50" dirty="0" err="1">
                          <a:effectLst/>
                        </a:rPr>
                        <a:t>dikerjakan</a:t>
                      </a:r>
                      <a:r>
                        <a:rPr lang="en-US" sz="950" u="none" strike="noStrike" spc="-50" dirty="0">
                          <a:effectLst/>
                        </a:rPr>
                        <a:t> </a:t>
                      </a:r>
                      <a:br>
                        <a:rPr lang="en-US" sz="950" u="none" strike="noStrike" spc="-50" dirty="0">
                          <a:effectLst/>
                        </a:rPr>
                      </a:br>
                      <a:r>
                        <a:rPr lang="en-US" sz="950" u="none" strike="noStrike" spc="-40" dirty="0" err="1">
                          <a:effectLst/>
                        </a:rPr>
                        <a:t>Langsung</a:t>
                      </a:r>
                      <a:r>
                        <a:rPr lang="en-US" sz="950" u="none" strike="noStrike" spc="-40" dirty="0">
                          <a:effectLst/>
                        </a:rPr>
                        <a:t> </a:t>
                      </a:r>
                      <a:r>
                        <a:rPr lang="en-US" sz="950" u="none" strike="noStrike" spc="-40" dirty="0" err="1">
                          <a:effectLst/>
                        </a:rPr>
                        <a:t>dikerjakan</a:t>
                      </a:r>
                      <a:endParaRPr lang="en-US" sz="1800" b="0" i="0" u="none" strike="noStrike" dirty="0">
                        <a:effectLst/>
                        <a:latin typeface="Arial" panose="020B0604020202020204" pitchFamily="34" charset="0"/>
                      </a:endParaRP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610" y="874395"/>
            <a:ext cx="5781675" cy="3962400"/>
          </a:xfrm>
        </p:spPr>
        <p:txBody>
          <a:bodyPr>
            <a:normAutofit/>
          </a:bodyPr>
          <a:lstStyle/>
          <a:p>
            <a:pPr marL="228600" marR="0" indent="0">
              <a:spcBef>
                <a:spcPts val="0"/>
              </a:spcBef>
              <a:spcAft>
                <a:spcPts val="0"/>
              </a:spcAft>
            </a:pPr>
            <a:r>
              <a:rPr lang="en-US" sz="18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18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tidak</a:t>
            </a:r>
            <a:r>
              <a:rPr lang="en-US" sz="18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dilaksanakan</a:t>
            </a:r>
            <a:r>
              <a:rPr lang="en-US" sz="18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di </a:t>
            </a:r>
            <a:r>
              <a:rPr lang="en-US" sz="18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laboratorium</a:t>
            </a:r>
            <a:br>
              <a:rPr lang="en-US" sz="1800" dirty="0">
                <a:effectLst/>
                <a:latin typeface="Calibri" panose="020F0502020204030204" pitchFamily="34" charset="0"/>
                <a:cs typeface="Times New Roman" panose="02020603050405020304" pitchFamily="18" charset="0"/>
              </a:rPr>
            </a:b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Sampel</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diartikan</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sebagai</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bagian</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dari</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manusia</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dapat</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berupa</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bersumber</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lingkungan</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(non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klinis</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misalnya</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cs typeface="Times New Roman" panose="02020603050405020304" pitchFamily="18" charset="0"/>
              </a:rPr>
            </a:b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Sisa</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makanan</a:t>
            </a:r>
            <a:br>
              <a:rPr lang="en-US" sz="1800" dirty="0">
                <a:effectLst/>
                <a:latin typeface="Calibri" panose="020F0502020204030204" pitchFamily="34" charset="0"/>
                <a:cs typeface="Times New Roman" panose="02020603050405020304" pitchFamily="18" charset="0"/>
              </a:rPr>
            </a:b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Sisa</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bahan</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toksikologi</a:t>
            </a:r>
            <a:br>
              <a:rPr lang="en-US" sz="1800" dirty="0">
                <a:effectLst/>
                <a:latin typeface="Calibri" panose="020F0502020204030204" pitchFamily="34" charset="0"/>
                <a:cs typeface="Times New Roman" panose="02020603050405020304" pitchFamily="18" charset="0"/>
              </a:rPr>
            </a:b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Air,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udara</a:t>
            </a:r>
            <a:br>
              <a:rPr lang="en-US" sz="1800" dirty="0">
                <a:effectLst/>
                <a:latin typeface="Calibri" panose="020F0502020204030204" pitchFamily="34" charset="0"/>
                <a:cs typeface="Times New Roman" panose="02020603050405020304" pitchFamily="18" charset="0"/>
              </a:rPr>
            </a:b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Makanan</a:t>
            </a:r>
            <a:r>
              <a:rPr lang="en-US" sz="18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dan </a:t>
            </a:r>
            <a:r>
              <a:rPr lang="en-US" sz="18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minuman</a:t>
            </a:r>
            <a:br>
              <a:rPr lang="en-US" sz="1800" dirty="0">
                <a:effectLst/>
                <a:latin typeface="Calibri" panose="020F0502020204030204" pitchFamily="34" charset="0"/>
                <a:cs typeface="Times New Roman" panose="02020603050405020304" pitchFamily="18" charset="0"/>
              </a:rPr>
            </a:b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Usap</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alat</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makan</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alat</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masak</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alat</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medis</a:t>
            </a:r>
            <a:r>
              <a:rPr lang="en-US" sz="1800" spc="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dan lain-lain.</a:t>
            </a:r>
            <a:br>
              <a:rPr lang="en-US" sz="1800" dirty="0">
                <a:effectLst/>
                <a:latin typeface="Calibri" panose="020F0502020204030204" pitchFamily="34" charset="0"/>
                <a:cs typeface="Times New Roman" panose="02020603050405020304" pitchFamily="18" charset="0"/>
              </a:rPr>
            </a:br>
            <a:endParaRPr lang="en-US" dirty="0"/>
          </a:p>
        </p:txBody>
      </p:sp>
      <p:sp>
        <p:nvSpPr>
          <p:cNvPr id="4" name="Rectangle 1"/>
          <p:cNvSpPr>
            <a:spLocks noGrp="1" noChangeArrowheads="1"/>
          </p:cNvSpPr>
          <p:nvPr>
            <p:ph idx="1"/>
          </p:nvPr>
        </p:nvSpPr>
        <p:spPr bwMode="auto">
          <a:xfrm>
            <a:off x="1911985" y="-4445"/>
            <a:ext cx="8361680" cy="11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indent="0" algn="ctr">
              <a:buNone/>
            </a:pPr>
            <a:r>
              <a:rPr lang="en-US" dirty="0"/>
              <a:t>SPESIMEN</a:t>
            </a:r>
            <a:endParaRPr lang="en-US" dirty="0"/>
          </a:p>
          <a:p>
            <a:pPr marL="0" indent="0" algn="l">
              <a:buNone/>
            </a:pPr>
            <a:r>
              <a:rPr lang="en-US" dirty="0"/>
              <a:t>A. Macam</a:t>
            </a:r>
            <a:endParaRPr lang="en-US" dirty="0"/>
          </a:p>
        </p:txBody>
      </p:sp>
      <p:pic>
        <p:nvPicPr>
          <p:cNvPr id="8" name="Picture 7"/>
          <p:cNvPicPr>
            <a:picLocks noChangeAspect="1"/>
          </p:cNvPicPr>
          <p:nvPr/>
        </p:nvPicPr>
        <p:blipFill>
          <a:blip r:embed="rId1"/>
          <a:stretch>
            <a:fillRect/>
          </a:stretch>
        </p:blipFill>
        <p:spPr>
          <a:xfrm>
            <a:off x="1132205" y="1428115"/>
            <a:ext cx="4780915" cy="4002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356235"/>
            <a:ext cx="10870565" cy="5933440"/>
          </a:xfrm>
        </p:spPr>
        <p:txBody>
          <a:bodyPr>
            <a:normAutofit fontScale="92500" lnSpcReduction="20000"/>
          </a:bodyPr>
          <a:lstStyle/>
          <a:p>
            <a:pPr marL="274320" marR="0" indent="0" algn="l">
              <a:spcBef>
                <a:spcPts val="2160"/>
              </a:spcBef>
              <a:spcAft>
                <a:spcPts val="0"/>
              </a:spcAft>
              <a:buNone/>
            </a:pP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7. Teknik</a:t>
            </a:r>
            <a:endParaRPr lang="en-US" sz="1800" dirty="0">
              <a:effectLst/>
              <a:latin typeface="Calibri" panose="020F0502020204030204" pitchFamily="34" charset="0"/>
              <a:cs typeface="Times New Roman" panose="02020603050405020304" pitchFamily="18" charset="0"/>
            </a:endParaRPr>
          </a:p>
          <a:p>
            <a:pPr marL="502920" marR="45720" indent="0" algn="l">
              <a:spcBef>
                <a:spcPts val="0"/>
              </a:spcBef>
              <a:spcAft>
                <a:spcPts val="0"/>
              </a:spcAft>
            </a:pP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Pengambilan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harus</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dilaksanakan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cara</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benar,agar</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tersebut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mewakili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keadaan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sebenarnya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502920" marR="0" indent="0" algn="l">
              <a:spcBef>
                <a:spcPts val="720"/>
              </a:spcBef>
              <a:spcAft>
                <a:spcPts val="0"/>
              </a:spcAft>
            </a:pP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Teknik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pengambilan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beberapa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sering</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diperiksa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502920" marR="0" indent="0" algn="l">
              <a:spcBef>
                <a:spcPts val="540"/>
              </a:spcBef>
              <a:spcAft>
                <a:spcPts val="0"/>
              </a:spcAft>
            </a:pP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 Vena na</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 cara plebotomi atau menggunkana tabung vacum) </a:t>
            </a:r>
            <a:endParaRPr lang="en-US" sz="1800" dirty="0">
              <a:effectLst/>
              <a:latin typeface="Calibri" panose="020F0502020204030204" pitchFamily="34" charset="0"/>
              <a:cs typeface="Times New Roman" panose="02020603050405020304" pitchFamily="18" charset="0"/>
            </a:endParaRPr>
          </a:p>
          <a:p>
            <a:pPr marL="342900" marR="45720" lvl="0" indent="-342900" algn="l">
              <a:spcBef>
                <a:spcPts val="0"/>
              </a:spcBef>
              <a:spcAft>
                <a:spcPts val="0"/>
              </a:spcAft>
              <a:buClr>
                <a:srgbClr val="000000"/>
              </a:buClr>
              <a:buFont typeface="Verdana" panose="020B0604030504040204" pitchFamily="34" charset="0"/>
              <a:buAutoNum type="alphaLcPeriod"/>
            </a:pP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Posisi</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duduk </a:t>
            </a:r>
            <a:r>
              <a:rPr lang="en-US" sz="1800" b="1" spc="-7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atau</a:t>
            </a:r>
            <a:r>
              <a:rPr lang="en-US" sz="1800" b="1" spc="-7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berbaring</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poslsi</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lengan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harus</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lurus</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jangan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membengkokkan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siku.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Pilih</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lengan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banyak</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melakukan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70" dirty="0">
              <a:effectLst/>
              <a:latin typeface="Calibri" panose="020F0502020204030204" pitchFamily="34" charset="0"/>
              <a:cs typeface="Times New Roman" panose="02020603050405020304" pitchFamily="18" charset="0"/>
            </a:endParaRPr>
          </a:p>
          <a:p>
            <a:pPr marL="342900" marR="0" lvl="0" indent="-342900" algn="l">
              <a:spcBef>
                <a:spcPts val="720"/>
              </a:spcBef>
              <a:spcAft>
                <a:spcPts val="0"/>
              </a:spcAft>
              <a:buClr>
                <a:srgbClr val="000000"/>
              </a:buClr>
              <a:buFont typeface="Verdana" panose="020B0604030504040204" pitchFamily="34" charset="0"/>
              <a:buAutoNum type="alphaLcPeriod"/>
            </a:pP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diminta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mengepalkan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tangan</a:t>
            </a:r>
            <a:endParaRPr lang="en-US" sz="1800" spc="-70" dirty="0">
              <a:effectLst/>
              <a:latin typeface="Calibri" panose="020F0502020204030204" pitchFamily="34" charset="0"/>
              <a:cs typeface="Times New Roman" panose="02020603050405020304" pitchFamily="18" charset="0"/>
            </a:endParaRPr>
          </a:p>
          <a:p>
            <a:pPr marL="342900" marR="0" lvl="0" indent="-342900" algn="l">
              <a:spcBef>
                <a:spcPts val="540"/>
              </a:spcBef>
              <a:spcAft>
                <a:spcPts val="0"/>
              </a:spcAft>
              <a:buClr>
                <a:srgbClr val="000000"/>
              </a:buClr>
              <a:buFont typeface="Verdana" panose="020B0604030504040204" pitchFamily="34" charset="0"/>
              <a:buAutoNum type="alphaLcPeriod"/>
            </a:pPr>
            <a:r>
              <a:rPr lang="en-US" sz="1800" spc="-2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Pasang "</a:t>
            </a:r>
            <a:r>
              <a:rPr lang="en-US" sz="1800" spc="-2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torniquert</a:t>
            </a:r>
            <a:r>
              <a:rPr lang="en-US" sz="1800" spc="-2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10 cm di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atas</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lipat</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siku</a:t>
            </a:r>
            <a:endParaRPr lang="en-US" sz="1800" spc="-70" dirty="0">
              <a:effectLst/>
              <a:latin typeface="Calibri" panose="020F0502020204030204" pitchFamily="34" charset="0"/>
              <a:cs typeface="Times New Roman" panose="02020603050405020304" pitchFamily="18" charset="0"/>
            </a:endParaRPr>
          </a:p>
          <a:p>
            <a:pPr marL="342900" marR="0" lvl="0" indent="-342900" algn="l">
              <a:spcBef>
                <a:spcPts val="540"/>
              </a:spcBef>
              <a:spcAft>
                <a:spcPts val="0"/>
              </a:spcAft>
              <a:buClr>
                <a:srgbClr val="000000"/>
              </a:buClr>
              <a:buFont typeface="Verdana" panose="020B0604030504040204" pitchFamily="34" charset="0"/>
              <a:buAutoNum type="alphaLcPeriod"/>
            </a:pP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Pilih</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bagian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vena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mediana</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cubiti</a:t>
            </a:r>
            <a:endParaRPr lang="en-US" sz="1800" spc="-70" dirty="0">
              <a:effectLst/>
              <a:latin typeface="Calibri" panose="020F0502020204030204" pitchFamily="34" charset="0"/>
              <a:cs typeface="Times New Roman" panose="02020603050405020304" pitchFamily="18" charset="0"/>
            </a:endParaRPr>
          </a:p>
          <a:p>
            <a:pPr marL="342900" marR="45720" lvl="0" indent="-342900" algn="just">
              <a:spcBef>
                <a:spcPts val="540"/>
              </a:spcBef>
              <a:spcAft>
                <a:spcPts val="0"/>
              </a:spcAft>
              <a:buClr>
                <a:srgbClr val="000000"/>
              </a:buClr>
              <a:buFont typeface="Verdana" panose="020B0604030504040204" pitchFamily="34" charset="0"/>
              <a:buAutoNum type="alphaLcPeriod"/>
            </a:pP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Bersihkan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kulit</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bagian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diambil</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darahnya</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alkohol</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70% dan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biarkan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kering</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mencegah</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hemolisis</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rasa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terbakar</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Kulit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sudah</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dibersihkan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jangan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dipegang</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lagi</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70" dirty="0">
              <a:effectLst/>
              <a:latin typeface="Calibri" panose="020F0502020204030204" pitchFamily="34" charset="0"/>
              <a:cs typeface="Times New Roman" panose="02020603050405020304" pitchFamily="18" charset="0"/>
            </a:endParaRPr>
          </a:p>
          <a:p>
            <a:pPr marL="342900" marR="45720" lvl="0" indent="-342900" algn="just">
              <a:spcBef>
                <a:spcPts val="720"/>
              </a:spcBef>
              <a:spcAft>
                <a:spcPts val="0"/>
              </a:spcAft>
              <a:buClr>
                <a:srgbClr val="000000"/>
              </a:buClr>
              <a:buFont typeface="Verdana" panose="020B0604030504040204" pitchFamily="34" charset="0"/>
              <a:buAutoNum type="alphaLcPeriod"/>
            </a:pP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Tusuk</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bagian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vena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tadi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jarum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lubang</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jarum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menghadap</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atas</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sudut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kemiringan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jarum</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kulit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b="1" spc="-6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derajat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tabung</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vakum</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sehingga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terisap</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tabung</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Bila</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Jarum</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berhasil</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masuk</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vena,akan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terlihat</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masuk</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semprit</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Selanjutnya</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lepas</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torniquet dan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diminta</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lepaskan</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kepalan</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tangan</a:t>
            </a:r>
            <a:r>
              <a:rPr lang="en-US" sz="1800" spc="-1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1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45720" lvl="0" indent="-342900" algn="just">
              <a:spcBef>
                <a:spcPts val="720"/>
              </a:spcBef>
              <a:spcAft>
                <a:spcPts val="0"/>
              </a:spcAft>
              <a:buClr>
                <a:srgbClr val="000000"/>
              </a:buClr>
              <a:buFont typeface="Verdana" panose="020B0604030504040204" pitchFamily="34" charset="0"/>
              <a:buAutoNum type="alphaLcPeriod"/>
            </a:pP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Biarkan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mengalir</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tabung</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sampai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selesai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Apabila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dibutuhkan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antikoagulan</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berbeda</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volume yang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banyak</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digunakan</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tabung</a:t>
            </a:r>
            <a:r>
              <a:rPr lang="en-US" sz="1800" spc="-8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vakum</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lain.</a:t>
            </a:r>
            <a:endParaRPr lang="en-US" sz="1800" dirty="0">
              <a:effectLst/>
              <a:latin typeface="Calibri" panose="020F0502020204030204" pitchFamily="34" charset="0"/>
              <a:cs typeface="Times New Roman" panose="02020603050405020304" pitchFamily="18" charset="0"/>
            </a:endParaRPr>
          </a:p>
          <a:p>
            <a:pPr marL="342900" marR="45720" lvl="0" indent="-342900" algn="just">
              <a:spcBef>
                <a:spcPts val="720"/>
              </a:spcBef>
              <a:spcAft>
                <a:spcPts val="0"/>
              </a:spcAft>
              <a:buClr>
                <a:srgbClr val="000000"/>
              </a:buClr>
              <a:buFont typeface="Verdana" panose="020B0604030504040204" pitchFamily="34" charset="0"/>
              <a:buAutoNum type="alphaLcPeriod" startAt="8"/>
            </a:pP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Tarik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jarum</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letakkan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kapas</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alkohol</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70 % pada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bekas</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tusukan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menekan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bagian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tersebut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selama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 2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menit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Setelah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berhenti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plester</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bagian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selama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b="1" spc="-9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15 </a:t>
            </a:r>
            <a:r>
              <a:rPr lang="en-US" sz="1800" spc="-9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menit</a:t>
            </a:r>
            <a:r>
              <a:rPr lang="en-US" sz="1800" spc="-9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60" dirty="0">
              <a:effectLst/>
              <a:latin typeface="Calibri" panose="020F0502020204030204" pitchFamily="34" charset="0"/>
              <a:cs typeface="Times New Roman" panose="02020603050405020304" pitchFamily="18" charset="0"/>
            </a:endParaRPr>
          </a:p>
          <a:p>
            <a:pPr marL="342900" marR="45720" lvl="0" indent="-342900" algn="l">
              <a:spcBef>
                <a:spcPts val="540"/>
              </a:spcBef>
              <a:spcAft>
                <a:spcPts val="0"/>
              </a:spcAft>
              <a:buClr>
                <a:srgbClr val="000000"/>
              </a:buClr>
              <a:buFont typeface="Verdana" panose="020B0604030504040204" pitchFamily="34" charset="0"/>
              <a:buAutoNum type="alphaLcPeriod" startAt="8"/>
            </a:pP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Tabung</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vakum</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berisi</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dibolah-balik</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kurang</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5 kali agar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bercampur</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9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9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antikoagulan</a:t>
            </a:r>
            <a:r>
              <a:rPr lang="en-US" sz="1800" spc="-9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6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97155"/>
            <a:ext cx="8897620" cy="278130"/>
          </a:xfrm>
        </p:spPr>
        <p:txBody>
          <a:bodyPr/>
          <a:lstStyle/>
          <a:p>
            <a:endParaRPr lang="en-US" dirty="0"/>
          </a:p>
        </p:txBody>
      </p:sp>
      <p:sp>
        <p:nvSpPr>
          <p:cNvPr id="3" name="Content Placeholder 2"/>
          <p:cNvSpPr>
            <a:spLocks noGrp="1"/>
          </p:cNvSpPr>
          <p:nvPr>
            <p:ph idx="1"/>
          </p:nvPr>
        </p:nvSpPr>
        <p:spPr>
          <a:xfrm>
            <a:off x="845185" y="548005"/>
            <a:ext cx="10859135" cy="5541645"/>
          </a:xfrm>
        </p:spPr>
        <p:txBody>
          <a:bodyPr/>
          <a:lstStyle/>
          <a:p>
            <a:r>
              <a:rPr lang="en-US" dirty="0"/>
              <a:t>Kesalahan-kesalahan dalam pengambilan darah vena :</a:t>
            </a:r>
            <a:endParaRPr lang="en-US" dirty="0"/>
          </a:p>
          <a:p>
            <a:r>
              <a:rPr lang="en-US" dirty="0"/>
              <a:t>a.Mengenakan torniquet terlalu lama dan terlalu keras sehingga mengakibatkan terjadinya hemokonsentrasi.</a:t>
            </a:r>
            <a:endParaRPr lang="en-US" dirty="0"/>
          </a:p>
          <a:p>
            <a:r>
              <a:rPr lang="en-US" dirty="0"/>
              <a:t>b.Kulit yang ditusuk masih basah oleh alkohol.</a:t>
            </a:r>
            <a:endParaRPr lang="en-US" dirty="0"/>
          </a:p>
          <a:p>
            <a:r>
              <a:rPr lang="en-US" dirty="0"/>
              <a:t>c.Jarum dilepaskan sebelum tabung vakum terisi penuh,sehingga mengakibatkanmasuknya udara ke dalam tabung dan merusak sel darah merah.</a:t>
            </a:r>
            <a:endParaRPr lang="en-US" dirty="0"/>
          </a:p>
          <a:p>
            <a:r>
              <a:rPr lang="en-US" dirty="0"/>
              <a:t>d.Mengocok tabung vakum dapat mengakibatkan hemolisis.</a:t>
            </a:r>
            <a:endParaRPr lang="en-US" dirty="0"/>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500" y="-838200"/>
            <a:ext cx="6000750" cy="190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sz="2000"/>
              <a:t>Darah kapiler</a:t>
            </a:r>
            <a:endParaRPr lang="en-US" sz="2000"/>
          </a:p>
          <a:p>
            <a:r>
              <a:rPr lang="en-US" sz="2000"/>
              <a:t>a.bersihkan bagian yang akan ditusuk dengan alkohol 70 % dan biarkan sampai kering lagi.</a:t>
            </a:r>
            <a:endParaRPr lang="en-US" sz="2000"/>
          </a:p>
          <a:p>
            <a:r>
              <a:rPr lang="en-US" sz="2000"/>
              <a:t>b.Peganglah bagian tersebut supaya tidak bergerak dan tekan sedikit supaya rasa nyeri berkurang.</a:t>
            </a:r>
            <a:endParaRPr lang="en-US" sz="2000"/>
          </a:p>
          <a:p>
            <a:r>
              <a:rPr lang="en-US" sz="2000"/>
              <a:t>c.Tusuklah dengan cepat memakai lanset steril. Pada jari tusuklah dengan arah tegak lurus pada garis-garissidik kulit jari, jangan sejajar dengan itu. Pada daun telinga tusuklah pinggirnya, jangan sisinya.Tusukan harus cukup dalam supaya darah mudah keluar, jangan menekan-nekan jari atau telinga untuk mendapat cukup darah. Darah yang diperas keluar semacam itu telah bercampur dengan cairan jaringan sehingga menjadi encer dan menyebabkan kesalahan dalam pemeriksaan.</a:t>
            </a:r>
            <a:endParaRPr lang="en-US" sz="2000"/>
          </a:p>
          <a:p>
            <a:r>
              <a:rPr lang="en-US" sz="2000"/>
              <a:t>d.Buanglah tetes darah yang pertama keluar dengan memakai segumpal kapas kering, tetes darah berikutnya boleh dipakai untuk pemeriksaan.</a:t>
            </a:r>
            <a:endParaRPr 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sz="2400"/>
              <a:t>Kesalahan-kesalahan dalam pengambilan darah kapiler:</a:t>
            </a:r>
            <a:endParaRPr lang="en-US" sz="2400"/>
          </a:p>
          <a:p>
            <a:r>
              <a:rPr lang="en-US" sz="2400"/>
              <a:t>a.Mengambil darah dari tempat yang memperlihatkan adanya gangguan peredaran darah seperti vasokontriksi (pucat), vasodilatasi (oleh radang, trauma, dsb), kongesti atau cyanosis setempat.</a:t>
            </a:r>
            <a:endParaRPr lang="en-US" sz="2400"/>
          </a:p>
          <a:p>
            <a:r>
              <a:rPr lang="en-US" sz="2400"/>
              <a:t>b.Tusukan yang kurang dalam sehingga darah harus diperas-peras keluar.</a:t>
            </a:r>
            <a:endParaRPr lang="en-US" sz="2400"/>
          </a:p>
          <a:p>
            <a:r>
              <a:rPr lang="en-US" sz="2400"/>
              <a:t>c.Kulit yang ditusuk masih basah oleh alkohol. Bukan saja darah itu diencerkan, tetapi darah juga melebar diatas kulit sehingga sitkar diisap ke dalam pipet.</a:t>
            </a:r>
            <a:endParaRPr lang="en-US" sz="2400"/>
          </a:p>
          <a:p>
            <a:r>
              <a:rPr lang="en-US" sz="2400"/>
              <a:t>d.Tetes darah pertama dipakai untuk pemeriksaan</a:t>
            </a:r>
            <a:endParaRPr lang="en-US" sz="2400"/>
          </a:p>
          <a:p>
            <a:r>
              <a:rPr lang="en-US" sz="2400"/>
              <a:t>e.Terjadi bekuan pada tetes darah karena terlalu lambat bekerja.</a:t>
            </a:r>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sz="2000"/>
              <a:t>Urin </a:t>
            </a:r>
            <a:endParaRPr lang="en-US" sz="2000"/>
          </a:p>
          <a:p>
            <a:pPr marL="0" indent="0">
              <a:buNone/>
            </a:pPr>
            <a:r>
              <a:rPr lang="en-US" sz="2000"/>
              <a:t>Pada wanita</a:t>
            </a:r>
            <a:endParaRPr lang="en-US" sz="2000"/>
          </a:p>
          <a:p>
            <a:r>
              <a:rPr lang="en-US" sz="2000"/>
              <a:t>Pada pengambilan spesimen urin porsi tengah yang dilakukan oleh penderita sendiri, sebelumnya harus diberikan penjelasan sebagai berikut:</a:t>
            </a:r>
            <a:endParaRPr lang="en-US" sz="2000"/>
          </a:p>
          <a:p>
            <a:r>
              <a:rPr lang="en-US" sz="2000"/>
              <a:t>a.Penderita harus mencuci tangan memakai sabun kemudian dikeringkan dengan handuk.</a:t>
            </a:r>
            <a:endParaRPr lang="en-US" sz="2000"/>
          </a:p>
          <a:p>
            <a:r>
              <a:rPr lang="en-US" sz="2000"/>
              <a:t>b.Tanggalkan pakaian dalam, lebarkan labia dengan satu tangan.</a:t>
            </a:r>
            <a:endParaRPr lang="en-US" sz="2000"/>
          </a:p>
          <a:p>
            <a:r>
              <a:rPr lang="en-US" sz="2000"/>
              <a:t>c.Bersihkan labia dan vulva menggunakan kasa steril dengan arah dari depan ke belakang.</a:t>
            </a:r>
            <a:endParaRPr lang="en-US" sz="2000"/>
          </a:p>
          <a:p>
            <a:r>
              <a:rPr lang="en-US" sz="2000"/>
              <a:t>d.Bilas dengan air hangat dan keringkan dengan kasa steril yang lain,</a:t>
            </a:r>
            <a:endParaRPr lang="en-US" sz="2000"/>
          </a:p>
          <a:p>
            <a:r>
              <a:rPr lang="en-US" sz="2000"/>
              <a:t>e.Selama proses ini berlangsung, keluarkan urin, aliran urin yang pertama keluar dibuang. Aliran urin selanjutnya ditampung dalam wadah yang sudah disediakan. Hindari urin mengenai lapisan tepi wadah. Pengumpulan urin selesai sebelum aliran urin habis.</a:t>
            </a:r>
            <a:endParaRPr lang="en-US" sz="2000"/>
          </a:p>
          <a:p>
            <a:r>
              <a:rPr lang="en-US" sz="2000"/>
              <a:t>f.Wadah ditutup rapat dan segera dikirimkan ke laboratorium.</a:t>
            </a:r>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sz="1800"/>
              <a:t>Pada laki-Iaki</a:t>
            </a:r>
            <a:endParaRPr lang="en-US" sz="1800"/>
          </a:p>
          <a:p>
            <a:r>
              <a:rPr lang="en-US" sz="1800"/>
              <a:t>a.Penderita harus mencuci tangan memakai sabun.</a:t>
            </a:r>
            <a:endParaRPr lang="en-US" sz="1800"/>
          </a:p>
          <a:p>
            <a:r>
              <a:rPr lang="en-US" sz="1800"/>
              <a:t>b.Jika tidak disunat tarik kulit preputium kebelakang, keluarkan urin, aliran yang pertama keluar dibuang, aliran urin selanjutnya ditampung Dalam wadah yang sudah disediakan. Hindari urin mengenai lapisan tepi wadah. Pengumpulan urin selesai sebelum aliran urin habis.</a:t>
            </a:r>
            <a:endParaRPr lang="en-US" sz="1800"/>
          </a:p>
          <a:p>
            <a:r>
              <a:rPr lang="en-US" sz="1800"/>
              <a:t>c.Wadah ditutup rapat dan segera dikirim ke laboratorium.</a:t>
            </a:r>
            <a:endParaRPr lang="en-US" sz="1800"/>
          </a:p>
          <a:p>
            <a:pPr marL="0" indent="0">
              <a:buNone/>
            </a:pPr>
            <a:r>
              <a:rPr lang="en-US" sz="1800"/>
              <a:t>Pada bayi dan anak-anak</a:t>
            </a:r>
            <a:endParaRPr lang="en-US" sz="1800"/>
          </a:p>
          <a:p>
            <a:r>
              <a:rPr lang="en-US" sz="1800"/>
              <a:t>a.Penderita sebelumnya diberi minum untuk memudahkan buang air kecil.</a:t>
            </a:r>
            <a:endParaRPr lang="en-US" sz="1800"/>
          </a:p>
          <a:p>
            <a:r>
              <a:rPr lang="en-US" sz="1800"/>
              <a:t>b.Bersihkan alat genital seperti yang telah diterangkan di atas.</a:t>
            </a:r>
            <a:endParaRPr lang="en-US" sz="1800"/>
          </a:p>
          <a:p>
            <a:r>
              <a:rPr lang="en-US" sz="1800"/>
              <a:t>c.Pengambilan urin dilakukan dengan cara :</a:t>
            </a:r>
            <a:endParaRPr lang="en-US" sz="1800"/>
          </a:p>
          <a:p>
            <a:pPr marL="0" indent="0">
              <a:buNone/>
            </a:pPr>
            <a:r>
              <a:rPr lang="en-US" sz="1800"/>
              <a:t> Anakdudukdipangkuan perawat.</a:t>
            </a:r>
            <a:endParaRPr lang="en-US" sz="1800"/>
          </a:p>
          <a:p>
            <a:r>
              <a:rPr lang="en-US" sz="1800"/>
              <a:t>Pengaruhianakuntukmengeluarkan urin, tampung urin dalam wadah atau kantung plastiksteril.</a:t>
            </a:r>
            <a:endParaRPr lang="en-US" sz="1800"/>
          </a:p>
          <a:p>
            <a:r>
              <a:rPr lang="en-US" sz="1800"/>
              <a:t>Bayi dipasang kantung penampung urin pada alat genital</a:t>
            </a:r>
            <a:endParaRPr 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1174750"/>
            <a:ext cx="11802110" cy="5683250"/>
          </a:xfrm>
        </p:spPr>
        <p:txBody>
          <a:bodyPr/>
          <a:p>
            <a:pPr marL="0" indent="0">
              <a:buNone/>
            </a:pPr>
            <a:r>
              <a:rPr lang="en-US" sz="1800"/>
              <a:t>Urin Kateter</a:t>
            </a:r>
            <a:endParaRPr lang="en-US" sz="1800"/>
          </a:p>
          <a:p>
            <a:r>
              <a:rPr lang="en-US" sz="1800"/>
              <a:t>a.Lakukan disinfeksi dengan alkohol 70 % pada bagian selang kateter yang terbuat dari karet (jangan bagian yang terbuat dari plastik).</a:t>
            </a:r>
            <a:endParaRPr lang="en-US" sz="1800"/>
          </a:p>
          <a:p>
            <a:r>
              <a:rPr lang="en-US" sz="1800"/>
              <a:t>b.Aspirasi urin dengan menggunakan samprit sebanyak kurang lebih 10 ml.</a:t>
            </a:r>
            <a:endParaRPr lang="en-US" sz="1800"/>
          </a:p>
          <a:p>
            <a:r>
              <a:rPr lang="en-US" sz="1800"/>
              <a:t>c.Masukkan ke dalam wadah steril dan tutup rapat.</a:t>
            </a:r>
            <a:endParaRPr lang="en-US" sz="1800"/>
          </a:p>
          <a:p>
            <a:r>
              <a:rPr lang="en-US" sz="1800"/>
              <a:t>d.Kirimkan segera ke laboratorium.</a:t>
            </a:r>
            <a:endParaRPr lang="en-US" sz="1800"/>
          </a:p>
          <a:p>
            <a:pPr marL="0" indent="0">
              <a:buNone/>
            </a:pPr>
            <a:r>
              <a:rPr lang="en-US" sz="1800"/>
              <a:t>Urin aspirasi suprapubik </a:t>
            </a:r>
            <a:endParaRPr lang="en-US" sz="1800"/>
          </a:p>
          <a:p>
            <a:r>
              <a:rPr lang="en-US" sz="1800"/>
              <a:t>Urin aspirasi suprapubik harus dilakukan pada kandung kemih yang penuh.</a:t>
            </a:r>
            <a:endParaRPr lang="en-US" sz="1800"/>
          </a:p>
          <a:p>
            <a:r>
              <a:rPr lang="en-US" sz="1800"/>
              <a:t>a.Lakukan desinfeksi kulit didaerah suprapubik dengan Povidone lodine 10%, kemudian bersihkan sisa povidone iodine dengan kapas alkohol 70%.</a:t>
            </a:r>
            <a:endParaRPr lang="en-US" sz="1800"/>
          </a:p>
          <a:p>
            <a:r>
              <a:rPr lang="en-US" sz="1800"/>
              <a:t>b.Aspirasi urin tepat dititik suprapubik menggunakan semprit.</a:t>
            </a:r>
            <a:endParaRPr lang="en-US" sz="1800"/>
          </a:p>
          <a:p>
            <a:r>
              <a:rPr lang="en-US" sz="1800"/>
              <a:t>c.Ambil urin sebanyak kurang lebih 20 ml dengan cara aseptik (dilakukan oleh petugasyang berwenang)</a:t>
            </a:r>
            <a:endParaRPr lang="en-US" sz="1800"/>
          </a:p>
          <a:p>
            <a:r>
              <a:rPr lang="en-US" sz="1800"/>
              <a:t>d.Masukkan ke dalam wadah steril dan tutup rapat.</a:t>
            </a:r>
            <a:endParaRPr lang="en-US" sz="1800"/>
          </a:p>
          <a:p>
            <a:r>
              <a:rPr lang="en-US" sz="1800"/>
              <a:t>e.Kirimkan segera ke laboratorium.</a:t>
            </a:r>
            <a:endParaRPr lang="en-US" sz="1800"/>
          </a:p>
          <a:p>
            <a:r>
              <a:rPr lang="en-US" sz="1800"/>
              <a:t>Catatan : untuk pemeriksaan narkoba urin pengambilan sampel harus disaksikan oleh petugas sesuai jenis kelamin.</a:t>
            </a:r>
            <a:endParaRPr 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1174750"/>
            <a:ext cx="11674475" cy="4953000"/>
          </a:xfrm>
        </p:spPr>
        <p:txBody>
          <a:bodyPr/>
          <a:p>
            <a:pPr marL="0" indent="0">
              <a:buNone/>
            </a:pPr>
            <a:r>
              <a:rPr lang="en-US" sz="1600"/>
              <a:t>Tinja</a:t>
            </a:r>
            <a:endParaRPr lang="en-US" sz="1600"/>
          </a:p>
          <a:p>
            <a:r>
              <a:rPr lang="en-US" sz="1600"/>
              <a:t>Tinja untuk pemeriksaan sebaiknya yang berasal dari defekasi spontan (tanpa bantuan obat pencahar), jika pemeriksaan sangat diperlukan, dapat pula sampel tinja diambil dari rektum dengan cara colok dubur.</a:t>
            </a:r>
            <a:endParaRPr lang="en-US" sz="1600"/>
          </a:p>
          <a:p>
            <a:pPr marL="0" indent="0">
              <a:buNone/>
            </a:pPr>
            <a:r>
              <a:rPr lang="en-US" sz="1600"/>
              <a:t>Dahak </a:t>
            </a:r>
            <a:endParaRPr lang="en-US" sz="1600"/>
          </a:p>
          <a:p>
            <a:r>
              <a:rPr lang="en-US" sz="1600"/>
              <a:t>Pasien diberi penjelasan mengenai pemeriksaan dan tindakan yang akan dilakukan, dan dijelaskan perbedaan dahak dengan ludah.</a:t>
            </a:r>
            <a:endParaRPr lang="en-US" sz="1600"/>
          </a:p>
          <a:p>
            <a:r>
              <a:rPr lang="en-US" sz="1600"/>
              <a:t>Bila pasien mengalami kesulitan mengeluarkan dahak, pada malam hari sebelumnya diminta minum teh manis atau diberi obat gliseril guayakolat 200 mg.</a:t>
            </a:r>
            <a:endParaRPr lang="en-US" sz="1600"/>
          </a:p>
          <a:p>
            <a:r>
              <a:rPr lang="en-US" sz="1600"/>
              <a:t>a.Sebelum pengambilan spesimen, pasien diminta untuk berkumur dengan air. Bila memakai gigi palsu, sebaiknya dilepas.</a:t>
            </a:r>
            <a:endParaRPr lang="en-US" sz="1600"/>
          </a:p>
          <a:p>
            <a:r>
              <a:rPr lang="en-US" sz="1600"/>
              <a:t>b.Pasien berdiri tegak atau duduk tegak.</a:t>
            </a:r>
            <a:endParaRPr lang="en-US" sz="1600"/>
          </a:p>
          <a:p>
            <a:r>
              <a:rPr lang="en-US" sz="1600"/>
              <a:t>c.Pasien diminta untuk menarik nafas dalam, 2 -3 kali kemudian keluarkan nafas bersamaan dengan batuk yang kuat dan berulang kali sampai sputum keluar.</a:t>
            </a:r>
            <a:endParaRPr lang="en-US" sz="1600"/>
          </a:p>
          <a:p>
            <a:r>
              <a:rPr lang="en-US" sz="1600"/>
              <a:t>d.Dahak yang dikeluarkan langsung ditampung di dalam wadah, dengan cara mendekatkan wadah ke mulut.</a:t>
            </a:r>
            <a:endParaRPr lang="en-US" sz="1600"/>
          </a:p>
          <a:p>
            <a:r>
              <a:rPr lang="en-US" sz="1600"/>
              <a:t>Amati keadaan dahak. Dahak yang berkualitas baik akan tampak kental purulen dengan volume cukup (3-5 ml)</a:t>
            </a:r>
            <a:endParaRPr lang="en-US" sz="1600"/>
          </a:p>
          <a:p>
            <a:r>
              <a:rPr lang="en-US" sz="1600"/>
              <a:t>e.Tutup wadah dan segera kirim ke laboratorium.</a:t>
            </a:r>
            <a:endParaRPr lang="en-US"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10820"/>
          </a:xfrm>
        </p:spPr>
        <p:txBody>
          <a:bodyPr/>
          <a:p>
            <a:endParaRPr lang="en-US"/>
          </a:p>
        </p:txBody>
      </p:sp>
      <p:sp>
        <p:nvSpPr>
          <p:cNvPr id="3" name="Content Placeholder 2"/>
          <p:cNvSpPr>
            <a:spLocks noGrp="1"/>
          </p:cNvSpPr>
          <p:nvPr>
            <p:ph idx="1"/>
          </p:nvPr>
        </p:nvSpPr>
        <p:spPr>
          <a:xfrm>
            <a:off x="429895" y="645795"/>
            <a:ext cx="11452860" cy="5481955"/>
          </a:xfrm>
        </p:spPr>
        <p:txBody>
          <a:bodyPr/>
          <a:p>
            <a:pPr marL="0" indent="0">
              <a:buNone/>
            </a:pPr>
            <a:r>
              <a:rPr lang="en-US" sz="1400"/>
              <a:t>Sekret vagina </a:t>
            </a:r>
            <a:endParaRPr lang="en-US" sz="1400"/>
          </a:p>
          <a:p>
            <a:r>
              <a:rPr lang="en-US" sz="1400"/>
              <a:t>Swab rectum</a:t>
            </a:r>
            <a:endParaRPr lang="en-US" sz="1400"/>
          </a:p>
          <a:p>
            <a:r>
              <a:rPr lang="en-US" sz="1400"/>
              <a:t>a.Pasien diberi penjelasan mengenai tindakan yang akan dilakukan</a:t>
            </a:r>
            <a:endParaRPr lang="en-US" sz="1400"/>
          </a:p>
          <a:p>
            <a:r>
              <a:rPr lang="en-US" sz="1400"/>
              <a:t>b.Pasien dalam posisi menungging</a:t>
            </a:r>
            <a:endParaRPr lang="en-US" sz="1400"/>
          </a:p>
          <a:p>
            <a:r>
              <a:rPr lang="en-US" sz="1400"/>
              <a:t>c.Petugas mengenakan sarung tangan.</a:t>
            </a:r>
            <a:endParaRPr lang="en-US" sz="1400"/>
          </a:p>
          <a:p>
            <a:r>
              <a:rPr lang="en-US" sz="1400"/>
              <a:t>d.Masukkan lidi kapas steril sedalam 3 cm ke dalam saluran anal, putar beberapa detik untuk mendapatkan sekret dari crypta didalam lingkaran anal.</a:t>
            </a:r>
            <a:endParaRPr lang="en-US" sz="1400"/>
          </a:p>
          <a:p>
            <a:pPr marL="0" indent="0">
              <a:buNone/>
            </a:pPr>
            <a:r>
              <a:rPr lang="en-US" sz="1400"/>
              <a:t>Swab orofarinq</a:t>
            </a:r>
            <a:endParaRPr lang="en-US" sz="1400"/>
          </a:p>
          <a:p>
            <a:pPr marL="0" indent="0">
              <a:buNone/>
            </a:pPr>
            <a:r>
              <a:rPr lang="en-US" sz="1400"/>
              <a:t>Sekret diambil dari tonsil atau bagian posterior faring.</a:t>
            </a:r>
            <a:endParaRPr lang="en-US" sz="1400"/>
          </a:p>
          <a:p>
            <a:pPr marL="0" indent="0">
              <a:buNone/>
            </a:pPr>
            <a:r>
              <a:rPr lang="en-US" sz="1400"/>
              <a:t>Pus dari luka purulen / ulcus </a:t>
            </a:r>
            <a:endParaRPr lang="en-US" sz="1400"/>
          </a:p>
          <a:p>
            <a:pPr marL="0" indent="0">
              <a:buNone/>
            </a:pPr>
            <a:r>
              <a:rPr lang="en-US" sz="1400"/>
              <a:t>a.Pasien diberi penjelasan mengenai tindakan yang akan dilakukan.</a:t>
            </a:r>
            <a:endParaRPr lang="en-US" sz="1400"/>
          </a:p>
          <a:p>
            <a:pPr marL="0" indent="0">
              <a:buNone/>
            </a:pPr>
            <a:r>
              <a:rPr lang="en-US" sz="1400"/>
              <a:t>b.Bersihkan luka dengan kain kasa yang telah dibasahi dengan NaCI fisiologis sebanyak 3 kali untuk menghilangkan kotoran dan lapisan eksudat yang mengering.</a:t>
            </a:r>
            <a:endParaRPr lang="en-US" sz="1400"/>
          </a:p>
          <a:p>
            <a:pPr marL="0" indent="0">
              <a:buNone/>
            </a:pPr>
            <a:r>
              <a:rPr lang="en-US" sz="1400"/>
              <a:t>c.Tanpa menyentuh bagian kapas buka kapas lidi dari pembungkusnya kemudian usapkan bagian kapasnya pada luka/ulcus tanpa menyentuh bagian tepi luka/ulcus. Lakukan sebanyak 2 kali dengan menggunakan 2 kapas lidi.</a:t>
            </a:r>
            <a:endParaRPr lang="en-US" sz="1400"/>
          </a:p>
          <a:p>
            <a:pPr marL="0" indent="0">
              <a:buNone/>
            </a:pPr>
            <a:r>
              <a:rPr lang="en-US" sz="1400"/>
              <a:t>d.Kapas lidi dapat langsung diinokulasikan pada agar, atau dapat pula dimasukkan ke dalam tabung media transpor.</a:t>
            </a:r>
            <a:endParaRPr lang="en-US" sz="1400"/>
          </a:p>
          <a:p>
            <a:pPr marL="0" indent="0">
              <a:buNone/>
            </a:pPr>
            <a:r>
              <a:rPr lang="en-US" sz="1400"/>
              <a:t>e.Patahkan tangkai lidi yang berada di luar tabung.</a:t>
            </a:r>
            <a:endParaRPr lang="en-US" sz="1400"/>
          </a:p>
          <a:p>
            <a:pPr marL="0" indent="0">
              <a:buNone/>
            </a:pPr>
            <a:r>
              <a:rPr lang="en-US" sz="1400"/>
              <a:t>f.Tutup tabung dengan erat.</a:t>
            </a:r>
            <a:endParaRPr lang="en-US" sz="1400"/>
          </a:p>
          <a:p>
            <a:pPr marL="0" indent="0">
              <a:buNone/>
            </a:pPr>
            <a:r>
              <a:rPr lang="en-US" sz="1400"/>
              <a:t>g• Cantumkan identitas dengan jelas pada tabung dan gunakan surat pengantar ke laboratorium.</a:t>
            </a:r>
            <a:endParaRPr 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flipV="1">
            <a:off x="609600" y="158115"/>
            <a:ext cx="10972800" cy="76200"/>
          </a:xfrm>
        </p:spPr>
        <p:txBody>
          <a:bodyPr/>
          <a:p>
            <a:endParaRPr lang="en-US"/>
          </a:p>
        </p:txBody>
      </p:sp>
      <p:sp>
        <p:nvSpPr>
          <p:cNvPr id="3" name="Content Placeholder 2"/>
          <p:cNvSpPr>
            <a:spLocks noGrp="1"/>
          </p:cNvSpPr>
          <p:nvPr>
            <p:ph idx="1"/>
          </p:nvPr>
        </p:nvSpPr>
        <p:spPr>
          <a:xfrm>
            <a:off x="609600" y="401955"/>
            <a:ext cx="11273155" cy="6828790"/>
          </a:xfrm>
        </p:spPr>
        <p:txBody>
          <a:bodyPr/>
          <a:p>
            <a:pPr marL="0" indent="0">
              <a:buNone/>
            </a:pPr>
            <a:r>
              <a:rPr lang="en-US" sz="2000"/>
              <a:t>Usap nasofaring</a:t>
            </a:r>
            <a:endParaRPr lang="en-US" sz="2000"/>
          </a:p>
          <a:p>
            <a:r>
              <a:rPr lang="en-US" sz="2000"/>
              <a:t>a.Penderita duduk (kalau anak-anak dipangku).</a:t>
            </a:r>
            <a:endParaRPr lang="en-US" sz="2000"/>
          </a:p>
          <a:p>
            <a:r>
              <a:rPr lang="en-US" sz="2000"/>
              <a:t>b.Petugas berdiri disamping penderita.</a:t>
            </a:r>
            <a:endParaRPr lang="en-US" sz="2000"/>
          </a:p>
          <a:p>
            <a:r>
              <a:rPr lang="en-US" sz="2000"/>
              <a:t>c.Kepala ditegakkan dan tangan petugas memegang bagian belakang kepala penderita.</a:t>
            </a:r>
            <a:endParaRPr lang="en-US" sz="2000"/>
          </a:p>
          <a:p>
            <a:r>
              <a:rPr lang="en-US" sz="2000"/>
              <a:t>d.Masukkan lidi dacron kedalam rongga hidung. Posisi lidi tegak lurus. Panjang lidi yang masuk kira-kira jarak ujung hidung sampai telinga. Masukkan sampai menyentuh dinding belakang nasofaring, kemudian tarik keluar.</a:t>
            </a:r>
            <a:endParaRPr lang="en-US" sz="2000"/>
          </a:p>
          <a:p>
            <a:r>
              <a:rPr lang="en-US" sz="2000"/>
              <a:t>e.Masukkan lidi dacron kedalam media transpor atau langsung tanam pada media isolasi (Agar Darah, AgarThayer Martin, Agar CystinTellurite) dan dibuat sediaan.</a:t>
            </a:r>
            <a:endParaRPr lang="en-US" sz="2000"/>
          </a:p>
          <a:p>
            <a:pPr marL="0" indent="0">
              <a:buNone/>
            </a:pPr>
            <a:r>
              <a:rPr lang="en-US" sz="2000"/>
              <a:t>Swab tenagorok </a:t>
            </a:r>
            <a:endParaRPr lang="en-US" sz="2000"/>
          </a:p>
          <a:p>
            <a:r>
              <a:rPr lang="en-US" sz="2000"/>
              <a:t>a.Penderita duduk (kalau anak-anak dipangku).</a:t>
            </a:r>
            <a:endParaRPr lang="en-US" sz="2000"/>
          </a:p>
          <a:p>
            <a:r>
              <a:rPr lang="en-US" sz="2000"/>
              <a:t>b.Penderita diminta membuka mulut.</a:t>
            </a:r>
            <a:endParaRPr lang="en-US" sz="2000"/>
          </a:p>
          <a:p>
            <a:r>
              <a:rPr lang="en-US" sz="2000"/>
              <a:t>c.Lidah ditekan dengan spatel lidah.</a:t>
            </a:r>
            <a:endParaRPr lang="en-US" sz="2000"/>
          </a:p>
          <a:p>
            <a:r>
              <a:rPr lang="en-US" sz="2000"/>
              <a:t>d.Masukkan lidi kapas yang sudah dibasahi dengan saline steril hingga menyentuh dinding belakang faring,</a:t>
            </a:r>
            <a:endParaRPr lang="en-US" sz="2000"/>
          </a:p>
          <a:p>
            <a:r>
              <a:rPr lang="en-US" sz="2000"/>
              <a:t>e.Usap kekiri dan kanan dinding belakang faring dan tonsil lalu tarik keluar dengan hati-hati tanpa menyentuh bagian mulut yang lain,</a:t>
            </a:r>
            <a:endParaRPr lang="en-US" sz="2000"/>
          </a:p>
          <a:p>
            <a:r>
              <a:rPr lang="en-US" sz="2000"/>
              <a:t>f.Masukkan lidi kapas kedalam media transpor atau langsung tanam pada media isolasi (Agar Darah, AgarThayer Martin, Agar Cystin Tellurite) dan dibuat sediaan.</a:t>
            </a:r>
            <a:endParaRPr lang="en-US" sz="2000"/>
          </a:p>
          <a:p>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571342"/>
          </a:xfrm>
        </p:spPr>
        <p:txBody>
          <a:bodyPr>
            <a:normAutofit fontScale="90000"/>
          </a:bodyPr>
          <a:lstStyle/>
          <a:p>
            <a:r>
              <a:rPr lang="en-US" dirty="0"/>
              <a:t>B. Persiapan</a:t>
            </a:r>
            <a:endParaRPr lang="en-US" dirty="0"/>
          </a:p>
        </p:txBody>
      </p:sp>
      <p:sp>
        <p:nvSpPr>
          <p:cNvPr id="3" name="Content Placeholder 2"/>
          <p:cNvSpPr>
            <a:spLocks noGrp="1"/>
          </p:cNvSpPr>
          <p:nvPr>
            <p:ph sz="half" idx="1"/>
          </p:nvPr>
        </p:nvSpPr>
        <p:spPr>
          <a:xfrm>
            <a:off x="487729" y="1345093"/>
            <a:ext cx="7056022" cy="3425689"/>
          </a:xfrm>
        </p:spPr>
        <p:txBody>
          <a:bodyPr>
            <a:normAutofit fontScale="25000" lnSpcReduction="20000"/>
          </a:bodyPr>
          <a:lstStyle/>
          <a:p>
            <a:pPr marL="228600" marR="0" indent="0" algn="l">
              <a:spcBef>
                <a:spcPts val="720"/>
              </a:spcBef>
              <a:spcAft>
                <a:spcPts val="0"/>
              </a:spcAft>
            </a:pPr>
            <a:r>
              <a:rPr lang="en-US" sz="96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1. </a:t>
            </a:r>
            <a:r>
              <a:rPr lang="en-US" sz="96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Persiapan</a:t>
            </a:r>
            <a:r>
              <a:rPr lang="en-US" sz="96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Pasien</a:t>
            </a:r>
            <a:r>
              <a:rPr lang="en-US" sz="96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Secara</a:t>
            </a:r>
            <a:r>
              <a:rPr lang="en-US" sz="9600" spc="2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2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Umum</a:t>
            </a:r>
            <a:endParaRPr lang="en-US" sz="9600" dirty="0">
              <a:effectLst/>
              <a:latin typeface="Calibri" panose="020F0502020204030204" pitchFamily="34" charset="0"/>
              <a:cs typeface="Times New Roman" panose="02020603050405020304" pitchFamily="18" charset="0"/>
            </a:endParaRPr>
          </a:p>
          <a:p>
            <a:pPr marL="457200" marR="0" indent="0" algn="l">
              <a:spcBef>
                <a:spcPts val="720"/>
              </a:spcBef>
              <a:spcAft>
                <a:spcPts val="0"/>
              </a:spcAft>
            </a:pP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 </a:t>
            </a:r>
            <a:r>
              <a:rPr lang="en-US" sz="9600" spc="1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Persiapan</a:t>
            </a: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1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pasien</a:t>
            </a: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1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untuk</a:t>
            </a: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1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1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pada </a:t>
            </a:r>
            <a:r>
              <a:rPr lang="en-US" sz="9600" spc="1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keadaan</a:t>
            </a:r>
            <a:r>
              <a:rPr lang="en-US" sz="9600" spc="1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basal:</a:t>
            </a:r>
            <a:endParaRPr lang="en-US" sz="9600" dirty="0">
              <a:effectLst/>
              <a:latin typeface="Calibri" panose="020F0502020204030204" pitchFamily="34" charset="0"/>
              <a:cs typeface="Times New Roman" panose="02020603050405020304" pitchFamily="18" charset="0"/>
            </a:endParaRPr>
          </a:p>
          <a:p>
            <a:pPr marL="342900" marR="45720" lvl="0" indent="-342900" algn="l">
              <a:spcBef>
                <a:spcPts val="540"/>
              </a:spcBef>
              <a:spcAft>
                <a:spcPts val="0"/>
              </a:spcAft>
              <a:buClr>
                <a:srgbClr val="1B1B1B"/>
              </a:buClr>
              <a:buFont typeface="Arial" panose="020B0604020202020204" pitchFamily="34" charset="0"/>
              <a:buAutoNum type="arabicParenR"/>
            </a:pP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Untuk</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pemeriksaan</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tertentu</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pasien</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harus</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puasa</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selama</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8-12 jam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sebelum</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5"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diambil</a:t>
            </a:r>
            <a:r>
              <a:rPr lang="en-US" sz="9600" spc="-35"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darah</a:t>
            </a:r>
            <a:r>
              <a:rPr lang="en-US" sz="96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lihat</a:t>
            </a:r>
            <a:r>
              <a:rPr lang="en-US" sz="96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tabel</a:t>
            </a:r>
            <a:r>
              <a:rPr lang="en-US" sz="96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5)</a:t>
            </a:r>
            <a:endParaRPr lang="en-US" sz="9600" spc="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a:spcBef>
                <a:spcPts val="540"/>
              </a:spcBef>
              <a:spcAft>
                <a:spcPts val="18900"/>
              </a:spcAft>
              <a:buClr>
                <a:srgbClr val="1B1B1B"/>
              </a:buClr>
              <a:buFont typeface="Arial" panose="020B0604020202020204" pitchFamily="34" charset="0"/>
              <a:buAutoNum type="arabicParenR"/>
            </a:pP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Pengambilan</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spesimen</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sebaiknya</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pagi</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hari</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antara</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a:t>
            </a:r>
            <a:r>
              <a:rPr lang="en-US" sz="9600" spc="30" dirty="0" err="1">
                <a:solidFill>
                  <a:srgbClr val="1B1B1B"/>
                </a:solidFill>
                <a:effectLst/>
                <a:latin typeface="Arial" panose="020B0604020202020204" pitchFamily="34" charset="0"/>
                <a:ea typeface="Calibri" panose="020F0502020204030204" pitchFamily="34" charset="0"/>
                <a:cs typeface="Times New Roman" panose="02020603050405020304" pitchFamily="18" charset="0"/>
              </a:rPr>
              <a:t>pukul</a:t>
            </a:r>
            <a:r>
              <a:rPr lang="en-US" sz="9600" spc="30" dirty="0">
                <a:solidFill>
                  <a:srgbClr val="1B1B1B"/>
                </a:solidFill>
                <a:effectLst/>
                <a:latin typeface="Arial" panose="020B0604020202020204" pitchFamily="34" charset="0"/>
                <a:ea typeface="Calibri" panose="020F0502020204030204" pitchFamily="34" charset="0"/>
                <a:cs typeface="Times New Roman" panose="02020603050405020304" pitchFamily="18" charset="0"/>
              </a:rPr>
              <a:t> 07.00 -09.00</a:t>
            </a:r>
            <a:endParaRPr lang="en-US" sz="9600" spc="-35" dirty="0">
              <a:effectLst/>
              <a:latin typeface="Calibri" panose="020F0502020204030204" pitchFamily="34" charset="0"/>
              <a:cs typeface="Times New Roman" panose="02020603050405020304" pitchFamily="18" charset="0"/>
            </a:endParaRPr>
          </a:p>
          <a:p>
            <a:pPr marL="0" marR="0">
              <a:spcBef>
                <a:spcPts val="0"/>
              </a:spcBef>
              <a:spcAft>
                <a:spcPts val="0"/>
              </a:spcAft>
            </a:pPr>
            <a:br>
              <a:rPr lang="en-US" sz="1800" dirty="0">
                <a:effectLst/>
                <a:latin typeface="Calibri" panose="020F0502020204030204" pitchFamily="34" charset="0"/>
                <a:cs typeface="Times New Roman" panose="02020603050405020304" pitchFamily="18" charset="0"/>
              </a:rPr>
            </a:br>
            <a:endParaRPr lang="en-US" sz="1800" dirty="0">
              <a:effectLst/>
              <a:latin typeface="Calibri" panose="020F0502020204030204" pitchFamily="34" charset="0"/>
              <a:cs typeface="Times New Roman" panose="02020603050405020304" pitchFamily="18" charset="0"/>
            </a:endParaRPr>
          </a:p>
          <a:p>
            <a:pPr marL="342900" marR="45720" lvl="0" indent="-342900" algn="l">
              <a:spcBef>
                <a:spcPts val="540"/>
              </a:spcBef>
              <a:spcAft>
                <a:spcPts val="0"/>
              </a:spcAft>
              <a:buClr>
                <a:srgbClr val="1B1B1B"/>
              </a:buClr>
              <a:buFont typeface="Arial" panose="020B0604020202020204" pitchFamily="34" charset="0"/>
              <a:buAutoNum type="arabicParenR"/>
            </a:pPr>
            <a:endParaRPr lang="en-US" sz="1800" spc="-35" dirty="0">
              <a:effectLst/>
              <a:latin typeface="Calibri" panose="020F0502020204030204" pitchFamily="34" charset="0"/>
              <a:cs typeface="Times New Roman" panose="02020603050405020304" pitchFamily="18" charset="0"/>
            </a:endParaRPr>
          </a:p>
          <a:p>
            <a:endParaRPr lang="en-US" dirty="0"/>
          </a:p>
        </p:txBody>
      </p:sp>
      <p:graphicFrame>
        <p:nvGraphicFramePr>
          <p:cNvPr id="7" name="Content Placeholder 6"/>
          <p:cNvGraphicFramePr>
            <a:graphicFrameLocks noGrp="1"/>
          </p:cNvGraphicFramePr>
          <p:nvPr>
            <p:ph sz="half" idx="2"/>
          </p:nvPr>
        </p:nvGraphicFramePr>
        <p:xfrm>
          <a:off x="7447722" y="1345093"/>
          <a:ext cx="4376185" cy="4944562"/>
        </p:xfrm>
        <a:graphic>
          <a:graphicData uri="http://schemas.openxmlformats.org/drawingml/2006/table">
            <a:tbl>
              <a:tblPr>
                <a:tableStyleId>{5C22544A-7EE6-4342-B048-85BDC9FD1C3A}</a:tableStyleId>
              </a:tblPr>
              <a:tblGrid>
                <a:gridCol w="2003184"/>
                <a:gridCol w="2373001"/>
              </a:tblGrid>
              <a:tr h="432611">
                <a:tc>
                  <a:txBody>
                    <a:bodyPr/>
                    <a:lstStyle/>
                    <a:p>
                      <a:pPr marL="164465" marR="0" indent="0" algn="l" fontAlgn="ctr">
                        <a:spcBef>
                          <a:spcPts val="0"/>
                        </a:spcBef>
                        <a:spcAft>
                          <a:spcPts val="0"/>
                        </a:spcAft>
                      </a:pPr>
                      <a:r>
                        <a:rPr lang="en-US" sz="900" u="none" strike="noStrike" spc="0">
                          <a:effectLst/>
                        </a:rPr>
                        <a:t>Glukosa</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t">
                        <a:lnSpc>
                          <a:spcPts val="1040"/>
                        </a:lnSpc>
                        <a:spcBef>
                          <a:spcPts val="540"/>
                        </a:spcBef>
                        <a:spcAft>
                          <a:spcPts val="0"/>
                        </a:spcAft>
                      </a:pPr>
                      <a:r>
                        <a:rPr lang="en-US" sz="900" u="none" strike="noStrike" spc="0">
                          <a:effectLst/>
                        </a:rPr>
                        <a:t>Puasa 10-1 2 jam</a:t>
                      </a:r>
                      <a:endParaRPr lang="en-US" sz="1500" u="none" strike="noStrike">
                        <a:effectLst/>
                      </a:endParaRPr>
                    </a:p>
                    <a:p>
                      <a:pPr marL="0" marR="8890" indent="0" algn="r" fontAlgn="t">
                        <a:lnSpc>
                          <a:spcPts val="435"/>
                        </a:lnSpc>
                        <a:spcBef>
                          <a:spcPts val="0"/>
                        </a:spcBef>
                        <a:spcAft>
                          <a:spcPts val="0"/>
                        </a:spcAft>
                      </a:pPr>
                      <a:r>
                        <a:rPr lang="en-US" sz="2200" u="none" strike="noStrike" spc="0">
                          <a:effectLst/>
                        </a:rPr>
                        <a:t>_</a:t>
                      </a:r>
                      <a:endParaRPr lang="en-US" sz="1500" b="0" i="0" u="none" strike="noStrike">
                        <a:effectLst/>
                        <a:latin typeface="Arial" panose="020B0604020202020204" pitchFamily="34" charset="0"/>
                      </a:endParaRPr>
                    </a:p>
                  </a:txBody>
                  <a:tcPr marL="74526" marR="74526" marT="37263" marB="37263"/>
                </a:tc>
              </a:tr>
              <a:tr h="283131">
                <a:tc>
                  <a:txBody>
                    <a:bodyPr/>
                    <a:lstStyle/>
                    <a:p>
                      <a:pPr marL="164465" marR="0" indent="0" algn="l" fontAlgn="ctr">
                        <a:spcBef>
                          <a:spcPts val="0"/>
                        </a:spcBef>
                        <a:spcAft>
                          <a:spcPts val="0"/>
                        </a:spcAft>
                      </a:pPr>
                      <a:r>
                        <a:rPr lang="en-US" sz="900" u="none" strike="noStrike" spc="0">
                          <a:effectLst/>
                        </a:rPr>
                        <a:t>TTG (TesToleransi Glukosa)</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10-1 2 jam</a:t>
                      </a:r>
                      <a:endParaRPr lang="en-US" sz="1500" b="0" i="0" u="none" strike="noStrike">
                        <a:effectLst/>
                        <a:latin typeface="Arial" panose="020B0604020202020204" pitchFamily="34" charset="0"/>
                      </a:endParaRPr>
                    </a:p>
                  </a:txBody>
                  <a:tcPr marL="74526" marR="74526" marT="37263" marB="37263" anchor="ctr"/>
                </a:tc>
              </a:tr>
              <a:tr h="548117">
                <a:tc>
                  <a:txBody>
                    <a:bodyPr/>
                    <a:lstStyle/>
                    <a:p>
                      <a:pPr marL="164465" marR="0" indent="0" algn="l" fontAlgn="ctr">
                        <a:spcBef>
                          <a:spcPts val="0"/>
                        </a:spcBef>
                        <a:spcAft>
                          <a:spcPts val="0"/>
                        </a:spcAft>
                      </a:pPr>
                      <a:r>
                        <a:rPr lang="en-US" sz="900" u="none" strike="noStrike" spc="0">
                          <a:effectLst/>
                        </a:rPr>
                        <a:t>Glukosa kurva harian</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40">
                          <a:effectLst/>
                        </a:rPr>
                        <a:t>Puasa 10-12 jam	</a:t>
                      </a:r>
                      <a:r>
                        <a:rPr lang="en-US" sz="2200" u="none" strike="noStrike" spc="0">
                          <a:effectLst/>
                        </a:rPr>
                        <a:t>—</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Trigliserida</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Asam Urat</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10-1 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VMA</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10-1 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Renin (PRA)</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10-1 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Insufin</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8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C. Peptide</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8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Gastrin</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Aldosteron</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Homocysteine</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Lp(a)</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PTH Intact</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0">
                          <a:effectLst/>
                        </a:rPr>
                        <a:t>Puasa 12 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Apo A1</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10">
                          <a:effectLst/>
                        </a:rPr>
                        <a:t>Dianjurkan Puasal2jam</a:t>
                      </a:r>
                      <a:endParaRPr lang="en-US" sz="1500" b="0" i="0" u="none" strike="noStrike">
                        <a:effectLst/>
                        <a:latin typeface="Arial" panose="020B0604020202020204" pitchFamily="34" charset="0"/>
                      </a:endParaRPr>
                    </a:p>
                  </a:txBody>
                  <a:tcPr marL="74526" marR="74526" marT="37263" marB="37263" anchor="ctr"/>
                </a:tc>
              </a:tr>
              <a:tr h="283131">
                <a:tc>
                  <a:txBody>
                    <a:bodyPr/>
                    <a:lstStyle/>
                    <a:p>
                      <a:pPr marL="164465" marR="0" indent="0" algn="l" fontAlgn="ctr">
                        <a:spcBef>
                          <a:spcPts val="0"/>
                        </a:spcBef>
                        <a:spcAft>
                          <a:spcPts val="0"/>
                        </a:spcAft>
                      </a:pPr>
                      <a:r>
                        <a:rPr lang="en-US" sz="900" u="none" strike="noStrike" spc="0">
                          <a:effectLst/>
                        </a:rPr>
                        <a:t>ApoB</a:t>
                      </a:r>
                      <a:endParaRPr lang="en-US" sz="1500" b="0" i="0" u="none" strike="noStrike">
                        <a:effectLst/>
                        <a:latin typeface="Arial" panose="020B0604020202020204" pitchFamily="34" charset="0"/>
                      </a:endParaRPr>
                    </a:p>
                  </a:txBody>
                  <a:tcPr marL="74526" marR="74526" marT="37263" marB="37263" anchor="ctr"/>
                </a:tc>
                <a:tc>
                  <a:txBody>
                    <a:bodyPr/>
                    <a:lstStyle/>
                    <a:p>
                      <a:pPr marL="320040" marR="0" indent="0" algn="l" fontAlgn="ctr">
                        <a:spcBef>
                          <a:spcPts val="0"/>
                        </a:spcBef>
                        <a:spcAft>
                          <a:spcPts val="0"/>
                        </a:spcAft>
                      </a:pPr>
                      <a:r>
                        <a:rPr lang="en-US" sz="900" u="none" strike="noStrike" spc="10">
                          <a:effectLst/>
                        </a:rPr>
                        <a:t>Dianjurkan Puasal2jam</a:t>
                      </a:r>
                      <a:endParaRPr lang="en-US" sz="1500" b="0" i="0" u="none" strike="noStrike">
                        <a:effectLst/>
                        <a:latin typeface="Arial" panose="020B0604020202020204" pitchFamily="34" charset="0"/>
                      </a:endParaRPr>
                    </a:p>
                  </a:txBody>
                  <a:tcPr marL="74526" marR="74526" marT="37263" marB="37263" anchor="ctr"/>
                </a:tc>
              </a:tr>
            </a:tbl>
          </a:graphicData>
        </a:graphic>
      </p:graphicFrame>
      <p:sp>
        <p:nvSpPr>
          <p:cNvPr id="5" name="Rectangle 1"/>
          <p:cNvSpPr>
            <a:spLocks noChangeArrowheads="1"/>
          </p:cNvSpPr>
          <p:nvPr/>
        </p:nvSpPr>
        <p:spPr bwMode="auto">
          <a:xfrm>
            <a:off x="-511738" y="-1134011"/>
            <a:ext cx="128230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en-US" altLang="en-US" sz="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en-US" altLang="en-US" sz="1100" b="1" i="0" u="none" strike="noStrike" cap="none" normalizeH="0" baseline="0">
                <a:ln>
                  <a:noFill/>
                </a:ln>
                <a:solidFill>
                  <a:srgbClr val="17181A"/>
                </a:solidFill>
                <a:effectLst/>
                <a:latin typeface="Arial" panose="020B0604020202020204" pitchFamily="34" charset="0"/>
                <a:ea typeface="Calibri" panose="020F0502020204030204" pitchFamily="34" charset="0"/>
                <a:cs typeface="Arial" panose="020B0604020202020204" pitchFamily="34" charset="0"/>
              </a:rPr>
              <a:t>Tabel 5. Pemeriksaan yang perlu puasa</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6818" y="-1313971"/>
            <a:ext cx="6291288" cy="4571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sz="1800"/>
              <a:t>Pus dari abses. </a:t>
            </a:r>
            <a:endParaRPr lang="en-US" sz="1800"/>
          </a:p>
          <a:p>
            <a:r>
              <a:rPr lang="en-US" sz="1800"/>
              <a:t>a.Pasien diberi penjelasan mengenai tindakan yang akan dilakukan.</a:t>
            </a:r>
            <a:endParaRPr lang="en-US" sz="1800"/>
          </a:p>
          <a:p>
            <a:r>
              <a:rPr lang="en-US" sz="1800"/>
              <a:t>b.Lakukan tindakan disinfeksi dengan povidone iodine 10`)/0 di atas abses atau bagian yang akan ditusuk/diinsisi. Bersihkan sisa povidone iodine dengan kapas alkohol 70%.</a:t>
            </a:r>
            <a:endParaRPr lang="en-US" sz="1800"/>
          </a:p>
          <a:p>
            <a:r>
              <a:rPr lang="en-US" sz="1800"/>
              <a:t>c.Tusukkan jarum dan hisap dengan semprit steril cairan eksudat atau pus.</a:t>
            </a:r>
            <a:endParaRPr lang="en-US" sz="1800"/>
          </a:p>
          <a:p>
            <a:r>
              <a:rPr lang="en-US" sz="1800"/>
              <a:t>d.Cabut jarum, dan tutup dengan kapas steril.</a:t>
            </a:r>
            <a:endParaRPr lang="en-US" sz="1800"/>
          </a:p>
          <a:p>
            <a:r>
              <a:rPr lang="en-US" sz="1800"/>
              <a:t>e.Teteskan cairan aspirasi eksudat/pus pada lidi kapas steril.</a:t>
            </a:r>
            <a:endParaRPr lang="en-US" sz="1800"/>
          </a:p>
          <a:p>
            <a:r>
              <a:rPr lang="en-US" sz="1800"/>
              <a:t>f.Kapas lidi dapat langsung diinokulasikan pada agar, atau dapat pula dimasukkan ke dalam media transpor. Sisa eksudat/pus pada semprit dapat dimasukkan dalam wadah steril dan dikirim ke laboratorium.</a:t>
            </a:r>
            <a:endParaRPr lang="en-US" sz="1800"/>
          </a:p>
          <a:p>
            <a:r>
              <a:rPr lang="en-US" sz="1800"/>
              <a:t>g• Rendam sisa semprit yang tidak terpakai lagi dalam larutan Natrium hipoklorit 0,1% selama 30 menit lalu diautoklaf.</a:t>
            </a:r>
            <a:endParaRPr lang="en-US" sz="1800"/>
          </a:p>
          <a:p>
            <a:r>
              <a:rPr lang="en-US" sz="1800"/>
              <a:t>Dapat juga dilakukan incisi pada abses dan dengan kapas lidi steril usapkan bagian dasar abses.</a:t>
            </a:r>
            <a:endParaRPr lang="en-US" sz="1800"/>
          </a:p>
          <a:p>
            <a:r>
              <a:rPr lang="en-US" sz="1800"/>
              <a:t>Kapas lidi dapat langsung diinokulasikan pada agar, atau dapat pula dimasukkan dalam media transpor.</a:t>
            </a:r>
            <a:endParaRPr 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 PEMBERIAN IDENTITAS</a:t>
            </a:r>
            <a:endParaRPr lang="en-US"/>
          </a:p>
        </p:txBody>
      </p:sp>
      <p:sp>
        <p:nvSpPr>
          <p:cNvPr id="3" name="Content Placeholder 2"/>
          <p:cNvSpPr>
            <a:spLocks noGrp="1"/>
          </p:cNvSpPr>
          <p:nvPr>
            <p:ph idx="1"/>
          </p:nvPr>
        </p:nvSpPr>
        <p:spPr>
          <a:xfrm>
            <a:off x="609600" y="888365"/>
            <a:ext cx="10972800" cy="5239385"/>
          </a:xfrm>
        </p:spPr>
        <p:txBody>
          <a:bodyPr/>
          <a:p>
            <a:r>
              <a:rPr lang="en-US" sz="1600"/>
              <a:t>Pemberian identitas pasien dan atau spesimen merupakan hal yang penting, baik pada saat pengisian surat pengantar/formulir permintaan pemeriksaan, pendaftaran, pengisian label wadah spesimen.</a:t>
            </a:r>
            <a:endParaRPr lang="en-US" sz="1600"/>
          </a:p>
          <a:p>
            <a:r>
              <a:rPr lang="en-US" sz="1600"/>
              <a:t>Pada surat pengantar/forrnulir permintaan pemeriksaan laboratorium sebaiknya memuat secara lengkap:</a:t>
            </a:r>
            <a:endParaRPr lang="en-US" sz="1600"/>
          </a:p>
          <a:p>
            <a:r>
              <a:rPr lang="en-US" sz="1600"/>
              <a:t>1.Tanggal permintaan</a:t>
            </a:r>
            <a:endParaRPr lang="en-US" sz="1600"/>
          </a:p>
          <a:p>
            <a:r>
              <a:rPr lang="en-US" sz="1600"/>
              <a:t>2.Tanggal dan jam pengambilan spesimen</a:t>
            </a:r>
            <a:endParaRPr lang="en-US" sz="1600"/>
          </a:p>
          <a:p>
            <a:r>
              <a:rPr lang="en-US" sz="1600"/>
              <a:t>3.Identitas pasien (nama, umur, jenis kelamin, alamat/ruang) termasuk rekam medik.</a:t>
            </a:r>
            <a:endParaRPr lang="en-US" sz="1600"/>
          </a:p>
          <a:p>
            <a:r>
              <a:rPr lang="en-US" sz="1600"/>
              <a:t>4.Identitas pengirim (nama, alamat, nomortelpon)</a:t>
            </a:r>
            <a:endParaRPr lang="en-US" sz="1600"/>
          </a:p>
          <a:p>
            <a:r>
              <a:rPr lang="en-US" sz="1600"/>
              <a:t>5.Nomor laboratorium</a:t>
            </a:r>
            <a:endParaRPr lang="en-US" sz="1600"/>
          </a:p>
          <a:p>
            <a:r>
              <a:rPr lang="en-US" sz="1600"/>
              <a:t>6.Diagnosis/keterangan klinik</a:t>
            </a:r>
            <a:endParaRPr lang="en-US" sz="1600"/>
          </a:p>
          <a:p>
            <a:r>
              <a:rPr lang="en-US" sz="1600"/>
              <a:t>7.Obat-obatan yang telah diberikan dan lama pemberian</a:t>
            </a:r>
            <a:endParaRPr lang="en-US" sz="1600"/>
          </a:p>
          <a:p>
            <a:r>
              <a:rPr lang="en-US" sz="1600"/>
              <a:t>8.Pemeriksaan laboratorium yang diminta</a:t>
            </a:r>
            <a:endParaRPr lang="en-US" sz="1600"/>
          </a:p>
          <a:p>
            <a:r>
              <a:rPr lang="en-US" sz="1600"/>
              <a:t>9.Jenis spesimen</a:t>
            </a:r>
            <a:endParaRPr lang="en-US" sz="1600"/>
          </a:p>
          <a:p>
            <a:r>
              <a:rPr lang="en-US" sz="1600"/>
              <a:t>10.Lokasi pengambilan spesimen</a:t>
            </a:r>
            <a:endParaRPr lang="en-US" sz="1600"/>
          </a:p>
          <a:p>
            <a:r>
              <a:rPr lang="en-US" sz="1600"/>
              <a:t>11.Volume spesimen</a:t>
            </a:r>
            <a:endParaRPr lang="en-US" sz="1600"/>
          </a:p>
          <a:p>
            <a:r>
              <a:rPr lang="en-US" sz="1600"/>
              <a:t>12.Transpor media/pengawet yang digunakan</a:t>
            </a:r>
            <a:endParaRPr lang="en-US" sz="1600"/>
          </a:p>
          <a:p>
            <a:r>
              <a:rPr lang="en-US" sz="1600"/>
              <a:t>13.Nama pengambil spesimen</a:t>
            </a:r>
            <a:endParaRPr lang="en-US" sz="1600"/>
          </a:p>
          <a:p>
            <a:r>
              <a:rPr lang="en-US" sz="1600"/>
              <a:t>14.Inform concern</a:t>
            </a:r>
            <a:endParaRPr lang="en-US"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Label wadah spesimen yang akan dikirim atau diambil ke laboratorium harus memuat:</a:t>
            </a:r>
            <a:endParaRPr lang="en-US"/>
          </a:p>
          <a:p>
            <a:r>
              <a:rPr lang="en-US"/>
              <a:t>1.Tanggal pengambilan spesimen</a:t>
            </a:r>
            <a:endParaRPr lang="en-US"/>
          </a:p>
          <a:p>
            <a:r>
              <a:rPr lang="en-US"/>
              <a:t>2.Nama dan nomor Pasien</a:t>
            </a:r>
            <a:endParaRPr lang="en-US"/>
          </a:p>
          <a:p>
            <a:r>
              <a:rPr lang="en-US"/>
              <a:t>3.Jenis spesimen</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E. PENGOLAHAN</a:t>
            </a:r>
            <a:endParaRPr lang="en-US"/>
          </a:p>
        </p:txBody>
      </p:sp>
      <p:sp>
        <p:nvSpPr>
          <p:cNvPr id="3" name="Content Placeholder 2"/>
          <p:cNvSpPr>
            <a:spLocks noGrp="1"/>
          </p:cNvSpPr>
          <p:nvPr>
            <p:ph idx="1"/>
          </p:nvPr>
        </p:nvSpPr>
        <p:spPr>
          <a:xfrm>
            <a:off x="609600" y="772795"/>
            <a:ext cx="11273155" cy="5354955"/>
          </a:xfrm>
        </p:spPr>
        <p:txBody>
          <a:bodyPr/>
          <a:p>
            <a:r>
              <a:rPr lang="en-US" sz="2000"/>
              <a:t>Beberapa contoh pengolahan spesimen seperti tercantum dibawah ini :</a:t>
            </a:r>
            <a:endParaRPr lang="en-US" sz="2000"/>
          </a:p>
          <a:p>
            <a:pPr marL="0" indent="0">
              <a:buNone/>
            </a:pPr>
            <a:r>
              <a:rPr lang="en-US" sz="2000"/>
              <a:t>1.Darah (Whole Blood)</a:t>
            </a:r>
            <a:endParaRPr lang="en-US" sz="2000"/>
          </a:p>
          <a:p>
            <a:r>
              <a:rPr lang="en-US" sz="2000"/>
              <a:t>Darah yang diperoleh ditampung dalam tabung yang telah berisikan antikoagulan yang sesuai, kemudian dihomogenisasi dengan cara membolak-balik tabung kira-kira 10-12 kali secara perlahan-lahan dan merata.</a:t>
            </a:r>
            <a:endParaRPr lang="en-US" sz="2000"/>
          </a:p>
          <a:p>
            <a:pPr marL="0" indent="0">
              <a:buNone/>
            </a:pPr>
            <a:r>
              <a:rPr lang="en-US" sz="2000"/>
              <a:t>2.Serum</a:t>
            </a:r>
            <a:endParaRPr lang="en-US" sz="2000"/>
          </a:p>
          <a:p>
            <a:r>
              <a:rPr lang="en-US" sz="2000"/>
              <a:t>a. Biarkan darah membeku terlebih dahulu pada suhu kamar selama 20-30 menit, kemudian disentrifus 3000 rpm selama 5-15 menit.</a:t>
            </a:r>
            <a:endParaRPr lang="en-US" sz="2000"/>
          </a:p>
          <a:p>
            <a:r>
              <a:rPr lang="en-US" sz="2000"/>
              <a:t>b.Pemisahan serum dilakukan paling lambat dalam waktu 2 jam setelah pengambilan spesimen</a:t>
            </a:r>
            <a:endParaRPr lang="en-US" sz="2000"/>
          </a:p>
          <a:p>
            <a:r>
              <a:rPr lang="en-US" sz="2000"/>
              <a:t>c.Serum yang memenuhi syarat harus tidak kelihatan merah dan keruh (lipemik)</a:t>
            </a:r>
            <a:endParaRPr lang="en-US" sz="2000"/>
          </a:p>
          <a:p>
            <a:pPr marL="0" indent="0">
              <a:buNone/>
            </a:pPr>
            <a:r>
              <a:rPr lang="en-US" sz="2000"/>
              <a:t>3.Plasma</a:t>
            </a:r>
            <a:endParaRPr lang="en-US" sz="2000"/>
          </a:p>
          <a:p>
            <a:pPr marL="0" indent="0">
              <a:buNone/>
            </a:pPr>
            <a:r>
              <a:rPr lang="en-US" sz="2000"/>
              <a:t>a.Kocok darah EDTA atau citrat dengan segera secara pelan-pelan</a:t>
            </a:r>
            <a:endParaRPr lang="en-US" sz="2000"/>
          </a:p>
          <a:p>
            <a:pPr marL="0" indent="0">
              <a:buNone/>
            </a:pPr>
            <a:r>
              <a:rPr lang="en-US" sz="2000"/>
              <a:t>b.Pemisahan plasma dilakukan dalam waktu 2 jam setelah pengambilan spesimen</a:t>
            </a:r>
            <a:endParaRPr lang="en-US" sz="2000"/>
          </a:p>
          <a:p>
            <a:pPr marL="0" indent="0">
              <a:buNone/>
            </a:pPr>
            <a:r>
              <a:rPr lang="en-US" sz="2000"/>
              <a:t>c.Plasma yang memenuhi syarat harus tidak kelihatan merah dan keruh (lipemik)</a:t>
            </a:r>
            <a:endParaRPr lang="en-US"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81940"/>
          </a:xfrm>
        </p:spPr>
        <p:txBody>
          <a:bodyPr/>
          <a:p>
            <a:endParaRPr lang="en-US"/>
          </a:p>
        </p:txBody>
      </p:sp>
      <p:sp>
        <p:nvSpPr>
          <p:cNvPr id="3" name="Content Placeholder 2"/>
          <p:cNvSpPr>
            <a:spLocks noGrp="1"/>
          </p:cNvSpPr>
          <p:nvPr>
            <p:ph idx="1"/>
          </p:nvPr>
        </p:nvSpPr>
        <p:spPr>
          <a:xfrm>
            <a:off x="695325" y="600710"/>
            <a:ext cx="11258550" cy="5699125"/>
          </a:xfrm>
        </p:spPr>
        <p:txBody>
          <a:bodyPr/>
          <a:p>
            <a:pPr marL="0" indent="0">
              <a:buNone/>
            </a:pPr>
            <a:r>
              <a:rPr lang="en-US" sz="1800"/>
              <a:t>4. Urin</a:t>
            </a:r>
            <a:endParaRPr lang="en-US" sz="1800"/>
          </a:p>
          <a:p>
            <a:r>
              <a:rPr lang="en-US" sz="1800"/>
              <a:t>Untuk uji carik celup, urin tidak perlu ada perlakuan khusus, kecuali pemeriksaan harus segera diiakukan sebelum 1 jam, sedangkan untuk pemeriksaan sedimen harus dilakukan pengolahan terlebih dahulu dengan cara:</a:t>
            </a:r>
            <a:endParaRPr lang="en-US" sz="1800"/>
          </a:p>
          <a:p>
            <a:r>
              <a:rPr lang="en-US" sz="1800"/>
              <a:t>a.Wadah urin digoyangkan agar memperoleh sampel yang tercampur (homogen).</a:t>
            </a:r>
            <a:endParaRPr lang="en-US" sz="1800"/>
          </a:p>
          <a:p>
            <a:r>
              <a:rPr lang="en-US" sz="1800"/>
              <a:t>b.Masukkan -±15 ml urin ke dalam tabung sentrifus.</a:t>
            </a:r>
            <a:endParaRPr lang="en-US" sz="1800"/>
          </a:p>
          <a:p>
            <a:r>
              <a:rPr lang="en-US" sz="1800"/>
              <a:t>c.Putar urin selama 5 menit pada 1500-2000 rpm.</a:t>
            </a:r>
            <a:endParaRPr lang="en-US" sz="1800"/>
          </a:p>
          <a:p>
            <a:r>
              <a:rPr lang="en-US" sz="1800"/>
              <a:t>d.Buang supernatannya, sisakan ± 1 ml, kocoklah tabung untuk Meresuspensikan sedimen.</a:t>
            </a:r>
            <a:endParaRPr lang="en-US" sz="1800"/>
          </a:p>
          <a:p>
            <a:r>
              <a:rPr lang="en-US" sz="1800"/>
              <a:t>e.Suspensi sedimen ini sebaiknya diberi cat sternheimer-malbin untuk menonjolkan unsur sedimen dan memperjeias strukturnya.</a:t>
            </a:r>
            <a:endParaRPr lang="en-US" sz="1800"/>
          </a:p>
          <a:p>
            <a:pPr marL="0" indent="0">
              <a:buNone/>
            </a:pPr>
            <a:r>
              <a:rPr lang="en-US" sz="1800"/>
              <a:t>5.Dahak</a:t>
            </a:r>
            <a:endParaRPr lang="en-US" sz="1800"/>
          </a:p>
          <a:p>
            <a:pPr marL="0" indent="0">
              <a:buNone/>
            </a:pPr>
            <a:r>
              <a:rPr lang="en-US" sz="1800"/>
              <a:t>a.Masukkan dahak ke dalam tabung steril yang berisi NaOH 4 c/0 sama banyak.</a:t>
            </a:r>
            <a:endParaRPr lang="en-US" sz="1800"/>
          </a:p>
          <a:p>
            <a:pPr marL="0" indent="0">
              <a:buNone/>
            </a:pPr>
            <a:r>
              <a:rPr lang="en-US" sz="1800"/>
              <a:t>b.Kocok dengan baik.</a:t>
            </a:r>
            <a:endParaRPr lang="en-US" sz="1800"/>
          </a:p>
          <a:p>
            <a:pPr marL="0" indent="0">
              <a:buNone/>
            </a:pPr>
            <a:r>
              <a:rPr lang="en-US" sz="1800"/>
              <a:t>c.Inkubasi pada suhu kamar (25 -30°C) selama 15 -20 menit dengan pengocokan teratur tiap 5 menit.</a:t>
            </a:r>
            <a:endParaRPr lang="en-US" sz="1800"/>
          </a:p>
          <a:p>
            <a:pPr marL="0" indent="0">
              <a:buNone/>
            </a:pPr>
            <a:r>
              <a:rPr lang="en-US" sz="1800"/>
              <a:t>d.Sentrifus tabung dengan kecepatan tinggi selama 8-10 menit.</a:t>
            </a:r>
            <a:endParaRPr lang="en-US" sz="1800"/>
          </a:p>
          <a:p>
            <a:pPr marL="0" indent="0">
              <a:buNone/>
            </a:pPr>
            <a:r>
              <a:rPr lang="en-US" sz="1800"/>
              <a:t>e.Buang supernatan ke dalam larutan lysol.</a:t>
            </a:r>
            <a:endParaRPr lang="en-US" sz="1800"/>
          </a:p>
          <a:p>
            <a:pPr marL="0" indent="0">
              <a:buNone/>
            </a:pPr>
            <a:r>
              <a:rPr lang="en-US" sz="1800"/>
              <a:t>f.Ambil endapannya untuk dilakukan pemeriksaan.</a:t>
            </a:r>
            <a:endParaRPr 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425450"/>
          </a:xfrm>
        </p:spPr>
        <p:txBody>
          <a:bodyPr/>
          <a:p>
            <a:r>
              <a:rPr lang="en-US"/>
              <a:t>F. PENYIMPANAN DAN PENGIRIMAN SPESIMEN</a:t>
            </a:r>
            <a:endParaRPr lang="en-US"/>
          </a:p>
        </p:txBody>
      </p:sp>
      <p:sp>
        <p:nvSpPr>
          <p:cNvPr id="3" name="Content Placeholder 2"/>
          <p:cNvSpPr>
            <a:spLocks noGrp="1"/>
          </p:cNvSpPr>
          <p:nvPr>
            <p:ph idx="1"/>
          </p:nvPr>
        </p:nvSpPr>
        <p:spPr>
          <a:xfrm>
            <a:off x="609600" y="615950"/>
            <a:ext cx="10972800" cy="5970270"/>
          </a:xfrm>
        </p:spPr>
        <p:txBody>
          <a:bodyPr/>
          <a:p>
            <a:pPr marL="0" indent="0">
              <a:buNone/>
            </a:pPr>
            <a:r>
              <a:rPr lang="en-US" sz="2400"/>
              <a:t>Penyimpanan</a:t>
            </a:r>
            <a:endParaRPr lang="en-US" sz="2400"/>
          </a:p>
          <a:p>
            <a:pPr marL="0" indent="0">
              <a:buNone/>
            </a:pPr>
            <a:r>
              <a:rPr lang="en-US" sz="2400"/>
              <a:t>Spesimen yang sudah diambil harus segera diperiksa, karena stabilitas spesimen dapat berubah.</a:t>
            </a:r>
            <a:endParaRPr lang="en-US" sz="2400"/>
          </a:p>
          <a:p>
            <a:pPr marL="0" indent="0">
              <a:buNone/>
            </a:pPr>
            <a:r>
              <a:rPr lang="en-US" sz="2400"/>
              <a:t>Faktor-faktor yang mempengaruhi stabilitas spesimen antara lain :</a:t>
            </a:r>
            <a:endParaRPr lang="en-US" sz="2400"/>
          </a:p>
          <a:p>
            <a:pPr marL="0" indent="0">
              <a:buNone/>
            </a:pPr>
            <a:r>
              <a:rPr lang="en-US" sz="2400"/>
              <a:t>a.Terjadi kontaminasi oleh kuman dan bahan kimia.</a:t>
            </a:r>
            <a:endParaRPr lang="en-US" sz="2400"/>
          </a:p>
          <a:p>
            <a:pPr marL="0" indent="0">
              <a:buNone/>
            </a:pPr>
            <a:r>
              <a:rPr lang="en-US" sz="2400"/>
              <a:t>b.Terjadi metabolisme oleh sel-sel hidup pada spesimen.</a:t>
            </a:r>
            <a:endParaRPr lang="en-US" sz="2400"/>
          </a:p>
          <a:p>
            <a:pPr marL="0" indent="0">
              <a:buNone/>
            </a:pPr>
            <a:r>
              <a:rPr lang="en-US" sz="2400"/>
              <a:t>c.Terjadi penguapan.</a:t>
            </a:r>
            <a:endParaRPr lang="en-US" sz="2400"/>
          </a:p>
          <a:p>
            <a:pPr marL="0" indent="0">
              <a:buNone/>
            </a:pPr>
            <a:r>
              <a:rPr lang="en-US" sz="2400"/>
              <a:t>d.Pengaruh suhu.</a:t>
            </a:r>
            <a:endParaRPr lang="en-US" sz="2400"/>
          </a:p>
          <a:p>
            <a:pPr marL="0" indent="0">
              <a:buNone/>
            </a:pPr>
            <a:r>
              <a:rPr lang="en-US" sz="2400"/>
              <a:t>e.Terkena paparan sinar matahari.</a:t>
            </a:r>
            <a:endParaRPr lang="en-US" sz="2400"/>
          </a:p>
          <a:p>
            <a:pPr marL="0" indent="0">
              <a:buNone/>
            </a:pPr>
            <a:r>
              <a:rPr lang="en-US" sz="2400"/>
              <a:t>Beberapa spesimen yang tidak langsung diperiksa dapat disimpan dengan memperhatikan jenis pemeriksaan yang akan diperiksa. Persyaratan penyimpanan beberapa spesimen untuk beberapa pemeriksaan laboratorium harus memperhatikan jenis spesimen, antikoagulan/pengawet dan wadah serta stabilitasnya </a:t>
            </a:r>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96545"/>
          </a:xfrm>
        </p:spPr>
        <p:txBody>
          <a:bodyPr/>
          <a:p>
            <a:endParaRPr lang="en-US"/>
          </a:p>
        </p:txBody>
      </p:sp>
      <p:sp>
        <p:nvSpPr>
          <p:cNvPr id="3" name="Content Placeholder 2"/>
          <p:cNvSpPr>
            <a:spLocks noGrp="1"/>
          </p:cNvSpPr>
          <p:nvPr>
            <p:ph idx="1"/>
          </p:nvPr>
        </p:nvSpPr>
        <p:spPr>
          <a:xfrm>
            <a:off x="609600" y="746125"/>
            <a:ext cx="10972800" cy="5381625"/>
          </a:xfrm>
        </p:spPr>
        <p:txBody>
          <a:bodyPr/>
          <a:p>
            <a:pPr marL="0" indent="0">
              <a:buNone/>
            </a:pPr>
            <a:r>
              <a:rPr lang="en-US" sz="1800"/>
              <a:t>Beberapa cara penyimpanan spesimen :</a:t>
            </a:r>
            <a:endParaRPr lang="en-US" sz="1800"/>
          </a:p>
          <a:p>
            <a:r>
              <a:rPr lang="en-US" sz="1800"/>
              <a:t>a.Disimpan pada suhu kamar.</a:t>
            </a:r>
            <a:endParaRPr lang="en-US" sz="1800"/>
          </a:p>
          <a:p>
            <a:r>
              <a:rPr lang="en-US" sz="1800"/>
              <a:t>b.Disimpan dalam lemari es dengan suhu 2 - 8°C.</a:t>
            </a:r>
            <a:endParaRPr lang="en-US" sz="1800"/>
          </a:p>
          <a:p>
            <a:r>
              <a:rPr lang="en-US" sz="1800"/>
              <a:t>c.Dibekukan suhu -20°C, -70°C atau -120°C (jangan sampai terjadi beku ulang).</a:t>
            </a:r>
            <a:endParaRPr lang="en-US" sz="1800"/>
          </a:p>
          <a:p>
            <a:r>
              <a:rPr lang="en-US" sz="1800"/>
              <a:t>d.Dapat diberikan bahan pengawet.</a:t>
            </a:r>
            <a:endParaRPr lang="en-US" sz="1800"/>
          </a:p>
          <a:p>
            <a:r>
              <a:rPr lang="en-US" sz="1800"/>
              <a:t>e.Penyimpanan spesimen darah sebaiknya dalam bentuk serum atau lisat.</a:t>
            </a:r>
            <a:endParaRPr lang="en-US" sz="1800"/>
          </a:p>
          <a:p>
            <a:pPr marL="0" indent="0">
              <a:buNone/>
            </a:pPr>
            <a:r>
              <a:rPr lang="en-US" sz="1800"/>
              <a:t>2. Pengiriman</a:t>
            </a:r>
            <a:endParaRPr lang="en-US" sz="1800"/>
          </a:p>
          <a:p>
            <a:r>
              <a:rPr lang="en-US" sz="1800"/>
              <a:t>Spesimen yang akan dikirim ke laboratorium lain (dirujuk), sebaiknya dikirim dalam bentuk yang relatif stabil.</a:t>
            </a:r>
            <a:endParaRPr lang="en-US" sz="1800"/>
          </a:p>
          <a:p>
            <a:r>
              <a:rPr lang="en-US" sz="1800"/>
              <a:t>Untuk itu perlu diperhatikan persyaratan pengiriman spesimen antara lain :</a:t>
            </a:r>
            <a:endParaRPr lang="en-US" sz="1800"/>
          </a:p>
          <a:p>
            <a:r>
              <a:rPr lang="en-US" sz="1800"/>
              <a:t>a.Waktu pengiriman jangan melampaui masa stabilitas spesimen.</a:t>
            </a:r>
            <a:endParaRPr lang="en-US" sz="1800"/>
          </a:p>
          <a:p>
            <a:r>
              <a:rPr lang="en-US" sz="1800"/>
              <a:t>b.Tidak terkena sinar matahari langsung</a:t>
            </a:r>
            <a:endParaRPr lang="en-US" sz="1800"/>
          </a:p>
          <a:p>
            <a:r>
              <a:rPr lang="en-US" sz="1800"/>
              <a:t>c.Kemasan harus memenuhi syarat keamanan kerja laboratorium termasuk pemberian label yang bertuliskan "Bahan Pemeriksaan Infeksius" atau "Bahan Pemeriksaan Berbahaya".</a:t>
            </a:r>
            <a:endParaRPr lang="en-US" sz="1800"/>
          </a:p>
          <a:p>
            <a:r>
              <a:rPr lang="en-US" sz="1800"/>
              <a:t>d.Suhu pengiriman harus memenuhi syarat.</a:t>
            </a:r>
            <a:endParaRPr lang="en-US" sz="1800"/>
          </a:p>
          <a:p>
            <a:r>
              <a:rPr lang="en-US" sz="1800"/>
              <a:t>e.Penggunaan media trasnpor untuk pemeriksaan mikrobiologi.</a:t>
            </a:r>
            <a:endParaRPr 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371475"/>
          </a:xfrm>
        </p:spPr>
        <p:txBody>
          <a:bodyPr/>
          <a:p>
            <a:pPr algn="ctr"/>
            <a:r>
              <a:rPr lang="en-US"/>
              <a:t>Bahan Laboratorium </a:t>
            </a:r>
            <a:endParaRPr lang="en-US"/>
          </a:p>
        </p:txBody>
      </p:sp>
      <p:sp>
        <p:nvSpPr>
          <p:cNvPr id="3" name="Content Placeholder 2"/>
          <p:cNvSpPr>
            <a:spLocks noGrp="1"/>
          </p:cNvSpPr>
          <p:nvPr>
            <p:ph idx="1"/>
          </p:nvPr>
        </p:nvSpPr>
        <p:spPr>
          <a:xfrm>
            <a:off x="306705" y="674370"/>
            <a:ext cx="11715115" cy="5453380"/>
          </a:xfrm>
        </p:spPr>
        <p:txBody>
          <a:bodyPr/>
          <a:p>
            <a:r>
              <a:rPr lang="en-US" sz="2000"/>
              <a:t>yang dimaksud dengan bahan laboratorium yaitu: reagen, standar, kontrol, air dan media. Hal-hal yang akan dibahas adalah mengenai macam/jenis, dasar pengadaan dan penyimpanan.</a:t>
            </a:r>
            <a:endParaRPr lang="en-US" sz="2000"/>
          </a:p>
          <a:p>
            <a:pPr marL="0" indent="0">
              <a:buNone/>
            </a:pPr>
            <a:r>
              <a:rPr lang="en-US" sz="2000"/>
              <a:t>A. MACAM/JENIS</a:t>
            </a:r>
            <a:endParaRPr lang="en-US" sz="2000"/>
          </a:p>
          <a:p>
            <a:r>
              <a:rPr lang="en-US" sz="2000"/>
              <a:t>1. Reagen</a:t>
            </a:r>
            <a:endParaRPr lang="en-US" sz="2000"/>
          </a:p>
          <a:p>
            <a:r>
              <a:rPr lang="en-US" sz="2000"/>
              <a:t>Reagen adalah zat kimia yang digunakan dalam suatu reaksi untuk mendeteksi, mengukur, memeriksa dan menghasilkan zat lain.</a:t>
            </a:r>
            <a:endParaRPr lang="en-US" sz="2000"/>
          </a:p>
          <a:p>
            <a:r>
              <a:rPr lang="en-US" sz="2000"/>
              <a:t>a. Menurut tingkat kemurniannya reagen/ zat kimia dibagi menjadi:</a:t>
            </a:r>
            <a:endParaRPr lang="en-US" sz="2000"/>
          </a:p>
          <a:p>
            <a:r>
              <a:rPr lang="en-US" sz="2000"/>
              <a:t>1)Reagen Tingkat Analitig (Andlytical Reagent/AR)</a:t>
            </a:r>
            <a:endParaRPr lang="en-US" sz="2000"/>
          </a:p>
          <a:p>
            <a:r>
              <a:rPr lang="en-US" sz="2000"/>
              <a:t>Reagen tingkat analitis adalah reagen yang terdiri atas zat-zat kimia yang mempunyai kemurnian sangat tinggi.</a:t>
            </a:r>
            <a:endParaRPr lang="en-US" sz="2000"/>
          </a:p>
          <a:p>
            <a:r>
              <a:rPr lang="en-US" sz="2000"/>
              <a:t>Kemurnian zat-zat tersebut dianalisis dan dicantumkan pada botol/ wadahnya. Penggunaan bahan kimiaAR pada laboratorium kesehatan tidak dapat digantikan dengan zat kimia tingkat lain.</a:t>
            </a:r>
            <a:endParaRPr 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309880"/>
          </a:xfrm>
        </p:spPr>
        <p:txBody>
          <a:bodyPr/>
          <a:p>
            <a:endParaRPr lang="en-US"/>
          </a:p>
        </p:txBody>
      </p:sp>
      <p:sp>
        <p:nvSpPr>
          <p:cNvPr id="3" name="Content Placeholder 2"/>
          <p:cNvSpPr>
            <a:spLocks noGrp="1"/>
          </p:cNvSpPr>
          <p:nvPr>
            <p:ph idx="1"/>
          </p:nvPr>
        </p:nvSpPr>
        <p:spPr>
          <a:xfrm>
            <a:off x="609600" y="674370"/>
            <a:ext cx="11139170" cy="5453380"/>
          </a:xfrm>
        </p:spPr>
        <p:txBody>
          <a:bodyPr/>
          <a:p>
            <a:r>
              <a:rPr lang="en-US" sz="2000"/>
              <a:t>2)Zat Kimia Tingkat Lain</a:t>
            </a:r>
            <a:endParaRPr lang="en-US" sz="2000"/>
          </a:p>
          <a:p>
            <a:r>
              <a:rPr lang="en-US" sz="2000"/>
              <a:t>Zat kimia lain tersedia dalam tingkatan dan penggunaan yang berbeda, yaitu:</a:t>
            </a:r>
            <a:endParaRPr lang="en-US" sz="2000"/>
          </a:p>
          <a:p>
            <a:r>
              <a:rPr lang="en-US" sz="2000"/>
              <a:t>a)Tingkat Kemurnian Kimiawi (Chemically Pure Grade)</a:t>
            </a:r>
            <a:endParaRPr lang="en-US" sz="2000"/>
          </a:p>
          <a:p>
            <a:r>
              <a:rPr lang="en-US" sz="2000"/>
              <a:t>b)Beberapa bahan kimia organik berada pada tingkatan ini, tetapi penggunaannya sebagai reagen laboratorium kesehatan harus melewati tahap pengujian yang teliti sebelum dipakai rutin. Tidak adanya zat-zat pengotor pada satu lot tidak berarti lot-lot yang lain pada tingkat ini cocok untuk analisis.</a:t>
            </a:r>
            <a:endParaRPr lang="en-US" sz="2000"/>
          </a:p>
          <a:p>
            <a:r>
              <a:rPr lang="en-US" sz="2000"/>
              <a:t>c)Tingkat Praktis (Practical Grade)</a:t>
            </a:r>
            <a:endParaRPr lang="en-US" sz="2000"/>
          </a:p>
          <a:p>
            <a:r>
              <a:rPr lang="en-US" sz="2000"/>
              <a:t>d)Tingkat Komersial (Commercial Grade)</a:t>
            </a:r>
            <a:endParaRPr lang="en-US" sz="2000"/>
          </a:p>
          <a:p>
            <a:r>
              <a:rPr lang="en-US" sz="2000"/>
              <a:t>e)Merupakan kadar zat kimia yang bebas diperjual belikan di pasaran misalnya, alkohol 70 %.</a:t>
            </a:r>
            <a:endParaRPr lang="en-US" sz="2000"/>
          </a:p>
          <a:p>
            <a:r>
              <a:rPr lang="en-US" sz="2000"/>
              <a:t>f)TingkatTeknis (Technical Grade)</a:t>
            </a:r>
            <a:endParaRPr lang="en-US" sz="2000"/>
          </a:p>
          <a:p>
            <a:r>
              <a:rPr lang="en-US" sz="2000"/>
              <a:t>g)Umumnya zat kimia dalam tingkatan ini digunakan di industri-industri kimia. Zat kimia yang digunakan di laboratorium kesehatan ialah zat kimia tingkat analitis atau beberapa bahan kimia organik pada tingkat kemurnian kimiawi yang telah melewati tahap pengujian sebelum dipakai rutin. Ketiga jenis tingkatan zat kimia lainnya tidak boleh digunakan sebagai reagen di laboratorium kesehatan.</a:t>
            </a:r>
            <a:endParaRPr 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76200"/>
          </a:xfrm>
        </p:spPr>
        <p:txBody>
          <a:bodyPr/>
          <a:p>
            <a:endParaRPr lang="en-US"/>
          </a:p>
        </p:txBody>
      </p:sp>
      <p:sp>
        <p:nvSpPr>
          <p:cNvPr id="3" name="Content Placeholder 2"/>
          <p:cNvSpPr>
            <a:spLocks noGrp="1"/>
          </p:cNvSpPr>
          <p:nvPr>
            <p:ph idx="1"/>
          </p:nvPr>
        </p:nvSpPr>
        <p:spPr>
          <a:xfrm>
            <a:off x="260985" y="492125"/>
            <a:ext cx="11806555" cy="5635625"/>
          </a:xfrm>
        </p:spPr>
        <p:txBody>
          <a:bodyPr/>
          <a:p>
            <a:pPr marL="0" indent="0">
              <a:buNone/>
            </a:pPr>
            <a:r>
              <a:rPr lang="en-US" sz="1400"/>
              <a:t>Menurut cara pembuatannya, dibagi menjadi:</a:t>
            </a:r>
            <a:endParaRPr lang="en-US" sz="1400"/>
          </a:p>
          <a:p>
            <a:r>
              <a:rPr lang="en-US" sz="1400"/>
              <a:t>1)Reagen buatan sendiri</a:t>
            </a:r>
            <a:endParaRPr lang="en-US" sz="1400"/>
          </a:p>
          <a:p>
            <a:r>
              <a:rPr lang="en-US" sz="1400"/>
              <a:t>2)Reagen jadi (komersial)</a:t>
            </a:r>
            <a:endParaRPr lang="en-US" sz="1400"/>
          </a:p>
          <a:p>
            <a:r>
              <a:rPr lang="en-US" sz="1400"/>
              <a:t>Reagen jadi adalah reagen yang dibuat oleh pabrik/produsen.</a:t>
            </a:r>
            <a:endParaRPr lang="en-US" sz="1400"/>
          </a:p>
          <a:p>
            <a:pPr marL="0" indent="0">
              <a:buNone/>
            </a:pPr>
            <a:r>
              <a:rPr lang="en-US" sz="1400"/>
              <a:t>2. Standar</a:t>
            </a:r>
            <a:endParaRPr lang="en-US" sz="1400"/>
          </a:p>
          <a:p>
            <a:pPr marL="0" indent="0">
              <a:buNone/>
            </a:pPr>
            <a:r>
              <a:rPr lang="en-US" sz="1400"/>
              <a:t>Standar adalah zat-zat yang konsentrasi atau kemurniannya diketahui dan diperoleh dengan cara penimbangan. Ada 2 macam standar, yaitu :</a:t>
            </a:r>
            <a:endParaRPr lang="en-US" sz="1400"/>
          </a:p>
          <a:p>
            <a:pPr marL="0" indent="0">
              <a:buNone/>
            </a:pPr>
            <a:r>
              <a:rPr lang="en-US" sz="1400"/>
              <a:t>a. Standar Primer</a:t>
            </a:r>
            <a:endParaRPr lang="en-US" sz="1400"/>
          </a:p>
          <a:p>
            <a:pPr marL="0" indent="0">
              <a:buNone/>
            </a:pPr>
            <a:r>
              <a:rPr lang="en-US" sz="1400"/>
              <a:t>Standar primer merupakan zat termurni dalam kelasnya, yang menjadi standar untuk semua zat lain. Standar primer umumnya mempunyai kemurnian &gt; 99%, bahkan banyak yang kemurniannya 99,9%. Kemurnian standar primer dapat dilihat pada sertifikat analisis (CoA = Certificate of Analysis) tertelusur ke Standard Reference Material (SRM).</a:t>
            </a:r>
            <a:endParaRPr lang="en-US" sz="1400"/>
          </a:p>
          <a:p>
            <a:pPr marL="0" indent="0">
              <a:buNone/>
            </a:pPr>
            <a:r>
              <a:rPr lang="en-US" sz="1400"/>
              <a:t>Syarat standar primer:</a:t>
            </a:r>
            <a:endParaRPr lang="en-US" sz="1400"/>
          </a:p>
          <a:p>
            <a:pPr marL="0" indent="0">
              <a:buNone/>
            </a:pPr>
            <a:r>
              <a:rPr lang="en-US" sz="1400"/>
              <a:t>1)Stabil</a:t>
            </a:r>
            <a:endParaRPr lang="en-US" sz="1400"/>
          </a:p>
          <a:p>
            <a:pPr marL="0" indent="0">
              <a:buNone/>
            </a:pPr>
            <a:r>
              <a:rPr lang="en-US" sz="1400"/>
              <a:t>2)Dapat dibakar sampai suhu 105-110°C tanpa perubahan kimia, atau tidak meleleh, tersublimasi, terdekomposisi atau mengalami reaksi kimia sampai suhu 120- 130°C.</a:t>
            </a:r>
            <a:endParaRPr lang="en-US" sz="1400"/>
          </a:p>
          <a:p>
            <a:pPr marL="0" indent="0">
              <a:buNone/>
            </a:pPr>
            <a:r>
              <a:rPr lang="en-US" sz="1400"/>
              <a:t>3)Tidak higroskopis</a:t>
            </a:r>
            <a:endParaRPr lang="en-US" sz="1400"/>
          </a:p>
          <a:p>
            <a:pPr marL="0" indent="0">
              <a:buNone/>
            </a:pPr>
            <a:r>
              <a:rPr lang="en-US" sz="1400"/>
              <a:t>4)Mempunyai komposisi yang jelas</a:t>
            </a:r>
            <a:endParaRPr lang="en-US" sz="1400"/>
          </a:p>
          <a:p>
            <a:pPr marL="0" indent="0">
              <a:buNone/>
            </a:pPr>
            <a:r>
              <a:rPr lang="en-US" sz="1400"/>
              <a:t>5)Dapat disiapkan dengan kemurnian &gt; 99,0%</a:t>
            </a:r>
            <a:endParaRPr lang="en-US" sz="1400"/>
          </a:p>
          <a:p>
            <a:pPr marL="0" indent="0">
              <a:buNone/>
            </a:pPr>
            <a:r>
              <a:rPr lang="en-US" sz="1400"/>
              <a:t>6)Dapat dianalisis secara tepat</a:t>
            </a:r>
            <a:endParaRPr lang="en-US" sz="1400"/>
          </a:p>
          <a:p>
            <a:pPr marL="0" indent="0">
              <a:buNone/>
            </a:pPr>
            <a:r>
              <a:rPr lang="en-US" sz="1400"/>
              <a:t>7)Mempunyai ekivalensi berat yang tinggi sehingga kesalahan penimbangan berefek minimal terbadap konsentrasi larutan standar.</a:t>
            </a:r>
            <a:endParaRPr lang="en-US" sz="1400"/>
          </a:p>
          <a:p>
            <a:pPr marL="0" indent="0">
              <a:buNone/>
            </a:pPr>
            <a:r>
              <a:rPr lang="en-US" sz="1400"/>
              <a:t>Larutan standar primer merupakan larutan yang dibuat dari standar primer.</a:t>
            </a:r>
            <a:endParaRPr lang="en-US" sz="1400"/>
          </a:p>
          <a:p>
            <a:pPr marL="0" indent="0">
              <a:buNone/>
            </a:pPr>
            <a:r>
              <a:rPr lang="en-US" sz="1400"/>
              <a:t>b. Standar sekunder</a:t>
            </a:r>
            <a:endParaRPr lang="en-US" sz="1400"/>
          </a:p>
          <a:p>
            <a:pPr marL="0" indent="0">
              <a:buNone/>
            </a:pPr>
            <a:r>
              <a:rPr lang="en-US" sz="1400"/>
              <a:t>Standar sekunder merupakan zat-zat yang konsentrasi dan kemurniannya ditetapkan melalui analisis dengan perbandingan terhadap standar primer.</a:t>
            </a:r>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97" y="0"/>
            <a:ext cx="8897565" cy="690612"/>
          </a:xfrm>
        </p:spPr>
        <p:txBody>
          <a:bodyPr>
            <a:normAutofit fontScale="90000"/>
          </a:bodyPr>
          <a:lstStyle/>
          <a:p>
            <a:endParaRPr lang="en-US" dirty="0"/>
          </a:p>
        </p:txBody>
      </p:sp>
      <p:sp>
        <p:nvSpPr>
          <p:cNvPr id="3" name="Content Placeholder 2"/>
          <p:cNvSpPr>
            <a:spLocks noGrp="1"/>
          </p:cNvSpPr>
          <p:nvPr>
            <p:ph sz="half" idx="1"/>
          </p:nvPr>
        </p:nvSpPr>
        <p:spPr>
          <a:xfrm>
            <a:off x="603557" y="1033669"/>
            <a:ext cx="6353833" cy="5393635"/>
          </a:xfrm>
        </p:spPr>
        <p:txBody>
          <a:bodyPr>
            <a:normAutofit fontScale="75000"/>
          </a:bodyPr>
          <a:lstStyle/>
          <a:p>
            <a:pPr marL="457200" marR="0" indent="0" algn="l">
              <a:spcBef>
                <a:spcPts val="0"/>
              </a:spcBef>
              <a:spcAft>
                <a:spcPts val="0"/>
              </a:spcAft>
              <a:buNone/>
            </a:pP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Menghindari</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obat-obatan</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diambil</a:t>
            </a:r>
            <a:endParaRPr lang="en-US" sz="1800" dirty="0">
              <a:effectLst/>
              <a:latin typeface="Calibri" panose="020F0502020204030204" pitchFamily="34" charset="0"/>
              <a:cs typeface="Times New Roman" panose="02020603050405020304" pitchFamily="18" charset="0"/>
            </a:endParaRPr>
          </a:p>
          <a:p>
            <a:pPr marL="342900" marR="45720" lvl="0" indent="-342900" algn="l">
              <a:spcBef>
                <a:spcPts val="540"/>
              </a:spcBef>
              <a:spcAft>
                <a:spcPts val="0"/>
              </a:spcAft>
              <a:buClr>
                <a:srgbClr val="17181A"/>
              </a:buClr>
              <a:buFont typeface="Verdana" panose="020B0604030504040204" pitchFamily="34" charset="0"/>
              <a:buAutoNum type="arabicParenR"/>
            </a:pP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minum</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obat</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24 jam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pengambilan</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spesimen</a:t>
            </a:r>
            <a:endParaRPr lang="en-US" sz="1800" spc="-75" dirty="0">
              <a:effectLst/>
              <a:latin typeface="Calibri" panose="020F0502020204030204" pitchFamily="34" charset="0"/>
              <a:cs typeface="Times New Roman" panose="02020603050405020304" pitchFamily="18" charset="0"/>
            </a:endParaRPr>
          </a:p>
          <a:p>
            <a:pPr marL="342900" marR="45720" lvl="0" indent="-342900" algn="l">
              <a:spcBef>
                <a:spcPts val="540"/>
              </a:spcBef>
              <a:spcAft>
                <a:spcPts val="0"/>
              </a:spcAft>
              <a:buClr>
                <a:srgbClr val="17181A"/>
              </a:buClr>
              <a:buFont typeface="Verdana" panose="020B0604030504040204" pitchFamily="34" charset="0"/>
              <a:buAutoNum type="arabicParenR"/>
            </a:pP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urin</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minum</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obat</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72 jam </a:t>
            </a:r>
            <a:r>
              <a:rPr lang="en-US" sz="1800" spc="-6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6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pengambilan</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spesimen</a:t>
            </a:r>
            <a:endParaRPr lang="en-US" sz="1800" spc="-75" dirty="0">
              <a:effectLst/>
              <a:latin typeface="Calibri" panose="020F0502020204030204" pitchFamily="34" charset="0"/>
              <a:cs typeface="Times New Roman" panose="02020603050405020304" pitchFamily="18" charset="0"/>
            </a:endParaRPr>
          </a:p>
          <a:p>
            <a:pPr marL="342900" marR="45720" lvl="0" indent="-342900" algn="l">
              <a:spcBef>
                <a:spcPts val="720"/>
              </a:spcBef>
              <a:spcAft>
                <a:spcPts val="0"/>
              </a:spcAft>
              <a:buClr>
                <a:srgbClr val="17181A"/>
              </a:buClr>
              <a:buFont typeface="Verdana" panose="020B0604030504040204" pitchFamily="34" charset="0"/>
              <a:buAutoNum type="arabicParenR"/>
            </a:pP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Apabila</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pemberian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pengobatan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memungkinkan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dihentikan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harus</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diinformasikan</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kepada</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petugas</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laboratorium</a:t>
            </a:r>
            <a:endPar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endParaRPr>
          </a:p>
          <a:p>
            <a:pPr marL="0" marR="45720" lvl="0" indent="0" algn="l">
              <a:spcBef>
                <a:spcPts val="720"/>
              </a:spcBef>
              <a:spcAft>
                <a:spcPts val="0"/>
              </a:spcAft>
              <a:buClr>
                <a:srgbClr val="17181A"/>
              </a:buClr>
              <a:buFont typeface="Verdana" panose="020B0604030504040204" pitchFamily="34" charset="0"/>
              <a:buNone/>
            </a:pP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Contoh</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gula 2 jam pp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minum</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obat</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antidiabetes</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205105" marR="0" indent="-121285" algn="l">
              <a:spcBef>
                <a:spcPts val="900"/>
              </a:spcBef>
              <a:spcAft>
                <a:spcPts val="0"/>
              </a:spcAft>
            </a:pP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c.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Menghindari</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aktifitas</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fisik</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olah</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raga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spesimen</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diambil</a:t>
            </a:r>
            <a:endParaRPr lang="en-US" sz="1800" dirty="0">
              <a:effectLst/>
              <a:latin typeface="Calibri" panose="020F0502020204030204" pitchFamily="34" charset="0"/>
              <a:cs typeface="Times New Roman" panose="02020603050405020304" pitchFamily="18" charset="0"/>
            </a:endParaRPr>
          </a:p>
          <a:p>
            <a:pPr marL="205105" marR="0" indent="-121285" algn="l">
              <a:spcBef>
                <a:spcPts val="720"/>
              </a:spcBef>
              <a:spcAft>
                <a:spcPts val="0"/>
              </a:spcAft>
            </a:pPr>
            <a:r>
              <a:rPr lang="en-US" sz="1800" spc="-2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 </a:t>
            </a:r>
            <a:r>
              <a:rPr lang="en-US" sz="1800" spc="-2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Memperhatikan</a:t>
            </a:r>
            <a:r>
              <a:rPr lang="en-US" sz="1800" spc="-2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posisi</a:t>
            </a:r>
            <a:r>
              <a:rPr lang="en-US" sz="1800" spc="-2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tubuh</a:t>
            </a:r>
            <a:endParaRPr lang="en-US" sz="1800" dirty="0">
              <a:effectLst/>
              <a:latin typeface="Calibri" panose="020F0502020204030204" pitchFamily="34" charset="0"/>
              <a:cs typeface="Times New Roman" panose="02020603050405020304" pitchFamily="18" charset="0"/>
            </a:endParaRPr>
          </a:p>
          <a:p>
            <a:pPr marL="83820" marR="45720" indent="0" algn="l">
              <a:spcBef>
                <a:spcPts val="720"/>
              </a:spcBef>
              <a:spcAft>
                <a:spcPts val="0"/>
              </a:spcAft>
              <a:buNone/>
            </a:pP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Untuk</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menormalkan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keseimbangan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cairan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dari</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posisi</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dianjurkan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duduk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tenang</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sekurang-kurangnya</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15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menit</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diambil</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4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205105" marR="0" indent="-121285" algn="l">
              <a:spcBef>
                <a:spcPts val="900"/>
              </a:spcBef>
              <a:spcAft>
                <a:spcPts val="0"/>
              </a:spcAft>
            </a:pP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e.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Memperhatikan</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diurnal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analit</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sepanjang</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hari</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83820" marR="45720" indent="0" algn="l">
              <a:spcBef>
                <a:spcPts val="540"/>
              </a:spcBef>
              <a:spcAft>
                <a:spcPts val="0"/>
              </a:spcAft>
              <a:buNone/>
            </a:pP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dipengaruhi</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diurnal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perlu</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diperhatikan</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pengambilan</a:t>
            </a:r>
            <a:r>
              <a:rPr lang="en-US" sz="1800" spc="-7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darahnya</a:t>
            </a:r>
            <a:r>
              <a:rPr lang="en-US" sz="1800" spc="-4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4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lain </a:t>
            </a:r>
            <a:r>
              <a:rPr lang="en-US" sz="1800" spc="-4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4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ACTH, Renin, dan </a:t>
            </a:r>
            <a:r>
              <a:rPr lang="en-US" sz="1800" spc="-4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Aldosteron</a:t>
            </a:r>
            <a:r>
              <a:rPr lang="en-US" sz="1800" spc="-4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7155815" y="1033780"/>
            <a:ext cx="4919345" cy="5513070"/>
          </a:xfrm>
        </p:spPr>
        <p:txBody>
          <a:bodyPr>
            <a:normAutofit fontScale="95000"/>
          </a:bodyPr>
          <a:lstStyle/>
          <a:p>
            <a:pPr marL="228600" marR="0" indent="0" algn="l">
              <a:spcBef>
                <a:spcPts val="720"/>
              </a:spcBef>
              <a:spcAft>
                <a:spcPts val="0"/>
              </a:spcAft>
            </a:pP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Faktor</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mempengaruhi</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hasil</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endParaRPr lang="en-US" sz="1800" dirty="0">
              <a:effectLst/>
              <a:latin typeface="Calibri" panose="020F0502020204030204" pitchFamily="34" charset="0"/>
              <a:cs typeface="Times New Roman" panose="02020603050405020304" pitchFamily="18" charset="0"/>
            </a:endParaRPr>
          </a:p>
          <a:p>
            <a:pPr marL="457200" marR="0" indent="0" algn="l">
              <a:spcBef>
                <a:spcPts val="900"/>
              </a:spcBef>
              <a:spcAft>
                <a:spcPts val="0"/>
              </a:spcAft>
            </a:pP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 Diet</a:t>
            </a:r>
            <a:endParaRPr lang="en-US" sz="1800" dirty="0">
              <a:effectLst/>
              <a:latin typeface="Calibri" panose="020F0502020204030204" pitchFamily="34" charset="0"/>
              <a:cs typeface="Times New Roman" panose="02020603050405020304" pitchFamily="18" charset="0"/>
            </a:endParaRPr>
          </a:p>
          <a:p>
            <a:pPr marL="731520" marR="45720" indent="0" algn="l">
              <a:spcBef>
                <a:spcPts val="0"/>
              </a:spcBef>
              <a:spcAft>
                <a:spcPts val="0"/>
              </a:spcAft>
            </a:pP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Makanan-minuman</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mempengaruhi</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hasil</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beberapa</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jenis</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baik</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langsung</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maupun</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langsung</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misalnya</a:t>
            </a:r>
            <a:r>
              <a:rPr lang="en-US" sz="1800" spc="-5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cs typeface="Times New Roman" panose="02020603050405020304" pitchFamily="18" charset="0"/>
            </a:endParaRPr>
          </a:p>
          <a:p>
            <a:pPr marL="731520" marR="0" indent="0" algn="l">
              <a:spcBef>
                <a:spcPts val="720"/>
              </a:spcBef>
              <a:spcAft>
                <a:spcPts val="0"/>
              </a:spcAft>
            </a:pP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1)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gula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3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3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trigliserida</a:t>
            </a:r>
            <a:endParaRPr lang="en-US" sz="1800" dirty="0">
              <a:effectLst/>
              <a:latin typeface="Calibri" panose="020F0502020204030204" pitchFamily="34" charset="0"/>
              <a:cs typeface="Times New Roman" panose="02020603050405020304" pitchFamily="18" charset="0"/>
            </a:endParaRPr>
          </a:p>
          <a:p>
            <a:pPr marL="960120" marR="45720" indent="0" algn="just">
              <a:spcBef>
                <a:spcPts val="0"/>
              </a:spcBef>
              <a:spcAft>
                <a:spcPts val="0"/>
              </a:spcAft>
            </a:pP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ini</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dipengaruhi</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secara</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langsung</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oleh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makanan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minuman</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kecuali</a:t>
            </a:r>
            <a:r>
              <a:rPr lang="en-US" sz="1800" spc="-6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air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putih</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tawar</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Karena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pengaruhnya</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sangat</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besar</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maka</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70"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70"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gula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puasa</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pasien</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perlu</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dipuasakan</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10-12jam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sebelum</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diambil</a:t>
            </a:r>
            <a:r>
              <a:rPr lang="en-US" sz="1800" spc="-3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dan pada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trigliserida</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perlu</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dipuasakan</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sekurang-kurangnya</a:t>
            </a:r>
            <a:r>
              <a:rPr lang="en-US" sz="1800" spc="-55" dirty="0">
                <a:solidFill>
                  <a:srgbClr val="17181A"/>
                </a:solidFill>
                <a:effectLst/>
                <a:latin typeface="Verdana" panose="020B0604030504040204" pitchFamily="34" charset="0"/>
                <a:ea typeface="Calibri" panose="020F0502020204030204" pitchFamily="34" charset="0"/>
                <a:cs typeface="Times New Roman" panose="02020603050405020304" pitchFamily="18" charset="0"/>
              </a:rPr>
              <a:t> 12 jam.</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1174750"/>
            <a:ext cx="11582400" cy="5316855"/>
          </a:xfrm>
        </p:spPr>
        <p:txBody>
          <a:bodyPr/>
          <a:p>
            <a:pPr marL="0" indent="0">
              <a:buNone/>
            </a:pPr>
            <a:r>
              <a:rPr lang="en-US" sz="2000"/>
              <a:t>3.Bahan kontrol</a:t>
            </a:r>
            <a:endParaRPr lang="en-US" sz="2000"/>
          </a:p>
          <a:p>
            <a:r>
              <a:rPr lang="en-US" sz="2000"/>
              <a:t>Bahan kontrol adalah bahan yang digunakan untuk memantau ketepatan suatu pemeriksaan di laboratorium, atau untuk mengawasi kualitas hasil pemeriksaan seharihari.</a:t>
            </a:r>
            <a:endParaRPr lang="en-US" sz="2000"/>
          </a:p>
          <a:p>
            <a:r>
              <a:rPr lang="en-US" sz="2000"/>
              <a:t>Bahan kontrol dapat dibedakan berdasarkan :</a:t>
            </a:r>
            <a:endParaRPr lang="en-US" sz="2000"/>
          </a:p>
          <a:p>
            <a:r>
              <a:rPr lang="en-US" sz="2000"/>
              <a:t>a.Sumber bahan kOntrol</a:t>
            </a:r>
            <a:endParaRPr lang="en-US" sz="2000"/>
          </a:p>
          <a:p>
            <a:r>
              <a:rPr lang="en-US" sz="2000"/>
              <a:t>Ditinjau dari sumbernya, bahan kontrol dapat berasal dari manusia, binatang atau merupakan bahan kimia murni (tertelusur ke SRM).</a:t>
            </a:r>
            <a:endParaRPr lang="en-US" sz="2000"/>
          </a:p>
          <a:p>
            <a:r>
              <a:rPr lang="en-US" sz="2000"/>
              <a:t>b.Bentuk bahan kontrol</a:t>
            </a:r>
            <a:endParaRPr lang="en-US" sz="2000"/>
          </a:p>
          <a:p>
            <a:r>
              <a:rPr lang="en-US" sz="2000"/>
              <a:t>Menurut bentuk bahan kontrol ada bermacam-macam, yaitu bentuk cair, bentuk padat bubuk (liofilisat) dan bentuk strip.</a:t>
            </a:r>
            <a:endParaRPr lang="en-US" sz="2000"/>
          </a:p>
          <a:p>
            <a:r>
              <a:rPr lang="en-US" sz="2000"/>
              <a:t>Bahan kontrol bentuk padat bubuk atau bentuk strip harus dilarutkan terlebih dahulu sebelum digunakan.</a:t>
            </a:r>
            <a:endParaRPr lang="en-US" sz="2000"/>
          </a:p>
          <a:p>
            <a:r>
              <a:rPr lang="en-US" sz="2000"/>
              <a:t>c.Cara Pembuatan</a:t>
            </a:r>
            <a:endParaRPr lang="en-US" sz="2000"/>
          </a:p>
          <a:p>
            <a:r>
              <a:rPr lang="en-US" sz="2000"/>
              <a:t>Bahan kontrol dapat dibuat sendiri atau dapat dibeli dalam bentuk sudah jadi. Ada beberapa macam bahan kontrol yang dibuat sendiri, yaitu :</a:t>
            </a:r>
            <a:endParaRPr 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189230"/>
          </a:xfrm>
        </p:spPr>
        <p:txBody>
          <a:bodyPr/>
          <a:p>
            <a:endParaRPr lang="en-US"/>
          </a:p>
        </p:txBody>
      </p:sp>
      <p:sp>
        <p:nvSpPr>
          <p:cNvPr id="3" name="Content Placeholder 2"/>
          <p:cNvSpPr>
            <a:spLocks noGrp="1"/>
          </p:cNvSpPr>
          <p:nvPr>
            <p:ph idx="1"/>
          </p:nvPr>
        </p:nvSpPr>
        <p:spPr>
          <a:xfrm>
            <a:off x="609600" y="598805"/>
            <a:ext cx="10972800" cy="5528945"/>
          </a:xfrm>
        </p:spPr>
        <p:txBody>
          <a:bodyPr/>
          <a:p>
            <a:r>
              <a:rPr lang="en-US" sz="2000"/>
              <a:t>1)Bahan kontrol yang dibuat dari serum disebut juga serum kumpulan (pooled sera). Pooled sera merupakan campuran dari bahan sisa serum pasien yang seharihari dikirim ke laboratorium.</a:t>
            </a:r>
            <a:endParaRPr lang="en-US" sz="2000"/>
          </a:p>
          <a:p>
            <a:r>
              <a:rPr lang="en-US" sz="2000"/>
              <a:t>Keuntungan dari serum kurnpulan ini antara lain: mudah didapat; murah; bahan berasal dari manusia; tidak perlu dilarutkan (rekonstusi); dan laboratorium mengetahui asal bahan kontrol. Kekurangannya memerlukan tambahan waktu dan tenaga untuk membuatnya; harus membuat kumpulan khusus untuk enzim, dll; cara penyimpanan mungkin sukar bila kondisi suhu -70°C (deep freezer) tidak ada atau terlalu kecil; dan analisis stastitik harus dikerjakan tiap 3 - 4 bulan.</a:t>
            </a:r>
            <a:endParaRPr lang="en-US" sz="2000"/>
          </a:p>
          <a:p>
            <a:r>
              <a:rPr lang="en-US" sz="2000"/>
              <a:t>Serum yang dipakai harus memenuhi syarat yaitu tidak boleh ikterik atau hemolitik. Pembuatan dan pemeriksaan bahan kontrol ini harus dilakukan hati-hati sesuai dengan pedoman keamanan laboratorium, karena bahan ini belum tentu bebas dari HIV, HBV, HCV dan lain-lain.</a:t>
            </a:r>
            <a:endParaRPr lang="en-US" sz="2000"/>
          </a:p>
          <a:p>
            <a:r>
              <a:rPr lang="en-US" sz="2000"/>
              <a:t>2)Bahan kontrol yang dibuat dari bahan kimia murni sering disebut sebagai larutan spikes.</a:t>
            </a:r>
            <a:endParaRPr lang="en-US" sz="2000"/>
          </a:p>
          <a:p>
            <a:r>
              <a:rPr lang="en-US" sz="2000"/>
              <a:t>3)Bahan kontrol yang dibuat dari lisat, disebut juga hemolisat.</a:t>
            </a:r>
            <a:endParaRPr lang="en-US" sz="2000"/>
          </a:p>
          <a:p>
            <a:r>
              <a:rPr lang="en-US" sz="2000"/>
              <a:t>4)Kuman kontrol yang dibuat dari strain murni kuman.</a:t>
            </a:r>
            <a:endParaRPr 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33680"/>
          </a:xfrm>
        </p:spPr>
        <p:txBody>
          <a:bodyPr/>
          <a:p>
            <a:endParaRPr lang="en-US"/>
          </a:p>
        </p:txBody>
      </p:sp>
      <p:sp>
        <p:nvSpPr>
          <p:cNvPr id="3" name="Content Placeholder 2"/>
          <p:cNvSpPr>
            <a:spLocks noGrp="1"/>
          </p:cNvSpPr>
          <p:nvPr>
            <p:ph idx="1"/>
          </p:nvPr>
        </p:nvSpPr>
        <p:spPr>
          <a:xfrm>
            <a:off x="609600" y="664845"/>
            <a:ext cx="10972800" cy="5907405"/>
          </a:xfrm>
        </p:spPr>
        <p:txBody>
          <a:bodyPr/>
          <a:p>
            <a:r>
              <a:rPr lang="en-US" sz="2000"/>
              <a:t>Adapun macam bahan kontrol yang dibeli dalam bentuk sudah jadi (komersial) adalah:</a:t>
            </a:r>
            <a:endParaRPr lang="en-US" sz="2000"/>
          </a:p>
          <a:p>
            <a:r>
              <a:rPr lang="en-US" sz="2000"/>
              <a:t>1)Bahan kontrol Unassayed</a:t>
            </a:r>
            <a:endParaRPr lang="en-US" sz="2000"/>
          </a:p>
          <a:p>
            <a:r>
              <a:rPr lang="en-US" sz="2000"/>
              <a:t>Bahan kontrol unassayed merupakan bahan kontrol yang tidak mempunyai nilai rujukan sebagai tolok ukur. Nilai rujukan dapat diperoleh setelah dilakukan periode pendahuluan. Biasanya dibuat kadar normal atau abnormal (abnormal tinggi atau abnormal rendah). Kebaikan bahan kontrol jenis ini ialah lebih tahan lama, bisa digunakan untuk semua tes, tidak perlu membuat sendiri. Kekurangannya adalah kadang-kadang ada variasi dari botol ke botol ditam bah kesalahan pada rekonstitusi, sering serum diambil dari hewan yang mungkin tidak sama dengan serum manusia. Karena tidak mempunyai nilai rujukan yang baku maka tidak dapat dipakai untuk kontrol akurasi. Pemanfaatan bahan kontrol jenis ini untuk memantau ketelitian pemerksaan atau untuk melihat adanya perubahan akurasi. Uji ketelitian dilakukan setiap hari pemeriksaan.</a:t>
            </a:r>
            <a:endParaRPr lang="en-US" sz="2000"/>
          </a:p>
          <a:p>
            <a:r>
              <a:rPr lang="en-US" sz="2000"/>
              <a:t>2)Bahan kontrol Assayed</a:t>
            </a:r>
            <a:endParaRPr lang="en-US" sz="2000"/>
          </a:p>
          <a:p>
            <a:r>
              <a:rPr lang="en-US" sz="2000"/>
              <a:t>Bahan kontrol assayed merupakan bahan kontrol yang diketahui nilai rujukannya serta batas toleransi menurut metode pemeriksaannya. Harga bahan kontrol ini lebih mahal dibandingkan jenis unassayed. Bahan kontrol ini digunakan untuk kontrol akurasi dan juga presisi. Selain itu, bahan kontrol assayed digunakan untuk menilai alat dan cara baru.</a:t>
            </a:r>
            <a:endParaRPr 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09600" y="871855"/>
            <a:ext cx="10972800" cy="5255895"/>
          </a:xfrm>
        </p:spPr>
        <p:txBody>
          <a:bodyPr/>
          <a:p>
            <a:r>
              <a:rPr lang="en-US" sz="2400"/>
              <a:t>Untuk dapat digunakan sebagai bahan kontrol suatu pemeriksaan, bahan tersebut harus memenuhi persyaratan sebagai berikut:</a:t>
            </a:r>
            <a:endParaRPr lang="en-US" sz="2400"/>
          </a:p>
          <a:p>
            <a:r>
              <a:rPr lang="en-US" sz="2400"/>
              <a:t>a.Memiliki komposisi sama atau mirip dengan spesimen.</a:t>
            </a:r>
            <a:endParaRPr lang="en-US" sz="2400"/>
          </a:p>
          <a:p>
            <a:r>
              <a:rPr lang="en-US" sz="2400"/>
              <a:t>Misalnya untuk pemeriksaan urin digunakan bahan kontrol urin atau zat yang menyerupai urin.</a:t>
            </a:r>
            <a:endParaRPr lang="en-US" sz="2400"/>
          </a:p>
          <a:p>
            <a:r>
              <a:rPr lang="en-US" sz="2400"/>
              <a:t>b.Komponen yang terkandung di dalam bahan kontrol harus stabil, artinya selama masa penyimpanan bahan ini tidak boleh mengalami perubahan.</a:t>
            </a:r>
            <a:endParaRPr lang="en-US" sz="2400"/>
          </a:p>
          <a:p>
            <a:r>
              <a:rPr lang="en-US" sz="2400"/>
              <a:t>c.Hendaknya disertai dengan sertifikat analisis yang dikeluarkan oleh pabrik yang bersangkutan pada bahan kontrol jadi (komersial).</a:t>
            </a:r>
            <a:endParaRPr 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3" name="Content Placeholder 2"/>
          <p:cNvSpPr>
            <a:spLocks noGrp="1"/>
          </p:cNvSpPr>
          <p:nvPr>
            <p:ph sz="half" idx="1"/>
          </p:nvPr>
        </p:nvSpPr>
        <p:spPr/>
        <p:txBody>
          <a:bodyPr/>
          <a:p>
            <a:pPr marL="0" indent="0">
              <a:buNone/>
            </a:pPr>
            <a:r>
              <a:rPr lang="en-US" sz="2000"/>
              <a:t>4.Air</a:t>
            </a:r>
            <a:endParaRPr lang="en-US" sz="2000"/>
          </a:p>
          <a:p>
            <a:r>
              <a:rPr lang="en-US" sz="2000"/>
              <a:t>Air merupakan bahan termurah dari semua bahan yang digunakan di laboratorium tetapi air merupakan bahan terpenting dan yang paling sering digunakan, oleh karena itu kualitas air yang digunakan harus memenuhi standar seperti halnya bahan lain yang digunakan dalam analisis.</a:t>
            </a:r>
            <a:endParaRPr lang="en-US" sz="2000"/>
          </a:p>
          <a:p>
            <a:r>
              <a:rPr lang="en-US" sz="2000"/>
              <a:t>Laboratorium harus menetapkan tingkat kualitas air yang sesuai dengan kebutuhan.</a:t>
            </a:r>
            <a:endParaRPr lang="en-US" sz="2000"/>
          </a:p>
          <a:p>
            <a:r>
              <a:rPr lang="en-US" sz="2000"/>
              <a:t>Berdasarkan tingkat kualitasnya, terdapat beberapa jenis air yaitu air jenis 1, air jenis 2 dan air jenis 3.</a:t>
            </a:r>
            <a:endParaRPr lang="en-US" sz="2000"/>
          </a:p>
          <a:p>
            <a:r>
              <a:rPr lang="en-US" sz="2000"/>
              <a:t>Spesifikasi masing-masing jenis air dapat dilihat pada tabel  di bawah ini.</a:t>
            </a:r>
            <a:endParaRPr lang="en-US" sz="2000"/>
          </a:p>
          <a:p>
            <a:r>
              <a:rPr lang="en-US" sz="2000"/>
              <a:t>Spesifikasi jenis-jenis air untuk laboratorium</a:t>
            </a:r>
            <a:endParaRPr lang="en-US" sz="2000"/>
          </a:p>
        </p:txBody>
      </p:sp>
      <p:pic>
        <p:nvPicPr>
          <p:cNvPr id="4" name="Content Placeholder 3"/>
          <p:cNvPicPr>
            <a:picLocks noChangeAspect="1"/>
          </p:cNvPicPr>
          <p:nvPr>
            <p:ph sz="half" idx="2"/>
          </p:nvPr>
        </p:nvPicPr>
        <p:blipFill>
          <a:blip r:embed="rId1"/>
          <a:stretch>
            <a:fillRect/>
          </a:stretch>
        </p:blipFill>
        <p:spPr>
          <a:xfrm>
            <a:off x="6440170" y="1458595"/>
            <a:ext cx="5642610" cy="36271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609600" y="1174750"/>
            <a:ext cx="7083425" cy="4953000"/>
          </a:xfrm>
        </p:spPr>
        <p:txBody>
          <a:bodyPr/>
          <a:p>
            <a:r>
              <a:rPr lang="en-US" sz="2000"/>
              <a:t>Bakteri dalam air dapat menginaktivasi reagen, dapat berperan dalam jumlah total kontaminasi organik, atau mengubah sifat optis larutan.</a:t>
            </a:r>
            <a:endParaRPr lang="en-US" sz="2000"/>
          </a:p>
          <a:p>
            <a:r>
              <a:rPr lang="en-US" sz="2000"/>
              <a:t>Tahanan listrik menghasilkan ukuran non spesifik kandungan ion.</a:t>
            </a:r>
            <a:endParaRPr lang="en-US" sz="2000"/>
          </a:p>
          <a:p>
            <a:r>
              <a:rPr lang="en-US" sz="2000"/>
              <a:t>Silikat mempengaruhi pemeriksaan pada sebagian besar penentuan enzim, analisis elektrolit dan logam berat</a:t>
            </a:r>
            <a:endParaRPr lang="en-US" sz="2000"/>
          </a:p>
        </p:txBody>
      </p:sp>
      <p:sp>
        <p:nvSpPr>
          <p:cNvPr id="4" name="Content Placeholder 3"/>
          <p:cNvSpPr>
            <a:spLocks noGrp="1"/>
          </p:cNvSpPr>
          <p:nvPr>
            <p:ph sz="half" idx="2"/>
          </p:nvPr>
        </p:nvSpPr>
        <p:spPr>
          <a:xfrm>
            <a:off x="8154670" y="1174750"/>
            <a:ext cx="3427730" cy="4953000"/>
          </a:xfrm>
        </p:spPr>
        <p:txBody>
          <a:bodyPr/>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p:txBody>
          <a:bodyPr/>
          <a:p>
            <a:pPr marL="0" indent="0">
              <a:buNone/>
            </a:pPr>
            <a:r>
              <a:rPr lang="en-US" sz="2000"/>
              <a:t>5.Media</a:t>
            </a:r>
            <a:endParaRPr lang="en-US" sz="2000"/>
          </a:p>
          <a:p>
            <a:r>
              <a:rPr lang="en-US" sz="2000"/>
              <a:t>Media adalah suatu bahan yang terdiri atas campuran nutrisi (nutrient) yang ipakai untuk menumbuhkan mikroba.</a:t>
            </a:r>
            <a:endParaRPr lang="en-US" sz="2000"/>
          </a:p>
          <a:p>
            <a:r>
              <a:rPr lang="en-US" sz="2000"/>
              <a:t>Supaya mikroba dapat tumbuh dengan baik dalam suatu media, perlu dipenuhi syaratsyarat sebagai berikut:</a:t>
            </a:r>
            <a:endParaRPr lang="en-US" sz="2000"/>
          </a:p>
          <a:p>
            <a:r>
              <a:rPr lang="en-US" sz="2000"/>
              <a:t>a.Harus mengandung semua nutrisi yang mudah digunakan oleh mikroba</a:t>
            </a:r>
            <a:endParaRPr lang="en-US" sz="2000"/>
          </a:p>
          <a:p>
            <a:r>
              <a:rPr lang="en-US" sz="2000"/>
              <a:t>b.Harus mempunyai tekanan osmose, tegangan muka dan pH yang sesuai</a:t>
            </a:r>
            <a:endParaRPr lang="en-US" sz="2000"/>
          </a:p>
          <a:p>
            <a:r>
              <a:rPr lang="en-US" sz="2000"/>
              <a:t>c.Tidak mengandung zat-zat penghambat</a:t>
            </a:r>
            <a:endParaRPr lang="en-US" sz="2000"/>
          </a:p>
          <a:p>
            <a:r>
              <a:rPr lang="en-US" sz="2000"/>
              <a:t>d.Harus steril.</a:t>
            </a:r>
            <a:endParaRPr lang="en-US" sz="2000"/>
          </a:p>
        </p:txBody>
      </p:sp>
      <p:sp>
        <p:nvSpPr>
          <p:cNvPr id="4" name="Content Placeholder 3"/>
          <p:cNvSpPr>
            <a:spLocks noGrp="1"/>
          </p:cNvSpPr>
          <p:nvPr>
            <p:ph sz="half" idx="2"/>
          </p:nvPr>
        </p:nvSpPr>
        <p:spPr/>
        <p:txBody>
          <a:bodyPr/>
          <a:p>
            <a:pPr marL="0" indent="0">
              <a:buNone/>
            </a:pPr>
            <a:r>
              <a:rPr lang="en-US" sz="2000"/>
              <a:t>Jenis media dapat digolongkan berdasarkan :</a:t>
            </a:r>
            <a:endParaRPr lang="en-US" sz="2000"/>
          </a:p>
          <a:p>
            <a:r>
              <a:rPr lang="en-US" sz="2000"/>
              <a:t>a. Susunan kimia</a:t>
            </a:r>
            <a:endParaRPr lang="en-US" sz="2000"/>
          </a:p>
          <a:p>
            <a:r>
              <a:rPr lang="en-US" sz="2000"/>
              <a:t>Berdasarkan susunan kimianya, terdapat berbagai jenis media yaitu :</a:t>
            </a:r>
            <a:endParaRPr lang="en-US" sz="2000"/>
          </a:p>
          <a:p>
            <a:pPr marL="0" indent="0">
              <a:buNone/>
            </a:pPr>
            <a:r>
              <a:rPr lang="en-US" sz="2000"/>
              <a:t>1)Media anorganik: media yang tersusun dari bahan-bahan anorganik, misalnya silika gel</a:t>
            </a:r>
            <a:endParaRPr lang="en-US" sz="2000"/>
          </a:p>
          <a:p>
            <a:pPr marL="0" indent="0">
              <a:buNone/>
            </a:pPr>
            <a:r>
              <a:rPr lang="en-US" sz="2000"/>
              <a:t>2)Media organik: media yang tersusun dari bahan-bahan organik</a:t>
            </a:r>
            <a:endParaRPr lang="en-US" sz="2000"/>
          </a:p>
          <a:p>
            <a:pPr marL="0" indent="0">
              <a:buNone/>
            </a:pPr>
            <a:r>
              <a:rPr lang="en-US" sz="2000"/>
              <a:t>3)Media sintetis : media buatan, dengan ramuan yang tertentu, baik ready for use maupun ramuan sendiri.</a:t>
            </a:r>
            <a:endParaRPr lang="en-US" sz="2000"/>
          </a:p>
          <a:p>
            <a:pPr marL="0" indent="0">
              <a:buNone/>
            </a:pPr>
            <a:r>
              <a:rPr lang="en-US" sz="2000"/>
              <a:t>4)Media non sintetis: media alamiah, misalnya media wortel, media kentang dan lain-lain.</a:t>
            </a:r>
            <a:endParaRPr lang="en-US"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48920"/>
          </a:xfrm>
        </p:spPr>
        <p:txBody>
          <a:bodyPr/>
          <a:p>
            <a:endParaRPr lang="en-US"/>
          </a:p>
        </p:txBody>
      </p:sp>
      <p:sp>
        <p:nvSpPr>
          <p:cNvPr id="3" name="Content Placeholder 2"/>
          <p:cNvSpPr>
            <a:spLocks noGrp="1"/>
          </p:cNvSpPr>
          <p:nvPr>
            <p:ph sz="half" idx="1"/>
          </p:nvPr>
        </p:nvSpPr>
        <p:spPr>
          <a:xfrm>
            <a:off x="609600" y="734695"/>
            <a:ext cx="5384800" cy="4953000"/>
          </a:xfrm>
        </p:spPr>
        <p:txBody>
          <a:bodyPr/>
          <a:p>
            <a:pPr marL="0" indent="0">
              <a:buNone/>
            </a:pPr>
            <a:r>
              <a:rPr lang="en-US" sz="2000"/>
              <a:t>Konsistensi/kepadatan</a:t>
            </a:r>
            <a:endParaRPr lang="en-US" sz="2000"/>
          </a:p>
          <a:p>
            <a:r>
              <a:rPr lang="en-US" sz="2000"/>
              <a:t>Berdasarkan konsistensinya, terdapat berbagai jenis media yaitu :</a:t>
            </a:r>
            <a:endParaRPr lang="en-US" sz="2000"/>
          </a:p>
          <a:p>
            <a:r>
              <a:rPr lang="en-US" sz="2000"/>
              <a:t>1)Media cair (liquid medium), yaitu media bentuk cair (broths) misalnya : air pepton, nutrient broth, Tarozzi dan lain-lain.</a:t>
            </a:r>
            <a:endParaRPr lang="en-US" sz="2000"/>
          </a:p>
          <a:p>
            <a:r>
              <a:rPr lang="en-US" sz="2000"/>
              <a:t>2)Media setengah padat (semi solid medium), misalnya : SIM agar, Carry &amp; Blair dan lain-lain.</a:t>
            </a:r>
            <a:endParaRPr lang="en-US" sz="2000"/>
          </a:p>
          <a:p>
            <a:r>
              <a:rPr lang="en-US" sz="2000"/>
              <a:t>3)Media padat (solid medium), yaitu media bentuk padat/beku misalnya : media wortel, media kentang, media agar dan lain-lain.</a:t>
            </a:r>
            <a:endParaRPr lang="en-US" sz="2000"/>
          </a:p>
        </p:txBody>
      </p:sp>
      <p:sp>
        <p:nvSpPr>
          <p:cNvPr id="4" name="Content Placeholder 3"/>
          <p:cNvSpPr>
            <a:spLocks noGrp="1"/>
          </p:cNvSpPr>
          <p:nvPr>
            <p:ph sz="half" idx="2"/>
          </p:nvPr>
        </p:nvSpPr>
        <p:spPr>
          <a:xfrm>
            <a:off x="5994400" y="537210"/>
            <a:ext cx="5975985" cy="6485255"/>
          </a:xfrm>
        </p:spPr>
        <p:txBody>
          <a:bodyPr/>
          <a:p>
            <a:r>
              <a:rPr lang="en-US" sz="1200"/>
              <a:t>Fungsi</a:t>
            </a:r>
            <a:endParaRPr lang="en-US" sz="1200"/>
          </a:p>
          <a:p>
            <a:r>
              <a:rPr lang="en-US" sz="1200"/>
              <a:t>Berdasarkan fungsinya, terdapat berbagai jenis media yaitu :</a:t>
            </a:r>
            <a:endParaRPr lang="en-US" sz="1200"/>
          </a:p>
          <a:p>
            <a:r>
              <a:rPr lang="en-US" sz="1200"/>
              <a:t>1)Media transpor: perbenihan yang digunakan untuk mengirimkan spesimen dari suatu tempat ke laboratorium.</a:t>
            </a:r>
            <a:endParaRPr lang="en-US" sz="1200"/>
          </a:p>
          <a:p>
            <a:r>
              <a:rPr lang="en-US" sz="1200"/>
              <a:t>Contoh : Carry and Blair untuk tinja/rectal swab Stuart, Amies untuk usap nasofaring</a:t>
            </a:r>
            <a:endParaRPr lang="en-US" sz="1200"/>
          </a:p>
          <a:p>
            <a:r>
              <a:rPr lang="en-US" sz="1200"/>
              <a:t>2)Enrichment media: perbenihan yang digunakan untuk memperbanyak bakteri, baik yang ada di dalam spesimen maupun koloni-koloni yang kecil-kecil.</a:t>
            </a:r>
            <a:endParaRPr lang="en-US" sz="1200"/>
          </a:p>
          <a:p>
            <a:r>
              <a:rPr lang="en-US" sz="1200"/>
              <a:t>Contoh: Brain Heart Infusion broth untuk darah (aerob) Thioglycolate broth untuk darah (anaerob)</a:t>
            </a:r>
            <a:endParaRPr lang="en-US" sz="1200"/>
          </a:p>
          <a:p>
            <a:r>
              <a:rPr lang="en-US" sz="1200"/>
              <a:t>3)Enrichment exclusive media: perbenihan yang dapat memperbanyak segolongan bakteri sedangkan bakteri lainnya dihambat atau tidak dapat tumbuh.</a:t>
            </a:r>
            <a:endParaRPr lang="en-US" sz="1200"/>
          </a:p>
          <a:p>
            <a:r>
              <a:rPr lang="en-US" sz="1200"/>
              <a:t>Contoh : Alcalis pepton water untuk Vibrio spp Selenite broth untuk Salmonella spp</a:t>
            </a:r>
            <a:endParaRPr lang="en-US" sz="1200"/>
          </a:p>
          <a:p>
            <a:r>
              <a:rPr lang="en-US" sz="1200"/>
              <a:t>4)Exclusive media: perbenihan yang hanya dapat ditumbuhi segolongan bakteri saja, sedangkan bakteri lainnya tidak tumbuh dan dapat dibeda-bedakan koloni species satu dengan lainnya.</a:t>
            </a:r>
            <a:endParaRPr lang="en-US" sz="1200"/>
          </a:p>
          <a:p>
            <a:r>
              <a:rPr lang="en-US" sz="1200"/>
              <a:t>Contoh : Blood Tellurite plate untuk difteri Azide agar untuk Enterococcus spp</a:t>
            </a:r>
            <a:endParaRPr lang="en-US" sz="1200"/>
          </a:p>
          <a:p>
            <a:r>
              <a:rPr lang="en-US" sz="1200"/>
              <a:t>5)Media universal : perbenihan yang dapat ditumbuhi oleh hampir semua jenis bakteri</a:t>
            </a:r>
            <a:endParaRPr lang="en-US" sz="1200"/>
          </a:p>
          <a:p>
            <a:r>
              <a:rPr lang="en-US" sz="1200"/>
              <a:t>Contoh : Blood Agar, Brain Heart infusion agar , Tryptose soy</a:t>
            </a:r>
            <a:endParaRPr lang="en-US" sz="1200"/>
          </a:p>
          <a:p>
            <a:r>
              <a:rPr lang="en-US" sz="1200"/>
              <a:t>6)Selective media: perbenihan yang dapat digunakan untuk membedakan golongan satu dengan lainnya. sehingga dapat dipillih koloni-koloni bakteri yang dicarinya.</a:t>
            </a:r>
            <a:endParaRPr lang="en-US" sz="1200"/>
          </a:p>
          <a:p>
            <a:r>
              <a:rPr lang="en-US" sz="1200"/>
              <a:t>Contoh : Blood agar, Brain Heart infusion agar. SS Agar untuk Salmonella Shigella</a:t>
            </a:r>
            <a:endParaRPr lang="en-US" sz="1200"/>
          </a:p>
          <a:p>
            <a:r>
              <a:rPr lang="en-US" sz="1200"/>
              <a:t>7)Media identifikasi : perbenihan untuk 1 jenis ataupun untuk menentukan jenis bakteri, biasanya digunakan beberapa jenis media</a:t>
            </a:r>
            <a:endParaRPr lang="en-US" sz="1200"/>
          </a:p>
          <a:p>
            <a:r>
              <a:rPr lang="en-US" sz="1200"/>
              <a:t>Contoh : Media gula-gula, Simon's Citrat Agar</a:t>
            </a:r>
            <a:endParaRPr 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609600" y="1174750"/>
            <a:ext cx="9010650" cy="4953000"/>
          </a:xfrm>
        </p:spPr>
        <p:txBody>
          <a:bodyPr/>
          <a:p>
            <a:pPr marL="0" indent="0">
              <a:buNone/>
            </a:pPr>
            <a:r>
              <a:rPr lang="en-US" sz="2800"/>
              <a:t>Cara pembuatan</a:t>
            </a:r>
            <a:endParaRPr lang="en-US" sz="2800"/>
          </a:p>
          <a:p>
            <a:r>
              <a:rPr lang="en-US" sz="2800"/>
              <a:t>Berdasarkan cara pembuatannya. terdapat 2 jenis media yaitu :</a:t>
            </a:r>
            <a:endParaRPr lang="en-US" sz="2800"/>
          </a:p>
          <a:p>
            <a:r>
              <a:rPr lang="en-US" sz="2800"/>
              <a:t>1) Media buatan sendiri</a:t>
            </a:r>
            <a:endParaRPr lang="en-US" sz="2800"/>
          </a:p>
          <a:p>
            <a:r>
              <a:rPr lang="en-US" sz="2800"/>
              <a:t>a)dari bahan dasar</a:t>
            </a:r>
            <a:endParaRPr lang="en-US" sz="2800"/>
          </a:p>
          <a:p>
            <a:r>
              <a:rPr lang="en-US" sz="2800"/>
              <a:t>b)dari media dehidrasi (dehydrated)</a:t>
            </a:r>
            <a:endParaRPr lang="en-US" sz="2800"/>
          </a:p>
          <a:p>
            <a:r>
              <a:rPr lang="en-US" sz="2800"/>
              <a:t>2) Media jadi (komersial) </a:t>
            </a:r>
            <a:endParaRPr 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356235"/>
          </a:xfrm>
        </p:spPr>
        <p:txBody>
          <a:bodyPr/>
          <a:p>
            <a:r>
              <a:rPr lang="en-US"/>
              <a:t> B. DASAR PEMILIHAN</a:t>
            </a:r>
            <a:endParaRPr lang="en-US"/>
          </a:p>
        </p:txBody>
      </p:sp>
      <p:sp>
        <p:nvSpPr>
          <p:cNvPr id="3" name="Content Placeholder 2"/>
          <p:cNvSpPr>
            <a:spLocks noGrp="1"/>
          </p:cNvSpPr>
          <p:nvPr>
            <p:ph sz="half" idx="1"/>
          </p:nvPr>
        </p:nvSpPr>
        <p:spPr>
          <a:xfrm>
            <a:off x="609600" y="826770"/>
            <a:ext cx="5384800" cy="5300980"/>
          </a:xfrm>
        </p:spPr>
        <p:txBody>
          <a:bodyPr/>
          <a:p>
            <a:pPr marL="0" indent="0">
              <a:buNone/>
            </a:pPr>
            <a:r>
              <a:rPr lang="en-US" sz="1600"/>
              <a:t>Pada umumnya untuk memilih bahan laboratorium yang akan dipergunakan harus mempertimbangkan hal-hal sebagai berikut:</a:t>
            </a:r>
            <a:endParaRPr lang="en-US" sz="1600"/>
          </a:p>
          <a:p>
            <a:r>
              <a:rPr lang="en-US" sz="1600"/>
              <a:t>1.Kebutuhan</a:t>
            </a:r>
            <a:endParaRPr lang="en-US" sz="1600"/>
          </a:p>
          <a:p>
            <a:r>
              <a:rPr lang="en-US" sz="1600"/>
              <a:t>2.Produksi pabrik yang telah dikenal dan mempunyai sensitivitas dan spesifisitas yang tinggi</a:t>
            </a:r>
            <a:endParaRPr lang="en-US" sz="1600"/>
          </a:p>
          <a:p>
            <a:r>
              <a:rPr lang="en-US" sz="1600"/>
              <a:t>3.Deskripsi lengkap dari bahan atau produk</a:t>
            </a:r>
            <a:endParaRPr lang="en-US" sz="1600"/>
          </a:p>
          <a:p>
            <a:r>
              <a:rPr lang="en-US" sz="1600"/>
              <a:t>4.Mempunyai masa kadaluarsa yang panjang</a:t>
            </a:r>
            <a:endParaRPr lang="en-US" sz="1600"/>
          </a:p>
          <a:p>
            <a:r>
              <a:rPr lang="en-US" sz="1600"/>
              <a:t>5.Volume atau isi kemasan</a:t>
            </a:r>
            <a:endParaRPr lang="en-US" sz="1600"/>
          </a:p>
          <a:p>
            <a:r>
              <a:rPr lang="en-US" sz="1600"/>
              <a:t>6.Digunakan untuk pemakaian ulang atau sekali pakai</a:t>
            </a:r>
            <a:endParaRPr lang="en-US" sz="1600"/>
          </a:p>
          <a:p>
            <a:r>
              <a:rPr lang="en-US" sz="1600"/>
              <a:t>7.Mudah diperoleh di pasaran</a:t>
            </a:r>
            <a:endParaRPr lang="en-US" sz="1600"/>
          </a:p>
          <a:p>
            <a:r>
              <a:rPr lang="en-US" sz="1600"/>
              <a:t>8.Besarnya biaya tiap satuan (nilai ekonomis)</a:t>
            </a:r>
            <a:endParaRPr lang="en-US" sz="1600"/>
          </a:p>
          <a:p>
            <a:r>
              <a:rPr lang="en-US" sz="1600"/>
              <a:t>9.Pemasok/vendor</a:t>
            </a:r>
            <a:endParaRPr lang="en-US" sz="1600"/>
          </a:p>
          <a:p>
            <a:r>
              <a:rPr lang="en-US" sz="1600"/>
              <a:t>10.Kelancaran dan kesinambungan pengadaan</a:t>
            </a:r>
            <a:endParaRPr lang="en-US" sz="1600"/>
          </a:p>
          <a:p>
            <a:r>
              <a:rPr lang="en-US" sz="1600"/>
              <a:t>11.Pelayanan purna jual</a:t>
            </a:r>
            <a:endParaRPr lang="en-US" sz="1600"/>
          </a:p>
          <a:p>
            <a:r>
              <a:rPr lang="en-US" sz="1600"/>
              <a:t>12.Terdaftar sebagai bahan laboratorium dan alat kesehatan di Ditjen Yanfar dan Alkes Depkes.</a:t>
            </a:r>
            <a:endParaRPr lang="en-US" sz="1600"/>
          </a:p>
        </p:txBody>
      </p:sp>
      <p:sp>
        <p:nvSpPr>
          <p:cNvPr id="4" name="Content Placeholder 3"/>
          <p:cNvSpPr>
            <a:spLocks noGrp="1"/>
          </p:cNvSpPr>
          <p:nvPr>
            <p:ph sz="half" idx="2"/>
          </p:nvPr>
        </p:nvSpPr>
        <p:spPr>
          <a:xfrm>
            <a:off x="6197600" y="826770"/>
            <a:ext cx="6203950" cy="5300980"/>
          </a:xfrm>
        </p:spPr>
        <p:txBody>
          <a:bodyPr/>
          <a:p>
            <a:pPr marL="0" indent="0">
              <a:buNone/>
            </a:pPr>
            <a:r>
              <a:rPr lang="en-US" sz="1600"/>
              <a:t>Selain hal-hal tersebut di atas. untuk masing-masing bahan laboratorium perlu memperhatikan hal-hal sebagai berikut:</a:t>
            </a:r>
            <a:endParaRPr lang="en-US" sz="1600"/>
          </a:p>
          <a:p>
            <a:r>
              <a:rPr lang="en-US" sz="1600"/>
              <a:t>1. Reagen</a:t>
            </a:r>
            <a:endParaRPr lang="en-US" sz="1600"/>
          </a:p>
          <a:p>
            <a:r>
              <a:rPr lang="en-US" sz="1600"/>
              <a:t>a.Untuk analisis di laboratorium harus dipilih reagen tingkat analitis.</a:t>
            </a:r>
            <a:endParaRPr lang="en-US" sz="1600"/>
          </a:p>
          <a:p>
            <a:r>
              <a:rPr lang="en-US" sz="1600"/>
              <a:t>Beberapa zat organik dengan tingkat chemically pure harus diuji untuk setiap lot sebelum dipakai dalam penggunaan rutin, sedangkan zat kimia practical grade, commercial grade atau technical grade tidak boleh digunakan di laboratorium.</a:t>
            </a:r>
            <a:endParaRPr lang="en-US" sz="1600"/>
          </a:p>
          <a:p>
            <a:r>
              <a:rPr lang="en-US" sz="1600"/>
              <a:t>b.Reagen yang sudah jadi (komersial) direkomendasikan sebagai pilihan utama. Reagen buatan sendiri dipilih bila tidak tersedia reagen jadi/komersial.</a:t>
            </a:r>
            <a:endParaRPr lang="en-US" sz="1600"/>
          </a:p>
          <a:p>
            <a:r>
              <a:rPr lang="en-US" sz="1600"/>
              <a:t>Keuntungan reagen buatan sendiri:</a:t>
            </a:r>
            <a:endParaRPr lang="en-US" sz="1600"/>
          </a:p>
          <a:p>
            <a:r>
              <a:rPr lang="en-US" sz="1600"/>
              <a:t>1)Dapat dibuat segar sehingga penundaan dan kerusakan baik dalam transportasi maupun dalam penyimpanan dapat dihindari.</a:t>
            </a:r>
            <a:endParaRPr lang="en-US" sz="1600"/>
          </a:p>
          <a:p>
            <a:r>
              <a:rPr lang="en-US" sz="1600"/>
              <a:t>2)Penggunaan zat pengawet dapat dihindari.</a:t>
            </a:r>
            <a:endParaRPr lang="en-US" sz="1600"/>
          </a:p>
          <a:p>
            <a:r>
              <a:rPr lang="en-US" sz="1600"/>
              <a:t>3)Bila timbul masalah mengenai reagen dan standar, pemecahannya lebih mudah sebab proses pembuatannya diketahui.</a:t>
            </a:r>
            <a:endParaRPr 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0470" y="441413"/>
            <a:ext cx="3227715" cy="2341544"/>
          </a:xfrm>
        </p:spPr>
        <p:txBody>
          <a:bodyPr/>
          <a:lstStyle/>
          <a:p>
            <a:endParaRPr lang="en-US" dirty="0"/>
          </a:p>
        </p:txBody>
      </p:sp>
      <p:sp>
        <p:nvSpPr>
          <p:cNvPr id="3" name="Content Placeholder 2"/>
          <p:cNvSpPr>
            <a:spLocks noGrp="1"/>
          </p:cNvSpPr>
          <p:nvPr>
            <p:ph idx="1"/>
          </p:nvPr>
        </p:nvSpPr>
        <p:spPr>
          <a:xfrm>
            <a:off x="487730" y="441413"/>
            <a:ext cx="7597040" cy="5005229"/>
          </a:xfrm>
        </p:spPr>
        <p:txBody>
          <a:bodyPr>
            <a:normAutofit lnSpcReduction="10000"/>
          </a:bodyPr>
          <a:lstStyle/>
          <a:p>
            <a:pPr marL="731520" marR="0" indent="0" algn="just">
              <a:spcBef>
                <a:spcPts val="360"/>
              </a:spcBef>
              <a:spcAft>
                <a:spcPts val="0"/>
              </a:spcAft>
              <a:buNone/>
            </a:pP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laju</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endap</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enzim</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besi</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trace element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ini</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dipengaruhi</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secara</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langsung</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oleh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makanan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minuman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makanan</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minuman</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mempengaruhi</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reaksi</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proses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sehingga</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hasilnya</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menjadi</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tidak</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benar</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342900" marR="0" lvl="0" indent="-342900" algn="l">
              <a:spcBef>
                <a:spcPts val="1080"/>
              </a:spcBef>
              <a:spcAft>
                <a:spcPts val="0"/>
              </a:spcAft>
              <a:buClr>
                <a:srgbClr val="000000"/>
              </a:buClr>
              <a:buFont typeface="Verdana" panose="020B0604030504040204" pitchFamily="34" charset="0"/>
              <a:buAutoNum type="alphaLcPeriod" startAt="2"/>
            </a:pP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Obat-obat</a:t>
            </a:r>
            <a:endParaRPr lang="en-US" sz="1800" spc="0" dirty="0">
              <a:effectLst/>
              <a:latin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Obat-obat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diberikan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baik</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secara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oral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maupun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cara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lainnya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menyebabkan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respon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terhadap</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obat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tersebut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Disamping</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itu</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pemberian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obat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secara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intramuskular</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menimbulkan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jejas</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otot</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sehingga</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mengakibatkan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enzim</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yang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dikandung</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oleh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otot</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masuk</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selanjutnya</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1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1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mempengaruhi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hasil</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lain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Creatin kinase (CK) dan </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Lactic dehydrogenase (LDH).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Obat-obat</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sering</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digunakan</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mempengaruhi</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dilihat</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tabel</a:t>
            </a:r>
            <a:endParaRPr lang="en-US" sz="1800" dirty="0">
              <a:effectLst/>
              <a:latin typeface="Calibri" panose="020F0502020204030204" pitchFamily="34" charset="0"/>
              <a:cs typeface="Times New Roman" panose="02020603050405020304" pitchFamily="18" charset="0"/>
            </a:endParaRPr>
          </a:p>
          <a:p>
            <a:endParaRPr lang="en-US" dirty="0"/>
          </a:p>
        </p:txBody>
      </p:sp>
      <p:graphicFrame>
        <p:nvGraphicFramePr>
          <p:cNvPr id="6" name="Table 5"/>
          <p:cNvGraphicFramePr/>
          <p:nvPr/>
        </p:nvGraphicFramePr>
        <p:xfrm>
          <a:off x="8151030" y="441411"/>
          <a:ext cx="4040969" cy="6063787"/>
        </p:xfrm>
        <a:graphic>
          <a:graphicData uri="http://schemas.openxmlformats.org/drawingml/2006/table">
            <a:tbl>
              <a:tblPr>
                <a:tableStyleId>{5C22544A-7EE6-4342-B048-85BDC9FD1C3A}</a:tableStyleId>
              </a:tblPr>
              <a:tblGrid>
                <a:gridCol w="1337403"/>
                <a:gridCol w="2703566"/>
              </a:tblGrid>
              <a:tr h="325458">
                <a:tc>
                  <a:txBody>
                    <a:bodyPr/>
                    <a:lstStyle/>
                    <a:p>
                      <a:pPr marL="91440" marR="0" indent="0" algn="l" fontAlgn="ctr">
                        <a:spcBef>
                          <a:spcPts val="0"/>
                        </a:spcBef>
                        <a:spcAft>
                          <a:spcPts val="0"/>
                        </a:spcAft>
                      </a:pPr>
                      <a:r>
                        <a:rPr lang="en-US" sz="1000" u="none" strike="noStrike" spc="0" dirty="0">
                          <a:effectLst/>
                        </a:rPr>
                        <a:t>JENIS OBAT</a:t>
                      </a:r>
                      <a:endParaRPr lang="en-US" sz="1000" b="0" i="0" u="none" strike="noStrike" dirty="0">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10">
                          <a:effectLst/>
                        </a:rPr>
                        <a:t>PEMERIKSAAN YANG DIPENGARUHI</a:t>
                      </a:r>
                      <a:endParaRPr lang="en-US" sz="1000" b="0" i="0" u="none" strike="noStrike">
                        <a:effectLst/>
                        <a:latin typeface="Arial" panose="020B0604020202020204" pitchFamily="34" charset="0"/>
                      </a:endParaRPr>
                    </a:p>
                  </a:txBody>
                  <a:tcPr marL="73104" marR="73104" marT="36552" marB="36552" anchor="ctr"/>
                </a:tc>
              </a:tr>
              <a:tr h="1332909">
                <a:tc>
                  <a:txBody>
                    <a:bodyPr/>
                    <a:lstStyle/>
                    <a:p>
                      <a:pPr marL="91440" marR="0" indent="0" algn="l" fontAlgn="t">
                        <a:spcBef>
                          <a:spcPts val="0"/>
                        </a:spcBef>
                        <a:spcAft>
                          <a:spcPts val="0"/>
                        </a:spcAft>
                      </a:pPr>
                      <a:r>
                        <a:rPr lang="en-US" sz="1000" u="none" strike="noStrike" spc="0">
                          <a:effectLst/>
                        </a:rPr>
                        <a:t>Diuretik</a:t>
                      </a:r>
                      <a:endParaRPr lang="en-US" sz="1000" b="0" i="0" u="none" strike="noStrike">
                        <a:effectLst/>
                        <a:latin typeface="Arial" panose="020B0604020202020204" pitchFamily="34" charset="0"/>
                      </a:endParaRPr>
                    </a:p>
                  </a:txBody>
                  <a:tcPr marL="73104" marR="73104" marT="36552" marB="36552"/>
                </a:tc>
                <a:tc>
                  <a:txBody>
                    <a:bodyPr/>
                    <a:lstStyle/>
                    <a:p>
                      <a:pPr marL="484505" marR="118745" indent="-91440" algn="just" fontAlgn="t">
                        <a:lnSpc>
                          <a:spcPct val="131000"/>
                        </a:lnSpc>
                        <a:spcBef>
                          <a:spcPts val="0"/>
                        </a:spcBef>
                        <a:spcAft>
                          <a:spcPts val="0"/>
                        </a:spcAft>
                      </a:pPr>
                      <a:r>
                        <a:rPr lang="en-US" sz="1000" u="none" strike="noStrike" spc="-40">
                          <a:effectLst/>
                        </a:rPr>
                        <a:t>- Hampir seluruh hasil pemeriksaan substrat dan </a:t>
                      </a:r>
                      <a:r>
                        <a:rPr lang="en-US" sz="1000" u="none" strike="noStrike" spc="-10">
                          <a:effectLst/>
                        </a:rPr>
                        <a:t>enzim dalam darah akan meningkat karena </a:t>
                      </a:r>
                      <a:r>
                        <a:rPr lang="en-US" sz="1000" u="none" strike="noStrike" spc="-60">
                          <a:effectLst/>
                        </a:rPr>
                        <a:t>terjadi hemokonsentrasi, terutama pemeriksaan </a:t>
                      </a:r>
                      <a:r>
                        <a:rPr lang="en-US" sz="1000" u="none" strike="noStrike" spc="-70">
                          <a:effectLst/>
                        </a:rPr>
                        <a:t>Hb, Hitung sel darah, Hematokrit, Elektrolit- Pada </a:t>
                      </a:r>
                      <a:r>
                        <a:rPr lang="en-US" sz="1000" u="none" strike="noStrike" spc="-40">
                          <a:effectLst/>
                        </a:rPr>
                        <a:t>urin akan terjadi pengenceran</a:t>
                      </a:r>
                      <a:endParaRPr lang="en-US" sz="1000" b="0" i="0" u="none" strike="noStrike">
                        <a:effectLst/>
                        <a:latin typeface="Arial" panose="020B0604020202020204" pitchFamily="34" charset="0"/>
                      </a:endParaRPr>
                    </a:p>
                  </a:txBody>
                  <a:tcPr marL="73104" marR="73104" marT="36552" marB="36552"/>
                </a:tc>
              </a:tr>
              <a:tr h="291589">
                <a:tc>
                  <a:txBody>
                    <a:bodyPr/>
                    <a:lstStyle/>
                    <a:p>
                      <a:pPr marL="91440" marR="0" indent="0" algn="l" fontAlgn="ctr">
                        <a:spcBef>
                          <a:spcPts val="0"/>
                        </a:spcBef>
                        <a:spcAft>
                          <a:spcPts val="0"/>
                        </a:spcAft>
                      </a:pPr>
                      <a:r>
                        <a:rPr lang="en-US" sz="1000" u="none" strike="noStrike" spc="0" dirty="0" err="1">
                          <a:effectLst/>
                        </a:rPr>
                        <a:t>Cafein</a:t>
                      </a:r>
                      <a:endParaRPr lang="en-US" sz="1000" b="0" i="0" u="none" strike="noStrike" dirty="0">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40">
                          <a:effectLst/>
                        </a:rPr>
                        <a:t>Sama dengan diuretik</a:t>
                      </a:r>
                      <a:endParaRPr lang="en-US" sz="1000" b="0" i="0" u="none" strike="noStrike">
                        <a:effectLst/>
                        <a:latin typeface="Arial" panose="020B0604020202020204" pitchFamily="34" charset="0"/>
                      </a:endParaRPr>
                    </a:p>
                  </a:txBody>
                  <a:tcPr marL="73104" marR="73104" marT="36552" marB="36552" anchor="ctr"/>
                </a:tc>
              </a:tr>
              <a:tr h="1432296">
                <a:tc>
                  <a:txBody>
                    <a:bodyPr/>
                    <a:lstStyle/>
                    <a:p>
                      <a:pPr marL="91440" marR="0" indent="0" algn="l" fontAlgn="t">
                        <a:spcBef>
                          <a:spcPts val="0"/>
                        </a:spcBef>
                        <a:spcAft>
                          <a:spcPts val="0"/>
                        </a:spcAft>
                      </a:pPr>
                      <a:r>
                        <a:rPr lang="en-US" sz="1000" u="none" strike="noStrike" spc="0">
                          <a:effectLst/>
                        </a:rPr>
                        <a:t>Thiazid</a:t>
                      </a:r>
                      <a:endParaRPr lang="en-US" sz="1000" b="0" i="0" u="none" strike="noStrike">
                        <a:effectLst/>
                        <a:latin typeface="Arial" panose="020B0604020202020204" pitchFamily="34" charset="0"/>
                      </a:endParaRPr>
                    </a:p>
                  </a:txBody>
                  <a:tcPr marL="73104" marR="73104" marT="36552" marB="36552"/>
                </a:tc>
                <a:tc>
                  <a:txBody>
                    <a:bodyPr/>
                    <a:lstStyle/>
                    <a:p>
                      <a:pPr marL="347345" marR="0" indent="0" algn="l" fontAlgn="t">
                        <a:lnSpc>
                          <a:spcPts val="1090"/>
                        </a:lnSpc>
                        <a:spcBef>
                          <a:spcPts val="360"/>
                        </a:spcBef>
                        <a:spcAft>
                          <a:spcPts val="0"/>
                        </a:spcAft>
                      </a:pPr>
                      <a:r>
                        <a:rPr lang="en-US" sz="1000" u="none" strike="noStrike" spc="0" dirty="0">
                          <a:effectLst/>
                        </a:rPr>
                        <a:t>- </a:t>
                      </a:r>
                      <a:r>
                        <a:rPr lang="en-US" sz="1000" u="none" strike="noStrike" spc="0" dirty="0" err="1">
                          <a:effectLst/>
                        </a:rPr>
                        <a:t>Glukosa</a:t>
                      </a:r>
                      <a:r>
                        <a:rPr lang="en-US" sz="1000" u="none" strike="noStrike" spc="0" dirty="0">
                          <a:effectLst/>
                        </a:rPr>
                        <a:t> </a:t>
                      </a:r>
                      <a:r>
                        <a:rPr lang="en-US" sz="1000" u="none" strike="noStrike" spc="0" dirty="0" err="1">
                          <a:effectLst/>
                        </a:rPr>
                        <a:t>darah</a:t>
                      </a:r>
                      <a:endParaRPr lang="en-US" sz="1000" u="none" strike="noStrike" dirty="0">
                        <a:effectLst/>
                      </a:endParaRPr>
                    </a:p>
                    <a:p>
                      <a:pPr marL="347345" marR="1828800" indent="0" algn="l" fontAlgn="t">
                        <a:lnSpc>
                          <a:spcPts val="1375"/>
                        </a:lnSpc>
                        <a:spcBef>
                          <a:spcPts val="540"/>
                        </a:spcBef>
                        <a:spcAft>
                          <a:spcPts val="0"/>
                        </a:spcAft>
                      </a:pPr>
                      <a:r>
                        <a:rPr lang="en-US" sz="1000" u="none" strike="noStrike" spc="-5" dirty="0">
                          <a:effectLst/>
                        </a:rPr>
                        <a:t>- </a:t>
                      </a:r>
                      <a:r>
                        <a:rPr lang="en-US" sz="1000" u="none" strike="noStrike" spc="-5" dirty="0" err="1">
                          <a:effectLst/>
                        </a:rPr>
                        <a:t>Tes</a:t>
                      </a:r>
                      <a:r>
                        <a:rPr lang="en-US" sz="1000" u="none" strike="noStrike" spc="-5" dirty="0">
                          <a:effectLst/>
                        </a:rPr>
                        <a:t> </a:t>
                      </a:r>
                      <a:r>
                        <a:rPr lang="en-US" sz="1000" u="none" strike="noStrike" spc="-5" dirty="0" err="1">
                          <a:effectLst/>
                        </a:rPr>
                        <a:t>toleransi</a:t>
                      </a:r>
                      <a:r>
                        <a:rPr lang="en-US" sz="1000" u="none" strike="noStrike" spc="-5" dirty="0">
                          <a:effectLst/>
                        </a:rPr>
                        <a:t> </a:t>
                      </a:r>
                      <a:r>
                        <a:rPr lang="en-US" sz="1000" u="none" strike="noStrike" spc="-5" dirty="0" err="1">
                          <a:effectLst/>
                        </a:rPr>
                        <a:t>glukosa</a:t>
                      </a:r>
                      <a:r>
                        <a:rPr lang="en-US" sz="1000" u="none" strike="noStrike" spc="-5" dirty="0">
                          <a:effectLst/>
                        </a:rPr>
                        <a:t> </a:t>
                      </a:r>
                      <a:r>
                        <a:rPr lang="en-US" sz="1000" u="none" strike="noStrike" spc="0" dirty="0">
                          <a:effectLst/>
                        </a:rPr>
                        <a:t>- </a:t>
                      </a:r>
                      <a:r>
                        <a:rPr lang="en-US" sz="1000" u="none" strike="noStrike" spc="0" dirty="0" err="1">
                          <a:effectLst/>
                        </a:rPr>
                        <a:t>Ureum</a:t>
                      </a:r>
                      <a:r>
                        <a:rPr lang="en-US" sz="1000" u="none" strike="noStrike" spc="0" dirty="0">
                          <a:effectLst/>
                        </a:rPr>
                        <a:t> </a:t>
                      </a:r>
                      <a:r>
                        <a:rPr lang="en-US" sz="1000" u="none" strike="noStrike" spc="0" dirty="0" err="1">
                          <a:effectLst/>
                        </a:rPr>
                        <a:t>darah</a:t>
                      </a:r>
                      <a:endParaRPr lang="en-US" sz="1000" b="0" i="0" u="none" strike="noStrike" dirty="0">
                        <a:effectLst/>
                        <a:latin typeface="Arial" panose="020B0604020202020204" pitchFamily="34" charset="0"/>
                      </a:endParaRPr>
                    </a:p>
                  </a:txBody>
                  <a:tcPr marL="73104" marR="73104" marT="36552" marB="36552"/>
                </a:tc>
              </a:tr>
              <a:tr h="551804">
                <a:tc>
                  <a:txBody>
                    <a:bodyPr/>
                    <a:lstStyle/>
                    <a:p>
                      <a:pPr marL="91440" marR="0" indent="0" algn="l" fontAlgn="t">
                        <a:spcBef>
                          <a:spcPts val="0"/>
                        </a:spcBef>
                        <a:spcAft>
                          <a:spcPts val="0"/>
                        </a:spcAft>
                      </a:pPr>
                      <a:r>
                        <a:rPr lang="en-US" sz="1000" u="none" strike="noStrike" spc="-40">
                          <a:effectLst/>
                        </a:rPr>
                        <a:t>Pil KB (Hormon)</a:t>
                      </a:r>
                      <a:endParaRPr lang="en-US" sz="1000" b="0" i="0" u="none" strike="noStrike">
                        <a:effectLst/>
                        <a:latin typeface="Arial" panose="020B0604020202020204" pitchFamily="34" charset="0"/>
                      </a:endParaRPr>
                    </a:p>
                  </a:txBody>
                  <a:tcPr marL="73104" marR="73104" marT="36552" marB="36552"/>
                </a:tc>
                <a:tc>
                  <a:txBody>
                    <a:bodyPr/>
                    <a:lstStyle/>
                    <a:p>
                      <a:pPr marL="347345" marR="0" indent="0" algn="l" fontAlgn="t">
                        <a:spcBef>
                          <a:spcPts val="180"/>
                        </a:spcBef>
                        <a:spcAft>
                          <a:spcPts val="0"/>
                        </a:spcAft>
                      </a:pPr>
                      <a:r>
                        <a:rPr lang="en-US" sz="1000" u="none" strike="noStrike" spc="100" dirty="0">
                          <a:effectLst/>
                        </a:rPr>
                        <a:t>- LED</a:t>
                      </a:r>
                      <a:endParaRPr lang="en-US" sz="1000" u="none" strike="noStrike" dirty="0">
                        <a:effectLst/>
                      </a:endParaRPr>
                    </a:p>
                    <a:p>
                      <a:pPr marL="347345" marR="0" indent="0" algn="l" fontAlgn="t">
                        <a:spcBef>
                          <a:spcPts val="540"/>
                        </a:spcBef>
                        <a:spcAft>
                          <a:spcPts val="0"/>
                        </a:spcAft>
                      </a:pPr>
                      <a:r>
                        <a:rPr lang="en-US" sz="1000" u="none" strike="noStrike" spc="0" dirty="0">
                          <a:effectLst/>
                        </a:rPr>
                        <a:t>- Kadar </a:t>
                      </a:r>
                      <a:r>
                        <a:rPr lang="en-US" sz="1000" u="none" strike="noStrike" spc="0" dirty="0" err="1">
                          <a:effectLst/>
                        </a:rPr>
                        <a:t>hormon</a:t>
                      </a:r>
                      <a:endParaRPr lang="en-US" sz="1000" b="0" i="0" u="none" strike="noStrike" dirty="0">
                        <a:effectLst/>
                        <a:latin typeface="Arial" panose="020B0604020202020204" pitchFamily="34" charset="0"/>
                      </a:endParaRPr>
                    </a:p>
                  </a:txBody>
                  <a:tcPr marL="73104" marR="73104" marT="36552" marB="36552"/>
                </a:tc>
              </a:tr>
              <a:tr h="291589">
                <a:tc>
                  <a:txBody>
                    <a:bodyPr/>
                    <a:lstStyle/>
                    <a:p>
                      <a:pPr marL="91440" marR="0" indent="0" algn="l" fontAlgn="ctr">
                        <a:spcBef>
                          <a:spcPts val="0"/>
                        </a:spcBef>
                        <a:spcAft>
                          <a:spcPts val="0"/>
                        </a:spcAft>
                      </a:pPr>
                      <a:r>
                        <a:rPr lang="en-US" sz="1000" u="none" strike="noStrike" spc="0">
                          <a:effectLst/>
                        </a:rPr>
                        <a:t>Morfin</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20" dirty="0" err="1">
                          <a:effectLst/>
                        </a:rPr>
                        <a:t>Enzim</a:t>
                      </a:r>
                      <a:r>
                        <a:rPr lang="en-US" sz="1000" u="none" strike="noStrike" spc="-20" dirty="0">
                          <a:effectLst/>
                        </a:rPr>
                        <a:t> </a:t>
                      </a:r>
                      <a:r>
                        <a:rPr lang="en-US" sz="1000" u="none" strike="noStrike" spc="-20" dirty="0" err="1">
                          <a:effectLst/>
                        </a:rPr>
                        <a:t>hati</a:t>
                      </a:r>
                      <a:r>
                        <a:rPr lang="en-US" sz="1000" u="none" strike="noStrike" spc="-20" dirty="0">
                          <a:effectLst/>
                        </a:rPr>
                        <a:t> (GOT, GPT)</a:t>
                      </a:r>
                      <a:endParaRPr lang="en-US" sz="1000" b="0" i="0" u="none" strike="noStrike" dirty="0">
                        <a:effectLst/>
                        <a:latin typeface="Arial" panose="020B0604020202020204" pitchFamily="34" charset="0"/>
                      </a:endParaRPr>
                    </a:p>
                  </a:txBody>
                  <a:tcPr marL="73104" marR="73104" marT="36552" marB="36552" anchor="ctr"/>
                </a:tc>
              </a:tr>
              <a:tr h="291589">
                <a:tc>
                  <a:txBody>
                    <a:bodyPr/>
                    <a:lstStyle/>
                    <a:p>
                      <a:pPr marL="91440" marR="0" indent="0" algn="l" fontAlgn="ctr">
                        <a:spcBef>
                          <a:spcPts val="0"/>
                        </a:spcBef>
                        <a:spcAft>
                          <a:spcPts val="0"/>
                        </a:spcAft>
                      </a:pPr>
                      <a:r>
                        <a:rPr lang="en-US" sz="1000" u="none" strike="noStrike" spc="-40">
                          <a:effectLst/>
                        </a:rPr>
                        <a:t>Phenobarbital</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0" dirty="0">
                          <a:effectLst/>
                        </a:rPr>
                        <a:t>GGT</a:t>
                      </a:r>
                      <a:endParaRPr lang="en-US" sz="1000" b="0" i="0" u="none" strike="noStrike" dirty="0">
                        <a:effectLst/>
                        <a:latin typeface="Arial" panose="020B0604020202020204" pitchFamily="34" charset="0"/>
                      </a:endParaRPr>
                    </a:p>
                  </a:txBody>
                  <a:tcPr marL="73104" marR="73104" marT="36552" marB="36552" anchor="ctr"/>
                </a:tc>
              </a:tr>
              <a:tr h="291589">
                <a:tc>
                  <a:txBody>
                    <a:bodyPr/>
                    <a:lstStyle/>
                    <a:p>
                      <a:pPr marL="91440" marR="0" indent="0" algn="l" fontAlgn="ctr">
                        <a:spcBef>
                          <a:spcPts val="0"/>
                        </a:spcBef>
                        <a:spcAft>
                          <a:spcPts val="0"/>
                        </a:spcAft>
                      </a:pPr>
                      <a:r>
                        <a:rPr lang="en-US" sz="1000" u="none" strike="noStrike" spc="0">
                          <a:effectLst/>
                        </a:rPr>
                        <a:t>Efedrin</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40" dirty="0">
                          <a:effectLst/>
                        </a:rPr>
                        <a:t>Amphetamine dan </a:t>
                      </a:r>
                      <a:r>
                        <a:rPr lang="en-US" sz="1000" u="none" strike="noStrike" spc="-40" dirty="0" err="1">
                          <a:effectLst/>
                        </a:rPr>
                        <a:t>metamphetamine</a:t>
                      </a:r>
                      <a:endParaRPr lang="en-US" sz="1000" b="0" i="0" u="none" strike="noStrike" dirty="0">
                        <a:effectLst/>
                        <a:latin typeface="Arial" panose="020B0604020202020204" pitchFamily="34" charset="0"/>
                      </a:endParaRPr>
                    </a:p>
                  </a:txBody>
                  <a:tcPr marL="73104" marR="73104" marT="36552" marB="36552" anchor="ctr"/>
                </a:tc>
              </a:tr>
              <a:tr h="291589">
                <a:tc>
                  <a:txBody>
                    <a:bodyPr/>
                    <a:lstStyle/>
                    <a:p>
                      <a:pPr marL="91440" marR="0" indent="0" algn="l" fontAlgn="ctr">
                        <a:spcBef>
                          <a:spcPts val="0"/>
                        </a:spcBef>
                        <a:spcAft>
                          <a:spcPts val="0"/>
                        </a:spcAft>
                      </a:pPr>
                      <a:r>
                        <a:rPr lang="en-US" sz="1000" u="none" strike="noStrike" spc="0">
                          <a:effectLst/>
                        </a:rPr>
                        <a:t>Asetosal</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40" dirty="0">
                          <a:effectLst/>
                        </a:rPr>
                        <a:t>Uji hemostasis</a:t>
                      </a:r>
                      <a:endParaRPr lang="en-US" sz="1000" b="0" i="0" u="none" strike="noStrike" dirty="0">
                        <a:effectLst/>
                        <a:latin typeface="Arial" panose="020B0604020202020204" pitchFamily="34" charset="0"/>
                      </a:endParaRPr>
                    </a:p>
                  </a:txBody>
                  <a:tcPr marL="73104" marR="73104" marT="36552" marB="36552" anchor="ctr"/>
                </a:tc>
              </a:tr>
              <a:tr h="291589">
                <a:tc>
                  <a:txBody>
                    <a:bodyPr/>
                    <a:lstStyle/>
                    <a:p>
                      <a:pPr marL="91440" marR="0" indent="0" algn="l" fontAlgn="ctr">
                        <a:spcBef>
                          <a:spcPts val="0"/>
                        </a:spcBef>
                        <a:spcAft>
                          <a:spcPts val="0"/>
                        </a:spcAft>
                      </a:pPr>
                      <a:r>
                        <a:rPr lang="en-US" sz="1000" u="none" strike="noStrike" spc="0">
                          <a:effectLst/>
                        </a:rPr>
                        <a:t>Vitamin C</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40" dirty="0" err="1">
                          <a:effectLst/>
                        </a:rPr>
                        <a:t>Analisis</a:t>
                      </a:r>
                      <a:r>
                        <a:rPr lang="en-US" sz="1000" u="none" strike="noStrike" spc="-40" dirty="0">
                          <a:effectLst/>
                        </a:rPr>
                        <a:t> </a:t>
                      </a:r>
                      <a:r>
                        <a:rPr lang="en-US" sz="1000" u="none" strike="noStrike" spc="-40" dirty="0" err="1">
                          <a:effectLst/>
                        </a:rPr>
                        <a:t>kimia</a:t>
                      </a:r>
                      <a:r>
                        <a:rPr lang="en-US" sz="1000" u="none" strike="noStrike" spc="-40" dirty="0">
                          <a:effectLst/>
                        </a:rPr>
                        <a:t> </a:t>
                      </a:r>
                      <a:r>
                        <a:rPr lang="en-US" sz="1000" u="none" strike="noStrike" spc="-40" dirty="0" err="1">
                          <a:effectLst/>
                        </a:rPr>
                        <a:t>urin</a:t>
                      </a:r>
                      <a:endParaRPr lang="en-US" sz="1000" b="0" i="0" u="none" strike="noStrike" dirty="0">
                        <a:effectLst/>
                        <a:latin typeface="Arial" panose="020B0604020202020204" pitchFamily="34" charset="0"/>
                      </a:endParaRPr>
                    </a:p>
                  </a:txBody>
                  <a:tcPr marL="73104" marR="73104" marT="36552" marB="36552" anchor="ctr"/>
                </a:tc>
              </a:tr>
              <a:tr h="291589">
                <a:tc>
                  <a:txBody>
                    <a:bodyPr/>
                    <a:lstStyle/>
                    <a:p>
                      <a:pPr marL="91440" marR="0" indent="0" algn="l" fontAlgn="ctr">
                        <a:spcBef>
                          <a:spcPts val="0"/>
                        </a:spcBef>
                        <a:spcAft>
                          <a:spcPts val="0"/>
                        </a:spcAft>
                      </a:pPr>
                      <a:r>
                        <a:rPr lang="en-US" sz="1000" u="none" strike="noStrike" spc="-40">
                          <a:effectLst/>
                        </a:rPr>
                        <a:t>Obat antidiabetika</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10" dirty="0">
                          <a:effectLst/>
                        </a:rPr>
                        <a:t>- </a:t>
                      </a:r>
                      <a:r>
                        <a:rPr lang="en-US" sz="1000" u="none" strike="noStrike" spc="-10" dirty="0" err="1">
                          <a:effectLst/>
                        </a:rPr>
                        <a:t>Glukosa</a:t>
                      </a:r>
                      <a:r>
                        <a:rPr lang="en-US" sz="1000" u="none" strike="noStrike" spc="-10" dirty="0">
                          <a:effectLst/>
                        </a:rPr>
                        <a:t> </a:t>
                      </a:r>
                      <a:r>
                        <a:rPr lang="en-US" sz="1000" u="none" strike="noStrike" spc="-10" dirty="0" err="1">
                          <a:effectLst/>
                        </a:rPr>
                        <a:t>darah</a:t>
                      </a:r>
                      <a:r>
                        <a:rPr lang="en-US" sz="1000" u="none" strike="noStrike" spc="-10" dirty="0">
                          <a:effectLst/>
                        </a:rPr>
                        <a:t>- </a:t>
                      </a:r>
                      <a:r>
                        <a:rPr lang="en-US" sz="1000" u="none" strike="noStrike" spc="-10" dirty="0" err="1">
                          <a:effectLst/>
                        </a:rPr>
                        <a:t>Glukosa</a:t>
                      </a:r>
                      <a:r>
                        <a:rPr lang="en-US" sz="1000" u="none" strike="noStrike" spc="-10" dirty="0">
                          <a:effectLst/>
                        </a:rPr>
                        <a:t> </a:t>
                      </a:r>
                      <a:r>
                        <a:rPr lang="en-US" sz="1000" u="none" strike="noStrike" spc="-10" dirty="0" err="1">
                          <a:effectLst/>
                        </a:rPr>
                        <a:t>urin</a:t>
                      </a:r>
                      <a:endParaRPr lang="en-US" sz="1000" b="0" i="0" u="none" strike="noStrike" dirty="0">
                        <a:effectLst/>
                        <a:latin typeface="Arial" panose="020B0604020202020204" pitchFamily="34" charset="0"/>
                      </a:endParaRPr>
                    </a:p>
                  </a:txBody>
                  <a:tcPr marL="73104" marR="73104" marT="36552" marB="36552" anchor="ctr"/>
                </a:tc>
              </a:tr>
              <a:tr h="291589">
                <a:tc>
                  <a:txBody>
                    <a:bodyPr/>
                    <a:lstStyle/>
                    <a:p>
                      <a:pPr marL="91440" marR="0" indent="0" algn="l" fontAlgn="ctr">
                        <a:spcBef>
                          <a:spcPts val="0"/>
                        </a:spcBef>
                        <a:spcAft>
                          <a:spcPts val="0"/>
                        </a:spcAft>
                      </a:pPr>
                      <a:r>
                        <a:rPr lang="en-US" sz="1000" u="none" strike="noStrike" spc="-50">
                          <a:effectLst/>
                        </a:rPr>
                        <a:t>Kortikosteroid</a:t>
                      </a:r>
                      <a:endParaRPr lang="en-US" sz="1000" b="0" i="0" u="none" strike="noStrike">
                        <a:effectLst/>
                        <a:latin typeface="Arial" panose="020B0604020202020204" pitchFamily="34" charset="0"/>
                      </a:endParaRPr>
                    </a:p>
                  </a:txBody>
                  <a:tcPr marL="73104" marR="73104" marT="36552" marB="36552" anchor="ctr"/>
                </a:tc>
                <a:tc>
                  <a:txBody>
                    <a:bodyPr/>
                    <a:lstStyle/>
                    <a:p>
                      <a:pPr marL="347345" marR="0" indent="0" algn="l" fontAlgn="ctr">
                        <a:spcBef>
                          <a:spcPts val="0"/>
                        </a:spcBef>
                        <a:spcAft>
                          <a:spcPts val="0"/>
                        </a:spcAft>
                      </a:pPr>
                      <a:r>
                        <a:rPr lang="en-US" sz="1000" u="none" strike="noStrike" spc="-10" dirty="0">
                          <a:effectLst/>
                        </a:rPr>
                        <a:t>- </a:t>
                      </a:r>
                      <a:r>
                        <a:rPr lang="en-US" sz="1000" u="none" strike="noStrike" spc="-10" dirty="0" err="1">
                          <a:effectLst/>
                        </a:rPr>
                        <a:t>Hitung</a:t>
                      </a:r>
                      <a:r>
                        <a:rPr lang="en-US" sz="1000" u="none" strike="noStrike" spc="-10" dirty="0">
                          <a:effectLst/>
                        </a:rPr>
                        <a:t> </a:t>
                      </a:r>
                      <a:r>
                        <a:rPr lang="en-US" sz="1000" u="none" strike="noStrike" spc="-10" dirty="0" err="1">
                          <a:effectLst/>
                        </a:rPr>
                        <a:t>eosinofil</a:t>
                      </a:r>
                      <a:r>
                        <a:rPr lang="en-US" sz="1000" u="none" strike="noStrike" spc="-10" dirty="0">
                          <a:effectLst/>
                        </a:rPr>
                        <a:t> - </a:t>
                      </a:r>
                      <a:r>
                        <a:rPr lang="en-US" sz="1000" u="none" strike="noStrike" spc="-10" dirty="0" err="1">
                          <a:effectLst/>
                        </a:rPr>
                        <a:t>Tes</a:t>
                      </a:r>
                      <a:r>
                        <a:rPr lang="en-US" sz="1000" u="none" strike="noStrike" spc="-10" dirty="0">
                          <a:effectLst/>
                        </a:rPr>
                        <a:t> </a:t>
                      </a:r>
                      <a:r>
                        <a:rPr lang="en-US" sz="1000" u="none" strike="noStrike" spc="-10" dirty="0" err="1">
                          <a:effectLst/>
                        </a:rPr>
                        <a:t>toleransi</a:t>
                      </a:r>
                      <a:r>
                        <a:rPr lang="en-US" sz="1000" u="none" strike="noStrike" spc="-10" dirty="0">
                          <a:effectLst/>
                        </a:rPr>
                        <a:t> </a:t>
                      </a:r>
                      <a:r>
                        <a:rPr lang="en-US" sz="1000" u="none" strike="noStrike" spc="-10" dirty="0" err="1">
                          <a:effectLst/>
                        </a:rPr>
                        <a:t>glukosa</a:t>
                      </a:r>
                      <a:endParaRPr lang="en-US" sz="1000" b="0" i="0" u="none" strike="noStrike" dirty="0">
                        <a:effectLst/>
                        <a:latin typeface="Arial" panose="020B0604020202020204" pitchFamily="34" charset="0"/>
                      </a:endParaRPr>
                    </a:p>
                  </a:txBody>
                  <a:tcPr marL="73104" marR="73104" marT="36552" marB="36552" anchor="ct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94640"/>
          </a:xfrm>
        </p:spPr>
        <p:txBody>
          <a:bodyPr/>
          <a:p>
            <a:endParaRPr lang="en-US"/>
          </a:p>
        </p:txBody>
      </p:sp>
      <p:sp>
        <p:nvSpPr>
          <p:cNvPr id="3" name="Content Placeholder 2"/>
          <p:cNvSpPr>
            <a:spLocks noGrp="1"/>
          </p:cNvSpPr>
          <p:nvPr>
            <p:ph sz="half" idx="1"/>
          </p:nvPr>
        </p:nvSpPr>
        <p:spPr>
          <a:xfrm>
            <a:off x="609600" y="613410"/>
            <a:ext cx="4732655" cy="3982085"/>
          </a:xfrm>
        </p:spPr>
        <p:txBody>
          <a:bodyPr/>
          <a:p>
            <a:r>
              <a:rPr lang="en-US" sz="2000"/>
              <a:t>4)Bila reagen terkontaminasi atau rusak tidak perlu menunggu pengiriman reagen berikutnya.</a:t>
            </a:r>
            <a:endParaRPr lang="en-US" sz="2000"/>
          </a:p>
          <a:p>
            <a:r>
              <a:rPr lang="en-US" sz="2000"/>
              <a:t>5)Merupakan penghematan.</a:t>
            </a:r>
            <a:endParaRPr lang="en-US" sz="2000"/>
          </a:p>
          <a:p>
            <a:pPr marL="0" indent="0">
              <a:buNone/>
            </a:pPr>
            <a:r>
              <a:rPr lang="en-US" sz="2000"/>
              <a:t>Kerugian reagen buatan sendiri</a:t>
            </a:r>
            <a:endParaRPr lang="en-US" sz="2000"/>
          </a:p>
          <a:p>
            <a:r>
              <a:rPr lang="en-US" sz="2000"/>
              <a:t>1)Sulit distandardisasi.</a:t>
            </a:r>
            <a:endParaRPr lang="en-US" sz="2000"/>
          </a:p>
          <a:p>
            <a:r>
              <a:rPr lang="en-US" sz="2000"/>
              <a:t>2)Biasanya tidak melalui uji Quality Control (QC)</a:t>
            </a:r>
            <a:endParaRPr lang="en-US" sz="2000"/>
          </a:p>
          <a:p>
            <a:r>
              <a:rPr lang="en-US" sz="2000"/>
              <a:t>3)Tidak dapat ditentukan stabilitasnya</a:t>
            </a:r>
            <a:endParaRPr lang="en-US" sz="2000"/>
          </a:p>
        </p:txBody>
      </p:sp>
      <p:sp>
        <p:nvSpPr>
          <p:cNvPr id="4" name="Content Placeholder 3"/>
          <p:cNvSpPr>
            <a:spLocks noGrp="1"/>
          </p:cNvSpPr>
          <p:nvPr>
            <p:ph sz="half" idx="2"/>
          </p:nvPr>
        </p:nvSpPr>
        <p:spPr>
          <a:xfrm>
            <a:off x="5341620" y="613410"/>
            <a:ext cx="6240780" cy="5514340"/>
          </a:xfrm>
        </p:spPr>
        <p:txBody>
          <a:bodyPr/>
          <a:p>
            <a:pPr marL="0" indent="0">
              <a:buNone/>
            </a:pPr>
            <a:r>
              <a:rPr lang="en-US" sz="1200"/>
              <a:t>2. Standar</a:t>
            </a:r>
            <a:endParaRPr lang="en-US" sz="1200"/>
          </a:p>
          <a:p>
            <a:r>
              <a:rPr lang="en-US" sz="1200"/>
              <a:t>Standar primer merupakan standar yang direkomendasi. Digunakan dalam bentuk larutan untuk analisis.</a:t>
            </a:r>
            <a:endParaRPr lang="en-US" sz="1200"/>
          </a:p>
          <a:p>
            <a:pPr marL="0" indent="0">
              <a:buNone/>
            </a:pPr>
            <a:r>
              <a:rPr lang="en-US" sz="1200"/>
              <a:t>3. Bahan kontrol</a:t>
            </a:r>
            <a:endParaRPr lang="en-US" sz="1200"/>
          </a:p>
          <a:p>
            <a:r>
              <a:rPr lang="en-US" sz="1200"/>
              <a:t>Pemilihan bahan kontrol didasarkan pada hal-hal sebagai berikut:</a:t>
            </a:r>
            <a:endParaRPr lang="en-US" sz="1200"/>
          </a:p>
          <a:p>
            <a:r>
              <a:rPr lang="en-US" sz="1200"/>
              <a:t>a. Spesimen yang akan diperiksa.</a:t>
            </a:r>
            <a:endParaRPr lang="en-US" sz="1200"/>
          </a:p>
          <a:p>
            <a:r>
              <a:rPr lang="en-US" sz="1200"/>
              <a:t>Apabila spesimen yang diperiksa berasal dari manusia maka lebih baik menggunakan bahan kontrol yang berasal dari manusia, karena beberapa zat dalam bahan kontrol yang berasal dari binatang berbeda dengan bahan kontrol berasal dari manusia. Sedangkan spesimen selain dari manusia, misalnya air dan lain-lain hendaknya menggunakan bahan kontrol yang berasal dari bahan kimia murni.</a:t>
            </a:r>
            <a:endParaRPr lang="en-US" sz="1200"/>
          </a:p>
          <a:p>
            <a:r>
              <a:rPr lang="en-US" sz="1200"/>
              <a:t>b. Penggunaan</a:t>
            </a:r>
            <a:endParaRPr lang="en-US" sz="1200"/>
          </a:p>
          <a:p>
            <a:r>
              <a:rPr lang="en-US" sz="1200"/>
              <a:t>1)Bahan kontrol yang dibuat dari bahan kimia murni banyak dipakai pada pemeriksaan kimia lingkungan selain itu digunakan pula pada bidang kimia klinik dan urinalisis.</a:t>
            </a:r>
            <a:endParaRPr lang="en-US" sz="1200"/>
          </a:p>
          <a:p>
            <a:r>
              <a:rPr lang="en-US" sz="1200"/>
              <a:t>2)Pooled sera dan liofilisat banyak digunakan di bidang kimia klinik dan imunoserologi.</a:t>
            </a:r>
            <a:endParaRPr lang="en-US" sz="1200"/>
          </a:p>
          <a:p>
            <a:r>
              <a:rPr lang="en-US" sz="1200"/>
              <a:t>3)Bahan kontrol assayed digunakan untuk uji ketepatan dan ketelitian pemeriksaan, uji kualitas reagen, uji kualitas alat dan uji kualitas metode pemeriksaan.</a:t>
            </a:r>
            <a:endParaRPr lang="en-US" sz="1200"/>
          </a:p>
          <a:p>
            <a:r>
              <a:rPr lang="en-US" sz="1200"/>
              <a:t>4)' Bahan kontrol unassayed digunakan untuk uji ketelitian suatu pemeriksaan.</a:t>
            </a:r>
            <a:endParaRPr lang="en-US" sz="1200"/>
          </a:p>
          <a:p>
            <a:r>
              <a:rPr lang="en-US" sz="1200"/>
              <a:t>5)Kuman kontrol digunakan untuk menguji mutu reagen/ media pada bidang mikrobiologi.</a:t>
            </a:r>
            <a:endParaRPr lang="en-US"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609600" y="1174750"/>
            <a:ext cx="6203950" cy="4953000"/>
          </a:xfrm>
        </p:spPr>
        <p:txBody>
          <a:bodyPr/>
          <a:p>
            <a:pPr marL="0" indent="0">
              <a:buNone/>
            </a:pPr>
            <a:r>
              <a:rPr lang="en-US" sz="2400"/>
              <a:t>c. Stabilitas bahan kontrol</a:t>
            </a:r>
            <a:endParaRPr lang="en-US" sz="2400"/>
          </a:p>
          <a:p>
            <a:r>
              <a:rPr lang="en-US" sz="2400"/>
              <a:t>Umumnya bentuk padat bubuk (liofilisat) lebih stabil dan tahan lama dari pada bentuk cair. Untuk memudahkan transportasi, umumnya bentuk padat bubuk dibuat dalam bentuk strip.</a:t>
            </a:r>
            <a:endParaRPr lang="en-US" sz="2400"/>
          </a:p>
          <a:p>
            <a:r>
              <a:rPr lang="en-US" sz="2400"/>
              <a:t>Stabilitas bahan kontrol yang dibuat sendiri kurang terjamin, selain itu juga mempunyai bahaya infeksi yang tinggi.</a:t>
            </a:r>
            <a:endParaRPr lang="en-US"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128270"/>
          </a:xfrm>
        </p:spPr>
        <p:txBody>
          <a:bodyPr/>
          <a:p>
            <a:endParaRPr lang="en-US"/>
          </a:p>
        </p:txBody>
      </p:sp>
      <p:sp>
        <p:nvSpPr>
          <p:cNvPr id="3" name="Content Placeholder 2"/>
          <p:cNvSpPr>
            <a:spLocks noGrp="1"/>
          </p:cNvSpPr>
          <p:nvPr>
            <p:ph sz="half" idx="1"/>
          </p:nvPr>
        </p:nvSpPr>
        <p:spPr/>
        <p:txBody>
          <a:bodyPr/>
          <a:p>
            <a:endParaRPr lang="en-US"/>
          </a:p>
          <a:p>
            <a:endParaRPr lang="en-US"/>
          </a:p>
        </p:txBody>
      </p:sp>
      <p:sp>
        <p:nvSpPr>
          <p:cNvPr id="4" name="Content Placeholder 3"/>
          <p:cNvSpPr>
            <a:spLocks noGrp="1"/>
          </p:cNvSpPr>
          <p:nvPr>
            <p:ph sz="half" idx="2"/>
          </p:nvPr>
        </p:nvSpPr>
        <p:spPr>
          <a:xfrm>
            <a:off x="0" y="454660"/>
            <a:ext cx="8147050" cy="5673090"/>
          </a:xfrm>
        </p:spPr>
        <p:txBody>
          <a:bodyPr/>
          <a:p>
            <a:pPr marL="0" indent="0">
              <a:buNone/>
            </a:pPr>
            <a:r>
              <a:rPr lang="en-US" sz="1800"/>
              <a:t>4. Air</a:t>
            </a:r>
            <a:endParaRPr lang="en-US" sz="1800"/>
          </a:p>
          <a:p>
            <a:pPr marL="0" indent="0">
              <a:buNone/>
            </a:pPr>
            <a:r>
              <a:rPr lang="en-US" sz="1800"/>
              <a:t>Pemilihan jenis air didasarkan pada penggunaannya, yaitu : </a:t>
            </a:r>
            <a:endParaRPr lang="en-US" sz="1800"/>
          </a:p>
          <a:p>
            <a:pPr marL="0" indent="0">
              <a:buNone/>
            </a:pPr>
            <a:r>
              <a:rPr lang="en-US" sz="1800"/>
              <a:t>a. Air Jenis I/Air Suling/Aquades digunakan untuk:</a:t>
            </a:r>
            <a:endParaRPr lang="en-US" sz="1800"/>
          </a:p>
          <a:p>
            <a:pPr marL="346710" indent="15240">
              <a:buNone/>
            </a:pPr>
            <a:r>
              <a:rPr lang="en-US" sz="1800"/>
              <a:t>Metode kultur jaringan atau sel; analisis kimia ultra-mikro. analisis kimia yang khusus dan kritis dengan satuan pada tingkat nanogram atau sub-nanogram b/la diperlukan; penyiapan larutan standar, uji enzim, uji ligand, uji mineral dan logam berat, reagen tanpa pengawet dan uji kuantitatif metode imunofluoresen.</a:t>
            </a:r>
            <a:endParaRPr lang="en-US" sz="1800"/>
          </a:p>
          <a:p>
            <a:pPr marL="0" indent="0">
              <a:buNone/>
            </a:pPr>
            <a:r>
              <a:rPr lang="en-US" sz="1800"/>
              <a:t>b.Air Jenis II /Air Demineralisasi/Aquades digunakan untuk:</a:t>
            </a:r>
            <a:endParaRPr lang="en-US" sz="1800"/>
          </a:p>
          <a:p>
            <a:pPr marL="407035" indent="0">
              <a:buNone/>
            </a:pPr>
            <a:r>
              <a:rPr lang="en-US" sz="1800"/>
              <a:t>Sebagian besar metode pemeriksaan laboratorium kesehatan rutin, penyiapan media mikrobiologi, pengecatan dan pewarnaan histologi, pembuatan reagen yang akan disterilkan dan reagen dengan zat pengawet.</a:t>
            </a:r>
            <a:endParaRPr lang="en-US" sz="1800"/>
          </a:p>
          <a:p>
            <a:pPr marL="0" indent="0">
              <a:buNone/>
            </a:pPr>
            <a:r>
              <a:rPr lang="en-US" sz="1800"/>
              <a:t>c.Air Jenis III /Air Bersih digunakan untuk:</a:t>
            </a:r>
            <a:endParaRPr lang="en-US" sz="1800"/>
          </a:p>
          <a:p>
            <a:pPr marL="164465" indent="30480">
              <a:buNone/>
            </a:pPr>
            <a:r>
              <a:rPr lang="en-US" sz="1800"/>
              <a:t>Sebagian besar pemeriksaan kualitatif; pencucian alat gelas; pemeriksaan laboratorium umum yang tidak memerlukan air jenis I atau II.</a:t>
            </a:r>
            <a:endParaRPr lang="en-US" sz="1800"/>
          </a:p>
          <a:p>
            <a:pPr marL="49530" indent="30480" defTabSz="0">
              <a:buNone/>
              <a:tabLst>
                <a:tab pos="0" algn="l"/>
              </a:tabLst>
            </a:pPr>
            <a:r>
              <a:rPr lang="en-US" sz="1800"/>
              <a:t>5. Media</a:t>
            </a:r>
            <a:endParaRPr lang="en-US" sz="1800"/>
          </a:p>
          <a:p>
            <a:pPr marL="164465" indent="30480">
              <a:buNone/>
            </a:pPr>
            <a:r>
              <a:rPr lang="en-US" sz="1800"/>
              <a:t>Untuk pemilihan media yang akan dipergunakan harus mempertimbangkan tujuan pemeriksaan, stabilitas, transportasi dan nilai ekonomis.</a:t>
            </a:r>
            <a:endParaRPr lang="en-US" sz="1800"/>
          </a:p>
        </p:txBody>
      </p:sp>
      <p:pic>
        <p:nvPicPr>
          <p:cNvPr id="5" name="Picture 4"/>
          <p:cNvPicPr>
            <a:picLocks noChangeAspect="1"/>
          </p:cNvPicPr>
          <p:nvPr/>
        </p:nvPicPr>
        <p:blipFill>
          <a:blip r:embed="rId1"/>
          <a:stretch>
            <a:fillRect/>
          </a:stretch>
        </p:blipFill>
        <p:spPr>
          <a:xfrm>
            <a:off x="8404860" y="773430"/>
            <a:ext cx="3787140" cy="575754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C. PENGADAAN</a:t>
            </a:r>
            <a:br>
              <a:rPr lang="en-US"/>
            </a:br>
            <a:endParaRPr lang="en-US"/>
          </a:p>
        </p:txBody>
      </p:sp>
      <p:sp>
        <p:nvSpPr>
          <p:cNvPr id="3" name="Content Placeholder 2"/>
          <p:cNvSpPr>
            <a:spLocks noGrp="1"/>
          </p:cNvSpPr>
          <p:nvPr>
            <p:ph sz="half" idx="1"/>
          </p:nvPr>
        </p:nvSpPr>
        <p:spPr>
          <a:xfrm>
            <a:off x="609600" y="598170"/>
            <a:ext cx="11210925" cy="5680710"/>
          </a:xfrm>
        </p:spPr>
        <p:txBody>
          <a:bodyPr/>
          <a:p>
            <a:r>
              <a:rPr lang="en-US" sz="1800"/>
              <a:t>Pengadaan bahan laboratorium harus mempertimbangkan hal-hal sebagai berikut: </a:t>
            </a:r>
            <a:endParaRPr lang="en-US" sz="1800"/>
          </a:p>
          <a:p>
            <a:pPr marL="0" indent="0">
              <a:buNone/>
            </a:pPr>
            <a:r>
              <a:rPr lang="en-US" sz="1800"/>
              <a:t>1.Tingkat persediaan</a:t>
            </a:r>
            <a:endParaRPr lang="en-US" sz="1800"/>
          </a:p>
          <a:p>
            <a:pPr>
              <a:lnSpc>
                <a:spcPct val="100000"/>
              </a:lnSpc>
              <a:buFont typeface="Arial" panose="020B0604020202020204" pitchFamily="34" charset="0"/>
              <a:buChar char="•"/>
            </a:pPr>
            <a:r>
              <a:rPr lang="en-US" sz="1800"/>
              <a:t>Pada umumnya tingkat persediaan harus selalu sama dengan jumlah persediaan yaitu jumlah persediaan minimum ditambah jumlah safety stock.</a:t>
            </a:r>
            <a:endParaRPr lang="en-US" sz="1800"/>
          </a:p>
          <a:p>
            <a:pPr>
              <a:lnSpc>
                <a:spcPct val="100000"/>
              </a:lnSpc>
              <a:buFont typeface="Arial" panose="020B0604020202020204" pitchFamily="34" charset="0"/>
              <a:buChar char="•"/>
            </a:pPr>
            <a:r>
              <a:rPr lang="en-US" sz="1800"/>
              <a:t>Tingkat persediaan minimum adalah jumlah bahan yang diperlukan untuk memenuhi kegiatan operasional normal, sampai pengadaan berikutnya dari pembekal atau ruang penyimpanan umum.</a:t>
            </a:r>
            <a:endParaRPr lang="en-US" sz="1800"/>
          </a:p>
          <a:p>
            <a:pPr>
              <a:lnSpc>
                <a:spcPct val="100000"/>
              </a:lnSpc>
              <a:buFont typeface="Arial" panose="020B0604020202020204" pitchFamily="34" charset="0"/>
              <a:buChar char="•"/>
            </a:pPr>
            <a:r>
              <a:rPr lang="en-US" sz="1800"/>
              <a:t>Safety Stock adalah jumlah persediaan cadangan yang harus ada untuk bahan-bahan yang dibutuhkan atau yang sering terlambat diterima dari pemasok.</a:t>
            </a:r>
            <a:endParaRPr lang="en-US" sz="1800"/>
          </a:p>
          <a:p>
            <a:pPr>
              <a:lnSpc>
                <a:spcPct val="100000"/>
              </a:lnSpc>
              <a:buFont typeface="Arial" panose="020B0604020202020204" pitchFamily="34" charset="0"/>
              <a:buChar char="•"/>
            </a:pPr>
            <a:r>
              <a:rPr lang="en-US" sz="1800"/>
              <a:t>Buffer stock adalah stok penyangga kekurangan reagen di laboratorium Reserve stock adalah cadangan reagen/sisa</a:t>
            </a:r>
            <a:endParaRPr lang="en-US" sz="1800"/>
          </a:p>
          <a:p>
            <a:pPr marL="0" indent="0">
              <a:lnSpc>
                <a:spcPct val="100000"/>
              </a:lnSpc>
              <a:buFont typeface="Arial" panose="020B0604020202020204" pitchFamily="34" charset="0"/>
              <a:buNone/>
            </a:pPr>
            <a:r>
              <a:rPr lang="en-US" sz="1800"/>
              <a:t>2.Perkiraan jumlah kebutuhan</a:t>
            </a:r>
            <a:endParaRPr lang="en-US" sz="1800"/>
          </a:p>
          <a:p>
            <a:pPr>
              <a:lnSpc>
                <a:spcPct val="100000"/>
              </a:lnSpc>
              <a:buFont typeface="Arial" panose="020B0604020202020204" pitchFamily="34" charset="0"/>
              <a:buChar char="•"/>
            </a:pPr>
            <a:r>
              <a:rPr lang="en-US" sz="1800"/>
              <a:t>Perkiraan kebutuhan dapat diperoleh berdasarkan jumlah pemakaian atau pembelian bahan dalam periode 6-12 bulan yang lalu dan proyeksi jumlah pemeriksaan untuk periode 6-12 bulan untuk tahun yang akan datang. Jumlah rata-rata pemakaian bahan untuk satu bulan perlu dicatat.</a:t>
            </a:r>
            <a:endParaRPr lang="en-US" sz="1800"/>
          </a:p>
          <a:p>
            <a:pPr marL="0" indent="0">
              <a:lnSpc>
                <a:spcPct val="100000"/>
              </a:lnSpc>
              <a:buFont typeface="Arial" panose="020B0604020202020204" pitchFamily="34" charset="0"/>
              <a:buNone/>
            </a:pPr>
            <a:r>
              <a:rPr lang="en-US" sz="1800"/>
              <a:t>3.Waktu yang dibutuhkan untuk mendapatkan bahan (delivery time)</a:t>
            </a:r>
            <a:endParaRPr lang="en-US" sz="1800"/>
          </a:p>
          <a:p>
            <a:pPr>
              <a:lnSpc>
                <a:spcPct val="100000"/>
              </a:lnSpc>
              <a:buFont typeface="Arial" panose="020B0604020202020204" pitchFamily="34" charset="0"/>
              <a:buChar char="•"/>
            </a:pPr>
            <a:r>
              <a:rPr lang="en-US" sz="1800"/>
              <a:t>Lamanya waktu yang dibutuhkan mulai dari pemesanan sampai bahan diterima dari pemasok perlu diperhitungkan, terutama untuk bahan yang sulit didapat.</a:t>
            </a:r>
            <a:endParaRPr lang="en-US"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325120"/>
          </a:xfrm>
        </p:spPr>
        <p:txBody>
          <a:bodyPr/>
          <a:p>
            <a:r>
              <a:rPr lang="en-US"/>
              <a:t>D. PENYIMPANAN</a:t>
            </a:r>
            <a:endParaRPr lang="en-US"/>
          </a:p>
        </p:txBody>
      </p:sp>
      <p:sp>
        <p:nvSpPr>
          <p:cNvPr id="3" name="Content Placeholder 2"/>
          <p:cNvSpPr>
            <a:spLocks noGrp="1"/>
          </p:cNvSpPr>
          <p:nvPr>
            <p:ph sz="half" idx="1"/>
          </p:nvPr>
        </p:nvSpPr>
        <p:spPr>
          <a:xfrm>
            <a:off x="609600" y="613410"/>
            <a:ext cx="5384800" cy="5514340"/>
          </a:xfrm>
        </p:spPr>
        <p:txBody>
          <a:bodyPr/>
          <a:p>
            <a:pPr marL="0" indent="0">
              <a:buNone/>
            </a:pPr>
            <a:r>
              <a:rPr lang="en-US" sz="1800"/>
              <a:t>Bahan laboratorium yang sudah ada harus ditangani secara cermat dengan mempertimbangkan:</a:t>
            </a:r>
            <a:endParaRPr lang="en-US" sz="1800"/>
          </a:p>
          <a:p>
            <a:pPr marL="0" indent="0">
              <a:buNone/>
            </a:pPr>
            <a:r>
              <a:rPr lang="en-US" sz="1800"/>
              <a:t>1.Perputaran pemakaian dengan menggunakan kaidah :</a:t>
            </a:r>
            <a:endParaRPr lang="en-US" sz="1800"/>
          </a:p>
          <a:p>
            <a:r>
              <a:rPr lang="en-US" sz="1800"/>
              <a:t>Pertama masuk -pertama keluar (FIFO - first in - first out), yaitu bahwa barang yang lebih dahulu masuk persediaan harus digunakan lebih dahulu.</a:t>
            </a:r>
            <a:endParaRPr lang="en-US" sz="1800"/>
          </a:p>
          <a:p>
            <a:r>
              <a:rPr lang="en-US" sz="1800"/>
              <a:t>Masa kadaluarsa pendek dipakai dahulu (FEFO-first expired first out) Hal ini adalah untuk menjamin barang tidak rusak akibat penyimpanan yang terlalu lama.</a:t>
            </a:r>
            <a:endParaRPr lang="en-US" sz="1800"/>
          </a:p>
          <a:p>
            <a:pPr marL="0" indent="0">
              <a:buNone/>
            </a:pPr>
            <a:r>
              <a:rPr lang="en-US" sz="1800"/>
              <a:t>2.Tempat penyimpanan</a:t>
            </a:r>
            <a:endParaRPr lang="en-US" sz="1800"/>
          </a:p>
          <a:p>
            <a:pPr marL="0" indent="0">
              <a:buNone/>
            </a:pPr>
            <a:r>
              <a:rPr lang="en-US" sz="1800"/>
              <a:t>3.Suhti/kelembaban.</a:t>
            </a:r>
            <a:endParaRPr lang="en-US" sz="1800"/>
          </a:p>
          <a:p>
            <a:pPr marL="0" indent="0">
              <a:buNone/>
            </a:pPr>
            <a:r>
              <a:rPr lang="en-US" sz="1800"/>
              <a:t>4.Sirkulasi udara</a:t>
            </a:r>
            <a:endParaRPr lang="en-US" sz="1800"/>
          </a:p>
          <a:p>
            <a:pPr marL="213995" indent="-213995">
              <a:buNone/>
            </a:pPr>
            <a:r>
              <a:rPr lang="en-US" sz="1800"/>
              <a:t>5.Incompatibility/ Bahan kimia yang tidak boleh bercampur </a:t>
            </a:r>
            <a:endParaRPr lang="en-US" sz="1800"/>
          </a:p>
        </p:txBody>
      </p:sp>
      <p:sp>
        <p:nvSpPr>
          <p:cNvPr id="4" name="Content Placeholder 3"/>
          <p:cNvSpPr>
            <a:spLocks noGrp="1"/>
          </p:cNvSpPr>
          <p:nvPr>
            <p:ph sz="half" idx="2"/>
          </p:nvPr>
        </p:nvSpPr>
        <p:spPr>
          <a:xfrm>
            <a:off x="6197600" y="613410"/>
            <a:ext cx="5384800" cy="5514340"/>
          </a:xfrm>
        </p:spPr>
        <p:txBody>
          <a:bodyPr/>
          <a:p>
            <a:pPr marL="0" indent="0">
              <a:buNone/>
            </a:pPr>
            <a:r>
              <a:rPr lang="en-US" sz="1600"/>
              <a:t>Hal-hal khusus yang harus diperhatikan :</a:t>
            </a:r>
            <a:endParaRPr lang="en-US" sz="1600"/>
          </a:p>
          <a:p>
            <a:r>
              <a:rPr lang="en-US" sz="1600"/>
              <a:t>1. Reagen Buatan Sendiri</a:t>
            </a:r>
            <a:endParaRPr lang="en-US" sz="1600"/>
          </a:p>
          <a:p>
            <a:r>
              <a:rPr lang="en-US" sz="1600"/>
              <a:t>a.Harus diketahui sifat-sifat bahan kimia yang dibuat. Reagen tertentu tidak boleh disimpan berdekatan atau dicampur karena dapat bereaksi.</a:t>
            </a:r>
            <a:endParaRPr lang="en-US" sz="1600"/>
          </a:p>
          <a:p>
            <a:r>
              <a:rPr lang="en-US" sz="1600"/>
              <a:t>b.Penyimpanan untuk reagen tertentu mempunyai persyaratan khusus, misalnya:</a:t>
            </a:r>
            <a:endParaRPr lang="en-US" sz="1600"/>
          </a:p>
          <a:p>
            <a:r>
              <a:rPr lang="en-US" sz="1600"/>
              <a:t>c.Larutan berwarna disimpan dalam botol kaca berwarna coklat.</a:t>
            </a:r>
            <a:endParaRPr lang="en-US" sz="1600"/>
          </a:p>
          <a:p>
            <a:r>
              <a:rPr lang="en-US" sz="1600"/>
              <a:t>d.Larutan yang tidak mengalami reaksi fotokimia di simpan dalam botol plastik putih.</a:t>
            </a:r>
            <a:endParaRPr lang="en-US" sz="1600"/>
          </a:p>
          <a:p>
            <a:r>
              <a:rPr lang="en-US" sz="1600"/>
              <a:t>e.Cairan dan larutan organik disimpan dalam botol kaca berwarna coklat.</a:t>
            </a:r>
            <a:endParaRPr lang="en-US" sz="1600"/>
          </a:p>
          <a:p>
            <a:r>
              <a:rPr lang="en-US" sz="1600"/>
              <a:t>f.Disimpan pada suhu ruangan atau suhu dingin (2-8°C) atau harus beku</a:t>
            </a:r>
            <a:endParaRPr lang="en-US" sz="1600"/>
          </a:p>
          <a:p>
            <a:r>
              <a:rPr lang="en-US" sz="1600"/>
              <a:t>g.disesuaikan dengan ketentuannya.</a:t>
            </a:r>
            <a:endParaRPr lang="en-US" sz="1600"/>
          </a:p>
          <a:p>
            <a:r>
              <a:rPr lang="en-US" sz="1600"/>
              <a:t>h.Harus dilakukan uji stabilitas dan uji homogenitas.</a:t>
            </a:r>
            <a:endParaRPr lang="en-US" sz="1600"/>
          </a:p>
          <a:p>
            <a:r>
              <a:rPr lang="en-US" sz="1600"/>
              <a:t>i.Diberi label nama reagen, tanggal pembuatan, nomor register, expired date.</a:t>
            </a:r>
            <a:endParaRPr lang="en-US"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264160"/>
          </a:xfrm>
        </p:spPr>
        <p:txBody>
          <a:bodyPr/>
          <a:p>
            <a:endParaRPr lang="en-US"/>
          </a:p>
        </p:txBody>
      </p:sp>
      <p:sp>
        <p:nvSpPr>
          <p:cNvPr id="3" name="Content Placeholder 2"/>
          <p:cNvSpPr>
            <a:spLocks noGrp="1"/>
          </p:cNvSpPr>
          <p:nvPr>
            <p:ph sz="half" idx="1"/>
          </p:nvPr>
        </p:nvSpPr>
        <p:spPr>
          <a:xfrm>
            <a:off x="609600" y="750570"/>
            <a:ext cx="5384800" cy="5377180"/>
          </a:xfrm>
        </p:spPr>
        <p:txBody>
          <a:bodyPr/>
          <a:p>
            <a:pPr marL="0" indent="0">
              <a:buNone/>
            </a:pPr>
            <a:r>
              <a:rPr lang="en-US" sz="1800"/>
              <a:t>2..Reagen jadi (komersial)</a:t>
            </a:r>
            <a:endParaRPr lang="en-US" sz="1800"/>
          </a:p>
          <a:p>
            <a:r>
              <a:rPr lang="en-US" sz="1800"/>
              <a:t>a.Tutuplah botol waktu penyimpanan.</a:t>
            </a:r>
            <a:endParaRPr lang="en-US" sz="1800"/>
          </a:p>
          <a:p>
            <a:r>
              <a:rPr lang="en-US" sz="1800"/>
              <a:t>b.Tidak boleh terkena sinar matahari langsung.</a:t>
            </a:r>
            <a:endParaRPr lang="en-US" sz="1800"/>
          </a:p>
          <a:p>
            <a:r>
              <a:rPr lang="en-US" sz="1800"/>
              <a:t>c.Beberapa reagen ada yang harus disimpan dalam botol berwarna gelap.</a:t>
            </a:r>
            <a:endParaRPr lang="en-US" sz="1800"/>
          </a:p>
          <a:p>
            <a:r>
              <a:rPr lang="en-US" sz="1800"/>
              <a:t>d.Beberapa reagen tidak boleh diletakkan pada tempat yang berdekatan satu dengan lainnya.</a:t>
            </a:r>
            <a:endParaRPr lang="en-US" sz="1800"/>
          </a:p>
          <a:p>
            <a:r>
              <a:rPr lang="en-US" sz="1800"/>
              <a:t>e.Bahan-bahan yang berbahaya diletakkan di bagian bawah/lantai dengan label tanda bahaya.</a:t>
            </a:r>
            <a:endParaRPr lang="en-US" sz="1800"/>
          </a:p>
          <a:p>
            <a:r>
              <a:rPr lang="en-US" sz="1800"/>
              <a:t>f.Buat kartu stok yang memuat tanggal penerimaan, tanggalkadaluarsa, tanggal wadah reagen dibuka, jumlah reagen yang diambil dan jumlah reagen sisa serta paraf tenaga pemeriksa yang menggunakan.</a:t>
            </a:r>
            <a:endParaRPr lang="en-US" sz="1800"/>
          </a:p>
        </p:txBody>
      </p:sp>
      <p:sp>
        <p:nvSpPr>
          <p:cNvPr id="4" name="Content Placeholder 3"/>
          <p:cNvSpPr>
            <a:spLocks noGrp="1"/>
          </p:cNvSpPr>
          <p:nvPr>
            <p:ph sz="half" idx="2"/>
          </p:nvPr>
        </p:nvSpPr>
        <p:spPr>
          <a:xfrm>
            <a:off x="6197600" y="750570"/>
            <a:ext cx="5763895" cy="5377180"/>
          </a:xfrm>
        </p:spPr>
        <p:txBody>
          <a:bodyPr/>
          <a:p>
            <a:pPr marL="0" indent="0">
              <a:buNone/>
            </a:pPr>
            <a:r>
              <a:rPr lang="en-US" sz="1800"/>
              <a:t>3.Dehidrated media</a:t>
            </a:r>
            <a:endParaRPr lang="en-US" sz="1800"/>
          </a:p>
          <a:p>
            <a:r>
              <a:rPr lang="en-US" sz="1800"/>
              <a:t>a.Media yang didehidratasi tidak dapat disimpan untuk waktu yang tak terbatas terutama bila penutup wadah telah dibuka.</a:t>
            </a:r>
            <a:endParaRPr lang="en-US" sz="1800"/>
          </a:p>
          <a:p>
            <a:r>
              <a:rPr lang="en-US" sz="1800"/>
              <a:t>b.Jumlah keseluruhan harus dikemas dalam wadah yang akan habis digunakan dalam 1-2 bulan.</a:t>
            </a:r>
            <a:endParaRPr lang="en-US" sz="1800"/>
          </a:p>
          <a:p>
            <a:r>
              <a:rPr lang="en-US" sz="1800"/>
              <a:t>c.Saat diterima. semua wadah tertutup rapat.</a:t>
            </a:r>
            <a:endParaRPr lang="en-US" sz="1800"/>
          </a:p>
          <a:p>
            <a:r>
              <a:rPr lang="en-US" sz="1800"/>
              <a:t>d.Tanggal penerimaan harus dicatat pada setiap wadah.</a:t>
            </a:r>
            <a:endParaRPr lang="en-US" sz="1800"/>
          </a:p>
          <a:p>
            <a:r>
              <a:rPr lang="en-US" sz="1800"/>
              <a:t>e.Semua media dehidratasi harus disimpan di tempat gelap, sejuk (suhu &lt; 25°C) dan berventilasi baik. Rak-rak penyimpanan tidak boleh ditempatkan di dekat autoklaf atau tempat pencucian karena kelembaban dan suhu yang tinggi.</a:t>
            </a:r>
            <a:endParaRPr lang="en-US" sz="1800"/>
          </a:p>
          <a:p>
            <a:r>
              <a:rPr lang="en-US" sz="1800"/>
              <a:t>f.Tanggal membuka wadah harus dicatat pada wadah tersebut.</a:t>
            </a:r>
            <a:endParaRPr lang="en-US"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309880"/>
          </a:xfrm>
        </p:spPr>
        <p:txBody>
          <a:bodyPr/>
          <a:p>
            <a:endParaRPr lang="en-US"/>
          </a:p>
        </p:txBody>
      </p:sp>
      <p:sp>
        <p:nvSpPr>
          <p:cNvPr id="3" name="Content Placeholder 2"/>
          <p:cNvSpPr>
            <a:spLocks noGrp="1"/>
          </p:cNvSpPr>
          <p:nvPr>
            <p:ph sz="half" idx="1"/>
          </p:nvPr>
        </p:nvSpPr>
        <p:spPr>
          <a:xfrm>
            <a:off x="609600" y="688975"/>
            <a:ext cx="5384800" cy="5438775"/>
          </a:xfrm>
        </p:spPr>
        <p:txBody>
          <a:bodyPr/>
          <a:p>
            <a:pPr marL="0" indent="0">
              <a:buNone/>
            </a:pPr>
            <a:r>
              <a:rPr lang="en-US" sz="1800"/>
              <a:t>4. Media yang telah dilarutkan</a:t>
            </a:r>
            <a:endParaRPr lang="en-US" sz="1800"/>
          </a:p>
          <a:p>
            <a:pPr>
              <a:buFont typeface="+mj-lt"/>
              <a:buAutoNum type="alphaLcPeriod"/>
            </a:pPr>
            <a:r>
              <a:rPr lang="en-US" sz="1800"/>
              <a:t>Hindari terkena cahaya matahari langsung atau panas</a:t>
            </a:r>
            <a:endParaRPr lang="en-US" sz="1800"/>
          </a:p>
          <a:p>
            <a:pPr>
              <a:buFont typeface="+mj-lt"/>
              <a:buAutoNum type="alphaLcPeriod"/>
            </a:pPr>
            <a:r>
              <a:rPr lang="en-US" sz="1800"/>
              <a:t>Media yang diperkaya dengan darah, bahan organik atau antibiotik harus disimpan di dalam lemari es.</a:t>
            </a:r>
            <a:endParaRPr lang="en-US" sz="1800"/>
          </a:p>
          <a:p>
            <a:pPr>
              <a:buFont typeface="+mj-lt"/>
              <a:buAutoNum type="alphaLcPeriod"/>
            </a:pPr>
            <a:r>
              <a:rPr lang="en-US" sz="1800"/>
              <a:t>Harus dijaga agar media tidak mengalami kekeringan. Untuk media dalam cawan petri sebaiknya disimpan dalam kantong plastik tertutup dan disimpan di dalam lemari es.</a:t>
            </a:r>
            <a:endParaRPr lang="en-US" sz="1800"/>
          </a:p>
          <a:p>
            <a:pPr>
              <a:buFont typeface="+mj-lt"/>
              <a:buAutoNum type="alphaLcPeriod"/>
            </a:pPr>
            <a:r>
              <a:rPr lang="en-US" sz="1800"/>
              <a:t>Harus diperhatikan batas lama penyimpanannya, yaitu :</a:t>
            </a:r>
            <a:endParaRPr lang="en-US" sz="1800"/>
          </a:p>
          <a:p>
            <a:pPr>
              <a:buFont typeface="Arial" panose="020B0604020202020204" pitchFamily="34" charset="0"/>
              <a:buChar char="•"/>
            </a:pPr>
            <a:r>
              <a:rPr lang="en-US" sz="1800"/>
              <a:t>Tabung dengan sumbat kapas	: 1 minggu</a:t>
            </a:r>
            <a:endParaRPr lang="en-US" sz="1800"/>
          </a:p>
          <a:p>
            <a:pPr>
              <a:buFont typeface="Arial" panose="020B0604020202020204" pitchFamily="34" charset="0"/>
              <a:buChar char="•"/>
            </a:pPr>
            <a:r>
              <a:rPr lang="en-US" sz="1800"/>
              <a:t>Tabung dengan sumbat longgar	: 1 minggu</a:t>
            </a:r>
            <a:endParaRPr lang="en-US" sz="1800"/>
          </a:p>
          <a:p>
            <a:pPr>
              <a:buFont typeface="Arial" panose="020B0604020202020204" pitchFamily="34" charset="0"/>
              <a:buChar char="•"/>
            </a:pPr>
            <a:r>
              <a:rPr lang="en-US" sz="1800"/>
              <a:t>Cawan petri (dalam bungkus plastik)	: 3 minggu</a:t>
            </a:r>
            <a:endParaRPr lang="en-US" sz="1800"/>
          </a:p>
          <a:p>
            <a:pPr>
              <a:buFont typeface="Arial" panose="020B0604020202020204" pitchFamily="34" charset="0"/>
              <a:buChar char="•"/>
            </a:pPr>
            <a:r>
              <a:rPr lang="en-US" sz="1800"/>
              <a:t>Botol dengan tutup ulir (screwcap)	: 3 bulan.</a:t>
            </a:r>
            <a:endParaRPr lang="en-US" sz="1800"/>
          </a:p>
        </p:txBody>
      </p:sp>
      <p:sp>
        <p:nvSpPr>
          <p:cNvPr id="4" name="Content Placeholder 3"/>
          <p:cNvSpPr>
            <a:spLocks noGrp="1"/>
          </p:cNvSpPr>
          <p:nvPr>
            <p:ph sz="half" idx="2"/>
          </p:nvPr>
        </p:nvSpPr>
        <p:spPr/>
        <p:txBody>
          <a:bodyPr/>
          <a:p>
            <a:pPr marL="0" indent="0">
              <a:buNone/>
            </a:pPr>
            <a:r>
              <a:rPr lang="en-US" sz="2000"/>
              <a:t>5. Bahan-bahan Kimia yang Tidak Boleh Bercampur (incompatible)</a:t>
            </a:r>
            <a:endParaRPr lang="en-US" sz="2000"/>
          </a:p>
          <a:p>
            <a:r>
              <a:rPr lang="en-US" sz="2000"/>
              <a:t>Banyak bahan kimia di laboratorium yang dapat menimbulkan reaksi berbahaya jika</a:t>
            </a:r>
            <a:endParaRPr lang="en-US" sz="2000"/>
          </a:p>
          <a:p>
            <a:r>
              <a:rPr lang="en-US" sz="2000"/>
              <a:t>tercampur satu sama lain, reaksi tersebut dapat berupa kebakaran dan atau ledakan.</a:t>
            </a:r>
            <a:endParaRPr lang="en-US" sz="2000"/>
          </a:p>
          <a:p>
            <a:r>
              <a:rPr lang="en-US" sz="2000"/>
              <a:t>Beberapa contoh bahan kimia yang incompatible dapat dilihat pada tabel </a:t>
            </a:r>
            <a:endParaRPr lang="en-US" sz="2000"/>
          </a:p>
        </p:txBody>
      </p:sp>
      <p:pic>
        <p:nvPicPr>
          <p:cNvPr id="6" name="Picture 5"/>
          <p:cNvPicPr>
            <a:picLocks noChangeAspect="1"/>
          </p:cNvPicPr>
          <p:nvPr/>
        </p:nvPicPr>
        <p:blipFill>
          <a:blip r:embed="rId1"/>
          <a:stretch>
            <a:fillRect/>
          </a:stretch>
        </p:blipFill>
        <p:spPr>
          <a:xfrm>
            <a:off x="5993765" y="3881120"/>
            <a:ext cx="5896610" cy="26765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p:txBody>
          <a:bodyPr/>
          <a:p>
            <a:pPr algn="ctr"/>
            <a:r>
              <a:rPr lang="en-US" sz="4400">
                <a:latin typeface="PMingLiU-ExtB" panose="02020500000000000000" charset="-120"/>
                <a:ea typeface="PMingLiU-ExtB" panose="02020500000000000000" charset="-120"/>
              </a:rPr>
              <a:t>TERIMAKASIH</a:t>
            </a:r>
            <a:endParaRPr lang="en-US" sz="4400">
              <a:latin typeface="PMingLiU-ExtB" panose="02020500000000000000" charset="-120"/>
              <a:ea typeface="PMingLiU-ExtB" panose="02020500000000000000"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729" y="441414"/>
            <a:ext cx="10379053" cy="5640731"/>
          </a:xfrm>
        </p:spPr>
        <p:txBody>
          <a:bodyPr>
            <a:normAutofit fontScale="92500" lnSpcReduction="10000"/>
          </a:bodyPr>
          <a:lstStyle/>
          <a:p>
            <a:pPr marL="0" marR="0" lvl="0" indent="0" algn="l">
              <a:spcBef>
                <a:spcPts val="0"/>
              </a:spcBef>
              <a:spcAft>
                <a:spcPts val="0"/>
              </a:spcAft>
              <a:buClr>
                <a:srgbClr val="000000"/>
              </a:buClr>
              <a:buNone/>
            </a:pPr>
            <a:r>
              <a:rPr lang="en-US" sz="1800" spc="11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 </a:t>
            </a:r>
            <a:r>
              <a:rPr lang="en-US" sz="1800" spc="11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Merokok</a:t>
            </a:r>
            <a:endParaRPr lang="en-US" sz="1800" spc="0" dirty="0">
              <a:effectLst/>
              <a:latin typeface="Calibri" panose="020F0502020204030204" pitchFamily="34" charset="0"/>
              <a:cs typeface="Times New Roman" panose="02020603050405020304" pitchFamily="18" charset="0"/>
            </a:endParaRPr>
          </a:p>
          <a:p>
            <a:pPr marL="731520" marR="45720" indent="0" algn="just">
              <a:spcBef>
                <a:spcPts val="0"/>
              </a:spcBef>
              <a:spcAft>
                <a:spcPts val="0"/>
              </a:spcAft>
            </a:pP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Merokok</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menyebabkan</a:t>
            </a:r>
            <a:r>
              <a:rPr lang="en-US" sz="1800" spc="-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cepat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lambat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zat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tertentu</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yang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diperiksa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cepat</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1 jam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hanya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merokok</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1-5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batang</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terlihat</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akibatnya</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berupa</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asam</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lemak,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epinefrin</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8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gliserol</a:t>
            </a:r>
            <a:r>
              <a:rPr lang="en-US" sz="1800" spc="-8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bebas</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aldosteron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kortisol</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Ditemukan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Hb pada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perokok</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kronik</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cs typeface="Times New Roman" panose="02020603050405020304" pitchFamily="18" charset="0"/>
            </a:endParaRPr>
          </a:p>
          <a:p>
            <a:pPr marL="731520" marR="45720" indent="0" algn="just">
              <a:spcBef>
                <a:spcPts val="0"/>
              </a:spcBef>
              <a:spcAft>
                <a:spcPts val="0"/>
              </a:spcAft>
            </a:pP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Iambat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hitung</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leukosit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lipoprotein,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beberapa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enzim</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hormon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vitamin,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petanda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tumor dan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logam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berat</a:t>
            </a:r>
            <a:endParaRPr lang="en-US" sz="1800" spc="-50" dirty="0">
              <a:latin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latin typeface="Verdana" panose="020B0604030504040204" pitchFamily="34" charset="0"/>
                <a:ea typeface="Calibri" panose="020F0502020204030204" pitchFamily="34" charset="0"/>
                <a:cs typeface="Times New Roman" panose="02020603050405020304" pitchFamily="18" charset="0"/>
              </a:rPr>
              <a:t>d.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Alkohol</a:t>
            </a:r>
            <a:endParaRPr lang="en-US" sz="1800" dirty="0">
              <a:effectLst/>
              <a:latin typeface="Calibri" panose="020F0502020204030204" pitchFamily="34" charset="0"/>
              <a:cs typeface="Times New Roman" panose="02020603050405020304" pitchFamily="18" charset="0"/>
            </a:endParaRPr>
          </a:p>
          <a:p>
            <a:pPr marL="731520" marR="45720" indent="0" algn="just">
              <a:spcBef>
                <a:spcPts val="180"/>
              </a:spcBef>
              <a:spcAft>
                <a:spcPts val="0"/>
              </a:spcAft>
            </a:pP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Konsumsi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alkohol</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juga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menyebabkan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cepat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lambat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beberapa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analit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cepat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2 -4 jam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setelah</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konsumsi</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alkohol</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terlihat</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akibatnya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berupa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glukosa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laktat</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asam</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urat</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asidosis</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metabolik</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lambat</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berupa</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aktifitas</a:t>
            </a:r>
            <a:r>
              <a:rPr lang="en-US" sz="1800" spc="-2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glutamyltransferase</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AST, ALT,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trigliserida</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kortisol</a:t>
            </a:r>
            <a:r>
              <a:rPr lang="en-US" sz="1800" spc="-3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MCV (mean corpuscular </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volume)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merah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cs typeface="Times New Roman" panose="02020603050405020304" pitchFamily="18" charset="0"/>
            </a:endParaRPr>
          </a:p>
          <a:p>
            <a:pPr marL="0" marR="45720" indent="0" algn="just">
              <a:spcBef>
                <a:spcPts val="180"/>
              </a:spcBef>
              <a:spcAft>
                <a:spcPts val="0"/>
              </a:spcAft>
              <a:buNone/>
            </a:pP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fisik</a:t>
            </a:r>
            <a:endParaRPr lang="en-US" sz="1800" dirty="0">
              <a:effectLst/>
              <a:latin typeface="Calibri" panose="020F0502020204030204" pitchFamily="34" charset="0"/>
              <a:cs typeface="Times New Roman" panose="02020603050405020304" pitchFamily="18" charset="0"/>
            </a:endParaRPr>
          </a:p>
          <a:p>
            <a:pPr marL="731520" marR="45720" indent="0" algn="just">
              <a:spcBef>
                <a:spcPts val="0"/>
              </a:spcBef>
              <a:spcAft>
                <a:spcPts val="0"/>
              </a:spcAft>
            </a:pP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fisik</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menyebabkan</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pemindahan</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cairan</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kompartemen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di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pembuluh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interstitial,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kehilangan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cairan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berkeringat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hormon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Akibatnya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terdapat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perbedaan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besar</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gula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di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arteri</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di vena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serta</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konsentrasi</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gas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asam</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urat</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kreatinin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CK, AST, LDH, LED, Hb,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hitung</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sel</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produksi</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urin</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6" y="234335"/>
            <a:ext cx="8897565" cy="650855"/>
          </a:xfrm>
        </p:spPr>
        <p:txBody>
          <a:bodyPr>
            <a:normAutofit fontScale="90000"/>
          </a:bodyPr>
          <a:lstStyle/>
          <a:p>
            <a:endParaRPr lang="en-US" dirty="0"/>
          </a:p>
        </p:txBody>
      </p:sp>
      <p:sp>
        <p:nvSpPr>
          <p:cNvPr id="3" name="Content Placeholder 2"/>
          <p:cNvSpPr>
            <a:spLocks noGrp="1"/>
          </p:cNvSpPr>
          <p:nvPr>
            <p:ph idx="1"/>
          </p:nvPr>
        </p:nvSpPr>
        <p:spPr>
          <a:xfrm>
            <a:off x="495935" y="1218911"/>
            <a:ext cx="10048009" cy="4419600"/>
          </a:xfrm>
        </p:spPr>
        <p:txBody>
          <a:bodyPr>
            <a:normAutofit fontScale="85000" lnSpcReduction="10000"/>
          </a:bodyPr>
          <a:lstStyle/>
          <a:p>
            <a:pPr marL="502920" marR="0" indent="0" algn="l">
              <a:spcBef>
                <a:spcPts val="900"/>
              </a:spcBef>
              <a:spcAft>
                <a:spcPts val="0"/>
              </a:spcAft>
              <a:buNone/>
            </a:pP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Ketinggian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/altitude</a:t>
            </a:r>
            <a:endParaRPr lang="en-US" sz="1800" dirty="0">
              <a:effectLst/>
              <a:latin typeface="Calibri" panose="020F0502020204030204" pitchFamily="34" charset="0"/>
              <a:cs typeface="Times New Roman" panose="02020603050405020304" pitchFamily="18" charset="0"/>
            </a:endParaRPr>
          </a:p>
          <a:p>
            <a:pPr marL="731520" marR="45720" indent="0" algn="just">
              <a:spcBef>
                <a:spcPts val="0"/>
              </a:spcBef>
              <a:spcAft>
                <a:spcPts val="0"/>
              </a:spcAft>
            </a:pP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Beberapa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parameter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pemeriksaan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menunjukkan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nyata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sesuai</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tinggi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rendahnya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daratan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terhadap</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permukaan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laut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Parameter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tersebut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adalah</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CRP, B</a:t>
            </a:r>
            <a:r>
              <a:rPr lang="en-US" sz="1800" spc="-55" baseline="-25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-globulin,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hematokrit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hemoglobin dan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asam</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urat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Adaptasi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terhadap</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ketinggian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daratan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memerlukan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harian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hingga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berminggu-minggu</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502920" marR="0" indent="0" algn="l">
              <a:spcBef>
                <a:spcPts val="900"/>
              </a:spcBef>
              <a:spcAft>
                <a:spcPts val="0"/>
              </a:spcAft>
              <a:buNone/>
            </a:pP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Demam</a:t>
            </a:r>
            <a:endParaRPr lang="en-US" sz="1800" dirty="0">
              <a:effectLst/>
              <a:latin typeface="Calibri" panose="020F0502020204030204" pitchFamily="34" charset="0"/>
              <a:cs typeface="Times New Roman" panose="02020603050405020304" pitchFamily="18" charset="0"/>
            </a:endParaRPr>
          </a:p>
          <a:p>
            <a:pPr marL="731520" marR="0" indent="0" algn="l">
              <a:spcBef>
                <a:spcPts val="0"/>
              </a:spcBef>
              <a:spcAft>
                <a:spcPts val="0"/>
              </a:spcAft>
            </a:pP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Pada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demam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914400" marR="45720" lvl="0" indent="-342900" algn="just">
              <a:spcBef>
                <a:spcPts val="540"/>
              </a:spcBef>
              <a:spcAft>
                <a:spcPts val="0"/>
              </a:spcAft>
              <a:buClr>
                <a:srgbClr val="000000"/>
              </a:buClr>
              <a:buFont typeface="Verdana" panose="020B0604030504040204" pitchFamily="34" charset="0"/>
              <a:buAutoNum type="arabicParenR"/>
            </a:pP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gula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tahap</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permulaan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akibat</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insulin yang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menyebabkan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penurunan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gula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pada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tahap</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lanjut</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75" dirty="0">
              <a:effectLst/>
              <a:latin typeface="Calibri" panose="020F0502020204030204" pitchFamily="34" charset="0"/>
              <a:cs typeface="Times New Roman" panose="02020603050405020304" pitchFamily="18" charset="0"/>
            </a:endParaRPr>
          </a:p>
          <a:p>
            <a:pPr marL="914400" marR="45720" lvl="0" indent="-342900" algn="just">
              <a:spcBef>
                <a:spcPts val="720"/>
              </a:spcBef>
              <a:spcAft>
                <a:spcPts val="0"/>
              </a:spcAft>
              <a:buClr>
                <a:srgbClr val="000000"/>
              </a:buClr>
              <a:buFont typeface="Verdana" panose="020B0604030504040204" pitchFamily="34" charset="0"/>
              <a:buAutoNum type="arabicParenR"/>
            </a:pP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penurunan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kolesterol</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trigliserida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awal</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demam</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metabolisme</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lemak, dan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asam</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lemak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bebas</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benda-benda</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keton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penggunaan</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lemak yang </a:t>
            </a:r>
            <a:r>
              <a:rPr lang="en-US" sz="1800" spc="-7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meningkat</a:t>
            </a:r>
            <a:r>
              <a:rPr lang="en-US" sz="1800" spc="-7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demam</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sudah</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lama.</a:t>
            </a:r>
            <a:endParaRPr lang="en-US" sz="1800" spc="-75" dirty="0">
              <a:effectLst/>
              <a:latin typeface="Calibri" panose="020F0502020204030204" pitchFamily="34" charset="0"/>
              <a:cs typeface="Times New Roman" panose="02020603050405020304" pitchFamily="18" charset="0"/>
            </a:endParaRPr>
          </a:p>
          <a:p>
            <a:pPr marL="914400" marR="0" lvl="0" indent="-342900" algn="just">
              <a:spcBef>
                <a:spcPts val="720"/>
              </a:spcBef>
              <a:spcAft>
                <a:spcPts val="0"/>
              </a:spcAft>
              <a:buClr>
                <a:srgbClr val="000000"/>
              </a:buClr>
              <a:buFont typeface="Verdana" panose="020B0604030504040204" pitchFamily="34" charset="0"/>
              <a:buAutoNum type="arabicParenR"/>
            </a:pP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mudah</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menemukan</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parasit</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malaria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75" dirty="0">
              <a:effectLst/>
              <a:latin typeface="Calibri" panose="020F0502020204030204" pitchFamily="34" charset="0"/>
              <a:cs typeface="Times New Roman" panose="02020603050405020304" pitchFamily="18" charset="0"/>
            </a:endParaRPr>
          </a:p>
          <a:p>
            <a:pPr marL="914400" marR="0" lvl="0" indent="-342900" algn="just">
              <a:lnSpc>
                <a:spcPct val="114000"/>
              </a:lnSpc>
              <a:spcBef>
                <a:spcPts val="720"/>
              </a:spcBef>
              <a:spcAft>
                <a:spcPts val="0"/>
              </a:spcAft>
              <a:buClr>
                <a:srgbClr val="000000"/>
              </a:buClr>
              <a:buFont typeface="Verdana" panose="020B0604030504040204" pitchFamily="34" charset="0"/>
              <a:buAutoNum type="arabicParenR"/>
            </a:pP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mudah</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mendapatkan</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biakan</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positif</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75" dirty="0">
              <a:effectLst/>
              <a:latin typeface="Calibri" panose="020F0502020204030204" pitchFamily="34" charset="0"/>
              <a:cs typeface="Times New Roman" panose="02020603050405020304" pitchFamily="18" charset="0"/>
            </a:endParaRPr>
          </a:p>
          <a:p>
            <a:pPr marL="914400" marR="0" lvl="0" indent="-342900" algn="just">
              <a:spcBef>
                <a:spcPts val="360"/>
              </a:spcBef>
              <a:spcAft>
                <a:spcPts val="0"/>
              </a:spcAft>
              <a:buClr>
                <a:srgbClr val="000000"/>
              </a:buClr>
              <a:buFont typeface="Verdana" panose="020B0604030504040204" pitchFamily="34" charset="0"/>
              <a:buAutoNum type="arabicParenR"/>
            </a:pP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Reaksi</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anamnestik</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menyebabkan</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kenaikan</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titer </a:t>
            </a:r>
            <a:r>
              <a:rPr lang="en-US" sz="1800" spc="-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Widal</a:t>
            </a:r>
            <a:r>
              <a:rPr lang="en-US" sz="1800" spc="-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spc="-75"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716" y="1027430"/>
            <a:ext cx="10803726" cy="3651504"/>
          </a:xfrm>
        </p:spPr>
        <p:txBody>
          <a:bodyPr>
            <a:normAutofit fontScale="92500" lnSpcReduction="20000"/>
          </a:bodyPr>
          <a:lstStyle/>
          <a:p>
            <a:pPr marL="457200" marR="0" indent="0" algn="l">
              <a:spcBef>
                <a:spcPts val="900"/>
              </a:spcBef>
              <a:spcAft>
                <a:spcPts val="0"/>
              </a:spcAft>
              <a:buNone/>
            </a:pP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 Trauma</a:t>
            </a:r>
            <a:endParaRPr lang="en-US" sz="1800" dirty="0">
              <a:effectLst/>
              <a:latin typeface="Calibri" panose="020F0502020204030204" pitchFamily="34" charset="0"/>
              <a:cs typeface="Times New Roman" panose="02020603050405020304" pitchFamily="18" charset="0"/>
            </a:endParaRPr>
          </a:p>
          <a:p>
            <a:pPr marL="731520" marR="45720" indent="0" algn="just">
              <a:spcBef>
                <a:spcPts val="0"/>
              </a:spcBef>
              <a:spcAft>
                <a:spcPts val="0"/>
              </a:spcAft>
            </a:pP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Trauma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luka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perdarahan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menyebabkan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lain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7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penurunan</a:t>
            </a:r>
            <a:r>
              <a:rPr lang="en-US" sz="1800" spc="-7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substrat</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maupun</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aktivitas</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enzim</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diukur</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termasuk</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3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3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Hb,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hematokrit</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produksi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urin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Hal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disebabkan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karena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pemindahan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cairan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pembuluh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sehingga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mengakibatkan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terjadinya</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pengenceran</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darah</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tingkat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lanjut</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peningkatan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ureum</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kreatinin</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serta</a:t>
            </a:r>
            <a:r>
              <a:rPr lang="en-US" sz="1800" spc="-6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enzim-enzim</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berasal</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dari</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otot</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cs typeface="Times New Roman" panose="02020603050405020304" pitchFamily="18" charset="0"/>
            </a:endParaRPr>
          </a:p>
          <a:p>
            <a:pPr marL="457200" marR="0" indent="0" algn="l">
              <a:spcBef>
                <a:spcPts val="900"/>
              </a:spcBef>
              <a:spcAft>
                <a:spcPts val="0"/>
              </a:spcAft>
              <a:buNone/>
            </a:pP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circadian </a:t>
            </a:r>
            <a:r>
              <a:rPr lang="en-US" sz="1800" spc="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rythme</a:t>
            </a:r>
            <a:endParaRPr lang="en-US" sz="1800" dirty="0">
              <a:effectLst/>
              <a:latin typeface="Calibri" panose="020F0502020204030204" pitchFamily="34" charset="0"/>
              <a:cs typeface="Times New Roman" panose="02020603050405020304" pitchFamily="18" charset="0"/>
            </a:endParaRPr>
          </a:p>
          <a:p>
            <a:pPr marL="731520" marR="45720" indent="0" algn="just">
              <a:spcBef>
                <a:spcPts val="0"/>
              </a:spcBef>
              <a:spcAft>
                <a:spcPts val="0"/>
              </a:spcAft>
            </a:pP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Pada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manusia</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perbedaan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zat-zat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tertentu</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dalam</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tubuh</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disebut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dengan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circadian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rhytme</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Perubahan</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zat</a:t>
            </a:r>
            <a:r>
              <a:rPr lang="en-US" sz="1800" spc="-5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yang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dipengaruhi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oleh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waktu</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bersifat</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linear (garis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lurus</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seperti</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umur</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5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dapat</a:t>
            </a:r>
            <a:r>
              <a:rPr lang="en-US" sz="1800" spc="-5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bersifat</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siklus</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seperti</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siklus</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harian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diurnal),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siklus</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bulanan</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6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menstruasi</a:t>
            </a:r>
            <a:r>
              <a:rPr lang="en-US" sz="1800" spc="-6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dan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musiman</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Variasi</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diurnal yang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terjadi</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antara</a:t>
            </a:r>
            <a:r>
              <a:rPr lang="en-US" sz="1800" spc="-4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lain :</a:t>
            </a:r>
            <a:endParaRPr lang="en-US" sz="1800" dirty="0">
              <a:effectLst/>
              <a:latin typeface="Calibri" panose="020F0502020204030204" pitchFamily="34" charset="0"/>
              <a:cs typeface="Times New Roman" panose="02020603050405020304" pitchFamily="18" charset="0"/>
            </a:endParaRPr>
          </a:p>
          <a:p>
            <a:pPr marL="960120" marR="45720" indent="-228600" algn="l">
              <a:spcBef>
                <a:spcPts val="540"/>
              </a:spcBef>
              <a:spcAft>
                <a:spcPts val="0"/>
              </a:spcAft>
            </a:pP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Besi</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serum,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kadar</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besi</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serum yang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diambil</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pada sore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hari</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akan</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lebih</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25"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tinggi</a:t>
            </a:r>
            <a:r>
              <a:rPr lang="en-US" sz="1800" spc="-25"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daripada</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pagi</a:t>
            </a:r>
            <a:r>
              <a:rPr lang="en-US" sz="1800" spc="-4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spc="-4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hari</a:t>
            </a:r>
            <a:endParaRPr lang="en-US" sz="1800" dirty="0">
              <a:effectLst/>
              <a:latin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46810" y="1236980"/>
            <a:ext cx="928306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6400800" algn="l"/>
              </a:tabLst>
            </a:pP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Glukosa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insulin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mencapai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puncaknya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pagi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sehingga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apabila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tes</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toleransi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glukosa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dilakukan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siang</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maka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hasilnya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tinggi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daripada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bila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dilakukan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pagi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Enzim</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Aktivitas</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enzim</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yang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diukur</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berfluktuasi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disebabkan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oleh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hormon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yang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berbeda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waktu</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ke</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waktu</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Eosinofil</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Jumlah</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eosinofil</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menunjukkan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variasi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diurnal,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jumlahnya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rendah</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malam</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sampai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pagi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dibandingkan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siang</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Kortisol</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kadarnya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tinggi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pagi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dibandingkan</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malam</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Kalium, pada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pagi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lebih</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tinggi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daripada</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siang</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hari</a:t>
            </a:r>
            <a:r>
              <a:rPr kumimoji="0" lang="en-US" altLang="en-US" b="0" i="0" u="none" strike="noStrike" cap="none" normalizeH="0" baseline="0" dirty="0">
                <a:ln>
                  <a:noFill/>
                </a:ln>
                <a:solidFill>
                  <a:srgbClr val="151515"/>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350" y="-388938"/>
            <a:ext cx="5972175" cy="19050"/>
          </a:xfrm>
          <a:prstGeom prst="rect">
            <a:avLst/>
          </a:prstGeom>
          <a:noFill/>
        </p:spPr>
      </p:pic>
    </p:spTree>
  </p:cSld>
  <p:clrMapOvr>
    <a:masterClrMapping/>
  </p:clrMapOvr>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0</TotalTime>
  <Words>50322</Words>
  <Application>WPS Presentation</Application>
  <PresentationFormat>Widescreen</PresentationFormat>
  <Paragraphs>785</Paragraphs>
  <Slides>57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57</vt:i4>
      </vt:variant>
    </vt:vector>
  </HeadingPairs>
  <TitlesOfParts>
    <vt:vector size="74" baseType="lpstr">
      <vt:lpstr>Arial</vt:lpstr>
      <vt:lpstr>SimSun</vt:lpstr>
      <vt:lpstr>Wingdings</vt:lpstr>
      <vt:lpstr>Corbel</vt:lpstr>
      <vt:lpstr>Calibri</vt:lpstr>
      <vt:lpstr>Times New Roman</vt:lpstr>
      <vt:lpstr>Verdana</vt:lpstr>
      <vt:lpstr>Century Schoolbook</vt:lpstr>
      <vt:lpstr>Microsoft YaHei</vt:lpstr>
      <vt:lpstr>Arial Unicode MS</vt:lpstr>
      <vt:lpstr>Tahoma</vt:lpstr>
      <vt:lpstr>Microsoft JhengHei Light</vt:lpstr>
      <vt:lpstr>MS PGothic</vt:lpstr>
      <vt:lpstr>MS UI Gothic</vt:lpstr>
      <vt:lpstr>MingLiU_HKSCS-ExtB</vt:lpstr>
      <vt:lpstr>PMingLiU-ExtB</vt:lpstr>
      <vt:lpstr>1_Blue Waves</vt:lpstr>
      <vt:lpstr>PowerPoint 演示文稿</vt:lpstr>
      <vt:lpstr>Pengambilan tidak dilaksanakan di laboratorium Sampel dapat diartikan sebagai bagian dari spesimen manusia atau dapat berupa bahan pemeriksaan bersumber lingkungan (non klinis) misalnya : Sisa makanan Sisa bahan toksikologi Air, udara Makanan dan minuman Usap alat makan, alat masak, alat medis dan lain-lain.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Keterangan : P : Plastik (polietilen atau sederajat) G : Gelas T : Tabung reaksi Volume : untuk jenis pemeriksaan lebih dari satu volume spesimen disesuaikan dengan kebutuhan.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cp:revision>
  <dcterms:created xsi:type="dcterms:W3CDTF">2021-06-26T17:03:00Z</dcterms:created>
  <dcterms:modified xsi:type="dcterms:W3CDTF">2021-06-27T16:01:07Z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