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64" r:id="rId2"/>
    <p:sldId id="256" r:id="rId3"/>
    <p:sldId id="259" r:id="rId4"/>
    <p:sldId id="268" r:id="rId5"/>
    <p:sldId id="269" r:id="rId6"/>
    <p:sldId id="270" r:id="rId7"/>
    <p:sldId id="257" r:id="rId8"/>
    <p:sldId id="265" r:id="rId9"/>
    <p:sldId id="266" r:id="rId10"/>
    <p:sldId id="281" r:id="rId11"/>
    <p:sldId id="271" r:id="rId12"/>
    <p:sldId id="272" r:id="rId13"/>
    <p:sldId id="277" r:id="rId14"/>
    <p:sldId id="263" r:id="rId15"/>
    <p:sldId id="274" r:id="rId16"/>
    <p:sldId id="267" r:id="rId17"/>
    <p:sldId id="273" r:id="rId18"/>
    <p:sldId id="261" r:id="rId19"/>
    <p:sldId id="262" r:id="rId20"/>
    <p:sldId id="278" r:id="rId21"/>
    <p:sldId id="279" r:id="rId22"/>
    <p:sldId id="280" r:id="rId23"/>
    <p:sldId id="282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6600"/>
    <a:srgbClr val="009900"/>
    <a:srgbClr val="CC0000"/>
    <a:srgbClr val="FF0000"/>
    <a:srgbClr val="FF3300"/>
    <a:srgbClr val="FF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7" autoAdjust="0"/>
    <p:restoredTop sz="94607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AEA73-CEE7-4318-916D-0D1A31C5F0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B7BE-116F-4B93-A0CF-D808152B21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36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1A4F1-1292-475C-86BA-0BC3391E11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0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F5BD319-674A-4CE0-9D88-36A0972C2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78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C2C526C-41C2-49CE-87A6-B1469B11F4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5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A0A92FD-EB14-4364-8508-DBD946D374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2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C7FB-2D6D-45BB-A45B-B82EE568F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63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100E-0F9B-4284-89D9-00A712B2E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47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D13-5589-4D83-9A01-2D1C83463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4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BE00-6CB9-430A-B5BB-011537C4E6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67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A2FB-0512-4EAE-AE5A-0E0A0ECEDD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85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A25-B62C-43A2-89A0-F17975148B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8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9BA34-CA44-46C2-A975-95E401A4F5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5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1D13-43A8-41B8-ADA1-3DE1C02C12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CEF20-FAE3-4E75-9043-70834A484A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535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16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1" name="WordArt 7"/>
          <p:cNvSpPr>
            <a:spLocks noChangeArrowheads="1" noChangeShapeType="1" noTextEdit="1"/>
          </p:cNvSpPr>
          <p:nvPr/>
        </p:nvSpPr>
        <p:spPr bwMode="auto">
          <a:xfrm>
            <a:off x="533400" y="2971800"/>
            <a:ext cx="80772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 CENA" pitchFamily="2" charset="0"/>
              </a:rPr>
              <a:t>ASAM BASA DAN GARAM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asil gambar untuk indikator asam basa alami"/>
          <p:cNvSpPr>
            <a:spLocks noChangeAspect="1" noChangeArrowheads="1"/>
          </p:cNvSpPr>
          <p:nvPr/>
        </p:nvSpPr>
        <p:spPr bwMode="auto">
          <a:xfrm>
            <a:off x="168275" y="-1825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0116" name="Picture 4" descr="Hasil gambar untuk indikator asam basa alam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"/>
            <a:ext cx="780288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118" name="Picture 6" descr="Hasil gambar untuk indikator asam basa ala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640" y="3352800"/>
            <a:ext cx="426720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36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CONTOH BASA</a:t>
            </a:r>
          </a:p>
        </p:txBody>
      </p:sp>
      <p:graphicFrame>
        <p:nvGraphicFramePr>
          <p:cNvPr id="76851" name="Group 5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8024692"/>
              </p:ext>
            </p:extLst>
          </p:nvPr>
        </p:nvGraphicFramePr>
        <p:xfrm>
          <a:off x="457200" y="1600200"/>
          <a:ext cx="8229600" cy="409797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Kuat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Lemah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Terdapat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pada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Amonia (NH3)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Lemah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Bahan pemutih dan pembuatan pupuk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Kalsium Hidroksida (Ca(OH)2)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Kuat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Obat untuk mengurangi tingkat keasaman tanah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Kalsium oksida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Kuat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Bahan pembuatan semen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Magnesium Hidroksida (MgOH)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Kuat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Tablet mengurangi asam lambung (Obat maag)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Natrium Hidroksida (NaOH)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Kuat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Bahan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Pembuatan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Sabun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 (Power of Hydrogen)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keasaman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kebasaan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besaran</a:t>
            </a:r>
            <a:r>
              <a:rPr lang="en-US" dirty="0"/>
              <a:t> pH (power of Hydrogen)</a:t>
            </a:r>
          </a:p>
          <a:p>
            <a:r>
              <a:rPr lang="en-US" dirty="0" err="1"/>
              <a:t>Nilai</a:t>
            </a:r>
            <a:r>
              <a:rPr lang="en-US" dirty="0"/>
              <a:t> pH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0 – 14</a:t>
            </a:r>
          </a:p>
          <a:p>
            <a:r>
              <a:rPr lang="en-US" dirty="0" err="1"/>
              <a:t>Asam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pH </a:t>
            </a:r>
            <a:r>
              <a:rPr lang="en-US" dirty="0" err="1"/>
              <a:t>nya</a:t>
            </a:r>
            <a:r>
              <a:rPr lang="en-US" dirty="0"/>
              <a:t> : 1 – 6</a:t>
            </a:r>
          </a:p>
          <a:p>
            <a:r>
              <a:rPr lang="en-US" dirty="0" err="1"/>
              <a:t>Netral</a:t>
            </a:r>
            <a:r>
              <a:rPr lang="en-US" dirty="0"/>
              <a:t> (</a:t>
            </a:r>
            <a:r>
              <a:rPr lang="en-US" dirty="0" err="1"/>
              <a:t>garam</a:t>
            </a:r>
            <a:r>
              <a:rPr lang="en-US" dirty="0"/>
              <a:t>) </a:t>
            </a:r>
            <a:r>
              <a:rPr lang="en-US" dirty="0" err="1"/>
              <a:t>nilai</a:t>
            </a:r>
            <a:r>
              <a:rPr lang="en-US" dirty="0"/>
              <a:t> pH </a:t>
            </a:r>
            <a:r>
              <a:rPr lang="en-US" dirty="0" err="1"/>
              <a:t>nya</a:t>
            </a:r>
            <a:r>
              <a:rPr lang="en-US" dirty="0"/>
              <a:t> : 7</a:t>
            </a:r>
          </a:p>
          <a:p>
            <a:r>
              <a:rPr lang="en-US" dirty="0" err="1"/>
              <a:t>Basa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pH </a:t>
            </a:r>
            <a:r>
              <a:rPr lang="en-US" dirty="0" err="1"/>
              <a:t>nya</a:t>
            </a:r>
            <a:r>
              <a:rPr lang="en-US" dirty="0"/>
              <a:t> 8 - 14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074" name="Group 106"/>
          <p:cNvGraphicFramePr>
            <a:graphicFrameLocks noGrp="1"/>
          </p:cNvGraphicFramePr>
          <p:nvPr>
            <p:ph/>
          </p:nvPr>
        </p:nvGraphicFramePr>
        <p:xfrm>
          <a:off x="457200" y="274638"/>
          <a:ext cx="8229600" cy="5745163"/>
        </p:xfrm>
        <a:graphic>
          <a:graphicData uri="http://schemas.openxmlformats.org/drawingml/2006/table">
            <a:tbl>
              <a:tblPr/>
              <a:tblGrid>
                <a:gridCol w="549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6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76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76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768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4768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94945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4058" name="WordArt 90"/>
          <p:cNvSpPr>
            <a:spLocks noChangeArrowheads="1" noChangeShapeType="1" noTextEdit="1"/>
          </p:cNvSpPr>
          <p:nvPr/>
        </p:nvSpPr>
        <p:spPr bwMode="auto">
          <a:xfrm rot="16200000">
            <a:off x="-309563" y="4262438"/>
            <a:ext cx="2162175" cy="2857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600" kern="1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latin typeface="Arial Black"/>
              </a:rPr>
              <a:t>WARNA INDIKATOR</a:t>
            </a:r>
          </a:p>
        </p:txBody>
      </p:sp>
      <p:pic>
        <p:nvPicPr>
          <p:cNvPr id="84069" name="Picture 1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9800"/>
            <a:ext cx="82296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070" name="WordArt 102"/>
          <p:cNvSpPr>
            <a:spLocks noChangeArrowheads="1" noChangeShapeType="1" noTextEdit="1"/>
          </p:cNvSpPr>
          <p:nvPr/>
        </p:nvSpPr>
        <p:spPr bwMode="auto">
          <a:xfrm rot="16200000">
            <a:off x="3733800" y="1066800"/>
            <a:ext cx="1676400" cy="304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latin typeface="Arial Black"/>
              </a:rPr>
              <a:t>NETRAL</a:t>
            </a:r>
          </a:p>
        </p:txBody>
      </p:sp>
      <p:sp>
        <p:nvSpPr>
          <p:cNvPr id="84072" name="AutoShape 104"/>
          <p:cNvSpPr>
            <a:spLocks noChangeArrowheads="1"/>
          </p:cNvSpPr>
          <p:nvPr/>
        </p:nvSpPr>
        <p:spPr bwMode="auto">
          <a:xfrm>
            <a:off x="5181600" y="762000"/>
            <a:ext cx="2362200" cy="762000"/>
          </a:xfrm>
          <a:prstGeom prst="rightArrow">
            <a:avLst>
              <a:gd name="adj1" fmla="val 50000"/>
              <a:gd name="adj2" fmla="val 77500"/>
            </a:avLst>
          </a:prstGeom>
          <a:solidFill>
            <a:srgbClr val="FF00FF">
              <a:alpha val="75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075" name="Text Box 107"/>
          <p:cNvSpPr txBox="1">
            <a:spLocks noChangeArrowheads="1"/>
          </p:cNvSpPr>
          <p:nvPr/>
        </p:nvSpPr>
        <p:spPr bwMode="auto">
          <a:xfrm rot="5400000">
            <a:off x="7258050" y="933450"/>
            <a:ext cx="1606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Asam </a:t>
            </a:r>
          </a:p>
          <a:p>
            <a:pPr algn="ctr"/>
            <a:r>
              <a:rPr lang="en-US"/>
              <a:t>Semakin Kuat</a:t>
            </a:r>
          </a:p>
        </p:txBody>
      </p:sp>
      <p:sp>
        <p:nvSpPr>
          <p:cNvPr id="84076" name="AutoShape 108"/>
          <p:cNvSpPr>
            <a:spLocks noChangeArrowheads="1"/>
          </p:cNvSpPr>
          <p:nvPr/>
        </p:nvSpPr>
        <p:spPr bwMode="auto">
          <a:xfrm>
            <a:off x="1371600" y="762000"/>
            <a:ext cx="2590800" cy="838200"/>
          </a:xfrm>
          <a:prstGeom prst="leftArrow">
            <a:avLst>
              <a:gd name="adj1" fmla="val 50000"/>
              <a:gd name="adj2" fmla="val 7727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077" name="Text Box 109"/>
          <p:cNvSpPr txBox="1">
            <a:spLocks noChangeArrowheads="1"/>
          </p:cNvSpPr>
          <p:nvPr/>
        </p:nvSpPr>
        <p:spPr bwMode="auto">
          <a:xfrm rot="16200000">
            <a:off x="146050" y="950913"/>
            <a:ext cx="1568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Basa </a:t>
            </a:r>
          </a:p>
          <a:p>
            <a:pPr algn="ctr"/>
            <a:r>
              <a:rPr lang="en-US"/>
              <a:t>semakin Kuat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5" name="Picture 5" descr="phsca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INDIKATOR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/>
              <a:t>Adalah alat uji asam atau basa suatu zat</a:t>
            </a:r>
          </a:p>
          <a:p>
            <a:pPr marL="609600" indent="-609600">
              <a:buFontTx/>
              <a:buNone/>
            </a:pPr>
            <a:r>
              <a:rPr lang="en-US"/>
              <a:t>Ada 2 Macam Indikator Asam dan Basa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Indikator Buatan, yaitu : kertas lakmus merah dan biru, indikator universal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Indikator Alami, yaitu : ekstrak kunyit, kol ungu, dan bunga kembang sepatu.</a:t>
            </a:r>
          </a:p>
          <a:p>
            <a:pPr marL="609600" indent="-609600"/>
            <a:r>
              <a:rPr lang="en-US"/>
              <a:t>pH meter alat ukur tingkat keasaman atau kebasaan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PERANAN ASAM DALAM KEHIDUPAN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bidang</a:t>
            </a:r>
            <a:r>
              <a:rPr lang="en-US" b="1" dirty="0"/>
              <a:t> </a:t>
            </a:r>
            <a:r>
              <a:rPr lang="en-US" b="1" dirty="0" err="1"/>
              <a:t>indrustri</a:t>
            </a:r>
            <a:r>
              <a:rPr lang="en-US" b="1" dirty="0"/>
              <a:t> </a:t>
            </a:r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, </a:t>
            </a:r>
            <a:r>
              <a:rPr lang="en-US" dirty="0" err="1"/>
              <a:t>obat</a:t>
            </a:r>
            <a:r>
              <a:rPr lang="en-US" dirty="0"/>
              <a:t> – </a:t>
            </a:r>
            <a:r>
              <a:rPr lang="en-US" dirty="0" err="1"/>
              <a:t>obatan</a:t>
            </a:r>
            <a:r>
              <a:rPr lang="en-US" dirty="0"/>
              <a:t>,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peledak</a:t>
            </a:r>
            <a:r>
              <a:rPr lang="en-US" dirty="0"/>
              <a:t>, </a:t>
            </a:r>
            <a:r>
              <a:rPr lang="en-US" dirty="0" err="1"/>
              <a:t>plastik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pembersih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– </a:t>
            </a:r>
            <a:r>
              <a:rPr lang="en-US" dirty="0" err="1"/>
              <a:t>logam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  <a:p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makanan</a:t>
            </a:r>
            <a:endParaRPr lang="en-US" b="1" dirty="0"/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dirty="0" err="1"/>
              <a:t>pengawet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(</a:t>
            </a:r>
            <a:r>
              <a:rPr lang="en-US" dirty="0" err="1"/>
              <a:t>asam</a:t>
            </a:r>
            <a:r>
              <a:rPr lang="en-US" dirty="0"/>
              <a:t> </a:t>
            </a:r>
            <a:r>
              <a:rPr lang="en-US" dirty="0" err="1"/>
              <a:t>asetat</a:t>
            </a:r>
            <a:r>
              <a:rPr lang="en-US" dirty="0"/>
              <a:t>, </a:t>
            </a:r>
            <a:r>
              <a:rPr lang="en-US" dirty="0" err="1"/>
              <a:t>asam</a:t>
            </a:r>
            <a:r>
              <a:rPr lang="en-US" dirty="0"/>
              <a:t> </a:t>
            </a:r>
            <a:r>
              <a:rPr lang="en-US" dirty="0" err="1"/>
              <a:t>askorbat</a:t>
            </a:r>
            <a:r>
              <a:rPr lang="en-US" dirty="0"/>
              <a:t>, </a:t>
            </a:r>
            <a:r>
              <a:rPr lang="en-US" dirty="0" err="1"/>
              <a:t>asam</a:t>
            </a:r>
            <a:r>
              <a:rPr lang="en-US" dirty="0"/>
              <a:t> </a:t>
            </a:r>
            <a:r>
              <a:rPr lang="en-US" dirty="0" err="1"/>
              <a:t>propanoat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asam</a:t>
            </a:r>
            <a:r>
              <a:rPr lang="en-US" dirty="0"/>
              <a:t> </a:t>
            </a:r>
            <a:r>
              <a:rPr lang="en-US" dirty="0" err="1"/>
              <a:t>benzoat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PERANAN BASA DALAM KEHIDUPAN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Dalam bidang indrustri</a:t>
            </a:r>
          </a:p>
          <a:p>
            <a:pPr>
              <a:buFontTx/>
              <a:buNone/>
            </a:pPr>
            <a:r>
              <a:rPr lang="en-US"/>
              <a:t>	bahan semen (kalsium Hidroksida)</a:t>
            </a:r>
          </a:p>
          <a:p>
            <a:pPr>
              <a:buFontTx/>
              <a:buNone/>
            </a:pPr>
            <a:r>
              <a:rPr lang="en-US"/>
              <a:t>	bahan pembersih (sabun)</a:t>
            </a:r>
          </a:p>
          <a:p>
            <a:pPr>
              <a:buFontTx/>
              <a:buNone/>
            </a:pPr>
            <a:r>
              <a:rPr lang="en-US"/>
              <a:t>	bahan pembuat kue (baking soda)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sz="3200" b="1" dirty="0">
                <a:solidFill>
                  <a:srgbClr val="3333FF"/>
                </a:solidFill>
                <a:latin typeface="+mn-lt"/>
              </a:rPr>
              <a:t>ANTASIDA</a:t>
            </a:r>
            <a:endParaRPr lang="en-GB" sz="3200" b="1" dirty="0">
              <a:solidFill>
                <a:srgbClr val="3333FF"/>
              </a:solidFill>
              <a:latin typeface="+mn-lt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id-ID" sz="1600"/>
          </a:p>
          <a:p>
            <a:pPr>
              <a:buFontTx/>
              <a:buNone/>
            </a:pPr>
            <a:endParaRPr lang="en-GB" sz="1600"/>
          </a:p>
        </p:txBody>
      </p:sp>
      <p:pic>
        <p:nvPicPr>
          <p:cNvPr id="11314" name="Picture 50" descr="oba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67600" y="15875"/>
            <a:ext cx="1600200" cy="1355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1310" name="Group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732904"/>
              </p:ext>
            </p:extLst>
          </p:nvPr>
        </p:nvGraphicFramePr>
        <p:xfrm>
          <a:off x="609600" y="2438400"/>
          <a:ext cx="7720013" cy="3654426"/>
        </p:xfrm>
        <a:graphic>
          <a:graphicData uri="http://schemas.openxmlformats.org/drawingml/2006/table">
            <a:tbl>
              <a:tblPr/>
              <a:tblGrid>
                <a:gridCol w="3382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7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Contoh antasida</a:t>
                      </a:r>
                      <a:endParaRPr kumimoji="0" lang="en-GB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Efek pemakaian dosis tinggi</a:t>
                      </a:r>
                      <a:endParaRPr kumimoji="0" lang="en-GB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1. </a:t>
                      </a:r>
                      <a:r>
                        <a:rPr kumimoji="0" lang="id-ID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NaHCO</a:t>
                      </a:r>
                      <a:r>
                        <a:rPr kumimoji="0" lang="id-ID" sz="2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EEC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alkalosis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EEC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2. CaCO</a:t>
                      </a:r>
                      <a:r>
                        <a:rPr kumimoji="0" lang="id-ID" sz="2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r>
                        <a:rPr kumimoji="0" lang="id-ID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EEC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Kesulitan buang air besar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EEC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3. </a:t>
                      </a: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Al(OH)</a:t>
                      </a:r>
                      <a:r>
                        <a:rPr kumimoji="0" lang="id-ID" sz="2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EEC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Kesulitan buang air besar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EEC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8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4. </a:t>
                      </a:r>
                      <a:r>
                        <a:rPr kumimoji="0" lang="id-ID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MgCO</a:t>
                      </a:r>
                      <a:r>
                        <a:rPr kumimoji="0" lang="id-ID" sz="2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r>
                        <a:rPr kumimoji="0" lang="id-ID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/Mg(OH)</a:t>
                      </a:r>
                      <a:r>
                        <a:rPr kumimoji="0" lang="id-ID" sz="2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EEC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EEC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305" name="Text Box 41"/>
          <p:cNvSpPr txBox="1">
            <a:spLocks noChangeArrowheads="1"/>
          </p:cNvSpPr>
          <p:nvPr/>
        </p:nvSpPr>
        <p:spPr bwMode="auto">
          <a:xfrm>
            <a:off x="685800" y="1455003"/>
            <a:ext cx="622478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365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Blip>
                <a:blip r:embed="rId3"/>
              </a:buBlip>
            </a:pPr>
            <a:r>
              <a:rPr lang="id-ID" dirty="0">
                <a:latin typeface="+mn-lt"/>
              </a:rPr>
              <a:t>Senyawaan basa u</a:t>
            </a:r>
            <a:r>
              <a:rPr lang="en-US" dirty="0">
                <a:latin typeface="+mn-lt"/>
              </a:rPr>
              <a:t>n</a:t>
            </a:r>
            <a:r>
              <a:rPr lang="id-ID" dirty="0">
                <a:latin typeface="+mn-lt"/>
              </a:rPr>
              <a:t>tuk mengatasi hiperasiditas</a:t>
            </a:r>
          </a:p>
          <a:p>
            <a:pPr>
              <a:buFontTx/>
              <a:buBlip>
                <a:blip r:embed="rId3"/>
              </a:buBlip>
            </a:pPr>
            <a:r>
              <a:rPr lang="id-ID" dirty="0">
                <a:latin typeface="+mn-lt"/>
              </a:rPr>
              <a:t>Efektif jika digunakan dalam dosis rendah</a:t>
            </a:r>
            <a:endParaRPr lang="en-US" dirty="0">
              <a:latin typeface="+mn-lt"/>
            </a:endParaRPr>
          </a:p>
        </p:txBody>
      </p:sp>
      <p:pic>
        <p:nvPicPr>
          <p:cNvPr id="11316" name="Picture 52" descr="vitamin sinteti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0"/>
            <a:ext cx="1731963" cy="137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305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600" b="1" dirty="0">
                <a:solidFill>
                  <a:srgbClr val="FF0000"/>
                </a:solidFill>
                <a:latin typeface="+mn-lt"/>
              </a:rPr>
              <a:t>ASAM, BASA DAN KESEHATAN MANUSIA</a:t>
            </a:r>
            <a:endParaRPr lang="en-GB" sz="36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12295" name="Object 7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96683947"/>
              </p:ext>
            </p:extLst>
          </p:nvPr>
        </p:nvGraphicFramePr>
        <p:xfrm>
          <a:off x="1330325" y="3605213"/>
          <a:ext cx="2290763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CS ChemDraw Drawing" r:id="rId3" imgW="2291040" imgH="515520" progId="ChemDraw.Document.6.0">
                  <p:embed/>
                </p:oleObj>
              </mc:Choice>
              <mc:Fallback>
                <p:oleObj name="CS ChemDraw Drawing" r:id="rId3" imgW="2291040" imgH="515520" progId="ChemDraw.Document.6.0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25" y="3605213"/>
                        <a:ext cx="2290763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7" name="Picture 9" descr="toxic_drums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50" y="2796381"/>
            <a:ext cx="2857500" cy="2133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33400" y="1600200"/>
            <a:ext cx="8001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Blip>
                <a:blip r:embed="rId6"/>
              </a:buBlip>
            </a:pPr>
            <a:r>
              <a:rPr lang="id-ID">
                <a:latin typeface="+mn-lt"/>
              </a:rPr>
              <a:t>Asam dan Basa kuat sangat berbahaya bagi kesehatan</a:t>
            </a:r>
          </a:p>
          <a:p>
            <a:pPr>
              <a:buFontTx/>
              <a:buBlip>
                <a:blip r:embed="rId6"/>
              </a:buBlip>
            </a:pPr>
            <a:r>
              <a:rPr lang="id-ID">
                <a:latin typeface="+mn-lt"/>
              </a:rPr>
              <a:t>Dapat menyebabkan kerusakan yang bersifat korosif pada saluran pernafasan dan jaringan pada mata</a:t>
            </a:r>
          </a:p>
          <a:p>
            <a:endParaRPr lang="id-ID">
              <a:latin typeface="+mn-lt"/>
            </a:endParaRPr>
          </a:p>
          <a:p>
            <a:r>
              <a:rPr lang="id-ID">
                <a:latin typeface="+mn-lt"/>
              </a:rPr>
              <a:t>Contoh : phosgene</a:t>
            </a:r>
            <a:endParaRPr lang="en-US">
              <a:latin typeface="+mn-lt"/>
            </a:endParaRPr>
          </a:p>
        </p:txBody>
      </p:sp>
      <p:pic>
        <p:nvPicPr>
          <p:cNvPr id="12301" name="Picture 13" descr="inhalas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508500"/>
            <a:ext cx="2349500" cy="2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133600"/>
            <a:ext cx="8305800" cy="4191000"/>
          </a:xfrm>
        </p:spPr>
        <p:txBody>
          <a:bodyPr/>
          <a:lstStyle/>
          <a:p>
            <a:pPr marL="609600" indent="-609600">
              <a:lnSpc>
                <a:spcPct val="65000"/>
              </a:lnSpc>
              <a:buFontTx/>
              <a:buNone/>
            </a:pPr>
            <a:endParaRPr lang="id-ID" sz="1600" dirty="0"/>
          </a:p>
          <a:p>
            <a:pPr marL="609600" indent="-609600">
              <a:lnSpc>
                <a:spcPct val="65000"/>
              </a:lnSpc>
              <a:buFontTx/>
              <a:buNone/>
            </a:pPr>
            <a:r>
              <a:rPr lang="id-ID" sz="1600" dirty="0"/>
              <a:t> </a:t>
            </a:r>
            <a:r>
              <a:rPr lang="id-ID" sz="2800" b="1" dirty="0">
                <a:solidFill>
                  <a:srgbClr val="FF6699"/>
                </a:solidFill>
              </a:rPr>
              <a:t>Sifat S</a:t>
            </a:r>
            <a:r>
              <a:rPr lang="en-US" sz="2800" b="1" dirty="0" err="1">
                <a:solidFill>
                  <a:srgbClr val="FF6699"/>
                </a:solidFill>
              </a:rPr>
              <a:t>ifat</a:t>
            </a:r>
            <a:r>
              <a:rPr lang="id-ID" sz="2800" b="1" dirty="0">
                <a:solidFill>
                  <a:srgbClr val="FF6699"/>
                </a:solidFill>
              </a:rPr>
              <a:t> :</a:t>
            </a:r>
          </a:p>
          <a:p>
            <a:pPr marL="990600" lvl="1" indent="-533400">
              <a:buFont typeface="Wingdings" pitchFamily="2" charset="2"/>
              <a:buChar char="Ø"/>
            </a:pPr>
            <a:r>
              <a:rPr lang="id-ID" sz="2400" dirty="0"/>
              <a:t>Mengubah kertas </a:t>
            </a:r>
            <a:r>
              <a:rPr lang="id-ID" sz="2400" dirty="0">
                <a:solidFill>
                  <a:srgbClr val="3333FF"/>
                </a:solidFill>
              </a:rPr>
              <a:t>lakmus biru</a:t>
            </a:r>
            <a:r>
              <a:rPr lang="id-ID" sz="2400" dirty="0"/>
              <a:t> menjadi </a:t>
            </a:r>
            <a:r>
              <a:rPr lang="id-ID" sz="2400" dirty="0">
                <a:solidFill>
                  <a:srgbClr val="CC0000"/>
                </a:solidFill>
              </a:rPr>
              <a:t>merah</a:t>
            </a:r>
          </a:p>
          <a:p>
            <a:pPr marL="990600" lvl="1" indent="-533400">
              <a:buFont typeface="Wingdings" pitchFamily="2" charset="2"/>
              <a:buChar char="Ø"/>
            </a:pPr>
            <a:r>
              <a:rPr lang="id-ID" sz="2400" dirty="0"/>
              <a:t>Bereaksi dengan logam aktif menghasilkan </a:t>
            </a:r>
            <a:r>
              <a:rPr lang="en-US" sz="2400" dirty="0" err="1"/>
              <a:t>garam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gas Hidrogen</a:t>
            </a:r>
            <a:r>
              <a:rPr lang="en-US" sz="2400" dirty="0"/>
              <a:t> (H</a:t>
            </a:r>
            <a:r>
              <a:rPr lang="en-US" sz="2400" baseline="-10000" dirty="0"/>
              <a:t>2</a:t>
            </a:r>
            <a:r>
              <a:rPr lang="en-US" sz="2400" dirty="0"/>
              <a:t>)</a:t>
            </a:r>
            <a:endParaRPr lang="id-ID" sz="2400" dirty="0"/>
          </a:p>
          <a:p>
            <a:pPr marL="990600" lvl="1" indent="-533400">
              <a:buFont typeface="Wingdings" pitchFamily="2" charset="2"/>
              <a:buChar char="Ø"/>
            </a:pPr>
            <a:r>
              <a:rPr lang="id-ID" sz="2400" dirty="0"/>
              <a:t>Rasanya masam</a:t>
            </a:r>
            <a:r>
              <a:rPr lang="en-US" sz="2400" dirty="0"/>
              <a:t>/</a:t>
            </a:r>
            <a:r>
              <a:rPr lang="en-US" sz="2400" dirty="0" err="1"/>
              <a:t>asam</a:t>
            </a:r>
            <a:endParaRPr lang="en-US" sz="2400" dirty="0"/>
          </a:p>
          <a:p>
            <a:pPr marL="990600" lvl="1" indent="-533400">
              <a:buFont typeface="Wingdings" pitchFamily="2" charset="2"/>
              <a:buChar char="Ø"/>
            </a:pPr>
            <a:r>
              <a:rPr lang="en-US" sz="2400" dirty="0" err="1"/>
              <a:t>Menghantarkan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</a:t>
            </a:r>
            <a:r>
              <a:rPr lang="en-US" sz="2400" dirty="0" err="1"/>
              <a:t>listrik</a:t>
            </a:r>
            <a:endParaRPr lang="id-ID" sz="2400" dirty="0"/>
          </a:p>
          <a:p>
            <a:pPr marL="990600" lvl="1" indent="-533400">
              <a:buFont typeface="Wingdings" pitchFamily="2" charset="2"/>
              <a:buChar char="Ø"/>
            </a:pPr>
            <a:r>
              <a:rPr lang="id-ID" sz="2400" dirty="0"/>
              <a:t>Bereaksi dengan basa menghasilkan air dan senyawa garam</a:t>
            </a:r>
            <a:endParaRPr lang="en-GB" sz="2400" dirty="0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733800" y="6858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d-ID" sz="3200" b="1" u="sng">
                <a:solidFill>
                  <a:srgbClr val="CC0000"/>
                </a:solidFill>
                <a:latin typeface="+mn-lt"/>
              </a:rPr>
              <a:t>ASAM</a:t>
            </a:r>
            <a:endParaRPr lang="en-US" sz="3200" b="1" u="sng">
              <a:solidFill>
                <a:srgbClr val="CC0000"/>
              </a:solidFill>
              <a:latin typeface="+mn-lt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133600" y="1524000"/>
            <a:ext cx="4648200" cy="33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20000"/>
              </a:spcBef>
            </a:pPr>
            <a:r>
              <a:rPr lang="id-ID" sz="2400">
                <a:latin typeface="+mn-lt"/>
              </a:rPr>
              <a:t>merupakan donor proton [H</a:t>
            </a:r>
            <a:r>
              <a:rPr lang="en-US" sz="2400">
                <a:latin typeface="+mn-lt"/>
              </a:rPr>
              <a:t>+</a:t>
            </a:r>
            <a:r>
              <a:rPr lang="id-ID" sz="2400">
                <a:latin typeface="+mn-lt"/>
              </a:rPr>
              <a:t>]</a:t>
            </a:r>
            <a:endParaRPr lang="en-US" sz="2400">
              <a:latin typeface="+mn-lt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0"/>
            <a:ext cx="2028825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6" grpId="0"/>
      <p:bldP spid="205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GARAM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Terbentuk melalui reaksi antara asam dan basa.  (Reaksi antara asam dan basa akan menghasilkan garam dan air)</a:t>
            </a:r>
          </a:p>
          <a:p>
            <a:r>
              <a:rPr lang="en-US"/>
              <a:t>Reaksi ini disebut dengan reaksi netralisasi</a:t>
            </a:r>
          </a:p>
          <a:p>
            <a:r>
              <a:rPr lang="en-US"/>
              <a:t>Sebagai contoh :</a:t>
            </a:r>
          </a:p>
          <a:p>
            <a:pPr>
              <a:buFontTx/>
              <a:buNone/>
            </a:pPr>
            <a:r>
              <a:rPr lang="en-US"/>
              <a:t>		HCl + NaOH 	</a:t>
            </a:r>
            <a:r>
              <a:rPr lang="en-US">
                <a:sym typeface="Wingdings 3" pitchFamily="18" charset="2"/>
              </a:rPr>
              <a:t>	</a:t>
            </a:r>
            <a:r>
              <a:rPr lang="en-US"/>
              <a:t>NaCl + H</a:t>
            </a:r>
            <a:r>
              <a:rPr lang="en-US" baseline="-12000"/>
              <a:t>2</a:t>
            </a:r>
            <a:r>
              <a:rPr lang="en-US"/>
              <a:t>O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1390650" y="5576888"/>
            <a:ext cx="742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asam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2895600" y="5599113"/>
            <a:ext cx="679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basa</a:t>
            </a:r>
          </a:p>
        </p:txBody>
      </p: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5181600" y="5576888"/>
            <a:ext cx="831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garam</a:t>
            </a:r>
          </a:p>
        </p:txBody>
      </p:sp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6689725" y="5576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air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GARAM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NaCl (natrium Klorida) adalah jenis garam yang sering kita kenal dengan garam dapur, dengan rasa asin.</a:t>
            </a:r>
          </a:p>
          <a:p>
            <a:r>
              <a:rPr lang="en-US"/>
              <a:t>Dalam ilmu kimia garam tidak hanya NaCl saja, melainkan masih banyak garam yang lain.</a:t>
            </a:r>
          </a:p>
          <a:p>
            <a:r>
              <a:rPr lang="en-US"/>
              <a:t>Sebagai contoh : Kalium sulfat, lithium nitrat, dan kalium klorida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REAKSI ASAM DAN BASA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lambung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maag</a:t>
            </a:r>
            <a:r>
              <a:rPr lang="en-US" sz="2400" dirty="0"/>
              <a:t>, </a:t>
            </a:r>
            <a:r>
              <a:rPr lang="en-US" sz="2400" dirty="0" err="1"/>
              <a:t>produksi</a:t>
            </a:r>
            <a:r>
              <a:rPr lang="en-US" sz="2400" dirty="0"/>
              <a:t> </a:t>
            </a:r>
            <a:r>
              <a:rPr lang="en-US" sz="2400" dirty="0" err="1"/>
              <a:t>Asam</a:t>
            </a:r>
            <a:r>
              <a:rPr lang="en-US" sz="2400" dirty="0"/>
              <a:t> </a:t>
            </a:r>
            <a:r>
              <a:rPr lang="en-US" sz="2400" dirty="0" err="1"/>
              <a:t>klorida</a:t>
            </a:r>
            <a:r>
              <a:rPr lang="en-US" sz="2400" dirty="0"/>
              <a:t> </a:t>
            </a:r>
            <a:r>
              <a:rPr lang="en-US" sz="2400" dirty="0" err="1"/>
              <a:t>berlebihan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dinetralisasi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obat</a:t>
            </a:r>
            <a:r>
              <a:rPr lang="en-US" sz="2400" dirty="0"/>
              <a:t> </a:t>
            </a:r>
            <a:r>
              <a:rPr lang="en-US" sz="2400" dirty="0" err="1"/>
              <a:t>maag</a:t>
            </a:r>
            <a:r>
              <a:rPr lang="en-US" sz="2400" dirty="0"/>
              <a:t> (magnesium </a:t>
            </a:r>
            <a:r>
              <a:rPr lang="en-US" sz="2400" dirty="0" err="1"/>
              <a:t>hidroksida</a:t>
            </a:r>
            <a:r>
              <a:rPr lang="en-US" sz="2400" dirty="0"/>
              <a:t> = </a:t>
            </a:r>
            <a:r>
              <a:rPr lang="en-US" sz="2400" dirty="0" err="1"/>
              <a:t>basa</a:t>
            </a:r>
            <a:r>
              <a:rPr lang="en-US" sz="2400" dirty="0"/>
              <a:t>)</a:t>
            </a:r>
          </a:p>
          <a:p>
            <a:pPr algn="just"/>
            <a:r>
              <a:rPr lang="en-US" sz="2400" dirty="0" err="1"/>
              <a:t>Sengatan</a:t>
            </a:r>
            <a:r>
              <a:rPr lang="en-US" sz="2400" dirty="0"/>
              <a:t> </a:t>
            </a:r>
            <a:r>
              <a:rPr lang="en-US" sz="2400" dirty="0" err="1"/>
              <a:t>lebah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asam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dinetralisasi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baking soda (</a:t>
            </a:r>
            <a:r>
              <a:rPr lang="en-US" sz="2400" dirty="0" err="1"/>
              <a:t>basa</a:t>
            </a:r>
            <a:r>
              <a:rPr lang="en-US" sz="2400" dirty="0"/>
              <a:t> </a:t>
            </a:r>
            <a:r>
              <a:rPr lang="en-US" sz="2400" dirty="0" err="1"/>
              <a:t>lemah</a:t>
            </a:r>
            <a:r>
              <a:rPr lang="en-US" sz="2400" dirty="0"/>
              <a:t>)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mengurangi</a:t>
            </a:r>
            <a:r>
              <a:rPr lang="en-US" sz="2400" dirty="0"/>
              <a:t> </a:t>
            </a:r>
            <a:r>
              <a:rPr lang="en-US" sz="2400" dirty="0" err="1"/>
              <a:t>iritasi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kulit</a:t>
            </a:r>
            <a:endParaRPr lang="en-US" sz="2400" dirty="0"/>
          </a:p>
          <a:p>
            <a:pPr algn="just"/>
            <a:r>
              <a:rPr lang="en-US" sz="2400" dirty="0" err="1"/>
              <a:t>Sengatan</a:t>
            </a:r>
            <a:r>
              <a:rPr lang="en-US" sz="2400" dirty="0"/>
              <a:t> </a:t>
            </a:r>
            <a:r>
              <a:rPr lang="en-US" sz="2400" dirty="0" err="1"/>
              <a:t>tawon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basa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dinetralkan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etanoat</a:t>
            </a:r>
            <a:r>
              <a:rPr lang="en-US" sz="2400" dirty="0"/>
              <a:t> (</a:t>
            </a:r>
            <a:r>
              <a:rPr lang="en-US" sz="2400" dirty="0" err="1"/>
              <a:t>asam</a:t>
            </a:r>
            <a:r>
              <a:rPr lang="en-US" sz="2400" dirty="0"/>
              <a:t> </a:t>
            </a:r>
            <a:r>
              <a:rPr lang="en-US" sz="2400" dirty="0" err="1"/>
              <a:t>cuka</a:t>
            </a:r>
            <a:r>
              <a:rPr lang="en-US" sz="2400" dirty="0"/>
              <a:t>)</a:t>
            </a:r>
          </a:p>
          <a:p>
            <a:pPr algn="just"/>
            <a:r>
              <a:rPr lang="en-US" sz="2400" dirty="0" err="1"/>
              <a:t>Tanaman</a:t>
            </a:r>
            <a:r>
              <a:rPr lang="en-US" sz="2400" dirty="0"/>
              <a:t>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tumbuh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asam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basa</a:t>
            </a:r>
            <a:r>
              <a:rPr lang="en-US" sz="2400" dirty="0"/>
              <a:t>, </a:t>
            </a:r>
            <a:r>
              <a:rPr lang="en-US" sz="2400" dirty="0" err="1"/>
              <a:t>tanah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kali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asam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hujan</a:t>
            </a:r>
            <a:r>
              <a:rPr lang="en-US" sz="2400" dirty="0"/>
              <a:t> </a:t>
            </a:r>
            <a:r>
              <a:rPr lang="en-US" sz="2400" dirty="0" err="1"/>
              <a:t>asam</a:t>
            </a:r>
            <a:r>
              <a:rPr lang="en-US" sz="2400" dirty="0"/>
              <a:t>,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dinetralisasi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kalium</a:t>
            </a:r>
            <a:r>
              <a:rPr lang="en-US" sz="2400" dirty="0"/>
              <a:t> </a:t>
            </a:r>
            <a:r>
              <a:rPr lang="en-US" sz="2400" dirty="0" err="1"/>
              <a:t>oksida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kalsium</a:t>
            </a:r>
            <a:r>
              <a:rPr lang="en-US" sz="2400" dirty="0"/>
              <a:t> </a:t>
            </a:r>
            <a:r>
              <a:rPr lang="en-US" sz="2400" dirty="0" err="1"/>
              <a:t>hidroksida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pupuk</a:t>
            </a:r>
            <a:r>
              <a:rPr lang="en-US" sz="2400" dirty="0"/>
              <a:t> </a:t>
            </a:r>
            <a:r>
              <a:rPr lang="en-US" sz="2400" dirty="0" err="1"/>
              <a:t>tanaman</a:t>
            </a:r>
            <a:r>
              <a:rPr lang="en-US" sz="2400" dirty="0"/>
              <a:t>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7850"/>
            <a:ext cx="8229600" cy="41275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LARUTAN BUFFER</a:t>
            </a:r>
            <a:endParaRPr lang="en-GB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8007350" cy="48768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dirty="0" err="1"/>
              <a:t>Definisi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endParaRPr lang="en-US" sz="2400" dirty="0"/>
          </a:p>
          <a:p>
            <a:pPr>
              <a:buFontTx/>
              <a:buNone/>
            </a:pPr>
            <a:r>
              <a:rPr lang="en-US" sz="2400" dirty="0"/>
              <a:t>	</a:t>
            </a:r>
            <a:r>
              <a:rPr lang="en-US" sz="2400" dirty="0" err="1">
                <a:solidFill>
                  <a:srgbClr val="FFFF00"/>
                </a:solidFill>
              </a:rPr>
              <a:t>Adalah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larutan</a:t>
            </a:r>
            <a:r>
              <a:rPr lang="en-US" sz="2400" dirty="0">
                <a:solidFill>
                  <a:srgbClr val="FFFF00"/>
                </a:solidFill>
              </a:rPr>
              <a:t> yang </a:t>
            </a:r>
            <a:r>
              <a:rPr lang="en-US" sz="2400" dirty="0" err="1">
                <a:solidFill>
                  <a:srgbClr val="FFFF00"/>
                </a:solidFill>
              </a:rPr>
              <a:t>tahan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terhadap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perubahan</a:t>
            </a:r>
            <a:r>
              <a:rPr lang="en-US" sz="2400" dirty="0">
                <a:solidFill>
                  <a:srgbClr val="FFFF00"/>
                </a:solidFill>
              </a:rPr>
              <a:t> pH </a:t>
            </a:r>
            <a:r>
              <a:rPr lang="en-US" sz="2400" dirty="0" err="1">
                <a:solidFill>
                  <a:srgbClr val="FFFF00"/>
                </a:solidFill>
              </a:rPr>
              <a:t>pada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penambahan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asam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asam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atau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basa</a:t>
            </a:r>
            <a:r>
              <a:rPr lang="en-US" sz="2400" dirty="0">
                <a:solidFill>
                  <a:srgbClr val="FFFF00"/>
                </a:solidFill>
              </a:rPr>
              <a:t>.</a:t>
            </a:r>
          </a:p>
          <a:p>
            <a:pPr>
              <a:buFontTx/>
              <a:buNone/>
            </a:pPr>
            <a:r>
              <a:rPr lang="en-US" sz="2400" dirty="0">
                <a:solidFill>
                  <a:srgbClr val="FFFF00"/>
                </a:solidFill>
              </a:rPr>
              <a:t>	</a:t>
            </a:r>
            <a:r>
              <a:rPr lang="en-US" sz="2400" dirty="0" err="1">
                <a:solidFill>
                  <a:srgbClr val="FFFF00"/>
                </a:solidFill>
              </a:rPr>
              <a:t>Larutan</a:t>
            </a:r>
            <a:r>
              <a:rPr lang="en-US" sz="2400" dirty="0">
                <a:solidFill>
                  <a:srgbClr val="FFFF00"/>
                </a:solidFill>
              </a:rPr>
              <a:t> buffer </a:t>
            </a:r>
            <a:r>
              <a:rPr lang="en-US" sz="2400" dirty="0" err="1">
                <a:solidFill>
                  <a:srgbClr val="FFFF00"/>
                </a:solidFill>
              </a:rPr>
              <a:t>tersusun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dari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asam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lemah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atau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basa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lemah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dengan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garamnya</a:t>
            </a:r>
            <a:r>
              <a:rPr lang="en-US" sz="2400" dirty="0">
                <a:solidFill>
                  <a:srgbClr val="FFFF00"/>
                </a:solidFill>
              </a:rPr>
              <a:t>, </a:t>
            </a:r>
            <a:r>
              <a:rPr lang="en-US" sz="2400" dirty="0" err="1">
                <a:solidFill>
                  <a:srgbClr val="FFFF00"/>
                </a:solidFill>
              </a:rPr>
              <a:t>dari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asam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lemah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dan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basa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lemah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tersebut</a:t>
            </a:r>
            <a:r>
              <a:rPr lang="en-US" sz="2400" dirty="0"/>
              <a:t>.</a:t>
            </a:r>
          </a:p>
          <a:p>
            <a:pPr>
              <a:buFontTx/>
              <a:buNone/>
            </a:pPr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857602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Program Files\Common Files\Microsoft Shared\Clipart\cagcat50\bl00393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95750" y="3124200"/>
            <a:ext cx="2544763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LARUTAN PENYANGGA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981200"/>
            <a:ext cx="7620000" cy="1585913"/>
          </a:xfrm>
        </p:spPr>
        <p:txBody>
          <a:bodyPr/>
          <a:lstStyle/>
          <a:p>
            <a:pPr eaLnBrk="1" hangingPunct="1"/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larutan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mempertahankan</a:t>
            </a:r>
            <a:r>
              <a:rPr lang="en-US" sz="2800" dirty="0"/>
              <a:t> pH </a:t>
            </a:r>
            <a:r>
              <a:rPr lang="en-US" sz="2800" dirty="0" err="1"/>
              <a:t>akibat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penambahan</a:t>
            </a:r>
            <a:r>
              <a:rPr lang="en-US" sz="2800" dirty="0"/>
              <a:t> </a:t>
            </a:r>
            <a:r>
              <a:rPr lang="en-US" sz="2800" dirty="0" err="1"/>
              <a:t>sedikit</a:t>
            </a:r>
            <a:r>
              <a:rPr lang="en-US" sz="2800" dirty="0"/>
              <a:t> </a:t>
            </a:r>
            <a:r>
              <a:rPr lang="en-US" sz="2800" dirty="0" err="1"/>
              <a:t>asam</a:t>
            </a:r>
            <a:r>
              <a:rPr lang="en-US" sz="2800" dirty="0"/>
              <a:t>, </a:t>
            </a:r>
            <a:r>
              <a:rPr lang="en-US" sz="2800" dirty="0" err="1"/>
              <a:t>basa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pengenceran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513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700"/>
                            </p:stCondLst>
                            <p:childTnLst>
                              <p:par>
                                <p:cTn id="14" presetID="18" presetClass="entr" presetSubtype="12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75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12F66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 advAuto="100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CAMPURAN LARUTAN PENYANGGA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UcPeriod"/>
            </a:pPr>
            <a:r>
              <a:rPr lang="en-US" sz="2400"/>
              <a:t>Campuran asam lemah + basa kunjugasi atau garamnya disebut “PENYANGGA ASAM” </a:t>
            </a:r>
          </a:p>
          <a:p>
            <a:pPr marL="609600" indent="-609600" eaLnBrk="1" hangingPunct="1">
              <a:buFontTx/>
              <a:buNone/>
            </a:pPr>
            <a:r>
              <a:rPr lang="en-US" sz="2400"/>
              <a:t>         Contoh : a.CH</a:t>
            </a:r>
            <a:r>
              <a:rPr lang="en-US" sz="2400" baseline="-25000"/>
              <a:t>3</a:t>
            </a:r>
            <a:r>
              <a:rPr lang="en-US" sz="2400"/>
              <a:t>COOH + CH</a:t>
            </a:r>
            <a:r>
              <a:rPr lang="en-US" sz="2400" baseline="-25000"/>
              <a:t>3</a:t>
            </a:r>
            <a:r>
              <a:rPr lang="en-US" sz="2400"/>
              <a:t>COONa</a:t>
            </a:r>
          </a:p>
          <a:p>
            <a:pPr marL="609600" indent="-609600" eaLnBrk="1" hangingPunct="1">
              <a:buFontTx/>
              <a:buNone/>
            </a:pPr>
            <a:r>
              <a:rPr lang="en-US" sz="2400"/>
              <a:t>                        b. H</a:t>
            </a:r>
            <a:r>
              <a:rPr lang="en-US" sz="2400" baseline="-25000"/>
              <a:t>3</a:t>
            </a:r>
            <a:r>
              <a:rPr lang="en-US" sz="2400"/>
              <a:t>PO</a:t>
            </a:r>
            <a:r>
              <a:rPr lang="en-US" sz="2400" baseline="-25000"/>
              <a:t>4</a:t>
            </a:r>
            <a:r>
              <a:rPr lang="en-US" sz="2400"/>
              <a:t> + NaH</a:t>
            </a:r>
            <a:r>
              <a:rPr lang="en-US" sz="2400" baseline="-25000"/>
              <a:t>2</a:t>
            </a:r>
            <a:r>
              <a:rPr lang="en-US" sz="2400"/>
              <a:t>PO</a:t>
            </a:r>
            <a:r>
              <a:rPr lang="en-US" sz="2400" baseline="-25000"/>
              <a:t>4 </a:t>
            </a:r>
          </a:p>
          <a:p>
            <a:pPr marL="609600" indent="-609600" eaLnBrk="1" hangingPunct="1">
              <a:buFontTx/>
              <a:buNone/>
            </a:pPr>
            <a:endParaRPr lang="en-US" sz="2400" baseline="-25000"/>
          </a:p>
          <a:p>
            <a:pPr marL="609600" indent="-609600" eaLnBrk="1" hangingPunct="1">
              <a:buFontTx/>
              <a:buAutoNum type="alphaUcPeriod" startAt="2"/>
            </a:pPr>
            <a:r>
              <a:rPr lang="en-US" sz="2400"/>
              <a:t>Campuran basa lemah + asam kunjugasi atau garamnya disebut “PENYANGGA BASA”</a:t>
            </a:r>
          </a:p>
          <a:p>
            <a:pPr marL="609600" indent="-609600" eaLnBrk="1" hangingPunct="1">
              <a:buFontTx/>
              <a:buNone/>
            </a:pPr>
            <a:r>
              <a:rPr lang="en-US" sz="2400"/>
              <a:t>          Contoh : NH</a:t>
            </a:r>
            <a:r>
              <a:rPr lang="en-US" sz="2400" baseline="-25000"/>
              <a:t>4</a:t>
            </a:r>
            <a:r>
              <a:rPr lang="en-US" sz="2400"/>
              <a:t>OH + NH</a:t>
            </a:r>
            <a:r>
              <a:rPr lang="en-US" sz="2400" baseline="-25000"/>
              <a:t>4</a:t>
            </a:r>
            <a:r>
              <a:rPr lang="en-US" sz="2400"/>
              <a:t>Cl </a:t>
            </a:r>
          </a:p>
        </p:txBody>
      </p:sp>
    </p:spTree>
    <p:extLst>
      <p:ext uri="{BB962C8B-B14F-4D97-AF65-F5344CB8AC3E}">
        <p14:creationId xmlns:p14="http://schemas.microsoft.com/office/powerpoint/2010/main" val="32547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100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3200" b="1" dirty="0">
                <a:solidFill>
                  <a:srgbClr val="FFFF00"/>
                </a:solidFill>
                <a:latin typeface="+mn-lt"/>
              </a:rPr>
              <a:t>PEMBUATAN LARUTAN PENYANGGA   (A)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 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400" dirty="0" err="1">
                <a:latin typeface="Monotype Corsiva" pitchFamily="66" charset="0"/>
              </a:rPr>
              <a:t>Asam</a:t>
            </a:r>
            <a:r>
              <a:rPr lang="en-US" sz="3400" dirty="0">
                <a:latin typeface="Monotype Corsiva" pitchFamily="66" charset="0"/>
              </a:rPr>
              <a:t> </a:t>
            </a:r>
            <a:r>
              <a:rPr lang="en-US" sz="3400" dirty="0" err="1">
                <a:latin typeface="Monotype Corsiva" pitchFamily="66" charset="0"/>
              </a:rPr>
              <a:t>lemah</a:t>
            </a:r>
            <a:r>
              <a:rPr lang="en-US" sz="3400" dirty="0">
                <a:latin typeface="Monotype Corsiva" pitchFamily="66" charset="0"/>
              </a:rPr>
              <a:t> yang </a:t>
            </a:r>
            <a:r>
              <a:rPr lang="en-US" sz="3400" dirty="0" err="1">
                <a:latin typeface="Monotype Corsiva" pitchFamily="66" charset="0"/>
              </a:rPr>
              <a:t>berlebihan</a:t>
            </a:r>
            <a:r>
              <a:rPr lang="en-US" sz="3400" dirty="0">
                <a:latin typeface="Monotype Corsiva" pitchFamily="66" charset="0"/>
              </a:rPr>
              <a:t> </a:t>
            </a:r>
            <a:r>
              <a:rPr lang="en-US" sz="3400" dirty="0" err="1">
                <a:latin typeface="Monotype Corsiva" pitchFamily="66" charset="0"/>
              </a:rPr>
              <a:t>dengan</a:t>
            </a:r>
            <a:r>
              <a:rPr lang="en-US" sz="3400" dirty="0">
                <a:latin typeface="Monotype Corsiva" pitchFamily="66" charset="0"/>
              </a:rPr>
              <a:t> </a:t>
            </a:r>
            <a:r>
              <a:rPr lang="en-US" sz="3400" dirty="0" err="1">
                <a:latin typeface="Monotype Corsiva" pitchFamily="66" charset="0"/>
              </a:rPr>
              <a:t>basa</a:t>
            </a:r>
            <a:r>
              <a:rPr lang="en-US" sz="3400" dirty="0">
                <a:latin typeface="Monotype Corsiva" pitchFamily="66" charset="0"/>
              </a:rPr>
              <a:t>  </a:t>
            </a:r>
            <a:r>
              <a:rPr lang="en-US" sz="3400" dirty="0" err="1">
                <a:latin typeface="Monotype Corsiva" pitchFamily="66" charset="0"/>
              </a:rPr>
              <a:t>kuat</a:t>
            </a:r>
            <a:r>
              <a:rPr lang="en-US" sz="3400" dirty="0">
                <a:latin typeface="Monotype Corsiva" pitchFamily="66" charset="0"/>
              </a:rPr>
              <a:t>, </a:t>
            </a:r>
            <a:r>
              <a:rPr lang="en-US" sz="3400" dirty="0" err="1">
                <a:latin typeface="Monotype Corsiva" pitchFamily="66" charset="0"/>
              </a:rPr>
              <a:t>akan</a:t>
            </a:r>
            <a:r>
              <a:rPr lang="en-US" sz="3400" dirty="0">
                <a:latin typeface="Monotype Corsiva" pitchFamily="66" charset="0"/>
              </a:rPr>
              <a:t> </a:t>
            </a:r>
            <a:r>
              <a:rPr lang="en-US" sz="3400" dirty="0" err="1">
                <a:latin typeface="Monotype Corsiva" pitchFamily="66" charset="0"/>
              </a:rPr>
              <a:t>habis</a:t>
            </a:r>
            <a:r>
              <a:rPr lang="en-US" sz="3400" dirty="0">
                <a:latin typeface="Monotype Corsiva" pitchFamily="66" charset="0"/>
              </a:rPr>
              <a:t> </a:t>
            </a:r>
            <a:r>
              <a:rPr lang="en-US" sz="3400" dirty="0" err="1">
                <a:latin typeface="Monotype Corsiva" pitchFamily="66" charset="0"/>
              </a:rPr>
              <a:t>bereaksi</a:t>
            </a:r>
            <a:r>
              <a:rPr lang="en-US" sz="3400" dirty="0">
                <a:latin typeface="Monotype Corsiva" pitchFamily="66" charset="0"/>
              </a:rPr>
              <a:t> </a:t>
            </a:r>
            <a:r>
              <a:rPr lang="en-US" sz="3400" dirty="0" err="1">
                <a:latin typeface="Monotype Corsiva" pitchFamily="66" charset="0"/>
              </a:rPr>
              <a:t>dengan</a:t>
            </a:r>
            <a:r>
              <a:rPr lang="en-US" sz="3400" dirty="0">
                <a:latin typeface="Monotype Corsiva" pitchFamily="66" charset="0"/>
              </a:rPr>
              <a:t> </a:t>
            </a:r>
            <a:r>
              <a:rPr lang="en-US" sz="3400" dirty="0" err="1">
                <a:latin typeface="Monotype Corsiva" pitchFamily="66" charset="0"/>
              </a:rPr>
              <a:t>kelebihan</a:t>
            </a:r>
            <a:r>
              <a:rPr lang="en-US" sz="3400" dirty="0">
                <a:latin typeface="Monotype Corsiva" pitchFamily="66" charset="0"/>
              </a:rPr>
              <a:t> </a:t>
            </a:r>
            <a:r>
              <a:rPr lang="en-US" sz="3400" dirty="0" err="1">
                <a:latin typeface="Monotype Corsiva" pitchFamily="66" charset="0"/>
              </a:rPr>
              <a:t>asam</a:t>
            </a:r>
            <a:r>
              <a:rPr lang="en-US" sz="3400" dirty="0">
                <a:latin typeface="Monotype Corsiva" pitchFamily="66" charset="0"/>
              </a:rPr>
              <a:t> </a:t>
            </a:r>
            <a:r>
              <a:rPr lang="en-US" sz="3400" dirty="0" err="1">
                <a:latin typeface="Monotype Corsiva" pitchFamily="66" charset="0"/>
              </a:rPr>
              <a:t>lemah</a:t>
            </a:r>
            <a:r>
              <a:rPr lang="en-US" sz="3400" dirty="0">
                <a:latin typeface="Monotype Corsiva" pitchFamily="66" charset="0"/>
              </a:rPr>
              <a:t> </a:t>
            </a:r>
            <a:r>
              <a:rPr lang="en-US" sz="3400" dirty="0" err="1">
                <a:latin typeface="Monotype Corsiva" pitchFamily="66" charset="0"/>
              </a:rPr>
              <a:t>membentuk</a:t>
            </a:r>
            <a:r>
              <a:rPr lang="en-US" sz="3400" dirty="0">
                <a:latin typeface="Monotype Corsiva" pitchFamily="66" charset="0"/>
              </a:rPr>
              <a:t> </a:t>
            </a:r>
            <a:r>
              <a:rPr lang="en-US" sz="3400" dirty="0" err="1">
                <a:latin typeface="Monotype Corsiva" pitchFamily="66" charset="0"/>
              </a:rPr>
              <a:t>garam</a:t>
            </a:r>
            <a:endParaRPr lang="en-US" sz="3400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99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4" grpId="0" build="p" autoUpdateAnimBg="0" advAuto="200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300" b="1" dirty="0">
                <a:solidFill>
                  <a:srgbClr val="FFFF00"/>
                </a:solidFill>
                <a:latin typeface="+mn-lt"/>
              </a:rPr>
              <a:t>PEMBUATAN LARUTAN PENYANGGA   (B)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400">
                <a:latin typeface="Monotype Corsiva" pitchFamily="66" charset="0"/>
              </a:rPr>
              <a:t>Basa lemah yang berlebihan dengan asam kuat, akan habis bereaksi dengan basa lemah membentuk garam</a:t>
            </a:r>
          </a:p>
        </p:txBody>
      </p:sp>
    </p:spTree>
    <p:extLst>
      <p:ext uri="{BB962C8B-B14F-4D97-AF65-F5344CB8AC3E}">
        <p14:creationId xmlns:p14="http://schemas.microsoft.com/office/powerpoint/2010/main" val="49333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+mn-lt"/>
              </a:rPr>
              <a:t>PRINSIP KERJA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062038" y="1766888"/>
            <a:ext cx="7769225" cy="4862512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asam</a:t>
            </a:r>
            <a:r>
              <a:rPr lang="en-US" dirty="0"/>
              <a:t>:   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      </a:t>
            </a:r>
            <a:r>
              <a:rPr lang="en-US" sz="2400" dirty="0"/>
              <a:t>Ion H</a:t>
            </a:r>
            <a:r>
              <a:rPr lang="en-US" sz="2400" baseline="30000" dirty="0"/>
              <a:t>+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asam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dinetralkan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 </a:t>
            </a:r>
            <a:r>
              <a:rPr lang="en-US" sz="2400" dirty="0" err="1"/>
              <a:t>basa</a:t>
            </a:r>
            <a:r>
              <a:rPr lang="en-US" sz="2400" dirty="0"/>
              <a:t> </a:t>
            </a:r>
            <a:r>
              <a:rPr lang="en-US" sz="2400" dirty="0" err="1"/>
              <a:t>lemah</a:t>
            </a:r>
            <a:r>
              <a:rPr lang="en-US" sz="2400" dirty="0"/>
              <a:t>.</a:t>
            </a:r>
          </a:p>
          <a:p>
            <a:pPr marL="609600" indent="-609600" eaLnBrk="1" hangingPunct="1">
              <a:buFontTx/>
              <a:buAutoNum type="arabicPeriod" startAt="2"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basa</a:t>
            </a:r>
            <a:r>
              <a:rPr lang="en-US" dirty="0"/>
              <a:t>: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      </a:t>
            </a:r>
            <a:r>
              <a:rPr lang="en-US" sz="2400" dirty="0"/>
              <a:t>Ion OH</a:t>
            </a:r>
            <a:r>
              <a:rPr lang="en-US" sz="2400" baseline="30000" dirty="0"/>
              <a:t>-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basa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dinetrakan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asam</a:t>
            </a:r>
            <a:r>
              <a:rPr lang="en-US" sz="2400" dirty="0"/>
              <a:t> </a:t>
            </a:r>
            <a:r>
              <a:rPr lang="en-US" sz="2400" dirty="0" err="1"/>
              <a:t>konjugasi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6186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1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6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1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 advAuto="100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Westminster" pitchFamily="82" charset="0"/>
              </a:rPr>
              <a:t>RUMUS pH  (ASAM 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               </a:t>
            </a:r>
            <a:r>
              <a:rPr lang="en-US" sz="2200" b="1" dirty="0">
                <a:solidFill>
                  <a:srgbClr val="00B0F0"/>
                </a:solidFill>
              </a:rPr>
              <a:t>PENYANGGA BERSIFAT ASAM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(H</a:t>
            </a:r>
            <a:r>
              <a:rPr lang="en-US" sz="2200" b="1" baseline="30000" dirty="0"/>
              <a:t>+</a:t>
            </a:r>
            <a:r>
              <a:rPr lang="en-US" sz="2200" b="1" dirty="0"/>
              <a:t>) = Ka . </a:t>
            </a:r>
            <a:r>
              <a:rPr lang="en-US" sz="2200" b="1" u="sng" dirty="0"/>
              <a:t>(A)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		      (B)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pH = - log (H</a:t>
            </a:r>
            <a:r>
              <a:rPr lang="en-US" sz="2200" b="1" baseline="30000" dirty="0"/>
              <a:t>+</a:t>
            </a:r>
            <a:r>
              <a:rPr lang="en-US" sz="2200" b="1" dirty="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	  = </a:t>
            </a:r>
            <a:r>
              <a:rPr lang="en-US" sz="2200" b="1" dirty="0" err="1"/>
              <a:t>pKa</a:t>
            </a:r>
            <a:r>
              <a:rPr lang="en-US" sz="2200" b="1" dirty="0"/>
              <a:t> + log </a:t>
            </a:r>
            <a:r>
              <a:rPr lang="en-US" sz="2200" b="1" u="sng" dirty="0"/>
              <a:t>(G)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                            (A)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 err="1">
                <a:latin typeface="Monotype Corsiva" pitchFamily="66" charset="0"/>
              </a:rPr>
              <a:t>Ket</a:t>
            </a:r>
            <a:r>
              <a:rPr lang="en-US" sz="2200" b="1" dirty="0">
                <a:latin typeface="Monotype Corsiva" pitchFamily="66" charset="0"/>
              </a:rPr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(A) : </a:t>
            </a:r>
            <a:r>
              <a:rPr lang="en-US" sz="2200" b="1" dirty="0" err="1"/>
              <a:t>konsentrasi</a:t>
            </a:r>
            <a:r>
              <a:rPr lang="en-US" sz="2200" b="1" dirty="0"/>
              <a:t> </a:t>
            </a:r>
            <a:r>
              <a:rPr lang="en-US" sz="2200" b="1" dirty="0" err="1"/>
              <a:t>asam</a:t>
            </a:r>
            <a:r>
              <a:rPr lang="en-US" sz="2200" b="1" dirty="0"/>
              <a:t> </a:t>
            </a:r>
            <a:r>
              <a:rPr lang="en-US" sz="2200" b="1" dirty="0" err="1"/>
              <a:t>lemah</a:t>
            </a:r>
            <a:endParaRPr lang="en-US" sz="2200" b="1" dirty="0"/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(G) : </a:t>
            </a:r>
            <a:r>
              <a:rPr lang="en-US" sz="2200" b="1" dirty="0" err="1"/>
              <a:t>konsentrasi</a:t>
            </a:r>
            <a:r>
              <a:rPr lang="en-US" sz="2200" b="1" dirty="0"/>
              <a:t> </a:t>
            </a:r>
            <a:r>
              <a:rPr lang="en-US" sz="2200" b="1" dirty="0" err="1"/>
              <a:t>basa</a:t>
            </a:r>
            <a:r>
              <a:rPr lang="en-US" sz="2200" b="1" dirty="0"/>
              <a:t> </a:t>
            </a:r>
            <a:r>
              <a:rPr lang="en-US" sz="2200" b="1" dirty="0" err="1"/>
              <a:t>konjugasi</a:t>
            </a:r>
            <a:endParaRPr lang="en-US" sz="2200" b="1" dirty="0"/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Ka  : </a:t>
            </a:r>
            <a:r>
              <a:rPr lang="en-US" sz="2200" b="1" dirty="0" err="1"/>
              <a:t>konstanta</a:t>
            </a:r>
            <a:r>
              <a:rPr lang="en-US" sz="2200" b="1" dirty="0"/>
              <a:t> </a:t>
            </a:r>
            <a:r>
              <a:rPr lang="en-US" sz="2200" b="1" dirty="0" err="1"/>
              <a:t>asam</a:t>
            </a:r>
            <a:endParaRPr lang="en-US" sz="2200" b="1" dirty="0"/>
          </a:p>
          <a:p>
            <a:pPr eaLnBrk="1" hangingPunct="1">
              <a:buFont typeface="Wingdings" pitchFamily="2" charset="2"/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2550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3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build="p" autoUpdateAnimBg="0" advAuto="1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+mn-lt"/>
              </a:rPr>
              <a:t>KEKUATAN ASAM</a:t>
            </a:r>
            <a:endParaRPr lang="en-GB" sz="3600" b="1" dirty="0">
              <a:latin typeface="+mn-lt"/>
            </a:endParaRPr>
          </a:p>
        </p:txBody>
      </p:sp>
      <p:pic>
        <p:nvPicPr>
          <p:cNvPr id="9225" name="Picture 9" descr="bahan organik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" y="5029200"/>
            <a:ext cx="1524000" cy="1762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57200" y="1601788"/>
            <a:ext cx="7253909" cy="169277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id-ID" sz="3200" b="1" dirty="0">
                <a:solidFill>
                  <a:srgbClr val="CC0000"/>
                </a:solidFill>
                <a:latin typeface="+mn-lt"/>
              </a:rPr>
              <a:t>Asam Kuat</a:t>
            </a:r>
          </a:p>
          <a:p>
            <a:r>
              <a:rPr lang="id-ID" sz="2000" dirty="0">
                <a:latin typeface="+mn-lt"/>
              </a:rPr>
              <a:t>	</a:t>
            </a:r>
            <a:r>
              <a:rPr lang="en-US" sz="2400" dirty="0" err="1">
                <a:latin typeface="+mn-lt"/>
              </a:rPr>
              <a:t>Asam</a:t>
            </a:r>
            <a:r>
              <a:rPr lang="en-US" sz="2400" dirty="0">
                <a:latin typeface="+mn-lt"/>
              </a:rPr>
              <a:t> yang </a:t>
            </a:r>
            <a:r>
              <a:rPr lang="en-US" sz="2400" dirty="0" err="1">
                <a:latin typeface="+mn-lt"/>
              </a:rPr>
              <a:t>banyak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menghasilkan</a:t>
            </a:r>
            <a:r>
              <a:rPr lang="en-US" sz="2400" dirty="0">
                <a:latin typeface="+mn-lt"/>
              </a:rPr>
              <a:t> ion </a:t>
            </a:r>
            <a:r>
              <a:rPr lang="en-US" sz="2400" dirty="0" err="1">
                <a:latin typeface="+mn-lt"/>
              </a:rPr>
              <a:t>Hidrogen</a:t>
            </a:r>
            <a:r>
              <a:rPr lang="en-US" sz="2400" dirty="0">
                <a:latin typeface="+mn-lt"/>
              </a:rPr>
              <a:t> </a:t>
            </a:r>
          </a:p>
          <a:p>
            <a:r>
              <a:rPr lang="en-US" sz="2400" dirty="0">
                <a:latin typeface="+mn-lt"/>
              </a:rPr>
              <a:t>	</a:t>
            </a:r>
            <a:r>
              <a:rPr lang="en-US" sz="2400" dirty="0" err="1">
                <a:latin typeface="+mn-lt"/>
              </a:rPr>
              <a:t>dalam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larutannya</a:t>
            </a:r>
            <a:endParaRPr lang="id-ID" sz="2400" dirty="0">
              <a:latin typeface="+mn-lt"/>
            </a:endParaRPr>
          </a:p>
          <a:p>
            <a:r>
              <a:rPr lang="id-ID" sz="2400" dirty="0">
                <a:latin typeface="+mn-lt"/>
              </a:rPr>
              <a:t>	Contoh  :    HNO</a:t>
            </a:r>
            <a:r>
              <a:rPr lang="id-ID" sz="2400" baseline="-25000" dirty="0">
                <a:latin typeface="+mn-lt"/>
              </a:rPr>
              <a:t>3</a:t>
            </a:r>
            <a:r>
              <a:rPr lang="id-ID" sz="2400" dirty="0">
                <a:latin typeface="+mn-lt"/>
              </a:rPr>
              <a:t>, H</a:t>
            </a:r>
            <a:r>
              <a:rPr lang="id-ID" sz="2400" baseline="-25000" dirty="0">
                <a:latin typeface="+mn-lt"/>
              </a:rPr>
              <a:t>2</a:t>
            </a:r>
            <a:r>
              <a:rPr lang="id-ID" sz="2400" dirty="0">
                <a:latin typeface="+mn-lt"/>
              </a:rPr>
              <a:t>SO</a:t>
            </a:r>
            <a:r>
              <a:rPr lang="id-ID" sz="2400" baseline="-25000" dirty="0">
                <a:latin typeface="+mn-lt"/>
              </a:rPr>
              <a:t>4</a:t>
            </a:r>
            <a:r>
              <a:rPr lang="id-ID" sz="2400" dirty="0">
                <a:latin typeface="+mn-lt"/>
              </a:rPr>
              <a:t>, HCl        </a:t>
            </a:r>
            <a:r>
              <a:rPr lang="en-US" sz="2400" dirty="0">
                <a:latin typeface="+mn-lt"/>
              </a:rPr>
              <a:t>	</a:t>
            </a:r>
            <a:r>
              <a:rPr lang="id-ID" sz="2400" dirty="0">
                <a:latin typeface="+mn-lt"/>
              </a:rPr>
              <a:t>(Asam kuat)</a:t>
            </a:r>
            <a:endParaRPr lang="en-US" sz="2400" dirty="0">
              <a:latin typeface="+mn-lt"/>
            </a:endParaRP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894556" y="3657600"/>
            <a:ext cx="6966971" cy="169277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/>
            <a:r>
              <a:rPr lang="id-ID" sz="3200" b="1" dirty="0">
                <a:solidFill>
                  <a:srgbClr val="CC0000"/>
                </a:solidFill>
                <a:latin typeface="+mn-lt"/>
              </a:rPr>
              <a:t>Asam </a:t>
            </a:r>
            <a:r>
              <a:rPr lang="en-US" sz="3200" b="1" dirty="0" err="1">
                <a:solidFill>
                  <a:srgbClr val="CC0000"/>
                </a:solidFill>
                <a:latin typeface="+mn-lt"/>
              </a:rPr>
              <a:t>Lemah</a:t>
            </a:r>
            <a:endParaRPr lang="id-ID" sz="3200" b="1" dirty="0">
              <a:solidFill>
                <a:srgbClr val="CC0000"/>
              </a:solidFill>
              <a:latin typeface="+mn-lt"/>
            </a:endParaRPr>
          </a:p>
          <a:p>
            <a:pPr algn="r"/>
            <a:r>
              <a:rPr lang="id-ID" sz="2000" dirty="0">
                <a:latin typeface="+mn-lt"/>
              </a:rPr>
              <a:t>	</a:t>
            </a:r>
            <a:r>
              <a:rPr lang="en-US" sz="2400" dirty="0" err="1">
                <a:latin typeface="+mn-lt"/>
              </a:rPr>
              <a:t>Asam</a:t>
            </a:r>
            <a:r>
              <a:rPr lang="en-US" sz="2400" dirty="0">
                <a:latin typeface="+mn-lt"/>
              </a:rPr>
              <a:t> yang </a:t>
            </a:r>
            <a:r>
              <a:rPr lang="en-US" sz="2400" dirty="0" err="1">
                <a:latin typeface="+mn-lt"/>
              </a:rPr>
              <a:t>sedikit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menghasilkan</a:t>
            </a:r>
            <a:r>
              <a:rPr lang="en-US" sz="2400" dirty="0">
                <a:latin typeface="+mn-lt"/>
              </a:rPr>
              <a:t> ion </a:t>
            </a:r>
            <a:r>
              <a:rPr lang="en-US" sz="2400" dirty="0" err="1">
                <a:latin typeface="+mn-lt"/>
              </a:rPr>
              <a:t>Hidrogen</a:t>
            </a:r>
            <a:r>
              <a:rPr lang="en-US" sz="2400" dirty="0">
                <a:latin typeface="+mn-lt"/>
              </a:rPr>
              <a:t> </a:t>
            </a:r>
          </a:p>
          <a:p>
            <a:pPr algn="r"/>
            <a:r>
              <a:rPr lang="en-US" sz="2400" dirty="0">
                <a:latin typeface="+mn-lt"/>
              </a:rPr>
              <a:t>	</a:t>
            </a:r>
            <a:r>
              <a:rPr lang="en-US" sz="2400" dirty="0" err="1">
                <a:latin typeface="+mn-lt"/>
              </a:rPr>
              <a:t>dalam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err="1">
                <a:latin typeface="+mn-lt"/>
              </a:rPr>
              <a:t>larutannya</a:t>
            </a:r>
            <a:endParaRPr lang="id-ID" sz="2400" dirty="0">
              <a:latin typeface="+mn-lt"/>
            </a:endParaRPr>
          </a:p>
          <a:p>
            <a:pPr algn="r"/>
            <a:r>
              <a:rPr lang="id-ID" sz="2400" dirty="0">
                <a:latin typeface="+mn-lt"/>
              </a:rPr>
              <a:t>	Contoh  : CH3COOH, H3PO4, H2CO3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1" grpId="0" animBg="1"/>
      <p:bldP spid="922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Westminster" pitchFamily="82" charset="0"/>
              </a:rPr>
              <a:t>RUMUS  pH  (BASA)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200" b="1" dirty="0">
                <a:solidFill>
                  <a:srgbClr val="00B0F0"/>
                </a:solidFill>
              </a:rPr>
              <a:t>                     PENYANGGA BERSIFAT BASA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  (OH</a:t>
            </a:r>
            <a:r>
              <a:rPr lang="en-US" sz="2200" b="1" baseline="30000" dirty="0"/>
              <a:t>-</a:t>
            </a:r>
            <a:r>
              <a:rPr lang="en-US" sz="2200" b="1" dirty="0"/>
              <a:t>) = Kb . </a:t>
            </a:r>
            <a:r>
              <a:rPr lang="en-US" sz="2200" b="1" u="sng" dirty="0"/>
              <a:t>(B)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		         (G)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  </a:t>
            </a:r>
            <a:r>
              <a:rPr lang="en-US" sz="2200" b="1" dirty="0" err="1"/>
              <a:t>pOH</a:t>
            </a:r>
            <a:r>
              <a:rPr lang="en-US" sz="2200" b="1" dirty="0"/>
              <a:t> = - log (OH</a:t>
            </a:r>
            <a:r>
              <a:rPr lang="en-US" sz="2200" b="1" baseline="30000" dirty="0"/>
              <a:t>-</a:t>
            </a:r>
            <a:r>
              <a:rPr lang="en-US" sz="2200" b="1" dirty="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	     = </a:t>
            </a:r>
            <a:r>
              <a:rPr lang="en-US" sz="2200" b="1" dirty="0" err="1"/>
              <a:t>pKb</a:t>
            </a:r>
            <a:r>
              <a:rPr lang="en-US" sz="2200" b="1" dirty="0"/>
              <a:t> + log </a:t>
            </a:r>
            <a:r>
              <a:rPr lang="en-US" sz="2200" b="1" u="sng" dirty="0"/>
              <a:t>(B)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                               (G)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   </a:t>
            </a:r>
            <a:r>
              <a:rPr lang="en-US" sz="2200" b="1" dirty="0" err="1">
                <a:latin typeface="Monotype Corsiva" pitchFamily="66" charset="0"/>
              </a:rPr>
              <a:t>Ket</a:t>
            </a:r>
            <a:r>
              <a:rPr lang="en-US" sz="2200" b="1" dirty="0">
                <a:latin typeface="Monotype Corsiva" pitchFamily="66" charset="0"/>
              </a:rPr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  (B) : </a:t>
            </a:r>
            <a:r>
              <a:rPr lang="en-US" sz="2200" b="1" dirty="0" err="1"/>
              <a:t>konsentrasi</a:t>
            </a:r>
            <a:r>
              <a:rPr lang="en-US" sz="2200" b="1" dirty="0"/>
              <a:t> </a:t>
            </a:r>
            <a:r>
              <a:rPr lang="en-US" sz="2200" b="1" dirty="0" err="1"/>
              <a:t>asam</a:t>
            </a:r>
            <a:r>
              <a:rPr lang="en-US" sz="2200" b="1" dirty="0"/>
              <a:t> </a:t>
            </a:r>
            <a:r>
              <a:rPr lang="en-US" sz="2200" b="1" dirty="0" err="1"/>
              <a:t>lemah</a:t>
            </a:r>
            <a:endParaRPr lang="en-US" sz="2200" b="1" dirty="0"/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  (G) : </a:t>
            </a:r>
            <a:r>
              <a:rPr lang="en-US" sz="2200" b="1" dirty="0" err="1"/>
              <a:t>konsentrasi</a:t>
            </a:r>
            <a:r>
              <a:rPr lang="en-US" sz="2200" b="1" dirty="0"/>
              <a:t> </a:t>
            </a:r>
            <a:r>
              <a:rPr lang="en-US" sz="2200" b="1" dirty="0" err="1"/>
              <a:t>asam</a:t>
            </a:r>
            <a:r>
              <a:rPr lang="en-US" sz="2200" b="1" dirty="0"/>
              <a:t> </a:t>
            </a:r>
            <a:r>
              <a:rPr lang="en-US" sz="2200" b="1" dirty="0" err="1"/>
              <a:t>konjugasi</a:t>
            </a:r>
            <a:endParaRPr lang="en-US" sz="2200" b="1" dirty="0"/>
          </a:p>
          <a:p>
            <a:pPr eaLnBrk="1" hangingPunct="1">
              <a:buFont typeface="Wingdings" pitchFamily="2" charset="2"/>
              <a:buNone/>
            </a:pPr>
            <a:r>
              <a:rPr lang="en-US" sz="2200" b="1" dirty="0"/>
              <a:t>   Kb : </a:t>
            </a:r>
            <a:r>
              <a:rPr lang="en-US" sz="2200" b="1" dirty="0" err="1"/>
              <a:t>konstanta</a:t>
            </a:r>
            <a:r>
              <a:rPr lang="en-US" sz="2200" b="1" dirty="0"/>
              <a:t> </a:t>
            </a:r>
            <a:r>
              <a:rPr lang="en-US" sz="2200" b="1" dirty="0" err="1"/>
              <a:t>basa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87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75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75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75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975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75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2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75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175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75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75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3225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75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525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75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325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75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425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75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 advAuto="100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9144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chemeClr val="tx1"/>
                </a:solidFill>
                <a:latin typeface="+mn-lt"/>
              </a:rPr>
              <a:t>FUNGSI LARUTAN PENYANGGA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8305800" cy="5638800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 2" pitchFamily="18" charset="2"/>
              <a:buChar char="ã"/>
            </a:pP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dirty="0" err="1">
                <a:solidFill>
                  <a:srgbClr val="3333FF"/>
                </a:solidFill>
                <a:highlight>
                  <a:srgbClr val="FFFF00"/>
                </a:highlight>
              </a:rPr>
              <a:t>Dalam</a:t>
            </a:r>
            <a:r>
              <a:rPr lang="en-US" dirty="0">
                <a:solidFill>
                  <a:srgbClr val="3333FF"/>
                </a:solidFill>
                <a:highlight>
                  <a:srgbClr val="FFFF00"/>
                </a:highlight>
              </a:rPr>
              <a:t> </a:t>
            </a:r>
            <a:r>
              <a:rPr lang="en-US" dirty="0" err="1">
                <a:solidFill>
                  <a:srgbClr val="3333FF"/>
                </a:solidFill>
                <a:highlight>
                  <a:srgbClr val="FFFF00"/>
                </a:highlight>
              </a:rPr>
              <a:t>tubuh</a:t>
            </a:r>
            <a:r>
              <a:rPr lang="en-US" dirty="0">
                <a:solidFill>
                  <a:srgbClr val="3333FF"/>
                </a:solidFill>
                <a:highlight>
                  <a:srgbClr val="FFFF00"/>
                </a:highlight>
              </a:rPr>
              <a:t> </a:t>
            </a:r>
            <a:r>
              <a:rPr lang="en-US" dirty="0" err="1">
                <a:solidFill>
                  <a:srgbClr val="3333FF"/>
                </a:solidFill>
                <a:highlight>
                  <a:srgbClr val="FFFF00"/>
                </a:highlight>
              </a:rPr>
              <a:t>makhluk</a:t>
            </a:r>
            <a:r>
              <a:rPr lang="en-US" dirty="0">
                <a:solidFill>
                  <a:srgbClr val="3333FF"/>
                </a:solidFill>
                <a:highlight>
                  <a:srgbClr val="FFFF00"/>
                </a:highlight>
              </a:rPr>
              <a:t> </a:t>
            </a:r>
            <a:r>
              <a:rPr lang="en-US" dirty="0" err="1">
                <a:solidFill>
                  <a:srgbClr val="3333FF"/>
                </a:solidFill>
                <a:highlight>
                  <a:srgbClr val="FFFF00"/>
                </a:highlight>
              </a:rPr>
              <a:t>hidup</a:t>
            </a:r>
            <a:r>
              <a:rPr lang="en-US" dirty="0">
                <a:solidFill>
                  <a:srgbClr val="3333FF"/>
                </a:solidFill>
                <a:highlight>
                  <a:srgbClr val="FFFF00"/>
                </a:highlight>
              </a:rPr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/>
              <a:t> </a:t>
            </a:r>
            <a:r>
              <a:rPr lang="en-US" sz="2400" dirty="0"/>
              <a:t>- </a:t>
            </a:r>
            <a:r>
              <a:rPr lang="en-US" sz="2400" dirty="0" err="1"/>
              <a:t>Larutan</a:t>
            </a:r>
            <a:r>
              <a:rPr lang="en-US" sz="2400" dirty="0"/>
              <a:t> </a:t>
            </a:r>
            <a:r>
              <a:rPr lang="en-US" sz="2400" dirty="0" err="1"/>
              <a:t>penyangga</a:t>
            </a:r>
            <a:r>
              <a:rPr lang="en-US" sz="2400" dirty="0"/>
              <a:t> H</a:t>
            </a:r>
            <a:r>
              <a:rPr lang="en-US" sz="2400" baseline="-25000" dirty="0"/>
              <a:t>2</a:t>
            </a:r>
            <a:r>
              <a:rPr lang="en-US" sz="2400" dirty="0"/>
              <a:t> CO</a:t>
            </a:r>
            <a:r>
              <a:rPr lang="en-US" sz="2400" baseline="-25000" dirty="0"/>
              <a:t>3</a:t>
            </a:r>
            <a:r>
              <a:rPr lang="en-US" sz="2400" dirty="0"/>
              <a:t> + HCO</a:t>
            </a:r>
            <a:r>
              <a:rPr lang="en-US" sz="2400" baseline="-25000" dirty="0"/>
              <a:t>3</a:t>
            </a:r>
            <a:r>
              <a:rPr lang="en-US" sz="2400" baseline="30000" dirty="0"/>
              <a:t>-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menjaga</a:t>
            </a:r>
            <a:r>
              <a:rPr lang="en-US" sz="2400" dirty="0"/>
              <a:t> pH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darah</a:t>
            </a:r>
            <a:endParaRPr lang="en-US" sz="2400" dirty="0"/>
          </a:p>
          <a:p>
            <a:pPr marL="801688" indent="-334963" algn="just">
              <a:lnSpc>
                <a:spcPct val="150000"/>
              </a:lnSpc>
              <a:tabLst>
                <a:tab pos="690563" algn="l"/>
              </a:tabLst>
            </a:pPr>
            <a:r>
              <a:rPr lang="id-ID" sz="2400" dirty="0">
                <a:solidFill>
                  <a:srgbClr val="FFFF00"/>
                </a:solidFill>
              </a:rPr>
              <a:t>pH darah tubuh manusia berkisar antara 7,35-7,45.  </a:t>
            </a:r>
            <a:endParaRPr lang="en-US" sz="2400" dirty="0">
              <a:solidFill>
                <a:srgbClr val="FFFF00"/>
              </a:solidFill>
            </a:endParaRPr>
          </a:p>
          <a:p>
            <a:pPr marL="801688" indent="-334963" algn="just">
              <a:lnSpc>
                <a:spcPct val="150000"/>
              </a:lnSpc>
              <a:tabLst>
                <a:tab pos="690563" algn="l"/>
              </a:tabLst>
            </a:pPr>
            <a:r>
              <a:rPr lang="id-ID" sz="2400" dirty="0">
                <a:solidFill>
                  <a:srgbClr val="FFFF00"/>
                </a:solidFill>
              </a:rPr>
              <a:t>pH darah tidak boleh kurang dari 7,0 dan tidak boleh melebihi 7,8 karena akan berakibat fatal bagi manusia. </a:t>
            </a:r>
            <a:endParaRPr lang="en-US" sz="2400" dirty="0">
              <a:solidFill>
                <a:srgbClr val="FFFF00"/>
              </a:solidFill>
            </a:endParaRPr>
          </a:p>
          <a:p>
            <a:pPr marL="801688" indent="-334963" algn="just">
              <a:lnSpc>
                <a:spcPct val="150000"/>
              </a:lnSpc>
              <a:tabLst>
                <a:tab pos="690563" algn="l"/>
              </a:tabLst>
            </a:pPr>
            <a:r>
              <a:rPr lang="id-ID" sz="2400" dirty="0">
                <a:solidFill>
                  <a:srgbClr val="FFFF00"/>
                </a:solidFill>
              </a:rPr>
              <a:t>Organ yang paling berperan untuk menjaga pH darah adalah paru-paru dan ginjal.</a:t>
            </a:r>
            <a:endParaRPr lang="en-US" sz="2400" dirty="0"/>
          </a:p>
          <a:p>
            <a:pPr eaLnBrk="1" hangingPunct="1">
              <a:buFont typeface="Wingdings 2" pitchFamily="18" charset="2"/>
              <a:buNone/>
            </a:pPr>
            <a:r>
              <a:rPr lang="en-US" sz="2400" dirty="0"/>
              <a:t> -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menjaga</a:t>
            </a:r>
            <a:r>
              <a:rPr lang="en-US" sz="2400" dirty="0"/>
              <a:t> PH </a:t>
            </a:r>
            <a:r>
              <a:rPr lang="en-US" sz="2400" dirty="0" err="1"/>
              <a:t>tubuh</a:t>
            </a:r>
            <a:r>
              <a:rPr lang="en-US" sz="2400" dirty="0"/>
              <a:t> agar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karakteristik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enzim</a:t>
            </a:r>
            <a:endParaRPr lang="en-US" sz="2400" dirty="0"/>
          </a:p>
          <a:p>
            <a:pPr eaLnBrk="1" hangingPunct="1">
              <a:buFont typeface="Wingdings 2" pitchFamily="18" charset="2"/>
              <a:buNone/>
            </a:pPr>
            <a:r>
              <a:rPr lang="en-US" sz="2400" dirty="0"/>
              <a:t> - </a:t>
            </a:r>
            <a:r>
              <a:rPr lang="en-US" sz="2400" dirty="0" err="1"/>
              <a:t>Larutan</a:t>
            </a:r>
            <a:r>
              <a:rPr lang="en-US" sz="2400" dirty="0"/>
              <a:t> </a:t>
            </a:r>
            <a:r>
              <a:rPr lang="en-US" sz="2400" dirty="0" err="1"/>
              <a:t>penyangga</a:t>
            </a:r>
            <a:r>
              <a:rPr lang="en-US" sz="2400" dirty="0"/>
              <a:t> </a:t>
            </a:r>
            <a:r>
              <a:rPr lang="en-US" sz="2400" dirty="0" err="1"/>
              <a:t>karbonat</a:t>
            </a:r>
            <a:endParaRPr lang="en-US" sz="2400" dirty="0"/>
          </a:p>
          <a:p>
            <a:pPr eaLnBrk="1" hangingPunct="1">
              <a:buFont typeface="Wingdings 2" pitchFamily="18" charset="2"/>
              <a:buNone/>
            </a:pPr>
            <a:r>
              <a:rPr lang="en-US" sz="2400" dirty="0"/>
              <a:t> - </a:t>
            </a:r>
            <a:r>
              <a:rPr lang="en-US" sz="2400" dirty="0" err="1"/>
              <a:t>Larutan</a:t>
            </a:r>
            <a:r>
              <a:rPr lang="en-US" sz="2400" dirty="0"/>
              <a:t> </a:t>
            </a:r>
            <a:r>
              <a:rPr lang="en-US" sz="2400" dirty="0" err="1"/>
              <a:t>penyangga</a:t>
            </a:r>
            <a:r>
              <a:rPr lang="en-US" sz="2400" dirty="0"/>
              <a:t> </a:t>
            </a:r>
            <a:r>
              <a:rPr lang="en-US" sz="2400" dirty="0" err="1"/>
              <a:t>fosfat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6153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3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4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9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4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9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4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9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4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build="p" autoUpdateAnimBg="0" advAuto="100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05800" cy="8382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chemeClr val="tx1"/>
                </a:solidFill>
                <a:latin typeface="+mn-lt"/>
              </a:rPr>
              <a:t>FUNGSI LARUTAN PENYANGGA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838200"/>
            <a:ext cx="8610600" cy="3810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b="1" dirty="0" err="1">
                <a:solidFill>
                  <a:srgbClr val="FF0000"/>
                </a:solidFill>
              </a:rPr>
              <a:t>Dalam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kehidupan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sehari-hari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 marL="336550" indent="-268288" eaLnBrk="1" hangingPunct="1">
              <a:buFont typeface="Wingdings" pitchFamily="2" charset="2"/>
              <a:buChar char="§"/>
              <a:tabLst>
                <a:tab pos="336550" algn="l"/>
              </a:tabLst>
            </a:pPr>
            <a:r>
              <a:rPr lang="en-US" sz="2400" dirty="0" err="1"/>
              <a:t>Larutan</a:t>
            </a:r>
            <a:r>
              <a:rPr lang="en-US" sz="2400" dirty="0"/>
              <a:t> </a:t>
            </a:r>
            <a:r>
              <a:rPr lang="en-US" sz="2400" dirty="0" err="1"/>
              <a:t>penyangga</a:t>
            </a:r>
            <a:r>
              <a:rPr lang="en-US" sz="2400" dirty="0"/>
              <a:t> </a:t>
            </a:r>
            <a:r>
              <a:rPr lang="en-US" sz="2400" dirty="0" err="1"/>
              <a:t>asam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natrium</a:t>
            </a:r>
            <a:r>
              <a:rPr lang="en-US" sz="2400" dirty="0"/>
              <a:t> </a:t>
            </a:r>
            <a:r>
              <a:rPr lang="en-US" sz="2400" dirty="0" err="1"/>
              <a:t>sitrat</a:t>
            </a:r>
            <a:r>
              <a:rPr lang="en-US" sz="2400" dirty="0"/>
              <a:t> yang </a:t>
            </a:r>
            <a:r>
              <a:rPr lang="en-US" sz="2400" dirty="0" err="1"/>
              <a:t>menjaga</a:t>
            </a:r>
            <a:r>
              <a:rPr lang="en-US" sz="2400" dirty="0"/>
              <a:t> PH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makanan</a:t>
            </a:r>
            <a:r>
              <a:rPr lang="en-US" sz="2400" dirty="0"/>
              <a:t> </a:t>
            </a:r>
            <a:r>
              <a:rPr lang="en-US" sz="2400" dirty="0" err="1"/>
              <a:t>kaleng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makanan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dirusak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bakteri</a:t>
            </a:r>
            <a:r>
              <a:rPr lang="en-US" sz="2400" dirty="0"/>
              <a:t>  </a:t>
            </a:r>
          </a:p>
          <a:p>
            <a:pPr marL="336550" indent="-268288" eaLnBrk="1" hangingPunct="1">
              <a:buFont typeface="Wingdings" pitchFamily="2" charset="2"/>
              <a:buChar char="§"/>
              <a:tabLst>
                <a:tab pos="336550" algn="l"/>
              </a:tabLst>
            </a:pPr>
            <a:endParaRPr lang="en-US" sz="2400" dirty="0"/>
          </a:p>
          <a:p>
            <a:pPr marL="336550" indent="-268288">
              <a:buFont typeface="Wingdings" pitchFamily="2" charset="2"/>
              <a:buChar char="§"/>
              <a:tabLst>
                <a:tab pos="336550" algn="l"/>
              </a:tabLst>
            </a:pPr>
            <a:r>
              <a:rPr lang="id-ID" sz="24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Larutan penyangga dalam obat-obatan</a:t>
            </a:r>
            <a:endParaRPr lang="en-US" sz="2400" u="sn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336550" indent="-268288" eaLnBrk="1" hangingPunct="1">
              <a:buFont typeface="Wingdings" pitchFamily="2" charset="2"/>
              <a:buChar char="§"/>
              <a:tabLst>
                <a:tab pos="336550" algn="l"/>
              </a:tabLst>
            </a:pPr>
            <a:endParaRPr lang="en-US" sz="2400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048000" y="3927664"/>
            <a:ext cx="56388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id-ID" sz="2500" dirty="0">
                <a:solidFill>
                  <a:srgbClr val="FFFF00"/>
                </a:solidFill>
                <a:latin typeface="+mn-lt"/>
              </a:rPr>
              <a:t>Sebagai obat penghilang rasa nyeri, aspirin mengandung asam asetilsalisilat. Beberapa merek aspirin juga ditambahkan zat untuk menetralisir kelebihan asam di perut, seperti MgO.</a:t>
            </a:r>
          </a:p>
        </p:txBody>
      </p:sp>
      <p:pic>
        <p:nvPicPr>
          <p:cNvPr id="6" name="Picture 10" descr="aspiri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733800"/>
            <a:ext cx="150018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6708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4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9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400"/>
                            </p:stCondLst>
                            <p:childTnLst>
                              <p:par>
                                <p:cTn id="21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400"/>
                            </p:stCondLst>
                            <p:childTnLst>
                              <p:par>
                                <p:cTn id="2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 advAuto="100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371850" y="1474381"/>
            <a:ext cx="4857750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id-ID" sz="2500" dirty="0">
                <a:solidFill>
                  <a:srgbClr val="FFFF00"/>
                </a:solidFill>
                <a:latin typeface="+mn-lt"/>
              </a:rPr>
              <a:t>Obat suntik atau obat tetes mata, pH-nya harus disesuaikan dengan pH cairan tubuh. </a:t>
            </a:r>
            <a:endParaRPr lang="en-US" sz="2500" dirty="0">
              <a:solidFill>
                <a:srgbClr val="FFFF00"/>
              </a:solidFill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id-ID" sz="2500" dirty="0">
                <a:solidFill>
                  <a:srgbClr val="FFFF00"/>
                </a:solidFill>
                <a:latin typeface="+mn-lt"/>
              </a:rPr>
              <a:t>Obat tetes mata harus memiliki pH yang sama dengan pH air mata agar tidak menimbulkan iritasi yang mengakibatkan rasa perih pada mata. </a:t>
            </a:r>
            <a:endParaRPr lang="en-US" sz="2500" dirty="0">
              <a:solidFill>
                <a:srgbClr val="FFFF00"/>
              </a:solidFill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id-ID" sz="2500" dirty="0">
                <a:solidFill>
                  <a:srgbClr val="FFFF00"/>
                </a:solidFill>
                <a:latin typeface="+mn-lt"/>
              </a:rPr>
              <a:t>Begitu pula obat suntik harus disesuaikan dengan pH darah.</a:t>
            </a:r>
          </a:p>
        </p:txBody>
      </p:sp>
      <p:pic>
        <p:nvPicPr>
          <p:cNvPr id="5" name="Picture 11" descr="obat tetes mata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971550"/>
            <a:ext cx="21558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obat suntik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543300"/>
            <a:ext cx="2105025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000125" y="5530850"/>
            <a:ext cx="12554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dirty="0">
                <a:latin typeface="+mn-lt"/>
              </a:rPr>
              <a:t>Obat suntik</a:t>
            </a: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762000" y="2971800"/>
            <a:ext cx="16209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d-ID" dirty="0">
                <a:latin typeface="+mn-lt"/>
              </a:rPr>
              <a:t>Obat tetes mata</a:t>
            </a:r>
          </a:p>
        </p:txBody>
      </p:sp>
    </p:spTree>
    <p:extLst>
      <p:ext uri="{BB962C8B-B14F-4D97-AF65-F5344CB8AC3E}">
        <p14:creationId xmlns:p14="http://schemas.microsoft.com/office/powerpoint/2010/main" val="85766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176712" y="1765280"/>
            <a:ext cx="435768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id-ID" sz="2400" dirty="0">
                <a:solidFill>
                  <a:srgbClr val="FFFF00"/>
                </a:solidFill>
                <a:latin typeface="+mn-lt"/>
              </a:rPr>
              <a:t>Dalam industri, larutan penyangga digunakan untuk penanganan limbah. </a:t>
            </a:r>
            <a:endParaRPr lang="en-US" sz="2400" dirty="0">
              <a:solidFill>
                <a:srgbClr val="FFFF00"/>
              </a:solidFill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id-ID" sz="2400" dirty="0">
                <a:solidFill>
                  <a:srgbClr val="FFFF00"/>
                </a:solidFill>
                <a:latin typeface="+mn-lt"/>
              </a:rPr>
              <a:t>Larutan penyangga ditambahkan pada limbah untuk mempertahankan pH 5-7,5. </a:t>
            </a:r>
            <a:endParaRPr lang="en-US" sz="2400" dirty="0">
              <a:solidFill>
                <a:srgbClr val="FFFF00"/>
              </a:solidFill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id-ID" sz="2400" dirty="0">
                <a:solidFill>
                  <a:srgbClr val="FFFF00"/>
                </a:solidFill>
                <a:latin typeface="+mn-lt"/>
              </a:rPr>
              <a:t>Hal itu  untuk memisahkan materi organik pada limbah sehingga layak di buang ke perairan.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381000"/>
            <a:ext cx="7358114" cy="428628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id-ID" sz="28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Larutan penyangga dalam industri</a:t>
            </a:r>
          </a:p>
        </p:txBody>
      </p:sp>
      <p:pic>
        <p:nvPicPr>
          <p:cNvPr id="6" name="Picture 10" descr="limbah industri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9895" y="1308100"/>
            <a:ext cx="2820987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limbah industri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3382" y="3841750"/>
            <a:ext cx="28575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1019175" y="3236913"/>
            <a:ext cx="166584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dirty="0">
                <a:latin typeface="+mn-lt"/>
              </a:rPr>
              <a:t>Limbah industri</a:t>
            </a: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665961" y="5737225"/>
            <a:ext cx="28392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d-ID" dirty="0">
                <a:latin typeface="+mn-lt"/>
              </a:rPr>
              <a:t>Pembuangan limbah industri</a:t>
            </a:r>
          </a:p>
        </p:txBody>
      </p:sp>
    </p:spTree>
    <p:extLst>
      <p:ext uri="{BB962C8B-B14F-4D97-AF65-F5344CB8AC3E}">
        <p14:creationId xmlns:p14="http://schemas.microsoft.com/office/powerpoint/2010/main" val="2048453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Contoh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Asam</a:t>
            </a:r>
            <a:endParaRPr lang="en-US" b="1" dirty="0">
              <a:latin typeface="+mn-lt"/>
            </a:endParaRPr>
          </a:p>
        </p:txBody>
      </p:sp>
      <p:graphicFrame>
        <p:nvGraphicFramePr>
          <p:cNvPr id="72758" name="Group 5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86347432"/>
              </p:ext>
            </p:extLst>
          </p:nvPr>
        </p:nvGraphicFramePr>
        <p:xfrm>
          <a:off x="457200" y="1600200"/>
          <a:ext cx="8229600" cy="456279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ASAM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Kuat</a:t>
                      </a: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/</a:t>
                      </a:r>
                      <a:r>
                        <a:rPr kumimoji="0" lang="en-US" sz="2000" b="1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Lemah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Terdapat</a:t>
                      </a: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b="1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dalam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Asam Askorbat (vitamin C)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Lemah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Buah – buahan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Asam Karbonat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Lemah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Minuman bersoda (coca-cola, sprite, dsb)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Asam Sitrat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Lemah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Buah Jeruk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Asam Etanoat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Lemah 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Cuka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Asam Laktat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Lemah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Susu basi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Asam Klorida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Kuat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Lambung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Asam Nitrat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Kuat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Bahan Pupuk dan peledak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Asam Sulfat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Kuat 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Aki </a:t>
                      </a: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dan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bahan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pupuk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Hujan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Asam</a:t>
            </a:r>
            <a:endParaRPr lang="en-US" b="1" dirty="0">
              <a:latin typeface="+mn-lt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/>
              <a:t>indrustri</a:t>
            </a:r>
            <a:r>
              <a:rPr lang="en-US" sz="2800" dirty="0"/>
              <a:t> </a:t>
            </a:r>
            <a:r>
              <a:rPr lang="en-US" sz="2800" dirty="0" err="1"/>
              <a:t>menyebabkan</a:t>
            </a:r>
            <a:r>
              <a:rPr lang="en-US" sz="2800" dirty="0"/>
              <a:t> </a:t>
            </a:r>
            <a:r>
              <a:rPr lang="en-US" sz="2800" dirty="0" err="1"/>
              <a:t>udara</a:t>
            </a:r>
            <a:r>
              <a:rPr lang="en-US" sz="2800" dirty="0"/>
              <a:t> </a:t>
            </a:r>
            <a:r>
              <a:rPr lang="en-US" sz="2800" dirty="0" err="1"/>
              <a:t>tercemar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gas </a:t>
            </a:r>
            <a:r>
              <a:rPr lang="en-US" sz="2800" dirty="0" err="1"/>
              <a:t>pencemar</a:t>
            </a:r>
            <a:r>
              <a:rPr lang="en-US" sz="2800" dirty="0"/>
              <a:t> (</a:t>
            </a:r>
            <a:r>
              <a:rPr lang="en-US" sz="2800" b="1" dirty="0"/>
              <a:t>gas </a:t>
            </a:r>
            <a:r>
              <a:rPr lang="en-US" sz="2800" b="1" dirty="0" err="1"/>
              <a:t>belerang</a:t>
            </a:r>
            <a:r>
              <a:rPr lang="en-US" sz="2800" b="1" dirty="0"/>
              <a:t> </a:t>
            </a:r>
            <a:r>
              <a:rPr lang="en-US" sz="2800" b="1" dirty="0" err="1"/>
              <a:t>oksida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nitrogen </a:t>
            </a:r>
            <a:r>
              <a:rPr lang="en-US" sz="2800" b="1" dirty="0" err="1"/>
              <a:t>oksida</a:t>
            </a:r>
            <a:r>
              <a:rPr lang="en-US" sz="2800" dirty="0"/>
              <a:t>) </a:t>
            </a:r>
            <a:r>
              <a:rPr lang="en-US" sz="2800" dirty="0">
                <a:sym typeface="Wingdings" pitchFamily="2" charset="2"/>
              </a:rPr>
              <a:t> </a:t>
            </a:r>
            <a:r>
              <a:rPr lang="en-US" sz="2800" dirty="0"/>
              <a:t>gas – gas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larut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air </a:t>
            </a:r>
            <a:r>
              <a:rPr lang="en-US" sz="2800" dirty="0" err="1"/>
              <a:t>hujan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membentuk</a:t>
            </a:r>
            <a:r>
              <a:rPr lang="en-US" sz="2800" dirty="0"/>
              <a:t> </a:t>
            </a:r>
            <a:r>
              <a:rPr lang="en-US" sz="2800" dirty="0" err="1"/>
              <a:t>asam</a:t>
            </a:r>
            <a:r>
              <a:rPr lang="en-US" sz="2800" dirty="0"/>
              <a:t>, </a:t>
            </a:r>
            <a:r>
              <a:rPr lang="en-US" sz="2800" dirty="0" err="1"/>
              <a:t>antara</a:t>
            </a:r>
            <a:r>
              <a:rPr lang="en-US" sz="2800" dirty="0"/>
              <a:t> lain </a:t>
            </a:r>
            <a:r>
              <a:rPr lang="en-US" sz="2800" dirty="0" err="1"/>
              <a:t>asam</a:t>
            </a:r>
            <a:r>
              <a:rPr lang="en-US" sz="2800" dirty="0"/>
              <a:t> </a:t>
            </a:r>
            <a:r>
              <a:rPr lang="en-US" sz="2800" dirty="0" err="1"/>
              <a:t>sulfat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asam</a:t>
            </a:r>
            <a:r>
              <a:rPr lang="en-US" sz="2800" dirty="0"/>
              <a:t> </a:t>
            </a:r>
            <a:r>
              <a:rPr lang="en-US" sz="2800" dirty="0" err="1"/>
              <a:t>nitrat</a:t>
            </a:r>
            <a:r>
              <a:rPr lang="en-US" sz="2800" dirty="0"/>
              <a:t>.</a:t>
            </a:r>
          </a:p>
          <a:p>
            <a:r>
              <a:rPr lang="en-US" sz="2800" dirty="0"/>
              <a:t>Air </a:t>
            </a:r>
            <a:r>
              <a:rPr lang="en-US" sz="2800" dirty="0" err="1"/>
              <a:t>hujan</a:t>
            </a:r>
            <a:r>
              <a:rPr lang="en-US" sz="2800" dirty="0"/>
              <a:t> </a:t>
            </a:r>
            <a:r>
              <a:rPr lang="en-US" sz="2800" dirty="0" err="1"/>
              <a:t>turun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bumi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hujan</a:t>
            </a:r>
            <a:r>
              <a:rPr lang="en-US" sz="2800" dirty="0"/>
              <a:t> </a:t>
            </a:r>
            <a:r>
              <a:rPr lang="en-US" sz="2800" dirty="0" err="1"/>
              <a:t>asam</a:t>
            </a:r>
            <a:r>
              <a:rPr lang="en-US" sz="2800" dirty="0"/>
              <a:t> </a:t>
            </a:r>
            <a:r>
              <a:rPr lang="en-US" sz="2800" dirty="0">
                <a:sym typeface="Wingdings" pitchFamily="2" charset="2"/>
              </a:rPr>
              <a:t> </a:t>
            </a:r>
            <a:r>
              <a:rPr lang="en-US" sz="2800" b="1" dirty="0" err="1"/>
              <a:t>sangat</a:t>
            </a:r>
            <a:r>
              <a:rPr lang="en-US" sz="2800" b="1" dirty="0"/>
              <a:t> </a:t>
            </a:r>
            <a:r>
              <a:rPr lang="en-US" sz="2800" b="1" dirty="0" err="1"/>
              <a:t>merusak</a:t>
            </a:r>
            <a:r>
              <a:rPr lang="en-US" sz="2800" b="1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benda</a:t>
            </a:r>
            <a:r>
              <a:rPr lang="en-US" sz="2800" dirty="0"/>
              <a:t> –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jembatan</a:t>
            </a:r>
            <a:r>
              <a:rPr lang="en-US" sz="2800" dirty="0"/>
              <a:t>, </a:t>
            </a:r>
            <a:r>
              <a:rPr lang="en-US" sz="2800" dirty="0" err="1"/>
              <a:t>bangunan</a:t>
            </a:r>
            <a:r>
              <a:rPr lang="en-US" sz="2800" dirty="0"/>
              <a:t> semen, </a:t>
            </a:r>
            <a:r>
              <a:rPr lang="en-US" sz="2800" dirty="0" err="1"/>
              <a:t>patung</a:t>
            </a:r>
            <a:r>
              <a:rPr lang="en-US" sz="2800" dirty="0"/>
              <a:t>, </a:t>
            </a:r>
            <a:r>
              <a:rPr lang="en-US" sz="2800" dirty="0" err="1"/>
              <a:t>bahkan</a:t>
            </a:r>
            <a:r>
              <a:rPr lang="en-US" sz="2800" dirty="0"/>
              <a:t> </a:t>
            </a:r>
            <a:r>
              <a:rPr lang="en-US" sz="2800" dirty="0" err="1"/>
              <a:t>kehidupan</a:t>
            </a:r>
            <a:r>
              <a:rPr lang="en-US" sz="2800" dirty="0"/>
              <a:t> </a:t>
            </a:r>
            <a:r>
              <a:rPr lang="en-US" sz="2800" dirty="0" err="1"/>
              <a:t>makhluk</a:t>
            </a:r>
            <a:r>
              <a:rPr lang="en-US" sz="2800" dirty="0"/>
              <a:t> </a:t>
            </a:r>
            <a:r>
              <a:rPr lang="en-US" sz="2800" dirty="0" err="1"/>
              <a:t>hidup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83" name="Picture 7" descr="p0013033-acid-r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>
                <a:latin typeface="+mn-lt"/>
              </a:rPr>
              <a:t>Hujan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Asam</a:t>
            </a:r>
            <a:endParaRPr lang="en-US" b="1" dirty="0">
              <a:latin typeface="+mn-lt"/>
            </a:endParaRPr>
          </a:p>
        </p:txBody>
      </p:sp>
      <p:pic>
        <p:nvPicPr>
          <p:cNvPr id="75782" name="Picture 6" descr="Image of trees devastated by acid rai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5229225"/>
            <a:ext cx="25717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3810000"/>
            <a:ext cx="8153400" cy="2590800"/>
          </a:xfrm>
        </p:spPr>
        <p:txBody>
          <a:bodyPr/>
          <a:lstStyle/>
          <a:p>
            <a:pPr>
              <a:buFontTx/>
              <a:buNone/>
            </a:pPr>
            <a:r>
              <a:rPr lang="id-ID" sz="2400" b="1" dirty="0">
                <a:solidFill>
                  <a:srgbClr val="FF0000"/>
                </a:solidFill>
              </a:rPr>
              <a:t>Sifat Senyawaan Basa :</a:t>
            </a:r>
          </a:p>
          <a:p>
            <a:pPr lvl="1">
              <a:buFont typeface="Wingdings" pitchFamily="2" charset="2"/>
              <a:buChar char="Ø"/>
            </a:pPr>
            <a:r>
              <a:rPr lang="id-ID" sz="2000" dirty="0"/>
              <a:t>Mengubah kertas </a:t>
            </a:r>
            <a:r>
              <a:rPr lang="id-ID" sz="2000" dirty="0">
                <a:solidFill>
                  <a:srgbClr val="CC0000"/>
                </a:solidFill>
              </a:rPr>
              <a:t>lakmus merah</a:t>
            </a:r>
            <a:r>
              <a:rPr lang="id-ID" sz="2000" dirty="0"/>
              <a:t> menjadi </a:t>
            </a:r>
            <a:r>
              <a:rPr lang="id-ID" sz="2000" dirty="0">
                <a:solidFill>
                  <a:srgbClr val="3333FF"/>
                </a:solidFill>
              </a:rPr>
              <a:t>biru</a:t>
            </a:r>
          </a:p>
          <a:p>
            <a:pPr lvl="1">
              <a:buFont typeface="Wingdings" pitchFamily="2" charset="2"/>
              <a:buChar char="Ø"/>
            </a:pPr>
            <a:r>
              <a:rPr lang="id-ID" sz="2000" dirty="0"/>
              <a:t>Terasa licin jika mengenai kulit</a:t>
            </a:r>
          </a:p>
          <a:p>
            <a:pPr lvl="1">
              <a:buFont typeface="Wingdings" pitchFamily="2" charset="2"/>
              <a:buChar char="Ø"/>
            </a:pPr>
            <a:r>
              <a:rPr lang="id-ID" sz="2000" dirty="0"/>
              <a:t>Rasanya getir</a:t>
            </a:r>
            <a:r>
              <a:rPr lang="en-US" sz="2000" dirty="0"/>
              <a:t> / </a:t>
            </a:r>
            <a:r>
              <a:rPr lang="en-US" sz="2000" dirty="0" err="1"/>
              <a:t>pahit</a:t>
            </a:r>
            <a:endParaRPr lang="en-US" sz="2000" dirty="0"/>
          </a:p>
          <a:p>
            <a:pPr lvl="1">
              <a:buFont typeface="Wingdings" pitchFamily="2" charset="2"/>
              <a:buChar char="Ø"/>
            </a:pPr>
            <a:r>
              <a:rPr lang="en-US" sz="2000" dirty="0" err="1"/>
              <a:t>Menghantarkan</a:t>
            </a:r>
            <a:r>
              <a:rPr lang="en-US" sz="2000" dirty="0"/>
              <a:t> </a:t>
            </a:r>
            <a:r>
              <a:rPr lang="en-US" sz="2000" dirty="0" err="1"/>
              <a:t>listrik</a:t>
            </a:r>
            <a:endParaRPr lang="id-ID" sz="2000" dirty="0"/>
          </a:p>
          <a:p>
            <a:pPr lvl="1">
              <a:buFont typeface="Wingdings" pitchFamily="2" charset="2"/>
              <a:buChar char="Ø"/>
            </a:pPr>
            <a:r>
              <a:rPr lang="id-ID" sz="2000" dirty="0"/>
              <a:t>Bereaksi dengan </a:t>
            </a:r>
            <a:r>
              <a:rPr lang="en-US" sz="2000" dirty="0" err="1"/>
              <a:t>asam</a:t>
            </a:r>
            <a:r>
              <a:rPr lang="id-ID" sz="2000" dirty="0"/>
              <a:t> menghasilkan air dan senyawa garam</a:t>
            </a:r>
            <a:endParaRPr lang="en-GB" sz="2000" dirty="0"/>
          </a:p>
        </p:txBody>
      </p:sp>
      <p:graphicFrame>
        <p:nvGraphicFramePr>
          <p:cNvPr id="3081" name="Object 9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00962270"/>
              </p:ext>
            </p:extLst>
          </p:nvPr>
        </p:nvGraphicFramePr>
        <p:xfrm>
          <a:off x="1295400" y="2438400"/>
          <a:ext cx="6323013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3" imgW="1688760" imgH="241200" progId="Equation.3">
                  <p:embed/>
                </p:oleObj>
              </mc:Choice>
              <mc:Fallback>
                <p:oleObj name="Equation" r:id="rId3" imgW="168876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438400"/>
                        <a:ext cx="6323013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709992" y="685800"/>
            <a:ext cx="12795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60000"/>
              </a:spcBef>
              <a:spcAft>
                <a:spcPct val="40000"/>
              </a:spcAft>
            </a:pPr>
            <a:r>
              <a:rPr lang="id-ID" sz="3200" b="1" u="sng" dirty="0">
                <a:solidFill>
                  <a:srgbClr val="3333FF"/>
                </a:solidFill>
                <a:latin typeface="+mn-lt"/>
              </a:rPr>
              <a:t>BASA</a:t>
            </a:r>
            <a:endParaRPr lang="en-US" sz="3200" u="sng" dirty="0">
              <a:solidFill>
                <a:srgbClr val="3333FF"/>
              </a:solidFill>
              <a:latin typeface="+mn-lt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914400" y="1524000"/>
            <a:ext cx="62392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60000"/>
              </a:spcBef>
              <a:spcAft>
                <a:spcPct val="40000"/>
              </a:spcAft>
            </a:pPr>
            <a:r>
              <a:rPr lang="id-ID" sz="2400" dirty="0">
                <a:latin typeface="+mn-lt"/>
              </a:rPr>
              <a:t>akseptor proton</a:t>
            </a:r>
            <a:r>
              <a:rPr lang="en-US" sz="2400" dirty="0">
                <a:latin typeface="+mn-lt"/>
              </a:rPr>
              <a:t>, </a:t>
            </a:r>
            <a:r>
              <a:rPr lang="id-ID" sz="2400" dirty="0">
                <a:latin typeface="+mn-lt"/>
              </a:rPr>
              <a:t>dalam air melepaskan ion [OH-]</a:t>
            </a:r>
            <a:endParaRPr lang="en-US" sz="2400" dirty="0">
              <a:latin typeface="+mn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9" grpId="0"/>
      <p:bldP spid="30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  <a:latin typeface="+mn-lt"/>
              </a:rPr>
              <a:t>KEKUATAN BASA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BASA KUAT</a:t>
            </a:r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melepaskan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ion OH</a:t>
            </a:r>
            <a:r>
              <a:rPr lang="en-US" baseline="30000" dirty="0"/>
              <a:t>-</a:t>
            </a:r>
            <a:r>
              <a:rPr lang="en-US" dirty="0"/>
              <a:t> </a:t>
            </a:r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kausatif</a:t>
            </a:r>
            <a:endParaRPr lang="en-US" dirty="0"/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NaOH</a:t>
            </a:r>
            <a:r>
              <a:rPr lang="en-US" dirty="0"/>
              <a:t>, KOH, </a:t>
            </a:r>
            <a:r>
              <a:rPr lang="en-US" dirty="0" err="1"/>
              <a:t>Ca</a:t>
            </a:r>
            <a:r>
              <a:rPr lang="en-US" dirty="0"/>
              <a:t>(OH)</a:t>
            </a:r>
            <a:r>
              <a:rPr lang="en-US" baseline="-12000" dirty="0"/>
              <a:t>2</a:t>
            </a:r>
          </a:p>
          <a:p>
            <a:r>
              <a:rPr lang="en-US" dirty="0"/>
              <a:t>BASA LEMAH</a:t>
            </a:r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dirty="0" err="1"/>
              <a:t>Melepaskan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ion OH</a:t>
            </a:r>
            <a:r>
              <a:rPr lang="en-US" baseline="30000" dirty="0"/>
              <a:t>-</a:t>
            </a:r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dirty="0" err="1"/>
              <a:t>Contoh</a:t>
            </a:r>
            <a:r>
              <a:rPr lang="en-US" dirty="0"/>
              <a:t> : NH</a:t>
            </a:r>
            <a:r>
              <a:rPr lang="en-US" baseline="-12000" dirty="0"/>
              <a:t>3</a:t>
            </a:r>
            <a:r>
              <a:rPr lang="en-US" dirty="0"/>
              <a:t> (</a:t>
            </a:r>
            <a:r>
              <a:rPr lang="en-US" dirty="0" err="1"/>
              <a:t>amonia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INDIKATOR ASAM DAN BASA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Buatan</a:t>
            </a:r>
            <a:endParaRPr lang="en-US" sz="2400" dirty="0"/>
          </a:p>
          <a:p>
            <a:pPr>
              <a:buFontTx/>
              <a:buNone/>
            </a:pPr>
            <a:r>
              <a:rPr lang="en-US" sz="2400" dirty="0"/>
              <a:t>	1. </a:t>
            </a:r>
            <a:r>
              <a:rPr lang="en-US" sz="2400" dirty="0" err="1"/>
              <a:t>Kertas</a:t>
            </a:r>
            <a:r>
              <a:rPr lang="en-US" sz="2400" dirty="0"/>
              <a:t> </a:t>
            </a:r>
            <a:r>
              <a:rPr lang="en-US" sz="2400" dirty="0" err="1"/>
              <a:t>Lakmus</a:t>
            </a:r>
            <a:r>
              <a:rPr lang="en-US" sz="2400" dirty="0"/>
              <a:t> </a:t>
            </a:r>
            <a:r>
              <a:rPr lang="en-US" sz="2400" dirty="0" err="1"/>
              <a:t>merah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biru</a:t>
            </a:r>
            <a:endParaRPr lang="en-US" sz="2400" dirty="0"/>
          </a:p>
          <a:p>
            <a:pPr>
              <a:buFontTx/>
              <a:buNone/>
            </a:pPr>
            <a:r>
              <a:rPr lang="en-US" sz="2400" dirty="0"/>
              <a:t>	2. pH meter</a:t>
            </a:r>
          </a:p>
          <a:p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Alami</a:t>
            </a:r>
            <a:endParaRPr lang="en-US" sz="2400" dirty="0"/>
          </a:p>
          <a:p>
            <a:pPr>
              <a:buFontTx/>
              <a:buNone/>
            </a:pPr>
            <a:r>
              <a:rPr lang="en-US" sz="2400" dirty="0"/>
              <a:t>	1. </a:t>
            </a:r>
            <a:r>
              <a:rPr lang="en-US" sz="2400" dirty="0" err="1"/>
              <a:t>Kunyit</a:t>
            </a:r>
            <a:endParaRPr lang="en-US" sz="2400" dirty="0"/>
          </a:p>
          <a:p>
            <a:pPr>
              <a:buFontTx/>
              <a:buNone/>
            </a:pPr>
            <a:r>
              <a:rPr lang="en-US" sz="2400" dirty="0"/>
              <a:t>	2. </a:t>
            </a:r>
            <a:r>
              <a:rPr lang="en-US" sz="2400" dirty="0" err="1"/>
              <a:t>Kol</a:t>
            </a:r>
            <a:r>
              <a:rPr lang="en-US" sz="2400" dirty="0"/>
              <a:t> </a:t>
            </a:r>
            <a:r>
              <a:rPr lang="en-US" sz="2400" dirty="0" err="1"/>
              <a:t>ungu</a:t>
            </a:r>
            <a:endParaRPr lang="en-US" sz="2400" dirty="0"/>
          </a:p>
          <a:p>
            <a:pPr>
              <a:buFontTx/>
              <a:buNone/>
            </a:pPr>
            <a:r>
              <a:rPr lang="en-US" sz="2400" dirty="0"/>
              <a:t>	3. </a:t>
            </a:r>
            <a:r>
              <a:rPr lang="en-US" sz="2400" dirty="0" err="1"/>
              <a:t>Kulit</a:t>
            </a:r>
            <a:r>
              <a:rPr lang="en-US" sz="2400" dirty="0"/>
              <a:t> </a:t>
            </a:r>
            <a:r>
              <a:rPr lang="en-US" sz="2400" dirty="0" err="1"/>
              <a:t>manggis</a:t>
            </a:r>
            <a:r>
              <a:rPr lang="en-US" sz="2400" dirty="0"/>
              <a:t> </a:t>
            </a:r>
          </a:p>
          <a:p>
            <a:pPr>
              <a:buFontTx/>
              <a:buNone/>
            </a:pPr>
            <a:r>
              <a:rPr lang="en-US" sz="2400" dirty="0"/>
              <a:t>	(</a:t>
            </a:r>
            <a:r>
              <a:rPr lang="en-US" sz="2400" dirty="0" err="1"/>
              <a:t>Ekstrak</a:t>
            </a:r>
            <a:r>
              <a:rPr lang="en-US" sz="2400" dirty="0"/>
              <a:t> </a:t>
            </a:r>
            <a:r>
              <a:rPr lang="en-US" sz="2400" dirty="0" err="1"/>
              <a:t>kulit</a:t>
            </a:r>
            <a:r>
              <a:rPr lang="en-US" sz="2400" dirty="0"/>
              <a:t> </a:t>
            </a:r>
            <a:r>
              <a:rPr lang="en-US" sz="2400" dirty="0" err="1"/>
              <a:t>manggis</a:t>
            </a:r>
            <a:r>
              <a:rPr lang="en-US" sz="2400" dirty="0"/>
              <a:t> </a:t>
            </a:r>
            <a:r>
              <a:rPr lang="en-US" sz="2400" dirty="0" err="1"/>
              <a:t>berwarna</a:t>
            </a:r>
            <a:r>
              <a:rPr lang="en-US" sz="2400" dirty="0"/>
              <a:t> </a:t>
            </a:r>
            <a:r>
              <a:rPr lang="en-US" sz="2400" dirty="0" err="1"/>
              <a:t>coklat</a:t>
            </a:r>
            <a:r>
              <a:rPr lang="en-US" sz="2400" dirty="0"/>
              <a:t> </a:t>
            </a:r>
            <a:r>
              <a:rPr lang="en-US" sz="2400" dirty="0" err="1"/>
              <a:t>kemerahan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ditetesi</a:t>
            </a:r>
            <a:r>
              <a:rPr lang="en-US" sz="2400" dirty="0"/>
              <a:t> </a:t>
            </a:r>
            <a:r>
              <a:rPr lang="en-US" sz="2400" dirty="0" err="1"/>
              <a:t>asam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berwarna</a:t>
            </a:r>
            <a:r>
              <a:rPr lang="en-US" sz="2400" dirty="0"/>
              <a:t> </a:t>
            </a:r>
            <a:r>
              <a:rPr lang="en-US" sz="2400" dirty="0" err="1"/>
              <a:t>biru</a:t>
            </a:r>
            <a:r>
              <a:rPr lang="en-US" sz="2400" dirty="0"/>
              <a:t> </a:t>
            </a:r>
            <a:r>
              <a:rPr lang="en-US" sz="2400" dirty="0" err="1"/>
              <a:t>kehitaman</a:t>
            </a:r>
            <a:r>
              <a:rPr lang="en-US" sz="2400" dirty="0"/>
              <a:t> </a:t>
            </a:r>
            <a:r>
              <a:rPr lang="en-US" sz="2400" dirty="0" err="1"/>
              <a:t>biru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ditetesi</a:t>
            </a:r>
            <a:r>
              <a:rPr lang="en-US" sz="2400" dirty="0"/>
              <a:t> </a:t>
            </a:r>
            <a:r>
              <a:rPr lang="en-US" sz="2400" dirty="0" err="1"/>
              <a:t>basa</a:t>
            </a:r>
            <a:r>
              <a:rPr lang="en-US" sz="2400" dirty="0"/>
              <a:t>)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1689</TotalTime>
  <Words>1461</Words>
  <Application>Microsoft Office PowerPoint</Application>
  <PresentationFormat>On-screen Show (4:3)</PresentationFormat>
  <Paragraphs>244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5" baseType="lpstr">
      <vt:lpstr>AR CENA</vt:lpstr>
      <vt:lpstr>Arial</vt:lpstr>
      <vt:lpstr>Arial Black</vt:lpstr>
      <vt:lpstr>Monotype Corsiva</vt:lpstr>
      <vt:lpstr>Times New Roman</vt:lpstr>
      <vt:lpstr>Westminster</vt:lpstr>
      <vt:lpstr>Wingdings</vt:lpstr>
      <vt:lpstr>Wingdings 2</vt:lpstr>
      <vt:lpstr>Office Theme</vt:lpstr>
      <vt:lpstr>Equation</vt:lpstr>
      <vt:lpstr>CS ChemDraw Drawing</vt:lpstr>
      <vt:lpstr>PowerPoint Presentation</vt:lpstr>
      <vt:lpstr>PowerPoint Presentation</vt:lpstr>
      <vt:lpstr>KEKUATAN ASAM</vt:lpstr>
      <vt:lpstr>Contoh Asam</vt:lpstr>
      <vt:lpstr>Hujan Asam</vt:lpstr>
      <vt:lpstr>Hujan Asam</vt:lpstr>
      <vt:lpstr>PowerPoint Presentation</vt:lpstr>
      <vt:lpstr>KEKUATAN BASA</vt:lpstr>
      <vt:lpstr>INDIKATOR ASAM DAN BASA</vt:lpstr>
      <vt:lpstr>PowerPoint Presentation</vt:lpstr>
      <vt:lpstr>CONTOH BASA</vt:lpstr>
      <vt:lpstr>pH (Power of Hydrogen)</vt:lpstr>
      <vt:lpstr>PowerPoint Presentation</vt:lpstr>
      <vt:lpstr>PowerPoint Presentation</vt:lpstr>
      <vt:lpstr>INDIKATOR</vt:lpstr>
      <vt:lpstr>PERANAN ASAM DALAM KEHIDUPAN</vt:lpstr>
      <vt:lpstr>PERANAN BASA DALAM KEHIDUPAN</vt:lpstr>
      <vt:lpstr>ANTASIDA</vt:lpstr>
      <vt:lpstr>ASAM, BASA DAN KESEHATAN MANUSIA</vt:lpstr>
      <vt:lpstr>GARAM</vt:lpstr>
      <vt:lpstr>GARAM</vt:lpstr>
      <vt:lpstr>REAKSI ASAM DAN BASA</vt:lpstr>
      <vt:lpstr>LARUTAN BUFFER</vt:lpstr>
      <vt:lpstr>LARUTAN PENYANGGA</vt:lpstr>
      <vt:lpstr>CAMPURAN LARUTAN PENYANGGA </vt:lpstr>
      <vt:lpstr>PEMBUATAN LARUTAN PENYANGGA   (A) </vt:lpstr>
      <vt:lpstr>PEMBUATAN LARUTAN PENYANGGA   (B)</vt:lpstr>
      <vt:lpstr>PRINSIP KERJA</vt:lpstr>
      <vt:lpstr>RUMUS pH  (ASAM )</vt:lpstr>
      <vt:lpstr>RUMUS  pH  (BASA)</vt:lpstr>
      <vt:lpstr>FUNGSI LARUTAN PENYANGGA</vt:lpstr>
      <vt:lpstr>FUNGSI LARUTAN PENYANGGA</vt:lpstr>
      <vt:lpstr>PowerPoint Presentation</vt:lpstr>
      <vt:lpstr>PowerPoint Presentation</vt:lpstr>
    </vt:vector>
  </TitlesOfParts>
  <Company>KIMIAIPB.EDU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Asam – Basa</dc:title>
  <dc:creator>ANORGANIK</dc:creator>
  <cp:lastModifiedBy>Diyah Candra</cp:lastModifiedBy>
  <cp:revision>44</cp:revision>
  <dcterms:created xsi:type="dcterms:W3CDTF">2004-08-24T04:21:41Z</dcterms:created>
  <dcterms:modified xsi:type="dcterms:W3CDTF">2020-12-02T00:03:11Z</dcterms:modified>
</cp:coreProperties>
</file>