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32"/>
  </p:notes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9" r:id="rId14"/>
    <p:sldId id="270" r:id="rId15"/>
    <p:sldId id="284" r:id="rId16"/>
    <p:sldId id="279" r:id="rId17"/>
    <p:sldId id="280" r:id="rId18"/>
    <p:sldId id="281" r:id="rId19"/>
    <p:sldId id="283" r:id="rId20"/>
    <p:sldId id="282" r:id="rId21"/>
    <p:sldId id="286" r:id="rId22"/>
    <p:sldId id="285" r:id="rId23"/>
    <p:sldId id="274" r:id="rId24"/>
    <p:sldId id="275" r:id="rId25"/>
    <p:sldId id="287" r:id="rId26"/>
    <p:sldId id="288" r:id="rId27"/>
    <p:sldId id="276" r:id="rId28"/>
    <p:sldId id="277" r:id="rId29"/>
    <p:sldId id="278" r:id="rId30"/>
    <p:sldId id="272" r:id="rId31"/>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DE9F"/>
    <a:srgbClr val="E3A16F"/>
    <a:srgbClr val="7ABC32"/>
    <a:srgbClr val="52CEC2"/>
    <a:srgbClr val="DB8545"/>
    <a:srgbClr val="E9F828"/>
    <a:srgbClr val="92F57B"/>
    <a:srgbClr val="3AA83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7" autoAdjust="0"/>
    <p:restoredTop sz="94660"/>
  </p:normalViewPr>
  <p:slideViewPr>
    <p:cSldViewPr>
      <p:cViewPr varScale="1">
        <p:scale>
          <a:sx n="90" d="100"/>
          <a:sy n="90" d="100"/>
        </p:scale>
        <p:origin x="776"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20200-DB95-4327-89DD-40170E73FE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d-ID"/>
        </a:p>
      </dgm:t>
    </dgm:pt>
    <dgm:pt modelId="{1C6CB7DD-B459-4AFE-AAB2-CF1860D37FF5}">
      <dgm:prSet phldrT="[Text]"/>
      <dgm:spPr/>
      <dgm:t>
        <a:bodyPr/>
        <a:lstStyle/>
        <a:p>
          <a:r>
            <a:rPr lang="id-ID" dirty="0"/>
            <a:t>Etika secara sistematis</a:t>
          </a:r>
        </a:p>
      </dgm:t>
    </dgm:pt>
    <dgm:pt modelId="{AF09E26A-5EF1-4B79-9337-522355A2A70B}" type="parTrans" cxnId="{E6F07F55-A33B-439B-872F-9FF2ED03EC6B}">
      <dgm:prSet/>
      <dgm:spPr/>
      <dgm:t>
        <a:bodyPr/>
        <a:lstStyle/>
        <a:p>
          <a:endParaRPr lang="id-ID"/>
        </a:p>
      </dgm:t>
    </dgm:pt>
    <dgm:pt modelId="{93F27EFD-28D5-4797-AA15-9B4C76EA4D5C}" type="sibTrans" cxnId="{E6F07F55-A33B-439B-872F-9FF2ED03EC6B}">
      <dgm:prSet/>
      <dgm:spPr/>
      <dgm:t>
        <a:bodyPr/>
        <a:lstStyle/>
        <a:p>
          <a:endParaRPr lang="id-ID"/>
        </a:p>
      </dgm:t>
    </dgm:pt>
    <dgm:pt modelId="{54EC5C89-C5BD-4B53-887C-A5B66C3856FD}">
      <dgm:prSet phldrT="[Text]"/>
      <dgm:spPr/>
      <dgm:t>
        <a:bodyPr/>
        <a:lstStyle/>
        <a:p>
          <a:r>
            <a:rPr lang="id-ID" dirty="0"/>
            <a:t>Etika umum</a:t>
          </a:r>
        </a:p>
      </dgm:t>
    </dgm:pt>
    <dgm:pt modelId="{C7EF015A-2029-4757-AF7F-FDA192CCCC3C}" type="parTrans" cxnId="{A32E3064-C5DD-4B68-B185-3A7E89B414D5}">
      <dgm:prSet/>
      <dgm:spPr/>
      <dgm:t>
        <a:bodyPr/>
        <a:lstStyle/>
        <a:p>
          <a:endParaRPr lang="id-ID"/>
        </a:p>
      </dgm:t>
    </dgm:pt>
    <dgm:pt modelId="{0D5A9C61-388D-4E4B-8F83-5ABBA479E08A}" type="sibTrans" cxnId="{A32E3064-C5DD-4B68-B185-3A7E89B414D5}">
      <dgm:prSet/>
      <dgm:spPr/>
      <dgm:t>
        <a:bodyPr/>
        <a:lstStyle/>
        <a:p>
          <a:endParaRPr lang="id-ID"/>
        </a:p>
      </dgm:t>
    </dgm:pt>
    <dgm:pt modelId="{A76AA0E0-FF30-488D-9ED2-B10A26981CBB}">
      <dgm:prSet phldrT="[Text]"/>
      <dgm:spPr/>
      <dgm:t>
        <a:bodyPr/>
        <a:lstStyle/>
        <a:p>
          <a:r>
            <a:rPr lang="id-ID" dirty="0"/>
            <a:t>Etika khusus</a:t>
          </a:r>
        </a:p>
      </dgm:t>
    </dgm:pt>
    <dgm:pt modelId="{176C63B7-D990-4042-9916-BE10450CCF63}" type="parTrans" cxnId="{B23546B0-9EEC-4045-8F73-6AF763D3A5EF}">
      <dgm:prSet/>
      <dgm:spPr/>
      <dgm:t>
        <a:bodyPr/>
        <a:lstStyle/>
        <a:p>
          <a:endParaRPr lang="id-ID"/>
        </a:p>
      </dgm:t>
    </dgm:pt>
    <dgm:pt modelId="{30D75D15-E3C7-4ACE-BA1C-EA086A133D38}" type="sibTrans" cxnId="{B23546B0-9EEC-4045-8F73-6AF763D3A5EF}">
      <dgm:prSet/>
      <dgm:spPr/>
      <dgm:t>
        <a:bodyPr/>
        <a:lstStyle/>
        <a:p>
          <a:endParaRPr lang="id-ID"/>
        </a:p>
      </dgm:t>
    </dgm:pt>
    <dgm:pt modelId="{DA43BACA-008F-48AE-AA7E-BFECDF07F14A}" type="pres">
      <dgm:prSet presAssocID="{BDF20200-DB95-4327-89DD-40170E73FE37}" presName="diagram" presStyleCnt="0">
        <dgm:presLayoutVars>
          <dgm:chPref val="1"/>
          <dgm:dir/>
          <dgm:animOne val="branch"/>
          <dgm:animLvl val="lvl"/>
          <dgm:resizeHandles/>
        </dgm:presLayoutVars>
      </dgm:prSet>
      <dgm:spPr/>
    </dgm:pt>
    <dgm:pt modelId="{CD5B87E1-8875-43F5-82C7-F47D63A96EBB}" type="pres">
      <dgm:prSet presAssocID="{1C6CB7DD-B459-4AFE-AAB2-CF1860D37FF5}" presName="root" presStyleCnt="0"/>
      <dgm:spPr/>
    </dgm:pt>
    <dgm:pt modelId="{E7B673C5-14F7-4A68-8783-59EB03310285}" type="pres">
      <dgm:prSet presAssocID="{1C6CB7DD-B459-4AFE-AAB2-CF1860D37FF5}" presName="rootComposite" presStyleCnt="0"/>
      <dgm:spPr/>
    </dgm:pt>
    <dgm:pt modelId="{7E7FA708-8CA2-4F2C-AE1D-423F12EC3AFE}" type="pres">
      <dgm:prSet presAssocID="{1C6CB7DD-B459-4AFE-AAB2-CF1860D37FF5}" presName="rootText" presStyleLbl="node1" presStyleIdx="0" presStyleCnt="1"/>
      <dgm:spPr/>
    </dgm:pt>
    <dgm:pt modelId="{AA8E34F6-9FD7-4409-ACF7-399F11170734}" type="pres">
      <dgm:prSet presAssocID="{1C6CB7DD-B459-4AFE-AAB2-CF1860D37FF5}" presName="rootConnector" presStyleLbl="node1" presStyleIdx="0" presStyleCnt="1"/>
      <dgm:spPr/>
    </dgm:pt>
    <dgm:pt modelId="{A37E97EF-E591-4D5D-B4FD-BB727B21BB16}" type="pres">
      <dgm:prSet presAssocID="{1C6CB7DD-B459-4AFE-AAB2-CF1860D37FF5}" presName="childShape" presStyleCnt="0"/>
      <dgm:spPr/>
    </dgm:pt>
    <dgm:pt modelId="{2CC88110-8325-432D-A366-FF9C40DDFBD2}" type="pres">
      <dgm:prSet presAssocID="{C7EF015A-2029-4757-AF7F-FDA192CCCC3C}" presName="Name13" presStyleLbl="parChTrans1D2" presStyleIdx="0" presStyleCnt="2"/>
      <dgm:spPr/>
    </dgm:pt>
    <dgm:pt modelId="{0F63F99A-C5A1-42A8-BA1B-3F7B06AEEE57}" type="pres">
      <dgm:prSet presAssocID="{54EC5C89-C5BD-4B53-887C-A5B66C3856FD}" presName="childText" presStyleLbl="bgAcc1" presStyleIdx="0" presStyleCnt="2">
        <dgm:presLayoutVars>
          <dgm:bulletEnabled val="1"/>
        </dgm:presLayoutVars>
      </dgm:prSet>
      <dgm:spPr/>
    </dgm:pt>
    <dgm:pt modelId="{D9ECE2ED-5B71-4BF2-91C8-462BD221C7B9}" type="pres">
      <dgm:prSet presAssocID="{176C63B7-D990-4042-9916-BE10450CCF63}" presName="Name13" presStyleLbl="parChTrans1D2" presStyleIdx="1" presStyleCnt="2"/>
      <dgm:spPr/>
    </dgm:pt>
    <dgm:pt modelId="{0A83913B-A023-433F-A037-9DC075A196A1}" type="pres">
      <dgm:prSet presAssocID="{A76AA0E0-FF30-488D-9ED2-B10A26981CBB}" presName="childText" presStyleLbl="bgAcc1" presStyleIdx="1" presStyleCnt="2">
        <dgm:presLayoutVars>
          <dgm:bulletEnabled val="1"/>
        </dgm:presLayoutVars>
      </dgm:prSet>
      <dgm:spPr/>
    </dgm:pt>
  </dgm:ptLst>
  <dgm:cxnLst>
    <dgm:cxn modelId="{E6F07F55-A33B-439B-872F-9FF2ED03EC6B}" srcId="{BDF20200-DB95-4327-89DD-40170E73FE37}" destId="{1C6CB7DD-B459-4AFE-AAB2-CF1860D37FF5}" srcOrd="0" destOrd="0" parTransId="{AF09E26A-5EF1-4B79-9337-522355A2A70B}" sibTransId="{93F27EFD-28D5-4797-AA15-9B4C76EA4D5C}"/>
    <dgm:cxn modelId="{A32E3064-C5DD-4B68-B185-3A7E89B414D5}" srcId="{1C6CB7DD-B459-4AFE-AAB2-CF1860D37FF5}" destId="{54EC5C89-C5BD-4B53-887C-A5B66C3856FD}" srcOrd="0" destOrd="0" parTransId="{C7EF015A-2029-4757-AF7F-FDA192CCCC3C}" sibTransId="{0D5A9C61-388D-4E4B-8F83-5ABBA479E08A}"/>
    <dgm:cxn modelId="{169AEC7F-153B-45BB-B3D3-612F053AD899}" type="presOf" srcId="{54EC5C89-C5BD-4B53-887C-A5B66C3856FD}" destId="{0F63F99A-C5A1-42A8-BA1B-3F7B06AEEE57}" srcOrd="0" destOrd="0" presId="urn:microsoft.com/office/officeart/2005/8/layout/hierarchy3"/>
    <dgm:cxn modelId="{80EF928A-5940-4101-823B-ADF2621B3FD3}" type="presOf" srcId="{1C6CB7DD-B459-4AFE-AAB2-CF1860D37FF5}" destId="{AA8E34F6-9FD7-4409-ACF7-399F11170734}" srcOrd="1" destOrd="0" presId="urn:microsoft.com/office/officeart/2005/8/layout/hierarchy3"/>
    <dgm:cxn modelId="{4EFD87A4-8E15-4594-BC0D-23FDB0C61256}" type="presOf" srcId="{A76AA0E0-FF30-488D-9ED2-B10A26981CBB}" destId="{0A83913B-A023-433F-A037-9DC075A196A1}" srcOrd="0" destOrd="0" presId="urn:microsoft.com/office/officeart/2005/8/layout/hierarchy3"/>
    <dgm:cxn modelId="{5D8AFAA4-0EC9-4A31-BF4D-4F407E0C7030}" type="presOf" srcId="{176C63B7-D990-4042-9916-BE10450CCF63}" destId="{D9ECE2ED-5B71-4BF2-91C8-462BD221C7B9}" srcOrd="0" destOrd="0" presId="urn:microsoft.com/office/officeart/2005/8/layout/hierarchy3"/>
    <dgm:cxn modelId="{B23546B0-9EEC-4045-8F73-6AF763D3A5EF}" srcId="{1C6CB7DD-B459-4AFE-AAB2-CF1860D37FF5}" destId="{A76AA0E0-FF30-488D-9ED2-B10A26981CBB}" srcOrd="1" destOrd="0" parTransId="{176C63B7-D990-4042-9916-BE10450CCF63}" sibTransId="{30D75D15-E3C7-4ACE-BA1C-EA086A133D38}"/>
    <dgm:cxn modelId="{2A4D04CF-1BB3-49C2-B81A-C2DFE27E4447}" type="presOf" srcId="{1C6CB7DD-B459-4AFE-AAB2-CF1860D37FF5}" destId="{7E7FA708-8CA2-4F2C-AE1D-423F12EC3AFE}" srcOrd="0" destOrd="0" presId="urn:microsoft.com/office/officeart/2005/8/layout/hierarchy3"/>
    <dgm:cxn modelId="{2956D4D5-FDF5-4FF0-823C-F379EC71C6F6}" type="presOf" srcId="{C7EF015A-2029-4757-AF7F-FDA192CCCC3C}" destId="{2CC88110-8325-432D-A366-FF9C40DDFBD2}" srcOrd="0" destOrd="0" presId="urn:microsoft.com/office/officeart/2005/8/layout/hierarchy3"/>
    <dgm:cxn modelId="{284F6DF6-DE76-48EA-B7F7-E792EA6885DB}" type="presOf" srcId="{BDF20200-DB95-4327-89DD-40170E73FE37}" destId="{DA43BACA-008F-48AE-AA7E-BFECDF07F14A}" srcOrd="0" destOrd="0" presId="urn:microsoft.com/office/officeart/2005/8/layout/hierarchy3"/>
    <dgm:cxn modelId="{19277BC0-6726-4DE0-8A75-A5DD87D05815}" type="presParOf" srcId="{DA43BACA-008F-48AE-AA7E-BFECDF07F14A}" destId="{CD5B87E1-8875-43F5-82C7-F47D63A96EBB}" srcOrd="0" destOrd="0" presId="urn:microsoft.com/office/officeart/2005/8/layout/hierarchy3"/>
    <dgm:cxn modelId="{496A09E1-925A-48B8-A645-4D4E2F599395}" type="presParOf" srcId="{CD5B87E1-8875-43F5-82C7-F47D63A96EBB}" destId="{E7B673C5-14F7-4A68-8783-59EB03310285}" srcOrd="0" destOrd="0" presId="urn:microsoft.com/office/officeart/2005/8/layout/hierarchy3"/>
    <dgm:cxn modelId="{F08B8163-57F5-446A-9B3A-C9AA6A6D320F}" type="presParOf" srcId="{E7B673C5-14F7-4A68-8783-59EB03310285}" destId="{7E7FA708-8CA2-4F2C-AE1D-423F12EC3AFE}" srcOrd="0" destOrd="0" presId="urn:microsoft.com/office/officeart/2005/8/layout/hierarchy3"/>
    <dgm:cxn modelId="{806A72D1-64A4-4083-9365-0FE84C6CE029}" type="presParOf" srcId="{E7B673C5-14F7-4A68-8783-59EB03310285}" destId="{AA8E34F6-9FD7-4409-ACF7-399F11170734}" srcOrd="1" destOrd="0" presId="urn:microsoft.com/office/officeart/2005/8/layout/hierarchy3"/>
    <dgm:cxn modelId="{91D36AF4-DA54-497F-B342-1BE66031E946}" type="presParOf" srcId="{CD5B87E1-8875-43F5-82C7-F47D63A96EBB}" destId="{A37E97EF-E591-4D5D-B4FD-BB727B21BB16}" srcOrd="1" destOrd="0" presId="urn:microsoft.com/office/officeart/2005/8/layout/hierarchy3"/>
    <dgm:cxn modelId="{CCB31B2A-B6BC-48B4-AE5B-1B252603DC6C}" type="presParOf" srcId="{A37E97EF-E591-4D5D-B4FD-BB727B21BB16}" destId="{2CC88110-8325-432D-A366-FF9C40DDFBD2}" srcOrd="0" destOrd="0" presId="urn:microsoft.com/office/officeart/2005/8/layout/hierarchy3"/>
    <dgm:cxn modelId="{B4441B4E-445E-4448-9FE6-9A6A9CD0C0DE}" type="presParOf" srcId="{A37E97EF-E591-4D5D-B4FD-BB727B21BB16}" destId="{0F63F99A-C5A1-42A8-BA1B-3F7B06AEEE57}" srcOrd="1" destOrd="0" presId="urn:microsoft.com/office/officeart/2005/8/layout/hierarchy3"/>
    <dgm:cxn modelId="{4B147F00-7706-438E-ACB5-F4AFE722534A}" type="presParOf" srcId="{A37E97EF-E591-4D5D-B4FD-BB727B21BB16}" destId="{D9ECE2ED-5B71-4BF2-91C8-462BD221C7B9}" srcOrd="2" destOrd="0" presId="urn:microsoft.com/office/officeart/2005/8/layout/hierarchy3"/>
    <dgm:cxn modelId="{AB9E38F9-76FB-4AB8-BF9E-D3A8D632AEFC}" type="presParOf" srcId="{A37E97EF-E591-4D5D-B4FD-BB727B21BB16}" destId="{0A83913B-A023-433F-A037-9DC075A196A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A708-8CA2-4F2C-AE1D-423F12EC3AFE}">
      <dsp:nvSpPr>
        <dsp:cNvPr id="0" name=""/>
        <dsp:cNvSpPr/>
      </dsp:nvSpPr>
      <dsp:spPr>
        <a:xfrm>
          <a:off x="1949648" y="1872"/>
          <a:ext cx="2196703" cy="1098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id-ID" sz="3300" kern="1200" dirty="0"/>
            <a:t>Etika secara sistematis</a:t>
          </a:r>
        </a:p>
      </dsp:txBody>
      <dsp:txXfrm>
        <a:off x="1981818" y="34042"/>
        <a:ext cx="2132363" cy="1034011"/>
      </dsp:txXfrm>
    </dsp:sp>
    <dsp:sp modelId="{2CC88110-8325-432D-A366-FF9C40DDFBD2}">
      <dsp:nvSpPr>
        <dsp:cNvPr id="0" name=""/>
        <dsp:cNvSpPr/>
      </dsp:nvSpPr>
      <dsp:spPr>
        <a:xfrm>
          <a:off x="2169318" y="1100224"/>
          <a:ext cx="219670" cy="823763"/>
        </a:xfrm>
        <a:custGeom>
          <a:avLst/>
          <a:gdLst/>
          <a:ahLst/>
          <a:cxnLst/>
          <a:rect l="0" t="0" r="0" b="0"/>
          <a:pathLst>
            <a:path>
              <a:moveTo>
                <a:pt x="0" y="0"/>
              </a:moveTo>
              <a:lnTo>
                <a:pt x="0" y="823763"/>
              </a:lnTo>
              <a:lnTo>
                <a:pt x="219670" y="8237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3F99A-C5A1-42A8-BA1B-3F7B06AEEE57}">
      <dsp:nvSpPr>
        <dsp:cNvPr id="0" name=""/>
        <dsp:cNvSpPr/>
      </dsp:nvSpPr>
      <dsp:spPr>
        <a:xfrm>
          <a:off x="2388989" y="1374812"/>
          <a:ext cx="1757362" cy="1098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id-ID" sz="3300" kern="1200" dirty="0"/>
            <a:t>Etika umum</a:t>
          </a:r>
        </a:p>
      </dsp:txBody>
      <dsp:txXfrm>
        <a:off x="2421159" y="1406982"/>
        <a:ext cx="1693022" cy="1034011"/>
      </dsp:txXfrm>
    </dsp:sp>
    <dsp:sp modelId="{D9ECE2ED-5B71-4BF2-91C8-462BD221C7B9}">
      <dsp:nvSpPr>
        <dsp:cNvPr id="0" name=""/>
        <dsp:cNvSpPr/>
      </dsp:nvSpPr>
      <dsp:spPr>
        <a:xfrm>
          <a:off x="2169318" y="1100224"/>
          <a:ext cx="219670" cy="2196703"/>
        </a:xfrm>
        <a:custGeom>
          <a:avLst/>
          <a:gdLst/>
          <a:ahLst/>
          <a:cxnLst/>
          <a:rect l="0" t="0" r="0" b="0"/>
          <a:pathLst>
            <a:path>
              <a:moveTo>
                <a:pt x="0" y="0"/>
              </a:moveTo>
              <a:lnTo>
                <a:pt x="0" y="2196703"/>
              </a:lnTo>
              <a:lnTo>
                <a:pt x="219670" y="21967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3913B-A023-433F-A037-9DC075A196A1}">
      <dsp:nvSpPr>
        <dsp:cNvPr id="0" name=""/>
        <dsp:cNvSpPr/>
      </dsp:nvSpPr>
      <dsp:spPr>
        <a:xfrm>
          <a:off x="2388989" y="2747751"/>
          <a:ext cx="1757362" cy="1098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id-ID" sz="3300" kern="1200" dirty="0"/>
            <a:t>Etika khusus</a:t>
          </a:r>
        </a:p>
      </dsp:txBody>
      <dsp:txXfrm>
        <a:off x="2421159" y="2779921"/>
        <a:ext cx="1693022" cy="10340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1" name="Rectangle 2"/>
          <p:cNvSpPr>
            <a:spLocks noChangeArrowheads="1"/>
          </p:cNvSpPr>
          <p:nvPr/>
        </p:nvSpPr>
        <p:spPr bwMode="auto">
          <a:xfrm>
            <a:off x="0" y="0"/>
            <a:ext cx="6858000" cy="9144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3"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4" name="Rectangle 5"/>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d-ID" altLang="id-ID" noProof="0"/>
          </a:p>
        </p:txBody>
      </p:sp>
      <p:sp>
        <p:nvSpPr>
          <p:cNvPr id="58376" name="Text Box 7"/>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8"/>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cs typeface="Arial Unicode MS" panose="020B0604020202020204" pitchFamily="34" charset="-128"/>
              </a:defRPr>
            </a:lvl1pPr>
          </a:lstStyle>
          <a:p>
            <a:pPr>
              <a:defRPr/>
            </a:pPr>
            <a:fld id="{303DC34A-757C-4D8F-BC8F-CCA8FFC133D5}" type="slidenum">
              <a:rPr lang="de-DE" altLang="id-ID"/>
              <a:pPr>
                <a:defRPr/>
              </a:pPr>
              <a:t>‹#›</a:t>
            </a:fld>
            <a:endParaRPr lang="de-DE" altLang="id-ID"/>
          </a:p>
        </p:txBody>
      </p:sp>
    </p:spTree>
    <p:extLst>
      <p:ext uri="{BB962C8B-B14F-4D97-AF65-F5344CB8AC3E}">
        <p14:creationId xmlns:p14="http://schemas.microsoft.com/office/powerpoint/2010/main" val="23576123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42446F2-20C1-4D2D-BAAC-ED548E3FB6F1}" type="slidenum">
              <a:rPr lang="de-DE" altLang="id-ID" smtClean="0"/>
              <a:pPr>
                <a:spcBef>
                  <a:spcPct val="0"/>
                </a:spcBef>
                <a:buClrTx/>
                <a:buFontTx/>
                <a:buNone/>
              </a:pPr>
              <a:t>1</a:t>
            </a:fld>
            <a:endParaRPr lang="de-DE" altLang="id-ID"/>
          </a:p>
        </p:txBody>
      </p:sp>
      <p:sp>
        <p:nvSpPr>
          <p:cNvPr id="604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37343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1pPr>
            <a:lvl2pPr>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2pPr>
            <a:lvl3pPr>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3pPr>
            <a:lvl4pPr>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4pPr>
            <a:lvl5pPr>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sz="2400">
                <a:solidFill>
                  <a:schemeClr val="bg1"/>
                </a:solidFill>
                <a:latin typeface="Arial" panose="020B0604020202020204" pitchFamily="34" charset="0"/>
                <a:ea typeface="ＭＳ Ｐゴシック" panose="020B0600070205080204" pitchFamily="34" charset="-128"/>
              </a:defRPr>
            </a:lvl9pPr>
          </a:lstStyle>
          <a:p>
            <a:fld id="{0E948C81-15CE-4CB0-B9FF-6CF56884F0F9}" type="slidenum">
              <a:rPr lang="de-DE" altLang="id-ID" sz="1200">
                <a:solidFill>
                  <a:srgbClr val="000000"/>
                </a:solidFill>
                <a:latin typeface="Times New Roman" panose="02020603050405020304" pitchFamily="18" charset="0"/>
              </a:rPr>
              <a:pPr/>
              <a:t>2</a:t>
            </a:fld>
            <a:endParaRPr lang="de-DE" altLang="id-ID" sz="1200">
              <a:solidFill>
                <a:srgbClr val="000000"/>
              </a:solidFill>
              <a:latin typeface="Times New Roman" panose="02020603050405020304" pitchFamily="18"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Tree>
    <p:extLst>
      <p:ext uri="{BB962C8B-B14F-4D97-AF65-F5344CB8AC3E}">
        <p14:creationId xmlns:p14="http://schemas.microsoft.com/office/powerpoint/2010/main" val="387091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EC700CBE-2139-4AF3-8802-C3B278B3885D}" type="slidenum">
              <a:rPr lang="de-DE" altLang="id-ID" smtClean="0"/>
              <a:pPr>
                <a:spcBef>
                  <a:spcPct val="0"/>
                </a:spcBef>
                <a:buClrTx/>
                <a:buFontTx/>
                <a:buNone/>
              </a:pPr>
              <a:t>3</a:t>
            </a:fld>
            <a:endParaRPr lang="de-DE" altLang="id-ID"/>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393215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199CA76-3944-47E1-A87E-BE6A233AF3CD}" type="slidenum">
              <a:rPr lang="id-ID" altLang="id-ID"/>
              <a:pPr>
                <a:defRPr/>
              </a:pPr>
              <a:t>‹#›</a:t>
            </a:fld>
            <a:endParaRPr lang="id-ID" altLang="id-ID"/>
          </a:p>
        </p:txBody>
      </p:sp>
    </p:spTree>
    <p:extLst>
      <p:ext uri="{BB962C8B-B14F-4D97-AF65-F5344CB8AC3E}">
        <p14:creationId xmlns:p14="http://schemas.microsoft.com/office/powerpoint/2010/main" val="68294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9E6B2FA-4B3D-40F0-A359-42FB57E0B0A3}" type="slidenum">
              <a:rPr lang="id-ID" altLang="id-ID"/>
              <a:pPr>
                <a:defRPr/>
              </a:pPr>
              <a:t>‹#›</a:t>
            </a:fld>
            <a:endParaRPr lang="id-ID" altLang="id-ID"/>
          </a:p>
        </p:txBody>
      </p:sp>
    </p:spTree>
    <p:extLst>
      <p:ext uri="{BB962C8B-B14F-4D97-AF65-F5344CB8AC3E}">
        <p14:creationId xmlns:p14="http://schemas.microsoft.com/office/powerpoint/2010/main" val="268413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67CCC02-E8A3-43BE-95CF-A7C1FC6DC114}" type="slidenum">
              <a:rPr lang="id-ID" altLang="id-ID"/>
              <a:pPr>
                <a:defRPr/>
              </a:pPr>
              <a:t>‹#›</a:t>
            </a:fld>
            <a:endParaRPr lang="id-ID" altLang="id-ID"/>
          </a:p>
        </p:txBody>
      </p:sp>
    </p:spTree>
    <p:extLst>
      <p:ext uri="{BB962C8B-B14F-4D97-AF65-F5344CB8AC3E}">
        <p14:creationId xmlns:p14="http://schemas.microsoft.com/office/powerpoint/2010/main" val="295012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5E23D76-F2A0-4AAF-BF16-4F8436A61607}" type="slidenum">
              <a:rPr lang="id-ID" altLang="id-ID"/>
              <a:pPr>
                <a:defRPr/>
              </a:pPr>
              <a:t>‹#›</a:t>
            </a:fld>
            <a:endParaRPr lang="id-ID" altLang="id-ID"/>
          </a:p>
        </p:txBody>
      </p:sp>
    </p:spTree>
    <p:extLst>
      <p:ext uri="{BB962C8B-B14F-4D97-AF65-F5344CB8AC3E}">
        <p14:creationId xmlns:p14="http://schemas.microsoft.com/office/powerpoint/2010/main" val="157243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9070D3B-E62B-455D-A17B-62F7F4AEB506}" type="slidenum">
              <a:rPr lang="id-ID" altLang="id-ID"/>
              <a:pPr>
                <a:defRPr/>
              </a:pPr>
              <a:t>‹#›</a:t>
            </a:fld>
            <a:endParaRPr lang="id-ID" altLang="id-ID"/>
          </a:p>
        </p:txBody>
      </p:sp>
    </p:spTree>
    <p:extLst>
      <p:ext uri="{BB962C8B-B14F-4D97-AF65-F5344CB8AC3E}">
        <p14:creationId xmlns:p14="http://schemas.microsoft.com/office/powerpoint/2010/main" val="229261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06F10F7-B7B1-4866-9A04-ADE86C9BC0FE}" type="slidenum">
              <a:rPr lang="id-ID" altLang="id-ID"/>
              <a:pPr>
                <a:defRPr/>
              </a:pPr>
              <a:t>‹#›</a:t>
            </a:fld>
            <a:endParaRPr lang="id-ID" altLang="id-ID"/>
          </a:p>
        </p:txBody>
      </p:sp>
    </p:spTree>
    <p:extLst>
      <p:ext uri="{BB962C8B-B14F-4D97-AF65-F5344CB8AC3E}">
        <p14:creationId xmlns:p14="http://schemas.microsoft.com/office/powerpoint/2010/main" val="197247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550B0F56-0DD0-42CC-92F6-24C82AD24441}" type="slidenum">
              <a:rPr lang="id-ID" altLang="id-ID"/>
              <a:pPr>
                <a:defRPr/>
              </a:pPr>
              <a:t>‹#›</a:t>
            </a:fld>
            <a:endParaRPr lang="id-ID" altLang="id-ID"/>
          </a:p>
        </p:txBody>
      </p:sp>
    </p:spTree>
    <p:extLst>
      <p:ext uri="{BB962C8B-B14F-4D97-AF65-F5344CB8AC3E}">
        <p14:creationId xmlns:p14="http://schemas.microsoft.com/office/powerpoint/2010/main" val="2407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C3D396F-CB4D-483F-8258-28E7B0F33533}" type="slidenum">
              <a:rPr lang="id-ID" altLang="id-ID"/>
              <a:pPr>
                <a:defRPr/>
              </a:pPr>
              <a:t>‹#›</a:t>
            </a:fld>
            <a:endParaRPr lang="id-ID" altLang="id-ID"/>
          </a:p>
        </p:txBody>
      </p:sp>
    </p:spTree>
    <p:extLst>
      <p:ext uri="{BB962C8B-B14F-4D97-AF65-F5344CB8AC3E}">
        <p14:creationId xmlns:p14="http://schemas.microsoft.com/office/powerpoint/2010/main" val="163566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E2DA18AC-7283-4DD7-94A9-42902A64F8E3}" type="slidenum">
              <a:rPr lang="id-ID" altLang="id-ID"/>
              <a:pPr>
                <a:defRPr/>
              </a:pPr>
              <a:t>‹#›</a:t>
            </a:fld>
            <a:endParaRPr lang="id-ID" altLang="id-ID"/>
          </a:p>
        </p:txBody>
      </p:sp>
    </p:spTree>
    <p:extLst>
      <p:ext uri="{BB962C8B-B14F-4D97-AF65-F5344CB8AC3E}">
        <p14:creationId xmlns:p14="http://schemas.microsoft.com/office/powerpoint/2010/main" val="32069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D06AA73-40C3-4BB4-8E4A-4015514251B8}" type="slidenum">
              <a:rPr lang="id-ID" altLang="id-ID"/>
              <a:pPr>
                <a:defRPr/>
              </a:pPr>
              <a:t>‹#›</a:t>
            </a:fld>
            <a:endParaRPr lang="id-ID" altLang="id-ID"/>
          </a:p>
        </p:txBody>
      </p:sp>
    </p:spTree>
    <p:extLst>
      <p:ext uri="{BB962C8B-B14F-4D97-AF65-F5344CB8AC3E}">
        <p14:creationId xmlns:p14="http://schemas.microsoft.com/office/powerpoint/2010/main" val="372089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5692D3E-B7D3-4306-BD3F-9ABB0EB6A190}" type="slidenum">
              <a:rPr lang="id-ID" altLang="id-ID"/>
              <a:pPr>
                <a:defRPr/>
              </a:pPr>
              <a:t>‹#›</a:t>
            </a:fld>
            <a:endParaRPr lang="id-ID" altLang="id-ID"/>
          </a:p>
        </p:txBody>
      </p:sp>
    </p:spTree>
    <p:extLst>
      <p:ext uri="{BB962C8B-B14F-4D97-AF65-F5344CB8AC3E}">
        <p14:creationId xmlns:p14="http://schemas.microsoft.com/office/powerpoint/2010/main" val="95556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a:t>Click to edit the title text format</a:t>
            </a:r>
          </a:p>
        </p:txBody>
      </p:sp>
      <p:sp>
        <p:nvSpPr>
          <p:cNvPr id="358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a:t>Click to edit the outline text format</a:t>
            </a:r>
          </a:p>
          <a:p>
            <a:pPr lvl="1"/>
            <a:r>
              <a:rPr lang="en-GB" altLang="id-ID"/>
              <a:t>Second Outline Level</a:t>
            </a:r>
          </a:p>
          <a:p>
            <a:pPr lvl="2"/>
            <a:r>
              <a:rPr lang="en-GB" altLang="id-ID"/>
              <a:t>Third Outline Level</a:t>
            </a:r>
          </a:p>
          <a:p>
            <a:pPr lvl="3"/>
            <a:r>
              <a:rPr lang="en-GB" altLang="id-ID"/>
              <a:t>Fourth Outline Level</a:t>
            </a:r>
          </a:p>
          <a:p>
            <a:pPr lvl="4"/>
            <a:r>
              <a:rPr lang="en-GB" altLang="id-ID"/>
              <a:t>Fifth Outline Level</a:t>
            </a:r>
          </a:p>
          <a:p>
            <a:pPr lvl="4"/>
            <a:r>
              <a:rPr lang="en-GB" altLang="id-ID"/>
              <a:t>Sixth Outline Level</a:t>
            </a:r>
          </a:p>
          <a:p>
            <a:pPr lvl="4"/>
            <a:r>
              <a:rPr lang="en-GB" altLang="id-ID"/>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584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D1B89191-8C5F-47CC-B72D-ADD4F8F7B6C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857250" y="966788"/>
            <a:ext cx="7391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3200">
                <a:solidFill>
                  <a:srgbClr val="000000"/>
                </a:solidFill>
                <a:latin typeface="Calibri" panose="020F050202020403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800">
                <a:solidFill>
                  <a:srgbClr val="000000"/>
                </a:solidFill>
                <a:latin typeface="Calibri" panose="020F050202020403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rgbClr val="000000"/>
                </a:solidFill>
                <a:latin typeface="Calibri" panose="020F050202020403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9pPr>
          </a:lstStyle>
          <a:p>
            <a:pPr algn="ctr" eaLnBrk="1" hangingPunct="1">
              <a:spcBef>
                <a:spcPct val="0"/>
              </a:spcBef>
              <a:buClrTx/>
              <a:buFontTx/>
              <a:buNone/>
            </a:pPr>
            <a:r>
              <a:rPr lang="en-US" altLang="id-ID" sz="4000">
                <a:latin typeface="Verdana" panose="020B0604030504040204" pitchFamily="34" charset="0"/>
                <a:cs typeface="Arial Unicode MS" panose="020B0604020202020204" pitchFamily="34" charset="-128"/>
              </a:rPr>
              <a:t>DOA BELAJAR</a:t>
            </a:r>
          </a:p>
        </p:txBody>
      </p:sp>
      <p:sp>
        <p:nvSpPr>
          <p:cNvPr id="59395" name="Rectangle 2"/>
          <p:cNvSpPr>
            <a:spLocks noChangeArrowheads="1"/>
          </p:cNvSpPr>
          <p:nvPr/>
        </p:nvSpPr>
        <p:spPr bwMode="auto">
          <a:xfrm>
            <a:off x="785813" y="3819525"/>
            <a:ext cx="7858125" cy="2214563"/>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9pPr>
          </a:lstStyle>
          <a:p>
            <a:pPr algn="ctr" eaLnBrk="1" hangingPunct="1">
              <a:spcBef>
                <a:spcPct val="0"/>
              </a:spcBef>
              <a:buClrTx/>
              <a:buFontTx/>
              <a:buNone/>
            </a:pPr>
            <a:r>
              <a:rPr lang="en-US" altLang="id-ID" sz="2800">
                <a:cs typeface="Arial" panose="020B0604020202020204" pitchFamily="34" charset="0"/>
              </a:rPr>
              <a:t>“Aku ridho Allah SWT sebagai Tuhanku, Islam sebagai agamaku, dan Nabi Muhammad sebagai Nabi dan Rasul, Ya Allah, tambahkanlah kepadaku ilmu dan berikanlah aku kefahaman”</a:t>
            </a: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000250"/>
            <a:ext cx="5715000" cy="185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571625"/>
            <a:ext cx="3133725"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520" y="908721"/>
            <a:ext cx="9351679" cy="5328592"/>
          </a:xfrm>
          <a:prstGeom prst="rect">
            <a:avLst/>
          </a:prstGeom>
        </p:spPr>
      </p:pic>
    </p:spTree>
    <p:extLst>
      <p:ext uri="{BB962C8B-B14F-4D97-AF65-F5344CB8AC3E}">
        <p14:creationId xmlns:p14="http://schemas.microsoft.com/office/powerpoint/2010/main" val="204693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520" y="908721"/>
            <a:ext cx="9462283" cy="5400600"/>
          </a:xfrm>
          <a:prstGeom prst="rect">
            <a:avLst/>
          </a:prstGeom>
        </p:spPr>
      </p:pic>
    </p:spTree>
    <p:extLst>
      <p:ext uri="{BB962C8B-B14F-4D97-AF65-F5344CB8AC3E}">
        <p14:creationId xmlns:p14="http://schemas.microsoft.com/office/powerpoint/2010/main" val="137525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2" y="1124745"/>
            <a:ext cx="9288337" cy="4608512"/>
          </a:xfrm>
          <a:prstGeom prst="rect">
            <a:avLst/>
          </a:prstGeom>
        </p:spPr>
      </p:pic>
    </p:spTree>
    <p:extLst>
      <p:ext uri="{BB962C8B-B14F-4D97-AF65-F5344CB8AC3E}">
        <p14:creationId xmlns:p14="http://schemas.microsoft.com/office/powerpoint/2010/main" val="225037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5718439"/>
              </p:ext>
            </p:extLst>
          </p:nvPr>
        </p:nvGraphicFramePr>
        <p:xfrm>
          <a:off x="107506" y="116635"/>
          <a:ext cx="8856991" cy="6655122"/>
        </p:xfrm>
        <a:graphic>
          <a:graphicData uri="http://schemas.openxmlformats.org/drawingml/2006/table">
            <a:tbl>
              <a:tblPr>
                <a:tableStyleId>{8A107856-5554-42FB-B03E-39F5DBC370BA}</a:tableStyleId>
              </a:tblPr>
              <a:tblGrid>
                <a:gridCol w="295019">
                  <a:extLst>
                    <a:ext uri="{9D8B030D-6E8A-4147-A177-3AD203B41FA5}">
                      <a16:colId xmlns:a16="http://schemas.microsoft.com/office/drawing/2014/main" val="20000"/>
                    </a:ext>
                  </a:extLst>
                </a:gridCol>
                <a:gridCol w="569075">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3384383">
                  <a:extLst>
                    <a:ext uri="{9D8B030D-6E8A-4147-A177-3AD203B41FA5}">
                      <a16:colId xmlns:a16="http://schemas.microsoft.com/office/drawing/2014/main" val="20005"/>
                    </a:ext>
                  </a:extLst>
                </a:gridCol>
                <a:gridCol w="1847156">
                  <a:extLst>
                    <a:ext uri="{9D8B030D-6E8A-4147-A177-3AD203B41FA5}">
                      <a16:colId xmlns:a16="http://schemas.microsoft.com/office/drawing/2014/main" val="20006"/>
                    </a:ext>
                  </a:extLst>
                </a:gridCol>
                <a:gridCol w="529110">
                  <a:extLst>
                    <a:ext uri="{9D8B030D-6E8A-4147-A177-3AD203B41FA5}">
                      <a16:colId xmlns:a16="http://schemas.microsoft.com/office/drawing/2014/main" val="20007"/>
                    </a:ext>
                  </a:extLst>
                </a:gridCol>
              </a:tblGrid>
              <a:tr h="608729">
                <a:tc>
                  <a:txBody>
                    <a:bodyPr/>
                    <a:lstStyle/>
                    <a:p>
                      <a:pPr algn="ctr" fontAlgn="ctr"/>
                      <a:r>
                        <a:rPr lang="id-ID" sz="1600" u="none" strike="noStrike" dirty="0">
                          <a:effectLst/>
                        </a:rPr>
                        <a:t>No</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Kelas</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Tanggal</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Jam</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a:effectLst/>
                        </a:rPr>
                        <a:t>Ruang</a:t>
                      </a:r>
                      <a:endParaRPr lang="id-ID" sz="1600" b="1" i="0" u="none" strike="noStrike">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Materi</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Dosen</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tc>
                  <a:txBody>
                    <a:bodyPr/>
                    <a:lstStyle/>
                    <a:p>
                      <a:pPr algn="ctr" fontAlgn="ctr"/>
                      <a:r>
                        <a:rPr lang="id-ID" sz="1600" u="none" strike="noStrike" dirty="0">
                          <a:effectLst/>
                        </a:rPr>
                        <a:t>Jenis Kuliah</a:t>
                      </a:r>
                      <a:endParaRPr lang="id-ID" sz="1600" b="1" i="0" u="none" strike="noStrike" dirty="0">
                        <a:effectLst/>
                        <a:latin typeface="Arial" panose="020B0604020202020204" pitchFamily="34" charset="0"/>
                      </a:endParaRPr>
                    </a:p>
                  </a:txBody>
                  <a:tcPr marL="8943" marR="8943" marT="8943" marB="0" anchor="ctr">
                    <a:solidFill>
                      <a:schemeClr val="accent1">
                        <a:lumMod val="60000"/>
                        <a:lumOff val="40000"/>
                      </a:schemeClr>
                    </a:solidFill>
                  </a:tcPr>
                </a:tc>
                <a:extLst>
                  <a:ext uri="{0D108BD9-81ED-4DB2-BD59-A6C34878D82A}">
                    <a16:rowId xmlns:a16="http://schemas.microsoft.com/office/drawing/2014/main" val="10000"/>
                  </a:ext>
                </a:extLst>
              </a:tr>
              <a:tr h="608729">
                <a:tc>
                  <a:txBody>
                    <a:bodyPr/>
                    <a:lstStyle/>
                    <a:p>
                      <a:pPr algn="ctr" fontAlgn="t"/>
                      <a:r>
                        <a:rPr lang="id-ID" sz="1600" u="none" strike="noStrike">
                          <a:effectLst/>
                        </a:rPr>
                        <a:t>1</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Fri 1 Mar 19</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dirty="0">
                          <a:effectLst/>
                        </a:rPr>
                        <a:t>08:00-09:40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1: Kontrak Belajar dan Konsep Dasar Nilai, Norma, dan Etika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JOKO MURDIYANTO; dr.; Sp.An. MPH</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1"/>
                  </a:ext>
                </a:extLst>
              </a:tr>
              <a:tr h="608729">
                <a:tc>
                  <a:txBody>
                    <a:bodyPr/>
                    <a:lstStyle/>
                    <a:p>
                      <a:pPr algn="ctr" fontAlgn="t"/>
                      <a:r>
                        <a:rPr lang="id-ID" sz="1600" u="none" strike="noStrike">
                          <a:effectLst/>
                        </a:rPr>
                        <a:t>2</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B</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1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10:00-11:40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1: Kontrak Belajar dan Konsep Dasar Nilai, Norma, dan Etika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JOKO MURDIYANTO; dr.; Sp.An. MPH</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2"/>
                  </a:ext>
                </a:extLst>
              </a:tr>
              <a:tr h="608729">
                <a:tc>
                  <a:txBody>
                    <a:bodyPr/>
                    <a:lstStyle/>
                    <a:p>
                      <a:pPr algn="ctr" fontAlgn="t"/>
                      <a:r>
                        <a:rPr lang="id-ID" sz="1600" u="none" strike="noStrike">
                          <a:effectLst/>
                        </a:rPr>
                        <a:t>3</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8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08:00-09:40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2: Prinsip-prinsip Etik</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SULISTYANINGSIH; ; SKM.,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3"/>
                  </a:ext>
                </a:extLst>
              </a:tr>
              <a:tr h="608729">
                <a:tc>
                  <a:txBody>
                    <a:bodyPr/>
                    <a:lstStyle/>
                    <a:p>
                      <a:pPr algn="ctr" fontAlgn="t"/>
                      <a:r>
                        <a:rPr lang="id-ID" sz="1600" u="none" strike="noStrike">
                          <a:effectLst/>
                        </a:rPr>
                        <a:t>4</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B</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8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10:00-11:40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2: Prinsip-prinsip Etik</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SULISTYANINGSIH; ; SKM.,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4"/>
                  </a:ext>
                </a:extLst>
              </a:tr>
              <a:tr h="725268">
                <a:tc>
                  <a:txBody>
                    <a:bodyPr/>
                    <a:lstStyle/>
                    <a:p>
                      <a:pPr algn="ctr" fontAlgn="t"/>
                      <a:r>
                        <a:rPr lang="id-ID" sz="1600" u="none" strike="noStrike">
                          <a:effectLst/>
                        </a:rPr>
                        <a:t>5</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15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08:00-09:40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3: Konsep Etik dan Hukum Kesehatan</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TRI HAPSARI LISTYANINGRUM, SST.,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5"/>
                  </a:ext>
                </a:extLst>
              </a:tr>
              <a:tr h="725268">
                <a:tc>
                  <a:txBody>
                    <a:bodyPr/>
                    <a:lstStyle/>
                    <a:p>
                      <a:pPr algn="ctr" fontAlgn="t"/>
                      <a:r>
                        <a:rPr lang="id-ID" sz="1600" u="none" strike="noStrike">
                          <a:effectLst/>
                        </a:rPr>
                        <a:t>6</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B</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15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10:00-11:40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3: Konsep Etik dan Hukum Kesehatan</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TRI HAPSARI LISTYANINGRUM, SST.,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6"/>
                  </a:ext>
                </a:extLst>
              </a:tr>
              <a:tr h="608729">
                <a:tc>
                  <a:txBody>
                    <a:bodyPr/>
                    <a:lstStyle/>
                    <a:p>
                      <a:pPr algn="ctr" fontAlgn="t"/>
                      <a:r>
                        <a:rPr lang="id-ID" sz="1600" u="none" strike="noStrike">
                          <a:effectLst/>
                        </a:rPr>
                        <a:t>7</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22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08:00-09:40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4: Peraturan Etik dan Hukum Kesehatan</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SITI ARIFAH, SST.,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7"/>
                  </a:ext>
                </a:extLst>
              </a:tr>
              <a:tr h="608729">
                <a:tc>
                  <a:txBody>
                    <a:bodyPr/>
                    <a:lstStyle/>
                    <a:p>
                      <a:pPr algn="ctr" fontAlgn="t"/>
                      <a:r>
                        <a:rPr lang="id-ID" sz="1600" u="none" strike="noStrike">
                          <a:effectLst/>
                        </a:rPr>
                        <a:t>8</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B</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22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10:00-11:40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A.4.08</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Pertemuan 4: Peraturan Etik dan Hukum Kesehatan</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SITI ARIFAH, SST., M.H.Kes</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Teori</a:t>
                      </a:r>
                      <a:endParaRPr lang="id-ID" sz="1600" b="0" i="0" u="none" strike="noStrike">
                        <a:effectLst/>
                        <a:latin typeface="Arial" panose="020B0604020202020204" pitchFamily="34" charset="0"/>
                      </a:endParaRPr>
                    </a:p>
                  </a:txBody>
                  <a:tcPr marL="8943" marR="8943" marT="8943" marB="0"/>
                </a:tc>
                <a:extLst>
                  <a:ext uri="{0D108BD9-81ED-4DB2-BD59-A6C34878D82A}">
                    <a16:rowId xmlns:a16="http://schemas.microsoft.com/office/drawing/2014/main" val="10008"/>
                  </a:ext>
                </a:extLst>
              </a:tr>
              <a:tr h="913093">
                <a:tc>
                  <a:txBody>
                    <a:bodyPr/>
                    <a:lstStyle/>
                    <a:p>
                      <a:pPr algn="ctr" fontAlgn="t"/>
                      <a:r>
                        <a:rPr lang="id-ID" sz="1600" u="none" strike="noStrike">
                          <a:effectLst/>
                        </a:rPr>
                        <a:t>9</a:t>
                      </a:r>
                      <a:endParaRPr lang="id-ID" sz="1600" b="0" i="0" u="none" strike="noStrike">
                        <a:effectLst/>
                        <a:latin typeface="Arial" panose="020B0604020202020204" pitchFamily="34" charset="0"/>
                      </a:endParaRPr>
                    </a:p>
                  </a:txBody>
                  <a:tcPr marL="8943" marR="8943" marT="8943" marB="0"/>
                </a:tc>
                <a:tc>
                  <a:txBody>
                    <a:bodyPr/>
                    <a:lstStyle/>
                    <a:p>
                      <a:pPr algn="ctr" fontAlgn="t"/>
                      <a:r>
                        <a:rPr lang="id-ID" sz="1600" u="none" strike="noStrike">
                          <a:effectLst/>
                        </a:rPr>
                        <a:t>A</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Fri 29 Mar 19</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08:00-09:40</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dirty="0">
                          <a:effectLst/>
                        </a:rPr>
                        <a:t>A.4.08</a:t>
                      </a:r>
                      <a:endParaRPr lang="id-ID" sz="1600" b="0" i="0" u="none" strike="noStrike" dirty="0">
                        <a:effectLst/>
                        <a:latin typeface="Arial" panose="020B0604020202020204" pitchFamily="34" charset="0"/>
                      </a:endParaRPr>
                    </a:p>
                  </a:txBody>
                  <a:tcPr marL="8943" marR="8943" marT="8943" marB="0"/>
                </a:tc>
                <a:tc>
                  <a:txBody>
                    <a:bodyPr/>
                    <a:lstStyle/>
                    <a:p>
                      <a:pPr algn="l" fontAlgn="t"/>
                      <a:r>
                        <a:rPr lang="id-ID" sz="1600" u="none" strike="noStrike">
                          <a:effectLst/>
                        </a:rPr>
                        <a:t>Pertemuan 5: Peraturan, Kebijakan, dan Perundang-undangan yang Berkaitan dengan Praktik Keperawatan Anestesi</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a:effectLst/>
                        </a:rPr>
                        <a:t>AGUS BUDI PRASETYO; ; S.Tr.Kep</a:t>
                      </a:r>
                      <a:endParaRPr lang="id-ID" sz="1600" b="0" i="0" u="none" strike="noStrike">
                        <a:effectLst/>
                        <a:latin typeface="Arial" panose="020B0604020202020204" pitchFamily="34" charset="0"/>
                      </a:endParaRPr>
                    </a:p>
                  </a:txBody>
                  <a:tcPr marL="8943" marR="8943" marT="8943" marB="0"/>
                </a:tc>
                <a:tc>
                  <a:txBody>
                    <a:bodyPr/>
                    <a:lstStyle/>
                    <a:p>
                      <a:pPr algn="l" fontAlgn="t"/>
                      <a:r>
                        <a:rPr lang="id-ID" sz="1600" u="none" strike="noStrike" dirty="0">
                          <a:effectLst/>
                        </a:rPr>
                        <a:t>Teori</a:t>
                      </a:r>
                      <a:endParaRPr lang="id-ID" sz="1600" b="0" i="0" u="none" strike="noStrike" dirty="0">
                        <a:effectLst/>
                        <a:latin typeface="Arial" panose="020B0604020202020204" pitchFamily="34" charset="0"/>
                      </a:endParaRPr>
                    </a:p>
                  </a:txBody>
                  <a:tcPr marL="8943" marR="8943" marT="8943"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2148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6116213"/>
              </p:ext>
            </p:extLst>
          </p:nvPr>
        </p:nvGraphicFramePr>
        <p:xfrm>
          <a:off x="-1" y="1"/>
          <a:ext cx="9144012" cy="6857998"/>
        </p:xfrm>
        <a:graphic>
          <a:graphicData uri="http://schemas.openxmlformats.org/drawingml/2006/table">
            <a:tbl>
              <a:tblPr>
                <a:tableStyleId>{0505E3EF-67EA-436B-97B2-0124C06EBD24}</a:tableStyleId>
              </a:tblPr>
              <a:tblGrid>
                <a:gridCol w="304579">
                  <a:extLst>
                    <a:ext uri="{9D8B030D-6E8A-4147-A177-3AD203B41FA5}">
                      <a16:colId xmlns:a16="http://schemas.microsoft.com/office/drawing/2014/main" val="20000"/>
                    </a:ext>
                  </a:extLst>
                </a:gridCol>
                <a:gridCol w="3069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3528392">
                  <a:extLst>
                    <a:ext uri="{9D8B030D-6E8A-4147-A177-3AD203B41FA5}">
                      <a16:colId xmlns:a16="http://schemas.microsoft.com/office/drawing/2014/main" val="20005"/>
                    </a:ext>
                  </a:extLst>
                </a:gridCol>
                <a:gridCol w="1944220">
                  <a:extLst>
                    <a:ext uri="{9D8B030D-6E8A-4147-A177-3AD203B41FA5}">
                      <a16:colId xmlns:a16="http://schemas.microsoft.com/office/drawing/2014/main" val="20006"/>
                    </a:ext>
                  </a:extLst>
                </a:gridCol>
                <a:gridCol w="467551">
                  <a:extLst>
                    <a:ext uri="{9D8B030D-6E8A-4147-A177-3AD203B41FA5}">
                      <a16:colId xmlns:a16="http://schemas.microsoft.com/office/drawing/2014/main" val="20007"/>
                    </a:ext>
                  </a:extLst>
                </a:gridCol>
              </a:tblGrid>
              <a:tr h="587696">
                <a:tc>
                  <a:txBody>
                    <a:bodyPr/>
                    <a:lstStyle/>
                    <a:p>
                      <a:pPr algn="ctr" fontAlgn="t"/>
                      <a:r>
                        <a:rPr lang="id-ID" sz="1200" u="none" strike="noStrike" dirty="0">
                          <a:effectLst/>
                        </a:rPr>
                        <a:t>10</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B</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Fri 29 Mar 19</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5: Peraturan, Kebijakan, dan Perundang-undangan yang Berkaitan dengan Praktik Keperawatan Anestesi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AGUS BUDI PRASETYO; ; S.Tr.Kep</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97">
                <a:tc>
                  <a:txBody>
                    <a:bodyPr/>
                    <a:lstStyle/>
                    <a:p>
                      <a:pPr algn="ctr" fontAlgn="t"/>
                      <a:r>
                        <a:rPr lang="id-ID" sz="1200" u="none" strike="noStrike">
                          <a:effectLst/>
                        </a:rPr>
                        <a:t>11</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Fri 5 Apr 19</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Pertemuan 6: Kode Etik Profesi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797">
                <a:tc>
                  <a:txBody>
                    <a:bodyPr/>
                    <a:lstStyle/>
                    <a:p>
                      <a:pPr algn="ctr" fontAlgn="t"/>
                      <a:r>
                        <a:rPr lang="id-ID" sz="1200" u="none" strike="noStrike">
                          <a:effectLst/>
                        </a:rPr>
                        <a:t>12</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5 Apr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6: Kode Etik Profesi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1797">
                <a:tc>
                  <a:txBody>
                    <a:bodyPr/>
                    <a:lstStyle/>
                    <a:p>
                      <a:pPr algn="ctr" fontAlgn="t"/>
                      <a:r>
                        <a:rPr lang="id-ID" sz="1200" u="none" strike="noStrike">
                          <a:effectLst/>
                        </a:rPr>
                        <a:t>13</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Fri 12 Apr 19</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Pertemuan 7: Issue dan Masalah Etik</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1797">
                <a:tc>
                  <a:txBody>
                    <a:bodyPr/>
                    <a:lstStyle/>
                    <a:p>
                      <a:pPr algn="ctr" fontAlgn="t"/>
                      <a:r>
                        <a:rPr lang="id-ID" sz="1200" u="none" strike="noStrike">
                          <a:effectLst/>
                        </a:rPr>
                        <a:t>14</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12 Apr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Pertemuan 7: Issue dan Masalah Etik</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6286">
                <a:tc>
                  <a:txBody>
                    <a:bodyPr/>
                    <a:lstStyle/>
                    <a:p>
                      <a:pPr algn="ctr" fontAlgn="t"/>
                      <a:r>
                        <a:rPr lang="id-ID" sz="1200" u="none" strike="noStrike">
                          <a:effectLst/>
                        </a:rPr>
                        <a:t>15</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3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200" u="none" strike="noStrike">
                          <a:effectLst/>
                        </a:rPr>
                        <a:t>Pertemuan 8: Hak dan Kewajiban Pasien</a:t>
                      </a:r>
                      <a:endParaRPr lang="fi-FI"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NURUL SOIMAH, SST., M.H.Kes</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6286">
                <a:tc>
                  <a:txBody>
                    <a:bodyPr/>
                    <a:lstStyle/>
                    <a:p>
                      <a:pPr algn="ctr" fontAlgn="t"/>
                      <a:r>
                        <a:rPr lang="id-ID" sz="1200" u="none" strike="noStrike">
                          <a:effectLst/>
                        </a:rPr>
                        <a:t>16</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3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200" u="none" strike="noStrike">
                          <a:effectLst/>
                        </a:rPr>
                        <a:t>Pertemuan 8: Hak dan Kewajiban Pasien</a:t>
                      </a:r>
                      <a:endParaRPr lang="fi-FI"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NURUL SOIMAH, SST., M.H.Kes</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1797">
                <a:tc>
                  <a:txBody>
                    <a:bodyPr/>
                    <a:lstStyle/>
                    <a:p>
                      <a:pPr algn="ctr" fontAlgn="t"/>
                      <a:r>
                        <a:rPr lang="id-ID" sz="1200" u="none" strike="noStrike">
                          <a:effectLst/>
                        </a:rPr>
                        <a:t>17</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10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9: Dilema Etik dalam Praktik Keperawatan Anestesi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JOKO MURDIYANTO; dr.; Sp.An. MPH*</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Pakar</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1797">
                <a:tc>
                  <a:txBody>
                    <a:bodyPr/>
                    <a:lstStyle/>
                    <a:p>
                      <a:pPr algn="ctr" fontAlgn="t"/>
                      <a:r>
                        <a:rPr lang="id-ID" sz="1200" u="none" strike="noStrike">
                          <a:effectLst/>
                        </a:rPr>
                        <a:t>18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10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A.4.08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9: Dilema Etik dalam Praktik Keperawatan Anestesi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JOKO MURDIYANTO; dr.; Sp.An. MPH*</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Pakar</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6286">
                <a:tc>
                  <a:txBody>
                    <a:bodyPr/>
                    <a:lstStyle/>
                    <a:p>
                      <a:pPr algn="ctr" fontAlgn="t"/>
                      <a:r>
                        <a:rPr lang="id-ID" sz="1200" u="none" strike="noStrike">
                          <a:effectLst/>
                        </a:rPr>
                        <a:t>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17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200" u="none" strike="noStrike" dirty="0">
                          <a:effectLst/>
                        </a:rPr>
                        <a:t>Pertemuan 10: Bioetik Penata Anestesi</a:t>
                      </a:r>
                      <a:endParaRPr lang="it-IT"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SUTRIYONO, SST., M.H.Kes</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6286">
                <a:tc>
                  <a:txBody>
                    <a:bodyPr/>
                    <a:lstStyle/>
                    <a:p>
                      <a:pPr algn="ctr" fontAlgn="t"/>
                      <a:r>
                        <a:rPr lang="id-ID" sz="1200" u="none" strike="noStrike">
                          <a:effectLst/>
                        </a:rPr>
                        <a:t>20</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17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200" u="none" strike="noStrike">
                          <a:effectLst/>
                        </a:rPr>
                        <a:t>Pertemuan 10: Bioetik Penata Anestesi</a:t>
                      </a:r>
                      <a:endParaRPr lang="it-IT"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SUTRIYONO, SST., M.H.Kes</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1797">
                <a:tc>
                  <a:txBody>
                    <a:bodyPr/>
                    <a:lstStyle/>
                    <a:p>
                      <a:pPr algn="ctr" fontAlgn="t"/>
                      <a:r>
                        <a:rPr lang="id-ID" sz="1200" u="none" strike="noStrike">
                          <a:effectLst/>
                        </a:rPr>
                        <a:t>21</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24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Pertemuan 11: Aspek Legal dalam Praktik Keperawatan Anestesi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SUTRIYONO, SST., M.H.Kes</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91797">
                <a:tc>
                  <a:txBody>
                    <a:bodyPr/>
                    <a:lstStyle/>
                    <a:p>
                      <a:pPr algn="ctr" fontAlgn="t"/>
                      <a:r>
                        <a:rPr lang="id-ID" sz="1200" u="none" strike="noStrike">
                          <a:effectLst/>
                        </a:rPr>
                        <a:t>22</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24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11: Aspek Legal dalam Praktik Keperawatan Anestesi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SUTRIYONO, SST., M.H.Kes</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Teori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91797">
                <a:tc>
                  <a:txBody>
                    <a:bodyPr/>
                    <a:lstStyle/>
                    <a:p>
                      <a:pPr algn="ctr" fontAlgn="t"/>
                      <a:r>
                        <a:rPr lang="id-ID" sz="1200" u="none" strike="noStrike">
                          <a:effectLst/>
                        </a:rPr>
                        <a:t>23</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31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200" u="none" strike="noStrike" dirty="0">
                          <a:effectLst/>
                        </a:rPr>
                        <a:t>Pertemuan 12: Profesi Penata Anestesi</a:t>
                      </a:r>
                      <a:endParaRPr lang="it-IT"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AGUS BUDI PRASETYO; ; S.Tr.Kep</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91797">
                <a:tc>
                  <a:txBody>
                    <a:bodyPr/>
                    <a:lstStyle/>
                    <a:p>
                      <a:pPr algn="ctr" fontAlgn="t"/>
                      <a:r>
                        <a:rPr lang="id-ID" sz="1200" u="none" strike="noStrike">
                          <a:effectLst/>
                        </a:rPr>
                        <a:t>24</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31 May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t-IT" sz="1200" u="none" strike="noStrike" dirty="0">
                          <a:effectLst/>
                        </a:rPr>
                        <a:t>Pertemuan 12: Profesi Penata Anestesi</a:t>
                      </a:r>
                      <a:endParaRPr lang="it-IT"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AGUS BUDI PRASETYO; ; S.Tr.Kep</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91797">
                <a:tc>
                  <a:txBody>
                    <a:bodyPr/>
                    <a:lstStyle/>
                    <a:p>
                      <a:pPr algn="ctr" fontAlgn="t"/>
                      <a:r>
                        <a:rPr lang="id-ID" sz="1200" u="none" strike="noStrike">
                          <a:effectLst/>
                        </a:rPr>
                        <a:t>25</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21 Jun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Pertemuan 13: Organisasi Profesi Penata Anestesi</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91797">
                <a:tc>
                  <a:txBody>
                    <a:bodyPr/>
                    <a:lstStyle/>
                    <a:p>
                      <a:pPr algn="ctr" fontAlgn="t"/>
                      <a:r>
                        <a:rPr lang="id-ID" sz="1200" u="none" strike="noStrike">
                          <a:effectLst/>
                        </a:rPr>
                        <a:t>26</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21 Jun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13: Organisasi Profesi Penata Anestesi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IRCHAM SYAEFUDDIN, S.Kep., MM </a:t>
                      </a:r>
                      <a:endParaRPr lang="id-ID" sz="1200" b="0" i="0" u="none" strike="noStrike">
                        <a:solidFill>
                          <a:srgbClr val="000000"/>
                        </a:solidFill>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91797">
                <a:tc>
                  <a:txBody>
                    <a:bodyPr/>
                    <a:lstStyle/>
                    <a:p>
                      <a:pPr algn="ctr" fontAlgn="t"/>
                      <a:r>
                        <a:rPr lang="id-ID" sz="1200" u="none" strike="noStrike">
                          <a:effectLst/>
                        </a:rPr>
                        <a:t>27</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A</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28 Jun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08:00-09:40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14: Standar Profesi Keperawatan Anestesiologi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AGUS BUDI PRASETYO; ; S.Tr.Kep</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391797">
                <a:tc>
                  <a:txBody>
                    <a:bodyPr/>
                    <a:lstStyle/>
                    <a:p>
                      <a:pPr algn="ctr" fontAlgn="t"/>
                      <a:r>
                        <a:rPr lang="id-ID" sz="1200" u="none" strike="noStrike">
                          <a:effectLst/>
                        </a:rPr>
                        <a:t>28</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B</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a:effectLst/>
                        </a:rPr>
                        <a:t>Fri 28 Jun 19</a:t>
                      </a:r>
                      <a:endParaRPr lang="id-ID" sz="1200" b="0" i="0" u="none" strike="noStrike">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10:00-11:40</a:t>
                      </a:r>
                      <a:endParaRPr lang="id-ID" sz="1200" b="0" i="0" u="none" strike="noStrike" dirty="0">
                        <a:effectLst/>
                        <a:latin typeface="Arial" panose="020B0604020202020204" pitchFamily="34" charset="0"/>
                      </a:endParaRPr>
                    </a:p>
                  </a:txBody>
                  <a:tcPr marL="8943" marR="8943" marT="89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A.4.08</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dirty="0">
                          <a:effectLst/>
                        </a:rPr>
                        <a:t>Pertemuan 14: Standar Profesi Keperawatan Anestesiologi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id-ID" sz="1200" u="none" strike="noStrike">
                          <a:effectLst/>
                        </a:rPr>
                        <a:t>AGUS BUDI PRASETYO; ; S.Tr.Kep</a:t>
                      </a:r>
                      <a:endParaRPr lang="id-ID" sz="1200" b="0" i="0" u="none" strike="noStrike">
                        <a:effectLst/>
                        <a:latin typeface="Arial" panose="020B0604020202020204" pitchFamily="34" charset="0"/>
                      </a:endParaRPr>
                    </a:p>
                  </a:txBody>
                  <a:tcPr marL="7604" marR="7604" marT="76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d-ID" sz="1200" u="none" strike="noStrike" dirty="0">
                          <a:effectLst/>
                        </a:rPr>
                        <a:t>Teori</a:t>
                      </a:r>
                      <a:endParaRPr lang="id-ID" sz="1200" b="0" i="0" u="none" strike="noStrike" dirty="0">
                        <a:effectLst/>
                        <a:latin typeface="Arial" panose="020B0604020202020204" pitchFamily="34" charset="0"/>
                      </a:endParaRPr>
                    </a:p>
                  </a:txBody>
                  <a:tcPr marL="7604" marR="7604" marT="7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8660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0504" y="3789040"/>
            <a:ext cx="4985792" cy="1091456"/>
          </a:xfrm>
          <a:prstGeom prst="flowChartPunchedCard">
            <a:avLst/>
          </a:prstGeom>
          <a:solidFill>
            <a:schemeClr val="accent2">
              <a:lumMod val="40000"/>
              <a:lumOff val="60000"/>
            </a:schemeClr>
          </a:solidFill>
        </p:spPr>
        <p:txBody>
          <a:bodyPr/>
          <a:lstStyle/>
          <a:p>
            <a:r>
              <a:rPr lang="id-ID" dirty="0">
                <a:latin typeface="Aharoni" panose="02010803020104030203" pitchFamily="2" charset="-79"/>
                <a:cs typeface="Aharoni" panose="02010803020104030203" pitchFamily="2" charset="-79"/>
              </a:rPr>
              <a:t>NILAI</a:t>
            </a:r>
          </a:p>
        </p:txBody>
      </p:sp>
      <p:pic>
        <p:nvPicPr>
          <p:cNvPr id="11266" name="Picture 2" descr="Hasil gambar untuk nilai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60" y="1340768"/>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8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052736"/>
            <a:ext cx="8640960" cy="5078313"/>
          </a:xfrm>
          <a:prstGeom prst="rect">
            <a:avLst/>
          </a:prstGeom>
          <a:solidFill>
            <a:schemeClr val="accent1">
              <a:lumMod val="20000"/>
              <a:lumOff val="80000"/>
            </a:schemeClr>
          </a:solidFill>
          <a:ln>
            <a:solidFill>
              <a:schemeClr val="tx1"/>
            </a:solidFill>
          </a:ln>
        </p:spPr>
        <p:txBody>
          <a:bodyPr wrap="square">
            <a:spAutoFit/>
          </a:bodyPr>
          <a:lstStyle/>
          <a:p>
            <a:pPr eaLnBrk="1" hangingPunct="1">
              <a:lnSpc>
                <a:spcPct val="90000"/>
              </a:lnSpc>
              <a:buFont typeface="Wingdings" panose="05000000000000000000" pitchFamily="2" charset="2"/>
              <a:buNone/>
            </a:pPr>
            <a:r>
              <a:rPr lang="id-ID" altLang="id-ID" sz="2400" b="1" dirty="0">
                <a:solidFill>
                  <a:schemeClr val="tx1"/>
                </a:solidFill>
              </a:rPr>
              <a:t>Ada beberapa pengertian Nilai, yaitu:</a:t>
            </a:r>
          </a:p>
          <a:p>
            <a:pPr eaLnBrk="1" hangingPunct="1">
              <a:lnSpc>
                <a:spcPct val="90000"/>
              </a:lnSpc>
              <a:buFont typeface="Wingdings" panose="05000000000000000000" pitchFamily="2" charset="2"/>
              <a:buNone/>
            </a:pPr>
            <a:endParaRPr lang="id-ID" altLang="id-ID" sz="2400" b="1" dirty="0">
              <a:solidFill>
                <a:schemeClr val="tx1"/>
              </a:solidFill>
            </a:endParaRPr>
          </a:p>
          <a:p>
            <a:pPr marL="285750" indent="-285750" algn="just" eaLnBrk="1" hangingPunct="1">
              <a:lnSpc>
                <a:spcPct val="90000"/>
              </a:lnSpc>
              <a:buFont typeface="Arial" panose="020B0604020202020204" pitchFamily="34" charset="0"/>
              <a:buChar char="•"/>
            </a:pPr>
            <a:r>
              <a:rPr lang="id-ID" altLang="id-ID" sz="2400" dirty="0">
                <a:solidFill>
                  <a:schemeClr val="tx1"/>
                </a:solidFill>
              </a:rPr>
              <a:t>Nilai adalah sesuatu yg berharga, keyakinan yg dipegang sedemikian rupa oleh ssorg sesuai dg tuntutan hati nuraninya (pengertian secara umum).</a:t>
            </a:r>
          </a:p>
          <a:p>
            <a:pPr marL="285750" indent="-285750" algn="just" eaLnBrk="1" hangingPunct="1">
              <a:lnSpc>
                <a:spcPct val="90000"/>
              </a:lnSpc>
              <a:buFont typeface="Arial" panose="020B0604020202020204" pitchFamily="34" charset="0"/>
              <a:buChar char="•"/>
            </a:pPr>
            <a:endParaRPr lang="id-ID" altLang="id-ID" sz="2400" dirty="0">
              <a:solidFill>
                <a:schemeClr val="tx1"/>
              </a:solidFill>
            </a:endParaRPr>
          </a:p>
          <a:p>
            <a:pPr marL="285750" indent="-285750" algn="just" eaLnBrk="1" hangingPunct="1">
              <a:lnSpc>
                <a:spcPct val="90000"/>
              </a:lnSpc>
              <a:buFont typeface="Arial" panose="020B0604020202020204" pitchFamily="34" charset="0"/>
              <a:buChar char="•"/>
            </a:pPr>
            <a:r>
              <a:rPr lang="id-ID" altLang="id-ID" sz="2400" dirty="0">
                <a:solidFill>
                  <a:schemeClr val="tx1"/>
                </a:solidFill>
              </a:rPr>
              <a:t>Nilai adalah seperangkat keyakinan dan sikap pribadi ssorg ttg kebenaran, keindahan, dan penghargaan dari suatu pemikiran, objek, atau perilaku yg berorientasi pd tindakan dan pemberian arah serta makna pd kehidupan ssorg (Simon,1974)</a:t>
            </a:r>
          </a:p>
          <a:p>
            <a:pPr marL="285750" indent="-285750" algn="just" eaLnBrk="1" hangingPunct="1">
              <a:lnSpc>
                <a:spcPct val="90000"/>
              </a:lnSpc>
              <a:buFont typeface="Arial" panose="020B0604020202020204" pitchFamily="34" charset="0"/>
              <a:buChar char="•"/>
            </a:pPr>
            <a:endParaRPr lang="id-ID" altLang="id-ID" sz="2400" dirty="0">
              <a:solidFill>
                <a:schemeClr val="tx1"/>
              </a:solidFill>
            </a:endParaRPr>
          </a:p>
          <a:p>
            <a:pPr marL="285750" indent="-285750" algn="just" eaLnBrk="1" hangingPunct="1">
              <a:lnSpc>
                <a:spcPct val="90000"/>
              </a:lnSpc>
              <a:buFont typeface="Arial" panose="020B0604020202020204" pitchFamily="34" charset="0"/>
              <a:buChar char="•"/>
            </a:pPr>
            <a:r>
              <a:rPr lang="id-ID" altLang="id-ID" sz="2400" dirty="0">
                <a:solidFill>
                  <a:schemeClr val="tx1"/>
                </a:solidFill>
              </a:rPr>
              <a:t>Nilai adalah keyakinan ssorg ttg sesuatu yg berharga, kebenaran, atau keyakinan mengenai ide-ide, objek, atau perilaku khusus (znowski).</a:t>
            </a:r>
            <a:endParaRPr lang="en-GB" altLang="id-ID" sz="2400" dirty="0">
              <a:solidFill>
                <a:schemeClr val="tx1"/>
              </a:solidFill>
            </a:endParaRPr>
          </a:p>
        </p:txBody>
      </p:sp>
    </p:spTree>
    <p:extLst>
      <p:ext uri="{BB962C8B-B14F-4D97-AF65-F5344CB8AC3E}">
        <p14:creationId xmlns:p14="http://schemas.microsoft.com/office/powerpoint/2010/main" val="340252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528" y="1556792"/>
            <a:ext cx="8640960" cy="3816424"/>
          </a:xfrm>
          <a:prstGeom prst="rect">
            <a:avLst/>
          </a:prstGeom>
          <a:solidFill>
            <a:schemeClr val="accent1">
              <a:lumMod val="40000"/>
              <a:lumOff val="60000"/>
            </a:schemeClr>
          </a:solidFill>
          <a:ln w="57150">
            <a:solidFill>
              <a:schemeClr val="tx1">
                <a:lumMod val="50000"/>
                <a:lumOff val="50000"/>
              </a:schemeClr>
            </a:solidFill>
            <a:miter lim="800000"/>
            <a:headEnd/>
            <a:tailEnd/>
          </a:ln>
        </p:spPr>
        <p:txBody>
          <a:bodyPr/>
          <a:lst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80000"/>
              </a:lnSpc>
              <a:buFont typeface="Wingdings" panose="05000000000000000000" pitchFamily="2" charset="2"/>
              <a:buChar char="q"/>
            </a:pPr>
            <a:r>
              <a:rPr lang="id-ID" altLang="id-ID" sz="2400" dirty="0">
                <a:solidFill>
                  <a:schemeClr val="tx1"/>
                </a:solidFill>
              </a:rPr>
              <a:t>Setiap Penata anestesi mempunyai Nilai dan Perilaku pribadi masing-masing.</a:t>
            </a:r>
          </a:p>
          <a:p>
            <a:pPr marL="457200" indent="-457200" eaLnBrk="1" hangingPunct="1">
              <a:lnSpc>
                <a:spcPct val="80000"/>
              </a:lnSpc>
              <a:buFont typeface="Wingdings" panose="05000000000000000000" pitchFamily="2" charset="2"/>
              <a:buChar char="q"/>
            </a:pPr>
            <a:endParaRPr lang="id-ID" altLang="id-ID" sz="2400" dirty="0">
              <a:solidFill>
                <a:schemeClr val="tx1"/>
              </a:solidFill>
            </a:endParaRPr>
          </a:p>
          <a:p>
            <a:pPr marL="457200" indent="-457200" eaLnBrk="1" hangingPunct="1">
              <a:lnSpc>
                <a:spcPct val="80000"/>
              </a:lnSpc>
              <a:buFont typeface="Wingdings" panose="05000000000000000000" pitchFamily="2" charset="2"/>
              <a:buChar char="q"/>
            </a:pPr>
            <a:r>
              <a:rPr lang="id-ID" altLang="id-ID" sz="2400" dirty="0">
                <a:solidFill>
                  <a:schemeClr val="tx1"/>
                </a:solidFill>
              </a:rPr>
              <a:t>Penata anestesi diharapkan harus ramah, baik, bertabiat halus/lembut, jujur, dapat dipercaya, cerdas, terampil, dan mempunyai tanggung jawab moral yang baik. </a:t>
            </a:r>
          </a:p>
          <a:p>
            <a:pPr marL="457200" indent="-457200" eaLnBrk="1" hangingPunct="1">
              <a:lnSpc>
                <a:spcPct val="80000"/>
              </a:lnSpc>
              <a:buFont typeface="Wingdings" panose="05000000000000000000" pitchFamily="2" charset="2"/>
              <a:buChar char="q"/>
            </a:pPr>
            <a:endParaRPr lang="id-ID" altLang="id-ID" sz="2400" dirty="0">
              <a:solidFill>
                <a:schemeClr val="tx1"/>
              </a:solidFill>
            </a:endParaRPr>
          </a:p>
          <a:p>
            <a:pPr marL="457200" indent="-457200" eaLnBrk="1" hangingPunct="1">
              <a:lnSpc>
                <a:spcPct val="80000"/>
              </a:lnSpc>
              <a:buFont typeface="Wingdings" panose="05000000000000000000" pitchFamily="2" charset="2"/>
              <a:buChar char="q"/>
            </a:pPr>
            <a:r>
              <a:rPr lang="id-ID" altLang="id-ID" sz="2400" dirty="0">
                <a:solidFill>
                  <a:schemeClr val="tx1"/>
                </a:solidFill>
              </a:rPr>
              <a:t>Penata anestesi harus berperilaku yang dapat dihargai oleh orang lain, menyadari bahwa dirinya adalah perawat yang perilakunya akan mempengaruhi pasien, teman, keluarga, dan masyarakat.</a:t>
            </a:r>
            <a:endParaRPr lang="en-GB" altLang="id-ID" sz="2400" dirty="0">
              <a:solidFill>
                <a:schemeClr val="tx1"/>
              </a:solidFill>
            </a:endParaRPr>
          </a:p>
          <a:p>
            <a:pPr eaLnBrk="1" hangingPunct="1">
              <a:lnSpc>
                <a:spcPct val="80000"/>
              </a:lnSpc>
              <a:buFont typeface="Wingdings" panose="05000000000000000000" pitchFamily="2" charset="2"/>
              <a:buNone/>
            </a:pPr>
            <a:endParaRPr lang="en-GB" altLang="id-ID" sz="2400" dirty="0">
              <a:solidFill>
                <a:schemeClr val="tx1"/>
              </a:solidFill>
            </a:endParaRPr>
          </a:p>
        </p:txBody>
      </p:sp>
    </p:spTree>
    <p:extLst>
      <p:ext uri="{BB962C8B-B14F-4D97-AF65-F5344CB8AC3E}">
        <p14:creationId xmlns:p14="http://schemas.microsoft.com/office/powerpoint/2010/main" val="12076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87524" y="4437112"/>
            <a:ext cx="7920880" cy="15696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id-ID" altLang="id-ID" sz="2400" b="1" dirty="0"/>
              <a:t>Mahasiswa Keperawatan Anestesiologi belajar dg cara membiasakan diri “menjadi sensitif thd perasaan-perasaan pasien dan memahami kebutuhannya”</a:t>
            </a:r>
          </a:p>
        </p:txBody>
      </p:sp>
      <p:pic>
        <p:nvPicPr>
          <p:cNvPr id="5122"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70920"/>
            <a:ext cx="5424537" cy="3222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4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149080"/>
            <a:ext cx="4968551" cy="1152128"/>
          </a:xfrm>
          <a:prstGeom prst="flowChartPunchedCard">
            <a:avLst/>
          </a:prstGeom>
          <a:solidFill>
            <a:schemeClr val="accent2">
              <a:lumMod val="40000"/>
              <a:lumOff val="60000"/>
            </a:schemeClr>
          </a:solidFill>
        </p:spPr>
        <p:txBody>
          <a:bodyPr/>
          <a:lstStyle/>
          <a:p>
            <a:r>
              <a:rPr lang="id-ID" dirty="0">
                <a:latin typeface="Aharoni" panose="02010803020104030203" pitchFamily="2" charset="-79"/>
                <a:cs typeface="Aharoni" panose="02010803020104030203" pitchFamily="2" charset="-79"/>
              </a:rPr>
              <a:t>NORMA</a:t>
            </a:r>
          </a:p>
        </p:txBody>
      </p:sp>
      <p:sp>
        <p:nvSpPr>
          <p:cNvPr id="4" name="AutoShape 2" descr="Hasil gambar untuk kebiasaa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 name="Picture 4"/>
          <p:cNvPicPr>
            <a:picLocks noChangeAspect="1"/>
          </p:cNvPicPr>
          <p:nvPr/>
        </p:nvPicPr>
        <p:blipFill>
          <a:blip r:embed="rId2"/>
          <a:stretch>
            <a:fillRect/>
          </a:stretch>
        </p:blipFill>
        <p:spPr>
          <a:xfrm>
            <a:off x="2865257" y="1412776"/>
            <a:ext cx="3053444" cy="2423368"/>
          </a:xfrm>
          <a:prstGeom prst="rect">
            <a:avLst/>
          </a:prstGeom>
          <a:ln>
            <a:noFill/>
          </a:ln>
          <a:effectLst>
            <a:softEdge rad="112500"/>
          </a:effectLst>
        </p:spPr>
      </p:pic>
    </p:spTree>
    <p:extLst>
      <p:ext uri="{BB962C8B-B14F-4D97-AF65-F5344CB8AC3E}">
        <p14:creationId xmlns:p14="http://schemas.microsoft.com/office/powerpoint/2010/main" val="198930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bwMode="auto">
          <a:xfrm>
            <a:off x="1414463" y="1419225"/>
            <a:ext cx="6408737" cy="876300"/>
          </a:xfrm>
          <a:prstGeom prst="snip2DiagRect">
            <a:avLst/>
          </a:prstGeom>
          <a:solidFill>
            <a:srgbClr val="FFCC00"/>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anose="02020603050405020304" pitchFamily="18" charset="0"/>
              <a:buNone/>
              <a:defRPr/>
            </a:pPr>
            <a:endParaRPr lang="id-ID"/>
          </a:p>
        </p:txBody>
      </p:sp>
      <p:sp>
        <p:nvSpPr>
          <p:cNvPr id="87043" name="Text Box 1"/>
          <p:cNvSpPr txBox="1">
            <a:spLocks noChangeArrowheads="1"/>
          </p:cNvSpPr>
          <p:nvPr/>
        </p:nvSpPr>
        <p:spPr bwMode="auto">
          <a:xfrm>
            <a:off x="503238" y="12858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SzPct val="100000"/>
            </a:pPr>
            <a:r>
              <a:rPr lang="en-US" altLang="id-ID" sz="4400">
                <a:solidFill>
                  <a:srgbClr val="000000"/>
                </a:solidFill>
                <a:latin typeface="Calibri" panose="020F0502020204030204" pitchFamily="34" charset="0"/>
              </a:rPr>
              <a:t>PESAN HIKMAH HARI INI</a:t>
            </a:r>
          </a:p>
        </p:txBody>
      </p:sp>
      <p:sp>
        <p:nvSpPr>
          <p:cNvPr id="87044" name="Text Box 2"/>
          <p:cNvSpPr txBox="1">
            <a:spLocks noChangeArrowheads="1"/>
          </p:cNvSpPr>
          <p:nvPr/>
        </p:nvSpPr>
        <p:spPr bwMode="auto">
          <a:xfrm>
            <a:off x="503238" y="2708275"/>
            <a:ext cx="8229600"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spcBef>
                <a:spcPts val="800"/>
              </a:spcBef>
              <a:buSzPct val="100000"/>
            </a:pPr>
            <a:r>
              <a:rPr lang="id-ID" sz="2800" dirty="0">
                <a:solidFill>
                  <a:schemeClr val="tx1"/>
                </a:solidFill>
              </a:rPr>
              <a:t>“Allah akan meninggikan orang-orang yang beriman di antaramu dan orang-orang yang diberi ilmu pengetahuan beberapa derajat”</a:t>
            </a:r>
          </a:p>
          <a:p>
            <a:pPr algn="ctr" eaLnBrk="1" hangingPunct="1">
              <a:spcBef>
                <a:spcPts val="800"/>
              </a:spcBef>
              <a:buSzPct val="100000"/>
            </a:pPr>
            <a:r>
              <a:rPr lang="id-ID" sz="2800" dirty="0">
                <a:solidFill>
                  <a:schemeClr val="tx1"/>
                </a:solidFill>
              </a:rPr>
              <a:t>(Al-Mujadalah : 11)</a:t>
            </a:r>
            <a:endParaRPr lang="en-US" altLang="id-ID"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8161163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12776"/>
            <a:ext cx="856895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d-ID" sz="2400" dirty="0">
                <a:solidFill>
                  <a:srgbClr val="222222"/>
                </a:solidFill>
                <a:latin typeface="open sans"/>
              </a:rPr>
              <a:t>Secara etimologi, kata norma berasal dari bahasa Belanda, yaitu “</a:t>
            </a:r>
            <a:r>
              <a:rPr lang="id-ID" sz="2400" b="1" dirty="0">
                <a:solidFill>
                  <a:srgbClr val="222222"/>
                </a:solidFill>
                <a:latin typeface="open sans"/>
              </a:rPr>
              <a:t>Norm</a:t>
            </a:r>
            <a:r>
              <a:rPr lang="id-ID" sz="2400" dirty="0">
                <a:solidFill>
                  <a:srgbClr val="222222"/>
                </a:solidFill>
                <a:latin typeface="open sans"/>
              </a:rPr>
              <a:t>” yang artinya </a:t>
            </a:r>
            <a:r>
              <a:rPr lang="id-ID" sz="2400" b="1" dirty="0">
                <a:solidFill>
                  <a:srgbClr val="222222"/>
                </a:solidFill>
                <a:latin typeface="open sans"/>
              </a:rPr>
              <a:t>patokan, pokok kaidah, atau pedoman</a:t>
            </a:r>
            <a:r>
              <a:rPr lang="id-ID" sz="2400" dirty="0">
                <a:solidFill>
                  <a:srgbClr val="222222"/>
                </a:solidFill>
                <a:latin typeface="open sans"/>
              </a:rPr>
              <a:t>. Namun beberapa orang mengatakan bahwa istilah norma berasal dari bahasa latin, “</a:t>
            </a:r>
            <a:r>
              <a:rPr lang="id-ID" sz="2400" b="1" dirty="0">
                <a:solidFill>
                  <a:srgbClr val="222222"/>
                </a:solidFill>
                <a:latin typeface="open sans"/>
              </a:rPr>
              <a:t>Mos</a:t>
            </a:r>
            <a:r>
              <a:rPr lang="id-ID" sz="2400" dirty="0">
                <a:solidFill>
                  <a:srgbClr val="222222"/>
                </a:solidFill>
                <a:latin typeface="open sans"/>
              </a:rPr>
              <a:t>” yang artinya </a:t>
            </a:r>
            <a:r>
              <a:rPr lang="id-ID" sz="2400" b="1" dirty="0">
                <a:solidFill>
                  <a:srgbClr val="222222"/>
                </a:solidFill>
                <a:latin typeface="open sans"/>
              </a:rPr>
              <a:t>kebiasaan, tata kelakuan, atau adat istiadat.</a:t>
            </a:r>
            <a:endParaRPr lang="id-ID" sz="2400" b="1" dirty="0"/>
          </a:p>
        </p:txBody>
      </p:sp>
      <p:sp>
        <p:nvSpPr>
          <p:cNvPr id="3" name="Rectangle 2"/>
          <p:cNvSpPr/>
          <p:nvPr/>
        </p:nvSpPr>
        <p:spPr>
          <a:xfrm>
            <a:off x="251520" y="3717032"/>
            <a:ext cx="871296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d-ID" sz="2400" dirty="0">
                <a:solidFill>
                  <a:srgbClr val="222222"/>
                </a:solidFill>
                <a:latin typeface="open sans"/>
              </a:rPr>
              <a:t>Menurut E. Ultrecht, arti norma adalah semua petunjuk hidup yang mengatur tata tertib dalam suatu masyarakat atau bangsa yang mana peraturan itu diwajibkan untuk ditaati oleh setiap masyarakat, jika ada yang melanggar maka akan ada tindakan dari pemerintah.</a:t>
            </a:r>
            <a:endParaRPr lang="id-ID" sz="2400" dirty="0"/>
          </a:p>
        </p:txBody>
      </p:sp>
    </p:spTree>
    <p:extLst>
      <p:ext uri="{BB962C8B-B14F-4D97-AF65-F5344CB8AC3E}">
        <p14:creationId xmlns:p14="http://schemas.microsoft.com/office/powerpoint/2010/main" val="123961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179512" y="1052736"/>
            <a:ext cx="8712968" cy="5348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i-FI" sz="2800" b="1" dirty="0">
                <a:solidFill>
                  <a:schemeClr val="tx1"/>
                </a:solidFill>
              </a:rPr>
              <a:t>Di tengah masyarakat terdapat banyak norma yang berlaku secara khusus dan umum. </a:t>
            </a:r>
            <a:endParaRPr lang="id-ID" sz="2800" b="1" dirty="0">
              <a:solidFill>
                <a:schemeClr val="tx1"/>
              </a:solidFill>
            </a:endParaRPr>
          </a:p>
          <a:p>
            <a:r>
              <a:rPr lang="en-US" sz="2800" b="1" dirty="0">
                <a:solidFill>
                  <a:schemeClr val="tx1"/>
                </a:solidFill>
              </a:rPr>
              <a:t>Norma-</a:t>
            </a:r>
            <a:r>
              <a:rPr lang="en-US" sz="2800" b="1" dirty="0" err="1">
                <a:solidFill>
                  <a:schemeClr val="tx1"/>
                </a:solidFill>
              </a:rPr>
              <a:t>norma</a:t>
            </a:r>
            <a:r>
              <a:rPr lang="en-US" sz="2800" b="1" dirty="0">
                <a:solidFill>
                  <a:schemeClr val="tx1"/>
                </a:solidFill>
              </a:rPr>
              <a:t> </a:t>
            </a:r>
            <a:r>
              <a:rPr lang="en-US" sz="2800" b="1" dirty="0" err="1">
                <a:solidFill>
                  <a:schemeClr val="tx1"/>
                </a:solidFill>
              </a:rPr>
              <a:t>tersebut</a:t>
            </a:r>
            <a:r>
              <a:rPr lang="en-US" sz="2800" b="1" dirty="0">
                <a:solidFill>
                  <a:schemeClr val="tx1"/>
                </a:solidFill>
              </a:rPr>
              <a:t> </a:t>
            </a:r>
            <a:r>
              <a:rPr lang="en-US" sz="2800" b="1" dirty="0" err="1">
                <a:solidFill>
                  <a:schemeClr val="tx1"/>
                </a:solidFill>
              </a:rPr>
              <a:t>adalah</a:t>
            </a:r>
            <a:r>
              <a:rPr lang="en-US" sz="2800" b="1" dirty="0">
                <a:solidFill>
                  <a:schemeClr val="tx1"/>
                </a:solidFill>
              </a:rPr>
              <a:t>:</a:t>
            </a:r>
          </a:p>
          <a:p>
            <a:pPr marL="514350" lvl="0" indent="-514350" algn="just">
              <a:buFont typeface="+mj-lt"/>
              <a:buAutoNum type="arabicPeriod"/>
            </a:pPr>
            <a:r>
              <a:rPr lang="en-US" sz="2800" dirty="0">
                <a:solidFill>
                  <a:schemeClr val="tx1"/>
                </a:solidFill>
              </a:rPr>
              <a:t>Norma </a:t>
            </a:r>
            <a:r>
              <a:rPr lang="en-US" sz="2800" dirty="0" err="1">
                <a:solidFill>
                  <a:schemeClr val="tx1"/>
                </a:solidFill>
              </a:rPr>
              <a:t>sopan</a:t>
            </a:r>
            <a:r>
              <a:rPr lang="en-US" sz="2800" dirty="0">
                <a:solidFill>
                  <a:schemeClr val="tx1"/>
                </a:solidFill>
              </a:rPr>
              <a:t> </a:t>
            </a:r>
            <a:r>
              <a:rPr lang="en-US" sz="2800" dirty="0" err="1">
                <a:solidFill>
                  <a:schemeClr val="tx1"/>
                </a:solidFill>
              </a:rPr>
              <a:t>santun</a:t>
            </a:r>
            <a:r>
              <a:rPr lang="en-US" sz="2800" dirty="0">
                <a:solidFill>
                  <a:schemeClr val="tx1"/>
                </a:solidFill>
              </a:rPr>
              <a:t>, </a:t>
            </a:r>
            <a:r>
              <a:rPr lang="en-US" sz="2800" dirty="0" err="1">
                <a:solidFill>
                  <a:schemeClr val="tx1"/>
                </a:solidFill>
              </a:rPr>
              <a:t>yaitu</a:t>
            </a:r>
            <a:r>
              <a:rPr lang="en-US" sz="2800" dirty="0">
                <a:solidFill>
                  <a:schemeClr val="tx1"/>
                </a:solidFill>
              </a:rPr>
              <a:t> </a:t>
            </a:r>
            <a:r>
              <a:rPr lang="en-US" sz="2800" dirty="0" err="1">
                <a:solidFill>
                  <a:schemeClr val="tx1"/>
                </a:solidFill>
              </a:rPr>
              <a:t>tentang</a:t>
            </a:r>
            <a:r>
              <a:rPr lang="en-US" sz="2800" dirty="0">
                <a:solidFill>
                  <a:schemeClr val="tx1"/>
                </a:solidFill>
              </a:rPr>
              <a:t> </a:t>
            </a:r>
            <a:r>
              <a:rPr lang="en-US" sz="2800" dirty="0" err="1">
                <a:solidFill>
                  <a:schemeClr val="tx1"/>
                </a:solidFill>
              </a:rPr>
              <a:t>sikap</a:t>
            </a:r>
            <a:r>
              <a:rPr lang="en-US" sz="2800" dirty="0">
                <a:solidFill>
                  <a:schemeClr val="tx1"/>
                </a:solidFill>
              </a:rPr>
              <a:t> </a:t>
            </a:r>
            <a:r>
              <a:rPr lang="en-US" sz="2800" dirty="0" err="1">
                <a:solidFill>
                  <a:schemeClr val="tx1"/>
                </a:solidFill>
              </a:rPr>
              <a:t>lahiriah</a:t>
            </a:r>
            <a:r>
              <a:rPr lang="en-US" sz="2800" dirty="0">
                <a:solidFill>
                  <a:schemeClr val="tx1"/>
                </a:solidFill>
              </a:rPr>
              <a:t> </a:t>
            </a:r>
            <a:r>
              <a:rPr lang="en-US" sz="2800" dirty="0" err="1">
                <a:solidFill>
                  <a:schemeClr val="tx1"/>
                </a:solidFill>
              </a:rPr>
              <a:t>manusia</a:t>
            </a:r>
            <a:r>
              <a:rPr lang="en-US" sz="2800" dirty="0">
                <a:solidFill>
                  <a:schemeClr val="tx1"/>
                </a:solidFill>
              </a:rPr>
              <a:t> yang </a:t>
            </a:r>
            <a:r>
              <a:rPr lang="en-US" sz="2800" dirty="0" err="1">
                <a:solidFill>
                  <a:schemeClr val="tx1"/>
                </a:solidFill>
              </a:rPr>
              <a:t>bersifat</a:t>
            </a:r>
            <a:r>
              <a:rPr lang="en-US" sz="2800" dirty="0">
                <a:solidFill>
                  <a:schemeClr val="tx1"/>
                </a:solidFill>
              </a:rPr>
              <a:t> moral.</a:t>
            </a:r>
          </a:p>
          <a:p>
            <a:pPr marL="514350" lvl="0" indent="-514350" algn="just">
              <a:buFont typeface="+mj-lt"/>
              <a:buAutoNum type="arabicPeriod"/>
            </a:pPr>
            <a:r>
              <a:rPr lang="en-US" sz="2800" dirty="0">
                <a:solidFill>
                  <a:schemeClr val="tx1"/>
                </a:solidFill>
              </a:rPr>
              <a:t>Norma </a:t>
            </a:r>
            <a:r>
              <a:rPr lang="en-US" sz="2800" dirty="0" err="1">
                <a:solidFill>
                  <a:schemeClr val="tx1"/>
                </a:solidFill>
              </a:rPr>
              <a:t>hukum</a:t>
            </a:r>
            <a:r>
              <a:rPr lang="en-US" sz="2800" dirty="0">
                <a:solidFill>
                  <a:schemeClr val="tx1"/>
                </a:solidFill>
              </a:rPr>
              <a:t>, </a:t>
            </a:r>
            <a:r>
              <a:rPr lang="en-US" sz="2800" dirty="0" err="1">
                <a:solidFill>
                  <a:schemeClr val="tx1"/>
                </a:solidFill>
              </a:rPr>
              <a:t>yaitu</a:t>
            </a:r>
            <a:r>
              <a:rPr lang="en-US" sz="2800" dirty="0">
                <a:solidFill>
                  <a:schemeClr val="tx1"/>
                </a:solidFill>
              </a:rPr>
              <a:t> </a:t>
            </a:r>
            <a:r>
              <a:rPr lang="en-US" sz="2800" dirty="0" err="1">
                <a:solidFill>
                  <a:schemeClr val="tx1"/>
                </a:solidFill>
              </a:rPr>
              <a:t>norma</a:t>
            </a:r>
            <a:r>
              <a:rPr lang="en-US" sz="2800" dirty="0">
                <a:solidFill>
                  <a:schemeClr val="tx1"/>
                </a:solidFill>
              </a:rPr>
              <a:t> yang </a:t>
            </a:r>
            <a:r>
              <a:rPr lang="en-US" sz="2800" dirty="0" err="1">
                <a:solidFill>
                  <a:schemeClr val="tx1"/>
                </a:solidFill>
              </a:rPr>
              <a:t>tidak</a:t>
            </a:r>
            <a:r>
              <a:rPr lang="en-US" sz="2800" dirty="0">
                <a:solidFill>
                  <a:schemeClr val="tx1"/>
                </a:solidFill>
              </a:rPr>
              <a:t> </a:t>
            </a:r>
            <a:r>
              <a:rPr lang="en-US" sz="2800" dirty="0" err="1">
                <a:solidFill>
                  <a:schemeClr val="tx1"/>
                </a:solidFill>
              </a:rPr>
              <a:t>boleh</a:t>
            </a:r>
            <a:r>
              <a:rPr lang="en-US" sz="2800" dirty="0">
                <a:solidFill>
                  <a:schemeClr val="tx1"/>
                </a:solidFill>
              </a:rPr>
              <a:t> </a:t>
            </a:r>
            <a:r>
              <a:rPr lang="en-US" sz="2800" dirty="0" err="1">
                <a:solidFill>
                  <a:schemeClr val="tx1"/>
                </a:solidFill>
              </a:rPr>
              <a:t>dilanggar</a:t>
            </a:r>
            <a:r>
              <a:rPr lang="en-US" sz="2800" dirty="0">
                <a:solidFill>
                  <a:schemeClr val="tx1"/>
                </a:solidFill>
              </a:rPr>
              <a:t> </a:t>
            </a:r>
            <a:r>
              <a:rPr lang="en-US" sz="2800" dirty="0" err="1">
                <a:solidFill>
                  <a:schemeClr val="tx1"/>
                </a:solidFill>
              </a:rPr>
              <a:t>karena</a:t>
            </a:r>
            <a:r>
              <a:rPr lang="en-US" sz="2800" dirty="0">
                <a:solidFill>
                  <a:schemeClr val="tx1"/>
                </a:solidFill>
              </a:rPr>
              <a:t> </a:t>
            </a:r>
            <a:r>
              <a:rPr lang="en-US" sz="2800" dirty="0" err="1">
                <a:solidFill>
                  <a:schemeClr val="tx1"/>
                </a:solidFill>
              </a:rPr>
              <a:t>memiliki</a:t>
            </a:r>
            <a:r>
              <a:rPr lang="en-US" sz="2800" dirty="0">
                <a:solidFill>
                  <a:schemeClr val="tx1"/>
                </a:solidFill>
              </a:rPr>
              <a:t> </a:t>
            </a:r>
            <a:r>
              <a:rPr lang="en-US" sz="2800" dirty="0" err="1">
                <a:solidFill>
                  <a:schemeClr val="tx1"/>
                </a:solidFill>
              </a:rPr>
              <a:t>sanksi</a:t>
            </a:r>
            <a:r>
              <a:rPr lang="en-US" sz="2800" dirty="0">
                <a:solidFill>
                  <a:schemeClr val="tx1"/>
                </a:solidFill>
              </a:rPr>
              <a:t>.</a:t>
            </a:r>
          </a:p>
          <a:p>
            <a:pPr marL="514350" lvl="0" indent="-514350" algn="just">
              <a:buFont typeface="+mj-lt"/>
              <a:buAutoNum type="arabicPeriod"/>
            </a:pPr>
            <a:r>
              <a:rPr lang="en-US" sz="2800" dirty="0">
                <a:solidFill>
                  <a:schemeClr val="tx1"/>
                </a:solidFill>
              </a:rPr>
              <a:t>Norma moral, </a:t>
            </a:r>
            <a:r>
              <a:rPr lang="en-US" sz="2800" dirty="0" err="1">
                <a:solidFill>
                  <a:schemeClr val="tx1"/>
                </a:solidFill>
              </a:rPr>
              <a:t>yaitu</a:t>
            </a:r>
            <a:r>
              <a:rPr lang="en-US" sz="2800" dirty="0">
                <a:solidFill>
                  <a:schemeClr val="tx1"/>
                </a:solidFill>
              </a:rPr>
              <a:t> </a:t>
            </a:r>
            <a:r>
              <a:rPr lang="en-US" sz="2800" dirty="0" err="1">
                <a:solidFill>
                  <a:schemeClr val="tx1"/>
                </a:solidFill>
              </a:rPr>
              <a:t>norma</a:t>
            </a:r>
            <a:r>
              <a:rPr lang="en-US" sz="2800" dirty="0">
                <a:solidFill>
                  <a:schemeClr val="tx1"/>
                </a:solidFill>
              </a:rPr>
              <a:t> yang </a:t>
            </a:r>
            <a:r>
              <a:rPr lang="en-US" sz="2800" dirty="0" err="1">
                <a:solidFill>
                  <a:schemeClr val="tx1"/>
                </a:solidFill>
              </a:rPr>
              <a:t>mengatur</a:t>
            </a:r>
            <a:r>
              <a:rPr lang="en-US" sz="2800" dirty="0">
                <a:solidFill>
                  <a:schemeClr val="tx1"/>
                </a:solidFill>
              </a:rPr>
              <a:t> </a:t>
            </a:r>
            <a:r>
              <a:rPr lang="en-US" sz="2800" dirty="0" err="1">
                <a:solidFill>
                  <a:schemeClr val="tx1"/>
                </a:solidFill>
              </a:rPr>
              <a:t>tentang</a:t>
            </a:r>
            <a:r>
              <a:rPr lang="en-US" sz="2800" dirty="0">
                <a:solidFill>
                  <a:schemeClr val="tx1"/>
                </a:solidFill>
              </a:rPr>
              <a:t> </a:t>
            </a:r>
            <a:r>
              <a:rPr lang="en-US" sz="2800" dirty="0" err="1">
                <a:solidFill>
                  <a:schemeClr val="tx1"/>
                </a:solidFill>
              </a:rPr>
              <a:t>tuntutan</a:t>
            </a:r>
            <a:r>
              <a:rPr lang="en-US" sz="2800" dirty="0">
                <a:solidFill>
                  <a:schemeClr val="tx1"/>
                </a:solidFill>
              </a:rPr>
              <a:t> </a:t>
            </a:r>
            <a:r>
              <a:rPr lang="en-US" sz="2800" dirty="0" err="1">
                <a:solidFill>
                  <a:schemeClr val="tx1"/>
                </a:solidFill>
              </a:rPr>
              <a:t>suara</a:t>
            </a:r>
            <a:r>
              <a:rPr lang="en-US" sz="2800" dirty="0">
                <a:solidFill>
                  <a:schemeClr val="tx1"/>
                </a:solidFill>
              </a:rPr>
              <a:t> </a:t>
            </a:r>
            <a:r>
              <a:rPr lang="en-US" sz="2800" dirty="0" err="1">
                <a:solidFill>
                  <a:schemeClr val="tx1"/>
                </a:solidFill>
              </a:rPr>
              <a:t>hati</a:t>
            </a:r>
            <a:r>
              <a:rPr lang="en-US" sz="2800" dirty="0">
                <a:solidFill>
                  <a:schemeClr val="tx1"/>
                </a:solidFill>
              </a:rPr>
              <a:t> </a:t>
            </a:r>
            <a:r>
              <a:rPr lang="en-US" sz="2800" dirty="0" err="1">
                <a:solidFill>
                  <a:schemeClr val="tx1"/>
                </a:solidFill>
              </a:rPr>
              <a:t>dalam</a:t>
            </a:r>
            <a:r>
              <a:rPr lang="en-US" sz="2800" dirty="0">
                <a:solidFill>
                  <a:schemeClr val="tx1"/>
                </a:solidFill>
              </a:rPr>
              <a:t> </a:t>
            </a:r>
            <a:r>
              <a:rPr lang="en-US" sz="2800" dirty="0" err="1">
                <a:solidFill>
                  <a:schemeClr val="tx1"/>
                </a:solidFill>
              </a:rPr>
              <a:t>suatu</a:t>
            </a:r>
            <a:r>
              <a:rPr lang="en-US" sz="2800" dirty="0">
                <a:solidFill>
                  <a:schemeClr val="tx1"/>
                </a:solidFill>
              </a:rPr>
              <a:t> </a:t>
            </a:r>
            <a:r>
              <a:rPr lang="en-US" sz="2800" dirty="0" err="1">
                <a:solidFill>
                  <a:schemeClr val="tx1"/>
                </a:solidFill>
              </a:rPr>
              <a:t>kesadaran</a:t>
            </a:r>
            <a:r>
              <a:rPr lang="en-US" sz="2800" dirty="0">
                <a:solidFill>
                  <a:schemeClr val="tx1"/>
                </a:solidFill>
              </a:rPr>
              <a:t> </a:t>
            </a:r>
            <a:r>
              <a:rPr lang="en-US" sz="2800" dirty="0" err="1">
                <a:solidFill>
                  <a:schemeClr val="tx1"/>
                </a:solidFill>
              </a:rPr>
              <a:t>tertinggi</a:t>
            </a:r>
            <a:r>
              <a:rPr lang="en-US" sz="2800" dirty="0">
                <a:solidFill>
                  <a:schemeClr val="tx1"/>
                </a:solidFill>
              </a:rPr>
              <a:t> yang </a:t>
            </a:r>
            <a:r>
              <a:rPr lang="en-US" sz="2800" dirty="0" err="1">
                <a:solidFill>
                  <a:schemeClr val="tx1"/>
                </a:solidFill>
              </a:rPr>
              <a:t>memiliki</a:t>
            </a:r>
            <a:r>
              <a:rPr lang="en-US" sz="2800" dirty="0">
                <a:solidFill>
                  <a:schemeClr val="tx1"/>
                </a:solidFill>
              </a:rPr>
              <a:t> </a:t>
            </a:r>
            <a:r>
              <a:rPr lang="en-US" sz="2800" dirty="0" err="1">
                <a:solidFill>
                  <a:schemeClr val="tx1"/>
                </a:solidFill>
              </a:rPr>
              <a:t>substansi</a:t>
            </a:r>
            <a:r>
              <a:rPr lang="en-US" sz="2800" dirty="0">
                <a:solidFill>
                  <a:schemeClr val="tx1"/>
                </a:solidFill>
              </a:rPr>
              <a:t> </a:t>
            </a:r>
            <a:r>
              <a:rPr lang="en-US" sz="2800" dirty="0" err="1">
                <a:solidFill>
                  <a:schemeClr val="tx1"/>
                </a:solidFill>
              </a:rPr>
              <a:t>sopan</a:t>
            </a:r>
            <a:r>
              <a:rPr lang="en-US" sz="2800" dirty="0">
                <a:solidFill>
                  <a:schemeClr val="tx1"/>
                </a:solidFill>
              </a:rPr>
              <a:t> </a:t>
            </a:r>
            <a:r>
              <a:rPr lang="en-US" sz="2800" dirty="0" err="1">
                <a:solidFill>
                  <a:schemeClr val="tx1"/>
                </a:solidFill>
              </a:rPr>
              <a:t>santun</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norma</a:t>
            </a:r>
            <a:r>
              <a:rPr lang="en-US" sz="2800" dirty="0">
                <a:solidFill>
                  <a:schemeClr val="tx1"/>
                </a:solidFill>
              </a:rPr>
              <a:t> h</a:t>
            </a:r>
            <a:r>
              <a:rPr lang="id-ID" sz="2800" dirty="0">
                <a:solidFill>
                  <a:schemeClr val="tx1"/>
                </a:solidFill>
              </a:rPr>
              <a:t>u</a:t>
            </a:r>
            <a:r>
              <a:rPr lang="en-US" sz="2800" dirty="0" err="1">
                <a:solidFill>
                  <a:schemeClr val="tx1"/>
                </a:solidFill>
              </a:rPr>
              <a:t>kum</a:t>
            </a:r>
            <a:r>
              <a:rPr lang="en-US" sz="2800" dirty="0">
                <a:solidFill>
                  <a:schemeClr val="tx1"/>
                </a:solidFill>
              </a:rPr>
              <a:t>.</a:t>
            </a:r>
          </a:p>
          <a:p>
            <a:pPr algn="l"/>
            <a:endParaRPr lang="en-US" sz="2800" dirty="0"/>
          </a:p>
        </p:txBody>
      </p:sp>
    </p:spTree>
    <p:extLst>
      <p:ext uri="{BB962C8B-B14F-4D97-AF65-F5344CB8AC3E}">
        <p14:creationId xmlns:p14="http://schemas.microsoft.com/office/powerpoint/2010/main" val="203398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4431" y="4152926"/>
            <a:ext cx="4652565" cy="1089075"/>
          </a:xfrm>
          <a:solidFill>
            <a:schemeClr val="accent2">
              <a:lumMod val="40000"/>
              <a:lumOff val="60000"/>
            </a:schemeClr>
          </a:solidFill>
        </p:spPr>
        <p:txBody>
          <a:bodyPr/>
          <a:lstStyle/>
          <a:p>
            <a:r>
              <a:rPr lang="id-ID" dirty="0">
                <a:latin typeface="Aharoni" panose="02010803020104030203" pitchFamily="2" charset="-79"/>
                <a:cs typeface="Aharoni" panose="02010803020104030203" pitchFamily="2" charset="-79"/>
              </a:rPr>
              <a:t>ETIKA</a:t>
            </a:r>
          </a:p>
        </p:txBody>
      </p:sp>
      <p:pic>
        <p:nvPicPr>
          <p:cNvPr id="13314"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7340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2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bwMode="auto">
          <a:xfrm>
            <a:off x="2252340" y="5265204"/>
            <a:ext cx="576064" cy="360040"/>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ight Arrow 8"/>
          <p:cNvSpPr/>
          <p:nvPr/>
        </p:nvSpPr>
        <p:spPr bwMode="auto">
          <a:xfrm>
            <a:off x="2267744" y="3755132"/>
            <a:ext cx="576064" cy="360040"/>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bwMode="auto">
          <a:xfrm>
            <a:off x="251520" y="874812"/>
            <a:ext cx="8712968" cy="1296144"/>
          </a:xfrm>
          <a:prstGeom prst="rect">
            <a:avLst/>
          </a:prstGeom>
          <a:ln>
            <a:solidFill>
              <a:schemeClr val="tx1"/>
            </a:solidFill>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id-ID" altLang="id-ID" sz="2400" b="1" dirty="0">
                <a:solidFill>
                  <a:schemeClr val="tx1"/>
                </a:solidFill>
              </a:rPr>
              <a:t>Etika</a:t>
            </a:r>
            <a:r>
              <a:rPr lang="id-ID" altLang="id-ID" sz="2400" dirty="0">
                <a:solidFill>
                  <a:schemeClr val="tx1"/>
                </a:solidFill>
              </a:rPr>
              <a:t> berasal dari kata Yunani, yaitu </a:t>
            </a:r>
            <a:r>
              <a:rPr lang="id-ID" altLang="id-ID" sz="2400" b="1" i="1" dirty="0">
                <a:solidFill>
                  <a:schemeClr val="tx1"/>
                </a:solidFill>
              </a:rPr>
              <a:t>ETHOS</a:t>
            </a:r>
            <a:r>
              <a:rPr lang="id-ID" altLang="id-ID" sz="2400" dirty="0">
                <a:solidFill>
                  <a:schemeClr val="tx1"/>
                </a:solidFill>
              </a:rPr>
              <a:t>, dalam arti banyak: tempat tinggal yang biasa, padang rumput, kandang, kebiasaan, adat, akhlak, watak, cara berfikir, sikap, perasaan.</a:t>
            </a:r>
          </a:p>
        </p:txBody>
      </p:sp>
      <p:sp>
        <p:nvSpPr>
          <p:cNvPr id="4" name="Rectangle 3"/>
          <p:cNvSpPr/>
          <p:nvPr/>
        </p:nvSpPr>
        <p:spPr bwMode="auto">
          <a:xfrm>
            <a:off x="251520" y="2132856"/>
            <a:ext cx="8712968" cy="936104"/>
          </a:xfrm>
          <a:prstGeom prst="rect">
            <a:avLst/>
          </a:prstGeom>
          <a:ln>
            <a:solidFill>
              <a:schemeClr val="tx1"/>
            </a:solidFill>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lnSpc>
                <a:spcPct val="90000"/>
              </a:lnSpc>
            </a:pPr>
            <a:r>
              <a:rPr lang="id-ID" altLang="id-ID" sz="2400" dirty="0">
                <a:solidFill>
                  <a:schemeClr val="tx1"/>
                </a:solidFill>
              </a:rPr>
              <a:t>Etika adalah ilmu yang mempelajari nilai moral, yang menjadi prinsip </a:t>
            </a:r>
          </a:p>
          <a:p>
            <a:pPr algn="ctr" eaLnBrk="1" hangingPunct="1">
              <a:lnSpc>
                <a:spcPct val="90000"/>
              </a:lnSpc>
            </a:pPr>
            <a:r>
              <a:rPr lang="id-ID" altLang="id-ID" sz="2400" dirty="0">
                <a:solidFill>
                  <a:schemeClr val="tx1"/>
                </a:solidFill>
              </a:rPr>
              <a:t>dan kode tindakan yang ideal.</a:t>
            </a:r>
          </a:p>
        </p:txBody>
      </p:sp>
      <p:sp>
        <p:nvSpPr>
          <p:cNvPr id="6" name="Rectangle 5"/>
          <p:cNvSpPr/>
          <p:nvPr/>
        </p:nvSpPr>
        <p:spPr bwMode="auto">
          <a:xfrm>
            <a:off x="251519" y="3356992"/>
            <a:ext cx="2030561" cy="2864328"/>
          </a:xfrm>
          <a:prstGeom prst="rect">
            <a:avLst/>
          </a:prstGeom>
          <a:solidFill>
            <a:schemeClr val="bg1">
              <a:lumMod val="75000"/>
            </a:schemeClr>
          </a:solidFill>
          <a:ln>
            <a:solidFill>
              <a:schemeClr val="tx1"/>
            </a:solidFill>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1" hangingPunct="1">
              <a:lnSpc>
                <a:spcPct val="90000"/>
              </a:lnSpc>
            </a:pPr>
            <a:r>
              <a:rPr lang="id-ID" altLang="id-ID" sz="2400" b="1" dirty="0">
                <a:solidFill>
                  <a:schemeClr val="tx1"/>
                </a:solidFill>
              </a:rPr>
              <a:t>ETIKA DAN ETIKET</a:t>
            </a:r>
          </a:p>
        </p:txBody>
      </p:sp>
      <p:sp>
        <p:nvSpPr>
          <p:cNvPr id="7" name="Rectangle 6"/>
          <p:cNvSpPr/>
          <p:nvPr/>
        </p:nvSpPr>
        <p:spPr bwMode="auto">
          <a:xfrm>
            <a:off x="2915816" y="3356992"/>
            <a:ext cx="6033800" cy="1096112"/>
          </a:xfrm>
          <a:prstGeom prst="rect">
            <a:avLst/>
          </a:prstGeom>
          <a:solidFill>
            <a:srgbClr val="E3A16F"/>
          </a:solidFill>
          <a:ln>
            <a:solidFill>
              <a:schemeClr val="tx1"/>
            </a:solidFill>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lnSpc>
                <a:spcPct val="90000"/>
              </a:lnSpc>
            </a:pPr>
            <a:r>
              <a:rPr lang="id-ID" altLang="id-ID" sz="2400" dirty="0">
                <a:solidFill>
                  <a:schemeClr val="tx1"/>
                </a:solidFill>
              </a:rPr>
              <a:t>Persamaan: menyangkut perilaku manusia secara normatif, shg menyatakan apa yg boleh dan apa yg tdk boleh</a:t>
            </a:r>
          </a:p>
        </p:txBody>
      </p:sp>
      <p:sp>
        <p:nvSpPr>
          <p:cNvPr id="8" name="Rectangle 7"/>
          <p:cNvSpPr/>
          <p:nvPr/>
        </p:nvSpPr>
        <p:spPr bwMode="auto">
          <a:xfrm>
            <a:off x="2915816" y="4653136"/>
            <a:ext cx="6033800" cy="1584176"/>
          </a:xfrm>
          <a:prstGeom prst="rect">
            <a:avLst/>
          </a:prstGeom>
          <a:solidFill>
            <a:srgbClr val="E3A16F"/>
          </a:solidFill>
          <a:ln>
            <a:solidFill>
              <a:schemeClr val="tx1"/>
            </a:solidFill>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1" hangingPunct="1"/>
            <a:r>
              <a:rPr lang="id-ID" altLang="id-ID" sz="2400" dirty="0">
                <a:solidFill>
                  <a:schemeClr val="tx1"/>
                </a:solidFill>
              </a:rPr>
              <a:t>Perbedaan: </a:t>
            </a:r>
          </a:p>
          <a:p>
            <a:pPr eaLnBrk="1" hangingPunct="1">
              <a:buFont typeface="Wingdings" panose="05000000000000000000" pitchFamily="2" charset="2"/>
              <a:buNone/>
            </a:pPr>
            <a:r>
              <a:rPr lang="id-ID" altLang="id-ID" sz="2400" dirty="0">
                <a:solidFill>
                  <a:schemeClr val="tx1"/>
                </a:solidFill>
              </a:rPr>
              <a:t>    1. etika berarti moral, bersifat </a:t>
            </a:r>
            <a:r>
              <a:rPr lang="id-ID" altLang="id-ID" sz="2400" i="1" dirty="0">
                <a:solidFill>
                  <a:schemeClr val="tx1"/>
                </a:solidFill>
              </a:rPr>
              <a:t>content</a:t>
            </a:r>
            <a:r>
              <a:rPr lang="id-ID" altLang="id-ID" sz="2400" dirty="0">
                <a:solidFill>
                  <a:schemeClr val="tx1"/>
                </a:solidFill>
              </a:rPr>
              <a:t>.</a:t>
            </a:r>
          </a:p>
          <a:p>
            <a:pPr eaLnBrk="1" hangingPunct="1">
              <a:buFont typeface="Wingdings" panose="05000000000000000000" pitchFamily="2" charset="2"/>
              <a:buNone/>
            </a:pPr>
            <a:r>
              <a:rPr lang="id-ID" altLang="id-ID" sz="2400" dirty="0">
                <a:solidFill>
                  <a:schemeClr val="tx1"/>
                </a:solidFill>
              </a:rPr>
              <a:t>    2. etiket berarti sopan santun/arti lain </a:t>
            </a:r>
          </a:p>
          <a:p>
            <a:pPr eaLnBrk="1" hangingPunct="1">
              <a:buFont typeface="Wingdings" panose="05000000000000000000" pitchFamily="2" charset="2"/>
              <a:buNone/>
            </a:pPr>
            <a:r>
              <a:rPr lang="id-ID" altLang="id-ID" sz="2400" dirty="0">
                <a:solidFill>
                  <a:schemeClr val="tx1"/>
                </a:solidFill>
              </a:rPr>
              <a:t>        adalah label bersifat konstruksi.</a:t>
            </a:r>
          </a:p>
        </p:txBody>
      </p:sp>
    </p:spTree>
    <p:extLst>
      <p:ext uri="{BB962C8B-B14F-4D97-AF65-F5344CB8AC3E}">
        <p14:creationId xmlns:p14="http://schemas.microsoft.com/office/powerpoint/2010/main" val="99474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4355976" y="1124744"/>
            <a:ext cx="4548808" cy="558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chemeClr val="tx1"/>
                </a:solidFill>
              </a:rPr>
              <a:t>KONSEP ETIKA</a:t>
            </a:r>
            <a:endParaRPr lang="en-US" dirty="0">
              <a:solidFill>
                <a:schemeClr val="tx1"/>
              </a:solidFill>
            </a:endParaRPr>
          </a:p>
          <a:p>
            <a:r>
              <a:rPr lang="en-US" dirty="0" err="1">
                <a:solidFill>
                  <a:schemeClr val="tx1"/>
                </a:solidFill>
              </a:rPr>
              <a:t>Etika</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usaha</a:t>
            </a:r>
            <a:r>
              <a:rPr lang="en-US" dirty="0">
                <a:solidFill>
                  <a:schemeClr val="tx1"/>
                </a:solidFill>
              </a:rPr>
              <a:t> </a:t>
            </a:r>
            <a:r>
              <a:rPr lang="en-US" dirty="0" err="1">
                <a:solidFill>
                  <a:schemeClr val="tx1"/>
                </a:solidFill>
              </a:rPr>
              <a:t>manusia</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memakai</a:t>
            </a:r>
            <a:r>
              <a:rPr lang="en-US" dirty="0">
                <a:solidFill>
                  <a:schemeClr val="tx1"/>
                </a:solidFill>
              </a:rPr>
              <a:t> </a:t>
            </a:r>
            <a:r>
              <a:rPr lang="en-US" dirty="0" err="1">
                <a:solidFill>
                  <a:schemeClr val="tx1"/>
                </a:solidFill>
              </a:rPr>
              <a:t>akal</a:t>
            </a:r>
            <a:r>
              <a:rPr lang="en-US" dirty="0">
                <a:solidFill>
                  <a:schemeClr val="tx1"/>
                </a:solidFill>
              </a:rPr>
              <a:t> </a:t>
            </a:r>
            <a:r>
              <a:rPr lang="en-US" dirty="0" err="1">
                <a:solidFill>
                  <a:schemeClr val="tx1"/>
                </a:solidFill>
              </a:rPr>
              <a:t>budi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daya</a:t>
            </a:r>
            <a:r>
              <a:rPr lang="en-US" dirty="0">
                <a:solidFill>
                  <a:schemeClr val="tx1"/>
                </a:solidFill>
              </a:rPr>
              <a:t> </a:t>
            </a:r>
            <a:r>
              <a:rPr lang="en-US" dirty="0" err="1">
                <a:solidFill>
                  <a:schemeClr val="tx1"/>
                </a:solidFill>
              </a:rPr>
              <a:t>pikirnya</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menyelesaikan</a:t>
            </a:r>
            <a:r>
              <a:rPr lang="en-US" dirty="0">
                <a:solidFill>
                  <a:schemeClr val="tx1"/>
                </a:solidFill>
              </a:rPr>
              <a:t> </a:t>
            </a:r>
            <a:r>
              <a:rPr lang="en-US" dirty="0" err="1">
                <a:solidFill>
                  <a:schemeClr val="tx1"/>
                </a:solidFill>
              </a:rPr>
              <a:t>masalah</a:t>
            </a:r>
            <a:r>
              <a:rPr lang="en-US" dirty="0">
                <a:solidFill>
                  <a:schemeClr val="tx1"/>
                </a:solidFill>
              </a:rPr>
              <a:t> </a:t>
            </a:r>
            <a:r>
              <a:rPr lang="en-US" dirty="0" err="1">
                <a:solidFill>
                  <a:schemeClr val="tx1"/>
                </a:solidFill>
              </a:rPr>
              <a:t>bagaimana</a:t>
            </a:r>
            <a:r>
              <a:rPr lang="en-US" dirty="0">
                <a:solidFill>
                  <a:schemeClr val="tx1"/>
                </a:solidFill>
              </a:rPr>
              <a:t> </a:t>
            </a:r>
            <a:r>
              <a:rPr lang="en-US" dirty="0" err="1">
                <a:solidFill>
                  <a:schemeClr val="tx1"/>
                </a:solidFill>
              </a:rPr>
              <a:t>ia</a:t>
            </a:r>
            <a:r>
              <a:rPr lang="en-US" dirty="0">
                <a:solidFill>
                  <a:schemeClr val="tx1"/>
                </a:solidFill>
              </a:rPr>
              <a:t> </a:t>
            </a:r>
            <a:r>
              <a:rPr lang="en-US" dirty="0" err="1">
                <a:solidFill>
                  <a:schemeClr val="tx1"/>
                </a:solidFill>
              </a:rPr>
              <a:t>harus</a:t>
            </a:r>
            <a:r>
              <a:rPr lang="en-US" dirty="0">
                <a:solidFill>
                  <a:schemeClr val="tx1"/>
                </a:solidFill>
              </a:rPr>
              <a:t> </a:t>
            </a:r>
            <a:r>
              <a:rPr lang="en-US" dirty="0" err="1">
                <a:solidFill>
                  <a:schemeClr val="tx1"/>
                </a:solidFill>
              </a:rPr>
              <a:t>hidup</a:t>
            </a:r>
            <a:r>
              <a:rPr lang="en-US" dirty="0">
                <a:solidFill>
                  <a:schemeClr val="tx1"/>
                </a:solidFill>
              </a:rPr>
              <a:t>, </a:t>
            </a:r>
            <a:r>
              <a:rPr lang="en-US" dirty="0" err="1">
                <a:solidFill>
                  <a:schemeClr val="tx1"/>
                </a:solidFill>
              </a:rPr>
              <a:t>kalau</a:t>
            </a:r>
            <a:r>
              <a:rPr lang="en-US" dirty="0">
                <a:solidFill>
                  <a:schemeClr val="tx1"/>
                </a:solidFill>
              </a:rPr>
              <a:t> </a:t>
            </a:r>
            <a:r>
              <a:rPr lang="en-US" dirty="0" err="1">
                <a:solidFill>
                  <a:schemeClr val="tx1"/>
                </a:solidFill>
              </a:rPr>
              <a:t>ia</a:t>
            </a:r>
            <a:r>
              <a:rPr lang="en-US" dirty="0">
                <a:solidFill>
                  <a:schemeClr val="tx1"/>
                </a:solidFill>
              </a:rPr>
              <a:t> </a:t>
            </a:r>
            <a:r>
              <a:rPr lang="en-US" dirty="0" err="1">
                <a:solidFill>
                  <a:schemeClr val="tx1"/>
                </a:solidFill>
              </a:rPr>
              <a:t>mau</a:t>
            </a:r>
            <a:r>
              <a:rPr lang="en-US" dirty="0">
                <a:solidFill>
                  <a:schemeClr val="tx1"/>
                </a:solidFill>
              </a:rPr>
              <a:t> </a:t>
            </a:r>
            <a:r>
              <a:rPr lang="en-US" dirty="0" err="1">
                <a:solidFill>
                  <a:schemeClr val="tx1"/>
                </a:solidFill>
              </a:rPr>
              <a:t>menjadi</a:t>
            </a:r>
            <a:r>
              <a:rPr lang="en-US" dirty="0">
                <a:solidFill>
                  <a:schemeClr val="tx1"/>
                </a:solidFill>
              </a:rPr>
              <a:t> </a:t>
            </a:r>
            <a:r>
              <a:rPr lang="en-US" dirty="0" err="1">
                <a:solidFill>
                  <a:schemeClr val="tx1"/>
                </a:solidFill>
              </a:rPr>
              <a:t>baik</a:t>
            </a:r>
            <a:endParaRPr lang="en-US" dirty="0">
              <a:solidFill>
                <a:schemeClr val="tx1"/>
              </a:solidFill>
            </a:endParaRPr>
          </a:p>
        </p:txBody>
      </p:sp>
      <p:pic>
        <p:nvPicPr>
          <p:cNvPr id="8194" name="Picture 2" descr="Hasil gambar untuk ETIKA huk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71" y="2060848"/>
            <a:ext cx="3648405"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7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196451"/>
            <a:ext cx="3875924" cy="21796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lowchart: Document 1"/>
          <p:cNvSpPr/>
          <p:nvPr/>
        </p:nvSpPr>
        <p:spPr bwMode="auto">
          <a:xfrm>
            <a:off x="107504" y="1268760"/>
            <a:ext cx="5112568" cy="3528392"/>
          </a:xfrm>
          <a:prstGeom prst="flowChartDocumen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2800" dirty="0" err="1">
                <a:solidFill>
                  <a:schemeClr val="tx1"/>
                </a:solidFill>
              </a:rPr>
              <a:t>Etika</a:t>
            </a:r>
            <a:r>
              <a:rPr lang="en-US" sz="2800" dirty="0">
                <a:solidFill>
                  <a:schemeClr val="tx1"/>
                </a:solidFill>
              </a:rPr>
              <a:t> </a:t>
            </a:r>
            <a:r>
              <a:rPr lang="en-US" sz="2800" dirty="0" err="1">
                <a:solidFill>
                  <a:schemeClr val="tx1"/>
                </a:solidFill>
              </a:rPr>
              <a:t>selalu</a:t>
            </a:r>
            <a:r>
              <a:rPr lang="en-US" sz="2800" dirty="0">
                <a:solidFill>
                  <a:schemeClr val="tx1"/>
                </a:solidFill>
              </a:rPr>
              <a:t> </a:t>
            </a:r>
            <a:r>
              <a:rPr lang="en-US" sz="2800" dirty="0" err="1">
                <a:solidFill>
                  <a:schemeClr val="tx1"/>
                </a:solidFill>
              </a:rPr>
              <a:t>berkaitan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moralitas</a:t>
            </a:r>
            <a:r>
              <a:rPr lang="en-US" sz="2800" dirty="0">
                <a:solidFill>
                  <a:schemeClr val="tx1"/>
                </a:solidFill>
              </a:rPr>
              <a:t>, </a:t>
            </a:r>
            <a:r>
              <a:rPr lang="en-US" sz="2800" dirty="0" err="1">
                <a:solidFill>
                  <a:schemeClr val="tx1"/>
                </a:solidFill>
              </a:rPr>
              <a:t>dimana</a:t>
            </a:r>
            <a:r>
              <a:rPr lang="en-US" sz="2800" dirty="0">
                <a:solidFill>
                  <a:schemeClr val="tx1"/>
                </a:solidFill>
              </a:rPr>
              <a:t> </a:t>
            </a:r>
            <a:r>
              <a:rPr lang="en-US" sz="2800" dirty="0" err="1">
                <a:solidFill>
                  <a:schemeClr val="tx1"/>
                </a:solidFill>
              </a:rPr>
              <a:t>dibutuhkan</a:t>
            </a:r>
            <a:r>
              <a:rPr lang="en-US" sz="2800" dirty="0">
                <a:solidFill>
                  <a:schemeClr val="tx1"/>
                </a:solidFill>
              </a:rPr>
              <a:t> </a:t>
            </a:r>
            <a:r>
              <a:rPr lang="en-US" sz="2800" dirty="0" err="1">
                <a:solidFill>
                  <a:schemeClr val="tx1"/>
                </a:solidFill>
              </a:rPr>
              <a:t>pertanggung-gugatan</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manusia</a:t>
            </a:r>
            <a:r>
              <a:rPr lang="en-US" sz="2800" dirty="0">
                <a:solidFill>
                  <a:schemeClr val="tx1"/>
                </a:solidFill>
              </a:rPr>
              <a:t> </a:t>
            </a:r>
            <a:r>
              <a:rPr lang="en-US" sz="2800" dirty="0" err="1">
                <a:solidFill>
                  <a:schemeClr val="tx1"/>
                </a:solidFill>
              </a:rPr>
              <a:t>sebagai</a:t>
            </a:r>
            <a:r>
              <a:rPr lang="en-US" sz="2800" dirty="0">
                <a:solidFill>
                  <a:schemeClr val="tx1"/>
                </a:solidFill>
              </a:rPr>
              <a:t> </a:t>
            </a:r>
            <a:r>
              <a:rPr lang="en-US" sz="2800" dirty="0" err="1">
                <a:solidFill>
                  <a:schemeClr val="tx1"/>
                </a:solidFill>
              </a:rPr>
              <a:t>individu</a:t>
            </a:r>
            <a:r>
              <a:rPr lang="en-US" sz="2800" dirty="0">
                <a:solidFill>
                  <a:schemeClr val="tx1"/>
                </a:solidFill>
              </a:rPr>
              <a:t> </a:t>
            </a:r>
            <a:r>
              <a:rPr lang="en-US" sz="2800" dirty="0" err="1">
                <a:solidFill>
                  <a:schemeClr val="tx1"/>
                </a:solidFill>
              </a:rPr>
              <a:t>dan</a:t>
            </a:r>
            <a:r>
              <a:rPr lang="en-US" sz="2800" dirty="0">
                <a:solidFill>
                  <a:schemeClr val="tx1"/>
                </a:solidFill>
              </a:rPr>
              <a:t> </a:t>
            </a:r>
            <a:r>
              <a:rPr lang="en-US" sz="2800" dirty="0" err="1">
                <a:solidFill>
                  <a:schemeClr val="tx1"/>
                </a:solidFill>
              </a:rPr>
              <a:t>anggota</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individu-individu</a:t>
            </a:r>
            <a:r>
              <a:rPr lang="en-US" sz="2800" dirty="0">
                <a:solidFill>
                  <a:schemeClr val="tx1"/>
                </a:solidFill>
              </a:rPr>
              <a:t> </a:t>
            </a:r>
            <a:r>
              <a:rPr lang="en-US" sz="2800" dirty="0" err="1">
                <a:solidFill>
                  <a:schemeClr val="tx1"/>
                </a:solidFill>
              </a:rPr>
              <a:t>lainnya</a:t>
            </a:r>
            <a:r>
              <a:rPr lang="en-US" sz="2800" dirty="0">
                <a:solidFill>
                  <a:schemeClr val="tx1"/>
                </a:solidFill>
              </a:rPr>
              <a:t> </a:t>
            </a:r>
            <a:r>
              <a:rPr lang="en-US" sz="2800" dirty="0" err="1">
                <a:solidFill>
                  <a:schemeClr val="tx1"/>
                </a:solidFill>
              </a:rPr>
              <a:t>pada</a:t>
            </a:r>
            <a:r>
              <a:rPr lang="en-US" sz="2800" dirty="0">
                <a:solidFill>
                  <a:schemeClr val="tx1"/>
                </a:solidFill>
              </a:rPr>
              <a:t> </a:t>
            </a:r>
            <a:r>
              <a:rPr lang="en-US" sz="2800" dirty="0" err="1">
                <a:solidFill>
                  <a:schemeClr val="tx1"/>
                </a:solidFill>
              </a:rPr>
              <a:t>suatu</a:t>
            </a:r>
            <a:r>
              <a:rPr lang="en-US" sz="2800" dirty="0">
                <a:solidFill>
                  <a:schemeClr val="tx1"/>
                </a:solidFill>
              </a:rPr>
              <a:t> </a:t>
            </a:r>
            <a:r>
              <a:rPr lang="en-US" sz="2800" dirty="0" err="1">
                <a:solidFill>
                  <a:schemeClr val="tx1"/>
                </a:solidFill>
              </a:rPr>
              <a:t>sistem</a:t>
            </a:r>
            <a:r>
              <a:rPr lang="en-US" sz="2800" dirty="0">
                <a:solidFill>
                  <a:schemeClr val="tx1"/>
                </a:solidFill>
              </a:rPr>
              <a:t> </a:t>
            </a:r>
            <a:r>
              <a:rPr lang="en-US" sz="2800" dirty="0" err="1">
                <a:solidFill>
                  <a:schemeClr val="tx1"/>
                </a:solidFill>
              </a:rPr>
              <a:t>atau</a:t>
            </a:r>
            <a:r>
              <a:rPr lang="en-US" sz="2800" dirty="0">
                <a:solidFill>
                  <a:schemeClr val="tx1"/>
                </a:solidFill>
              </a:rPr>
              <a:t> </a:t>
            </a:r>
            <a:r>
              <a:rPr lang="en-US" sz="2800" dirty="0" err="1">
                <a:solidFill>
                  <a:schemeClr val="tx1"/>
                </a:solidFill>
              </a:rPr>
              <a:t>tatanan</a:t>
            </a:r>
            <a:r>
              <a:rPr lang="en-US" sz="2800" dirty="0">
                <a:solidFill>
                  <a:schemeClr val="tx1"/>
                </a:solidFill>
              </a:rPr>
              <a:t> </a:t>
            </a:r>
            <a:r>
              <a:rPr lang="en-US" sz="2800" dirty="0" err="1">
                <a:solidFill>
                  <a:schemeClr val="tx1"/>
                </a:solidFill>
              </a:rPr>
              <a:t>sosial</a:t>
            </a:r>
            <a:r>
              <a:rPr lang="en-US" sz="2800" dirty="0">
                <a:solidFill>
                  <a:schemeClr val="tx1"/>
                </a:solidFill>
              </a:rPr>
              <a:t>.</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2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Rectangle 4"/>
          <p:cNvSpPr/>
          <p:nvPr/>
        </p:nvSpPr>
        <p:spPr bwMode="auto">
          <a:xfrm>
            <a:off x="5436096" y="1268760"/>
            <a:ext cx="3528392" cy="28803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2800" dirty="0" err="1">
                <a:solidFill>
                  <a:schemeClr val="tx1"/>
                </a:solidFill>
                <a:latin typeface="+mj-lt"/>
              </a:rPr>
              <a:t>Pertanggung-gugatan</a:t>
            </a:r>
            <a:r>
              <a:rPr lang="en-US" sz="2800" dirty="0">
                <a:solidFill>
                  <a:schemeClr val="tx1"/>
                </a:solidFill>
                <a:latin typeface="+mj-lt"/>
              </a:rPr>
              <a:t> </a:t>
            </a:r>
            <a:r>
              <a:rPr lang="en-US" sz="2800" dirty="0" err="1">
                <a:solidFill>
                  <a:schemeClr val="tx1"/>
                </a:solidFill>
                <a:latin typeface="+mj-lt"/>
              </a:rPr>
              <a:t>itu</a:t>
            </a:r>
            <a:r>
              <a:rPr lang="en-US" sz="2800" dirty="0">
                <a:solidFill>
                  <a:schemeClr val="tx1"/>
                </a:solidFill>
                <a:latin typeface="+mj-lt"/>
              </a:rPr>
              <a:t> </a:t>
            </a:r>
            <a:r>
              <a:rPr lang="en-US" sz="2800" dirty="0" err="1">
                <a:solidFill>
                  <a:schemeClr val="tx1"/>
                </a:solidFill>
                <a:latin typeface="+mj-lt"/>
              </a:rPr>
              <a:t>sendiri</a:t>
            </a:r>
            <a:r>
              <a:rPr lang="en-US" sz="2800" dirty="0">
                <a:solidFill>
                  <a:schemeClr val="tx1"/>
                </a:solidFill>
                <a:latin typeface="+mj-lt"/>
              </a:rPr>
              <a:t> </a:t>
            </a:r>
            <a:r>
              <a:rPr lang="en-US" sz="2800" dirty="0" err="1">
                <a:solidFill>
                  <a:schemeClr val="tx1"/>
                </a:solidFill>
                <a:latin typeface="+mj-lt"/>
              </a:rPr>
              <a:t>dipengaruhi</a:t>
            </a:r>
            <a:r>
              <a:rPr lang="en-US" sz="2800" dirty="0">
                <a:solidFill>
                  <a:schemeClr val="tx1"/>
                </a:solidFill>
                <a:latin typeface="+mj-lt"/>
              </a:rPr>
              <a:t> </a:t>
            </a:r>
            <a:r>
              <a:rPr lang="en-US" sz="2800" dirty="0" err="1">
                <a:solidFill>
                  <a:schemeClr val="tx1"/>
                </a:solidFill>
                <a:latin typeface="+mj-lt"/>
              </a:rPr>
              <a:t>oleh</a:t>
            </a:r>
            <a:r>
              <a:rPr lang="en-US" sz="2800" dirty="0">
                <a:solidFill>
                  <a:schemeClr val="tx1"/>
                </a:solidFill>
                <a:latin typeface="+mj-lt"/>
              </a:rPr>
              <a:t> </a:t>
            </a:r>
            <a:r>
              <a:rPr lang="en-US" sz="2800" dirty="0" err="1">
                <a:solidFill>
                  <a:schemeClr val="tx1"/>
                </a:solidFill>
                <a:latin typeface="+mj-lt"/>
              </a:rPr>
              <a:t>kebebasan</a:t>
            </a:r>
            <a:r>
              <a:rPr lang="en-US" sz="2800" dirty="0">
                <a:solidFill>
                  <a:schemeClr val="tx1"/>
                </a:solidFill>
                <a:latin typeface="+mj-lt"/>
              </a:rPr>
              <a:t> </a:t>
            </a:r>
            <a:r>
              <a:rPr lang="en-US" sz="2800" dirty="0" err="1">
                <a:solidFill>
                  <a:schemeClr val="tx1"/>
                </a:solidFill>
                <a:latin typeface="+mj-lt"/>
              </a:rPr>
              <a:t>sosial</a:t>
            </a:r>
            <a:r>
              <a:rPr lang="en-US" sz="2800" dirty="0">
                <a:solidFill>
                  <a:schemeClr val="tx1"/>
                </a:solidFill>
                <a:latin typeface="+mj-lt"/>
              </a:rPr>
              <a:t> </a:t>
            </a:r>
            <a:r>
              <a:rPr lang="en-US" sz="2800" dirty="0" err="1">
                <a:solidFill>
                  <a:schemeClr val="tx1"/>
                </a:solidFill>
                <a:latin typeface="+mj-lt"/>
              </a:rPr>
              <a:t>dan</a:t>
            </a:r>
            <a:r>
              <a:rPr lang="en-US" sz="2800" dirty="0">
                <a:solidFill>
                  <a:schemeClr val="tx1"/>
                </a:solidFill>
                <a:latin typeface="+mj-lt"/>
              </a:rPr>
              <a:t> </a:t>
            </a:r>
            <a:r>
              <a:rPr lang="en-US" sz="2800" dirty="0" err="1">
                <a:solidFill>
                  <a:schemeClr val="tx1"/>
                </a:solidFill>
                <a:latin typeface="+mj-lt"/>
              </a:rPr>
              <a:t>eksistensi</a:t>
            </a:r>
            <a:r>
              <a:rPr lang="en-US" sz="2800" dirty="0">
                <a:solidFill>
                  <a:schemeClr val="tx1"/>
                </a:solidFill>
              </a:rPr>
              <a:t>.</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28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592011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21050742"/>
              </p:ext>
            </p:extLst>
          </p:nvPr>
        </p:nvGraphicFramePr>
        <p:xfrm>
          <a:off x="-1620688" y="1556792"/>
          <a:ext cx="6096000"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bwMode="auto">
          <a:xfrm>
            <a:off x="2743248" y="3349564"/>
            <a:ext cx="432048"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 name="Right Arrow 4"/>
          <p:cNvSpPr/>
          <p:nvPr/>
        </p:nvSpPr>
        <p:spPr bwMode="auto">
          <a:xfrm>
            <a:off x="2743248" y="4603396"/>
            <a:ext cx="432048"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 name="Rounded Rectangle 3"/>
          <p:cNvSpPr/>
          <p:nvPr/>
        </p:nvSpPr>
        <p:spPr bwMode="auto">
          <a:xfrm>
            <a:off x="3416440" y="2708920"/>
            <a:ext cx="5328592" cy="1296144"/>
          </a:xfrm>
          <a:prstGeom prst="roundRect">
            <a:avLst/>
          </a:prstGeom>
          <a:solidFill>
            <a:srgbClr val="22DE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eaLnBrk="1" hangingPunct="1">
              <a:buClr>
                <a:srgbClr val="000000"/>
              </a:buClr>
              <a:buSzPct val="100000"/>
              <a:buFont typeface="Wingdings" panose="05000000000000000000" pitchFamily="2" charset="2"/>
              <a:buChar char="q"/>
            </a:pPr>
            <a:r>
              <a:rPr lang="en-US" sz="2400" dirty="0" err="1">
                <a:solidFill>
                  <a:schemeClr val="tx1"/>
                </a:solidFill>
              </a:rPr>
              <a:t>Etika</a:t>
            </a:r>
            <a:r>
              <a:rPr lang="en-US" sz="2400" dirty="0">
                <a:solidFill>
                  <a:schemeClr val="tx1"/>
                </a:solidFill>
              </a:rPr>
              <a:t> </a:t>
            </a:r>
            <a:r>
              <a:rPr lang="en-US" sz="2400" dirty="0" err="1">
                <a:solidFill>
                  <a:schemeClr val="tx1"/>
                </a:solidFill>
              </a:rPr>
              <a:t>umum</a:t>
            </a:r>
            <a:r>
              <a:rPr lang="en-US" sz="2400" dirty="0">
                <a:solidFill>
                  <a:schemeClr val="tx1"/>
                </a:solidFill>
              </a:rPr>
              <a:t> </a:t>
            </a:r>
            <a:r>
              <a:rPr lang="en-US" sz="2400" dirty="0" err="1">
                <a:solidFill>
                  <a:schemeClr val="tx1"/>
                </a:solidFill>
              </a:rPr>
              <a:t>melahirkan</a:t>
            </a:r>
            <a:r>
              <a:rPr lang="en-US" sz="2400" dirty="0">
                <a:solidFill>
                  <a:schemeClr val="tx1"/>
                </a:solidFill>
              </a:rPr>
              <a:t> </a:t>
            </a:r>
            <a:r>
              <a:rPr lang="en-US" sz="2400" dirty="0" err="1">
                <a:solidFill>
                  <a:schemeClr val="tx1"/>
                </a:solidFill>
              </a:rPr>
              <a:t>teori</a:t>
            </a:r>
            <a:endParaRPr lang="id-ID" sz="2400" dirty="0">
              <a:solidFill>
                <a:schemeClr val="tx1"/>
              </a:solidFill>
            </a:endParaRPr>
          </a:p>
          <a:p>
            <a:pPr marL="285750" indent="-285750" eaLnBrk="1" hangingPunct="1">
              <a:buClr>
                <a:srgbClr val="000000"/>
              </a:buClr>
              <a:buSzPct val="100000"/>
              <a:buFont typeface="Wingdings" panose="05000000000000000000" pitchFamily="2" charset="2"/>
              <a:buChar char="q"/>
            </a:pPr>
            <a:r>
              <a:rPr lang="en-US" sz="2400" dirty="0" err="1">
                <a:solidFill>
                  <a:schemeClr val="tx1"/>
                </a:solidFill>
              </a:rPr>
              <a:t>Etika</a:t>
            </a:r>
            <a:r>
              <a:rPr lang="en-US" sz="2400" dirty="0">
                <a:solidFill>
                  <a:schemeClr val="tx1"/>
                </a:solidFill>
              </a:rPr>
              <a:t> </a:t>
            </a:r>
            <a:r>
              <a:rPr lang="en-US" sz="2400" dirty="0" err="1">
                <a:solidFill>
                  <a:schemeClr val="tx1"/>
                </a:solidFill>
              </a:rPr>
              <a:t>umum</a:t>
            </a:r>
            <a:r>
              <a:rPr lang="en-US" sz="2400" dirty="0">
                <a:solidFill>
                  <a:schemeClr val="tx1"/>
                </a:solidFill>
              </a:rPr>
              <a:t> ”</a:t>
            </a:r>
            <a:r>
              <a:rPr lang="en-US" sz="2400" dirty="0" err="1">
                <a:solidFill>
                  <a:schemeClr val="tx1"/>
                </a:solidFill>
              </a:rPr>
              <a:t>lebih</a:t>
            </a:r>
            <a:r>
              <a:rPr lang="en-US" sz="2400" dirty="0">
                <a:solidFill>
                  <a:schemeClr val="tx1"/>
                </a:solidFill>
              </a:rPr>
              <a:t>” </a:t>
            </a:r>
            <a:r>
              <a:rPr lang="en-US" sz="2400" dirty="0" err="1">
                <a:solidFill>
                  <a:schemeClr val="tx1"/>
                </a:solidFill>
              </a:rPr>
              <a:t>bersifat</a:t>
            </a:r>
            <a:r>
              <a:rPr lang="en-US" sz="2400" dirty="0">
                <a:solidFill>
                  <a:schemeClr val="tx1"/>
                </a:solidFill>
              </a:rPr>
              <a:t> </a:t>
            </a:r>
            <a:r>
              <a:rPr lang="en-US" sz="2400" dirty="0" err="1">
                <a:solidFill>
                  <a:schemeClr val="tx1"/>
                </a:solidFill>
              </a:rPr>
              <a:t>deskriptif</a:t>
            </a:r>
            <a:endParaRPr kumimoji="0" lang="id-ID" sz="2400" b="0" i="0" u="none" strike="noStrike" cap="none" normalizeH="0" baseline="0" dirty="0">
              <a:ln>
                <a:noFill/>
              </a:ln>
              <a:solidFill>
                <a:schemeClr val="bg1"/>
              </a:solidFill>
              <a:effectLst/>
            </a:endParaRPr>
          </a:p>
        </p:txBody>
      </p:sp>
      <p:sp>
        <p:nvSpPr>
          <p:cNvPr id="7" name="Rounded Rectangle 6"/>
          <p:cNvSpPr/>
          <p:nvPr/>
        </p:nvSpPr>
        <p:spPr bwMode="auto">
          <a:xfrm>
            <a:off x="3383296" y="4149080"/>
            <a:ext cx="5328592" cy="1800200"/>
          </a:xfrm>
          <a:prstGeom prst="roundRect">
            <a:avLst/>
          </a:prstGeom>
          <a:solidFill>
            <a:srgbClr val="22DE9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indent="-342900">
              <a:buFont typeface="Wingdings" panose="05000000000000000000" pitchFamily="2" charset="2"/>
              <a:buChar char="q"/>
            </a:pPr>
            <a:r>
              <a:rPr lang="en-US" sz="2400" dirty="0" err="1">
                <a:solidFill>
                  <a:schemeClr val="tx1"/>
                </a:solidFill>
              </a:rPr>
              <a:t>Etika</a:t>
            </a:r>
            <a:r>
              <a:rPr lang="en-US" sz="2400" dirty="0">
                <a:solidFill>
                  <a:schemeClr val="tx1"/>
                </a:solidFill>
              </a:rPr>
              <a:t> </a:t>
            </a:r>
            <a:r>
              <a:rPr lang="en-US" sz="2400" dirty="0" err="1">
                <a:solidFill>
                  <a:schemeClr val="tx1"/>
                </a:solidFill>
              </a:rPr>
              <a:t>khusus</a:t>
            </a:r>
            <a:r>
              <a:rPr lang="en-US" sz="2400" dirty="0">
                <a:solidFill>
                  <a:schemeClr val="tx1"/>
                </a:solidFill>
              </a:rPr>
              <a:t> </a:t>
            </a:r>
            <a:r>
              <a:rPr lang="en-US" sz="2400" dirty="0" err="1">
                <a:solidFill>
                  <a:schemeClr val="tx1"/>
                </a:solidFill>
              </a:rPr>
              <a:t>melahirkan</a:t>
            </a:r>
            <a:r>
              <a:rPr lang="en-US" sz="2400" dirty="0">
                <a:solidFill>
                  <a:schemeClr val="tx1"/>
                </a:solidFill>
              </a:rPr>
              <a:t> </a:t>
            </a:r>
            <a:r>
              <a:rPr lang="en-US" sz="2400" dirty="0" err="1">
                <a:solidFill>
                  <a:schemeClr val="tx1"/>
                </a:solidFill>
              </a:rPr>
              <a:t>etika</a:t>
            </a:r>
            <a:r>
              <a:rPr lang="en-US" sz="2400" dirty="0">
                <a:solidFill>
                  <a:schemeClr val="tx1"/>
                </a:solidFill>
              </a:rPr>
              <a:t> individual </a:t>
            </a:r>
            <a:r>
              <a:rPr lang="en-US" sz="2400" dirty="0" err="1">
                <a:solidFill>
                  <a:schemeClr val="tx1"/>
                </a:solidFill>
              </a:rPr>
              <a:t>dan</a:t>
            </a:r>
            <a:r>
              <a:rPr lang="en-US" sz="2400" dirty="0">
                <a:solidFill>
                  <a:schemeClr val="tx1"/>
                </a:solidFill>
              </a:rPr>
              <a:t> </a:t>
            </a:r>
            <a:r>
              <a:rPr lang="en-US" sz="2400" dirty="0" err="1">
                <a:solidFill>
                  <a:schemeClr val="tx1"/>
                </a:solidFill>
              </a:rPr>
              <a:t>etika</a:t>
            </a:r>
            <a:r>
              <a:rPr lang="en-US" sz="2400" dirty="0">
                <a:solidFill>
                  <a:schemeClr val="tx1"/>
                </a:solidFill>
              </a:rPr>
              <a:t> </a:t>
            </a:r>
            <a:r>
              <a:rPr lang="en-US" sz="2400" dirty="0" err="1">
                <a:solidFill>
                  <a:schemeClr val="tx1"/>
                </a:solidFill>
              </a:rPr>
              <a:t>sosial</a:t>
            </a:r>
            <a:endParaRPr lang="en-US" sz="2400" dirty="0">
              <a:solidFill>
                <a:schemeClr val="tx1"/>
              </a:solidFill>
            </a:endParaRPr>
          </a:p>
          <a:p>
            <a:pPr marL="342900" indent="-342900">
              <a:buFont typeface="Wingdings" panose="05000000000000000000" pitchFamily="2" charset="2"/>
              <a:buChar char="q"/>
            </a:pPr>
            <a:r>
              <a:rPr lang="en-US" sz="2400" dirty="0" err="1">
                <a:solidFill>
                  <a:schemeClr val="tx1"/>
                </a:solidFill>
              </a:rPr>
              <a:t>Etika</a:t>
            </a:r>
            <a:r>
              <a:rPr lang="en-US" sz="2400" dirty="0">
                <a:solidFill>
                  <a:schemeClr val="tx1"/>
                </a:solidFill>
              </a:rPr>
              <a:t> </a:t>
            </a:r>
            <a:r>
              <a:rPr lang="en-US" sz="2400" dirty="0" err="1">
                <a:solidFill>
                  <a:schemeClr val="tx1"/>
                </a:solidFill>
              </a:rPr>
              <a:t>khusus</a:t>
            </a:r>
            <a:r>
              <a:rPr lang="en-US" sz="2400" dirty="0">
                <a:solidFill>
                  <a:schemeClr val="tx1"/>
                </a:solidFill>
              </a:rPr>
              <a:t> ”</a:t>
            </a:r>
            <a:r>
              <a:rPr lang="en-US" sz="2400" dirty="0" err="1">
                <a:solidFill>
                  <a:schemeClr val="tx1"/>
                </a:solidFill>
              </a:rPr>
              <a:t>lebih</a:t>
            </a:r>
            <a:r>
              <a:rPr lang="en-US" sz="2400" dirty="0">
                <a:solidFill>
                  <a:schemeClr val="tx1"/>
                </a:solidFill>
              </a:rPr>
              <a:t>” </a:t>
            </a:r>
            <a:r>
              <a:rPr lang="en-US" sz="2400" dirty="0" err="1">
                <a:solidFill>
                  <a:schemeClr val="tx1"/>
                </a:solidFill>
              </a:rPr>
              <a:t>bersifat</a:t>
            </a:r>
            <a:r>
              <a:rPr lang="en-US" sz="2400" dirty="0">
                <a:solidFill>
                  <a:schemeClr val="tx1"/>
                </a:solidFill>
              </a:rPr>
              <a:t> </a:t>
            </a:r>
            <a:r>
              <a:rPr lang="en-US" sz="2400" dirty="0" err="1">
                <a:solidFill>
                  <a:schemeClr val="tx1"/>
                </a:solidFill>
              </a:rPr>
              <a:t>normatif</a:t>
            </a:r>
            <a:endParaRPr kumimoji="0" lang="id-ID" sz="2400" b="0" i="0" u="none" strike="noStrike" cap="none" normalizeH="0" baseline="0" dirty="0">
              <a:ln>
                <a:noFill/>
              </a:ln>
              <a:solidFill>
                <a:schemeClr val="bg1"/>
              </a:solidFill>
              <a:effectLst/>
            </a:endParaRPr>
          </a:p>
        </p:txBody>
      </p:sp>
      <p:sp>
        <p:nvSpPr>
          <p:cNvPr id="6" name="Rounded Rectangular Callout 5"/>
          <p:cNvSpPr/>
          <p:nvPr/>
        </p:nvSpPr>
        <p:spPr bwMode="auto">
          <a:xfrm>
            <a:off x="3175296" y="116632"/>
            <a:ext cx="5861200" cy="2448272"/>
          </a:xfrm>
          <a:prstGeom prst="wedgeRoundRectCallout">
            <a:avLst>
              <a:gd name="adj1" fmla="val -55865"/>
              <a:gd name="adj2" fmla="val 35948"/>
              <a:gd name="adj3" fmla="val 16667"/>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indent="-342900" eaLnBrk="1" hangingPunct="1">
              <a:buClr>
                <a:srgbClr val="000000"/>
              </a:buClr>
              <a:buSzPct val="100000"/>
              <a:buFont typeface="Wingdings" panose="05000000000000000000" pitchFamily="2" charset="2"/>
              <a:buChar char="q"/>
            </a:pPr>
            <a:r>
              <a:rPr lang="en-US" sz="2400" dirty="0" err="1">
                <a:solidFill>
                  <a:schemeClr val="tx1"/>
                </a:solidFill>
              </a:rPr>
              <a:t>Sifat</a:t>
            </a:r>
            <a:r>
              <a:rPr lang="en-US" sz="2400" dirty="0">
                <a:solidFill>
                  <a:schemeClr val="tx1"/>
                </a:solidFill>
              </a:rPr>
              <a:t> </a:t>
            </a:r>
            <a:r>
              <a:rPr lang="en-US" sz="2400" dirty="0" err="1">
                <a:solidFill>
                  <a:srgbClr val="FF0000"/>
                </a:solidFill>
              </a:rPr>
              <a:t>deskriptif</a:t>
            </a:r>
            <a:r>
              <a:rPr lang="en-US" sz="2400" dirty="0">
                <a:solidFill>
                  <a:srgbClr val="FF0000"/>
                </a:solidFill>
              </a:rPr>
              <a:t> </a:t>
            </a:r>
            <a:r>
              <a:rPr lang="en-US" sz="2400" dirty="0" err="1">
                <a:solidFill>
                  <a:srgbClr val="FF0000"/>
                </a:solidFill>
              </a:rPr>
              <a:t>etika</a:t>
            </a:r>
            <a:r>
              <a:rPr lang="en-US" sz="2400" dirty="0">
                <a:solidFill>
                  <a:srgbClr val="FF0000"/>
                </a:solidFill>
              </a:rPr>
              <a:t> </a:t>
            </a:r>
            <a:r>
              <a:rPr lang="en-US" sz="2400" dirty="0" err="1">
                <a:solidFill>
                  <a:srgbClr val="FF0000"/>
                </a:solidFill>
              </a:rPr>
              <a:t>umum</a:t>
            </a:r>
            <a:r>
              <a:rPr lang="en-US" sz="2400" dirty="0">
                <a:solidFill>
                  <a:srgbClr val="FF0000"/>
                </a:solidFill>
              </a:rPr>
              <a:t> </a:t>
            </a:r>
            <a:r>
              <a:rPr lang="en-US" sz="2400" dirty="0" err="1">
                <a:solidFill>
                  <a:schemeClr val="tx1"/>
                </a:solidFill>
              </a:rPr>
              <a:t>terlihat</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paparan</a:t>
            </a:r>
            <a:r>
              <a:rPr lang="en-US" sz="2400" dirty="0">
                <a:solidFill>
                  <a:schemeClr val="tx1"/>
                </a:solidFill>
              </a:rPr>
              <a:t> </a:t>
            </a:r>
            <a:r>
              <a:rPr lang="en-US" sz="2400" dirty="0" err="1">
                <a:solidFill>
                  <a:schemeClr val="tx1"/>
                </a:solidFill>
              </a:rPr>
              <a:t>filosof</a:t>
            </a:r>
            <a:r>
              <a:rPr lang="en-US" sz="2400" dirty="0">
                <a:solidFill>
                  <a:schemeClr val="tx1"/>
                </a:solidFill>
              </a:rPr>
              <a:t> </a:t>
            </a:r>
            <a:r>
              <a:rPr lang="en-US" sz="2400" dirty="0" err="1">
                <a:solidFill>
                  <a:schemeClr val="tx1"/>
                </a:solidFill>
              </a:rPr>
              <a:t>tertentu</a:t>
            </a:r>
            <a:r>
              <a:rPr lang="en-US" sz="2400" dirty="0">
                <a:solidFill>
                  <a:schemeClr val="tx1"/>
                </a:solidFill>
              </a:rPr>
              <a:t> </a:t>
            </a:r>
            <a:r>
              <a:rPr lang="en-US" sz="2400" dirty="0" err="1">
                <a:solidFill>
                  <a:schemeClr val="tx1"/>
                </a:solidFill>
              </a:rPr>
              <a:t>pada</a:t>
            </a:r>
            <a:r>
              <a:rPr lang="en-US" sz="2400" dirty="0">
                <a:solidFill>
                  <a:schemeClr val="tx1"/>
                </a:solidFill>
              </a:rPr>
              <a:t> </a:t>
            </a:r>
            <a:r>
              <a:rPr lang="en-US" sz="2400" dirty="0" err="1">
                <a:solidFill>
                  <a:schemeClr val="tx1"/>
                </a:solidFill>
              </a:rPr>
              <a:t>ajaran</a:t>
            </a:r>
            <a:r>
              <a:rPr lang="en-US" sz="2400" dirty="0">
                <a:solidFill>
                  <a:schemeClr val="tx1"/>
                </a:solidFill>
              </a:rPr>
              <a:t>, </a:t>
            </a:r>
            <a:r>
              <a:rPr lang="en-US" sz="2400" dirty="0" err="1">
                <a:solidFill>
                  <a:schemeClr val="tx1"/>
                </a:solidFill>
              </a:rPr>
              <a:t>doktrin</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teorinya</a:t>
            </a:r>
            <a:r>
              <a:rPr lang="en-US" sz="2400" dirty="0">
                <a:solidFill>
                  <a:schemeClr val="tx1"/>
                </a:solidFill>
              </a:rPr>
              <a:t>. </a:t>
            </a:r>
            <a:endParaRPr lang="id-ID" sz="2400" dirty="0">
              <a:solidFill>
                <a:schemeClr val="tx1"/>
              </a:solidFill>
            </a:endParaRPr>
          </a:p>
          <a:p>
            <a:pPr marL="342900" indent="-342900" eaLnBrk="1" hangingPunct="1">
              <a:buClr>
                <a:srgbClr val="000000"/>
              </a:buClr>
              <a:buSzPct val="100000"/>
              <a:buFont typeface="Wingdings" panose="05000000000000000000" pitchFamily="2" charset="2"/>
              <a:buChar char="q"/>
            </a:pPr>
            <a:r>
              <a:rPr lang="en-US" sz="2400" dirty="0" err="1">
                <a:solidFill>
                  <a:srgbClr val="FF0000"/>
                </a:solidFill>
              </a:rPr>
              <a:t>Sifat</a:t>
            </a:r>
            <a:r>
              <a:rPr lang="en-US" sz="2400" dirty="0">
                <a:solidFill>
                  <a:srgbClr val="FF0000"/>
                </a:solidFill>
              </a:rPr>
              <a:t> </a:t>
            </a:r>
            <a:r>
              <a:rPr lang="en-US" sz="2400" dirty="0" err="1">
                <a:solidFill>
                  <a:srgbClr val="FF0000"/>
                </a:solidFill>
              </a:rPr>
              <a:t>normatif</a:t>
            </a:r>
            <a:r>
              <a:rPr lang="en-US" sz="2400" dirty="0">
                <a:solidFill>
                  <a:srgbClr val="FF0000"/>
                </a:solidFill>
              </a:rPr>
              <a:t> </a:t>
            </a:r>
            <a:r>
              <a:rPr lang="en-US" sz="2400" dirty="0" err="1">
                <a:solidFill>
                  <a:srgbClr val="FF0000"/>
                </a:solidFill>
              </a:rPr>
              <a:t>etika</a:t>
            </a:r>
            <a:r>
              <a:rPr lang="en-US" sz="2400" dirty="0">
                <a:solidFill>
                  <a:srgbClr val="FF0000"/>
                </a:solidFill>
              </a:rPr>
              <a:t> </a:t>
            </a:r>
            <a:r>
              <a:rPr lang="en-US" sz="2400" dirty="0" err="1">
                <a:solidFill>
                  <a:srgbClr val="FF0000"/>
                </a:solidFill>
              </a:rPr>
              <a:t>khusus</a:t>
            </a:r>
            <a:r>
              <a:rPr lang="en-US" sz="2400" dirty="0">
                <a:solidFill>
                  <a:srgbClr val="FF0000"/>
                </a:solidFill>
              </a:rPr>
              <a:t> </a:t>
            </a:r>
            <a:r>
              <a:rPr lang="en-US" sz="2400" dirty="0" err="1">
                <a:solidFill>
                  <a:srgbClr val="FF0000"/>
                </a:solidFill>
              </a:rPr>
              <a:t>terlihat</a:t>
            </a:r>
            <a:r>
              <a:rPr lang="en-US" sz="2400" dirty="0">
                <a:solidFill>
                  <a:srgbClr val="FF0000"/>
                </a:solidFill>
              </a:rPr>
              <a:t>, </a:t>
            </a:r>
            <a:r>
              <a:rPr lang="en-US" sz="2400" dirty="0" err="1">
                <a:solidFill>
                  <a:srgbClr val="FF0000"/>
                </a:solidFill>
              </a:rPr>
              <a:t>misal-nya</a:t>
            </a:r>
            <a:r>
              <a:rPr lang="en-US" sz="2400" dirty="0">
                <a:solidFill>
                  <a:srgbClr val="FF0000"/>
                </a:solidFill>
              </a:rPr>
              <a:t> </a:t>
            </a:r>
            <a:r>
              <a:rPr lang="en-US" sz="2400" dirty="0" err="1">
                <a:solidFill>
                  <a:srgbClr val="FF0000"/>
                </a:solidFill>
              </a:rPr>
              <a:t>pada</a:t>
            </a:r>
            <a:r>
              <a:rPr lang="en-US" sz="2400" dirty="0">
                <a:solidFill>
                  <a:srgbClr val="FF0000"/>
                </a:solidFill>
              </a:rPr>
              <a:t> </a:t>
            </a:r>
            <a:r>
              <a:rPr lang="en-US" sz="2400" dirty="0" err="1">
                <a:solidFill>
                  <a:srgbClr val="FF0000"/>
                </a:solidFill>
              </a:rPr>
              <a:t>etika</a:t>
            </a:r>
            <a:r>
              <a:rPr lang="en-US" sz="2400" dirty="0">
                <a:solidFill>
                  <a:srgbClr val="FF0000"/>
                </a:solidFill>
              </a:rPr>
              <a:t> </a:t>
            </a:r>
            <a:r>
              <a:rPr lang="en-US" sz="2400" dirty="0" err="1">
                <a:solidFill>
                  <a:srgbClr val="FF0000"/>
                </a:solidFill>
              </a:rPr>
              <a:t>profesi</a:t>
            </a:r>
            <a:r>
              <a:rPr lang="en-US" sz="2400" dirty="0">
                <a:solidFill>
                  <a:srgbClr val="FF0000"/>
                </a:solidFill>
              </a:rPr>
              <a:t>.</a:t>
            </a:r>
          </a:p>
        </p:txBody>
      </p:sp>
    </p:spTree>
    <p:extLst>
      <p:ext uri="{BB962C8B-B14F-4D97-AF65-F5344CB8AC3E}">
        <p14:creationId xmlns:p14="http://schemas.microsoft.com/office/powerpoint/2010/main" val="401752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457200" y="2564904"/>
            <a:ext cx="822960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fi-FI" dirty="0">
                <a:solidFill>
                  <a:schemeClr val="tx1"/>
                </a:solidFill>
              </a:rPr>
              <a:t>Masyarakat semakin pluralistic, termasuk dalam hal moralitas, norma-norma moral sendiri masih diperdebatkan misalnya dalam bidang etika seksual, hubungan anak dan orang tuanya, kewajiban terhadap negara, sopan santun dalam pergaulan.</a:t>
            </a:r>
            <a:endParaRPr lang="en-US" dirty="0">
              <a:solidFill>
                <a:schemeClr val="tx1"/>
              </a:solidFill>
            </a:endParaRPr>
          </a:p>
          <a:p>
            <a:pPr algn="l"/>
            <a:endParaRPr lang="en-US" dirty="0">
              <a:solidFill>
                <a:schemeClr val="tx1"/>
              </a:solidFill>
            </a:endParaRPr>
          </a:p>
        </p:txBody>
      </p:sp>
      <p:sp>
        <p:nvSpPr>
          <p:cNvPr id="3" name="Rectangle 2"/>
          <p:cNvSpPr/>
          <p:nvPr/>
        </p:nvSpPr>
        <p:spPr>
          <a:xfrm>
            <a:off x="457200" y="1556792"/>
            <a:ext cx="8229600" cy="738664"/>
          </a:xfrm>
          <a:prstGeom prst="rect">
            <a:avLst/>
          </a:prstGeom>
          <a:solidFill>
            <a:srgbClr val="E3A16F"/>
          </a:solidFill>
        </p:spPr>
        <p:txBody>
          <a:bodyPr wrap="square">
            <a:spAutoFit/>
          </a:bodyPr>
          <a:lstStyle/>
          <a:p>
            <a:pPr algn="ctr"/>
            <a:r>
              <a:rPr lang="fi-FI" sz="2400" b="1" dirty="0">
                <a:solidFill>
                  <a:schemeClr val="tx1"/>
                </a:solidFill>
              </a:rPr>
              <a:t>ALASAN ETIKA DIBUTUHKAN SAAT INI ADALAH:</a:t>
            </a:r>
            <a:endParaRPr lang="id-ID" sz="2400" b="1" dirty="0">
              <a:solidFill>
                <a:schemeClr val="tx1"/>
              </a:solidFill>
            </a:endParaRPr>
          </a:p>
          <a:p>
            <a:pPr algn="ctr"/>
            <a:endParaRPr lang="fi-FI" b="1" dirty="0">
              <a:solidFill>
                <a:schemeClr val="tx1"/>
              </a:solidFill>
            </a:endParaRPr>
          </a:p>
        </p:txBody>
      </p:sp>
    </p:spTree>
    <p:extLst>
      <p:ext uri="{BB962C8B-B14F-4D97-AF65-F5344CB8AC3E}">
        <p14:creationId xmlns:p14="http://schemas.microsoft.com/office/powerpoint/2010/main" val="281874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251520" y="1124744"/>
            <a:ext cx="8640960" cy="51278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startAt="2"/>
            </a:pPr>
            <a:r>
              <a:rPr lang="fi-FI" dirty="0">
                <a:solidFill>
                  <a:schemeClr val="tx1"/>
                </a:solidFill>
              </a:rPr>
              <a:t>Desakan transformasi pada dimensi kehidupan manusia, sehingga manusia secara evolusi, dan radikal menganut nilai-nilai baru yang sesungguhnya tidak sesuai dengan tatanan sosialnya.</a:t>
            </a:r>
            <a:endParaRPr lang="en-US" dirty="0">
              <a:solidFill>
                <a:schemeClr val="tx1"/>
              </a:solidFill>
            </a:endParaRPr>
          </a:p>
          <a:p>
            <a:pPr marL="514350" indent="-514350" algn="just">
              <a:buFont typeface="+mj-lt"/>
              <a:buAutoNum type="arabicPeriod" startAt="2"/>
            </a:pPr>
            <a:r>
              <a:rPr lang="fi-FI" dirty="0">
                <a:solidFill>
                  <a:schemeClr val="tx1"/>
                </a:solidFill>
              </a:rPr>
              <a:t>Eksploitasi modernisasi dari kelompok tertentu untuk kepentingan sepihak, dan seringkali manusia tidak sadar, bahwa modernisasi bukanlah untuk mengabaikan tata nilai, tetapi justeru memberikan kemudahan dalam pencapaian derajat kesejahteraan</a:t>
            </a:r>
            <a:endParaRPr lang="en-US" dirty="0">
              <a:solidFill>
                <a:schemeClr val="tx1"/>
              </a:solidFill>
            </a:endParaRPr>
          </a:p>
        </p:txBody>
      </p:sp>
    </p:spTree>
    <p:extLst>
      <p:ext uri="{BB962C8B-B14F-4D97-AF65-F5344CB8AC3E}">
        <p14:creationId xmlns:p14="http://schemas.microsoft.com/office/powerpoint/2010/main" val="125575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495300" y="980728"/>
            <a:ext cx="8153400" cy="54581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4"/>
            </a:pPr>
            <a:endParaRPr lang="fi-FI" dirty="0">
              <a:solidFill>
                <a:schemeClr val="tx1"/>
              </a:solidFill>
            </a:endParaRPr>
          </a:p>
          <a:p>
            <a:pPr marL="514350" indent="-514350" algn="l">
              <a:buFont typeface="+mj-lt"/>
              <a:buAutoNum type="arabicPeriod" startAt="4"/>
            </a:pPr>
            <a:endParaRPr lang="fi-FI" dirty="0">
              <a:solidFill>
                <a:schemeClr val="tx1"/>
              </a:solidFill>
            </a:endParaRPr>
          </a:p>
          <a:p>
            <a:pPr marL="514350" indent="-514350" algn="just">
              <a:buFont typeface="+mj-lt"/>
              <a:buAutoNum type="arabicPeriod" startAt="4"/>
            </a:pPr>
            <a:r>
              <a:rPr lang="fi-FI" dirty="0">
                <a:solidFill>
                  <a:schemeClr val="tx1"/>
                </a:solidFill>
              </a:rPr>
              <a:t>Kaum agama memubutuhkan perbandingan tata nilai yang bersumber dari norma-norma budaya secara universalistic dalam kapasitas untuk memberikan kemudahan logic pada manusia dalam memahami keyakinan agama.</a:t>
            </a:r>
            <a:endParaRPr lang="en-US" dirty="0">
              <a:solidFill>
                <a:schemeClr val="tx1"/>
              </a:solidFill>
            </a:endParaRPr>
          </a:p>
          <a:p>
            <a:pPr marL="514350" indent="-514350" algn="l">
              <a:buFont typeface="+mj-lt"/>
              <a:buAutoNum type="arabicPeriod" startAt="4"/>
            </a:pPr>
            <a:endParaRPr lang="en-US" dirty="0"/>
          </a:p>
        </p:txBody>
      </p:sp>
    </p:spTree>
    <p:extLst>
      <p:ext uri="{BB962C8B-B14F-4D97-AF65-F5344CB8AC3E}">
        <p14:creationId xmlns:p14="http://schemas.microsoft.com/office/powerpoint/2010/main" val="143457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84251" y="3789040"/>
            <a:ext cx="5824054" cy="136133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p>
            <a:pPr algn="ctr" eaLnBrk="1" hangingPunct="1">
              <a:buClr>
                <a:srgbClr val="000000"/>
              </a:buClr>
              <a:buSzPct val="100000"/>
              <a:buFont typeface="Times New Roman" panose="02020603050405020304" pitchFamily="18" charset="0"/>
              <a:buNone/>
              <a:defRPr/>
            </a:pPr>
            <a:r>
              <a:rPr lang="id-ID" sz="3600" b="1" dirty="0">
                <a:solidFill>
                  <a:schemeClr val="tx1"/>
                </a:solidFill>
                <a:latin typeface="Arial" panose="020B0604020202020204" pitchFamily="34" charset="0"/>
                <a:cs typeface="Arial" panose="020B0604020202020204" pitchFamily="34" charset="0"/>
              </a:rPr>
              <a:t>ETIKA DAN PROFESI HUKUM KESEHATAN</a:t>
            </a:r>
          </a:p>
        </p:txBody>
      </p:sp>
      <p:sp>
        <p:nvSpPr>
          <p:cNvPr id="6" name="TextBox 5"/>
          <p:cNvSpPr txBox="1"/>
          <p:nvPr/>
        </p:nvSpPr>
        <p:spPr>
          <a:xfrm>
            <a:off x="1606501" y="5278678"/>
            <a:ext cx="5688632" cy="400110"/>
          </a:xfrm>
          <a:prstGeom prst="rect">
            <a:avLst/>
          </a:prstGeom>
          <a:noFill/>
        </p:spPr>
        <p:txBody>
          <a:bodyPr wrap="square" rtlCol="0">
            <a:spAutoFit/>
          </a:bodyPr>
          <a:lstStyle/>
          <a:p>
            <a:pPr algn="ctr"/>
            <a:r>
              <a:rPr lang="id-ID" sz="2000" b="1" dirty="0">
                <a:solidFill>
                  <a:schemeClr val="tx1"/>
                </a:solidFill>
              </a:rPr>
              <a:t>Oleh : dr. Joko Murdiyanto, Sp.An., MPH</a:t>
            </a:r>
          </a:p>
        </p:txBody>
      </p:sp>
      <p:pic>
        <p:nvPicPr>
          <p:cNvPr id="1028" name="Picture 4" descr="Hasil gambar untuk ETIKA HUKUM KESEHA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565" y="980728"/>
            <a:ext cx="4536504" cy="2551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42988" y="1196975"/>
            <a:ext cx="7391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9pPr>
          </a:lstStyle>
          <a:p>
            <a:pPr algn="ctr">
              <a:buClrTx/>
              <a:buFontTx/>
              <a:buNone/>
            </a:pPr>
            <a:r>
              <a:rPr lang="en-US" altLang="id-ID" sz="3200" dirty="0">
                <a:latin typeface="Verdana" panose="020B0604030504040204" pitchFamily="34" charset="0"/>
                <a:cs typeface="Arial Unicode MS" panose="020B0604020202020204" pitchFamily="34" charset="-128"/>
              </a:rPr>
              <a:t>DOA SESUDAH BELAJAR</a:t>
            </a:r>
          </a:p>
        </p:txBody>
      </p:sp>
      <p:sp>
        <p:nvSpPr>
          <p:cNvPr id="3" name="Text Box 2"/>
          <p:cNvSpPr txBox="1">
            <a:spLocks noChangeArrowheads="1"/>
          </p:cNvSpPr>
          <p:nvPr/>
        </p:nvSpPr>
        <p:spPr bwMode="auto">
          <a:xfrm>
            <a:off x="802482" y="1988840"/>
            <a:ext cx="7872412" cy="357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ＭＳ Ｐゴシック" panose="020B0600070205080204" pitchFamily="34" charset="-128"/>
              </a:defRPr>
            </a:lvl9pPr>
          </a:lstStyle>
          <a:p>
            <a:pPr algn="ctr">
              <a:spcBef>
                <a:spcPts val="700"/>
              </a:spcBef>
              <a:buClrTx/>
              <a:buFontTx/>
              <a:buNone/>
            </a:pPr>
            <a:r>
              <a:rPr lang="ar-SA" altLang="id-ID" sz="2800" b="1" dirty="0">
                <a:cs typeface="Arial" panose="020B0604020202020204" pitchFamily="34" charset="0"/>
              </a:rPr>
              <a:t>بِسْمِ اللَّهِ الرَّحْمَنِ الرَّحِيمِ</a:t>
            </a:r>
            <a:endParaRPr lang="en-US" altLang="id-ID" sz="2800" b="1" dirty="0">
              <a:cs typeface="Arial" panose="020B0604020202020204" pitchFamily="34" charset="0"/>
            </a:endParaRPr>
          </a:p>
          <a:p>
            <a:pPr marL="341313" algn="ctr">
              <a:spcBef>
                <a:spcPts val="700"/>
              </a:spcBef>
              <a:buClrTx/>
              <a:buFontTx/>
              <a:buNone/>
            </a:pPr>
            <a:endParaRPr lang="en-US" altLang="id-ID" sz="2800" b="1" dirty="0">
              <a:cs typeface="Arial" panose="020B0604020202020204" pitchFamily="34" charset="0"/>
            </a:endParaRPr>
          </a:p>
          <a:p>
            <a:pPr algn="ctr">
              <a:spcBef>
                <a:spcPts val="700"/>
              </a:spcBef>
              <a:buClrTx/>
              <a:buFontTx/>
              <a:buNone/>
            </a:pPr>
            <a:r>
              <a:rPr lang="ar-SA" altLang="id-ID" sz="2800" b="1" dirty="0">
                <a:cs typeface="Arial" panose="020B0604020202020204" pitchFamily="34" charset="0"/>
              </a:rPr>
              <a:t>اَللَّهُمَّ أَرِنَا الْحَقَّ حَقًّا وَارْزُقْنَا اتِّـبَاعَه ُ وَأَرِنَا الْبَاطِلَ بَاطِلاً وَارْزُقْنَا اجْتِنَابَهُ</a:t>
            </a:r>
            <a:endParaRPr lang="en-US" altLang="id-ID" sz="2800" b="1" dirty="0">
              <a:cs typeface="Arial" panose="020B0604020202020204" pitchFamily="34" charset="0"/>
            </a:endParaRPr>
          </a:p>
          <a:p>
            <a:pPr marL="341313" algn="ctr">
              <a:spcBef>
                <a:spcPts val="700"/>
              </a:spcBef>
              <a:buClrTx/>
              <a:buFontTx/>
              <a:buNone/>
            </a:pPr>
            <a:endParaRPr lang="en-US" altLang="id-ID" sz="1800" b="1" dirty="0">
              <a:cs typeface="Arial" panose="020B0604020202020204" pitchFamily="34" charset="0"/>
            </a:endParaRPr>
          </a:p>
          <a:p>
            <a:pPr algn="ctr">
              <a:spcBef>
                <a:spcPts val="700"/>
              </a:spcBef>
              <a:buClrTx/>
              <a:buFontTx/>
              <a:buNone/>
            </a:pPr>
            <a:r>
              <a:rPr lang="en-US" altLang="id-ID" b="1" dirty="0" err="1">
                <a:cs typeface="Arial" panose="020B0604020202020204" pitchFamily="34" charset="0"/>
              </a:rPr>
              <a:t>Ya</a:t>
            </a:r>
            <a:r>
              <a:rPr lang="en-US" altLang="id-ID" b="1" dirty="0">
                <a:cs typeface="Arial" panose="020B0604020202020204" pitchFamily="34" charset="0"/>
              </a:rPr>
              <a:t> Allah, </a:t>
            </a:r>
            <a:r>
              <a:rPr lang="en-US" altLang="id-ID" b="1" dirty="0" err="1">
                <a:cs typeface="Arial" panose="020B0604020202020204" pitchFamily="34" charset="0"/>
              </a:rPr>
              <a:t>Tunjukkanlah</a:t>
            </a:r>
            <a:r>
              <a:rPr lang="en-US" altLang="id-ID" b="1" dirty="0">
                <a:cs typeface="Arial" panose="020B0604020202020204" pitchFamily="34" charset="0"/>
              </a:rPr>
              <a:t> </a:t>
            </a:r>
            <a:r>
              <a:rPr lang="en-US" altLang="id-ID" b="1" dirty="0" err="1">
                <a:cs typeface="Arial" panose="020B0604020202020204" pitchFamily="34" charset="0"/>
              </a:rPr>
              <a:t>kepada</a:t>
            </a:r>
            <a:r>
              <a:rPr lang="en-US" altLang="id-ID" b="1" dirty="0">
                <a:cs typeface="Arial" panose="020B0604020202020204" pitchFamily="34" charset="0"/>
              </a:rPr>
              <a:t> kami </a:t>
            </a:r>
            <a:r>
              <a:rPr lang="en-US" altLang="id-ID" b="1" dirty="0" err="1">
                <a:cs typeface="Arial" panose="020B0604020202020204" pitchFamily="34" charset="0"/>
              </a:rPr>
              <a:t>kebenaran</a:t>
            </a:r>
            <a:r>
              <a:rPr lang="en-US" altLang="id-ID" b="1" dirty="0">
                <a:cs typeface="Arial" panose="020B0604020202020204" pitchFamily="34" charset="0"/>
              </a:rPr>
              <a:t> </a:t>
            </a:r>
            <a:r>
              <a:rPr lang="en-US" altLang="id-ID" b="1" dirty="0" err="1">
                <a:cs typeface="Arial" panose="020B0604020202020204" pitchFamily="34" charset="0"/>
              </a:rPr>
              <a:t>sehinggga</a:t>
            </a:r>
            <a:r>
              <a:rPr lang="en-US" altLang="id-ID" b="1" dirty="0">
                <a:cs typeface="Arial" panose="020B0604020202020204" pitchFamily="34" charset="0"/>
              </a:rPr>
              <a:t> kami </a:t>
            </a:r>
            <a:r>
              <a:rPr lang="en-US" altLang="id-ID" b="1" dirty="0" err="1">
                <a:cs typeface="Arial" panose="020B0604020202020204" pitchFamily="34" charset="0"/>
              </a:rPr>
              <a:t>dapat</a:t>
            </a:r>
            <a:r>
              <a:rPr lang="en-US" altLang="id-ID" b="1" dirty="0">
                <a:cs typeface="Arial" panose="020B0604020202020204" pitchFamily="34" charset="0"/>
              </a:rPr>
              <a:t> </a:t>
            </a:r>
            <a:r>
              <a:rPr lang="en-US" altLang="id-ID" b="1" dirty="0" err="1">
                <a:cs typeface="Arial" panose="020B0604020202020204" pitchFamily="34" charset="0"/>
              </a:rPr>
              <a:t>mengikutinya</a:t>
            </a:r>
            <a:r>
              <a:rPr lang="en-US" altLang="id-ID" b="1" dirty="0">
                <a:cs typeface="Arial" panose="020B0604020202020204" pitchFamily="34" charset="0"/>
              </a:rPr>
              <a:t> Dan </a:t>
            </a:r>
            <a:r>
              <a:rPr lang="en-US" altLang="id-ID" b="1" dirty="0" err="1">
                <a:cs typeface="Arial" panose="020B0604020202020204" pitchFamily="34" charset="0"/>
              </a:rPr>
              <a:t>tunjukkanlah</a:t>
            </a:r>
            <a:r>
              <a:rPr lang="en-US" altLang="id-ID" b="1" dirty="0">
                <a:cs typeface="Arial" panose="020B0604020202020204" pitchFamily="34" charset="0"/>
              </a:rPr>
              <a:t> </a:t>
            </a:r>
            <a:r>
              <a:rPr lang="en-US" altLang="id-ID" b="1" dirty="0" err="1">
                <a:cs typeface="Arial" panose="020B0604020202020204" pitchFamily="34" charset="0"/>
              </a:rPr>
              <a:t>kepada</a:t>
            </a:r>
            <a:r>
              <a:rPr lang="en-US" altLang="id-ID" b="1" dirty="0">
                <a:cs typeface="Arial" panose="020B0604020202020204" pitchFamily="34" charset="0"/>
              </a:rPr>
              <a:t> kami </a:t>
            </a:r>
            <a:r>
              <a:rPr lang="en-US" altLang="id-ID" b="1" dirty="0" err="1">
                <a:cs typeface="Arial" panose="020B0604020202020204" pitchFamily="34" charset="0"/>
              </a:rPr>
              <a:t>kejelekan</a:t>
            </a:r>
            <a:r>
              <a:rPr lang="en-US" altLang="id-ID" b="1" dirty="0">
                <a:cs typeface="Arial" panose="020B0604020202020204" pitchFamily="34" charset="0"/>
              </a:rPr>
              <a:t> </a:t>
            </a:r>
            <a:r>
              <a:rPr lang="en-US" altLang="id-ID" b="1" dirty="0" err="1">
                <a:cs typeface="Arial" panose="020B0604020202020204" pitchFamily="34" charset="0"/>
              </a:rPr>
              <a:t>sehingga</a:t>
            </a:r>
            <a:r>
              <a:rPr lang="en-US" altLang="id-ID" b="1" dirty="0">
                <a:cs typeface="Arial" panose="020B0604020202020204" pitchFamily="34" charset="0"/>
              </a:rPr>
              <a:t> kami </a:t>
            </a:r>
            <a:r>
              <a:rPr lang="en-US" altLang="id-ID" b="1" dirty="0" err="1">
                <a:cs typeface="Arial" panose="020B0604020202020204" pitchFamily="34" charset="0"/>
              </a:rPr>
              <a:t>dapat</a:t>
            </a:r>
            <a:r>
              <a:rPr lang="en-US" altLang="id-ID" b="1" dirty="0">
                <a:cs typeface="Arial" panose="020B0604020202020204" pitchFamily="34" charset="0"/>
              </a:rPr>
              <a:t> </a:t>
            </a:r>
            <a:r>
              <a:rPr lang="en-US" altLang="id-ID" b="1" dirty="0" err="1">
                <a:cs typeface="Arial" panose="020B0604020202020204" pitchFamily="34" charset="0"/>
              </a:rPr>
              <a:t>menjauhinya</a:t>
            </a:r>
            <a:endParaRPr lang="en-US" altLang="id-ID" b="1" dirty="0">
              <a:cs typeface="Arial" panose="020B0604020202020204" pitchFamily="34" charset="0"/>
            </a:endParaRPr>
          </a:p>
          <a:p>
            <a:pPr marL="341313">
              <a:spcBef>
                <a:spcPts val="700"/>
              </a:spcBef>
              <a:buClrTx/>
              <a:buFontTx/>
              <a:buNone/>
            </a:pPr>
            <a:endParaRPr lang="en-US" altLang="id-ID" sz="2800" b="1" dirty="0">
              <a:cs typeface="Arial" panose="020B0604020202020204" pitchFamily="34" charset="0"/>
            </a:endParaRPr>
          </a:p>
        </p:txBody>
      </p:sp>
    </p:spTree>
    <p:extLst>
      <p:ext uri="{BB962C8B-B14F-4D97-AF65-F5344CB8AC3E}">
        <p14:creationId xmlns:p14="http://schemas.microsoft.com/office/powerpoint/2010/main" val="406438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27584" y="1124744"/>
            <a:ext cx="7488832" cy="504056"/>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d-ID" sz="2400" b="1" dirty="0">
                <a:solidFill>
                  <a:schemeClr val="tx1"/>
                </a:solidFill>
                <a:latin typeface="Arial" panose="020B0604020202020204" pitchFamily="34" charset="0"/>
                <a:cs typeface="Arial" panose="020B0604020202020204" pitchFamily="34" charset="0"/>
              </a:rPr>
              <a:t>MK : ETIKA DAN PROFESI HUKUM KESEHATAN</a:t>
            </a:r>
            <a:endParaRPr kumimoji="0" lang="id-ID"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3"/>
          <p:cNvSpPr/>
          <p:nvPr/>
        </p:nvSpPr>
        <p:spPr bwMode="auto">
          <a:xfrm>
            <a:off x="827584" y="1772816"/>
            <a:ext cx="7488832" cy="504056"/>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d-ID" sz="2400" b="1" dirty="0">
                <a:solidFill>
                  <a:schemeClr val="tx1"/>
                </a:solidFill>
                <a:latin typeface="Arial" panose="020B0604020202020204" pitchFamily="34" charset="0"/>
                <a:cs typeface="Arial" panose="020B0604020202020204" pitchFamily="34" charset="0"/>
              </a:rPr>
              <a:t>2 SKS (2 SKS TEORI)</a:t>
            </a:r>
            <a:endParaRPr kumimoji="0" lang="id-ID"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p:cNvSpPr/>
          <p:nvPr/>
        </p:nvSpPr>
        <p:spPr bwMode="auto">
          <a:xfrm>
            <a:off x="808168" y="2420888"/>
            <a:ext cx="7488832" cy="3816424"/>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id-ID" sz="2200" b="1" dirty="0"/>
              <a:t>TIM DOSEN:</a:t>
            </a:r>
          </a:p>
          <a:p>
            <a:pPr marL="1700213"/>
            <a:r>
              <a:rPr lang="id-ID" sz="2200" b="1" dirty="0"/>
              <a:t>1. </a:t>
            </a:r>
            <a:r>
              <a:rPr lang="en-US" sz="2200" b="1" dirty="0"/>
              <a:t>dr. </a:t>
            </a:r>
            <a:r>
              <a:rPr lang="en-US" sz="2200" b="1" dirty="0" err="1"/>
              <a:t>Joko</a:t>
            </a:r>
            <a:r>
              <a:rPr lang="en-US" sz="2200" b="1" dirty="0"/>
              <a:t> </a:t>
            </a:r>
            <a:r>
              <a:rPr lang="en-US" sz="2200" b="1" dirty="0" err="1"/>
              <a:t>Murdiyanto</a:t>
            </a:r>
            <a:r>
              <a:rPr lang="en-US" sz="2200" b="1" dirty="0"/>
              <a:t>, </a:t>
            </a:r>
            <a:r>
              <a:rPr lang="en-US" sz="2200" b="1" dirty="0" err="1"/>
              <a:t>Sp.An</a:t>
            </a:r>
            <a:r>
              <a:rPr lang="en-US" sz="2200" b="1" dirty="0"/>
              <a:t>., MPH*</a:t>
            </a:r>
          </a:p>
          <a:p>
            <a:pPr marL="1700213"/>
            <a:r>
              <a:rPr lang="en-US" sz="2200" b="1" dirty="0"/>
              <a:t>2. Nia </a:t>
            </a:r>
            <a:r>
              <a:rPr lang="en-US" sz="2200" b="1" dirty="0" err="1"/>
              <a:t>Handayani</a:t>
            </a:r>
            <a:r>
              <a:rPr lang="en-US" sz="2200" b="1" dirty="0"/>
              <a:t>, </a:t>
            </a:r>
            <a:r>
              <a:rPr lang="en-US" sz="2200" b="1" dirty="0" err="1"/>
              <a:t>S.Tr.Kep</a:t>
            </a:r>
            <a:endParaRPr lang="en-US" sz="2200" b="1" dirty="0"/>
          </a:p>
          <a:p>
            <a:pPr marL="1700213"/>
            <a:r>
              <a:rPr lang="en-US" sz="2200" b="1" dirty="0"/>
              <a:t>3. </a:t>
            </a:r>
            <a:r>
              <a:rPr lang="en-US" sz="2200" b="1" dirty="0" err="1"/>
              <a:t>Mustofa</a:t>
            </a:r>
            <a:r>
              <a:rPr lang="en-US" sz="2200" b="1" dirty="0"/>
              <a:t>, </a:t>
            </a:r>
            <a:r>
              <a:rPr lang="en-US" sz="2200" b="1" dirty="0" err="1"/>
              <a:t>S.Kep.Ns</a:t>
            </a:r>
            <a:r>
              <a:rPr lang="en-US" sz="2200" b="1" dirty="0"/>
              <a:t>., </a:t>
            </a:r>
            <a:r>
              <a:rPr lang="en-US" sz="2200" b="1" dirty="0" err="1"/>
              <a:t>M.H.Kes</a:t>
            </a:r>
            <a:endParaRPr lang="en-US" sz="2200" b="1" dirty="0"/>
          </a:p>
          <a:p>
            <a:pPr marL="1700213"/>
            <a:r>
              <a:rPr lang="en-US" sz="2200" b="1" dirty="0"/>
              <a:t>4. </a:t>
            </a:r>
            <a:r>
              <a:rPr lang="en-US" sz="2200" b="1" dirty="0" err="1"/>
              <a:t>Agus</a:t>
            </a:r>
            <a:r>
              <a:rPr lang="en-US" sz="2200" b="1" dirty="0"/>
              <a:t> Budi </a:t>
            </a:r>
            <a:r>
              <a:rPr lang="en-US" sz="2200" b="1" dirty="0" err="1"/>
              <a:t>Prasetyo</a:t>
            </a:r>
            <a:r>
              <a:rPr lang="en-US" sz="2200" b="1" dirty="0"/>
              <a:t>, </a:t>
            </a:r>
            <a:r>
              <a:rPr lang="en-US" sz="2200" b="1" dirty="0" err="1"/>
              <a:t>S.Tr</a:t>
            </a:r>
            <a:r>
              <a:rPr lang="en-US" sz="2200" b="1" dirty="0"/>
              <a:t>. </a:t>
            </a:r>
            <a:r>
              <a:rPr lang="en-US" sz="2200" b="1" dirty="0" err="1"/>
              <a:t>Kep</a:t>
            </a:r>
            <a:endParaRPr lang="en-US" sz="2200" b="1" dirty="0"/>
          </a:p>
          <a:p>
            <a:pPr marL="1700213"/>
            <a:r>
              <a:rPr lang="en-US" sz="2200" b="1" dirty="0"/>
              <a:t>5. </a:t>
            </a:r>
            <a:r>
              <a:rPr lang="en-US" sz="2200" b="1" dirty="0" err="1"/>
              <a:t>Sulistyaningsih</a:t>
            </a:r>
            <a:r>
              <a:rPr lang="en-US" sz="2200" b="1" dirty="0"/>
              <a:t>, SKM., </a:t>
            </a:r>
            <a:r>
              <a:rPr lang="en-US" sz="2200" b="1" dirty="0" err="1"/>
              <a:t>M.H.Kes</a:t>
            </a:r>
            <a:endParaRPr lang="en-US" sz="2200" b="1" dirty="0"/>
          </a:p>
          <a:p>
            <a:pPr marL="1700213"/>
            <a:r>
              <a:rPr lang="en-US" sz="2200" b="1" dirty="0"/>
              <a:t>6. </a:t>
            </a:r>
            <a:r>
              <a:rPr lang="en-US" sz="2200" b="1" dirty="0" err="1"/>
              <a:t>Ircham</a:t>
            </a:r>
            <a:r>
              <a:rPr lang="en-US" sz="2200" b="1" dirty="0"/>
              <a:t> </a:t>
            </a:r>
            <a:r>
              <a:rPr lang="en-US" sz="2200" b="1" dirty="0" err="1"/>
              <a:t>Syaefuddin</a:t>
            </a:r>
            <a:r>
              <a:rPr lang="en-US" sz="2200" b="1" dirty="0"/>
              <a:t>, </a:t>
            </a:r>
            <a:r>
              <a:rPr lang="en-US" sz="2200" b="1" dirty="0" err="1"/>
              <a:t>S.Kep</a:t>
            </a:r>
            <a:r>
              <a:rPr lang="en-US" sz="2200" b="1" dirty="0"/>
              <a:t>., MM</a:t>
            </a:r>
          </a:p>
          <a:p>
            <a:pPr marL="1700213"/>
            <a:r>
              <a:rPr lang="en-US" sz="2200" b="1" dirty="0"/>
              <a:t>7. </a:t>
            </a:r>
            <a:r>
              <a:rPr lang="en-US" sz="2200" b="1" dirty="0" err="1"/>
              <a:t>Sutriyono</a:t>
            </a:r>
            <a:r>
              <a:rPr lang="en-US" sz="2200" b="1" dirty="0"/>
              <a:t>, SST., </a:t>
            </a:r>
            <a:r>
              <a:rPr lang="en-US" sz="2200" b="1" dirty="0" err="1"/>
              <a:t>M.H.Kes</a:t>
            </a:r>
            <a:endParaRPr lang="en-US" sz="2200" b="1" dirty="0"/>
          </a:p>
          <a:p>
            <a:pPr marL="1700213"/>
            <a:r>
              <a:rPr lang="en-US" sz="2200" b="1" dirty="0"/>
              <a:t>8. Tri </a:t>
            </a:r>
            <a:r>
              <a:rPr lang="en-US" sz="2200" b="1" dirty="0" err="1"/>
              <a:t>Hapsari</a:t>
            </a:r>
            <a:r>
              <a:rPr lang="en-US" sz="2200" b="1" dirty="0"/>
              <a:t> </a:t>
            </a:r>
            <a:r>
              <a:rPr lang="en-US" sz="2200" b="1" dirty="0" err="1"/>
              <a:t>Listyaningrum</a:t>
            </a:r>
            <a:r>
              <a:rPr lang="en-US" sz="2200" b="1" dirty="0"/>
              <a:t>, SST., </a:t>
            </a:r>
            <a:r>
              <a:rPr lang="en-US" sz="2200" b="1" dirty="0" err="1"/>
              <a:t>M.H.Kes</a:t>
            </a:r>
            <a:endParaRPr lang="en-US" sz="2200" b="1" dirty="0"/>
          </a:p>
          <a:p>
            <a:pPr marL="1700213"/>
            <a:r>
              <a:rPr lang="en-US" sz="2200" b="1" dirty="0"/>
              <a:t>9. </a:t>
            </a:r>
            <a:r>
              <a:rPr lang="en-US" sz="2200" b="1" dirty="0" err="1"/>
              <a:t>Siti</a:t>
            </a:r>
            <a:r>
              <a:rPr lang="en-US" sz="2200" b="1" dirty="0"/>
              <a:t> </a:t>
            </a:r>
            <a:r>
              <a:rPr lang="en-US" sz="2200" b="1" dirty="0" err="1"/>
              <a:t>Arifah</a:t>
            </a:r>
            <a:r>
              <a:rPr lang="en-US" sz="2200" b="1" dirty="0"/>
              <a:t>, SST., </a:t>
            </a:r>
            <a:r>
              <a:rPr lang="en-US" sz="2200" b="1" dirty="0" err="1"/>
              <a:t>M.H.Kes</a:t>
            </a:r>
            <a:endParaRPr lang="en-US" sz="2200" b="1" dirty="0"/>
          </a:p>
          <a:p>
            <a:pPr marL="1700213"/>
            <a:r>
              <a:rPr lang="en-US" sz="2200" b="1" dirty="0"/>
              <a:t>10. </a:t>
            </a:r>
            <a:r>
              <a:rPr lang="en-US" sz="2200" b="1" dirty="0" err="1"/>
              <a:t>Nurul</a:t>
            </a:r>
            <a:r>
              <a:rPr lang="en-US" sz="2200" b="1" dirty="0"/>
              <a:t> </a:t>
            </a:r>
            <a:r>
              <a:rPr lang="en-US" sz="2200" b="1" dirty="0" err="1"/>
              <a:t>Soimah</a:t>
            </a:r>
            <a:r>
              <a:rPr lang="en-US" sz="2200" b="1" dirty="0"/>
              <a:t>, SST., </a:t>
            </a:r>
            <a:r>
              <a:rPr lang="en-US" sz="2200" b="1" dirty="0" err="1"/>
              <a:t>M.H.Kes</a:t>
            </a:r>
            <a:endParaRPr kumimoji="0" lang="id-ID" sz="2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2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Arrow 3"/>
          <p:cNvSpPr/>
          <p:nvPr/>
        </p:nvSpPr>
        <p:spPr bwMode="auto">
          <a:xfrm rot="18595285">
            <a:off x="1355841" y="1360972"/>
            <a:ext cx="1709286" cy="861590"/>
          </a:xfrm>
          <a:prstGeom prst="curvedDownArrow">
            <a:avLst>
              <a:gd name="adj1" fmla="val 18599"/>
              <a:gd name="adj2" fmla="val 57910"/>
              <a:gd name="adj3" fmla="val 48789"/>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pic>
        <p:nvPicPr>
          <p:cNvPr id="2" name="Picture 2" descr="Hasil gambar untuk ETIKA HUKUM KESEHA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 y="2132856"/>
            <a:ext cx="3174680" cy="21190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2987824" y="980728"/>
            <a:ext cx="6048673" cy="5040560"/>
          </a:xfrm>
          <a:prstGeom prst="roundRect">
            <a:avLst/>
          </a:prstGeom>
          <a:solidFill>
            <a:srgbClr val="E3A16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lvl="0" indent="-342900">
              <a:buFont typeface="+mj-lt"/>
              <a:buAutoNum type="arabicPeriod"/>
            </a:pPr>
            <a:r>
              <a:rPr lang="id-ID">
                <a:solidFill>
                  <a:schemeClr val="tx1"/>
                </a:solidFill>
              </a:rPr>
              <a:t>Nilai, Norma, dan Etika</a:t>
            </a:r>
          </a:p>
          <a:p>
            <a:pPr marL="342900" lvl="0" indent="-342900">
              <a:buFont typeface="+mj-lt"/>
              <a:buAutoNum type="arabicPeriod"/>
            </a:pPr>
            <a:r>
              <a:rPr lang="en-US">
                <a:solidFill>
                  <a:schemeClr val="tx1"/>
                </a:solidFill>
              </a:rPr>
              <a:t>Prinsip-prinsip etik</a:t>
            </a:r>
            <a:endParaRPr lang="id-ID">
              <a:solidFill>
                <a:schemeClr val="tx1"/>
              </a:solidFill>
            </a:endParaRPr>
          </a:p>
          <a:p>
            <a:pPr marL="342900" lvl="0" indent="-342900">
              <a:buFont typeface="+mj-lt"/>
              <a:buAutoNum type="arabicPeriod"/>
            </a:pPr>
            <a:r>
              <a:rPr lang="en-US">
                <a:solidFill>
                  <a:schemeClr val="tx1"/>
                </a:solidFill>
              </a:rPr>
              <a:t>Konsep etik dan hukum kesehatan</a:t>
            </a:r>
            <a:endParaRPr lang="id-ID">
              <a:solidFill>
                <a:schemeClr val="tx1"/>
              </a:solidFill>
            </a:endParaRPr>
          </a:p>
          <a:p>
            <a:pPr marL="342900" lvl="0" indent="-342900">
              <a:buFont typeface="+mj-lt"/>
              <a:buAutoNum type="arabicPeriod"/>
            </a:pPr>
            <a:r>
              <a:rPr lang="en-US">
                <a:solidFill>
                  <a:schemeClr val="tx1"/>
                </a:solidFill>
              </a:rPr>
              <a:t>Peraturan etik dan hukum kesehatan</a:t>
            </a:r>
            <a:endParaRPr lang="id-ID">
              <a:solidFill>
                <a:schemeClr val="tx1"/>
              </a:solidFill>
            </a:endParaRPr>
          </a:p>
          <a:p>
            <a:pPr marL="342900" lvl="0" indent="-342900">
              <a:buFont typeface="+mj-lt"/>
              <a:buAutoNum type="arabicPeriod"/>
            </a:pPr>
            <a:r>
              <a:rPr lang="en-US">
                <a:solidFill>
                  <a:schemeClr val="tx1"/>
                </a:solidFill>
              </a:rPr>
              <a:t>Peraturan, kebijakan, dan perundang-undangan yang berkaitan dengan praktik keperawatan anestesi (Permenkes No. 18 Tahun 2016)</a:t>
            </a:r>
            <a:endParaRPr lang="id-ID">
              <a:solidFill>
                <a:schemeClr val="tx1"/>
              </a:solidFill>
            </a:endParaRPr>
          </a:p>
          <a:p>
            <a:pPr marL="342900" lvl="0" indent="-342900">
              <a:buFont typeface="+mj-lt"/>
              <a:buAutoNum type="arabicPeriod"/>
            </a:pPr>
            <a:r>
              <a:rPr lang="en-US">
                <a:solidFill>
                  <a:schemeClr val="tx1"/>
                </a:solidFill>
              </a:rPr>
              <a:t>Kode etik profesi </a:t>
            </a:r>
            <a:endParaRPr lang="id-ID">
              <a:solidFill>
                <a:schemeClr val="tx1"/>
              </a:solidFill>
            </a:endParaRPr>
          </a:p>
          <a:p>
            <a:pPr marL="342900" lvl="0" indent="-342900">
              <a:buFont typeface="+mj-lt"/>
              <a:buAutoNum type="arabicPeriod"/>
            </a:pPr>
            <a:r>
              <a:rPr lang="en-US">
                <a:solidFill>
                  <a:schemeClr val="tx1"/>
                </a:solidFill>
              </a:rPr>
              <a:t>Issue dan masalah etik</a:t>
            </a:r>
            <a:endParaRPr lang="id-ID">
              <a:solidFill>
                <a:schemeClr val="tx1"/>
              </a:solidFill>
            </a:endParaRPr>
          </a:p>
          <a:p>
            <a:pPr marL="342900" lvl="0" indent="-342900">
              <a:buFont typeface="+mj-lt"/>
              <a:buAutoNum type="arabicPeriod"/>
            </a:pPr>
            <a:r>
              <a:rPr lang="en-US">
                <a:solidFill>
                  <a:schemeClr val="tx1"/>
                </a:solidFill>
              </a:rPr>
              <a:t>Hak dan kewajiban pasien</a:t>
            </a:r>
            <a:endParaRPr lang="id-ID">
              <a:solidFill>
                <a:schemeClr val="tx1"/>
              </a:solidFill>
            </a:endParaRPr>
          </a:p>
          <a:p>
            <a:pPr marL="342900" lvl="0" indent="-342900">
              <a:buFont typeface="+mj-lt"/>
              <a:buAutoNum type="arabicPeriod"/>
            </a:pPr>
            <a:r>
              <a:rPr lang="en-US">
                <a:solidFill>
                  <a:schemeClr val="tx1"/>
                </a:solidFill>
              </a:rPr>
              <a:t>Dilema etik dalam praktik keperawatan anestesi</a:t>
            </a:r>
            <a:endParaRPr lang="id-ID">
              <a:solidFill>
                <a:schemeClr val="tx1"/>
              </a:solidFill>
            </a:endParaRPr>
          </a:p>
          <a:p>
            <a:pPr marL="342900" lvl="0" indent="-342900">
              <a:buFont typeface="+mj-lt"/>
              <a:buAutoNum type="arabicPeriod"/>
            </a:pPr>
            <a:r>
              <a:rPr lang="en-US">
                <a:solidFill>
                  <a:schemeClr val="tx1"/>
                </a:solidFill>
              </a:rPr>
              <a:t>Bioetik penata anestesi</a:t>
            </a:r>
            <a:endParaRPr lang="id-ID">
              <a:solidFill>
                <a:schemeClr val="tx1"/>
              </a:solidFill>
            </a:endParaRPr>
          </a:p>
          <a:p>
            <a:pPr marL="342900" lvl="0" indent="-342900">
              <a:buFont typeface="+mj-lt"/>
              <a:buAutoNum type="arabicPeriod"/>
            </a:pPr>
            <a:r>
              <a:rPr lang="en-US">
                <a:solidFill>
                  <a:schemeClr val="tx1"/>
                </a:solidFill>
              </a:rPr>
              <a:t>Aspek legal dalam praktik keperawatan anestesi</a:t>
            </a:r>
            <a:endParaRPr lang="id-ID">
              <a:solidFill>
                <a:schemeClr val="tx1"/>
              </a:solidFill>
            </a:endParaRPr>
          </a:p>
          <a:p>
            <a:pPr marL="342900" lvl="0" indent="-342900">
              <a:buFont typeface="+mj-lt"/>
              <a:buAutoNum type="arabicPeriod"/>
            </a:pPr>
            <a:r>
              <a:rPr lang="en-US">
                <a:solidFill>
                  <a:schemeClr val="tx1"/>
                </a:solidFill>
              </a:rPr>
              <a:t>Profesi Penata Anestesi</a:t>
            </a:r>
            <a:endParaRPr lang="id-ID">
              <a:solidFill>
                <a:schemeClr val="tx1"/>
              </a:solidFill>
            </a:endParaRPr>
          </a:p>
          <a:p>
            <a:pPr marL="342900" lvl="0" indent="-342900">
              <a:buFont typeface="+mj-lt"/>
              <a:buAutoNum type="arabicPeriod"/>
            </a:pPr>
            <a:r>
              <a:rPr lang="en-US">
                <a:solidFill>
                  <a:schemeClr val="tx1"/>
                </a:solidFill>
              </a:rPr>
              <a:t>Organisasi Profesi Penata Anestesi</a:t>
            </a:r>
            <a:endParaRPr lang="id-ID">
              <a:solidFill>
                <a:schemeClr val="tx1"/>
              </a:solidFill>
            </a:endParaRPr>
          </a:p>
          <a:p>
            <a:pPr marL="342900" indent="-342900">
              <a:buFont typeface="+mj-lt"/>
              <a:buAutoNum type="arabicPeriod"/>
            </a:pPr>
            <a:r>
              <a:rPr lang="en-US">
                <a:solidFill>
                  <a:schemeClr val="tx1"/>
                </a:solidFill>
              </a:rPr>
              <a:t>Standar profesi keperawatan anestesiologi</a:t>
            </a:r>
            <a:endParaRPr lang="id-ID" dirty="0">
              <a:solidFill>
                <a:schemeClr val="tx1"/>
              </a:solidFill>
            </a:endParaRPr>
          </a:p>
        </p:txBody>
      </p:sp>
    </p:spTree>
    <p:extLst>
      <p:ext uri="{BB962C8B-B14F-4D97-AF65-F5344CB8AC3E}">
        <p14:creationId xmlns:p14="http://schemas.microsoft.com/office/powerpoint/2010/main" val="188739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sil gambar untuk gambar icon pembelaja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16661"/>
            <a:ext cx="2605852" cy="2605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16661"/>
            <a:ext cx="3655595" cy="830997"/>
          </a:xfrm>
          <a:prstGeom prst="rect">
            <a:avLst/>
          </a:prstGeom>
          <a:solidFill>
            <a:srgbClr val="FFC000"/>
          </a:solidFill>
        </p:spPr>
        <p:txBody>
          <a:bodyPr wrap="square" rtlCol="0">
            <a:spAutoFit/>
          </a:bodyPr>
          <a:lstStyle/>
          <a:p>
            <a:pPr algn="ctr"/>
            <a:r>
              <a:rPr lang="id-ID" sz="2400" b="1" dirty="0">
                <a:solidFill>
                  <a:schemeClr val="tx1"/>
                </a:solidFill>
              </a:rPr>
              <a:t>TIMELINE PERKULIAHAN</a:t>
            </a:r>
          </a:p>
        </p:txBody>
      </p:sp>
      <p:sp>
        <p:nvSpPr>
          <p:cNvPr id="4" name="TextBox 3"/>
          <p:cNvSpPr txBox="1"/>
          <p:nvPr/>
        </p:nvSpPr>
        <p:spPr>
          <a:xfrm>
            <a:off x="1480112" y="2654485"/>
            <a:ext cx="3407518" cy="2308324"/>
          </a:xfrm>
          <a:prstGeom prst="rect">
            <a:avLst/>
          </a:prstGeom>
          <a:noFill/>
        </p:spPr>
        <p:txBody>
          <a:bodyPr wrap="square" rtlCol="0">
            <a:spAutoFit/>
          </a:bodyPr>
          <a:lstStyle/>
          <a:p>
            <a:pPr algn="ctr">
              <a:lnSpc>
                <a:spcPct val="150000"/>
              </a:lnSpc>
            </a:pPr>
            <a:r>
              <a:rPr lang="id-ID" sz="2400" b="1" dirty="0">
                <a:solidFill>
                  <a:schemeClr val="tx1"/>
                </a:solidFill>
              </a:rPr>
              <a:t>Kelas A: Hari Jumat, Pukul 08.00-09.40 Kelas B: Hari Jumat, Pukul 10.00-11.40</a:t>
            </a:r>
          </a:p>
        </p:txBody>
      </p:sp>
    </p:spTree>
    <p:extLst>
      <p:ext uri="{BB962C8B-B14F-4D97-AF65-F5344CB8AC3E}">
        <p14:creationId xmlns:p14="http://schemas.microsoft.com/office/powerpoint/2010/main" val="87250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20" y="908720"/>
            <a:ext cx="9434742" cy="5138169"/>
          </a:xfrm>
          <a:prstGeom prst="rect">
            <a:avLst/>
          </a:prstGeom>
        </p:spPr>
      </p:pic>
    </p:spTree>
    <p:extLst>
      <p:ext uri="{BB962C8B-B14F-4D97-AF65-F5344CB8AC3E}">
        <p14:creationId xmlns:p14="http://schemas.microsoft.com/office/powerpoint/2010/main" val="78654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231" y="1196752"/>
            <a:ext cx="9364751" cy="4824536"/>
          </a:xfrm>
          <a:prstGeom prst="rect">
            <a:avLst/>
          </a:prstGeom>
        </p:spPr>
      </p:pic>
    </p:spTree>
    <p:extLst>
      <p:ext uri="{BB962C8B-B14F-4D97-AF65-F5344CB8AC3E}">
        <p14:creationId xmlns:p14="http://schemas.microsoft.com/office/powerpoint/2010/main" val="291921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512" y="1052736"/>
            <a:ext cx="9324528" cy="4983184"/>
          </a:xfrm>
          <a:prstGeom prst="rect">
            <a:avLst/>
          </a:prstGeom>
        </p:spPr>
      </p:pic>
    </p:spTree>
    <p:extLst>
      <p:ext uri="{BB962C8B-B14F-4D97-AF65-F5344CB8AC3E}">
        <p14:creationId xmlns:p14="http://schemas.microsoft.com/office/powerpoint/2010/main" val="19120611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6350</TotalTime>
  <Words>1829</Words>
  <Application>Microsoft Macintosh PowerPoint</Application>
  <PresentationFormat>On-screen Show (4:3)</PresentationFormat>
  <Paragraphs>329</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 Unicode MS</vt:lpstr>
      <vt:lpstr>ＭＳ Ｐゴシック</vt:lpstr>
      <vt:lpstr>Aharoni</vt:lpstr>
      <vt:lpstr>Arial</vt:lpstr>
      <vt:lpstr>Calibri</vt:lpstr>
      <vt:lpstr>Noto Sans CJK SC Regular</vt:lpstr>
      <vt:lpstr>open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NILAI</vt:lpstr>
      <vt:lpstr>PowerPoint Presentation</vt:lpstr>
      <vt:lpstr>PowerPoint Presentation</vt:lpstr>
      <vt:lpstr>PowerPoint Presentation</vt:lpstr>
      <vt:lpstr>NORMA</vt:lpstr>
      <vt:lpstr>PowerPoint Presentation</vt:lpstr>
      <vt:lpstr>PowerPoint Presentation</vt:lpstr>
      <vt:lpstr>ETIKA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Health Management Tools</dc:title>
  <dc:subject/>
  <dc:creator>Unknown User</dc:creator>
  <cp:keywords/>
  <dc:description/>
  <cp:lastModifiedBy>Sekar Utami Setiastuti</cp:lastModifiedBy>
  <cp:revision>2210</cp:revision>
  <cp:lastPrinted>2011-07-18T11:17:17Z</cp:lastPrinted>
  <dcterms:created xsi:type="dcterms:W3CDTF">2003-01-23T21:51:06Z</dcterms:created>
  <dcterms:modified xsi:type="dcterms:W3CDTF">2019-03-18T06:01:27Z</dcterms:modified>
</cp:coreProperties>
</file>