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3" r:id="rId4"/>
    <p:sldMasterId id="2147483657" r:id="rId5"/>
  </p:sldMasterIdLst>
  <p:notesMasterIdLst>
    <p:notesMasterId r:id="rId18"/>
  </p:notesMasterIdLst>
  <p:sldIdLst>
    <p:sldId id="578" r:id="rId6"/>
    <p:sldId id="307" r:id="rId7"/>
    <p:sldId id="629" r:id="rId8"/>
    <p:sldId id="630" r:id="rId9"/>
    <p:sldId id="600" r:id="rId10"/>
    <p:sldId id="631" r:id="rId11"/>
    <p:sldId id="604" r:id="rId12"/>
    <p:sldId id="632" r:id="rId13"/>
    <p:sldId id="605" r:id="rId14"/>
    <p:sldId id="633" r:id="rId15"/>
    <p:sldId id="659" r:id="rId16"/>
    <p:sldId id="660" r:id="rId17"/>
    <p:sldId id="661" r:id="rId19"/>
    <p:sldId id="608" r:id="rId20"/>
    <p:sldId id="609" r:id="rId21"/>
    <p:sldId id="663" r:id="rId22"/>
    <p:sldId id="610" r:id="rId23"/>
    <p:sldId id="665" r:id="rId24"/>
    <p:sldId id="666" r:id="rId25"/>
    <p:sldId id="619" r:id="rId26"/>
    <p:sldId id="620" r:id="rId27"/>
    <p:sldId id="687" r:id="rId28"/>
    <p:sldId id="669" r:id="rId29"/>
    <p:sldId id="623" r:id="rId30"/>
    <p:sldId id="624" r:id="rId31"/>
    <p:sldId id="695" r:id="rId32"/>
    <p:sldId id="626" r:id="rId33"/>
    <p:sldId id="694" r:id="rId34"/>
    <p:sldId id="32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08" y="32"/>
      </p:cViewPr>
      <p:guideLst>
        <p:guide orient="horz" pos="2160"/>
        <p:guide pos="3840"/>
      </p:guideLst>
    </p:cSldViewPr>
  </p:slideViewPr>
  <p:notesTextViewPr>
    <p:cViewPr>
      <p:scale>
        <a:sx n="1" d="1"/>
        <a:sy n="1" d="1"/>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notesMaster" Target="notesMasters/notesMaster1.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57784-342D-44BE-B767-95A842046E5E}"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8EA17-E508-4A61-8A44-62AF7F55439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869160"/>
            <a:ext cx="10515600" cy="936104"/>
          </a:xfrm>
          <a:prstGeom prst="rect">
            <a:avLst/>
          </a:prstGeom>
        </p:spPr>
        <p:txBody>
          <a:bodyPr anchor="b" anchorCtr="0"/>
          <a:lstStyle>
            <a:lvl1pPr algn="l">
              <a:defRPr sz="2800" b="1" baseline="0">
                <a:solidFill>
                  <a:srgbClr val="326041"/>
                </a:solidFill>
              </a:defRPr>
            </a:lvl1pPr>
          </a:lstStyle>
          <a:p>
            <a:r>
              <a:rPr lang="en-US" dirty="0" smtClean="0"/>
              <a:t>The </a:t>
            </a:r>
            <a:r>
              <a:rPr lang="en-US" dirty="0" err="1" smtClean="0"/>
              <a:t>Powerpoint</a:t>
            </a:r>
            <a:r>
              <a:rPr lang="en-US" dirty="0" smtClean="0"/>
              <a:t> Title Goes Here</a:t>
            </a:r>
            <a:endParaRPr lang="en-US" dirty="0"/>
          </a:p>
        </p:txBody>
      </p:sp>
      <p:sp>
        <p:nvSpPr>
          <p:cNvPr id="10" name="Text Placeholder 9"/>
          <p:cNvSpPr>
            <a:spLocks noGrp="1"/>
          </p:cNvSpPr>
          <p:nvPr>
            <p:ph type="body" sz="quarter" idx="10" hasCustomPrompt="1"/>
          </p:nvPr>
        </p:nvSpPr>
        <p:spPr>
          <a:xfrm>
            <a:off x="624417" y="5805488"/>
            <a:ext cx="10515600" cy="647700"/>
          </a:xfrm>
          <a:prstGeom prst="rect">
            <a:avLst/>
          </a:prstGeom>
        </p:spPr>
        <p:txBody>
          <a:bodyPr/>
          <a:lstStyle>
            <a:lvl1pPr marL="0" indent="0">
              <a:buNone/>
              <a:defRPr sz="2000" b="1">
                <a:solidFill>
                  <a:schemeClr val="tx1">
                    <a:lumMod val="65000"/>
                    <a:lumOff val="35000"/>
                  </a:schemeClr>
                </a:solidFill>
              </a:defRPr>
            </a:lvl1pPr>
          </a:lstStyle>
          <a:p>
            <a:pPr lvl="0"/>
            <a:r>
              <a:rPr lang="en-US" dirty="0" smtClean="0"/>
              <a:t>Secondary Title Here</a:t>
            </a:r>
            <a:endParaRPr lang="en-US"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7"/>
            <a:ext cx="10058400" cy="145075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a:xfrm>
            <a:off x="1097285" y="6459791"/>
            <a:ext cx="2472271" cy="365125"/>
          </a:xfrm>
          <a:prstGeom prst="rect">
            <a:avLst/>
          </a:prstGeom>
        </p:spPr>
        <p:txBody>
          <a:bodyPr/>
          <a:lstStyle/>
          <a:p>
            <a:fld id="{ADCE2944-63AC-4794-98B7-F3081A371F1E}" type="datetimeFigureOut">
              <a:rPr lang="id-ID" smtClean="0"/>
            </a:fld>
            <a:endParaRPr lang="id-ID"/>
          </a:p>
        </p:txBody>
      </p:sp>
      <p:sp>
        <p:nvSpPr>
          <p:cNvPr id="5" name="Footer Placeholder 4"/>
          <p:cNvSpPr>
            <a:spLocks noGrp="1"/>
          </p:cNvSpPr>
          <p:nvPr>
            <p:ph type="ftr" sz="quarter" idx="11"/>
          </p:nvPr>
        </p:nvSpPr>
        <p:spPr>
          <a:xfrm>
            <a:off x="3686187" y="6459791"/>
            <a:ext cx="4822804"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9900462" y="6459791"/>
            <a:ext cx="1312025" cy="365125"/>
          </a:xfrm>
          <a:prstGeom prst="rect">
            <a:avLst/>
          </a:prstGeom>
        </p:spPr>
        <p:txBody>
          <a:bodyPr/>
          <a:lstStyle/>
          <a:p>
            <a:fld id="{517929AE-1FB3-475D-8916-B36598A6E668}" type="slidenum">
              <a:rPr lang="id-ID" smtClean="0"/>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smtClean="0"/>
              <a:t>The Chapter Title Goes Here</a:t>
            </a:r>
            <a:endParaRPr lang="en-US" dirty="0"/>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smtClean="0"/>
              <a:t>The Secondary Chapter Title Here</a:t>
            </a:r>
            <a:endParaRPr 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07435" y="2636925"/>
            <a:ext cx="10515600" cy="1325563"/>
          </a:xfrm>
          <a:prstGeom prst="rect">
            <a:avLst/>
          </a:prstGeom>
        </p:spPr>
        <p:txBody>
          <a:bodyPr/>
          <a:lstStyle>
            <a:lvl1pPr>
              <a:defRPr sz="2800" b="1">
                <a:solidFill>
                  <a:schemeClr val="tx1">
                    <a:lumMod val="65000"/>
                    <a:lumOff val="3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1556792"/>
            <a:ext cx="10081120" cy="432048"/>
          </a:xfrm>
          <a:prstGeom prst="rect">
            <a:avLst/>
          </a:prstGeom>
        </p:spPr>
        <p:txBody>
          <a:bodyPr/>
          <a:lstStyle>
            <a:lvl1pPr algn="l">
              <a:defRPr sz="2400">
                <a:solidFill>
                  <a:schemeClr val="tx1"/>
                </a:solidFill>
              </a:defRPr>
            </a:lvl1pPr>
          </a:lstStyle>
          <a:p>
            <a:r>
              <a:rPr lang="id-ID" sz="2000" b="1" dirty="0" smtClean="0">
                <a:solidFill>
                  <a:schemeClr val="tx1">
                    <a:lumMod val="75000"/>
                    <a:lumOff val="25000"/>
                  </a:schemeClr>
                </a:solidFill>
              </a:rPr>
              <a:t>Lorem ipsum dolor sit amet</a:t>
            </a:r>
            <a:endParaRPr lang="id-ID" sz="2000" b="1" dirty="0">
              <a:solidFill>
                <a:schemeClr val="tx1">
                  <a:lumMod val="75000"/>
                  <a:lumOff val="25000"/>
                </a:schemeClr>
              </a:solidFill>
            </a:endParaRPr>
          </a:p>
        </p:txBody>
      </p:sp>
      <p:sp>
        <p:nvSpPr>
          <p:cNvPr id="4" name="Content Placeholder 3"/>
          <p:cNvSpPr>
            <a:spLocks noGrp="1"/>
          </p:cNvSpPr>
          <p:nvPr>
            <p:ph sz="quarter" idx="10"/>
          </p:nvPr>
        </p:nvSpPr>
        <p:spPr>
          <a:xfrm>
            <a:off x="1295403" y="2133600"/>
            <a:ext cx="10081684" cy="4319588"/>
          </a:xfrm>
          <a:prstGeom prst="rect">
            <a:avLst/>
          </a:prstGeom>
        </p:spPr>
        <p:txBody>
          <a:bodyPr/>
          <a:lstStyle>
            <a:lvl1pPr>
              <a:defRPr sz="2000">
                <a:solidFill>
                  <a:schemeClr val="tx1"/>
                </a:solidFill>
                <a:latin typeface="+mn-lt"/>
              </a:defRPr>
            </a:lvl1pPr>
            <a:lvl2pPr>
              <a:defRPr sz="2000">
                <a:solidFill>
                  <a:schemeClr val="tx1"/>
                </a:solidFill>
                <a:latin typeface="+mn-lt"/>
              </a:defRPr>
            </a:lvl2pPr>
            <a:lvl3pPr>
              <a:defRPr sz="2000">
                <a:solidFill>
                  <a:schemeClr val="tx1"/>
                </a:solidFill>
                <a:latin typeface="+mn-lt"/>
              </a:defRPr>
            </a:lvl3pPr>
            <a:lvl4pPr>
              <a:defRPr sz="2000">
                <a:solidFill>
                  <a:schemeClr val="tx1"/>
                </a:solidFill>
                <a:latin typeface="+mn-lt"/>
              </a:defRPr>
            </a:lvl4pPr>
            <a:lvl5pPr>
              <a:defRPr sz="2000">
                <a:solidFill>
                  <a:schemeClr val="tx1"/>
                </a:solidFill>
                <a:latin typeface="+mn-lt"/>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640326"/>
            <a:ext cx="2411506" cy="271464"/>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smtClean="0"/>
              <a:t>The Chapter Title Goes Here</a:t>
            </a:r>
            <a:endParaRPr lang="en-US" dirty="0"/>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smtClean="0"/>
              <a:t>The Secondary Chapter Title Here</a:t>
            </a:r>
            <a:endParaRPr lang="en-US"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ver.png"/>
          <p:cNvPicPr>
            <a:picLocks noChangeAspect="1"/>
          </p:cNvPicPr>
          <p:nvPr/>
        </p:nvPicPr>
        <p:blipFill>
          <a:blip r:embed="rId2" cstate="print"/>
          <a:srcRect t="63542"/>
          <a:stretch>
            <a:fillRect/>
          </a:stretch>
        </p:blipFill>
        <p:spPr>
          <a:xfrm>
            <a:off x="1641" y="4357694"/>
            <a:ext cx="12188729" cy="2500306"/>
          </a:xfrm>
          <a:prstGeom prst="rect">
            <a:avLst/>
          </a:prstGeom>
        </p:spPr>
      </p:pic>
      <p:pic>
        <p:nvPicPr>
          <p:cNvPr id="3" name="Picture 2" descr="Cover.png"/>
          <p:cNvPicPr>
            <a:picLocks noChangeAspect="1"/>
          </p:cNvPicPr>
          <p:nvPr/>
        </p:nvPicPr>
        <p:blipFill>
          <a:blip r:embed="rId3"/>
          <a:stretch>
            <a:fillRect/>
          </a:stretch>
        </p:blipFill>
        <p:spPr>
          <a:xfrm>
            <a:off x="3271" y="1306"/>
            <a:ext cx="12188728" cy="1617934"/>
          </a:xfrm>
          <a:prstGeom prst="rect">
            <a:avLst/>
          </a:prstGeom>
        </p:spPr>
      </p:pic>
      <p:pic>
        <p:nvPicPr>
          <p:cNvPr id="4" name="Picture 3" descr="D:\ARTWORK\UNISA\BRAND BOOK\CDR\__MASTER TEMPLATE\TEMPLATE PPT\JPG\1,1.png"/>
          <p:cNvPicPr>
            <a:picLocks noChangeAspect="1" noChangeArrowheads="1"/>
          </p:cNvPicPr>
          <p:nvPr/>
        </p:nvPicPr>
        <p:blipFill>
          <a:blip r:embed="rId4" cstate="print"/>
          <a:srcRect/>
          <a:stretch>
            <a:fillRect/>
          </a:stretch>
        </p:blipFill>
        <p:spPr bwMode="auto">
          <a:xfrm>
            <a:off x="857216" y="214290"/>
            <a:ext cx="2190765" cy="59272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4"/>
          <a:stretch>
            <a:fillRect/>
          </a:stretch>
        </p:blipFill>
        <p:spPr>
          <a:xfrm>
            <a:off x="1642" y="920"/>
            <a:ext cx="12188729" cy="6857080"/>
          </a:xfrm>
          <a:prstGeom prst="rect">
            <a:avLst/>
          </a:prstGeom>
        </p:spPr>
      </p:pic>
      <p:pic>
        <p:nvPicPr>
          <p:cNvPr id="4" name="Picture 3" descr="Cover.png"/>
          <p:cNvPicPr>
            <a:picLocks noChangeAspect="1"/>
          </p:cNvPicPr>
          <p:nvPr/>
        </p:nvPicPr>
        <p:blipFill>
          <a:blip r:embed="rId5"/>
          <a:stretch>
            <a:fillRect/>
          </a:stretch>
        </p:blipFill>
        <p:spPr>
          <a:xfrm>
            <a:off x="3271" y="1306"/>
            <a:ext cx="12188728" cy="1617934"/>
          </a:xfrm>
          <a:prstGeom prst="rect">
            <a:avLst/>
          </a:prstGeom>
        </p:spPr>
      </p:pic>
      <p:pic>
        <p:nvPicPr>
          <p:cNvPr id="5"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543451" y="123317"/>
            <a:ext cx="2289396" cy="755410"/>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p:nvPicPr>
        <p:blipFill>
          <a:blip r:embed="rId2"/>
          <a:srcRect/>
          <a:stretch>
            <a:fillRect/>
          </a:stretch>
        </p:blipFill>
        <p:spPr bwMode="auto">
          <a:xfrm>
            <a:off x="-1" y="0"/>
            <a:ext cx="12198412" cy="6858000"/>
          </a:xfrm>
          <a:prstGeom prst="rect">
            <a:avLst/>
          </a:prstGeom>
          <a:noFill/>
        </p:spPr>
      </p:pic>
      <p:pic>
        <p:nvPicPr>
          <p:cNvPr id="4" name="Picture 4" descr="D:\ARTWORK\UNISA\BRAND BOOK\CDR\__MASTER TEMPLATE\TEMPLATE PPT\JPG\4.png"/>
          <p:cNvPicPr>
            <a:picLocks noChangeAspect="1" noChangeArrowheads="1"/>
          </p:cNvPicPr>
          <p:nvPr/>
        </p:nvPicPr>
        <p:blipFill>
          <a:blip r:embed="rId3"/>
          <a:srcRect/>
          <a:stretch>
            <a:fillRect/>
          </a:stretch>
        </p:blipFill>
        <p:spPr bwMode="auto">
          <a:xfrm>
            <a:off x="4667240" y="2214554"/>
            <a:ext cx="2585207" cy="2363642"/>
          </a:xfrm>
          <a:prstGeom prst="rect">
            <a:avLst/>
          </a:prstGeom>
          <a:noFill/>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3600" dirty="0" smtClean="0">
                <a:latin typeface="Franklin Gothic Heavy" panose="020B0903020102020204" pitchFamily="34" charset="0"/>
                <a:ea typeface="Arial Unicode MS" pitchFamily="34" charset="-128"/>
                <a:cs typeface="Tahoma" panose="020B0604030504040204" pitchFamily="34" charset="0"/>
              </a:rPr>
              <a:t>PEMBUKA BELAJAR</a:t>
            </a:r>
            <a:endParaRPr lang="id-ID" sz="3600" dirty="0" smtClean="0">
              <a:latin typeface="Franklin Gothic Heavy" panose="020B0903020102020204" pitchFamily="34" charset="0"/>
              <a:ea typeface="Arial Unicode MS" pitchFamily="34" charset="-128"/>
              <a:cs typeface="Tahoma" panose="020B0604030504040204" pitchFamily="34" charset="0"/>
            </a:endParaRPr>
          </a:p>
        </p:txBody>
      </p:sp>
      <p:sp>
        <p:nvSpPr>
          <p:cNvPr id="5" name="Rectangle 4"/>
          <p:cNvSpPr/>
          <p:nvPr/>
        </p:nvSpPr>
        <p:spPr>
          <a:xfrm>
            <a:off x="1274623" y="4668982"/>
            <a:ext cx="9753599" cy="16053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Gill Sans MT Condensed" panose="020B0506020104020203" pitchFamily="34" charset="0"/>
              </a:rPr>
              <a:t>“</a:t>
            </a:r>
            <a:r>
              <a:rPr lang="en-US" sz="2800" dirty="0" err="1">
                <a:solidFill>
                  <a:schemeClr val="tx1"/>
                </a:solidFill>
                <a:latin typeface="Gill Sans MT Condensed" panose="020B0506020104020203" pitchFamily="34" charset="0"/>
              </a:rPr>
              <a:t>Kami</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ridho</a:t>
            </a:r>
            <a:r>
              <a:rPr lang="en-US" sz="2800" dirty="0">
                <a:solidFill>
                  <a:schemeClr val="tx1"/>
                </a:solidFill>
                <a:latin typeface="Gill Sans MT Condensed" panose="020B0506020104020203" pitchFamily="34" charset="0"/>
              </a:rPr>
              <a:t> Allah SWT </a:t>
            </a:r>
            <a:r>
              <a:rPr lang="en-US" sz="2800" dirty="0" err="1">
                <a:solidFill>
                  <a:schemeClr val="tx1"/>
                </a:solidFill>
                <a:latin typeface="Gill Sans MT Condensed" panose="020B0506020104020203" pitchFamily="34" charset="0"/>
              </a:rPr>
              <a:t>sebagai</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Tuhanku</a:t>
            </a:r>
            <a:r>
              <a:rPr lang="en-US" sz="2800" dirty="0">
                <a:solidFill>
                  <a:schemeClr val="tx1"/>
                </a:solidFill>
                <a:latin typeface="Gill Sans MT Condensed" panose="020B0506020104020203" pitchFamily="34" charset="0"/>
              </a:rPr>
              <a:t>, Islam </a:t>
            </a:r>
            <a:r>
              <a:rPr lang="en-US" sz="2800" dirty="0" err="1">
                <a:solidFill>
                  <a:schemeClr val="tx1"/>
                </a:solidFill>
                <a:latin typeface="Gill Sans MT Condensed" panose="020B0506020104020203" pitchFamily="34" charset="0"/>
              </a:rPr>
              <a:t>sebagai</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agamaku</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dan</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Nabi</a:t>
            </a:r>
            <a:r>
              <a:rPr lang="en-US" sz="2800" dirty="0">
                <a:solidFill>
                  <a:schemeClr val="tx1"/>
                </a:solidFill>
                <a:latin typeface="Gill Sans MT Condensed" panose="020B0506020104020203" pitchFamily="34" charset="0"/>
              </a:rPr>
              <a:t> Muhammad </a:t>
            </a:r>
            <a:r>
              <a:rPr lang="en-US" sz="2800" dirty="0" err="1">
                <a:solidFill>
                  <a:schemeClr val="tx1"/>
                </a:solidFill>
                <a:latin typeface="Gill Sans MT Condensed" panose="020B0506020104020203" pitchFamily="34" charset="0"/>
              </a:rPr>
              <a:t>sebagai</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Nabi</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dan</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Rasul</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Ya</a:t>
            </a:r>
            <a:r>
              <a:rPr lang="en-US" sz="2800" dirty="0">
                <a:solidFill>
                  <a:schemeClr val="tx1"/>
                </a:solidFill>
                <a:latin typeface="Gill Sans MT Condensed" panose="020B0506020104020203" pitchFamily="34" charset="0"/>
              </a:rPr>
              <a:t> Allah, </a:t>
            </a:r>
            <a:r>
              <a:rPr lang="en-US" sz="2800" dirty="0" err="1">
                <a:solidFill>
                  <a:schemeClr val="tx1"/>
                </a:solidFill>
                <a:latin typeface="Gill Sans MT Condensed" panose="020B0506020104020203" pitchFamily="34" charset="0"/>
              </a:rPr>
              <a:t>tambahkanlah</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kepadaku</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ilmu</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dan</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berikanlah</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aku</a:t>
            </a:r>
            <a:r>
              <a:rPr lang="en-US" sz="2800" dirty="0">
                <a:solidFill>
                  <a:schemeClr val="tx1"/>
                </a:solidFill>
                <a:latin typeface="Gill Sans MT Condensed" panose="020B0506020104020203" pitchFamily="34" charset="0"/>
              </a:rPr>
              <a:t> </a:t>
            </a:r>
            <a:r>
              <a:rPr lang="en-US" sz="2800" dirty="0" err="1">
                <a:solidFill>
                  <a:schemeClr val="tx1"/>
                </a:solidFill>
                <a:latin typeface="Gill Sans MT Condensed" panose="020B0506020104020203" pitchFamily="34" charset="0"/>
              </a:rPr>
              <a:t>kefahaman</a:t>
            </a:r>
            <a:r>
              <a:rPr lang="en-US" sz="2800" dirty="0">
                <a:solidFill>
                  <a:schemeClr val="tx1"/>
                </a:solidFill>
                <a:latin typeface="Gill Sans MT Condensed" panose="020B0506020104020203" pitchFamily="34" charset="0"/>
              </a:rPr>
              <a:t>”</a:t>
            </a:r>
            <a:endParaRPr lang="en-US" sz="2800" dirty="0">
              <a:solidFill>
                <a:schemeClr val="tx1"/>
              </a:solidFill>
              <a:latin typeface="Gill Sans MT Condensed" panose="020B0506020104020203" pitchFamily="34" charset="0"/>
            </a:endParaRPr>
          </a:p>
        </p:txBody>
      </p:sp>
      <p:pic>
        <p:nvPicPr>
          <p:cNvPr id="15364" name="Picture 5" descr="C:\Users\Suryani\Pictures\doa-belajar.jpg"/>
          <p:cNvPicPr>
            <a:picLocks noChangeAspect="1" noChangeArrowheads="1"/>
          </p:cNvPicPr>
          <p:nvPr/>
        </p:nvPicPr>
        <p:blipFill>
          <a:blip r:embed="rId1"/>
          <a:srcRect/>
          <a:stretch>
            <a:fillRect/>
          </a:stretch>
        </p:blipFill>
        <p:spPr bwMode="auto">
          <a:xfrm>
            <a:off x="831276" y="1390651"/>
            <a:ext cx="10432473" cy="2779568"/>
          </a:xfrm>
          <a:prstGeom prst="rect">
            <a:avLst/>
          </a:prstGeom>
          <a:noFill/>
          <a:ln w="9525">
            <a:noFill/>
            <a:miter lim="800000"/>
            <a:headEnd/>
            <a:tailEnd/>
          </a:ln>
        </p:spPr>
      </p:pic>
      <p:sp>
        <p:nvSpPr>
          <p:cNvPr id="6" name="Title 1"/>
          <p:cNvSpPr txBox="1"/>
          <p:nvPr/>
        </p:nvSpPr>
        <p:spPr>
          <a:xfrm>
            <a:off x="3796146" y="304799"/>
            <a:ext cx="7827818" cy="581891"/>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        DOA BELAJAR</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812800" y="1408430"/>
                <a:ext cx="10710545" cy="5087620"/>
              </a:xfrm>
            </p:spPr>
            <p:txBody>
              <a:bodyPr/>
              <a:p>
                <a:pPr algn="l"/>
                <a:br>
                  <a:rPr lang="en-US" sz="1800" b="0">
                    <a:sym typeface="+mn-ea"/>
                  </a:rPr>
                </a:br>
                <a:r>
                  <a:rPr lang="en-US" sz="1800">
                    <a:sym typeface="+mn-ea"/>
                  </a:rPr>
                  <a:t>a. ELASTISTAS HARGA PERMINTAAN</a:t>
                </a:r>
                <a:br>
                  <a:rPr lang="en-US" sz="1800" b="0">
                    <a:sym typeface="+mn-ea"/>
                  </a:rPr>
                </a:br>
                <a:br>
                  <a:rPr lang="en-US" sz="1800" b="0">
                    <a:sym typeface="+mn-ea"/>
                  </a:rPr>
                </a:br>
                <a:r>
                  <a:rPr lang="en-US" sz="1800" b="0">
                    <a:sym typeface="+mn-ea"/>
                  </a:rPr>
                  <a:t>Elastisitas harga permintaan adalah sebuah perubahan pada relative jumlah barang yang akan di beli oleh konsumen sebagai pengaruh terhadap perubahan suatu faktor yang dapat mempengaruhi elastisitas. Elastisitas harga permintaan juga di sebut sebagai (Price of elasticity demand).</a:t>
                </a:r>
                <a:br>
                  <a:rPr lang="en-US" sz="1800" b="0"/>
                </a:br>
                <a:r>
                  <a:rPr lang="en-US" sz="1800" b="0">
                    <a:sym typeface="+mn-ea"/>
                  </a:rPr>
                  <a:t>  Di dapat sebuah persamaan elastisitas harga permintaan sebagai berikut.</a:t>
                </a:r>
                <a:br>
                  <a:rPr lang="en-US" sz="1800" b="0">
                    <a:sym typeface="+mn-ea"/>
                  </a:rPr>
                </a:br>
                <a:br>
                  <a:rPr lang="en-US" sz="1800" b="0"/>
                </a:br>
                <a:r>
                  <a:rPr lang="en-US" sz="1800" b="0"/>
                  <a:t>                       </a:t>
                </a:r>
                <a:r>
                  <a:rPr lang="en-US" sz="1800">
                    <a:sym typeface="+mn-ea"/>
                  </a:rPr>
                  <a:t>Elastisitas Harga =</a:t>
                </a:r>
                <a:r>
                  <a:rPr lang="en-US" sz="2000">
                    <a:sym typeface="+mn-ea"/>
                  </a:rPr>
                  <a:t> </a:t>
                </a:r>
                <a14:m>
                  <m:oMath xmlns:m="http://schemas.openxmlformats.org/officeDocument/2006/math">
                    <m:f>
                      <m:fPr>
                        <m:ctrlPr>
                          <a:rPr lang="en-US" sz="2400" i="1">
                            <a:latin typeface="Cambria Math" panose="02040503050406030204" charset="0"/>
                            <a:cs typeface="Cambria Math" panose="02040503050406030204" charset="0"/>
                          </a:rPr>
                        </m:ctrlPr>
                      </m:fPr>
                      <m:num>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𝑃𝑒𝑟𝑢𝑏𝑎ℎ𝑎𝑛</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𝑡𝑒𝑟ℎ𝑎𝑑𝑎𝑝</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𝑘𝑢𝑎𝑙𝑖𝑡𝑎𝑠</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𝑏𝑎𝑟𝑎𝑛𝑔</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𝑦𝑎𝑛𝑔</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𝑑𝑖𝑖𝑛𝑔𝑖𝑛𝑘𝑎𝑘𝑛</m:t>
                        </m:r>
                        <m:r>
                          <a:rPr lang="en-US" sz="2400" i="1">
                            <a:latin typeface="Cambria Math" panose="02040503050406030204" charset="0"/>
                            <a:cs typeface="Cambria Math" panose="02040503050406030204" charset="0"/>
                          </a:rPr>
                          <m:t> </m:t>
                        </m:r>
                      </m:num>
                      <m:den>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𝑝𝑒𝑟𝑢𝑏𝑎ℎ𝑎𝑛</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𝑝𝑎𝑑𝑎</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𝑠𝑢𝑎𝑡𝑢</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𝑛𝑏𝑎𝑟𝑎𝑛𝑔</m:t>
                        </m:r>
                        <m:r>
                          <a:rPr lang="en-US" sz="2400" i="1">
                            <a:latin typeface="Cambria Math" panose="02040503050406030204" charset="0"/>
                            <a:cs typeface="Cambria Math" panose="02040503050406030204" charset="0"/>
                          </a:rPr>
                          <m:t> </m:t>
                        </m:r>
                      </m:den>
                    </m:f>
                  </m:oMath>
                </a14:m>
                <a:br>
                  <a:rPr lang="en-US" sz="1800" i="1">
                    <a:latin typeface="Cambria Math" panose="02040503050406030204" charset="0"/>
                    <a:cs typeface="Cambria Math" panose="02040503050406030204" charset="0"/>
                  </a:rPr>
                </a:br>
                <a:r>
                  <a:rPr lang="en-US" sz="1600">
                    <a:sym typeface="+mn-ea"/>
                  </a:rPr>
                  <a:t>Elastisitas Harga =</a:t>
                </a:r>
                <a:r>
                  <a:rPr lang="en-US">
                    <a:sym typeface="+mn-ea"/>
                  </a:rPr>
                  <a:t> </a:t>
                </a:r>
                <a14:m>
                  <m:oMath xmlns:m="http://schemas.openxmlformats.org/officeDocument/2006/math">
                    <m:f>
                      <m:fPr>
                        <m:ctrlPr>
                          <a:rPr lang="en-US" i="1">
                            <a:latin typeface="Cambria Math" panose="02040503050406030204" charset="0"/>
                            <a:cs typeface="Cambria Math" panose="02040503050406030204" charset="0"/>
                          </a:rPr>
                        </m:ctrlPr>
                      </m:fPr>
                      <m:num>
                        <m:eqArr>
                          <m:eqArrPr>
                            <m:ctrlPr>
                              <a:rPr lang="en-US" i="1">
                                <a:latin typeface="Cambria Math" panose="02040503050406030204" charset="0"/>
                                <a:cs typeface="Cambria Math" panose="02040503050406030204" charset="0"/>
                              </a:rPr>
                            </m:ctrlPr>
                          </m:eqArrPr>
                          <m:e/>
                          <m:e>
                            <m:f>
                              <m:fPr>
                                <m:ctrlPr>
                                  <a:rPr lang="en-US" i="1">
                                    <a:latin typeface="Cambria Math" panose="02040503050406030204" charset="0"/>
                                    <a:cs typeface="Cambria Math" panose="02040503050406030204" charset="0"/>
                                  </a:rPr>
                                </m:ctrlPr>
                              </m:fPr>
                              <m:num>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𝑘𝑢𝑎𝑙𝑖𝑡𝑎𝑠</m:t>
                                </m:r>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𝑎𝑘ℎ𝑖𝑟</m:t>
                                </m:r>
                                <m:r>
                                  <a:rPr lang="en-US" i="1">
                                    <a:latin typeface="Cambria Math" panose="02040503050406030204" charset="0"/>
                                    <a:cs typeface="Cambria Math" panose="02040503050406030204" charset="0"/>
                                  </a:rPr>
                                  <m:t>−</m:t>
                                </m:r>
                                <m:r>
                                  <a:rPr lang="en-US" i="1">
                                    <a:latin typeface="Cambria Math" panose="02040503050406030204" charset="0"/>
                                    <a:cs typeface="Cambria Math" panose="02040503050406030204" charset="0"/>
                                  </a:rPr>
                                  <m:t>𝑘𝑢𝑎𝑙𝑖𝑡𝑎𝑠</m:t>
                                </m:r>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𝑎𝑤𝑎𝑙</m:t>
                                </m:r>
                              </m:num>
                              <m:den>
                                <m:r>
                                  <a:rPr lang="en-US" i="1">
                                    <a:latin typeface="Cambria Math" panose="02040503050406030204" charset="0"/>
                                    <a:cs typeface="Cambria Math" panose="02040503050406030204" charset="0"/>
                                  </a:rPr>
                                  <m:t>𝑘𝑢𝑎𝑛𝑡𝑖𝑡𝑎𝑠</m:t>
                                </m:r>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𝑎𝑤𝑎𝑙</m:t>
                                </m:r>
                              </m:den>
                            </m:f>
                          </m:e>
                        </m:eqArr>
                      </m:num>
                      <m:den>
                        <m:f>
                          <m:fPr>
                            <m:ctrlPr>
                              <a:rPr lang="en-US" i="1">
                                <a:latin typeface="Cambria Math" panose="02040503050406030204" charset="0"/>
                                <a:cs typeface="Cambria Math" panose="02040503050406030204" charset="0"/>
                              </a:rPr>
                            </m:ctrlPr>
                          </m:fPr>
                          <m:num>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ℎ𝑎𝑟𝑔𝑎</m:t>
                            </m:r>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𝑎𝑘ℎ𝑖𝑟</m:t>
                            </m:r>
                            <m:r>
                              <a:rPr lang="en-US" i="1">
                                <a:latin typeface="Cambria Math" panose="02040503050406030204" charset="0"/>
                                <a:cs typeface="Cambria Math" panose="02040503050406030204" charset="0"/>
                              </a:rPr>
                              <m:t>−</m:t>
                            </m:r>
                            <m:r>
                              <a:rPr lang="en-US" i="1">
                                <a:latin typeface="Cambria Math" panose="02040503050406030204" charset="0"/>
                                <a:cs typeface="Cambria Math" panose="02040503050406030204" charset="0"/>
                              </a:rPr>
                              <m:t>ℎ𝑎𝑟𝑔𝑎</m:t>
                            </m:r>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𝑎𝑤𝑎𝑙</m:t>
                            </m:r>
                            <m:r>
                              <a:rPr lang="en-US" i="1">
                                <a:latin typeface="Cambria Math" panose="02040503050406030204" charset="0"/>
                                <a:cs typeface="Cambria Math" panose="02040503050406030204" charset="0"/>
                              </a:rPr>
                              <m:t>)</m:t>
                            </m:r>
                          </m:num>
                          <m:den>
                            <m:r>
                              <a:rPr lang="en-US" i="1">
                                <a:latin typeface="Cambria Math" panose="02040503050406030204" charset="0"/>
                                <a:cs typeface="Cambria Math" panose="02040503050406030204" charset="0"/>
                              </a:rPr>
                              <m:t>ℎ𝑎𝑟𝑔𝑎</m:t>
                            </m:r>
                            <m:r>
                              <a:rPr lang="en-US" i="1">
                                <a:latin typeface="Cambria Math" panose="02040503050406030204" charset="0"/>
                                <a:cs typeface="Cambria Math" panose="02040503050406030204" charset="0"/>
                              </a:rPr>
                              <m:t> </m:t>
                            </m:r>
                            <m:r>
                              <a:rPr lang="en-US" i="1">
                                <a:latin typeface="Cambria Math" panose="02040503050406030204" charset="0"/>
                                <a:cs typeface="Cambria Math" panose="02040503050406030204" charset="0"/>
                              </a:rPr>
                              <m:t>𝑎𝑤𝑎𝑙</m:t>
                            </m:r>
                          </m:den>
                        </m:f>
                      </m:den>
                    </m:f>
                  </m:oMath>
                </a14:m>
                <a:r>
                  <a:rPr lang="en-US" sz="1600" i="1">
                    <a:latin typeface="Arial" panose="020B0604020202020204" pitchFamily="34" charset="0"/>
                    <a:cs typeface="Arial" panose="020B0604020202020204" pitchFamily="34" charset="0"/>
                    <a:sym typeface="+mn-ea"/>
                  </a:rPr>
                  <a:t>x 100%</a:t>
                </a:r>
                <a:br>
                  <a:rPr lang="en-US" sz="1600" i="1">
                    <a:latin typeface="Arial" panose="020B0604020202020204" pitchFamily="34" charset="0"/>
                    <a:cs typeface="Arial" panose="020B0604020202020204" pitchFamily="34" charset="0"/>
                  </a:rPr>
                </a:br>
                <a:r>
                  <a:rPr lang="en-US" sz="1600" i="1">
                    <a:latin typeface="Arial" panose="020B0604020202020204" pitchFamily="34" charset="0"/>
                    <a:cs typeface="Arial" panose="020B0604020202020204" pitchFamily="34" charset="0"/>
                    <a:sym typeface="+mn-ea"/>
                  </a:rPr>
                  <a:t>                  E = </a:t>
                </a:r>
                <a14:m>
                  <m:oMath xmlns:m="http://schemas.openxmlformats.org/officeDocument/2006/math">
                    <m:f>
                      <m:fPr>
                        <m:ctrlPr>
                          <a:rPr lang="en-US" sz="2400" i="1">
                            <a:latin typeface="Cambria Math" panose="02040503050406030204" charset="0"/>
                            <a:cs typeface="Cambria Math" panose="02040503050406030204" charset="0"/>
                          </a:rPr>
                        </m:ctrlPr>
                      </m:fPr>
                      <m:num>
                        <m:f>
                          <m:fPr>
                            <m:ctrlPr>
                              <a:rPr lang="en-US" sz="2400" i="1">
                                <a:latin typeface="Cambria Math" panose="02040503050406030204" charset="0"/>
                                <a:cs typeface="Cambria Math" panose="02040503050406030204" charset="0"/>
                              </a:rPr>
                            </m:ctrlPr>
                          </m:fPr>
                          <m:num>
                            <m:r>
                              <a:rPr lang="en-US" sz="2400" i="1">
                                <a:latin typeface="Cambria Math" panose="02040503050406030204" charset="0"/>
                                <a:cs typeface="Cambria Math" panose="02040503050406030204" charset="0"/>
                              </a:rPr>
                              <m:t>(</m:t>
                            </m:r>
                            <m:r>
                              <a:rPr lang="en-US" sz="2400" i="1">
                                <a:latin typeface="Cambria Math" panose="02040503050406030204" charset="0"/>
                                <a:cs typeface="Cambria Math" panose="02040503050406030204" charset="0"/>
                              </a:rPr>
                              <m:t>𝑄</m:t>
                            </m:r>
                            <m:r>
                              <a:rPr lang="en-US" sz="2400" i="1">
                                <a:latin typeface="Cambria Math" panose="02040503050406030204" charset="0"/>
                                <a:cs typeface="Cambria Math" panose="02040503050406030204" charset="0"/>
                              </a:rPr>
                              <m:t>2</m:t>
                            </m:r>
                            <m:r>
                              <a:rPr lang="en-US" sz="2400" i="1">
                                <a:latin typeface="Cambria Math" panose="02040503050406030204" charset="0"/>
                                <a:cs typeface="Cambria Math" panose="02040503050406030204" charset="0"/>
                              </a:rPr>
                              <m:t>−</m:t>
                            </m:r>
                            <m:r>
                              <a:rPr lang="en-US" sz="2400" i="1">
                                <a:latin typeface="Cambria Math" panose="02040503050406030204" charset="0"/>
                                <a:cs typeface="Cambria Math" panose="02040503050406030204" charset="0"/>
                              </a:rPr>
                              <m:t>𝑄</m:t>
                            </m:r>
                            <m:r>
                              <a:rPr lang="en-US" sz="2400" i="1">
                                <a:latin typeface="Cambria Math" panose="02040503050406030204" charset="0"/>
                                <a:cs typeface="Cambria Math" panose="02040503050406030204" charset="0"/>
                              </a:rPr>
                              <m:t>2</m:t>
                            </m:r>
                            <m:r>
                              <a:rPr lang="en-US" sz="2400" i="1">
                                <a:latin typeface="Cambria Math" panose="02040503050406030204" charset="0"/>
                                <a:cs typeface="Cambria Math" panose="02040503050406030204" charset="0"/>
                              </a:rPr>
                              <m:t>)</m:t>
                            </m:r>
                          </m:num>
                          <m:den>
                            <m:r>
                              <a:rPr lang="en-US" sz="2400" i="1">
                                <a:latin typeface="Cambria Math" panose="02040503050406030204" charset="0"/>
                                <a:cs typeface="Cambria Math" panose="02040503050406030204" charset="0"/>
                              </a:rPr>
                              <m:t>𝑄</m:t>
                            </m:r>
                            <m:r>
                              <a:rPr lang="en-US" sz="2400" i="1">
                                <a:latin typeface="Cambria Math" panose="02040503050406030204" charset="0"/>
                                <a:cs typeface="Cambria Math" panose="02040503050406030204" charset="0"/>
                              </a:rPr>
                              <m:t>1</m:t>
                            </m:r>
                          </m:den>
                        </m:f>
                      </m:num>
                      <m:den>
                        <m:f>
                          <m:fPr>
                            <m:ctrlPr>
                              <a:rPr lang="en-US" sz="2400" i="1">
                                <a:latin typeface="Cambria Math" panose="02040503050406030204" charset="0"/>
                                <a:cs typeface="Cambria Math" panose="02040503050406030204" charset="0"/>
                              </a:rPr>
                            </m:ctrlPr>
                          </m:fPr>
                          <m:num>
                            <m:r>
                              <a:rPr lang="en-US" sz="2400" i="1">
                                <a:latin typeface="Cambria Math" panose="02040503050406030204" charset="0"/>
                                <a:cs typeface="Cambria Math" panose="02040503050406030204" charset="0"/>
                              </a:rPr>
                              <m:t>(</m:t>
                            </m:r>
                            <m:r>
                              <a:rPr lang="en-US" sz="2400" i="1">
                                <a:latin typeface="Cambria Math" panose="02040503050406030204" charset="0"/>
                                <a:cs typeface="Cambria Math" panose="02040503050406030204" charset="0"/>
                              </a:rPr>
                              <m:t>𝑃</m:t>
                            </m:r>
                            <m:r>
                              <a:rPr lang="en-US" sz="2400" i="1">
                                <a:latin typeface="Cambria Math" panose="02040503050406030204" charset="0"/>
                                <a:cs typeface="Cambria Math" panose="02040503050406030204" charset="0"/>
                              </a:rPr>
                              <m:t>2</m:t>
                            </m:r>
                            <m:r>
                              <a:rPr lang="en-US" sz="2400" i="1">
                                <a:latin typeface="Cambria Math" panose="02040503050406030204" charset="0"/>
                                <a:cs typeface="Cambria Math" panose="02040503050406030204" charset="0"/>
                              </a:rPr>
                              <m:t>−</m:t>
                            </m:r>
                            <m:r>
                              <a:rPr lang="en-US" sz="2400" i="1">
                                <a:latin typeface="Cambria Math" panose="02040503050406030204" charset="0"/>
                                <a:cs typeface="Cambria Math" panose="02040503050406030204" charset="0"/>
                              </a:rPr>
                              <m:t>𝑃</m:t>
                            </m:r>
                            <m:r>
                              <a:rPr lang="en-US" sz="2400" i="1">
                                <a:latin typeface="Cambria Math" panose="02040503050406030204" charset="0"/>
                                <a:cs typeface="Cambria Math" panose="02040503050406030204" charset="0"/>
                              </a:rPr>
                              <m:t>1</m:t>
                            </m:r>
                            <m:r>
                              <a:rPr lang="en-US" sz="2400" i="1">
                                <a:latin typeface="Cambria Math" panose="02040503050406030204" charset="0"/>
                                <a:cs typeface="Cambria Math" panose="02040503050406030204" charset="0"/>
                              </a:rPr>
                              <m:t>)</m:t>
                            </m:r>
                          </m:num>
                          <m:den>
                            <m:r>
                              <a:rPr lang="en-US" sz="2400" i="1">
                                <a:latin typeface="Cambria Math" panose="02040503050406030204" charset="0"/>
                                <a:cs typeface="Cambria Math" panose="02040503050406030204" charset="0"/>
                              </a:rPr>
                              <m:t>𝑃</m:t>
                            </m:r>
                            <m:r>
                              <a:rPr lang="en-US" sz="2400" i="1">
                                <a:latin typeface="Cambria Math" panose="02040503050406030204" charset="0"/>
                                <a:cs typeface="Cambria Math" panose="02040503050406030204" charset="0"/>
                              </a:rPr>
                              <m:t>1</m:t>
                            </m:r>
                          </m:den>
                        </m:f>
                      </m:den>
                    </m:f>
                    <m:r>
                      <a:rPr lang="en-US" sz="2400" i="1">
                        <a:latin typeface="Cambria Math" panose="02040503050406030204" charset="0"/>
                        <a:cs typeface="Cambria Math" panose="02040503050406030204" charset="0"/>
                      </a:rPr>
                      <m:t>𝑥</m:t>
                    </m:r>
                    <m:r>
                      <a:rPr lang="en-US" sz="2400" i="1">
                        <a:latin typeface="Cambria Math" panose="02040503050406030204" charset="0"/>
                        <a:cs typeface="Cambria Math" panose="02040503050406030204" charset="0"/>
                      </a:rPr>
                      <m:t> </m:t>
                    </m:r>
                    <m:r>
                      <a:rPr lang="en-US" sz="2400" i="1">
                        <a:latin typeface="Cambria Math" panose="02040503050406030204" charset="0"/>
                        <a:cs typeface="Cambria Math" panose="02040503050406030204" charset="0"/>
                      </a:rPr>
                      <m:t>100</m:t>
                    </m:r>
                    <m:r>
                      <a:rPr lang="en-US" sz="2400" i="1">
                        <a:latin typeface="Cambria Math" panose="02040503050406030204" charset="0"/>
                        <a:cs typeface="Cambria Math" panose="02040503050406030204" charset="0"/>
                      </a:rPr>
                      <m:t>%</m:t>
                    </m:r>
                  </m:oMath>
                </a14:m>
                <a:endParaRPr lang="en-US" sz="1600" b="0"/>
              </a:p>
            </p:txBody>
          </p:sp>
        </mc:Choice>
        <mc:Fallback>
          <p:sp>
            <p:nvSpPr>
              <p:cNvPr id="2" name="Title 1"/>
              <p:cNvSpPr>
                <a:spLocks noRot="1" noChangeAspect="1" noMove="1" noResize="1" noEditPoints="1" noAdjustHandles="1" noChangeArrowheads="1" noChangeShapeType="1" noTextEdit="1"/>
              </p:cNvSpPr>
              <p:nvPr>
                <p:ph type="title"/>
              </p:nvPr>
            </p:nvSpPr>
            <p:spPr>
              <a:xfrm>
                <a:off x="812800" y="1408430"/>
                <a:ext cx="10710545" cy="5087620"/>
              </a:xfrm>
              <a:blipFill rotWithShape="1">
                <a:blip r:embed="rId1"/>
                <a:stretch>
                  <a:fillRect/>
                </a:stretch>
              </a:blipFill>
            </p:spPr>
            <p:txBody>
              <a:bodyPr/>
              <a:lstStyle/>
              <a:p>
                <a:r>
                  <a:rPr lang="en-US"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2940" y="1236345"/>
            <a:ext cx="11118215" cy="5389245"/>
          </a:xfrm>
        </p:spPr>
        <p:txBody>
          <a:bodyPr/>
          <a:p>
            <a:pPr algn="l"/>
            <a:r>
              <a:rPr lang="en-US">
                <a:sym typeface="+mn-ea"/>
              </a:rPr>
              <a:t> </a:t>
            </a:r>
            <a:br>
              <a:rPr lang="en-US">
                <a:sym typeface="+mn-ea"/>
              </a:rPr>
            </a:br>
            <a:r>
              <a:rPr lang="en-US" sz="2400">
                <a:sym typeface="+mn-ea"/>
              </a:rPr>
              <a:t>Faktor Penentu Haga Permintaan :</a:t>
            </a:r>
            <a:br>
              <a:rPr lang="en-US">
                <a:sym typeface="+mn-ea"/>
              </a:rPr>
            </a:br>
            <a:br>
              <a:rPr lang="en-US">
                <a:sym typeface="+mn-ea"/>
              </a:rPr>
            </a:br>
            <a:r>
              <a:rPr lang="en-US" sz="2000" b="0">
                <a:sym typeface="+mn-ea"/>
              </a:rPr>
              <a:t>1. Ketersediaan jumlah barang pengganti atau cadangan</a:t>
            </a:r>
            <a:br>
              <a:rPr lang="en-US" sz="2000" b="0"/>
            </a:br>
            <a:r>
              <a:rPr lang="en-US" sz="2000" b="0"/>
              <a:t>2. </a:t>
            </a:r>
            <a:r>
              <a:rPr lang="en-US" sz="2000" b="0">
                <a:sym typeface="+mn-ea"/>
              </a:rPr>
              <a:t>Jumlah konsumen atau tinggi rendahnya kebutuhan akan suatu barang</a:t>
            </a:r>
            <a:br>
              <a:rPr lang="en-US" sz="2000" b="0"/>
            </a:br>
            <a:r>
              <a:rPr lang="en-US" sz="2000" b="0"/>
              <a:t>3. </a:t>
            </a:r>
            <a:r>
              <a:rPr lang="en-US" sz="2000" b="0">
                <a:sym typeface="+mn-ea"/>
              </a:rPr>
              <a:t>Jenis barang yang dibutuhkan oleh konsumen</a:t>
            </a:r>
            <a:br>
              <a:rPr lang="en-US" sz="2000" b="0"/>
            </a:br>
            <a:r>
              <a:rPr lang="en-US" sz="2000" b="0"/>
              <a:t>4. </a:t>
            </a:r>
            <a:r>
              <a:rPr lang="en-US" sz="2000" b="0">
                <a:sym typeface="+mn-ea"/>
              </a:rPr>
              <a:t>Jangka waktu terhadap persediaan suatu barang yang di pengaruhi oleh perubahan harga atau waktu         pemakaian barang tersebut</a:t>
            </a:r>
            <a:br>
              <a:rPr lang="en-US" sz="2000" b="0"/>
            </a:br>
            <a:r>
              <a:rPr lang="en-US" sz="2000" b="0"/>
              <a:t>5. </a:t>
            </a:r>
            <a:r>
              <a:rPr lang="en-US" sz="2000" b="0">
                <a:sym typeface="+mn-ea"/>
              </a:rPr>
              <a:t> Kemampuan konsumen untuk mengimpor barang</a:t>
            </a:r>
            <a:endParaRPr lang="en-US" sz="20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10185" y="1191895"/>
            <a:ext cx="11313160" cy="5465445"/>
          </a:xfrm>
        </p:spPr>
        <p:txBody>
          <a:bodyPr/>
          <a:p>
            <a:pPr algn="l"/>
            <a:br>
              <a:rPr lang="en-US" sz="1800">
                <a:sym typeface="+mn-ea"/>
              </a:rPr>
            </a:br>
            <a:r>
              <a:rPr lang="en-US" sz="1800">
                <a:sym typeface="+mn-ea"/>
              </a:rPr>
              <a:t>                                                                                      </a:t>
            </a:r>
            <a:r>
              <a:rPr lang="en-US" sz="2000">
                <a:sym typeface="+mn-ea"/>
              </a:rPr>
              <a:t> Jenis-jenis elastisitas harga :</a:t>
            </a:r>
            <a:br>
              <a:rPr lang="en-US" sz="2000"/>
            </a:br>
            <a:br>
              <a:rPr lang="en-US" sz="2000">
                <a:sym typeface="+mn-ea"/>
              </a:rPr>
            </a:br>
            <a:r>
              <a:rPr lang="en-US" sz="1800" b="0">
                <a:sym typeface="+mn-ea"/>
              </a:rPr>
              <a:t>1.</a:t>
            </a:r>
            <a:r>
              <a:rPr lang="en-US" sz="1800" b="0" i="1">
                <a:sym typeface="+mn-ea"/>
              </a:rPr>
              <a:t> Elastsitas uniter,</a:t>
            </a:r>
            <a:br>
              <a:rPr lang="en-US" sz="1800" b="0" i="1"/>
            </a:br>
            <a:r>
              <a:rPr lang="en-US" sz="1800" b="0">
                <a:sym typeface="+mn-ea"/>
              </a:rPr>
              <a:t>yaitu sebuah permintaan dapat dikatakan elastis jika elastinya E = 1. Apabila harga suatu barang berubah maka presentase perubahan permintaan berbanding lurus presentase perubahan harga </a:t>
            </a:r>
            <a:br>
              <a:rPr lang="en-US" sz="1800" b="0"/>
            </a:br>
            <a:r>
              <a:rPr lang="en-US" sz="1800" b="0">
                <a:sym typeface="+mn-ea"/>
              </a:rPr>
              <a:t>2.</a:t>
            </a:r>
            <a:r>
              <a:rPr lang="en-US" sz="1800" b="0" i="1">
                <a:sym typeface="+mn-ea"/>
              </a:rPr>
              <a:t> Elastis</a:t>
            </a:r>
            <a:br>
              <a:rPr lang="en-US" sz="1800" b="0"/>
            </a:br>
            <a:r>
              <a:rPr lang="en-US" sz="1800" b="0">
                <a:sym typeface="+mn-ea"/>
              </a:rPr>
              <a:t>Sebuah permintaan dikatakan sempurna apabila elastisnya melebihi persentase terhadap perubahan suatu harga barang.</a:t>
            </a:r>
            <a:br>
              <a:rPr lang="en-US" sz="1800" b="0"/>
            </a:br>
            <a:r>
              <a:rPr lang="en-US" sz="1800" b="0">
                <a:sym typeface="+mn-ea"/>
              </a:rPr>
              <a:t>3. </a:t>
            </a:r>
            <a:r>
              <a:rPr lang="en-US" sz="1800" b="0" i="1">
                <a:sym typeface="+mn-ea"/>
              </a:rPr>
              <a:t>Elastis Sempurna</a:t>
            </a:r>
            <a:br>
              <a:rPr lang="en-US" sz="1800" b="0" i="1"/>
            </a:br>
            <a:r>
              <a:rPr lang="en-US" sz="1800" b="0">
                <a:sym typeface="+mn-ea"/>
              </a:rPr>
              <a:t>Elastis dikatankan sempurna apabila permintaannya tak terhinga. Jika terjadi perubahan suatu harga barang maka tidak ada permintaan kepada produsen barang. Permintaan hanya pada barang tertentu saja.</a:t>
            </a:r>
            <a:br>
              <a:rPr lang="en-US" sz="1800" b="0"/>
            </a:br>
            <a:r>
              <a:rPr lang="en-US" sz="1800" b="0">
                <a:sym typeface="+mn-ea"/>
              </a:rPr>
              <a:t>4. </a:t>
            </a:r>
            <a:r>
              <a:rPr lang="en-US" sz="1800" b="0" i="1">
                <a:sym typeface="+mn-ea"/>
              </a:rPr>
              <a:t>In-elastisitas</a:t>
            </a:r>
            <a:br>
              <a:rPr lang="en-US" sz="1800" b="0" i="1"/>
            </a:br>
            <a:r>
              <a:rPr lang="en-US" sz="1800" b="0">
                <a:sym typeface="+mn-ea"/>
              </a:rPr>
              <a:t>Jika elastisitas yang didapat atau maka jumlah persentase pada permintaan lebih kecil dari harga barang</a:t>
            </a:r>
            <a:br>
              <a:rPr lang="en-US" sz="1800" b="0"/>
            </a:br>
            <a:r>
              <a:rPr lang="en-US" sz="1800" b="0">
                <a:sym typeface="+mn-ea"/>
              </a:rPr>
              <a:t>5.</a:t>
            </a:r>
            <a:r>
              <a:rPr lang="en-US" sz="1800" b="0" i="1">
                <a:sym typeface="+mn-ea"/>
              </a:rPr>
              <a:t> In-elastisitas sempurna</a:t>
            </a:r>
            <a:br>
              <a:rPr lang="en-US" sz="1800" b="0" i="1"/>
            </a:br>
            <a:r>
              <a:rPr lang="en-US" sz="1800" b="0">
                <a:sym typeface="+mn-ea"/>
              </a:rPr>
              <a:t>Pada In elastisitas sempurna jika harga mengalami suatu perubahan naik atau turun maka permintaan sama dengan nol atau jumlah pada permintaan sama.</a:t>
            </a:r>
            <a:endParaRPr lang="en-US" sz="18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72110" y="1247140"/>
            <a:ext cx="11151235" cy="5194935"/>
          </a:xfrm>
        </p:spPr>
        <p:txBody>
          <a:bodyPr/>
          <a:p>
            <a:pPr algn="l"/>
            <a:br>
              <a:rPr lang="en-US" sz="1800">
                <a:sym typeface="+mn-ea"/>
              </a:rPr>
            </a:br>
            <a:r>
              <a:rPr lang="en-US" sz="1800">
                <a:sym typeface="+mn-ea"/>
              </a:rPr>
              <a:t>                                                                                   b. ELASTISITAS SILANG</a:t>
            </a:r>
            <a:br>
              <a:rPr lang="en-US" sz="1800" b="1"/>
            </a:br>
            <a:br>
              <a:rPr lang="en-US" sz="1800">
                <a:sym typeface="+mn-ea"/>
              </a:rPr>
            </a:br>
            <a:r>
              <a:rPr lang="en-US" sz="1800">
                <a:sym typeface="+mn-ea"/>
              </a:rPr>
              <a:t> </a:t>
            </a:r>
            <a:r>
              <a:rPr lang="en-US" sz="2000" b="0">
                <a:sym typeface="+mn-ea"/>
              </a:rPr>
              <a:t>Elastisitas permintaan silang atu juga di sebut (Own Elasticity Of Demand) Yaitu elastisitas permintaan yang hanya berhungan dengan satu jenis barang saja. Perubahan harga salah satu barang memiliki pengaruh pada jumblah barang yang di minta oleh konsumen. Ada dua macam perhitungan elastisitas permintaan silang.</a:t>
            </a:r>
            <a:br>
              <a:rPr lang="en-US" sz="2000" b="0"/>
            </a:br>
            <a:br>
              <a:rPr lang="en-US" sz="2000" b="0"/>
            </a:br>
            <a:r>
              <a:rPr lang="en-US" sz="2000" b="0">
                <a:sym typeface="+mn-ea"/>
              </a:rPr>
              <a:t>Ada 3 macam respon perubahan suatu barang ke barang lain :</a:t>
            </a:r>
            <a:br>
              <a:rPr lang="en-US" sz="2000" b="0"/>
            </a:br>
            <a:r>
              <a:rPr lang="en-US" sz="2000" b="0">
                <a:sym typeface="+mn-ea"/>
              </a:rPr>
              <a:t>a. Elastisitas silang (+)</a:t>
            </a:r>
            <a:br>
              <a:rPr lang="en-US" sz="2000" b="0"/>
            </a:br>
            <a:r>
              <a:rPr lang="en-US" sz="2000" b="0">
                <a:sym typeface="+mn-ea"/>
              </a:rPr>
              <a:t>   Yaitu sebuah peningkatan harga suatu barang yang menyebabkan peningkatan jumblah permintaan barang lain.</a:t>
            </a:r>
            <a:br>
              <a:rPr lang="en-US" sz="2000" b="0"/>
            </a:br>
            <a:r>
              <a:rPr lang="en-US" sz="2000" b="0">
                <a:sym typeface="+mn-ea"/>
              </a:rPr>
              <a:t>b. Elastisitas silang (-)</a:t>
            </a:r>
            <a:br>
              <a:rPr lang="en-US" sz="2000" b="0"/>
            </a:br>
            <a:r>
              <a:rPr lang="en-US" sz="2000" b="0">
                <a:sym typeface="+mn-ea"/>
              </a:rPr>
              <a:t>   Peningkatan harga suatu barang yang mengakibatkan turunya suatu permintaan barang yang lainya</a:t>
            </a:r>
            <a:br>
              <a:rPr lang="en-US" sz="2000" b="0"/>
            </a:br>
            <a:r>
              <a:rPr lang="en-US" sz="2000" b="0">
                <a:sym typeface="+mn-ea"/>
              </a:rPr>
              <a:t>c. Elastisitas silang (0)</a:t>
            </a:r>
            <a:br>
              <a:rPr lang="en-US" sz="2000" b="0"/>
            </a:br>
            <a:r>
              <a:rPr lang="en-US" sz="2000" b="0">
                <a:sym typeface="+mn-ea"/>
              </a:rPr>
              <a:t>   Kenaikan harga suatu barang tidak mempenmgaruhi suatu permintaan terhadap barang lain. </a:t>
            </a:r>
            <a:br>
              <a:rPr lang="en-US" sz="2000" b="0"/>
            </a:br>
            <a:endParaRPr lang="en-US" sz="20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07035" y="1214755"/>
                <a:ext cx="11452860" cy="5313045"/>
              </a:xfrm>
            </p:spPr>
            <p:txBody>
              <a:bodyPr/>
              <a:p>
                <a:pPr algn="l"/>
                <a:r>
                  <a:rPr lang="en-US" sz="2000" b="0"/>
                  <a:t>1. Koefesien Elastisitas Silang Busur</a:t>
                </a:r>
                <a:br>
                  <a:rPr lang="en-US" sz="2000" b="0"/>
                </a:br>
                <a:r>
                  <a:rPr lang="en-US" sz="2000" b="0"/>
                  <a:t>  </a:t>
                </a:r>
                <a:br>
                  <a:rPr lang="en-US" sz="2000" b="0"/>
                </a:br>
                <a:r>
                  <a:rPr lang="en-US" sz="2000"/>
                  <a:t>                   </a:t>
                </a:r>
                <a:r>
                  <a:rPr lang="en-US" sz="2000" b="0"/>
                  <a:t>               </a:t>
                </a:r>
                <a14:m>
                  <m:oMath xmlns:m="http://schemas.openxmlformats.org/officeDocument/2006/math">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𝐸</m:t>
                        </m:r>
                      </m:e>
                      <m:sub>
                        <m:r>
                          <a:rPr lang="en-US" sz="2000" b="0" i="1">
                            <a:latin typeface="Cambria Math" panose="02040503050406030204" charset="0"/>
                            <a:cs typeface="Cambria Math" panose="02040503050406030204" charset="0"/>
                          </a:rPr>
                          <m:t>𝑥𝑦</m:t>
                        </m:r>
                      </m:sub>
                    </m:sSub>
                  </m:oMath>
                </a14:m>
                <a:r>
                  <a:rPr lang="en-US" sz="2000" b="0">
                    <a:latin typeface="Arial" panose="020B0604020202020204" pitchFamily="34" charset="0"/>
                    <a:cs typeface="Arial" panose="020B0604020202020204" pitchFamily="34" charset="0"/>
                  </a:rPr>
                  <a:t> = </a:t>
                </a:r>
                <a14:m>
                  <m:oMath xmlns:m="http://schemas.openxmlformats.org/officeDocument/2006/math">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m:t>
                        </m:r>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𝑄</m:t>
                            </m:r>
                          </m:e>
                          <m:sub>
                            <m:r>
                              <a:rPr lang="en-US" sz="2000" b="0" i="1">
                                <a:latin typeface="Cambria Math" panose="02040503050406030204" charset="0"/>
                                <a:cs typeface="Cambria Math" panose="02040503050406030204" charset="0"/>
                              </a:rPr>
                              <m:t>𝑦</m:t>
                            </m:r>
                          </m:sub>
                        </m:sSub>
                      </m:num>
                      <m:den>
                        <m:r>
                          <a:rPr lang="en-US" sz="2000" b="0" i="1">
                            <a:latin typeface="Cambria Math" panose="02040503050406030204" charset="0"/>
                            <a:cs typeface="Cambria Math" panose="02040503050406030204" charset="0"/>
                          </a:rPr>
                          <m:t>∆</m:t>
                        </m:r>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𝑃</m:t>
                            </m:r>
                          </m:e>
                          <m:sub>
                            <m:r>
                              <a:rPr lang="en-US" sz="2000" b="0" i="1">
                                <a:latin typeface="Cambria Math" panose="02040503050406030204" charset="0"/>
                                <a:cs typeface="Cambria Math" panose="02040503050406030204" charset="0"/>
                              </a:rPr>
                              <m:t>𝑥</m:t>
                            </m:r>
                          </m:sub>
                        </m:sSub>
                      </m:den>
                    </m:f>
                    <m:r>
                      <a:rPr lang="en-US" sz="2000" b="0" i="1">
                        <a:latin typeface="Cambria Math" panose="02040503050406030204" charset="0"/>
                        <a:cs typeface="Cambria Math" panose="02040503050406030204" charset="0"/>
                      </a:rPr>
                      <m:t>∙ </m:t>
                    </m:r>
                    <m:f>
                      <m:fPr>
                        <m:ctrlPr>
                          <a:rPr lang="en-US" sz="2000" b="0" i="1">
                            <a:latin typeface="Cambria Math" panose="02040503050406030204" charset="0"/>
                            <a:cs typeface="Cambria Math" panose="02040503050406030204" charset="0"/>
                          </a:rPr>
                        </m:ctrlPr>
                      </m:fPr>
                      <m:num>
                        <m:nary>
                          <m:naryPr>
                            <m:chr m:val="∑"/>
                            <m:limLoc m:val="undOvr"/>
                            <m:subHide m:val="on"/>
                            <m:supHide m:val="on"/>
                            <m:ctrlPr>
                              <a:rPr lang="en-US" sz="2000" b="0" i="1">
                                <a:latin typeface="Cambria Math" panose="02040503050406030204" charset="0"/>
                                <a:cs typeface="Cambria Math" panose="02040503050406030204" charset="0"/>
                              </a:rPr>
                            </m:ctrlPr>
                          </m:naryPr>
                          <m:sub/>
                          <m:sup/>
                          <m:e>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𝑃</m:t>
                                </m:r>
                              </m:e>
                              <m:sub>
                                <m:r>
                                  <a:rPr lang="en-US" sz="2000" b="0" i="1">
                                    <a:latin typeface="Cambria Math" panose="02040503050406030204" charset="0"/>
                                    <a:cs typeface="Cambria Math" panose="02040503050406030204" charset="0"/>
                                  </a:rPr>
                                  <m:t>𝑥</m:t>
                                </m:r>
                              </m:sub>
                            </m:sSub>
                          </m:e>
                        </m:nary>
                      </m:num>
                      <m:den>
                        <m:nary>
                          <m:naryPr>
                            <m:chr m:val="∑"/>
                            <m:limLoc m:val="undOvr"/>
                            <m:subHide m:val="on"/>
                            <m:supHide m:val="on"/>
                            <m:ctrlPr>
                              <a:rPr lang="en-US" sz="2000" b="0" i="1">
                                <a:latin typeface="Cambria Math" panose="02040503050406030204" charset="0"/>
                                <a:cs typeface="Cambria Math" panose="02040503050406030204" charset="0"/>
                              </a:rPr>
                            </m:ctrlPr>
                          </m:naryPr>
                          <m:sub/>
                          <m:sup/>
                          <m:e>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𝑄</m:t>
                                </m:r>
                              </m:e>
                              <m:sub>
                                <m:r>
                                  <a:rPr lang="en-US" sz="2000" b="0" i="1">
                                    <a:latin typeface="Cambria Math" panose="02040503050406030204" charset="0"/>
                                    <a:cs typeface="Cambria Math" panose="02040503050406030204" charset="0"/>
                                  </a:rPr>
                                  <m:t>𝑦</m:t>
                                </m:r>
                              </m:sub>
                            </m:sSub>
                          </m:e>
                        </m:nary>
                      </m:den>
                    </m:f>
                  </m:oMath>
                </a14:m>
                <a:br>
                  <a:rPr lang="en-US" sz="2000" b="0" i="1">
                    <a:latin typeface="Cambria Math" panose="02040503050406030204" charset="0"/>
                    <a:cs typeface="Cambria Math" panose="02040503050406030204" charset="0"/>
                  </a:rPr>
                </a:br>
                <a:br>
                  <a:rPr lang="en-US" sz="2000" b="0" i="1">
                    <a:latin typeface="Cambria Math" panose="02040503050406030204" charset="0"/>
                    <a:cs typeface="Cambria Math" panose="02040503050406030204" charset="0"/>
                  </a:rPr>
                </a:br>
                <a:r>
                  <a:rPr lang="en-US" sz="2000" b="0">
                    <a:latin typeface="Calibri" panose="020F0502020204030204" charset="0"/>
                    <a:cs typeface="Calibri" panose="020F0502020204030204" charset="0"/>
                  </a:rPr>
                  <a:t>Dengan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m:rPr>
                            <m:sty m:val="p"/>
                          </m:rPr>
                          <a:rPr lang="en-US" sz="2000" b="0">
                            <a:latin typeface="Cambria Math" panose="02040503050406030204" charset="0"/>
                            <a:cs typeface="Cambria Math" panose="02040503050406030204" charset="0"/>
                          </a:rPr>
                          <m:t>xy</m:t>
                        </m:r>
                      </m:sub>
                    </m:sSub>
                  </m:oMath>
                </a14:m>
                <a:r>
                  <a:rPr lang="en-US" sz="2000" b="0">
                    <a:latin typeface="Calibri" panose="020F0502020204030204" charset="0"/>
                    <a:cs typeface="Calibri" panose="020F0502020204030204" charset="0"/>
                  </a:rPr>
                  <a:t> = Koefisien  elastisitas permintaan silang </a:t>
                </a:r>
                <a:br>
                  <a:rPr lang="en-US" sz="2000" b="0">
                    <a:latin typeface="Calibri" panose="020F0502020204030204" charset="0"/>
                    <a:cs typeface="Calibri" panose="020F0502020204030204" charset="0"/>
                  </a:rPr>
                </a:br>
                <a:r>
                  <a:rPr lang="en-US" sz="2000" b="0">
                    <a:latin typeface="Calibri" panose="020F0502020204030204" charset="0"/>
                    <a:cs typeface="Calibri" panose="020F0502020204030204" charset="0"/>
                  </a:rPr>
                  <a:t>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P</m:t>
                        </m:r>
                      </m:e>
                      <m:sub>
                        <m:r>
                          <m:rPr>
                            <m:sty m:val="p"/>
                          </m:rPr>
                          <a:rPr lang="en-US" sz="2000" b="0">
                            <a:latin typeface="Cambria Math" panose="02040503050406030204" charset="0"/>
                            <a:cs typeface="Cambria Math" panose="02040503050406030204" charset="0"/>
                          </a:rPr>
                          <m:t>X</m:t>
                        </m:r>
                      </m:sub>
                    </m:sSub>
                  </m:oMath>
                </a14:m>
                <a:r>
                  <a:rPr lang="en-US" sz="2000" b="0">
                    <a:latin typeface="Calibri" panose="020F0502020204030204" charset="0"/>
                    <a:cs typeface="Calibri" panose="020F0502020204030204" charset="0"/>
                  </a:rPr>
                  <a:t> = Harga suatu barang X</a:t>
                </a:r>
                <a:br>
                  <a:rPr lang="en-US" sz="2000" b="0">
                    <a:latin typeface="Calibri" panose="020F0502020204030204" charset="0"/>
                    <a:cs typeface="Calibri" panose="020F0502020204030204" charset="0"/>
                  </a:rPr>
                </a:br>
                <a:r>
                  <a:rPr lang="en-US" sz="2000" b="0">
                    <a:latin typeface="Calibri" panose="020F0502020204030204" charset="0"/>
                    <a:cs typeface="Calibri" panose="020F0502020204030204" charset="0"/>
                  </a:rPr>
                  <a:t>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Q</m:t>
                        </m:r>
                      </m:e>
                      <m:sub>
                        <m:r>
                          <m:rPr>
                            <m:sty m:val="p"/>
                          </m:rPr>
                          <a:rPr lang="en-US" sz="2000" b="0">
                            <a:latin typeface="Cambria Math" panose="02040503050406030204" charset="0"/>
                            <a:cs typeface="Cambria Math" panose="02040503050406030204" charset="0"/>
                          </a:rPr>
                          <m:t>y</m:t>
                        </m:r>
                        <m:r>
                          <a:rPr lang="en-US" sz="2000" b="0">
                            <a:latin typeface="Cambria Math" panose="02040503050406030204" charset="0"/>
                            <a:ea typeface="MS Mincho" charset="0"/>
                            <a:cs typeface="Cambria Math" panose="02040503050406030204" charset="0"/>
                          </a:rPr>
                          <m:t> =</m:t>
                        </m:r>
                      </m:sub>
                    </m:sSub>
                  </m:oMath>
                </a14:m>
                <a:r>
                  <a:rPr lang="en-US" sz="2000" b="0">
                    <a:latin typeface="Calibri" panose="020F0502020204030204" charset="0"/>
                    <a:cs typeface="Calibri" panose="020F0502020204030204" charset="0"/>
                  </a:rPr>
                  <a:t> Jumlah barang Y yang diminta </a:t>
                </a:r>
                <a:br>
                  <a:rPr lang="en-US" sz="2000" b="0">
                    <a:latin typeface="Calibri" panose="020F0502020204030204" charset="0"/>
                    <a:cs typeface="Calibri" panose="020F0502020204030204" charset="0"/>
                  </a:rPr>
                </a:br>
                <a:br>
                  <a:rPr lang="en-US" sz="2000" b="0">
                    <a:latin typeface="Calibri" panose="020F0502020204030204" charset="0"/>
                    <a:cs typeface="Calibri" panose="020F0502020204030204" charset="0"/>
                  </a:rPr>
                </a:br>
                <a:r>
                  <a:rPr lang="en-US" sz="2000" b="0">
                    <a:latin typeface="Calibri" panose="020F0502020204030204" charset="0"/>
                    <a:cs typeface="Calibri" panose="020F0502020204030204" charset="0"/>
                  </a:rPr>
                  <a:t>2. Kedua, yakni koefisien elastisitas permintaan silang titik </a:t>
                </a:r>
                <a14:m>
                  <m:oMath xmlns:m="http://schemas.openxmlformats.org/officeDocument/2006/math">
                    <m:r>
                      <a:rPr lang="en-US" sz="2000" b="0">
                        <a:latin typeface="Cambria Math" panose="02040503050406030204" charset="0"/>
                        <a:ea typeface="MS Mincho" charset="0"/>
                        <a:cs typeface="Cambria Math" panose="02040503050406030204" charset="0"/>
                      </a:rPr>
                      <m:t>                                            </m:t>
                    </m:r>
                  </m:oMath>
                </a14:m>
                <a:br>
                  <a:rPr lang="en-US" sz="2000" b="0">
                    <a:latin typeface="Calibri" panose="020F0502020204030204" charset="0"/>
                    <a:cs typeface="Calibri" panose="020F0502020204030204" charset="0"/>
                  </a:rPr>
                </a:br>
                <a:br>
                  <a:rPr lang="en-US" sz="2000" b="0">
                    <a:latin typeface="Calibri" panose="020F0502020204030204" charset="0"/>
                    <a:cs typeface="Calibri" panose="020F0502020204030204" charset="0"/>
                  </a:rPr>
                </a:br>
                <a14:m>
                  <m:oMathPara xmlns:m="http://schemas.openxmlformats.org/officeDocument/2006/math">
                    <m:oMathParaPr>
                      <m:jc m:val="centerGroup"/>
                    </m:oMathParaPr>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m:rPr>
                              <m:sty m:val="p"/>
                            </m:rPr>
                            <a:rPr lang="en-US" sz="2000" b="0">
                              <a:latin typeface="Cambria Math" panose="02040503050406030204" charset="0"/>
                              <a:cs typeface="Cambria Math" panose="02040503050406030204" charset="0"/>
                            </a:rPr>
                            <m:t>xy</m:t>
                          </m:r>
                          <m:r>
                            <a:rPr lang="en-US" sz="2000" b="0">
                              <a:latin typeface="Cambria Math" panose="02040503050406030204" charset="0"/>
                              <a:ea typeface="MS Mincho" charset="0"/>
                              <a:cs typeface="Cambria Math" panose="02040503050406030204" charset="0"/>
                            </a:rPr>
                            <m:t>  =</m:t>
                          </m:r>
                        </m:sub>
                      </m:sSub>
                      <m:f>
                        <m:fPr>
                          <m:ctrlPr>
                            <a:rPr lang="en-US" sz="2000" b="0">
                              <a:latin typeface="Cambria Math" panose="02040503050406030204" charset="0"/>
                              <a:cs typeface="Cambria Math" panose="02040503050406030204" charset="0"/>
                            </a:rPr>
                          </m:ctrlPr>
                        </m:fPr>
                        <m:num>
                          <m:r>
                            <a:rPr lang="en-US" sz="2000" b="0">
                              <a:latin typeface="Cambria Math" panose="02040503050406030204" charset="0"/>
                              <a:ea typeface="MS Mincho" charset="0"/>
                              <a:cs typeface="Cambria Math" panose="02040503050406030204" charset="0"/>
                            </a:rPr>
                            <m:t>∆</m:t>
                          </m:r>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Q</m:t>
                              </m:r>
                            </m:e>
                            <m:sub>
                              <m:r>
                                <m:rPr>
                                  <m:sty m:val="p"/>
                                </m:rPr>
                                <a:rPr lang="en-US" sz="2000" b="0">
                                  <a:latin typeface="Cambria Math" panose="02040503050406030204" charset="0"/>
                                  <a:cs typeface="Cambria Math" panose="02040503050406030204" charset="0"/>
                                </a:rPr>
                                <m:t>y</m:t>
                              </m:r>
                            </m:sub>
                          </m:sSub>
                        </m:num>
                        <m:den>
                          <m:r>
                            <a:rPr lang="en-US" sz="2000" b="0">
                              <a:latin typeface="Cambria Math" panose="02040503050406030204" charset="0"/>
                              <a:ea typeface="MS Mincho" charset="0"/>
                              <a:cs typeface="Cambria Math" panose="02040503050406030204" charset="0"/>
                            </a:rPr>
                            <m:t>∆</m:t>
                          </m:r>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P</m:t>
                              </m:r>
                            </m:e>
                            <m:sub>
                              <m:r>
                                <m:rPr>
                                  <m:sty m:val="p"/>
                                </m:rPr>
                                <a:rPr lang="en-US" sz="2000" b="0">
                                  <a:latin typeface="Cambria Math" panose="02040503050406030204" charset="0"/>
                                  <a:cs typeface="Cambria Math" panose="02040503050406030204" charset="0"/>
                                </a:rPr>
                                <m:t>x</m:t>
                              </m:r>
                            </m:sub>
                          </m:sSub>
                        </m:den>
                      </m:f>
                      <m:r>
                        <a:rPr lang="en-US" sz="2000" b="0">
                          <a:latin typeface="Cambria Math" panose="02040503050406030204" charset="0"/>
                          <a:ea typeface="MS Mincho" charset="0"/>
                          <a:cs typeface="Cambria Math" panose="02040503050406030204" charset="0"/>
                        </a:rPr>
                        <m:t>∙</m:t>
                      </m:r>
                      <m:f>
                        <m:fPr>
                          <m:ctrlPr>
                            <a:rPr lang="en-US" sz="2000" b="0">
                              <a:latin typeface="Cambria Math" panose="02040503050406030204" charset="0"/>
                              <a:cs typeface="Cambria Math" panose="02040503050406030204" charset="0"/>
                            </a:rPr>
                          </m:ctrlPr>
                        </m:fPr>
                        <m:num>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P</m:t>
                              </m:r>
                            </m:e>
                            <m:sub>
                              <m:r>
                                <m:rPr>
                                  <m:sty m:val="p"/>
                                </m:rPr>
                                <a:rPr lang="en-US" sz="2000" b="0">
                                  <a:latin typeface="Cambria Math" panose="02040503050406030204" charset="0"/>
                                  <a:cs typeface="Cambria Math" panose="02040503050406030204" charset="0"/>
                                </a:rPr>
                                <m:t>x</m:t>
                              </m:r>
                            </m:sub>
                          </m:sSub>
                        </m:num>
                        <m:den>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Q</m:t>
                              </m:r>
                            </m:e>
                            <m:sub>
                              <m:r>
                                <m:rPr>
                                  <m:sty m:val="p"/>
                                </m:rPr>
                                <a:rPr lang="en-US" sz="2000" b="0">
                                  <a:latin typeface="Cambria Math" panose="02040503050406030204" charset="0"/>
                                  <a:cs typeface="Cambria Math" panose="02040503050406030204" charset="0"/>
                                </a:rPr>
                                <m:t>y</m:t>
                              </m:r>
                            </m:sub>
                          </m:sSub>
                        </m:den>
                      </m:f>
                    </m:oMath>
                  </m:oMathPara>
                </a14:m>
                <a:br>
                  <a:rPr lang="en-US" sz="2000" b="0">
                    <a:latin typeface="Calibri" panose="020F0502020204030204" charset="0"/>
                    <a:cs typeface="Calibri" panose="020F0502020204030204" charset="0"/>
                  </a:rPr>
                </a:br>
                <a:br>
                  <a:rPr lang="en-US" sz="2000" b="0">
                    <a:latin typeface="Calibri" panose="020F0502020204030204" charset="0"/>
                    <a:cs typeface="Calibri" panose="020F0502020204030204" charset="0"/>
                  </a:rPr>
                </a:br>
                <a:r>
                  <a:rPr lang="en-US" sz="2000" b="0">
                    <a:latin typeface="Calibri" panose="020F0502020204030204" charset="0"/>
                    <a:cs typeface="Calibri" panose="020F0502020204030204" charset="0"/>
                  </a:rPr>
                  <a:t>Rumus ini dipakai jika persamaan fungsi permintaan diketahui. Fungsi permintaan tersebut terdapat nilai koefisien kemiringan masing – masing variable yang nilainya adalah  </a:t>
                </a:r>
                <a14:m>
                  <m:oMath xmlns:m="http://schemas.openxmlformats.org/officeDocument/2006/math">
                    <m:f>
                      <m:fPr>
                        <m:ctrlPr>
                          <a:rPr lang="en-US" sz="2000" b="0">
                            <a:latin typeface="Cambria Math" panose="02040503050406030204" charset="0"/>
                            <a:cs typeface="Cambria Math" panose="02040503050406030204" charset="0"/>
                          </a:rPr>
                        </m:ctrlPr>
                      </m:fPr>
                      <m:num>
                        <m:r>
                          <a:rPr lang="en-US" sz="2000" b="0">
                            <a:latin typeface="Cambria Math" panose="02040503050406030204" charset="0"/>
                            <a:ea typeface="MS Mincho" charset="0"/>
                            <a:cs typeface="Cambria Math" panose="02040503050406030204" charset="0"/>
                          </a:rPr>
                          <m:t>∆</m:t>
                        </m:r>
                        <m:r>
                          <m:rPr>
                            <m:sty m:val="p"/>
                          </m:rPr>
                          <a:rPr lang="en-US" sz="2000" b="0">
                            <a:latin typeface="Cambria Math" panose="02040503050406030204" charset="0"/>
                            <a:cs typeface="Cambria Math" panose="02040503050406030204" charset="0"/>
                          </a:rPr>
                          <m:t>P</m:t>
                        </m:r>
                      </m:num>
                      <m:den>
                        <m:r>
                          <a:rPr lang="en-US" sz="2000" b="0">
                            <a:latin typeface="Cambria Math" panose="02040503050406030204" charset="0"/>
                            <a:ea typeface="MS Mincho" charset="0"/>
                            <a:cs typeface="Cambria Math" panose="02040503050406030204" charset="0"/>
                          </a:rPr>
                          <m:t>∆</m:t>
                        </m:r>
                        <m:r>
                          <m:rPr>
                            <m:sty m:val="p"/>
                          </m:rPr>
                          <a:rPr lang="en-US" sz="2000" b="0">
                            <a:latin typeface="Cambria Math" panose="02040503050406030204" charset="0"/>
                            <a:cs typeface="Cambria Math" panose="02040503050406030204" charset="0"/>
                          </a:rPr>
                          <m:t>Q</m:t>
                        </m:r>
                      </m:den>
                    </m:f>
                  </m:oMath>
                </a14:m>
                <a:br>
                  <a:rPr lang="en-US" sz="2000" b="0">
                    <a:latin typeface="Calibri" panose="020F0502020204030204" charset="0"/>
                    <a:cs typeface="Calibri" panose="020F0502020204030204" charset="0"/>
                  </a:rPr>
                </a:br>
                <a:r>
                  <a:rPr lang="en-US" sz="2000" b="0">
                    <a:latin typeface="Calibri" panose="020F0502020204030204" charset="0"/>
                    <a:cs typeface="Calibri" panose="020F0502020204030204" charset="0"/>
                  </a:rPr>
                  <a:t> </a:t>
                </a:r>
                <a:br>
                  <a:rPr lang="en-US" sz="2000" b="0">
                    <a:latin typeface="Calibri" panose="020F0502020204030204" charset="0"/>
                    <a:cs typeface="Calibri" panose="020F0502020204030204" charset="0"/>
                  </a:rPr>
                </a:br>
                <a:br>
                  <a:rPr lang="en-US" sz="2000" i="1">
                    <a:latin typeface="Cambria Math" panose="02040503050406030204" charset="0"/>
                    <a:cs typeface="Cambria Math" panose="02040503050406030204" charset="0"/>
                  </a:rPr>
                </a:br>
                <a:br>
                  <a:rPr lang="en-US" sz="2000" i="1">
                    <a:latin typeface="Cambria Math" panose="02040503050406030204" charset="0"/>
                    <a:cs typeface="Cambria Math" panose="02040503050406030204" charset="0"/>
                  </a:rPr>
                </a:br>
                <a:endParaRPr lang="en-US" sz="2000" i="1">
                  <a:latin typeface="Cambria Math" panose="02040503050406030204" charset="0"/>
                  <a:cs typeface="Cambria Math" panose="02040503050406030204" charset="0"/>
                </a:endParaRPr>
              </a:p>
            </p:txBody>
          </p:sp>
        </mc:Choice>
        <mc:Fallback>
          <p:sp>
            <p:nvSpPr>
              <p:cNvPr id="2" name="Title 1"/>
              <p:cNvSpPr>
                <a:spLocks noRot="1" noChangeAspect="1" noMove="1" noResize="1" noEditPoints="1" noAdjustHandles="1" noChangeArrowheads="1" noChangeShapeType="1" noTextEdit="1"/>
              </p:cNvSpPr>
              <p:nvPr>
                <p:ph type="title"/>
              </p:nvPr>
            </p:nvSpPr>
            <p:spPr>
              <a:xfrm>
                <a:off x="407035" y="1214755"/>
                <a:ext cx="11452860" cy="5313045"/>
              </a:xfrm>
              <a:blipFill rotWithShape="1">
                <a:blip r:embed="rId1"/>
                <a:stretch>
                  <a:fillRect b="-19027"/>
                </a:stretch>
              </a:blipFill>
            </p:spPr>
            <p:txBody>
              <a:bodyPr/>
              <a:lstStyle/>
              <a:p>
                <a:r>
                  <a:rPr lang="en-US"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45415" y="1321435"/>
                <a:ext cx="11604625" cy="5076825"/>
              </a:xfrm>
            </p:spPr>
            <p:txBody>
              <a:bodyPr/>
              <a:p>
                <a:pPr marL="342900" indent="-342900" algn="l">
                  <a:buFont typeface="Arial" panose="020B0604020202020204" pitchFamily="34" charset="0"/>
                  <a:buChar char="•"/>
                </a:pPr>
                <a:r>
                  <a:rPr lang="en-US" sz="2000"/>
                  <a:t>  jika persamaan fungsi permintaan tidak diketahui eumus di atas berubah menjadi :</a:t>
                </a:r>
                <a:br>
                  <a:rPr lang="en-US" sz="2000"/>
                </a:br>
                <a:r>
                  <a:rPr lang="en-US" sz="2000"/>
                  <a:t> </a:t>
                </a:r>
                <a:br>
                  <a:rPr lang="en-US" sz="2000"/>
                </a:b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charset="0"/>
                              <a:cs typeface="Cambria Math" panose="02040503050406030204" charset="0"/>
                            </a:rPr>
                          </m:ctrlPr>
                        </m:sSubPr>
                        <m:e>
                          <m:r>
                            <a:rPr lang="en-US" sz="2000" i="1">
                              <a:latin typeface="Cambria Math" panose="02040503050406030204" charset="0"/>
                              <a:cs typeface="Cambria Math" panose="02040503050406030204" charset="0"/>
                            </a:rPr>
                            <m:t>𝒆</m:t>
                          </m:r>
                        </m:e>
                        <m:sub>
                          <m:r>
                            <a:rPr lang="en-US" sz="2000" i="1">
                              <a:latin typeface="Cambria Math" panose="02040503050406030204" charset="0"/>
                              <a:cs typeface="Cambria Math" panose="02040503050406030204" charset="0"/>
                            </a:rPr>
                            <m:t>𝒙𝒚</m:t>
                          </m:r>
                        </m:sub>
                      </m:sSub>
                      <m:r>
                        <a:rPr lang="en-US" sz="2000" i="1">
                          <a:latin typeface="Cambria Math" panose="02040503050406030204" charset="0"/>
                          <a:cs typeface="Cambria Math" panose="02040503050406030204" charset="0"/>
                        </a:rPr>
                        <m:t>=</m:t>
                      </m:r>
                      <m:f>
                        <m:fPr>
                          <m:ctrlPr>
                            <a:rPr lang="en-US" sz="2000" i="1">
                              <a:latin typeface="Cambria Math" panose="02040503050406030204" charset="0"/>
                              <a:cs typeface="Cambria Math" panose="02040503050406030204" charset="0"/>
                            </a:rPr>
                          </m:ctrlPr>
                        </m:fPr>
                        <m:num>
                          <m:sSub>
                            <m:sSubPr>
                              <m:ctrlPr>
                                <a:rPr lang="en-US" sz="2000" i="1">
                                  <a:latin typeface="Cambria Math" panose="02040503050406030204" charset="0"/>
                                  <a:cs typeface="Cambria Math" panose="02040503050406030204" charset="0"/>
                                </a:rPr>
                              </m:ctrlPr>
                            </m:sSubPr>
                            <m:e>
                              <m:r>
                                <a:rPr lang="en-US" sz="2000" b="1" i="1">
                                  <a:latin typeface="Cambria Math" panose="02040503050406030204" charset="0"/>
                                  <a:cs typeface="Cambria Math" panose="02040503050406030204" charset="0"/>
                                </a:rPr>
                                <m:t>∆</m:t>
                              </m:r>
                              <m:r>
                                <a:rPr lang="en-US" sz="2000" b="1" i="1">
                                  <a:latin typeface="Cambria Math" panose="02040503050406030204" charset="0"/>
                                  <a:cs typeface="Cambria Math" panose="02040503050406030204" charset="0"/>
                                </a:rPr>
                                <m:t>𝑸</m:t>
                              </m:r>
                            </m:e>
                            <m:sub>
                              <m:r>
                                <a:rPr lang="en-US" sz="2000" i="1">
                                  <a:latin typeface="Cambria Math" panose="02040503050406030204" charset="0"/>
                                  <a:cs typeface="Cambria Math" panose="02040503050406030204" charset="0"/>
                                </a:rPr>
                                <m:t>𝒚</m:t>
                              </m:r>
                            </m:sub>
                          </m:sSub>
                        </m:num>
                        <m:den>
                          <m:sSub>
                            <m:sSubPr>
                              <m:ctrlPr>
                                <a:rPr lang="en-US" sz="2000" i="1">
                                  <a:latin typeface="Cambria Math" panose="02040503050406030204" charset="0"/>
                                  <a:cs typeface="Cambria Math" panose="02040503050406030204" charset="0"/>
                                </a:rPr>
                              </m:ctrlPr>
                            </m:sSubPr>
                            <m:e>
                              <m:r>
                                <a:rPr lang="en-US" sz="2000" b="1" i="1">
                                  <a:latin typeface="Cambria Math" panose="02040503050406030204" charset="0"/>
                                  <a:cs typeface="Cambria Math" panose="02040503050406030204" charset="0"/>
                                </a:rPr>
                                <m:t>∆</m:t>
                              </m:r>
                            </m:e>
                            <m:sub>
                              <m:r>
                                <a:rPr lang="en-US" sz="2000" i="1">
                                  <a:latin typeface="Cambria Math" panose="02040503050406030204" charset="0"/>
                                  <a:cs typeface="Cambria Math" panose="02040503050406030204" charset="0"/>
                                </a:rPr>
                                <m:t>𝑷𝒙</m:t>
                              </m:r>
                            </m:sub>
                          </m:sSub>
                        </m:den>
                      </m:f>
                      <m:r>
                        <a:rPr lang="en-US" sz="2000" b="1" i="1">
                          <a:latin typeface="Cambria Math" panose="02040503050406030204" charset="0"/>
                          <a:cs typeface="Cambria Math" panose="02040503050406030204" charset="0"/>
                        </a:rPr>
                        <m:t>∙</m:t>
                      </m:r>
                      <m:f>
                        <m:fPr>
                          <m:ctrlPr>
                            <a:rPr lang="en-US" sz="2000" b="1" i="1">
                              <a:latin typeface="Cambria Math" panose="02040503050406030204" charset="0"/>
                              <a:cs typeface="Cambria Math" panose="02040503050406030204" charset="0"/>
                            </a:rPr>
                          </m:ctrlPr>
                        </m:fPr>
                        <m:num>
                          <m:sSub>
                            <m:sSubPr>
                              <m:ctrlPr>
                                <a:rPr lang="en-US" sz="2000" b="1" i="1">
                                  <a:latin typeface="Cambria Math" panose="02040503050406030204" charset="0"/>
                                  <a:cs typeface="Cambria Math" panose="02040503050406030204" charset="0"/>
                                </a:rPr>
                              </m:ctrlPr>
                            </m:sSubPr>
                            <m:e>
                              <m:r>
                                <a:rPr lang="en-US" sz="2000" b="1" i="1">
                                  <a:latin typeface="Cambria Math" panose="02040503050406030204" charset="0"/>
                                  <a:cs typeface="Cambria Math" panose="02040503050406030204" charset="0"/>
                                </a:rPr>
                                <m:t>𝑷</m:t>
                              </m:r>
                            </m:e>
                            <m:sub>
                              <m:r>
                                <a:rPr lang="en-US" sz="2000" b="1" i="1">
                                  <a:latin typeface="Cambria Math" panose="02040503050406030204" charset="0"/>
                                  <a:cs typeface="Cambria Math" panose="02040503050406030204" charset="0"/>
                                </a:rPr>
                                <m:t>𝒙</m:t>
                              </m:r>
                            </m:sub>
                          </m:sSub>
                        </m:num>
                        <m:den>
                          <m:sSub>
                            <m:sSubPr>
                              <m:ctrlPr>
                                <a:rPr lang="en-US" sz="2000" b="1" i="1">
                                  <a:latin typeface="Cambria Math" panose="02040503050406030204" charset="0"/>
                                  <a:cs typeface="Cambria Math" panose="02040503050406030204" charset="0"/>
                                </a:rPr>
                              </m:ctrlPr>
                            </m:sSubPr>
                            <m:e>
                              <m:r>
                                <a:rPr lang="en-US" sz="2000" b="1" i="1">
                                  <a:latin typeface="Cambria Math" panose="02040503050406030204" charset="0"/>
                                  <a:cs typeface="Cambria Math" panose="02040503050406030204" charset="0"/>
                                </a:rPr>
                                <m:t>𝑸</m:t>
                              </m:r>
                            </m:e>
                            <m:sub>
                              <m:r>
                                <a:rPr lang="en-US" sz="2000" b="1" i="1">
                                  <a:latin typeface="Cambria Math" panose="02040503050406030204" charset="0"/>
                                  <a:cs typeface="Cambria Math" panose="02040503050406030204" charset="0"/>
                                </a:rPr>
                                <m:t>𝒚</m:t>
                              </m:r>
                            </m:sub>
                          </m:sSub>
                        </m:den>
                      </m:f>
                    </m:oMath>
                  </m:oMathPara>
                </a14:m>
                <a:br>
                  <a:rPr lang="en-US" sz="2000" b="1" i="1">
                    <a:latin typeface="Cambria Math" panose="02040503050406030204" charset="0"/>
                    <a:cs typeface="Cambria Math" panose="02040503050406030204" charset="0"/>
                  </a:rPr>
                </a:br>
                <a:r>
                  <a:rPr lang="en-US" sz="2000" b="0">
                    <a:cs typeface="+mj-lt"/>
                  </a:rPr>
                  <a:t>1. </a:t>
                </a:r>
                <a:r>
                  <a:rPr lang="en-US" sz="2000">
                    <a:cs typeface="+mj-lt"/>
                  </a:rPr>
                  <a:t> </a:t>
                </a:r>
                <a14:m>
                  <m:oMath xmlns:m="http://schemas.openxmlformats.org/officeDocument/2006/math">
                    <m:sSub>
                      <m:sSubPr>
                        <m:ctrlPr>
                          <a:rPr lang="en-US" sz="2000">
                            <a:latin typeface="Cambria Math" panose="02040503050406030204" charset="0"/>
                            <a:cs typeface="Cambria Math" panose="02040503050406030204" charset="0"/>
                          </a:rPr>
                        </m:ctrlPr>
                      </m:sSubPr>
                      <m:e>
                        <m:r>
                          <m:rPr>
                            <m:sty m:val="p"/>
                          </m:rPr>
                          <a:rPr lang="en-US" sz="2000">
                            <a:latin typeface="Cambria Math" panose="02040503050406030204" charset="0"/>
                            <a:cs typeface="Cambria Math" panose="02040503050406030204" charset="0"/>
                          </a:rPr>
                          <m:t>e</m:t>
                        </m:r>
                      </m:e>
                      <m:sub>
                        <m:r>
                          <m:rPr>
                            <m:sty m:val="p"/>
                          </m:rPr>
                          <a:rPr lang="en-US" sz="2000">
                            <a:latin typeface="Cambria Math" panose="02040503050406030204" charset="0"/>
                            <a:cs typeface="Cambria Math" panose="02040503050406030204" charset="0"/>
                          </a:rPr>
                          <m:t>xy</m:t>
                        </m:r>
                        <m:r>
                          <a:rPr lang="en-US" sz="2000">
                            <a:latin typeface="Cambria Math" panose="02040503050406030204" charset="0"/>
                            <a:ea typeface="MS Mincho" charset="0"/>
                            <a:cs typeface="Cambria Math" panose="02040503050406030204" charset="0"/>
                          </a:rPr>
                          <m:t> </m:t>
                        </m:r>
                      </m:sub>
                    </m:sSub>
                  </m:oMath>
                </a14:m>
                <a:r>
                  <a:rPr lang="en-US" sz="2000">
                    <a:cs typeface="+mj-lt"/>
                  </a:rPr>
                  <a:t>= 0 </a:t>
                </a:r>
                <a:r>
                  <a:rPr lang="en-US" sz="2000" b="0">
                    <a:cs typeface="+mj-lt"/>
                  </a:rPr>
                  <a:t>Maka barang X dan Y tidak memili hubungan apa-apa. Kedua barang itu adalah independent goods.</a:t>
                </a:r>
                <a:br>
                  <a:rPr lang="en-US" sz="2000" b="0">
                    <a:cs typeface="+mj-lt"/>
                  </a:rPr>
                </a:br>
                <a:br>
                  <a:rPr lang="en-US" sz="2000" b="0">
                    <a:cs typeface="+mj-lt"/>
                  </a:rPr>
                </a:br>
                <a:r>
                  <a:rPr lang="en-US" sz="2000" b="0">
                    <a:cs typeface="+mj-lt"/>
                  </a:rPr>
                  <a:t>2.</a:t>
                </a:r>
                <a:r>
                  <a:rPr lang="en-US" sz="2000">
                    <a:cs typeface="+mj-lt"/>
                  </a:rPr>
                  <a:t> </a:t>
                </a:r>
                <a14:m>
                  <m:oMath xmlns:m="http://schemas.openxmlformats.org/officeDocument/2006/math">
                    <m:sSub>
                      <m:sSubPr>
                        <m:ctrlPr>
                          <a:rPr lang="en-US" sz="2000">
                            <a:latin typeface="Cambria Math" panose="02040503050406030204" charset="0"/>
                            <a:cs typeface="Cambria Math" panose="02040503050406030204" charset="0"/>
                          </a:rPr>
                        </m:ctrlPr>
                      </m:sSubPr>
                      <m:e>
                        <m:r>
                          <m:rPr>
                            <m:sty m:val="p"/>
                          </m:rPr>
                          <a:rPr lang="en-US" sz="2000">
                            <a:latin typeface="Cambria Math" panose="02040503050406030204" charset="0"/>
                            <a:cs typeface="Cambria Math" panose="02040503050406030204" charset="0"/>
                          </a:rPr>
                          <m:t>e</m:t>
                        </m:r>
                      </m:e>
                      <m:sub>
                        <m:r>
                          <m:rPr>
                            <m:sty m:val="p"/>
                          </m:rPr>
                          <a:rPr lang="en-US" sz="2000">
                            <a:latin typeface="Cambria Math" panose="02040503050406030204" charset="0"/>
                            <a:cs typeface="Cambria Math" panose="02040503050406030204" charset="0"/>
                          </a:rPr>
                          <m:t>xy</m:t>
                        </m:r>
                      </m:sub>
                    </m:sSub>
                    <m:r>
                      <a:rPr lang="en-US" sz="2000">
                        <a:latin typeface="Cambria Math" panose="02040503050406030204" charset="0"/>
                        <a:ea typeface="MS Mincho" charset="0"/>
                        <a:cs typeface="Cambria Math" panose="02040503050406030204" charset="0"/>
                      </a:rPr>
                      <m:t>&gt;</m:t>
                    </m:r>
                    <m:r>
                      <a:rPr lang="en-US" sz="2000">
                        <a:latin typeface="Cambria Math" panose="02040503050406030204" charset="0"/>
                        <a:cs typeface="Cambria Math" panose="02040503050406030204" charset="0"/>
                      </a:rPr>
                      <m:t>0</m:t>
                    </m:r>
                    <m:r>
                      <a:rPr lang="en-US" sz="2000">
                        <a:latin typeface="Cambria Math" panose="02040503050406030204" charset="0"/>
                        <a:ea typeface="MS Mincho" charset="0"/>
                        <a:cs typeface="Cambria Math" panose="02040503050406030204" charset="0"/>
                      </a:rPr>
                      <m:t> </m:t>
                    </m:r>
                  </m:oMath>
                </a14:m>
                <a:r>
                  <a:rPr lang="en-US" sz="2000" b="0">
                    <a:cs typeface="+mj-lt"/>
                  </a:rPr>
                  <a:t>atau positif, maka barang X dan Y berhubungan subtitusi. Atau barang yang satu merupakan barang subtitusi atau penganti barang kebutuhan lainya. Semakin besar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m:rPr>
                            <m:sty m:val="p"/>
                          </m:rPr>
                          <a:rPr lang="en-US" sz="2000" b="0">
                            <a:latin typeface="Cambria Math" panose="02040503050406030204" charset="0"/>
                            <a:cs typeface="Cambria Math" panose="02040503050406030204" charset="0"/>
                          </a:rPr>
                          <m:t>xy</m:t>
                        </m:r>
                      </m:sub>
                    </m:sSub>
                  </m:oMath>
                </a14:m>
                <a:r>
                  <a:rPr lang="en-US" sz="2000" b="0">
                    <a:cs typeface="+mj-lt"/>
                  </a:rPr>
                  <a:t> itu semakin besar semakin baik dan kuat hubungan subtitusinya</a:t>
                </a:r>
                <a:br>
                  <a:rPr lang="en-US" sz="2000" b="0">
                    <a:cs typeface="+mj-lt"/>
                  </a:rPr>
                </a:br>
                <a:br>
                  <a:rPr lang="en-US" sz="2000" b="0">
                    <a:cs typeface="+mj-lt"/>
                  </a:rPr>
                </a:br>
                <a:r>
                  <a:rPr lang="en-US" sz="2000" b="0">
                    <a:cs typeface="+mj-lt"/>
                  </a:rPr>
                  <a:t>3.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m:rPr>
                            <m:sty m:val="p"/>
                          </m:rPr>
                          <a:rPr lang="en-US" sz="2000" b="0">
                            <a:latin typeface="Cambria Math" panose="02040503050406030204" charset="0"/>
                            <a:cs typeface="Cambria Math" panose="02040503050406030204" charset="0"/>
                          </a:rPr>
                          <m:t>xy</m:t>
                        </m:r>
                      </m:sub>
                    </m:sSub>
                    <m:r>
                      <a:rPr lang="en-US" sz="2000" b="0">
                        <a:latin typeface="Cambria Math" panose="02040503050406030204" charset="0"/>
                        <a:ea typeface="MS Mincho" charset="0"/>
                        <a:cs typeface="Cambria Math" panose="02040503050406030204" charset="0"/>
                      </a:rPr>
                      <m:t>&lt;</m:t>
                    </m:r>
                  </m:oMath>
                </a14:m>
                <a:r>
                  <a:rPr lang="en-US" sz="2000" b="0">
                    <a:cs typeface="+mj-lt"/>
                  </a:rPr>
                  <a:t>0 Atau negative, maka barang X dan Y berhubungan komplementer. Atau barang yang satu merupakan  komplemen/pelengkap bagi barang lain. Semakin besar negatifnya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m:rPr>
                            <m:sty m:val="p"/>
                          </m:rPr>
                          <a:rPr lang="en-US" sz="2000" b="0">
                            <a:latin typeface="Cambria Math" panose="02040503050406030204" charset="0"/>
                            <a:cs typeface="Cambria Math" panose="02040503050406030204" charset="0"/>
                          </a:rPr>
                          <m:t>xy</m:t>
                        </m:r>
                      </m:sub>
                    </m:sSub>
                    <m:r>
                      <a:rPr lang="en-US" sz="2000" b="0">
                        <a:latin typeface="Cambria Math" panose="02040503050406030204" charset="0"/>
                        <a:ea typeface="MS Mincho" charset="0"/>
                        <a:cs typeface="Cambria Math" panose="02040503050406030204" charset="0"/>
                      </a:rPr>
                      <m:t> </m:t>
                    </m:r>
                  </m:oMath>
                </a14:m>
                <a:r>
                  <a:rPr lang="en-US" sz="2000" b="0">
                    <a:cs typeface="+mj-lt"/>
                  </a:rPr>
                  <a:t>nilai Semakin baik dan kuat hubungan komplementaritasnya.</a:t>
                </a:r>
                <a:br>
                  <a:rPr lang="en-US" sz="2000" b="0">
                    <a:cs typeface="+mj-lt"/>
                  </a:rPr>
                </a:br>
                <a14:m>
                  <m:oMathPara xmlns:m="http://schemas.openxmlformats.org/officeDocument/2006/math">
                    <m:oMathParaPr>
                      <m:jc m:val="centerGroup"/>
                    </m:oMathParaPr>
                    <m:oMath xmlns:m="http://schemas.openxmlformats.org/officeDocument/2006/math">
                      <m:r>
                        <a:rPr lang="en-US" sz="2000" b="0">
                          <a:latin typeface="Cambria Math" panose="02040503050406030204" charset="0"/>
                          <a:cs typeface="Cambria Math" panose="02040503050406030204" charset="0"/>
                        </a:rPr>
                        <m:t> </m:t>
                      </m:r>
                    </m:oMath>
                  </m:oMathPara>
                </a14:m>
                <a:br>
                  <a:rPr lang="en-US" sz="2000" b="0">
                    <a:latin typeface="Cambria Math" panose="02040503050406030204" charset="0"/>
                    <a:cs typeface="Cambria Math" panose="02040503050406030204" charset="0"/>
                  </a:rPr>
                </a:br>
                <a:endParaRPr lang="en-US" sz="2000" b="0"/>
              </a:p>
            </p:txBody>
          </p:sp>
        </mc:Choice>
        <mc:Fallback>
          <p:sp>
            <p:nvSpPr>
              <p:cNvPr id="2" name="Title 1"/>
              <p:cNvSpPr>
                <a:spLocks noRot="1" noChangeAspect="1" noMove="1" noResize="1" noEditPoints="1" noAdjustHandles="1" noChangeArrowheads="1" noChangeShapeType="1" noTextEdit="1"/>
              </p:cNvSpPr>
              <p:nvPr>
                <p:ph type="title"/>
              </p:nvPr>
            </p:nvSpPr>
            <p:spPr>
              <a:xfrm>
                <a:off x="145415" y="1321435"/>
                <a:ext cx="11604625" cy="5076825"/>
              </a:xfrm>
              <a:blipFill rotWithShape="1">
                <a:blip r:embed="rId1"/>
                <a:stretch>
                  <a:fillRect b="-851"/>
                </a:stretch>
              </a:blipFill>
            </p:spPr>
            <p:txBody>
              <a:bodyPr/>
              <a:lstStyle/>
              <a:p>
                <a:r>
                  <a:rPr lang="en-US"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80060" y="1247140"/>
            <a:ext cx="11043285" cy="5248910"/>
          </a:xfrm>
        </p:spPr>
        <p:txBody>
          <a:bodyPr/>
          <a:p>
            <a:pPr algn="l"/>
            <a:r>
              <a:rPr lang="en-US" sz="2000" b="0">
                <a:sym typeface="+mn-ea"/>
              </a:rPr>
              <a:t>   </a:t>
            </a:r>
            <a:br>
              <a:rPr lang="en-US" sz="2000" b="0">
                <a:sym typeface="+mn-ea"/>
              </a:rPr>
            </a:br>
            <a:r>
              <a:rPr lang="en-US" sz="2000" b="0">
                <a:sym typeface="+mn-ea"/>
              </a:rPr>
              <a:t>                                                                     </a:t>
            </a:r>
            <a:r>
              <a:rPr lang="en-US" sz="2000">
                <a:sym typeface="+mn-ea"/>
              </a:rPr>
              <a:t>c. Elastisitas Pendapatan</a:t>
            </a:r>
            <a:br>
              <a:rPr lang="en-US" sz="2000">
                <a:sym typeface="+mn-ea"/>
              </a:rPr>
            </a:br>
            <a:br>
              <a:rPr lang="en-US" sz="2000" b="1"/>
            </a:br>
            <a:r>
              <a:rPr lang="en-US" sz="2000" b="0">
                <a:sym typeface="+mn-ea"/>
              </a:rPr>
              <a:t>Pengertian dari Elastisitas Pendapatan (Income Elastisity) Adalah sebuah elastisitas yang menyatakan jumblah pengeluaran yang di minta karena perubahan pendaatan pada konsumen. Pendapatan konsumen sendiri adalah pendapatan perkapita konsumen di suatu daerah atau wilayah tertentu. </a:t>
            </a:r>
            <a:br>
              <a:rPr lang="en-US" sz="2000" b="0"/>
            </a:br>
            <a:br>
              <a:rPr lang="en-US" sz="2000" b="0"/>
            </a:br>
            <a:r>
              <a:rPr lang="en-US" sz="2000" b="0">
                <a:sym typeface="+mn-ea"/>
              </a:rPr>
              <a:t>Faktor yang mempengaruhi :</a:t>
            </a:r>
            <a:br>
              <a:rPr lang="en-US" sz="2000" b="0"/>
            </a:br>
            <a:r>
              <a:rPr lang="en-US" sz="2000" b="0"/>
              <a:t>1. </a:t>
            </a:r>
            <a:r>
              <a:rPr lang="en-US" sz="2000" b="0">
                <a:sym typeface="+mn-ea"/>
              </a:rPr>
              <a:t> Elatisitas pendapatan positf, yaitu apabila terjadi sebuah peningkatan permintaan berbanding lurus dengan pendapan konsumen,</a:t>
            </a:r>
            <a:br>
              <a:rPr lang="en-US" sz="2000" b="0"/>
            </a:br>
            <a:r>
              <a:rPr lang="en-US" sz="2000" b="0"/>
              <a:t>2. </a:t>
            </a:r>
            <a:r>
              <a:rPr lang="en-US" sz="2000" b="0">
                <a:sym typeface="+mn-ea"/>
              </a:rPr>
              <a:t>pendapan nol, yaitu apabila pendapatan konsumen tidak mempengaruhi perubahan pada permintaan suatu barang</a:t>
            </a:r>
            <a:br>
              <a:rPr lang="en-US" sz="2000" b="0">
                <a:sym typeface="+mn-ea"/>
              </a:rPr>
            </a:br>
            <a:r>
              <a:rPr lang="en-US" sz="2000" b="0">
                <a:sym typeface="+mn-ea"/>
              </a:rPr>
              <a:t>3.  Elastisitas pendapatan negative, yaitu apabila permintaan harga barang kebutuhan menurun akibat peningkatan pendapatan konsumen</a:t>
            </a:r>
            <a:endParaRPr lang="en-US" sz="20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295910" y="1235710"/>
                <a:ext cx="11733530" cy="5443220"/>
              </a:xfrm>
            </p:spPr>
            <p:txBody>
              <a:bodyPr/>
              <a:p>
                <a:pPr algn="l"/>
                <a:r>
                  <a:rPr lang="en-US" sz="2000" b="0"/>
                  <a:t>b)  Elastisitas pendapatan titik (pointincome elas</a:t>
                </a:r>
                <a:r>
                  <a:rPr lang="en-US" sz="2000" b="0"/>
                  <a:t>ticity)</a:t>
                </a:r>
                <a:br>
                  <a:rPr lang="en-US" sz="2000" b="0"/>
                </a:br>
                <a:br>
                  <a:rPr lang="en-US" sz="2000"/>
                </a:br>
                <a:r>
                  <a:rPr lang="en-US" sz="2000"/>
                  <a:t> </a:t>
                </a:r>
                <a:r>
                  <a:rPr lang="en-US" sz="2000" b="0"/>
                  <a:t>Rumus dari elastisitas pendapatan titik yaitu :</a:t>
                </a:r>
                <a:br>
                  <a:rPr lang="en-US" sz="2000" b="0"/>
                </a:br>
                <a:br>
                  <a:rPr lang="en-US" sz="2000" b="0"/>
                </a:br>
                <a:r>
                  <a:rPr lang="en-US" sz="2000" b="0"/>
                  <a:t>    </a:t>
                </a:r>
                <a14:m>
                  <m:oMath xmlns:m="http://schemas.openxmlformats.org/officeDocument/2006/math">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𝑒</m:t>
                        </m:r>
                      </m:e>
                      <m:sub>
                        <m:r>
                          <a:rPr lang="en-US" sz="2000" b="0" i="1">
                            <a:latin typeface="Cambria Math" panose="02040503050406030204" charset="0"/>
                            <a:cs typeface="Cambria Math" panose="02040503050406030204" charset="0"/>
                          </a:rPr>
                          <m:t>𝑖</m:t>
                        </m:r>
                      </m:sub>
                    </m:sSub>
                  </m:oMath>
                </a14:m>
                <a:r>
                  <a:rPr lang="en-US" sz="2000" b="0"/>
                  <a:t>= </a:t>
                </a:r>
                <a14:m>
                  <m:oMath xmlns:m="http://schemas.openxmlformats.org/officeDocument/2006/math">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𝑑𝑄</m:t>
                        </m:r>
                      </m:num>
                      <m:den>
                        <m:r>
                          <a:rPr lang="en-US" sz="2000" b="0" i="1">
                            <a:latin typeface="Cambria Math" panose="02040503050406030204" charset="0"/>
                            <a:cs typeface="Cambria Math" panose="02040503050406030204" charset="0"/>
                          </a:rPr>
                          <m:t>𝑑𝐼</m:t>
                        </m:r>
                      </m:den>
                    </m:f>
                    <m:r>
                      <a:rPr lang="en-US" sz="2000" b="0" i="1">
                        <a:latin typeface="Cambria Math" panose="02040503050406030204" charset="0"/>
                        <a:cs typeface="Cambria Math" panose="02040503050406030204" charset="0"/>
                      </a:rPr>
                      <m:t>∙</m:t>
                    </m:r>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𝐼</m:t>
                        </m:r>
                      </m:num>
                      <m:den>
                        <m:r>
                          <a:rPr lang="en-US" sz="2000" b="0" i="1">
                            <a:latin typeface="Cambria Math" panose="02040503050406030204" charset="0"/>
                            <a:cs typeface="Cambria Math" panose="02040503050406030204" charset="0"/>
                          </a:rPr>
                          <m:t>𝑄</m:t>
                        </m:r>
                      </m:den>
                    </m:f>
                  </m:oMath>
                </a14:m>
                <a:br>
                  <a:rPr lang="en-US" sz="2000" b="0" i="1">
                    <a:latin typeface="Cambria Math" panose="02040503050406030204" charset="0"/>
                    <a:cs typeface="Cambria Math" panose="02040503050406030204" charset="0"/>
                  </a:rPr>
                </a:br>
                <a:br>
                  <a:rPr lang="en-US" sz="2000" b="0" i="1">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Untuk kurva Engel yg linier, dQ / dI itu konstan sehingga dapat dituliskan menjadi </a:t>
                </a:r>
                <a14:m>
                  <m:oMath xmlns:m="http://schemas.openxmlformats.org/officeDocument/2006/math">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I</m:t>
                    </m:r>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Q</m:t>
                    </m:r>
                  </m:oMath>
                </a14:m>
                <a:br>
                  <a:rPr lang="en-US" sz="2000" b="0">
                    <a:latin typeface="Cambria Math" panose="02040503050406030204" charset="0"/>
                    <a:cs typeface="Cambria Math" panose="02040503050406030204" charset="0"/>
                  </a:rPr>
                </a:b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a:rPr lang="en-US" sz="2000" b="0">
                            <a:latin typeface="Cambria Math" panose="02040503050406030204" charset="0"/>
                            <a:cs typeface="Cambria Math" panose="02040503050406030204" charset="0"/>
                          </a:rPr>
                          <m:t> </m:t>
                        </m:r>
                        <m:r>
                          <m:rPr>
                            <m:sty m:val="p"/>
                          </m:rPr>
                          <a:rPr lang="en-US" sz="2000" b="0">
                            <a:latin typeface="Cambria Math" panose="02040503050406030204" charset="0"/>
                            <a:cs typeface="Cambria Math" panose="02040503050406030204" charset="0"/>
                          </a:rPr>
                          <m:t>i</m:t>
                        </m:r>
                      </m:sub>
                    </m:sSub>
                  </m:oMath>
                </a14:m>
                <a:r>
                  <a:rPr lang="en-US" sz="2000" b="0">
                    <a:latin typeface="Cambria Math" panose="02040503050406030204" charset="0"/>
                    <a:cs typeface="Cambria Math" panose="02040503050406030204" charset="0"/>
                  </a:rPr>
                  <a:t>= </a:t>
                </a:r>
                <a14:m>
                  <m:oMath xmlns:m="http://schemas.openxmlformats.org/officeDocument/2006/math">
                    <m:f>
                      <m:fPr>
                        <m:ctrlPr>
                          <a:rPr lang="en-US" sz="2000" b="0">
                            <a:latin typeface="Cambria Math" panose="02040503050406030204" charset="0"/>
                            <a:cs typeface="Cambria Math" panose="02040503050406030204" charset="0"/>
                          </a:rPr>
                        </m:ctrlPr>
                      </m:fPr>
                      <m:num>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Q</m:t>
                        </m:r>
                      </m:num>
                      <m:den>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I</m:t>
                        </m:r>
                      </m:den>
                    </m:f>
                    <m:r>
                      <a:rPr lang="en-US" sz="2000" b="0">
                        <a:latin typeface="Cambria Math" panose="02040503050406030204" charset="0"/>
                        <a:cs typeface="Cambria Math" panose="02040503050406030204" charset="0"/>
                      </a:rPr>
                      <m:t>∙</m:t>
                    </m:r>
                    <m:f>
                      <m:fPr>
                        <m:ctrlPr>
                          <a:rPr lang="en-US" sz="2000" b="0">
                            <a:latin typeface="Cambria Math" panose="02040503050406030204" charset="0"/>
                            <a:cs typeface="Cambria Math" panose="02040503050406030204" charset="0"/>
                          </a:rPr>
                        </m:ctrlPr>
                      </m:fPr>
                      <m:num>
                        <m:r>
                          <m:rPr>
                            <m:sty m:val="p"/>
                          </m:rPr>
                          <a:rPr lang="en-US" sz="2000" b="0">
                            <a:latin typeface="Cambria Math" panose="02040503050406030204" charset="0"/>
                            <a:cs typeface="Cambria Math" panose="02040503050406030204" charset="0"/>
                          </a:rPr>
                          <m:t>I</m:t>
                        </m:r>
                      </m:num>
                      <m:den>
                        <m:r>
                          <m:rPr>
                            <m:sty m:val="p"/>
                          </m:rPr>
                          <a:rPr lang="en-US" sz="2000" b="0">
                            <a:latin typeface="Cambria Math" panose="02040503050406030204" charset="0"/>
                            <a:cs typeface="Cambria Math" panose="02040503050406030204" charset="0"/>
                          </a:rPr>
                          <m:t>Q</m:t>
                        </m:r>
                      </m:den>
                    </m:f>
                  </m:oMath>
                </a14:m>
                <a:br>
                  <a:rPr lang="en-US" sz="2000" b="0">
                    <a:latin typeface="Cambria Math" panose="02040503050406030204" charset="0"/>
                    <a:cs typeface="Cambria Math" panose="02040503050406030204" charset="0"/>
                  </a:rPr>
                </a:br>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Dalam 3 rumus diatas koefesien pendapatan memiliki hasil yang baik/positif untuk</a:t>
                </a:r>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barang biasa yang permintaanya naik dan buruk/negative untuk barang yang</a:t>
                </a:r>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permintaanya turun.</a:t>
                </a:r>
                <a:br>
                  <a:rPr lang="en-US" sz="2000" b="0">
                    <a:latin typeface="Cambria Math" panose="02040503050406030204" charset="0"/>
                    <a:cs typeface="Cambria Math" panose="02040503050406030204" charset="0"/>
                  </a:rPr>
                </a:br>
                <a:br>
                  <a:rPr lang="en-US" sz="2000" b="0" i="1">
                    <a:latin typeface="Cambria Math" panose="02040503050406030204" charset="0"/>
                    <a:cs typeface="Cambria Math" panose="02040503050406030204" charset="0"/>
                  </a:rPr>
                </a:br>
                <a:br>
                  <a:rPr lang="en-US" sz="2000" b="1" i="1">
                    <a:latin typeface="Cambria Math" panose="02040503050406030204" charset="0"/>
                    <a:cs typeface="Cambria Math" panose="02040503050406030204" charset="0"/>
                  </a:rPr>
                </a:br>
                <a:br>
                  <a:rPr lang="en-US" sz="2000" b="1" i="1">
                    <a:latin typeface="Cambria Math" panose="02040503050406030204" charset="0"/>
                    <a:cs typeface="Cambria Math" panose="02040503050406030204" charset="0"/>
                  </a:rPr>
                </a:br>
                <a:br>
                  <a:rPr lang="en-US" sz="2000" b="1" i="1">
                    <a:latin typeface="Cambria Math" panose="02040503050406030204" charset="0"/>
                    <a:cs typeface="Cambria Math" panose="02040503050406030204" charset="0"/>
                  </a:rPr>
                </a:br>
                <a:br>
                  <a:rPr lang="en-US" sz="2000" b="1" i="1">
                    <a:latin typeface="Cambria Math" panose="02040503050406030204" charset="0"/>
                    <a:cs typeface="Cambria Math" panose="02040503050406030204" charset="0"/>
                  </a:rPr>
                </a:br>
                <a:br>
                  <a:rPr lang="en-US" sz="2000" b="1" i="1">
                    <a:latin typeface="Cambria Math" panose="02040503050406030204" charset="0"/>
                    <a:cs typeface="Cambria Math" panose="02040503050406030204" charset="0"/>
                  </a:rPr>
                </a:br>
                <a:br>
                  <a:rPr lang="en-US" sz="2000"/>
                </a:br>
                <a:br>
                  <a:rPr lang="en-US"/>
                </a:br>
                <a:br>
                  <a:rPr lang="en-US"/>
                </a:br>
                <a:endParaRPr lang="en-US"/>
              </a:p>
            </p:txBody>
          </p:sp>
        </mc:Choice>
        <mc:Fallback>
          <p:sp>
            <p:nvSpPr>
              <p:cNvPr id="2" name="Title 1"/>
              <p:cNvSpPr>
                <a:spLocks noRot="1" noChangeAspect="1" noMove="1" noResize="1" noEditPoints="1" noAdjustHandles="1" noChangeArrowheads="1" noChangeShapeType="1" noTextEdit="1"/>
              </p:cNvSpPr>
              <p:nvPr>
                <p:ph type="title"/>
              </p:nvPr>
            </p:nvSpPr>
            <p:spPr>
              <a:xfrm>
                <a:off x="295910" y="1235710"/>
                <a:ext cx="11733530" cy="5443220"/>
              </a:xfrm>
              <a:blipFill rotWithShape="1">
                <a:blip r:embed="rId1"/>
                <a:stretch>
                  <a:fillRect b="-36806"/>
                </a:stretch>
              </a:blipFill>
            </p:spPr>
            <p:txBody>
              <a:bodyPr/>
              <a:lstStyle/>
              <a:p>
                <a:r>
                  <a:rPr lang="en-US"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209550" y="1365250"/>
                <a:ext cx="11324590" cy="5249545"/>
              </a:xfrm>
            </p:spPr>
            <p:txBody>
              <a:bodyPr/>
              <a:p>
                <a:pPr algn="l"/>
                <a:r>
                  <a:rPr lang="en-US" sz="2000">
                    <a:sym typeface="+mn-ea"/>
                  </a:rPr>
                  <a:t>                                                                    RUMUS ELASTISTAS PENDAPATAN :</a:t>
                </a:r>
                <a:br>
                  <a:rPr lang="en-US" sz="2000" b="0">
                    <a:latin typeface="Cambria Math" panose="02040503050406030204" charset="0"/>
                    <a:cs typeface="Cambria Math" panose="02040503050406030204" charset="0"/>
                    <a:sym typeface="+mn-ea"/>
                  </a:rPr>
                </a:br>
                <a:br>
                  <a:rPr lang="en-US" sz="2000" b="0">
                    <a:latin typeface="Cambria Math" panose="02040503050406030204" charset="0"/>
                    <a:cs typeface="Cambria Math" panose="02040503050406030204" charset="0"/>
                    <a:sym typeface="+mn-ea"/>
                  </a:rPr>
                </a:br>
                <a:r>
                  <a:rPr lang="en-US" sz="2000" b="0">
                    <a:latin typeface="Cambria Math" panose="02040503050406030204" charset="0"/>
                    <a:cs typeface="Cambria Math" panose="02040503050406030204" charset="0"/>
                    <a:sym typeface="+mn-ea"/>
                  </a:rPr>
                  <a:t> </a:t>
                </a:r>
                <a:br>
                  <a:rPr lang="en-US" sz="2000" b="0">
                    <a:latin typeface="Cambria Math" panose="02040503050406030204" charset="0"/>
                    <a:cs typeface="Cambria Math" panose="02040503050406030204" charset="0"/>
                  </a:rPr>
                </a:br>
                <a:r>
                  <a:rPr lang="en-US" sz="2000">
                    <a:sym typeface="+mn-ea"/>
                  </a:rPr>
                  <a:t> Elastisitas pendapan busur busur (arc income elasticity) </a:t>
                </a:r>
                <a:br>
                  <a:rPr lang="en-US" sz="2000"/>
                </a:br>
                <a:r>
                  <a:rPr lang="en-US" sz="2000" b="0">
                    <a:sym typeface="+mn-ea"/>
                  </a:rPr>
                  <a:t>           Untuk koefisien elatisitas pendapatan busur ini di tandai oleh adanya dua tingkat pendapatan dan dua tingkat jumlah yang diminta. Berikut rumusnya :</a:t>
                </a:r>
                <a:br>
                  <a:rPr lang="en-US" sz="2000" b="0">
                    <a:sym typeface="+mn-ea"/>
                  </a:rPr>
                </a:br>
                <a14:m>
                  <m:oMathPara xmlns:m="http://schemas.openxmlformats.org/officeDocument/2006/math">
                    <m:oMathParaPr>
                      <m:jc m:val="centerGroup"/>
                    </m:oMathParaPr>
                    <m:oMath xmlns:m="http://schemas.openxmlformats.org/officeDocument/2006/math">
                      <m:r>
                        <a:rPr lang="en-US" sz="2000" b="0">
                          <a:latin typeface="Cambria Math" panose="02040503050406030204" charset="0"/>
                          <a:cs typeface="Cambria Math" panose="02040503050406030204" charset="0"/>
                        </a:rPr>
                        <m:t>  </m:t>
                      </m:r>
                      <m:r>
                        <a:rPr lang="en-US" sz="2000" b="0">
                          <a:latin typeface="Cambria Math" panose="02040503050406030204" charset="0"/>
                          <a:cs typeface="Cambria Math" panose="02040503050406030204" charset="0"/>
                        </a:rPr>
                        <m:t>                                 </m:t>
                      </m:r>
                    </m:oMath>
                  </m:oMathPara>
                </a14:m>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                                                                           </a:t>
                </a:r>
                <a14:m>
                  <m:oMath xmlns:m="http://schemas.openxmlformats.org/officeDocument/2006/math">
                    <m:sSub>
                      <m:sSubPr>
                        <m:ctrlPr>
                          <a:rPr lang="en-US" sz="2000" b="0" i="1">
                            <a:latin typeface="Cambria Math" panose="02040503050406030204" charset="0"/>
                            <a:cs typeface="Cambria Math" panose="02040503050406030204" charset="0"/>
                          </a:rPr>
                        </m:ctrlPr>
                      </m:sSubPr>
                      <m:e>
                        <m:r>
                          <a:rPr lang="en-US" sz="2000" b="0" i="1">
                            <a:latin typeface="Cambria Math" panose="02040503050406030204" charset="0"/>
                            <a:cs typeface="Cambria Math" panose="02040503050406030204" charset="0"/>
                          </a:rPr>
                          <m:t>𝑒</m:t>
                        </m:r>
                      </m:e>
                      <m:sub>
                        <m:r>
                          <a:rPr lang="en-US" sz="2000" b="0" i="1">
                            <a:latin typeface="Cambria Math" panose="02040503050406030204" charset="0"/>
                            <a:cs typeface="Cambria Math" panose="02040503050406030204" charset="0"/>
                          </a:rPr>
                          <m:t>𝑖</m:t>
                        </m:r>
                      </m:sub>
                    </m:sSub>
                  </m:oMath>
                </a14:m>
                <a:r>
                  <a:rPr lang="en-US" sz="2000" b="0">
                    <a:sym typeface="+mn-ea"/>
                  </a:rPr>
                  <a:t>=</a:t>
                </a:r>
                <a14:m>
                  <m:oMath xmlns:m="http://schemas.openxmlformats.org/officeDocument/2006/math">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m:t>
                        </m:r>
                        <m:r>
                          <a:rPr lang="en-US" sz="2000" b="0" i="1">
                            <a:latin typeface="Cambria Math" panose="02040503050406030204" charset="0"/>
                            <a:cs typeface="Cambria Math" panose="02040503050406030204" charset="0"/>
                          </a:rPr>
                          <m:t>𝑄</m:t>
                        </m:r>
                      </m:num>
                      <m:den>
                        <m:r>
                          <a:rPr lang="en-US" sz="2000" b="0" i="1">
                            <a:latin typeface="Cambria Math" panose="02040503050406030204" charset="0"/>
                            <a:cs typeface="Cambria Math" panose="02040503050406030204" charset="0"/>
                          </a:rPr>
                          <m:t>∆</m:t>
                        </m:r>
                        <m:r>
                          <a:rPr lang="en-US" sz="2000" b="0" i="1">
                            <a:latin typeface="Cambria Math" panose="02040503050406030204" charset="0"/>
                            <a:cs typeface="Cambria Math" panose="02040503050406030204" charset="0"/>
                          </a:rPr>
                          <m:t>𝐼</m:t>
                        </m:r>
                      </m:den>
                    </m:f>
                    <m:r>
                      <a:rPr lang="en-US" sz="2000" b="0" i="1">
                        <a:latin typeface="Cambria Math" panose="02040503050406030204" charset="0"/>
                        <a:cs typeface="Cambria Math" panose="02040503050406030204" charset="0"/>
                      </a:rPr>
                      <m:t>∙</m:t>
                    </m:r>
                    <m:f>
                      <m:fPr>
                        <m:ctrlPr>
                          <a:rPr lang="en-US" sz="2000" b="0" i="1">
                            <a:latin typeface="Cambria Math" panose="02040503050406030204" charset="0"/>
                            <a:cs typeface="Cambria Math" panose="02040503050406030204" charset="0"/>
                          </a:rPr>
                        </m:ctrlPr>
                      </m:fPr>
                      <m:num>
                        <m:nary>
                          <m:naryPr>
                            <m:chr m:val="∑"/>
                            <m:limLoc m:val="undOvr"/>
                            <m:subHide m:val="on"/>
                            <m:supHide m:val="on"/>
                            <m:ctrlPr>
                              <a:rPr lang="en-US" sz="2000" b="0" i="1">
                                <a:latin typeface="Cambria Math" panose="02040503050406030204" charset="0"/>
                                <a:cs typeface="Cambria Math" panose="02040503050406030204" charset="0"/>
                              </a:rPr>
                            </m:ctrlPr>
                          </m:naryPr>
                          <m:sub/>
                          <m:sup/>
                          <m:e>
                            <m:r>
                              <a:rPr lang="en-US" sz="2000" b="0" i="1">
                                <a:latin typeface="Cambria Math" panose="02040503050406030204" charset="0"/>
                                <a:cs typeface="Cambria Math" panose="02040503050406030204" charset="0"/>
                              </a:rPr>
                              <m:t>𝐼</m:t>
                            </m:r>
                          </m:e>
                        </m:nary>
                      </m:num>
                      <m:den>
                        <m:nary>
                          <m:naryPr>
                            <m:chr m:val="∑"/>
                            <m:limLoc m:val="undOvr"/>
                            <m:subHide m:val="on"/>
                            <m:supHide m:val="on"/>
                            <m:ctrlPr>
                              <a:rPr lang="en-US" sz="2000" b="0" i="1">
                                <a:latin typeface="Cambria Math" panose="02040503050406030204" charset="0"/>
                                <a:cs typeface="Cambria Math" panose="02040503050406030204" charset="0"/>
                              </a:rPr>
                            </m:ctrlPr>
                          </m:naryPr>
                          <m:sub/>
                          <m:sup/>
                          <m:e>
                            <m:r>
                              <a:rPr lang="en-US" sz="2000" b="0" i="1">
                                <a:latin typeface="Cambria Math" panose="02040503050406030204" charset="0"/>
                                <a:cs typeface="Cambria Math" panose="02040503050406030204" charset="0"/>
                              </a:rPr>
                              <m:t>𝑄</m:t>
                            </m:r>
                          </m:e>
                        </m:nary>
                      </m:den>
                    </m:f>
                  </m:oMath>
                </a14:m>
                <a:br>
                  <a:rPr lang="en-US" sz="2000" b="0" i="1">
                    <a:latin typeface="Cambria Math" panose="02040503050406030204" charset="0"/>
                    <a:cs typeface="Cambria Math" panose="02040503050406030204" charset="0"/>
                  </a:rPr>
                </a:br>
                <a:br>
                  <a:rPr lang="en-US" sz="2000" b="0" i="1">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sym typeface="+mn-ea"/>
                  </a:rPr>
                  <a:t>Dengan :</a:t>
                </a:r>
                <a:br>
                  <a:rPr lang="en-US" sz="2000" b="0">
                    <a:latin typeface="Cambria Math" panose="02040503050406030204" charset="0"/>
                    <a:cs typeface="Cambria Math" panose="02040503050406030204" charset="0"/>
                    <a:sym typeface="+mn-ea"/>
                  </a:rPr>
                </a:br>
                <a:br>
                  <a:rPr lang="en-US" sz="2000" b="0">
                    <a:latin typeface="Cambria Math" panose="02040503050406030204" charset="0"/>
                    <a:cs typeface="Cambria Math" panose="02040503050406030204" charset="0"/>
                    <a:sym typeface="+mn-ea"/>
                  </a:rPr>
                </a:br>
                <a:r>
                  <a:rPr lang="en-US" sz="2000" b="0">
                    <a:latin typeface="Cambria Math" panose="02040503050406030204" charset="0"/>
                    <a:cs typeface="Cambria Math" panose="02040503050406030204" charset="0"/>
                    <a:sym typeface="+mn-ea"/>
                  </a:rPr>
                  <a:t> </a:t>
                </a:r>
                <a14:m>
                  <m:oMath xmlns:m="http://schemas.openxmlformats.org/officeDocument/2006/math">
                    <m:sSub>
                      <m:sSubPr>
                        <m:ctrlPr>
                          <a:rPr lang="en-US" sz="2000" b="0">
                            <a:latin typeface="Cambria Math" panose="02040503050406030204" charset="0"/>
                            <a:cs typeface="Cambria Math" panose="02040503050406030204" charset="0"/>
                          </a:rPr>
                        </m:ctrlPr>
                      </m:sSubPr>
                      <m:e>
                        <m:r>
                          <m:rPr>
                            <m:sty m:val="p"/>
                          </m:rPr>
                          <a:rPr lang="en-US" sz="2000" b="0">
                            <a:latin typeface="Cambria Math" panose="02040503050406030204" charset="0"/>
                            <a:cs typeface="Cambria Math" panose="02040503050406030204" charset="0"/>
                          </a:rPr>
                          <m:t>e</m:t>
                        </m:r>
                      </m:e>
                      <m:sub>
                        <m:r>
                          <m:rPr>
                            <m:sty m:val="p"/>
                          </m:rPr>
                          <a:rPr lang="en-US" sz="2000" b="0">
                            <a:latin typeface="Cambria Math" panose="02040503050406030204" charset="0"/>
                            <a:cs typeface="Cambria Math" panose="02040503050406030204" charset="0"/>
                          </a:rPr>
                          <m:t>i</m:t>
                        </m:r>
                      </m:sub>
                    </m:sSub>
                  </m:oMath>
                </a14:m>
                <a:r>
                  <a:rPr lang="en-US" sz="2000" b="0">
                    <a:latin typeface="Cambria Math" panose="02040503050406030204" charset="0"/>
                    <a:cs typeface="Cambria Math" panose="02040503050406030204" charset="0"/>
                  </a:rPr>
                  <a:t> = Koefisien elastisitas pendapatan</a:t>
                </a:r>
                <a:br>
                  <a:rPr lang="en-US" sz="2000" b="0">
                    <a:latin typeface="Cambria Math" panose="02040503050406030204" charset="0"/>
                    <a:cs typeface="Cambria Math" panose="02040503050406030204" charset="0"/>
                  </a:rPr>
                </a:br>
                <a14:m>
                  <m:oMathPara xmlns:m="http://schemas.openxmlformats.org/officeDocument/2006/math">
                    <m:oMathParaPr>
                      <m:jc m:val="left"/>
                    </m:oMathParaPr>
                    <m:oMath xmlns:m="http://schemas.openxmlformats.org/officeDocument/2006/math">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Q</m:t>
                      </m:r>
                      <m:r>
                        <a:rPr lang="en-US" sz="2000" b="0">
                          <a:latin typeface="Cambria Math" panose="02040503050406030204" charset="0"/>
                          <a:cs typeface="Cambria Math" panose="02040503050406030204" charset="0"/>
                        </a:rPr>
                        <m:t>= </m:t>
                      </m:r>
                      <m:r>
                        <m:rPr>
                          <m:sty m:val="p"/>
                        </m:rPr>
                        <a:rPr lang="en-US" sz="2000" b="0">
                          <a:latin typeface="Cambria Math" panose="02040503050406030204" charset="0"/>
                          <a:cs typeface="Cambria Math" panose="02040503050406030204" charset="0"/>
                        </a:rPr>
                        <m:t>Perubahan</m:t>
                      </m:r>
                      <m:r>
                        <a:rPr lang="en-US" sz="2000" b="0">
                          <a:latin typeface="Cambria Math" panose="02040503050406030204" charset="0"/>
                          <a:cs typeface="Cambria Math" panose="02040503050406030204" charset="0"/>
                        </a:rPr>
                        <m:t> </m:t>
                      </m:r>
                      <m:r>
                        <m:rPr>
                          <m:sty m:val="p"/>
                        </m:rPr>
                        <a:rPr lang="en-US" sz="2000" b="0">
                          <a:latin typeface="Cambria Math" panose="02040503050406030204" charset="0"/>
                          <a:cs typeface="Cambria Math" panose="02040503050406030204" charset="0"/>
                        </a:rPr>
                        <m:t>jumlah</m:t>
                      </m:r>
                      <m:r>
                        <a:rPr lang="en-US" sz="2000" b="0">
                          <a:latin typeface="Cambria Math" panose="02040503050406030204" charset="0"/>
                          <a:cs typeface="Cambria Math" panose="02040503050406030204" charset="0"/>
                        </a:rPr>
                        <m:t> </m:t>
                      </m:r>
                      <m:r>
                        <m:rPr>
                          <m:sty m:val="p"/>
                        </m:rPr>
                        <a:rPr lang="en-US" sz="2000" b="0">
                          <a:latin typeface="Cambria Math" panose="02040503050406030204" charset="0"/>
                          <a:cs typeface="Cambria Math" panose="02040503050406030204" charset="0"/>
                        </a:rPr>
                        <m:t>bahan</m:t>
                      </m:r>
                    </m:oMath>
                    <m:oMath xmlns:m="http://schemas.openxmlformats.org/officeDocument/2006/math">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I</m:t>
                      </m:r>
                      <m:r>
                        <a:rPr lang="en-US" sz="2000" b="0">
                          <a:latin typeface="Cambria Math" panose="02040503050406030204" charset="0"/>
                          <a:cs typeface="Cambria Math" panose="02040503050406030204" charset="0"/>
                        </a:rPr>
                        <m:t> = </m:t>
                      </m:r>
                      <m:r>
                        <m:rPr>
                          <m:sty m:val="p"/>
                        </m:rPr>
                        <a:rPr lang="en-US" sz="2000" b="0">
                          <a:latin typeface="Cambria Math" panose="02040503050406030204" charset="0"/>
                          <a:cs typeface="Cambria Math" panose="02040503050406030204" charset="0"/>
                        </a:rPr>
                        <m:t>Perubahan</m:t>
                      </m:r>
                      <m:r>
                        <a:rPr lang="en-US" sz="2000" b="0">
                          <a:latin typeface="Cambria Math" panose="02040503050406030204" charset="0"/>
                          <a:cs typeface="Cambria Math" panose="02040503050406030204" charset="0"/>
                        </a:rPr>
                        <m:t> </m:t>
                      </m:r>
                      <m:r>
                        <m:rPr>
                          <m:sty m:val="p"/>
                        </m:rPr>
                        <a:rPr lang="en-US" sz="2000" b="0">
                          <a:latin typeface="Cambria Math" panose="02040503050406030204" charset="0"/>
                          <a:cs typeface="Cambria Math" panose="02040503050406030204" charset="0"/>
                        </a:rPr>
                        <m:t>pendapatan</m:t>
                      </m:r>
                      <m:r>
                        <a:rPr lang="en-US" sz="2000" b="0">
                          <a:latin typeface="Cambria Math" panose="02040503050406030204" charset="0"/>
                          <a:cs typeface="Cambria Math" panose="02040503050406030204" charset="0"/>
                        </a:rPr>
                        <m:t> </m:t>
                      </m:r>
                    </m:oMath>
                  </m:oMathPara>
                </a14:m>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sym typeface="+mn-ea"/>
                  </a:rPr>
                  <a:t>I = Pendapatan per kapital masyarakat </a:t>
                </a:r>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sym typeface="+mn-ea"/>
                  </a:rPr>
                  <a:t>Q = Jumlah barang yang diminta</a:t>
                </a:r>
                <a:br>
                  <a:rPr lang="en-US" sz="2000" b="0">
                    <a:latin typeface="Cambria Math" panose="02040503050406030204" charset="0"/>
                    <a:cs typeface="Cambria Math" panose="02040503050406030204" charset="0"/>
                  </a:rPr>
                </a:br>
                <a:r>
                  <a:rPr lang="en-US" sz="2000" b="0" i="1">
                    <a:latin typeface="Cambria Math" panose="02040503050406030204" charset="0"/>
                    <a:cs typeface="Cambria Math" panose="02040503050406030204" charset="0"/>
                    <a:sym typeface="+mn-ea"/>
                  </a:rPr>
                  <a:t>                </a:t>
                </a:r>
                <a:br>
                  <a:rPr lang="en-US" sz="2000" b="0" i="1">
                    <a:latin typeface="Cambria Math" panose="02040503050406030204" charset="0"/>
                    <a:cs typeface="Cambria Math" panose="02040503050406030204" charset="0"/>
                  </a:rPr>
                </a:br>
                <a:endParaRPr lang="en-US" sz="2000" b="0"/>
              </a:p>
            </p:txBody>
          </p:sp>
        </mc:Choice>
        <mc:Fallback>
          <p:sp>
            <p:nvSpPr>
              <p:cNvPr id="2" name="Title 1"/>
              <p:cNvSpPr>
                <a:spLocks noRot="1" noChangeAspect="1" noMove="1" noResize="1" noEditPoints="1" noAdjustHandles="1" noChangeArrowheads="1" noChangeShapeType="1" noTextEdit="1"/>
              </p:cNvSpPr>
              <p:nvPr>
                <p:ph type="title"/>
              </p:nvPr>
            </p:nvSpPr>
            <p:spPr>
              <a:xfrm>
                <a:off x="209550" y="1365250"/>
                <a:ext cx="11324590" cy="5249545"/>
              </a:xfrm>
              <a:blipFill rotWithShape="1">
                <a:blip r:embed="rId1"/>
                <a:stretch>
                  <a:fillRect b="-8649"/>
                </a:stretch>
              </a:blipFill>
            </p:spPr>
            <p:txBody>
              <a:bodyPr/>
              <a:lstStyle/>
              <a:p>
                <a:r>
                  <a:rPr lang="en-US"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4955" y="1118235"/>
            <a:ext cx="11248390" cy="5571490"/>
          </a:xfrm>
        </p:spPr>
        <p:txBody>
          <a:bodyPr/>
          <a:p>
            <a:pPr algn="l"/>
            <a:r>
              <a:rPr lang="en-US" sz="2000">
                <a:cs typeface="+mj-lt"/>
                <a:sym typeface="+mn-ea"/>
              </a:rPr>
              <a:t>                                                                      ELASTISITAS PENAWARAN</a:t>
            </a:r>
            <a:br>
              <a:rPr lang="en-US" sz="2000" b="0">
                <a:cs typeface="+mj-lt"/>
                <a:sym typeface="+mn-ea"/>
              </a:rPr>
            </a:br>
            <a:r>
              <a:rPr lang="en-US" sz="2000" b="0">
                <a:cs typeface="+mj-lt"/>
                <a:sym typeface="+mn-ea"/>
              </a:rPr>
              <a:t>Elastisitas penawaran adalah is</a:t>
            </a:r>
            <a:r>
              <a:rPr lang="en-US" sz="2000" b="0">
                <a:cs typeface="+mj-lt"/>
                <a:sym typeface="+mn-ea"/>
              </a:rPr>
              <a:t>tilah dalam dunia ekonomi untuk mendefinisikan pengaruh terhadap besar atau kecilnya level kepekaan perubahan jumlah barang yang ditawarkan terkait adanya perubahan harga dari barang tersebut. Elastisitas penawaran ini lantas dilihat dari yang namanya koefisien elastisitas penawaran, yakni angka atau persentase perbandingan antara perubahan harga barang dengan perubahan jumlah barang yang ditawarkan.</a:t>
            </a:r>
            <a:br>
              <a:rPr lang="en-US" sz="2000" b="0">
                <a:cs typeface="+mj-lt"/>
                <a:sym typeface="+mn-ea"/>
              </a:rPr>
            </a:br>
            <a:r>
              <a:rPr lang="en-US" sz="2000" b="0">
                <a:cs typeface="+mj-lt"/>
                <a:sym typeface="+mn-ea"/>
              </a:rPr>
              <a:t>       </a:t>
            </a:r>
            <a:r>
              <a:rPr lang="en-US" sz="2000" b="0">
                <a:latin typeface="+mj-lt"/>
                <a:cs typeface="+mj-lt"/>
              </a:rPr>
              <a:t>T</a:t>
            </a:r>
            <a:r>
              <a:rPr lang="en-US" sz="2000" b="0">
                <a:cs typeface="+mj-lt"/>
                <a:sym typeface="+mn-ea"/>
              </a:rPr>
              <a:t>erjadinya elastisitas penawaran ini sangat bergantung kepada sejumlah faktor, yaitu:</a:t>
            </a:r>
            <a:br>
              <a:rPr lang="en-US" sz="2000" b="0">
                <a:cs typeface="+mj-lt"/>
                <a:sym typeface="+mn-ea"/>
              </a:rPr>
            </a:br>
            <a:r>
              <a:rPr lang="en-US" sz="2000" b="0">
                <a:cs typeface="+mj-lt"/>
                <a:sym typeface="+mn-ea"/>
              </a:rPr>
              <a:t>         1. </a:t>
            </a:r>
            <a:r>
              <a:rPr lang="en-US" sz="2000" b="0">
                <a:cs typeface="+mj-lt"/>
                <a:sym typeface="+mn-ea"/>
              </a:rPr>
              <a:t>Ketersediaan barang </a:t>
            </a:r>
            <a:br>
              <a:rPr lang="en-US" sz="2000" b="0">
                <a:cs typeface="+mj-lt"/>
                <a:sym typeface="+mn-ea"/>
              </a:rPr>
            </a:br>
            <a:r>
              <a:rPr lang="en-US" sz="2000" b="0">
                <a:cs typeface="+mj-lt"/>
                <a:sym typeface="+mn-ea"/>
              </a:rPr>
              <a:t>         2. </a:t>
            </a:r>
            <a:r>
              <a:rPr lang="en-US" sz="2000" b="0">
                <a:cs typeface="+mj-lt"/>
                <a:sym typeface="+mn-ea"/>
              </a:rPr>
              <a:t>produsen yang memproduksi barang tersebut</a:t>
            </a:r>
            <a:br>
              <a:rPr lang="en-US" sz="2000" b="0">
                <a:cs typeface="+mj-lt"/>
                <a:sym typeface="+mn-ea"/>
              </a:rPr>
            </a:br>
            <a:r>
              <a:rPr lang="en-US" sz="2000" b="0">
                <a:cs typeface="+mj-lt"/>
                <a:sym typeface="+mn-ea"/>
              </a:rPr>
              <a:t>         3. </a:t>
            </a:r>
            <a:r>
              <a:rPr lang="en-US" sz="2000" b="0">
                <a:cs typeface="+mj-lt"/>
                <a:sym typeface="+mn-ea"/>
              </a:rPr>
              <a:t>Inovasi teknologi   </a:t>
            </a:r>
            <a:br>
              <a:rPr lang="en-US" sz="2000" b="0">
                <a:cs typeface="+mj-lt"/>
                <a:sym typeface="+mn-ea"/>
              </a:rPr>
            </a:br>
            <a:r>
              <a:rPr lang="en-US" sz="2000" b="0">
                <a:cs typeface="+mj-lt"/>
                <a:sym typeface="+mn-ea"/>
              </a:rPr>
              <a:t>   </a:t>
            </a:r>
            <a:r>
              <a:rPr lang="en-US" sz="2000" b="0">
                <a:cs typeface="+mj-lt"/>
                <a:sym typeface="+mn-ea"/>
              </a:rPr>
              <a:t>Apabila bahan-bahan produksi sulit didapatkan, produsen akan mengalami kesulitan untuk menawarkan banyak barang kepada konsumen. Atas dasar itu, maka terjadilah peningkatan harga guna mengimbangi ‘effort’ dalam memproduksi barang tersebut. Apabila produsen yang memproduksi suatu produk ada banyak, hal ini berimbas pada meningkatnya jumlah barang yang ditawarkan, sehingga secara otomatis berpengaruh terhadap harga dari barang tersebut. Sementara kaitan antara perkembangan teknologi dengan elastisitas penawaran ini didasari pada efisiensi produksi barang akibat penggunaan alat-alat produksi tersebut</a:t>
            </a:r>
            <a:br>
              <a:rPr lang="en-US" sz="2000" b="0">
                <a:latin typeface="+mj-lt"/>
                <a:cs typeface="+mj-lt"/>
              </a:rPr>
            </a:br>
            <a:br>
              <a:rPr lang="en-US" sz="2000" b="0">
                <a:cs typeface="+mj-lt"/>
                <a:sym typeface="+mn-ea"/>
              </a:rPr>
            </a:br>
            <a:br>
              <a:rPr lang="en-US" sz="2000" b="0">
                <a:cs typeface="+mj-lt"/>
                <a:sym typeface="+mn-ea"/>
              </a:rPr>
            </a:br>
            <a:br>
              <a:rPr lang="en-US" sz="2000" b="0"/>
            </a:br>
            <a:endParaRPr lang="en-US" sz="20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661" y="1983517"/>
            <a:ext cx="10515600" cy="1736428"/>
          </a:xfrm>
        </p:spPr>
        <p:txBody>
          <a:bodyPr/>
          <a:lstStyle/>
          <a:p>
            <a:r>
              <a:rPr lang="en-US" sz="5400" dirty="0" smtClean="0">
                <a:latin typeface="Gill Sans MT Condensed" panose="020B0506020104020203" pitchFamily="34" charset="0"/>
                <a:ea typeface="Arial Unicode MS" pitchFamily="34" charset="-128"/>
                <a:cs typeface="Tahoma" panose="020B0604030504040204" pitchFamily="34" charset="0"/>
              </a:rPr>
              <a:t> ELASTISITAS PERMINTAAN DAN PENAWARAN</a:t>
            </a:r>
            <a:endParaRPr lang="en-US" sz="5400" dirty="0" smtClean="0">
              <a:latin typeface="Gill Sans MT Condensed" panose="020B0506020104020203" pitchFamily="34" charset="0"/>
              <a:ea typeface="Arial Unicode MS" pitchFamily="34" charset="-128"/>
              <a:cs typeface="Tahoma" panose="020B0604030504040204" pitchFamily="34" charset="0"/>
            </a:endParaRPr>
          </a:p>
        </p:txBody>
      </p:sp>
      <p:sp>
        <p:nvSpPr>
          <p:cNvPr id="5" name="Text Placeholder 4"/>
          <p:cNvSpPr>
            <a:spLocks noGrp="1"/>
          </p:cNvSpPr>
          <p:nvPr>
            <p:ph type="body" sz="quarter" idx="10"/>
          </p:nvPr>
        </p:nvSpPr>
        <p:spPr>
          <a:xfrm>
            <a:off x="914400" y="4984577"/>
            <a:ext cx="10515600" cy="1219200"/>
          </a:xfrm>
        </p:spPr>
        <p:txBody>
          <a:bodyPr/>
          <a:lstStyle/>
          <a:p>
            <a:r>
              <a:rPr lang="en-US" sz="1600" dirty="0" smtClean="0">
                <a:solidFill>
                  <a:schemeClr val="tx1"/>
                </a:solidFill>
                <a:latin typeface="Bahnschrift" panose="020B0502040204020203" pitchFamily="34" charset="0"/>
              </a:rPr>
              <a:t>Dian Retnaningdiyah;SE.,Msi</a:t>
            </a:r>
            <a:endParaRPr lang="en-US" sz="1600" dirty="0" smtClean="0">
              <a:solidFill>
                <a:schemeClr val="tx1"/>
              </a:solidFill>
              <a:latin typeface="Bahnschrift" panose="020B0502040204020203" pitchFamily="34" charset="0"/>
            </a:endParaRPr>
          </a:p>
          <a:p>
            <a:r>
              <a:rPr lang="en-US" sz="1600" dirty="0" err="1" smtClean="0">
                <a:solidFill>
                  <a:schemeClr val="tx1"/>
                </a:solidFill>
                <a:latin typeface="Bahnschrift" panose="020B0502040204020203" pitchFamily="34" charset="0"/>
              </a:rPr>
              <a:t>Disampaikan</a:t>
            </a:r>
            <a:r>
              <a:rPr lang="en-US" sz="1600" dirty="0" smtClean="0">
                <a:solidFill>
                  <a:schemeClr val="tx1"/>
                </a:solidFill>
                <a:latin typeface="Bahnschrift" panose="020B0502040204020203" pitchFamily="34" charset="0"/>
              </a:rPr>
              <a:t> </a:t>
            </a:r>
            <a:r>
              <a:rPr lang="en-US" sz="1600" dirty="0" err="1" smtClean="0">
                <a:solidFill>
                  <a:schemeClr val="tx1"/>
                </a:solidFill>
                <a:latin typeface="Bahnschrift" panose="020B0502040204020203" pitchFamily="34" charset="0"/>
              </a:rPr>
              <a:t>pada</a:t>
            </a:r>
            <a:r>
              <a:rPr lang="en-US" sz="1600" dirty="0" smtClean="0">
                <a:solidFill>
                  <a:schemeClr val="tx1"/>
                </a:solidFill>
                <a:latin typeface="Bahnschrift" panose="020B0502040204020203" pitchFamily="34" charset="0"/>
              </a:rPr>
              <a:t> </a:t>
            </a:r>
            <a:r>
              <a:rPr lang="en-US" sz="1600" dirty="0" err="1" smtClean="0">
                <a:solidFill>
                  <a:schemeClr val="tx1"/>
                </a:solidFill>
                <a:latin typeface="Bahnschrift" panose="020B0502040204020203" pitchFamily="34" charset="0"/>
              </a:rPr>
              <a:t>Kuliah</a:t>
            </a:r>
            <a:r>
              <a:rPr lang="en-US" sz="1600" dirty="0" smtClean="0">
                <a:solidFill>
                  <a:schemeClr val="tx1"/>
                </a:solidFill>
                <a:latin typeface="Bahnschrift" panose="020B0502040204020203" pitchFamily="34" charset="0"/>
              </a:rPr>
              <a:t> MK Ekonomi Penggantar Semester 1</a:t>
            </a:r>
            <a:endParaRPr lang="en-US" sz="1600" dirty="0" smtClean="0">
              <a:solidFill>
                <a:schemeClr val="tx1"/>
              </a:solidFill>
              <a:latin typeface="Bahnschrift" panose="020B0502040204020203" pitchFamily="34" charset="0"/>
            </a:endParaRPr>
          </a:p>
          <a:p>
            <a:endParaRPr lang="en-US" sz="1600" dirty="0" smtClean="0">
              <a:solidFill>
                <a:schemeClr val="tx1"/>
              </a:solidFill>
              <a:latin typeface="Bahnschrift" panose="020B0502040204020203"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13435" y="1342390"/>
            <a:ext cx="11151870" cy="5347970"/>
          </a:xfrm>
        </p:spPr>
        <p:txBody>
          <a:bodyPr/>
          <a:p>
            <a:pPr marL="0" indent="0" algn="l">
              <a:buFont typeface="Arial" panose="020B0604020202020204" pitchFamily="34" charset="0"/>
            </a:pPr>
            <a:r>
              <a:rPr lang="en-US" sz="2000"/>
              <a:t>     Jenis jenis elastisitas penawaran</a:t>
            </a:r>
            <a:br>
              <a:rPr lang="en-US" sz="2000"/>
            </a:br>
            <a:br>
              <a:rPr lang="en-US" sz="2000"/>
            </a:br>
            <a:r>
              <a:rPr lang="en-US" sz="2000" b="0"/>
              <a:t>1. Elastis sempurna  </a:t>
            </a:r>
            <a:br>
              <a:rPr lang="en-US" sz="2000" b="0"/>
            </a:br>
            <a:r>
              <a:rPr lang="en-US" sz="2000" b="0"/>
              <a:t>2. Tidak elastis sempurna</a:t>
            </a:r>
            <a:br>
              <a:rPr lang="en-US" sz="2000" b="0"/>
            </a:br>
            <a:r>
              <a:rPr lang="en-US" sz="2000" b="0"/>
              <a:t>3. Elastis uniter</a:t>
            </a:r>
            <a:br>
              <a:rPr lang="en-US" sz="2000" b="0"/>
            </a:br>
            <a:r>
              <a:rPr lang="en-US" sz="2000" b="0"/>
              <a:t>4. Tidak elastis</a:t>
            </a:r>
            <a:br>
              <a:rPr lang="en-US" sz="2000" b="0"/>
            </a:br>
            <a:r>
              <a:rPr lang="en-US" sz="2000" b="0"/>
              <a:t>5. Elastis </a:t>
            </a:r>
            <a:br>
              <a:rPr lang="en-US" sz="2000" b="0"/>
            </a:br>
            <a:r>
              <a:rPr lang="en-US" sz="2000" b="0"/>
              <a:t>   </a:t>
            </a:r>
            <a:br>
              <a:rPr lang="en-US" sz="2000" b="0"/>
            </a:br>
            <a:r>
              <a:rPr lang="en-US" sz="2000"/>
              <a:t>  Faktor faktor yang mempengaruhi elastisitas penawaran</a:t>
            </a:r>
            <a:br>
              <a:rPr lang="en-US" sz="2000"/>
            </a:br>
            <a:br>
              <a:rPr lang="en-US" sz="2000"/>
            </a:br>
            <a:r>
              <a:rPr lang="en-US" sz="2000"/>
              <a:t>  </a:t>
            </a:r>
            <a:r>
              <a:rPr lang="en-US" sz="2000" b="0"/>
              <a:t> Ada dua faktor yang dianggap sebagai faktor yang sangat penting dalam menentukan elastisitas penawaran yaitu:</a:t>
            </a:r>
            <a:br>
              <a:rPr lang="en-US" sz="2000" b="0"/>
            </a:br>
            <a:r>
              <a:rPr lang="en-US" sz="2000" b="0"/>
              <a:t>1. Sifat dari perubahan biaya produksi</a:t>
            </a:r>
            <a:br>
              <a:rPr lang="en-US" sz="2000" b="0"/>
            </a:br>
            <a:r>
              <a:rPr lang="en-US" sz="2000" b="0"/>
              <a:t>2. Jangka waktu dimana penawaran tersebut dianalis</a:t>
            </a:r>
            <a:br>
              <a:rPr lang="en-US" sz="2000" b="0"/>
            </a:br>
            <a:endParaRPr lang="en-US" sz="2000"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8595" y="1245870"/>
            <a:ext cx="11701780" cy="5389880"/>
          </a:xfrm>
        </p:spPr>
        <p:txBody>
          <a:bodyPr/>
          <a:p>
            <a:pPr algn="l"/>
            <a:r>
              <a:rPr lang="en-US"/>
              <a:t>                                                                KURVA</a:t>
            </a:r>
            <a:br>
              <a:rPr lang="en-US"/>
            </a:br>
            <a:r>
              <a:rPr lang="en-US" sz="1800"/>
              <a:t>• elastisitas sepanjang kurva permintaan garis lurus</a:t>
            </a:r>
            <a:br>
              <a:rPr lang="en-US" sz="1800"/>
            </a:br>
            <a:r>
              <a:rPr lang="en-US" sz="1800" b="0"/>
              <a:t>Dalam satu kurva permintaan yang berbentuk garis lurus, koefisien elastisitasnya adalah berbeda beda diberbagai tingkat harga. Untuk melihat buktinya perhatikanlah contoh yang dikemukakan dalam tabel VI.3 dan selanjutnya digambarkan dalam gambar IV.4 dalam tabel VI.3 dikemukakan daftar permintaan terhadap buah manggis didalam suatu pasar. Selanjutnya berdasarkan kepada angka angka dalam tabel VI.3 dalam gambar IV.4 dilukiskan kurva permintaan terhadap manggis dipasar tersebut. Dalam tabel VI.3 juga dihitung koefisien elastisitas permintaan untuk empat perubahan harga berikut :</a:t>
            </a:r>
            <a:br>
              <a:rPr lang="en-US" sz="1800" b="0"/>
            </a:br>
            <a:br>
              <a:rPr lang="en-US" sz="1800" b="0"/>
            </a:br>
            <a:r>
              <a:rPr lang="en-US" sz="1800" b="0"/>
              <a:t>• Apabila harga berubah dari Rp. 1000 menjadi Rp 800 (keadaan I)</a:t>
            </a:r>
            <a:br>
              <a:rPr lang="en-US" sz="1800" b="0"/>
            </a:br>
            <a:r>
              <a:rPr lang="en-US" sz="1800" b="0"/>
              <a:t>• Apabila harga berubah dari Rp 800 menjadi Rp 600 (keadaan II)</a:t>
            </a:r>
            <a:br>
              <a:rPr lang="en-US" sz="1800" b="0"/>
            </a:br>
            <a:r>
              <a:rPr lang="en-US" sz="1800" b="0"/>
              <a:t>• Apabila harga berubah dari Rp 600 menjadi Rp 400 (keadaan III)</a:t>
            </a:r>
            <a:br>
              <a:rPr lang="en-US" sz="1800" b="0"/>
            </a:br>
            <a:br>
              <a:rPr lang="en-US" sz="1800" b="0"/>
            </a:br>
            <a:r>
              <a:rPr lang="en-US" sz="1800" b="0"/>
              <a:t>Dalam perhitungan tersebut menggunakan rumus yang telah disempurnakan yaitu rumus titik tengah. Hasil perhitungan menunjukkkan bahwa untuk setiap keadaan diatas nilai koefisien elastisitas permintaan adalah berbeda, yaitu nilai 3 (keadaan I), 1, 4 (keadaan II), 5/7 (keadaan III) dan 1/3 (keadaan IV). </a:t>
            </a:r>
            <a:br>
              <a:rPr lang="en-US" sz="1800" b="0"/>
            </a:br>
            <a:br>
              <a:rPr lang="en-US" sz="1800" b="0"/>
            </a:br>
            <a:endParaRPr lang="en-US" sz="18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itle 9"/>
          <p:cNvSpPr>
            <a:spLocks noGrp="1"/>
          </p:cNvSpPr>
          <p:nvPr>
            <p:ph type="title"/>
          </p:nvPr>
        </p:nvSpPr>
        <p:spPr>
          <a:xfrm>
            <a:off x="-635" y="1343660"/>
            <a:ext cx="11935460" cy="657225"/>
          </a:xfrm>
        </p:spPr>
        <p:txBody>
          <a:bodyPr/>
          <a:p>
            <a:pPr algn="l"/>
            <a:r>
              <a:rPr lang="en-US" sz="1800">
                <a:sym typeface="+mn-ea"/>
              </a:rPr>
              <a:t>            Tabel elastisitas permintaan :                                           Kurva permintaan dan koefisien elastisitas permintaan manggis :   </a:t>
            </a:r>
            <a:br>
              <a:rPr lang="en-US" sz="1800">
                <a:sym typeface="+mn-ea"/>
              </a:rPr>
            </a:br>
            <a:r>
              <a:rPr lang="en-US" sz="1800">
                <a:sym typeface="+mn-ea"/>
              </a:rPr>
              <a:t>                                     </a:t>
            </a:r>
            <a:br>
              <a:rPr lang="en-US" sz="1800"/>
            </a:br>
            <a:endParaRPr lang="en-US" sz="1800">
              <a:sym typeface="+mn-ea"/>
            </a:endParaRPr>
          </a:p>
        </p:txBody>
      </p:sp>
      <p:pic>
        <p:nvPicPr>
          <p:cNvPr id="5" name="Picture 5"/>
          <p:cNvPicPr>
            <a:picLocks noChangeAspect="1"/>
          </p:cNvPicPr>
          <p:nvPr>
            <p:ph idx="4294967295"/>
          </p:nvPr>
        </p:nvPicPr>
        <p:blipFill>
          <a:blip r:embed="rId1">
            <a:extLst>
              <a:ext uri="{28A0092B-C50C-407E-A947-70E740481C1C}">
                <a14:useLocalDpi xmlns:a14="http://schemas.microsoft.com/office/drawing/2010/main" val="0"/>
              </a:ext>
            </a:extLst>
          </a:blip>
          <a:srcRect/>
          <a:stretch>
            <a:fillRect/>
          </a:stretch>
        </p:blipFill>
        <p:spPr>
          <a:xfrm>
            <a:off x="335280" y="2504440"/>
            <a:ext cx="4495800" cy="3209925"/>
          </a:xfrm>
          <a:prstGeom prst="rect">
            <a:avLst/>
          </a:prstGeom>
        </p:spPr>
      </p:pic>
      <p:pic>
        <p:nvPicPr>
          <p:cNvPr id="1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1740" y="2463165"/>
            <a:ext cx="5287645" cy="325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72110" y="1386840"/>
            <a:ext cx="11151235" cy="5227955"/>
          </a:xfrm>
        </p:spPr>
        <p:txBody>
          <a:bodyPr/>
          <a:p>
            <a:pPr algn="l"/>
            <a:r>
              <a:rPr lang="en-US" sz="2000">
                <a:sym typeface="+mn-ea"/>
              </a:rPr>
              <a:t>•  Tingkat elastisitas permintaan</a:t>
            </a:r>
            <a:br>
              <a:rPr lang="en-US" sz="2000">
                <a:sym typeface="+mn-ea"/>
              </a:rPr>
            </a:br>
            <a:br>
              <a:rPr lang="en-US" sz="2000">
                <a:sym typeface="+mn-ea"/>
              </a:rPr>
            </a:br>
            <a:r>
              <a:rPr lang="en-US" sz="2000">
                <a:sym typeface="+mn-ea"/>
              </a:rPr>
              <a:t>     </a:t>
            </a:r>
            <a:r>
              <a:rPr lang="en-US" sz="2000" b="0">
                <a:sym typeface="+mn-ea"/>
              </a:rPr>
              <a:t>Nilai koefisien elastisitas berkisar di antara 0 dan tak terhingga. elastisitas adalah 0 apabila perubahan harga tidak akan mengubah jumlah yang diminta, itu yang diminta tetap saja jumlahnya walaupun harga mengalami kenaikan atau menurun titik kurva permintaan koefisien elastisitasnya bernilai nol bentuknya adalah sejajar dengan sumbu tegak. Jadi bentuknya adalah kurva permintaan yang dinamakan tidak elastis sempurna. Koefisien elastisitas permi</a:t>
            </a:r>
            <a:r>
              <a:rPr lang="en-US" sz="2000" b="0">
                <a:sym typeface="+mn-ea"/>
              </a:rPr>
              <a:t>yang </a:t>
            </a:r>
            <a:r>
              <a:rPr lang="en-US" sz="2000" b="0">
                <a:sym typeface="+mn-ea"/>
              </a:rPr>
              <a:t>ntaan bernilai tidak terhingga apabila pada suatu harga tertentu pasar sanggup membeli semua barang yang ada di pasar. Berapapun banyaknya barang yang ditawarkan oleh para penjual pada harga tersebut, semuanya akan dapat terjual. kurva permintaan yang koefisien elastisitasnya adalah tidak terhingga berbentuk sejajar dengan sumber datar dan sifat permintaan itu dikenal sebagai elastis sempurna. Gambar (ii) mengemukakan satu contoh kurva permintaan yang bersifat elastis sempurna. satu lagi kurva permintaan yang berbentuk istimewa adalah seperti yang ditunjukkan dalam gambar di bawa ini. Kurva itu mempunyai koefisien</a:t>
            </a:r>
            <a:br>
              <a:rPr lang="en-US" sz="2000" b="0">
                <a:sym typeface="+mn-ea"/>
              </a:rPr>
            </a:br>
            <a:br>
              <a:rPr lang="en-US" sz="2000" b="0"/>
            </a:br>
            <a:endParaRPr lang="en-US" sz="20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1007745" y="1753870"/>
            <a:ext cx="10515600" cy="420370"/>
          </a:xfrm>
        </p:spPr>
        <p:txBody>
          <a:bodyPr/>
          <a:p>
            <a:r>
              <a:rPr lang="en-US" sz="1800"/>
              <a:t>Gambar : Jenis jenis elastisitas permintaan</a:t>
            </a:r>
            <a:br>
              <a:rPr lang="en-US"/>
            </a:br>
            <a:endParaRPr lang="en-US"/>
          </a:p>
        </p:txBody>
      </p:sp>
      <p:pic>
        <p:nvPicPr>
          <p:cNvPr id="8" name="Picture 8"/>
          <p:cNvPicPr>
            <a:picLocks noChangeAspect="1"/>
          </p:cNvPicPr>
          <p:nvPr>
            <p:ph idx="4294967295"/>
          </p:nvPr>
        </p:nvPicPr>
        <p:blipFill>
          <a:blip r:embed="rId1">
            <a:extLst>
              <a:ext uri="{28A0092B-C50C-407E-A947-70E740481C1C}">
                <a14:useLocalDpi xmlns:a14="http://schemas.microsoft.com/office/drawing/2010/main" val="0"/>
              </a:ext>
            </a:extLst>
          </a:blip>
          <a:srcRect/>
          <a:stretch>
            <a:fillRect/>
          </a:stretch>
        </p:blipFill>
        <p:spPr bwMode="auto">
          <a:xfrm>
            <a:off x="3624580" y="2614930"/>
            <a:ext cx="4978400" cy="3603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5160" y="1292225"/>
            <a:ext cx="10322560" cy="5216525"/>
          </a:xfrm>
        </p:spPr>
        <p:txBody>
          <a:bodyPr/>
          <a:p>
            <a:pPr algn="l"/>
            <a:r>
              <a:rPr lang="en-US" sz="2000" b="0"/>
              <a:t>elastisitas permintaan sebesar 1 dan lazim disebut sebagai kurva permintaan yang elastisitasnya bersifat elastis uniter.</a:t>
            </a:r>
            <a:br>
              <a:rPr lang="en-US" sz="2000" b="0"/>
            </a:br>
            <a:br>
              <a:rPr lang="en-US" sz="2000" b="0"/>
            </a:br>
            <a:r>
              <a:rPr lang="en-US" sz="2000" b="0"/>
              <a:t>     Pada umumnya sifat permintaan terhadap kebanyakan barang adalah seperti yang ditunjukkan dalam gambar dinatas . permintaan yang terdapat dalam gambar di atas adalah permintaan yang bersifat tidak elastis. kita mengatakan suatu permintaan adalah bersifat tidak elastis apabila koefisien elastisitas permintaan tersebut adalah di antara 0 dan 1 titik koefisien permintaan mempunyai nilai yang demikian apabila presentasi perubahan harga adalah lebih besar daripada presentasi perubahan jumlah yang diminta. kurva permintaan yang terdapat dalam gambar di atas adalah bersifat elastis yaitu kurva itu menggambarkan bahwa apabila harga berubah maka permintaan akan mengalami perubahan dengan presentasi yang melebihi persentase perubahan harga. Nilai koefisien elastisitas dari permintaan yang bersifat elastis adalah lebih dari satu.</a:t>
            </a:r>
            <a:endParaRPr lang="en-US" sz="20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07745" y="1408430"/>
            <a:ext cx="10515600" cy="1412875"/>
          </a:xfrm>
        </p:spPr>
        <p:txBody>
          <a:bodyPr/>
          <a:p>
            <a:pPr algn="l"/>
            <a:r>
              <a:rPr lang="en-US" sz="2000" b="1"/>
              <a:t>• Tingkat elastis kurva penawaran</a:t>
            </a:r>
            <a:br>
              <a:rPr lang="en-US" sz="2000"/>
            </a:br>
            <a:r>
              <a:rPr lang="en-US" sz="2000" b="0"/>
              <a:t>      Elastisitas penawaran mempunyai sifat-sifat yang bersamaan dengan elastisitas permintaan yaitu terdapat 5 tingkat elastisitas: elastis sempurna elastis elastisitas uniter, tidak elastis dan tidak elastis sempurn.</a:t>
            </a:r>
            <a:br>
              <a:rPr lang="en-US" sz="2000" b="0"/>
            </a:br>
            <a:br>
              <a:rPr lang="en-US" sz="2000" b="0"/>
            </a:br>
            <a:endParaRPr lang="en-US" sz="2000" b="0"/>
          </a:p>
        </p:txBody>
      </p:sp>
      <p:pic>
        <p:nvPicPr>
          <p:cNvPr id="9" name="Picture 9"/>
          <p:cNvPicPr>
            <a:picLocks noChangeAspect="1"/>
          </p:cNvPicPr>
          <p:nvPr>
            <p:ph sz="quarter" idx="4294967295"/>
          </p:nvPr>
        </p:nvPicPr>
        <p:blipFill>
          <a:blip r:embed="rId1">
            <a:extLst>
              <a:ext uri="{28A0092B-C50C-407E-A947-70E740481C1C}">
                <a14:useLocalDpi xmlns:a14="http://schemas.microsoft.com/office/drawing/2010/main" val="0"/>
              </a:ext>
            </a:extLst>
          </a:blip>
          <a:srcRect/>
          <a:stretch>
            <a:fillRect/>
          </a:stretch>
        </p:blipFill>
        <p:spPr bwMode="auto">
          <a:xfrm>
            <a:off x="4623435" y="3117850"/>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16535" y="1228090"/>
            <a:ext cx="11759565" cy="5173345"/>
          </a:xfrm>
        </p:spPr>
        <p:txBody>
          <a:bodyPr/>
          <a:p>
            <a:pPr algn="l"/>
            <a:r>
              <a:rPr lang="en-US"/>
              <a:t>                                                </a:t>
            </a:r>
            <a:r>
              <a:rPr lang="en-US" sz="2400"/>
              <a:t>SISTEM HARGA DAN PASAR</a:t>
            </a:r>
            <a:br>
              <a:rPr lang="en-US" sz="2400"/>
            </a:br>
            <a:br>
              <a:rPr lang="en-US"/>
            </a:br>
            <a:r>
              <a:rPr lang="en-US" b="0"/>
              <a:t>•</a:t>
            </a:r>
            <a:r>
              <a:rPr lang="en-US" sz="2000"/>
              <a:t> Sistem harga</a:t>
            </a:r>
            <a:br>
              <a:rPr lang="en-US" sz="2000"/>
            </a:br>
            <a:r>
              <a:rPr lang="en-US" sz="2000" b="0"/>
              <a:t>    Harga merupakan petunjuk bagi produsen untuk mengalokasikan pendapatannya terhadap berbagai jenis barang atau jasa yang diperlukannya (Soeharno,2009), Untuk menentukan harga biasanya produsen bukan hanya berpatokan pada harga modal ditambah keuntungan, Namun menyelipkan harga service layanan dari produk barang dan jasa, Harga menjadi satuan penting dalam jual beli dan juga sebagai acuan nilai jual barang dan jasa serta dapat menentukan daya beli konsumen dalam pengambilan keputusan serta memudahkan proses jual beli.</a:t>
            </a:r>
            <a:br>
              <a:rPr lang="en-US" sz="2000" b="0"/>
            </a:br>
            <a:br>
              <a:rPr lang="en-US" sz="2000" b="0"/>
            </a:br>
            <a:r>
              <a:rPr lang="en-US" sz="2000" b="0"/>
              <a:t> </a:t>
            </a:r>
            <a:r>
              <a:rPr lang="en-US" sz="2000"/>
              <a:t>• Pasar</a:t>
            </a:r>
            <a:br>
              <a:rPr lang="en-US" sz="2000"/>
            </a:br>
            <a:r>
              <a:rPr lang="en-US" sz="2000"/>
              <a:t>        </a:t>
            </a:r>
            <a:r>
              <a:rPr lang="en-US" sz="2000" b="0"/>
              <a:t>Pasar merupakan proses yang berjalan atas dasar gaya (kekuatan) tarik menarik antara konsumen-konsumen (demand) dan produsen (supply) yang bertemu dipasar (Boediono,1982). Pasar berdiri atas prinsip persaingan bebas yang memungkinkan terjadinya kebebasan yang tidak terbatas oleh pelaku pasar terutama produsen </a:t>
            </a:r>
            <a:endParaRPr lang="en-US"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06437" y="1138670"/>
            <a:ext cx="5714424" cy="431800"/>
          </a:xfrm>
        </p:spPr>
        <p:txBody>
          <a:bodyPr>
            <a:noAutofit/>
          </a:bodyPr>
          <a:lstStyle/>
          <a:p>
            <a:pPr algn="ctr" eaLnBrk="1" hangingPunct="1"/>
            <a:r>
              <a:rPr lang="en-US" sz="4000" b="1" dirty="0">
                <a:latin typeface="Berlin Sans FB Demi" panose="020E0802020502020306" pitchFamily="34" charset="0"/>
                <a:ea typeface="SimSun" panose="02010600030101010101" pitchFamily="2" charset="-122"/>
                <a:cs typeface="Tahoma" panose="020B0604030504040204" pitchFamily="34" charset="0"/>
              </a:rPr>
              <a:t>PENUTUP BELAJAR</a:t>
            </a:r>
            <a:br>
              <a:rPr lang="en-US" sz="4000" b="1" dirty="0">
                <a:latin typeface="Berlin Sans FB Demi" panose="020E0802020502020306" pitchFamily="34" charset="0"/>
                <a:ea typeface="Arial Unicode MS" pitchFamily="34" charset="-128"/>
                <a:cs typeface="Tahoma" panose="020B0604030504040204" pitchFamily="34" charset="0"/>
              </a:rPr>
            </a:br>
            <a:endParaRPr lang="en-US" sz="4000" b="1" dirty="0">
              <a:latin typeface="Berlin Sans FB Demi" panose="020E0802020502020306" pitchFamily="34" charset="0"/>
              <a:ea typeface="Arial Unicode MS" pitchFamily="34" charset="-128"/>
              <a:cs typeface="Tahoma" panose="020B0604030504040204" pitchFamily="34" charset="0"/>
            </a:endParaRPr>
          </a:p>
        </p:txBody>
      </p:sp>
      <p:sp>
        <p:nvSpPr>
          <p:cNvPr id="58371" name="Content Placeholder 2"/>
          <p:cNvSpPr>
            <a:spLocks noGrp="1"/>
          </p:cNvSpPr>
          <p:nvPr>
            <p:ph idx="4294967295"/>
          </p:nvPr>
        </p:nvSpPr>
        <p:spPr>
          <a:xfrm>
            <a:off x="1219199" y="2143125"/>
            <a:ext cx="9975273" cy="3571875"/>
          </a:xfrm>
          <a:prstGeom prst="rect">
            <a:avLst/>
          </a:prstGeom>
        </p:spPr>
        <p:txBody>
          <a:bodyPr>
            <a:normAutofit fontScale="92500" lnSpcReduction="10000"/>
          </a:bodyPr>
          <a:lstStyle/>
          <a:p>
            <a:pPr algn="ctr" eaLnBrk="1" hangingPunct="1">
              <a:buFontTx/>
              <a:buNone/>
            </a:pPr>
            <a:r>
              <a:rPr lang="ar-AE" sz="2400" b="1" dirty="0">
                <a:latin typeface="Gill Sans MT Condensed" panose="020B0506020104020203" pitchFamily="34" charset="0"/>
                <a:ea typeface="Arial Unicode MS" pitchFamily="34" charset="-128"/>
                <a:cs typeface="Tahoma" panose="020B0604030504040204" pitchFamily="34" charset="0"/>
              </a:rPr>
              <a:t>بِسْمِ اللَّهِ الرَّحْمَنِ الرَّحِيمِ</a:t>
            </a:r>
            <a:endParaRPr lang="en-US" sz="2400" b="1" dirty="0">
              <a:latin typeface="Gill Sans MT Condensed" panose="020B0506020104020203" pitchFamily="34" charset="0"/>
              <a:ea typeface="Arial Unicode MS" pitchFamily="34" charset="-128"/>
              <a:cs typeface="Tahoma" panose="020B0604030504040204" pitchFamily="34" charset="0"/>
            </a:endParaRPr>
          </a:p>
          <a:p>
            <a:pPr algn="ctr" eaLnBrk="1" hangingPunct="1"/>
            <a:endParaRPr lang="ar-AE" sz="2400" b="1" dirty="0">
              <a:latin typeface="Gill Sans MT Condensed" panose="020B0506020104020203" pitchFamily="34" charset="0"/>
              <a:ea typeface="Arial Unicode MS" pitchFamily="34" charset="-128"/>
              <a:cs typeface="Tahoma" panose="020B0604030504040204" pitchFamily="34" charset="0"/>
            </a:endParaRPr>
          </a:p>
          <a:p>
            <a:pPr algn="ctr" eaLnBrk="1" hangingPunct="1">
              <a:buFontTx/>
              <a:buNone/>
            </a:pPr>
            <a:r>
              <a:rPr lang="ar-AE" sz="2400" b="1" dirty="0">
                <a:latin typeface="Gill Sans MT Condensed" panose="020B0506020104020203" pitchFamily="34" charset="0"/>
                <a:ea typeface="Arial Unicode MS" pitchFamily="34" charset="-128"/>
                <a:cs typeface="Tahoma" panose="020B0604030504040204" pitchFamily="34" charset="0"/>
              </a:rPr>
              <a:t>اَللَّهُمَّ أَرِنَا الْحَقَّ حَقًّا وَارْزُقْنَا اتِّـبَاعَه ُ وَأَرِنَا الْبَاطِلَ بَاطِلاً وَارْزُقْنَا اجْتِنَابَهُ</a:t>
            </a:r>
            <a:endParaRPr lang="en-US" sz="2400" b="1" dirty="0">
              <a:latin typeface="Gill Sans MT Condensed" panose="020B0506020104020203" pitchFamily="34" charset="0"/>
              <a:ea typeface="Arial Unicode MS" pitchFamily="34" charset="-128"/>
              <a:cs typeface="Tahoma" panose="020B0604030504040204" pitchFamily="34" charset="0"/>
            </a:endParaRPr>
          </a:p>
          <a:p>
            <a:pPr algn="ctr" eaLnBrk="1" hangingPunct="1"/>
            <a:endParaRPr lang="en-US" sz="2400" b="1" dirty="0">
              <a:latin typeface="Gill Sans MT Condensed" panose="020B0506020104020203" pitchFamily="34" charset="0"/>
              <a:ea typeface="Arial Unicode MS" pitchFamily="34" charset="-128"/>
              <a:cs typeface="Tahoma" panose="020B0604030504040204" pitchFamily="34" charset="0"/>
            </a:endParaRPr>
          </a:p>
          <a:p>
            <a:pPr algn="ctr" eaLnBrk="1" hangingPunct="1"/>
            <a:endParaRPr lang="ar-AE" sz="2400" b="1" dirty="0">
              <a:latin typeface="Gill Sans MT Condensed" panose="020B0506020104020203" pitchFamily="34" charset="0"/>
              <a:ea typeface="Arial Unicode MS" pitchFamily="34" charset="-128"/>
              <a:cs typeface="Tahoma" panose="020B0604030504040204" pitchFamily="34" charset="0"/>
            </a:endParaRPr>
          </a:p>
          <a:p>
            <a:pPr algn="ctr" eaLnBrk="1" hangingPunct="1">
              <a:buFontTx/>
              <a:buNone/>
            </a:pPr>
            <a:r>
              <a:rPr lang="en-US" sz="3600" dirty="0" err="1">
                <a:latin typeface="Gill Sans MT Condensed" panose="020B0506020104020203" pitchFamily="34" charset="0"/>
                <a:ea typeface="Arial Unicode MS" pitchFamily="34" charset="-128"/>
                <a:cs typeface="Tahoma" panose="020B0604030504040204" pitchFamily="34" charset="0"/>
              </a:rPr>
              <a:t>Ya</a:t>
            </a:r>
            <a:r>
              <a:rPr lang="en-US" sz="3600" dirty="0">
                <a:latin typeface="Gill Sans MT Condensed" panose="020B0506020104020203" pitchFamily="34" charset="0"/>
                <a:ea typeface="Arial Unicode MS" pitchFamily="34" charset="-128"/>
                <a:cs typeface="Tahoma" panose="020B0604030504040204" pitchFamily="34" charset="0"/>
              </a:rPr>
              <a:t> Allah </a:t>
            </a:r>
            <a:r>
              <a:rPr lang="en-US" sz="3600" dirty="0" err="1">
                <a:latin typeface="Gill Sans MT Condensed" panose="020B0506020104020203" pitchFamily="34" charset="0"/>
                <a:ea typeface="Arial Unicode MS" pitchFamily="34" charset="-128"/>
                <a:cs typeface="Tahoma" panose="020B0604030504040204" pitchFamily="34" charset="0"/>
              </a:rPr>
              <a:t>Tunjukkanlah</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kepada</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kami</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kebenaran</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sehinggga</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kami</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dapat</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mengikutinya</a:t>
            </a:r>
            <a:r>
              <a:rPr lang="en-US" sz="3600" dirty="0">
                <a:latin typeface="Gill Sans MT Condensed" panose="020B0506020104020203" pitchFamily="34" charset="0"/>
                <a:ea typeface="Arial Unicode MS" pitchFamily="34" charset="-128"/>
                <a:cs typeface="Tahoma" panose="020B0604030504040204" pitchFamily="34" charset="0"/>
              </a:rPr>
              <a:t>, </a:t>
            </a:r>
            <a:endParaRPr lang="en-US" sz="3600" dirty="0">
              <a:latin typeface="Gill Sans MT Condensed" panose="020B0506020104020203" pitchFamily="34" charset="0"/>
              <a:ea typeface="Arial Unicode MS" pitchFamily="34" charset="-128"/>
              <a:cs typeface="Tahoma" panose="020B0604030504040204" pitchFamily="34" charset="0"/>
            </a:endParaRPr>
          </a:p>
          <a:p>
            <a:pPr algn="ctr" eaLnBrk="1" hangingPunct="1">
              <a:buFontTx/>
              <a:buNone/>
            </a:pPr>
            <a:r>
              <a:rPr lang="en-US" sz="3600" dirty="0">
                <a:latin typeface="Gill Sans MT Condensed" panose="020B0506020104020203" pitchFamily="34" charset="0"/>
                <a:ea typeface="Arial Unicode MS" pitchFamily="34" charset="-128"/>
                <a:cs typeface="Tahoma" panose="020B0604030504040204" pitchFamily="34" charset="0"/>
              </a:rPr>
              <a:t>Dan </a:t>
            </a:r>
            <a:r>
              <a:rPr lang="en-US" sz="3600" dirty="0" err="1">
                <a:latin typeface="Gill Sans MT Condensed" panose="020B0506020104020203" pitchFamily="34" charset="0"/>
                <a:ea typeface="Arial Unicode MS" pitchFamily="34" charset="-128"/>
                <a:cs typeface="Tahoma" panose="020B0604030504040204" pitchFamily="34" charset="0"/>
              </a:rPr>
              <a:t>tunjukkanlah</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kepada</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kami</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keburukan</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sehingga</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kami</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dapat</a:t>
            </a:r>
            <a:r>
              <a:rPr lang="en-US" sz="3600" dirty="0">
                <a:latin typeface="Gill Sans MT Condensed" panose="020B0506020104020203" pitchFamily="34" charset="0"/>
                <a:ea typeface="Arial Unicode MS" pitchFamily="34" charset="-128"/>
                <a:cs typeface="Tahoma" panose="020B0604030504040204" pitchFamily="34" charset="0"/>
              </a:rPr>
              <a:t> </a:t>
            </a:r>
            <a:r>
              <a:rPr lang="en-US" sz="3600" dirty="0" err="1">
                <a:latin typeface="Gill Sans MT Condensed" panose="020B0506020104020203" pitchFamily="34" charset="0"/>
                <a:ea typeface="Arial Unicode MS" pitchFamily="34" charset="-128"/>
                <a:cs typeface="Tahoma" panose="020B0604030504040204" pitchFamily="34" charset="0"/>
              </a:rPr>
              <a:t>menjauhinya</a:t>
            </a:r>
            <a:r>
              <a:rPr lang="en-US" sz="3600" dirty="0">
                <a:latin typeface="Gill Sans MT Condensed" panose="020B0506020104020203" pitchFamily="34" charset="0"/>
                <a:ea typeface="Arial Unicode MS" pitchFamily="34" charset="-128"/>
                <a:cs typeface="Tahoma" panose="020B0604030504040204" pitchFamily="34" charset="0"/>
              </a:rPr>
              <a:t>.</a:t>
            </a:r>
            <a:endParaRPr lang="en-US" sz="3600" dirty="0">
              <a:latin typeface="Gill Sans MT Condensed" panose="020B0506020104020203" pitchFamily="34" charset="0"/>
              <a:ea typeface="Arial Unicode MS" pitchFamily="34" charset="-128"/>
              <a:cs typeface="Tahoma" panose="020B0604030504040204" pitchFamily="34" charset="0"/>
            </a:endParaRPr>
          </a:p>
          <a:p>
            <a:pPr eaLnBrk="1" hangingPunct="1"/>
            <a:endParaRPr lang="en-US" sz="2400" dirty="0">
              <a:latin typeface="Gill Sans MT Condensed" panose="020B0506020104020203" pitchFamily="34" charset="0"/>
              <a:ea typeface="Arial Unicode MS" pitchFamily="34" charset="-128"/>
              <a:cs typeface="Tahoma" panose="020B060403050404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45465" y="1353820"/>
            <a:ext cx="11483340" cy="5260975"/>
          </a:xfrm>
        </p:spPr>
        <p:txBody>
          <a:bodyPr/>
          <a:p>
            <a:pPr marL="0" indent="0" algn="l">
              <a:buFont typeface="Arial" panose="020B0604020202020204" pitchFamily="34" charset="0"/>
            </a:pPr>
            <a:r>
              <a:rPr lang="en-US" dirty="0">
                <a:sym typeface="+mn-ea"/>
              </a:rPr>
              <a:t>                                                Konsep Elastisitas</a:t>
            </a:r>
            <a:br>
              <a:rPr lang="en-US" dirty="0">
                <a:solidFill>
                  <a:schemeClr val="tx1"/>
                </a:solidFill>
                <a:sym typeface="+mn-ea"/>
              </a:rPr>
            </a:br>
            <a:br>
              <a:rPr lang="en-US" dirty="0">
                <a:solidFill>
                  <a:schemeClr val="tx1"/>
                </a:solidFill>
                <a:sym typeface="+mn-ea"/>
              </a:rPr>
            </a:br>
            <a:br>
              <a:rPr lang="en-US" b="1" dirty="0">
                <a:solidFill>
                  <a:schemeClr val="tx1"/>
                </a:solidFill>
              </a:rPr>
            </a:br>
            <a:r>
              <a:rPr lang="en-US" b="1" dirty="0">
                <a:solidFill>
                  <a:schemeClr val="tx1"/>
                </a:solidFill>
              </a:rPr>
              <a:t> </a:t>
            </a:r>
            <a:r>
              <a:rPr lang="en-US" sz="2000" b="0" dirty="0">
                <a:solidFill>
                  <a:schemeClr val="tx1"/>
                </a:solidFill>
              </a:rPr>
              <a:t>1. </a:t>
            </a:r>
            <a:r>
              <a:rPr lang="en-US" sz="2000" b="0" dirty="0">
                <a:solidFill>
                  <a:schemeClr val="tx1"/>
                </a:solidFill>
                <a:sym typeface="+mn-ea"/>
              </a:rPr>
              <a:t>Elastisitas merupakan suatu ukuran derajat kepekaan (response) suatu variabel terhadap perubahan </a:t>
            </a:r>
            <a:br>
              <a:rPr lang="en-US" sz="2000" b="0" dirty="0">
                <a:solidFill>
                  <a:schemeClr val="tx1"/>
                </a:solidFill>
                <a:sym typeface="+mn-ea"/>
              </a:rPr>
            </a:br>
            <a:r>
              <a:rPr lang="en-US" sz="2000" b="0" dirty="0">
                <a:solidFill>
                  <a:schemeClr val="tx1"/>
                </a:solidFill>
                <a:sym typeface="+mn-ea"/>
              </a:rPr>
              <a:t>     variabel lainnya.</a:t>
            </a:r>
            <a:br>
              <a:rPr lang="en-US" sz="2000" b="0" dirty="0">
                <a:solidFill>
                  <a:schemeClr val="tx1"/>
                </a:solidFill>
              </a:rPr>
            </a:br>
            <a:r>
              <a:rPr lang="en-US" sz="2000" b="0" dirty="0">
                <a:solidFill>
                  <a:schemeClr val="tx1"/>
                </a:solidFill>
              </a:rPr>
              <a:t> 2. </a:t>
            </a:r>
            <a:r>
              <a:rPr lang="en-US" sz="2000" b="0" dirty="0">
                <a:solidFill>
                  <a:schemeClr val="tx1"/>
                </a:solidFill>
                <a:sym typeface="+mn-ea"/>
              </a:rPr>
              <a:t>Semakin tinggi elastisitas, semakin besar derajat kepekaan variabel tersebut.</a:t>
            </a:r>
            <a:br>
              <a:rPr lang="en-US" sz="2000" b="0" dirty="0">
                <a:solidFill>
                  <a:schemeClr val="tx1"/>
                </a:solidFill>
                <a:sym typeface="+mn-ea"/>
              </a:rPr>
            </a:br>
            <a:r>
              <a:rPr lang="en-US" sz="2000" b="0" dirty="0">
                <a:solidFill>
                  <a:schemeClr val="tx1"/>
                </a:solidFill>
                <a:sym typeface="+mn-ea"/>
              </a:rPr>
              <a:t> 3. Elastisitas diukur dari Persentase (%) perubahan suatu variabel akibat perubahan 1% variabel lainnya.</a:t>
            </a:r>
            <a:br>
              <a:rPr lang="en-US" sz="2000" b="0" dirty="0">
                <a:solidFill>
                  <a:schemeClr val="tx1"/>
                </a:solidFill>
              </a:rPr>
            </a:br>
            <a:endParaRPr lang="en-US" sz="20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635" y="1353820"/>
            <a:ext cx="11254105" cy="5206365"/>
          </a:xfrm>
        </p:spPr>
        <p:txBody>
          <a:bodyPr/>
          <a:p>
            <a:pPr algn="l"/>
            <a:r>
              <a:rPr lang="en-US" dirty="0">
                <a:sym typeface="+mn-ea"/>
              </a:rPr>
              <a:t>Konsep Elastisitas</a:t>
            </a:r>
            <a:br>
              <a:rPr lang="en-US" dirty="0">
                <a:solidFill>
                  <a:schemeClr val="tx1"/>
                </a:solidFill>
                <a:sym typeface="+mn-ea"/>
              </a:rPr>
            </a:br>
            <a:r>
              <a:rPr lang="en-US" dirty="0">
                <a:sym typeface="+mn-ea"/>
              </a:rPr>
              <a:t>Dalam Teori Permintaan dan Penawaran</a:t>
            </a:r>
            <a:br>
              <a:rPr lang="en-US" dirty="0">
                <a:sym typeface="+mn-ea"/>
              </a:rPr>
            </a:br>
            <a:br>
              <a:rPr lang="en-US" b="1" dirty="0">
                <a:solidFill>
                  <a:schemeClr val="tx1"/>
                </a:solidFill>
              </a:rPr>
            </a:br>
            <a:r>
              <a:rPr lang="en-US" sz="2000" b="0" dirty="0">
                <a:solidFill>
                  <a:schemeClr val="tx1"/>
                </a:solidFill>
                <a:sym typeface="+mn-ea"/>
              </a:rPr>
              <a:t>1.  Apa yang akan terjadi pada permintaan atau penawaran suatu barang jika harga barang tersebut turun atau naik sebesar satu persen?</a:t>
            </a:r>
            <a:br>
              <a:rPr lang="en-US" sz="2000" b="0" dirty="0">
                <a:solidFill>
                  <a:schemeClr val="tx1"/>
                </a:solidFill>
              </a:rPr>
            </a:br>
            <a:r>
              <a:rPr lang="en-US" sz="2000" b="0" dirty="0">
                <a:solidFill>
                  <a:schemeClr val="tx1"/>
                </a:solidFill>
                <a:sym typeface="+mn-ea"/>
              </a:rPr>
              <a:t> a. Jawabannya sangat tergantung kepada derajat kepekaan masing-masing Konsumen dan Produsen dalam                    merespon perubahan harga tersebut.</a:t>
            </a:r>
            <a:br>
              <a:rPr lang="en-US" sz="2000" b="0" dirty="0">
                <a:solidFill>
                  <a:schemeClr val="tx1"/>
                </a:solidFill>
              </a:rPr>
            </a:br>
            <a:r>
              <a:rPr lang="en-US" sz="2000" b="0" dirty="0">
                <a:solidFill>
                  <a:schemeClr val="tx1"/>
                </a:solidFill>
              </a:rPr>
              <a:t>b. </a:t>
            </a:r>
            <a:r>
              <a:rPr lang="en-US" sz="2000" b="0" dirty="0">
                <a:solidFill>
                  <a:schemeClr val="tx1"/>
                </a:solidFill>
                <a:sym typeface="+mn-ea"/>
              </a:rPr>
              <a:t>Derajad kepekaan Konsumen dan Produsen terhadap perubahan harga berbeda antara satu barang dengan barang yang lainnya.</a:t>
            </a:r>
            <a:br>
              <a:rPr lang="en-US" sz="2000" b="0" dirty="0">
                <a:solidFill>
                  <a:schemeClr val="tx1"/>
                </a:solidFill>
                <a:sym typeface="+mn-ea"/>
              </a:rPr>
            </a:br>
            <a:r>
              <a:rPr lang="en-US" sz="2000" b="0" dirty="0">
                <a:solidFill>
                  <a:schemeClr val="tx1"/>
                </a:solidFill>
                <a:sym typeface="+mn-ea"/>
              </a:rPr>
              <a:t>  </a:t>
            </a:r>
            <a:br>
              <a:rPr lang="en-US" sz="2000" b="0" dirty="0">
                <a:solidFill>
                  <a:schemeClr val="tx1"/>
                </a:solidFill>
              </a:rPr>
            </a:br>
            <a:r>
              <a:rPr lang="en-US" sz="2000" b="0" dirty="0">
                <a:solidFill>
                  <a:schemeClr val="tx1"/>
                </a:solidFill>
                <a:sym typeface="+mn-ea"/>
              </a:rPr>
              <a:t>2. Derajat kepekaan konsumen thdp perubahan fakto-faktor yang mempengaruhinya disebut elastisitas permintaan.</a:t>
            </a:r>
            <a:br>
              <a:rPr lang="en-US" sz="2000" b="0" dirty="0">
                <a:solidFill>
                  <a:schemeClr val="tx1"/>
                </a:solidFill>
              </a:rPr>
            </a:br>
            <a:r>
              <a:rPr lang="en-US" sz="2000" b="0" dirty="0">
                <a:solidFill>
                  <a:schemeClr val="tx1"/>
                </a:solidFill>
                <a:sym typeface="+mn-ea"/>
              </a:rPr>
              <a:t>3. Derajat kepekaan produsen thdp perubahan faktorfaktor yang mempengaruhinya disebut elastisitas penawaran.</a:t>
            </a:r>
            <a:endParaRPr lang="en-US" sz="20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41300" y="1125855"/>
            <a:ext cx="11709400" cy="5389880"/>
          </a:xfrm>
        </p:spPr>
        <p:txBody>
          <a:bodyPr/>
          <a:p>
            <a:pPr marL="0" indent="0" algn="l">
              <a:buFont typeface="Arial" panose="020B0604020202020204" pitchFamily="34" charset="0"/>
            </a:pPr>
            <a:r>
              <a:rPr lang="en-US"/>
              <a:t>                  </a:t>
            </a:r>
            <a:r>
              <a:rPr lang="en-US" sz="2400"/>
              <a:t> </a:t>
            </a:r>
            <a:r>
              <a:rPr lang="en-US" sz="2400"/>
              <a:t>Slope (kemiringan) Kurva Permintaan dan Penawaran</a:t>
            </a:r>
            <a:br>
              <a:rPr lang="en-US" sz="2400"/>
            </a:br>
            <a:br>
              <a:rPr lang="en-US"/>
            </a:br>
            <a:r>
              <a:rPr lang="en-US" sz="2000" b="0"/>
              <a:t>1 . Slope (kemiringan) suatu kurva ditentukan oleh sudut yang dibentuk oleh kurva tersebut dengan sumbu horizontal. </a:t>
            </a:r>
            <a:br>
              <a:rPr lang="en-US" sz="2000" b="0"/>
            </a:br>
            <a:r>
              <a:rPr lang="en-US" sz="2000" b="0"/>
              <a:t>2 . Semakin besar sudut yang terbentuk berarti semakin besar slope dari kurva tersebut. </a:t>
            </a:r>
            <a:br>
              <a:rPr lang="en-US" sz="2000" b="0"/>
            </a:br>
            <a:r>
              <a:rPr lang="en-US" sz="2000" b="0"/>
              <a:t>3 . Slope kurva permintaan atau kurva penawaran menunjukkan seberapa besar derajat kepekaan permintaan atau penawaran terhadap perubahan harga barang.</a:t>
            </a:r>
            <a:br>
              <a:rPr lang="en-US" sz="2000" b="0"/>
            </a:br>
            <a:r>
              <a:rPr lang="en-US" sz="2000" b="0"/>
              <a:t>4 . Slope kurva yang semakin besar menunjukkan semakin tidak elastis (inelastis) permintaan atau penawaran.</a:t>
            </a:r>
            <a:br>
              <a:rPr lang="en-US" sz="2000" b="0"/>
            </a:br>
            <a:r>
              <a:rPr lang="en-US" sz="2000" b="0"/>
              <a:t>5 . Sebaliknya, slope kurva yang semakin kecil menunjukkan permintaan atau penawaran semakin elastis terhadap perubahan harga barang.</a:t>
            </a:r>
            <a:br>
              <a:rPr lang="en-US" sz="2000" b="0"/>
            </a:br>
            <a:r>
              <a:rPr lang="en-US" sz="2000" b="0"/>
              <a:t> 6 . Semakin inelastis permintaan atau penawaran, semakin tidak respon permintaan atau penawaran terhadap perubahan harga. Artinya perubahan harga tidak banyak 4 mempengaruhi permintaan atau penawaran.</a:t>
            </a:r>
            <a:br>
              <a:rPr lang="en-US" sz="2000" b="0"/>
            </a:br>
            <a:br>
              <a:rPr lang="en-US" sz="2000"/>
            </a:b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241935" y="1337310"/>
                <a:ext cx="11659870" cy="5115560"/>
              </a:xfrm>
            </p:spPr>
            <p:txBody>
              <a:bodyPr/>
              <a:p>
                <a:pPr algn="l"/>
                <a:r>
                  <a:rPr lang="en-US" sz="2400">
                    <a:sym typeface="+mn-ea"/>
                  </a:rPr>
                  <a:t>A. Elastisitas permintaan.</a:t>
                </a:r>
                <a:br>
                  <a:rPr lang="en-US" sz="2400">
                    <a:sym typeface="+mn-ea"/>
                  </a:rPr>
                </a:br>
                <a:br>
                  <a:rPr lang="en-US">
                    <a:sym typeface="+mn-ea"/>
                  </a:rPr>
                </a:br>
                <a:r>
                  <a:rPr lang="en-US">
                    <a:sym typeface="+mn-ea"/>
                  </a:rPr>
                  <a:t>    </a:t>
                </a:r>
                <a:r>
                  <a:rPr lang="en-US" sz="1800" b="0">
                    <a:sym typeface="+mn-ea"/>
                  </a:rPr>
                  <a:t>Elastisitas permintaan atau di sebut sebut (price elasticity of demand) adalah sebuah perhitungan terhadap pengaruh jumblah permintaan akibat pengaruh terhadap permintaan karna perubahan suatu harga barang atau perbandingan perubahan jumblah ketersediaan sutu barang yang di minta oleh kosumen sebagai akibat dari presentase perubahan barang yang ada di pasaran. Hukum permintaan, dimana jika suatu harga barang menjadi naik maka kualitas suatu barang akan menjadi turun dan apabila harga suatu barang turun, maka kualitas barang tersebut akan naik.                                </a:t>
                </a:r>
                <a:br>
                  <a:rPr lang="en-US" sz="1800" b="0">
                    <a:sym typeface="+mn-ea"/>
                  </a:rPr>
                </a:br>
                <a:br>
                  <a:rPr lang="en-US" sz="1800" b="0">
                    <a:sym typeface="+mn-ea"/>
                  </a:rPr>
                </a:br>
                <a:r>
                  <a:rPr lang="en-US" sz="1800" b="0">
                    <a:sym typeface="+mn-ea"/>
                  </a:rPr>
                  <a:t>                                                                                </a:t>
                </a:r>
                <a:r>
                  <a:rPr lang="en-US" sz="1800" b="0">
                    <a:sym typeface="+mn-ea"/>
                  </a:rPr>
                  <a:t>Ed </a:t>
                </a:r>
                <a14:m>
                  <m:oMath xmlns:m="http://schemas.openxmlformats.org/officeDocument/2006/math">
                    <m:r>
                      <a:rPr lang="en-US" sz="1800" b="0" i="1">
                        <a:latin typeface="Cambria Math" panose="02040503050406030204" charset="0"/>
                        <a:cs typeface="Cambria Math" panose="02040503050406030204" charset="0"/>
                      </a:rPr>
                      <m:t>=</m:t>
                    </m:r>
                    <m:f>
                      <m:fPr>
                        <m:ctrlPr>
                          <a:rPr lang="en-US" sz="1800" b="0" i="1">
                            <a:latin typeface="Cambria Math" panose="02040503050406030204" charset="0"/>
                            <a:cs typeface="Cambria Math" panose="02040503050406030204" charset="0"/>
                          </a:rPr>
                        </m:ctrlPr>
                      </m:fPr>
                      <m:num>
                        <m:r>
                          <a:rPr lang="en-US" sz="1800" b="0" i="1">
                            <a:latin typeface="Cambria Math" panose="02040503050406030204" charset="0"/>
                            <a:cs typeface="Cambria Math" panose="02040503050406030204" charset="0"/>
                          </a:rPr>
                          <m:t>∆</m:t>
                        </m:r>
                        <m:r>
                          <a:rPr lang="en-US" sz="1800" b="0" i="1">
                            <a:latin typeface="Cambria Math" panose="02040503050406030204" charset="0"/>
                            <a:cs typeface="Cambria Math" panose="02040503050406030204" charset="0"/>
                          </a:rPr>
                          <m:t>𝑄</m:t>
                        </m:r>
                      </m:num>
                      <m:den>
                        <m:r>
                          <a:rPr lang="en-US" sz="1800" b="0" i="1">
                            <a:latin typeface="Cambria Math" panose="02040503050406030204" charset="0"/>
                            <a:cs typeface="Cambria Math" panose="02040503050406030204" charset="0"/>
                          </a:rPr>
                          <m:t>∆</m:t>
                        </m:r>
                        <m:r>
                          <a:rPr lang="en-US" sz="1800" b="0" i="1">
                            <a:latin typeface="Cambria Math" panose="02040503050406030204" charset="0"/>
                            <a:cs typeface="Cambria Math" panose="02040503050406030204" charset="0"/>
                          </a:rPr>
                          <m:t>𝑃</m:t>
                        </m:r>
                      </m:den>
                    </m:f>
                    <m:r>
                      <a:rPr lang="en-US" sz="1800" i="1">
                        <a:latin typeface="Cambria Math" panose="02040503050406030204" charset="0"/>
                        <a:cs typeface="Cambria Math" panose="02040503050406030204" charset="0"/>
                      </a:rPr>
                      <m:t>∙</m:t>
                    </m:r>
                    <m:f>
                      <m:fPr>
                        <m:ctrlPr>
                          <a:rPr lang="en-US" sz="1800" b="0" i="1">
                            <a:latin typeface="Cambria Math" panose="02040503050406030204" charset="0"/>
                            <a:cs typeface="Cambria Math" panose="02040503050406030204" charset="0"/>
                          </a:rPr>
                        </m:ctrlPr>
                      </m:fPr>
                      <m:num>
                        <m:r>
                          <a:rPr lang="en-US" sz="1800" b="0" i="1">
                            <a:latin typeface="Cambria Math" panose="02040503050406030204" charset="0"/>
                            <a:cs typeface="Cambria Math" panose="02040503050406030204" charset="0"/>
                          </a:rPr>
                          <m:t>𝑃</m:t>
                        </m:r>
                      </m:num>
                      <m:den>
                        <m:r>
                          <a:rPr lang="en-US" sz="1800" b="0" i="1">
                            <a:latin typeface="Cambria Math" panose="02040503050406030204" charset="0"/>
                            <a:cs typeface="Cambria Math" panose="02040503050406030204" charset="0"/>
                          </a:rPr>
                          <m:t>𝑄</m:t>
                        </m:r>
                      </m:den>
                    </m:f>
                  </m:oMath>
                </a14:m>
                <a:r>
                  <a:rPr lang="en-US" sz="1800" b="0">
                    <a:sym typeface="+mn-ea"/>
                  </a:rPr>
                  <a:t> atau Ed</a:t>
                </a:r>
                <a14:m>
                  <m:oMath xmlns:m="http://schemas.openxmlformats.org/officeDocument/2006/math">
                    <m:r>
                      <a:rPr lang="en-US" sz="1800" b="0" i="1">
                        <a:latin typeface="Cambria Math" panose="02040503050406030204" charset="0"/>
                        <a:cs typeface="Cambria Math" panose="02040503050406030204" charset="0"/>
                      </a:rPr>
                      <m:t>=</m:t>
                    </m:r>
                    <m:f>
                      <m:fPr>
                        <m:ctrlPr>
                          <a:rPr lang="en-US" sz="1800" b="0" i="1">
                            <a:latin typeface="Cambria Math" panose="02040503050406030204" charset="0"/>
                            <a:cs typeface="Cambria Math" panose="02040503050406030204" charset="0"/>
                          </a:rPr>
                        </m:ctrlPr>
                      </m:fPr>
                      <m:num>
                        <m:r>
                          <a:rPr lang="en-US" sz="1800" b="0" i="1">
                            <a:latin typeface="Cambria Math" panose="02040503050406030204" charset="0"/>
                            <a:cs typeface="Cambria Math" panose="02040503050406030204" charset="0"/>
                          </a:rPr>
                          <m:t>%∆</m:t>
                        </m:r>
                        <m:r>
                          <a:rPr lang="en-US" sz="1800" b="0" i="1">
                            <a:latin typeface="Cambria Math" panose="02040503050406030204" charset="0"/>
                            <a:cs typeface="Cambria Math" panose="02040503050406030204" charset="0"/>
                          </a:rPr>
                          <m:t>𝑄</m:t>
                        </m:r>
                      </m:num>
                      <m:den>
                        <m:r>
                          <a:rPr lang="en-US" sz="1800" b="0" i="1">
                            <a:latin typeface="Cambria Math" panose="02040503050406030204" charset="0"/>
                            <a:cs typeface="Cambria Math" panose="02040503050406030204" charset="0"/>
                          </a:rPr>
                          <m:t>%∆</m:t>
                        </m:r>
                        <m:r>
                          <a:rPr lang="en-US" sz="1800" b="0" i="1">
                            <a:latin typeface="Cambria Math" panose="02040503050406030204" charset="0"/>
                            <a:cs typeface="Cambria Math" panose="02040503050406030204" charset="0"/>
                          </a:rPr>
                          <m:t>𝑃</m:t>
                        </m:r>
                      </m:den>
                    </m:f>
                  </m:oMath>
                </a14:m>
                <a:br>
                  <a:rPr lang="en-US" sz="1800" b="0">
                    <a:sym typeface="+mn-ea"/>
                  </a:rPr>
                </a:br>
                <a:br>
                  <a:rPr lang="en-US" sz="1800" b="0">
                    <a:sym typeface="+mn-ea"/>
                  </a:rPr>
                </a:br>
                <a:r>
                  <a:rPr lang="en-US" sz="1800" b="0">
                    <a:sym typeface="+mn-ea"/>
                  </a:rPr>
                  <a:t>Keterangan :</a:t>
                </a:r>
                <a:br>
                  <a:rPr lang="en-US" sz="1800" b="0">
                    <a:sym typeface="+mn-ea"/>
                  </a:rPr>
                </a:br>
                <a:r>
                  <a:rPr lang="en-US" sz="1800" b="0">
                    <a:latin typeface="Arial" panose="020B0604020202020204" pitchFamily="34" charset="0"/>
                    <a:cs typeface="Arial" panose="020B0604020202020204" pitchFamily="34" charset="0"/>
                    <a:sym typeface="+mn-ea"/>
                  </a:rPr>
                  <a:t>∆Q =</a:t>
                </a:r>
                <a:r>
                  <a:rPr lang="en-US" sz="1800" b="0">
                    <a:sym typeface="+mn-ea"/>
                  </a:rPr>
                  <a:t> Jumlah Perubahan terhadap permintaan</a:t>
                </a:r>
                <a:br>
                  <a:rPr lang="en-US" sz="1800" b="0">
                    <a:sym typeface="+mn-ea"/>
                  </a:rPr>
                </a:br>
                <a:r>
                  <a:rPr lang="en-US" sz="1800" b="0">
                    <a:latin typeface="Arial" panose="020B0604020202020204" pitchFamily="34" charset="0"/>
                    <a:cs typeface="Arial" panose="020B0604020202020204" pitchFamily="34" charset="0"/>
                    <a:sym typeface="+mn-ea"/>
                  </a:rPr>
                  <a:t>∆P =</a:t>
                </a:r>
                <a:r>
                  <a:rPr lang="en-US" sz="1800" b="0">
                    <a:sym typeface="+mn-ea"/>
                  </a:rPr>
                  <a:t> Perubahan suatu harga barang</a:t>
                </a:r>
                <a:br>
                  <a:rPr lang="en-US" sz="1800" b="0">
                    <a:sym typeface="+mn-ea"/>
                  </a:rPr>
                </a:br>
                <a:r>
                  <a:rPr lang="en-US" sz="1800" b="0">
                    <a:sym typeface="+mn-ea"/>
                  </a:rPr>
                  <a:t>P =  Harga awal</a:t>
                </a:r>
                <a:br>
                  <a:rPr lang="en-US" sz="1800" b="0">
                    <a:sym typeface="+mn-ea"/>
                  </a:rPr>
                </a:br>
                <a:r>
                  <a:rPr lang="en-US" sz="1800" b="0">
                    <a:sym typeface="+mn-ea"/>
                  </a:rPr>
                  <a:t>Q =  Jumblah permintaan awal</a:t>
                </a:r>
                <a:br>
                  <a:rPr lang="en-US" sz="1800" b="0">
                    <a:sym typeface="+mn-ea"/>
                  </a:rPr>
                </a:br>
                <a:r>
                  <a:rPr lang="en-US" sz="1800" b="0">
                    <a:sym typeface="+mn-ea"/>
                  </a:rPr>
                  <a:t>Ed =  Elastisitas permintaan</a:t>
                </a:r>
                <a:br>
                  <a:rPr lang="en-US" sz="1800" b="0">
                    <a:sym typeface="+mn-ea"/>
                  </a:rPr>
                </a:br>
                <a:br>
                  <a:rPr lang="en-US" sz="1800" b="0">
                    <a:sym typeface="+mn-ea"/>
                  </a:rPr>
                </a:br>
                <a:br>
                  <a:rPr lang="en-US" sz="1800" b="0">
                    <a:sym typeface="+mn-ea"/>
                  </a:rPr>
                </a:br>
                <a:br>
                  <a:rPr lang="en-US" sz="1800">
                    <a:sym typeface="+mn-ea"/>
                  </a:rPr>
                </a:br>
                <a:br>
                  <a:rPr lang="en-US" sz="1800">
                    <a:sym typeface="+mn-ea"/>
                  </a:rPr>
                </a:br>
                <a:br>
                  <a:rPr lang="en-US">
                    <a:sym typeface="+mn-ea"/>
                  </a:rPr>
                </a:br>
                <a:endParaRPr lang="en-US"/>
              </a:p>
            </p:txBody>
          </p:sp>
        </mc:Choice>
        <mc:Fallback>
          <p:sp>
            <p:nvSpPr>
              <p:cNvPr id="2" name="Title 1"/>
              <p:cNvSpPr>
                <a:spLocks noRot="1" noChangeAspect="1" noMove="1" noResize="1" noEditPoints="1" noAdjustHandles="1" noChangeArrowheads="1" noChangeShapeType="1" noTextEdit="1"/>
              </p:cNvSpPr>
              <p:nvPr>
                <p:ph type="title"/>
              </p:nvPr>
            </p:nvSpPr>
            <p:spPr>
              <a:xfrm>
                <a:off x="241935" y="1337310"/>
                <a:ext cx="11659870" cy="5115560"/>
              </a:xfrm>
              <a:blipFill rotWithShape="1">
                <a:blip r:embed="rId1"/>
                <a:stretch>
                  <a:fillRect b="-35415"/>
                </a:stretch>
              </a:blipFill>
            </p:spPr>
            <p:txBody>
              <a:bodyPr/>
              <a:lstStyle/>
              <a:p>
                <a:r>
                  <a:rPr lang="en-US"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76530" y="1707515"/>
                <a:ext cx="11454765" cy="4944110"/>
              </a:xfrm>
            </p:spPr>
            <p:txBody>
              <a:bodyPr/>
              <a:p>
                <a:pPr algn="l"/>
                <a:r>
                  <a:rPr lang="en-US" sz="2000" b="0"/>
                  <a:t> Apabila koefisien kemiringan kurva permintaan adalah  :  </a:t>
                </a:r>
                <a14:m>
                  <m:oMath xmlns:m="http://schemas.openxmlformats.org/officeDocument/2006/math">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m:t>
                        </m:r>
                        <m:r>
                          <a:rPr lang="en-US" sz="2000" b="0" i="1">
                            <a:latin typeface="Cambria Math" panose="02040503050406030204" charset="0"/>
                            <a:cs typeface="Cambria Math" panose="02040503050406030204" charset="0"/>
                          </a:rPr>
                          <m:t>𝑃</m:t>
                        </m:r>
                      </m:num>
                      <m:den>
                        <m:r>
                          <a:rPr lang="en-US" sz="2000" b="0" i="1">
                            <a:latin typeface="Cambria Math" panose="02040503050406030204" charset="0"/>
                            <a:cs typeface="Cambria Math" panose="02040503050406030204" charset="0"/>
                          </a:rPr>
                          <m:t>∆</m:t>
                        </m:r>
                        <m:r>
                          <a:rPr lang="en-US" sz="2000" b="0" i="1">
                            <a:latin typeface="Cambria Math" panose="02040503050406030204" charset="0"/>
                            <a:cs typeface="Cambria Math" panose="02040503050406030204" charset="0"/>
                          </a:rPr>
                          <m:t>𝑄</m:t>
                        </m:r>
                        <m:r>
                          <a:rPr lang="en-US" sz="2000" b="0" i="1">
                            <a:latin typeface="Cambria Math" panose="02040503050406030204" charset="0"/>
                            <a:cs typeface="Cambria Math" panose="02040503050406030204" charset="0"/>
                          </a:rPr>
                          <m:t> </m:t>
                        </m:r>
                      </m:den>
                    </m:f>
                  </m:oMath>
                </a14:m>
                <a:r>
                  <a:rPr lang="en-US" sz="2000" b="0">
                    <a:latin typeface="Arial" panose="020B0604020202020204" pitchFamily="34" charset="0"/>
                    <a:cs typeface="Arial" panose="020B0604020202020204" pitchFamily="34" charset="0"/>
                  </a:rPr>
                  <a:t>,atau cara hitung deferensial </a:t>
                </a:r>
                <a14:m>
                  <m:oMath xmlns:m="http://schemas.openxmlformats.org/officeDocument/2006/math">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𝑑𝑃</m:t>
                        </m:r>
                      </m:num>
                      <m:den>
                        <m:r>
                          <a:rPr lang="en-US" sz="2000" b="0" i="1">
                            <a:latin typeface="Cambria Math" panose="02040503050406030204" charset="0"/>
                            <a:cs typeface="Cambria Math" panose="02040503050406030204" charset="0"/>
                          </a:rPr>
                          <m:t>𝑑𝑄</m:t>
                        </m:r>
                      </m:den>
                    </m:f>
                  </m:oMath>
                </a14:m>
                <a:r>
                  <a:rPr lang="en-US" sz="2000" b="0">
                    <a:latin typeface="Arial" panose="020B0604020202020204" pitchFamily="34" charset="0"/>
                    <a:cs typeface="Arial" panose="020B0604020202020204" pitchFamily="34" charset="0"/>
                  </a:rPr>
                  <a:t> maka koefisien elastis permintaan adalah  :</a:t>
                </a:r>
                <a:br>
                  <a:rPr lang="en-US" sz="2000" b="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  </a:t>
                </a:r>
                <a:br>
                  <a:rPr lang="en-US" sz="2000" b="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                                                                         e </a:t>
                </a:r>
                <a14:m>
                  <m:oMath xmlns:m="http://schemas.openxmlformats.org/officeDocument/2006/math">
                    <m:r>
                      <a:rPr lang="en-US" sz="2000" b="0" i="1">
                        <a:latin typeface="Cambria Math" panose="02040503050406030204" charset="0"/>
                        <a:cs typeface="Cambria Math" panose="02040503050406030204" charset="0"/>
                      </a:rPr>
                      <m:t>=</m:t>
                    </m:r>
                    <m:f>
                      <m:fPr>
                        <m:ctrlPr>
                          <a:rPr lang="en-US" sz="2000" b="0" i="1">
                            <a:latin typeface="Cambria Math" panose="02040503050406030204" charset="0"/>
                            <a:cs typeface="Cambria Math" panose="02040503050406030204" charset="0"/>
                          </a:rPr>
                        </m:ctrlPr>
                      </m:fPr>
                      <m:num>
                        <m:r>
                          <a:rPr lang="en-US" sz="2000" b="0" i="1">
                            <a:latin typeface="Cambria Math" panose="02040503050406030204" charset="0"/>
                            <a:cs typeface="Cambria Math" panose="02040503050406030204" charset="0"/>
                          </a:rPr>
                          <m:t>%∆</m:t>
                        </m:r>
                        <m:r>
                          <a:rPr lang="en-US" sz="2000" b="0" i="1">
                            <a:latin typeface="Cambria Math" panose="02040503050406030204" charset="0"/>
                            <a:cs typeface="Cambria Math" panose="02040503050406030204" charset="0"/>
                          </a:rPr>
                          <m:t>𝑄</m:t>
                        </m:r>
                      </m:num>
                      <m:den>
                        <m:r>
                          <a:rPr lang="en-US" sz="2000" b="0" i="1">
                            <a:latin typeface="Cambria Math" panose="02040503050406030204" charset="0"/>
                            <a:cs typeface="Cambria Math" panose="02040503050406030204" charset="0"/>
                          </a:rPr>
                          <m:t>%∆</m:t>
                        </m:r>
                        <m:r>
                          <a:rPr lang="en-US" sz="2000" b="0" i="1">
                            <a:latin typeface="Cambria Math" panose="02040503050406030204" charset="0"/>
                            <a:cs typeface="Cambria Math" panose="02040503050406030204" charset="0"/>
                          </a:rPr>
                          <m:t>𝑃</m:t>
                        </m:r>
                      </m:den>
                    </m:f>
                  </m:oMath>
                </a14:m>
                <a:br>
                  <a:rPr lang="en-US" sz="2000" b="0" i="1">
                    <a:latin typeface="Cambria Math" panose="02040503050406030204" charset="0"/>
                    <a:cs typeface="Cambria Math" panose="02040503050406030204" charset="0"/>
                  </a:rPr>
                </a:br>
                <a:br>
                  <a:rPr lang="en-US" sz="2000" b="0" i="1">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Rumus elast</a:t>
                </a:r>
                <a:r>
                  <a:rPr lang="en-US" sz="2000" b="0">
                    <a:latin typeface="Cambria Math" panose="02040503050406030204" charset="0"/>
                    <a:cs typeface="Cambria Math" panose="02040503050406030204" charset="0"/>
                    <a:sym typeface="+mn-ea"/>
                  </a:rPr>
                  <a:t>as permintaan diatas dibaca :   </a:t>
                </a:r>
                <a:br>
                  <a:rPr lang="en-US" sz="2000" b="0">
                    <a:latin typeface="Cambria Math" panose="02040503050406030204" charset="0"/>
                    <a:cs typeface="Cambria Math" panose="02040503050406030204" charset="0"/>
                    <a:sym typeface="+mn-ea"/>
                  </a:rPr>
                </a:br>
                <a:r>
                  <a:rPr lang="en-US" sz="2000" b="0">
                    <a:latin typeface="Cambria Math" panose="02040503050406030204" charset="0"/>
                    <a:cs typeface="Cambria Math" panose="02040503050406030204" charset="0"/>
                    <a:sym typeface="+mn-ea"/>
                  </a:rPr>
                  <a:t>                                          </a:t>
                </a:r>
                <a:br>
                  <a:rPr lang="en-US" sz="2000" b="0">
                    <a:latin typeface="Cambria Math" panose="02040503050406030204" charset="0"/>
                    <a:cs typeface="Cambria Math" panose="02040503050406030204" charset="0"/>
                    <a:sym typeface="+mn-ea"/>
                  </a:rPr>
                </a:br>
                <a:r>
                  <a:rPr lang="en-US" sz="2000" b="0">
                    <a:latin typeface="Cambria Math" panose="02040503050406030204" charset="0"/>
                    <a:cs typeface="Cambria Math" panose="02040503050406030204" charset="0"/>
                    <a:sym typeface="+mn-ea"/>
                  </a:rPr>
                  <a:t>                                                              e</a:t>
                </a:r>
                <a14:m>
                  <m:oMath xmlns:m="http://schemas.openxmlformats.org/officeDocument/2006/math">
                    <m:r>
                      <a:rPr lang="en-US" sz="2000" b="0">
                        <a:latin typeface="Cambria Math" panose="02040503050406030204" charset="0"/>
                        <a:cs typeface="Cambria Math" panose="02040503050406030204" charset="0"/>
                      </a:rPr>
                      <m:t> =</m:t>
                    </m:r>
                    <m:f>
                      <m:fPr>
                        <m:ctrlPr>
                          <a:rPr lang="en-US" sz="2000" b="0">
                            <a:latin typeface="Cambria Math" panose="02040503050406030204" charset="0"/>
                            <a:cs typeface="Cambria Math" panose="02040503050406030204" charset="0"/>
                          </a:rPr>
                        </m:ctrlPr>
                      </m:fPr>
                      <m:num>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Q</m:t>
                        </m:r>
                      </m:num>
                      <m:den>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P</m:t>
                        </m:r>
                      </m:den>
                    </m:f>
                  </m:oMath>
                </a14:m>
                <a:r>
                  <a:rPr lang="en-US" sz="2000" b="0">
                    <a:latin typeface="Cambria Math" panose="02040503050406030204" charset="0"/>
                    <a:cs typeface="Cambria Math" panose="02040503050406030204" charset="0"/>
                    <a:sym typeface="+mn-ea"/>
                  </a:rPr>
                  <a:t>x </a:t>
                </a:r>
                <a14:m>
                  <m:oMath xmlns:m="http://schemas.openxmlformats.org/officeDocument/2006/math">
                    <m:f>
                      <m:fPr>
                        <m:ctrlPr>
                          <a:rPr lang="en-US" sz="2000" b="0">
                            <a:latin typeface="Cambria Math" panose="02040503050406030204" charset="0"/>
                            <a:cs typeface="Cambria Math" panose="02040503050406030204" charset="0"/>
                          </a:rPr>
                        </m:ctrlPr>
                      </m:fPr>
                      <m:num>
                        <m:nary>
                          <m:naryPr>
                            <m:chr m:val="∑"/>
                            <m:limLoc m:val="undOvr"/>
                            <m:subHide m:val="on"/>
                            <m:supHide m:val="on"/>
                            <m:ctrlPr>
                              <a:rPr lang="en-US" sz="2000" b="0">
                                <a:latin typeface="Cambria Math" panose="02040503050406030204" charset="0"/>
                                <a:cs typeface="Cambria Math" panose="02040503050406030204" charset="0"/>
                              </a:rPr>
                            </m:ctrlPr>
                          </m:naryPr>
                          <m:sub/>
                          <m:sup/>
                          <m:e>
                            <m:r>
                              <m:rPr>
                                <m:sty m:val="p"/>
                              </m:rPr>
                              <a:rPr lang="en-US" sz="2000" b="0">
                                <a:latin typeface="Cambria Math" panose="02040503050406030204" charset="0"/>
                              </a:rPr>
                              <m:t>P</m:t>
                            </m:r>
                          </m:e>
                        </m:nary>
                      </m:num>
                      <m:den>
                        <m:nary>
                          <m:naryPr>
                            <m:chr m:val="∑"/>
                            <m:limLoc m:val="undOvr"/>
                            <m:subHide m:val="on"/>
                            <m:supHide m:val="on"/>
                            <m:ctrlPr>
                              <a:rPr sz="2000" b="0">
                                <a:latin typeface="Cambria Math" panose="02040503050406030204" charset="0"/>
                                <a:cs typeface="Cambria Math" panose="02040503050406030204" charset="0"/>
                              </a:rPr>
                            </m:ctrlPr>
                          </m:naryPr>
                          <m:sub/>
                          <m:sup/>
                          <m:e>
                            <m:r>
                              <m:rPr>
                                <m:sty m:val="p"/>
                              </m:rPr>
                              <a:rPr lang="en-US" sz="2000" b="0">
                                <a:latin typeface="Cambria Math" panose="02040503050406030204" charset="0"/>
                                <a:cs typeface="Cambria Math" panose="02040503050406030204" charset="0"/>
                              </a:rPr>
                              <m:t>Q</m:t>
                            </m:r>
                          </m:e>
                        </m:nary>
                      </m:den>
                    </m:f>
                  </m:oMath>
                </a14:m>
                <a:br>
                  <a:rPr lang="en-US" sz="2000" b="0">
                    <a:latin typeface="Cambria Math" panose="02040503050406030204" charset="0"/>
                    <a:cs typeface="Cambria Math" panose="02040503050406030204" charset="0"/>
                  </a:rPr>
                </a:br>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Yakni : </a:t>
                </a:r>
                <a:br>
                  <a:rPr lang="en-US" sz="2000" b="0">
                    <a:latin typeface="Cambria Math" panose="02040503050406030204" charset="0"/>
                    <a:cs typeface="Cambria Math" panose="02040503050406030204" charset="0"/>
                  </a:rPr>
                </a:br>
                <a:r>
                  <a:rPr lang="en-US" sz="2000" b="0">
                    <a:latin typeface="Cambria Math" panose="02040503050406030204" charset="0"/>
                    <a:cs typeface="Cambria Math" panose="02040503050406030204" charset="0"/>
                  </a:rPr>
                  <a:t>             e = </a:t>
                </a:r>
                <a14:m>
                  <m:oMath xmlns:m="http://schemas.openxmlformats.org/officeDocument/2006/math">
                    <m:f>
                      <m:fPr>
                        <m:ctrlPr>
                          <a:rPr lang="en-US" sz="2000" b="0">
                            <a:latin typeface="Cambria Math" panose="02040503050406030204" charset="0"/>
                            <a:cs typeface="Cambria Math" panose="02040503050406030204" charset="0"/>
                          </a:rPr>
                        </m:ctrlPr>
                      </m:fPr>
                      <m:num>
                        <m:r>
                          <m:rPr>
                            <m:sty m:val="p"/>
                          </m:rPr>
                          <a:rPr lang="en-US" sz="2000" b="0">
                            <a:latin typeface="Cambria Math" panose="02040503050406030204" charset="0"/>
                            <a:cs typeface="Cambria Math" panose="02040503050406030204" charset="0"/>
                          </a:rPr>
                          <m:t>Q</m:t>
                        </m:r>
                        <m:r>
                          <a:rPr lang="en-US" sz="2000" b="0">
                            <a:latin typeface="Cambria Math" panose="02040503050406030204" charset="0"/>
                            <a:cs typeface="Cambria Math" panose="02040503050406030204" charset="0"/>
                          </a:rPr>
                          <m:t>2</m:t>
                        </m:r>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Q</m:t>
                        </m:r>
                        <m:r>
                          <a:rPr lang="en-US" sz="2000" b="0">
                            <a:latin typeface="Cambria Math" panose="02040503050406030204" charset="0"/>
                            <a:cs typeface="Cambria Math" panose="02040503050406030204" charset="0"/>
                          </a:rPr>
                          <m:t>1</m:t>
                        </m:r>
                      </m:num>
                      <m:den>
                        <m:r>
                          <m:rPr>
                            <m:sty m:val="p"/>
                          </m:rPr>
                          <a:rPr lang="en-US" sz="2000" b="0">
                            <a:latin typeface="Cambria Math" panose="02040503050406030204" charset="0"/>
                            <a:cs typeface="Cambria Math" panose="02040503050406030204" charset="0"/>
                          </a:rPr>
                          <m:t>P</m:t>
                        </m:r>
                        <m:r>
                          <a:rPr lang="en-US" sz="2000" b="0">
                            <a:latin typeface="Cambria Math" panose="02040503050406030204" charset="0"/>
                            <a:cs typeface="Cambria Math" panose="02040503050406030204" charset="0"/>
                          </a:rPr>
                          <m:t>2</m:t>
                        </m:r>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P</m:t>
                        </m:r>
                        <m:r>
                          <a:rPr lang="en-US" sz="2000" b="0">
                            <a:latin typeface="Cambria Math" panose="02040503050406030204" charset="0"/>
                            <a:cs typeface="Cambria Math" panose="02040503050406030204" charset="0"/>
                          </a:rPr>
                          <m:t>1</m:t>
                        </m:r>
                      </m:den>
                    </m:f>
                    <m:r>
                      <a:rPr lang="en-US" sz="2000" b="0">
                        <a:latin typeface="Cambria Math" panose="02040503050406030204" charset="0"/>
                        <a:cs typeface="Cambria Math" panose="02040503050406030204" charset="0"/>
                      </a:rPr>
                      <m:t> − </m:t>
                    </m:r>
                    <m:f>
                      <m:fPr>
                        <m:ctrlPr>
                          <a:rPr lang="en-US" sz="2000" b="0">
                            <a:latin typeface="Cambria Math" panose="02040503050406030204" charset="0"/>
                            <a:cs typeface="Cambria Math" panose="02040503050406030204" charset="0"/>
                          </a:rPr>
                        </m:ctrlPr>
                      </m:fPr>
                      <m:num>
                        <m:r>
                          <m:rPr>
                            <m:sty m:val="p"/>
                          </m:rPr>
                          <a:rPr lang="en-US" sz="2000" b="0">
                            <a:latin typeface="Cambria Math" panose="02040503050406030204" charset="0"/>
                            <a:cs typeface="Cambria Math" panose="02040503050406030204" charset="0"/>
                          </a:rPr>
                          <m:t>P</m:t>
                        </m:r>
                        <m:r>
                          <a:rPr lang="en-US" sz="2000" b="0">
                            <a:latin typeface="Cambria Math" panose="02040503050406030204" charset="0"/>
                            <a:cs typeface="Cambria Math" panose="02040503050406030204" charset="0"/>
                          </a:rPr>
                          <m:t>1</m:t>
                        </m:r>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P</m:t>
                        </m:r>
                        <m:r>
                          <a:rPr lang="en-US" sz="2000" b="0">
                            <a:latin typeface="Cambria Math" panose="02040503050406030204" charset="0"/>
                            <a:cs typeface="Cambria Math" panose="02040503050406030204" charset="0"/>
                          </a:rPr>
                          <m:t>2</m:t>
                        </m:r>
                      </m:num>
                      <m:den>
                        <m:r>
                          <m:rPr>
                            <m:sty m:val="p"/>
                          </m:rPr>
                          <a:rPr lang="en-US" sz="2000" b="0">
                            <a:latin typeface="Cambria Math" panose="02040503050406030204" charset="0"/>
                            <a:cs typeface="Cambria Math" panose="02040503050406030204" charset="0"/>
                          </a:rPr>
                          <m:t>Q</m:t>
                        </m:r>
                        <m:r>
                          <a:rPr lang="en-US" sz="2000" b="0">
                            <a:latin typeface="Cambria Math" panose="02040503050406030204" charset="0"/>
                            <a:cs typeface="Cambria Math" panose="02040503050406030204" charset="0"/>
                          </a:rPr>
                          <m:t>1</m:t>
                        </m:r>
                        <m:r>
                          <a:rPr lang="en-US" sz="2000" b="0">
                            <a:latin typeface="Cambria Math" panose="02040503050406030204" charset="0"/>
                            <a:cs typeface="Cambria Math" panose="02040503050406030204" charset="0"/>
                          </a:rPr>
                          <m:t>+</m:t>
                        </m:r>
                        <m:r>
                          <m:rPr>
                            <m:sty m:val="p"/>
                          </m:rPr>
                          <a:rPr lang="en-US" sz="2000" b="0">
                            <a:latin typeface="Cambria Math" panose="02040503050406030204" charset="0"/>
                            <a:cs typeface="Cambria Math" panose="02040503050406030204" charset="0"/>
                          </a:rPr>
                          <m:t>Q</m:t>
                        </m:r>
                        <m:r>
                          <a:rPr lang="en-US" sz="2000" b="0">
                            <a:latin typeface="Cambria Math" panose="02040503050406030204" charset="0"/>
                            <a:cs typeface="Cambria Math" panose="02040503050406030204" charset="0"/>
                          </a:rPr>
                          <m:t>2</m:t>
                        </m:r>
                      </m:den>
                    </m:f>
                  </m:oMath>
                </a14:m>
                <a:endParaRPr lang="en-US" sz="2000" b="0">
                  <a:latin typeface="Cambria Math" panose="02040503050406030204" charset="0"/>
                  <a:cs typeface="Cambria Math" panose="02040503050406030204" charset="0"/>
                </a:endParaRPr>
              </a:p>
            </p:txBody>
          </p:sp>
        </mc:Choice>
        <mc:Fallback>
          <p:sp>
            <p:nvSpPr>
              <p:cNvPr id="2" name="Title 1"/>
              <p:cNvSpPr>
                <a:spLocks noRot="1" noChangeAspect="1" noMove="1" noResize="1" noEditPoints="1" noAdjustHandles="1" noChangeArrowheads="1" noChangeShapeType="1" noTextEdit="1"/>
              </p:cNvSpPr>
              <p:nvPr>
                <p:ph type="title"/>
              </p:nvPr>
            </p:nvSpPr>
            <p:spPr>
              <a:xfrm>
                <a:off x="176530" y="1707515"/>
                <a:ext cx="11454765" cy="4944110"/>
              </a:xfrm>
              <a:blipFill rotWithShape="1">
                <a:blip r:embed="rId1"/>
                <a:stretch>
                  <a:fillRect/>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03860" y="1236345"/>
            <a:ext cx="11119485" cy="5184140"/>
          </a:xfrm>
        </p:spPr>
        <p:txBody>
          <a:bodyPr/>
          <a:p>
            <a:pPr algn="l"/>
            <a:r>
              <a:rPr lang="en-US" sz="1800">
                <a:sym typeface="+mn-ea"/>
              </a:rPr>
              <a:t>                                                             FAKTOR PENENTU ELASTISITAS PERMINTAAN</a:t>
            </a:r>
            <a:br>
              <a:rPr lang="en-US" sz="1800"/>
            </a:br>
            <a:br>
              <a:rPr lang="en-US" sz="1800" b="0">
                <a:sym typeface="+mn-ea"/>
              </a:rPr>
            </a:br>
            <a:r>
              <a:rPr lang="en-US" sz="1800" b="0">
                <a:sym typeface="+mn-ea"/>
              </a:rPr>
              <a:t> Berikut ini adalah faktor-faktor yang mempengaruhi elastisitas permintaan . sehingga besar kecilnya suatu elastisitas permintaan di tentukan oleh faktor tersebut.</a:t>
            </a:r>
            <a:br>
              <a:rPr lang="en-US" sz="1800" b="0"/>
            </a:br>
            <a:br>
              <a:rPr lang="en-US" sz="1800" b="0"/>
            </a:br>
            <a:r>
              <a:rPr lang="en-US" sz="1800" b="0"/>
              <a:t>1. </a:t>
            </a:r>
            <a:r>
              <a:rPr lang="en-US" sz="1800" b="0" i="1">
                <a:sym typeface="+mn-ea"/>
              </a:rPr>
              <a:t>Ketertersediaan akan barang dan jasa :</a:t>
            </a:r>
            <a:r>
              <a:rPr lang="en-US" sz="1800" b="0">
                <a:sym typeface="+mn-ea"/>
              </a:rPr>
              <a:t> Jika barang atau jasa tersedia dalam jumblah tertentu makan permintan akan kebutuhan konsumen mempengaruhi jumblah barang dan jasa.</a:t>
            </a:r>
            <a:br>
              <a:rPr lang="en-US" sz="1800" b="0"/>
            </a:br>
            <a:r>
              <a:rPr lang="en-US" sz="1800" b="0"/>
              <a:t>2. </a:t>
            </a:r>
            <a:r>
              <a:rPr lang="en-US" sz="1800" b="0" i="1">
                <a:sym typeface="+mn-ea"/>
              </a:rPr>
              <a:t>Bersanya pendapatan yang di miliki : </a:t>
            </a:r>
            <a:r>
              <a:rPr lang="en-US" sz="1800" b="0">
                <a:sym typeface="+mn-ea"/>
              </a:rPr>
              <a:t>Hal ini berpengaruh terhadap besar kecilnya pendapaan konsumen. Jika pendapatan tersebut tinggi maka akan mempengaruhi kebutuhan terhadap barang dan jasa.</a:t>
            </a:r>
            <a:br>
              <a:rPr lang="en-US" sz="1800" b="0"/>
            </a:br>
            <a:r>
              <a:rPr lang="en-US" sz="1800" b="0"/>
              <a:t>3. </a:t>
            </a:r>
            <a:r>
              <a:rPr lang="en-US" sz="1800" b="0" i="1">
                <a:sym typeface="+mn-ea"/>
              </a:rPr>
              <a:t>Tingginya minat konsumen : </a:t>
            </a:r>
            <a:r>
              <a:rPr lang="en-US" sz="1800" b="0">
                <a:sym typeface="+mn-ea"/>
              </a:rPr>
              <a:t> Ketika barang atau jasa banyak di butukan oleh konsumen maka akan mempengaruhi      banyaknya kebutuhan. </a:t>
            </a:r>
            <a:br>
              <a:rPr lang="en-US" sz="1800" b="0"/>
            </a:br>
            <a:r>
              <a:rPr lang="en-US" sz="1800" b="0"/>
              <a:t>4. </a:t>
            </a:r>
            <a:r>
              <a:rPr lang="en-US" sz="1800" b="0" i="1">
                <a:sym typeface="+mn-ea"/>
              </a:rPr>
              <a:t>Permintaan terhadap suatu kebutuhan khusus </a:t>
            </a:r>
            <a:r>
              <a:rPr lang="en-US" sz="1800" b="0">
                <a:sym typeface="+mn-ea"/>
              </a:rPr>
              <a:t>: Jika permintaan barang khusus tersebut menjadi prioritas utama bagi konsumen maka jika harganya turun maka permintaanya akan menjadi tinggi</a:t>
            </a:r>
            <a:br>
              <a:rPr lang="en-US" sz="1800" b="0"/>
            </a:br>
            <a:r>
              <a:rPr lang="en-US" sz="1800" b="0"/>
              <a:t>5. </a:t>
            </a:r>
            <a:r>
              <a:rPr lang="en-US" sz="1800" b="0">
                <a:sym typeface="+mn-ea"/>
              </a:rPr>
              <a:t>Jangka waktu akan kebutuhan suatu barang dan jasa Suatu barang atau jaa memilii jangka waktu yang terbatas pada pemakaina atau pengunaanya, maka jika telah habis .</a:t>
            </a:r>
            <a:br>
              <a:rPr lang="en-US" sz="1800" b="0"/>
            </a:br>
            <a:r>
              <a:rPr lang="en-US" sz="1800" b="0">
                <a:sym typeface="+mn-ea"/>
              </a:rPr>
              <a:t> 6. </a:t>
            </a:r>
            <a:r>
              <a:rPr lang="en-US" sz="1800" b="0" i="1">
                <a:sym typeface="+mn-ea"/>
              </a:rPr>
              <a:t>Kebutuhan akan barang yang berkualitas tinggi :</a:t>
            </a:r>
            <a:r>
              <a:rPr lang="en-US" sz="1800" b="0">
                <a:sym typeface="+mn-ea"/>
              </a:rPr>
              <a:t> Jika konsumen menginginkan kebutuhan sesuai standart yang mereka inginkan misalnya kebutuhan akan barang mewah yang terbatas akan mempengaruhi permintaan tersebut.</a:t>
            </a:r>
            <a:br>
              <a:rPr lang="en-US" sz="1800" b="0"/>
            </a:br>
            <a:br>
              <a:rPr lang="en-US" sz="2000" b="0"/>
            </a:br>
            <a:br>
              <a:rPr lang="en-US" sz="2000"/>
            </a:br>
            <a:endParaRPr lang="en-US" sz="20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33145" y="1365885"/>
            <a:ext cx="10795000" cy="5086985"/>
          </a:xfrm>
        </p:spPr>
        <p:txBody>
          <a:bodyPr/>
          <a:p>
            <a:pPr algn="l"/>
            <a:r>
              <a:rPr lang="en-US" sz="2400"/>
              <a:t>Kurva Elastisitas Permintaan :</a:t>
            </a:r>
            <a:br>
              <a:rPr lang="en-US" sz="2400"/>
            </a:br>
            <a:br>
              <a:rPr lang="en-US" sz="2400"/>
            </a:br>
            <a:r>
              <a:rPr lang="en-US" sz="2000"/>
              <a:t>a. Elastisitas permintaan dikatakan menjadi besar apa bila</a:t>
            </a:r>
            <a:br>
              <a:rPr lang="en-US" sz="2000"/>
            </a:br>
            <a:r>
              <a:rPr lang="en-US" sz="2000"/>
              <a:t>      </a:t>
            </a:r>
            <a:r>
              <a:rPr lang="en-US" sz="2000" b="0"/>
              <a:t> 1. Banyaknya kualitas barang substitusi yang baik</a:t>
            </a:r>
            <a:br>
              <a:rPr lang="en-US" sz="2000" b="0"/>
            </a:br>
            <a:r>
              <a:rPr lang="en-US" sz="2000" b="0"/>
              <a:t>       2. Tingginya suatu harga yang relative</a:t>
            </a:r>
            <a:br>
              <a:rPr lang="en-US" sz="2000" b="0"/>
            </a:br>
            <a:r>
              <a:rPr lang="en-US" sz="2000" b="0"/>
              <a:t>       3. Banyaknya konsumen yang menggunaakan barang lain</a:t>
            </a:r>
            <a:br>
              <a:rPr lang="en-US" sz="2000" b="0"/>
            </a:br>
            <a:r>
              <a:rPr lang="en-US" sz="2000"/>
              <a:t>b. Elastisitas permintaan dikatakan menjadi kecil apa bila</a:t>
            </a:r>
            <a:br>
              <a:rPr lang="en-US" sz="2000"/>
            </a:br>
            <a:r>
              <a:rPr lang="en-US" sz="2000"/>
              <a:t>       </a:t>
            </a:r>
            <a:r>
              <a:rPr lang="en-US" sz="2000" b="0"/>
              <a:t>1. Suatu barang di kombinasikan dengan barang lain</a:t>
            </a:r>
            <a:br>
              <a:rPr lang="en-US" sz="2000" b="0"/>
            </a:br>
            <a:r>
              <a:rPr lang="en-US" sz="2000" b="0"/>
              <a:t>       2. Banyaknya suatu barang yang sama dengan harga yang relative rendah</a:t>
            </a:r>
            <a:br>
              <a:rPr lang="en-US" sz="2000" b="0"/>
            </a:br>
            <a:r>
              <a:rPr lang="en-US" sz="2000" b="0"/>
              <a:t>       3. Suatu barang subtitusi yang tidak baik tetapi barang tersebut sangat dibutuhkan </a:t>
            </a:r>
            <a:endParaRPr lang="en-US" sz="2000" b="0"/>
          </a:p>
        </p:txBody>
      </p:sp>
    </p:spTree>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VER. 1_template</Template>
  <TotalTime>0</TotalTime>
  <Words>18606</Words>
  <Application>WPS Presentation</Application>
  <PresentationFormat>Widescreen</PresentationFormat>
  <Paragraphs>73</Paragraphs>
  <Slides>29</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29</vt:i4>
      </vt:variant>
    </vt:vector>
  </HeadingPairs>
  <TitlesOfParts>
    <vt:vector size="48" baseType="lpstr">
      <vt:lpstr>Arial</vt:lpstr>
      <vt:lpstr>SimSun</vt:lpstr>
      <vt:lpstr>Wingdings</vt:lpstr>
      <vt:lpstr>Franklin Gothic Heavy</vt:lpstr>
      <vt:lpstr>Arial Unicode MS</vt:lpstr>
      <vt:lpstr>Tahoma</vt:lpstr>
      <vt:lpstr>Gill Sans MT Condensed</vt:lpstr>
      <vt:lpstr>Bahnschrift</vt:lpstr>
      <vt:lpstr>Cambria Math</vt:lpstr>
      <vt:lpstr>Calibri</vt:lpstr>
      <vt:lpstr>Microsoft YaHei</vt:lpstr>
      <vt:lpstr>Arial Unicode MS</vt:lpstr>
      <vt:lpstr>MS Mincho</vt:lpstr>
      <vt:lpstr>Segoe Print</vt:lpstr>
      <vt:lpstr>Berlin Sans FB Demi</vt:lpstr>
      <vt:lpstr>Presentation UNISA_01</vt:lpstr>
      <vt:lpstr>1_Presentation UNISA_01</vt:lpstr>
      <vt:lpstr>1_Office Theme</vt:lpstr>
      <vt:lpstr>2_Office Theme</vt:lpstr>
      <vt:lpstr>PEMBUKA BELAJAR</vt:lpstr>
      <vt:lpstr> ELASTISITAS PERMINTAAN DAN PENAWARAN</vt:lpstr>
      <vt:lpstr>                                                Konsep Elastisitas    1. Elastisitas merupakan suatu ukuran derajat kepekaan (response) suatu variabel terhadap perubahan       variabel lainnya.  2. Semakin tinggi elastisitas, semakin besar derajat kepekaan variabel tersebut.  3. Elastisitas diukur dari Persentase (%) perubahan suatu variabel akibat perubahan 1% variabel lainnya. </vt:lpstr>
      <vt:lpstr>Konsep Elastisitas Dalam Teori Permintaan dan Penawaran  1.  Apa yang akan terjadi pada permintaan atau penawaran suatu barang jika harga barang tersebut turun atau naik sebesar satu persen?  a. Jawabannya sangat tergantung kepada derajat kepekaan masing-masing Konsumen dan Produsen dalam                    merespon perubahan harga tersebut. b. Derajad kepekaan Konsumen dan Produsen terhadap perubahan harga berbeda antara satu barang dengan barang yang lainnya.    2. Derajat kepekaan konsumen thdp perubahan fakto-faktor yang mempengaruhinya disebut elastisitas permintaan. 3. Derajat kepekaan produsen thdp perubahan faktorfaktor yang mempengaruhinya disebut elastisitas penawaran.</vt:lpstr>
      <vt:lpstr>                   Slope (kemiringan) Kurva Permintaan dan Penawaran  1 . Slope (kemiringan) suatu kurva ditentukan oleh sudut yang dibentuk oleh kurva tersebut dengan sumbu horizontal.  2 . Semakin besar sudut yang terbentuk berarti semakin besar slope dari kurva tersebut.  3 . Slope kurva permintaan atau kurva penawaran menunjukkan seberapa besar derajat kepekaan permintaan atau penawaran terhadap perubahan harga barang. 4 . Slope kurva yang semakin besar menunjukkan semakin tidak elastis (inelastis) permintaan atau penawaran. 5 . Sebaliknya, slope kurva yang semakin kecil menunjukkan permintaan atau penawaran semakin elastis terhadap perubahan harga barang.  6 . Semakin inelastis permintaan atau penawaran, semakin tidak respon permintaan atau penawaran terhadap perubahan harga. Artinya perubahan harga tidak banyak 4 mempengaruhi permintaan atau penawaran.  </vt:lpstr>
      <vt:lpstr>A. Elastisitas permintaan.      Elastisitas permintaan atau di sebut sebut (price elasticity of demand) adalah sebuah perhitungan terhadap pengaruh jumblah permintaan akibat pengaruh terhadap permintaan karna perubahan suatu harga barang atau perbandingan perubahan jumblah ketersediaan sutu barang yang di minta oleh kosumen sebagai akibat dari presentase perubahan barang yang ada di pasaran. Hukum permintaan, dimana jika suatu harga barang menjadi naik maka kualitas suatu barang akan menjadi turun dan apabila harga suatu barang turun, maka kualitas barang tersebut akan naik.                                                                                                                  Ed  atau Ed  Keterangan : ∆Q = Jumlah Perubahan terhadap permintaan ∆P = Perubahan suatu harga barang P =  Harga awal Q =  Jumblah permintaan awal Ed =  Elastisitas permintaan      </vt:lpstr>
      <vt:lpstr> Apabila koefisien kemiringan kurva permintaan adalah  :  ,atau cara hitung deferensial  maka koefisien elastis permintaan adalah  :                                                                             e   Rumus elastas permintaan diatas dibaca :                                                                                                             ex   Yakni :               e = </vt:lpstr>
      <vt:lpstr>                                                             FAKTOR PENENTU ELASTISITAS PERMINTAAN   Berikut ini adalah faktor-faktor yang mempengaruhi elastisitas permintaan . sehingga besar kecilnya suatu elastisitas permintaan di tentukan oleh faktor tersebut.  1. Ketertersediaan akan barang dan jasa : Jika barang atau jasa tersedia dalam jumblah tertentu makan permintan akan kebutuhan konsumen mempengaruhi jumblah barang dan jasa. 2. Bersanya pendapatan yang di miliki : Hal ini berpengaruh terhadap besar kecilnya pendapaan konsumen. Jika pendapatan tersebut tinggi maka akan mempengaruhi kebutuhan terhadap barang dan jasa. 3. Tingginya minat konsumen :  Ketika barang atau jasa banyak di butukan oleh konsumen maka akan mempengaruhi      banyaknya kebutuhan.  4. Permintaan terhadap suatu kebutuhan khusus : Jika permintaan barang khusus tersebut menjadi prioritas utama bagi konsumen maka jika harganya turun maka permintaanya akan menjadi tinggi 5. Jangka waktu akan kebutuhan suatu barang dan jasa Suatu barang atau jaa memilii jangka waktu yang terbatas pada pemakaina atau pengunaanya, maka jika telah habis .  6. Kebutuhan akan barang yang berkualitas tinggi : Jika konsumen menginginkan kebutuhan sesuai standart yang mereka inginkan misalnya kebutuhan akan barang mewah yang terbatas akan mempengaruhi permintaan tersebut.   </vt:lpstr>
      <vt:lpstr>Kurva Elastisitas Permintaan :  a. Elastisitas permintaan dikatakan menjadi besar apa bila        1. Banyaknya kualitas barang substitusi yang baik        2. Tingginya suatu harga yang relative        3. Banyaknya konsumen yang menggunaakan barang lain b. Elastisitas permintaan dikatakan menjadi kecil apa bila        1. Suatu barang di kombinasikan dengan barang lain        2. Banyaknya suatu barang yang sama dengan harga yang relative rendah        3. Suatu barang subtitusi yang tidak baik tetapi barang tersebut sangat dibutuhkan </vt:lpstr>
      <vt:lpstr> a. ELASTISTAS HARGA PERMINTAAN  Elastisitas harga permintaan adalah sebuah perubahan pada relative jumlah barang yang akan di beli oleh konsumen sebagai pengaruh terhadap perubahan suatu faktor yang dapat mempengaruhi elastisitas. Elastisitas harga permintaan juga di sebut sebagai (Price of elasticity demand).   Di dapat sebuah persamaan elastisitas harga permintaan sebagai berikut.                         Elastisitas Harga =  Elastisitas Harga = x 100%                   E = </vt:lpstr>
      <vt:lpstr>  Faktor Penentu Haga Permintaan :  1. Ketersediaan jumlah barang pengganti atau cadangan 2. Jumlah konsumen atau tinggi rendahnya kebutuhan akan suatu barang 3. Jenis barang yang dibutuhkan oleh konsumen 4. Jangka waktu terhadap persediaan suatu barang yang di pengaruhi oleh perubahan harga atau waktu         pemakaian barang tersebut 5.  Kemampuan konsumen untuk mengimpor barang</vt:lpstr>
      <vt:lpstr>                                                                                        Jenis-jenis elastisitas harga :  1. Elastsitas uniter, yaitu sebuah permintaan dapat dikatakan elastis jika elastinya E = 1. Apabila harga suatu barang berubah maka presentase perubahan permintaan berbanding lurus presentase perubahan harga  2. Elastis Sebuah permintaan dikatakan sempurna apabila elastisnya melebihi persentase terhadap perubahan suatu harga barang. 3. Elastis Sempurna Elastis dikatankan sempurna apabila permintaannya tak terhinga. Jika terjadi perubahan suatu harga barang maka tidak ada permintaan kepada produsen barang. Permintaan hanya pada barang tertentu saja. 4. In-elastisitas Jika elastisitas yang didapat atau maka jumlah persentase pada permintaan lebih kecil dari harga barang 5. In-elastisitas sempurna Pada In elastisitas sempurna jika harga mengalami suatu perubahan naik atau turun maka permintaan sama dengan nol atau jumlah pada permintaan sama.</vt:lpstr>
      <vt:lpstr>                                                                                    b. ELASTISITAS SILANG   Elastisitas permintaan silang atu juga di sebut (Own Elasticity Of Demand) Yaitu elastisitas permintaan yang hanya berhungan dengan satu jenis barang saja. Perubahan harga salah satu barang memiliki pengaruh pada jumblah barang yang di minta oleh konsumen. Ada dua macam perhitungan elastisitas permintaan silang.  Ada 3 macam respon perubahan suatu barang ke barang lain : a. Elastisitas silang (+)    Yaitu sebuah peningkatan harga suatu barang yang menyebabkan peningkatan jumblah permintaan barang lain. b. Elastisitas silang (-)    Peningkatan harga suatu barang yang mengakibatkan turunya suatu permintaan barang yang lainya c. Elastisitas silang (0)    Kenaikan harga suatu barang tidak mempenmgaruhi suatu permintaan terhadap barang lain.  </vt:lpstr>
      <vt:lpstr>1. Koefesien Elastisitas Silang Busur                                       =   Dengan             = Koefisien  elastisitas permintaan silang                              = Harga suatu barang X                              Jumlah barang Y yang diminta   2. Kedua, yakni koefisien elastisitas permintaan silang titik     Rumus ini dipakai jika persamaan fungsi permintaan diketahui. Fungsi permintaan tersebut terdapat nilai koefisien kemiringan masing – masing variable yang nilainya adalah       </vt:lpstr>
      <vt:lpstr>  jika persamaan fungsi permintaan tidak diketahui eumus di atas berubah menjadi :    1.  = 0 Maka barang X dan Y tidak memili hubungan apa-apa. Kedua barang itu adalah independent goods.  2. atau positif, maka barang X dan Y berhubungan subtitusi. Atau barang yang satu merupakan barang subtitusi atau penganti barang kebutuhan lainya. Semakin besar  itu semakin besar semakin baik dan kuat hubungan subtitusinya  3. 0 Atau negative, maka barang X dan Y berhubungan komplementer. Atau barang yang satu merupakan  komplemen/pelengkap bagi barang lain. Semakin besar negatifnya nilai Semakin baik dan kuat hubungan komplementaritasnya.  </vt:lpstr>
      <vt:lpstr>                                                                         c. Elastisitas Pendapatan  Pengertian dari Elastisitas Pendapatan (Income Elastisity) Adalah sebuah elastisitas yang menyatakan jumblah pengeluaran yang di minta karena perubahan pendaatan pada konsumen. Pendapatan konsumen sendiri adalah pendapatan perkapita konsumen di suatu daerah atau wilayah tertentu.   Faktor yang mempengaruhi : 1.  Elatisitas pendapatan positf, yaitu apabila terjadi sebuah peningkatan permintaan berbanding lurus dengan pendapan konsumen, 2. pendapan nol, yaitu apabila pendapatan konsumen tidak mempengaruhi perubahan pada permintaan suatu barang 3.  Elastisitas pendapatan negative, yaitu apabila permintaan harga barang kebutuhan menurun akibat peningkatan pendapatan konsumen</vt:lpstr>
      <vt:lpstr>b)  Elastisitas pendapatan titik (pointincome elasticity)   Rumus dari elastisitas pendapatan titik yaitu :      =   Untuk kurva Engel yg linier, dQ / dI itu konstan sehingga dapat dituliskan menjadi  =   Dalam 3 rumus diatas koefesien pendapatan memiliki hasil yang baik/positif untuk barang biasa yang permintaanya naik dan buruk/negative untuk barang yang permintaanya turun.          </vt:lpstr>
      <vt:lpstr>                                                                    RUMUS ELASTISTAS PENDAPATAN :     Elastisitas pendapan busur busur (arc income elasticity)             Untuk koefisien elatisitas pendapatan busur ini di tandai oleh adanya dua tingkat pendapatan dan dua tingkat jumlah yang diminta. Berikut rumusnya :                                                                             =  Dengan :    = Koefisien elastisitas pendapatan  I = Pendapatan per kapital masyarakat  Q = Jumlah barang yang diminta                  </vt:lpstr>
      <vt:lpstr>                                                                      ELASTISITAS PENAWARAN Elastisitas penawaran adalah istilah dalam dunia ekonomi untuk mendefinisikan pengaruh terhadap besar atau kecilnya level kepekaan perubahan jumlah barang yang ditawarkan terkait adanya perubahan harga dari barang tersebut. Elastisitas penawaran ini lantas dilihat dari yang namanya koefisien elastisitas penawaran, yakni angka atau persentase perbandingan antara perubahan harga barang dengan perubahan jumlah barang yang ditawarkan.        Terjadinya elastisitas penawaran ini sangat bergantung kepada sejumlah faktor, yaitu:          1. Ketersediaan barang           2. produsen yang memproduksi barang tersebut          3. Inovasi teknologi       Apabila bahan-bahan produksi sulit didapatkan, produsen akan mengalami kesulitan untuk menawarkan banyak barang kepada konsumen. Atas dasar itu, maka terjadilah peningkatan harga guna mengimbangi ‘effort’ dalam memproduksi barang tersebut. Apabila produsen yang memproduksi suatu produk ada banyak, hal ini berimbas pada meningkatnya jumlah barang yang ditawarkan, sehingga secara otomatis berpengaruh terhadap harga dari barang tersebut. Sementara kaitan antara perkembangan teknologi dengan elastisitas penawaran ini didasari pada efisiensi produksi barang akibat penggunaan alat-alat produksi tersebut    </vt:lpstr>
      <vt:lpstr>     Jenis jenis elastisitas penawaran  1. Elastis sempurna   2. Tidak elastis sempurna 3. Elastis uniter 4. Tidak elastis 5. Elastis        Faktor faktor yang mempengaruhi elastisitas penawaran     Ada dua faktor yang dianggap sebagai faktor yang sangat penting dalam menentukan elastisitas penawaran yaitu: 1. Sifat dari perubahan biaya produksi 2. Jangka waktu dimana penawaran tersebut dianalis </vt:lpstr>
      <vt:lpstr>                                                                KURVA • elastisitas sepanjang kurva permintaan garis lurus Dalam satu kurva permintaan yang berbentuk garis lurus, koefisien elastisitasnya adalah berbeda beda diberbagai tingkat harga. Untuk melihat buktinya perhatikanlah contoh yang dikemukakan dalam tabel VI.3 dan selanjutnya digambarkan dalam gambar IV.4 dalam tabel VI.3 dikemukakan daftar permintaan terhadap buah manggis didalam suatu pasar. Selanjutnya berdasarkan kepada angka angka dalam tabel VI.3 dalam gambar IV.4 dilukiskan kurva permintaan terhadap manggis dipasar tersebut. Dalam tabel VI.3 juga dihitung koefisien elastisitas permintaan untuk empat perubahan harga berikut :  • Apabila harga berubah dari Rp. 1000 menjadi Rp 800 (keadaan I) • Apabila harga berubah dari Rp 800 menjadi Rp 600 (keadaan II) • Apabila harga berubah dari Rp 600 menjadi Rp 400 (keadaan III)  Dalam perhitungan tersebut menggunakan rumus yang telah disempurnakan yaitu rumus titik tengah. Hasil perhitungan menunjukkkan bahwa untuk setiap keadaan diatas nilai koefisien elastisitas permintaan adalah berbeda, yaitu nilai 3 (keadaan I), 1, 4 (keadaan II), 5/7 (keadaan III) dan 1/3 (keadaan IV).   </vt:lpstr>
      <vt:lpstr>Tabel elastisitas permintaan :                                                     Kurva permintaan dan koefisien elastisitas permintaan manggis :                                          </vt:lpstr>
      <vt:lpstr>•  Tingkat elastisitas permintaan       Nilai koefisien elastisitas berkisar di antara 0 dan tak terhingga. elastisitas adalah 0 apabila perubahan harga tidak akan mengubah jumlah yang diminta, itu yang diminta tetap saja jumlahnya walaupun harga mengalami kenaikan atau menurun titik kurva permintaan koefisien elastisitasnya bernilai nol bentuknya adalah sejajar dengan sumbu tegak. Jadi bentuknya adalah kurva permintaan yang dinamakan tidak elastis sempurna. Koefisien elastisitas permiyang ntaan bernilai tidak terhingga apabila pada suatu harga tertentu pasar sanggup membeli semua barang yang ada di pasar. Berapapun banyaknya barang yang ditawarkan oleh para penjual pada harga tersebut, semuanya akan dapat terjual. kurva permintaan yang koefisien elastisitasnya adalah tidak terhingga berbentuk sejajar dengan sumber datar dan sifat permintaan itu dikenal sebagai elastis sempurna. Gambar (ii) mengemukakan satu contoh kurva permintaan yang bersifat elastis sempurna. satu lagi kurva permintaan yang berbentuk istimewa adalah seperti yang ditunjukkan dalam gambar di bawa ini. Kurva itu mempunyai koefisien  </vt:lpstr>
      <vt:lpstr>Gambar : Jenis jenis elastisitas permintaan </vt:lpstr>
      <vt:lpstr>elastisitas permintaan sebesar 1 dan lazim disebut sebagai kurva permintaan yang elastisitasnya bersifat elastis uniter.       Pada umumnya sifat permintaan terhadap kebanyakan barang adalah seperti yang ditunjukkan dalam gambar dinatas . permintaan yang terdapat dalam gambar di atas adalah permintaan yang bersifat tidak elastis. kita mengatakan suatu permintaan adalah bersifat tidak elastis apabila koefisien elastisitas permintaan tersebut adalah di antara 0 dan 1 titik koefisien permintaan mempunyai nilai yang demikian apabila presentasi perubahan harga adalah lebih besar daripada presentasi perubahan jumlah yang diminta. kurva permintaan yang terdapat dalam gambar di atas adalah bersifat elastis yaitu kurva itu menggambarkan bahwa apabila harga berubah maka permintaan akan mengalami perubahan dengan presentasi yang melebihi persentase perubahan harga. Nilai koefisien elastisitas dari permintaan yang bersifat elastis adalah lebih dari satu.</vt:lpstr>
      <vt:lpstr>• Tingkat elastis kurva penawaran       Elastisitas penawaran mempunyai sifat-sifat yang bersamaan dengan elastisitas permintaan yaitu terdapat 5 tingkat elastisitas: elastis sempurna elastis elastisitas uniter, tidak elastis dan tidak elastis sempurn.  </vt:lpstr>
      <vt:lpstr>                                                SISTEM HARGA DAN PASAR  • Sistem harga     Harga merupakan petunjuk bagi produsen untuk mengalokasikan pendapatannya terhadap berbagai jenis barang atau jasa yang diperlukannya (Soeharno,2009), Untuk menentukan harga biasanya produsen bukan hanya berpatokan pada harga modal ditambah keuntungan, Namun menyelipkan harga service layanan dari produk barang dan jasa, Harga menjadi satuan penting dalam jual beli dan juga sebagai acuan nilai jual barang dan jasa serta dapat menentukan daya beli konsumen dalam pengambilan keputusan serta memudahkan proses jual beli.   • Pasar         Pasar merupakan proses yang berjalan atas dasar gaya (kekuatan) tarik menarik antara konsumen-konsumen (demand) dan produsen (supply) yang bertemu dipasar (Boediono,1982). Pasar berdiri atas prinsip persaingan bebas yang memungkinkan terjadinya kebebasan yang tidak terbatas oleh pelaku pasar terutama produsen </vt:lpstr>
      <vt:lpstr>PENUTUP BELAJAR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GROUP (Kelompok Studi Kecil)</dc:title>
  <dc:creator>Windows User</dc:creator>
  <cp:lastModifiedBy>HP</cp:lastModifiedBy>
  <cp:revision>129</cp:revision>
  <dcterms:created xsi:type="dcterms:W3CDTF">2017-11-21T07:01:00Z</dcterms:created>
  <dcterms:modified xsi:type="dcterms:W3CDTF">2021-12-20T14:58:54Z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FF84B67FA70C48069492698CCE55D84F</vt:lpwstr>
  </property>
  <property fmtid="{D5CDD505-2E9C-101B-9397-08002B2CF9AE}" pid="3" name="KSOProductBuildVer">
    <vt:lpwstr>1033-11.2.0.10382</vt:lpwstr>
  </property>
</Properties>
</file>