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69" r:id="rId3"/>
    <p:sldId id="257" r:id="rId4"/>
    <p:sldId id="267" r:id="rId5"/>
    <p:sldId id="268" r:id="rId6"/>
  </p:sldIdLst>
  <p:sldSz cx="10693400" cy="7561263"/>
  <p:notesSz cx="6858000" cy="9144000"/>
  <p:defaultTextStyle>
    <a:defPPr>
      <a:defRPr lang="id-ID"/>
    </a:defPPr>
    <a:lvl1pPr marL="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1pPr>
    <a:lvl2pPr marL="52152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2pPr>
    <a:lvl3pPr marL="104305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3pPr>
    <a:lvl4pPr marL="156458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4pPr>
    <a:lvl5pPr marL="2086112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5pPr>
    <a:lvl6pPr marL="2607640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6pPr>
    <a:lvl7pPr marL="3129168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7pPr>
    <a:lvl8pPr marL="3650696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8pPr>
    <a:lvl9pPr marL="4172224" algn="l" defTabSz="1043056" rtl="0" eaLnBrk="1" latinLnBrk="0" hangingPunct="1">
      <a:defRPr sz="21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2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D69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2" d="100"/>
          <a:sy n="62" d="100"/>
        </p:scale>
        <p:origin x="1326" y="72"/>
      </p:cViewPr>
      <p:guideLst>
        <p:guide orient="horz" pos="2382"/>
        <p:guide pos="3368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02005" y="2348893"/>
            <a:ext cx="9089390" cy="1620771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604010" y="4284716"/>
            <a:ext cx="7485380" cy="193232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5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3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58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611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6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91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6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222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11/04/2020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11/04/2020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752715" y="302802"/>
            <a:ext cx="2406015" cy="645157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4670" y="302802"/>
            <a:ext cx="7039822" cy="645157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11/04/2020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11/04/2020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705" y="4858812"/>
            <a:ext cx="9089390" cy="1501751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528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305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58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611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6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91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69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222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11/04/2020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34670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435812" y="1764295"/>
            <a:ext cx="4722918" cy="499008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11/04/2020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692533"/>
            <a:ext cx="4724775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4670" y="2397901"/>
            <a:ext cx="4724775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432099" y="1692533"/>
            <a:ext cx="4726631" cy="705367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528" indent="0">
              <a:buNone/>
              <a:defRPr sz="2300" b="1"/>
            </a:lvl2pPr>
            <a:lvl3pPr marL="1043056" indent="0">
              <a:buNone/>
              <a:defRPr sz="2100" b="1"/>
            </a:lvl3pPr>
            <a:lvl4pPr marL="1564584" indent="0">
              <a:buNone/>
              <a:defRPr sz="1800" b="1"/>
            </a:lvl4pPr>
            <a:lvl5pPr marL="2086112" indent="0">
              <a:buNone/>
              <a:defRPr sz="1800" b="1"/>
            </a:lvl5pPr>
            <a:lvl6pPr marL="2607640" indent="0">
              <a:buNone/>
              <a:defRPr sz="1800" b="1"/>
            </a:lvl6pPr>
            <a:lvl7pPr marL="3129168" indent="0">
              <a:buNone/>
              <a:defRPr sz="1800" b="1"/>
            </a:lvl7pPr>
            <a:lvl8pPr marL="3650696" indent="0">
              <a:buNone/>
              <a:defRPr sz="1800" b="1"/>
            </a:lvl8pPr>
            <a:lvl9pPr marL="4172224" indent="0">
              <a:buNone/>
              <a:defRPr sz="1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432099" y="2397901"/>
            <a:ext cx="4726631" cy="4356478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11/04/2020</a:t>
            </a:fld>
            <a:endParaRPr lang="id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11/04/2020</a:t>
            </a:fld>
            <a:endParaRPr lang="id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11/04/2020</a:t>
            </a:fld>
            <a:endParaRPr lang="id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1" y="301050"/>
            <a:ext cx="3518055" cy="1281214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80822" y="301051"/>
            <a:ext cx="5977908" cy="6453328"/>
          </a:xfrm>
        </p:spPr>
        <p:txBody>
          <a:bodyPr/>
          <a:lstStyle>
            <a:lvl1pPr>
              <a:defRPr sz="37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4671" y="1582265"/>
            <a:ext cx="3518055" cy="5172114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11/04/2020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95981" y="675613"/>
            <a:ext cx="6416040" cy="4536758"/>
          </a:xfrm>
        </p:spPr>
        <p:txBody>
          <a:bodyPr/>
          <a:lstStyle>
            <a:lvl1pPr marL="0" indent="0">
              <a:buNone/>
              <a:defRPr sz="3700"/>
            </a:lvl1pPr>
            <a:lvl2pPr marL="521528" indent="0">
              <a:buNone/>
              <a:defRPr sz="3200"/>
            </a:lvl2pPr>
            <a:lvl3pPr marL="1043056" indent="0">
              <a:buNone/>
              <a:defRPr sz="2700"/>
            </a:lvl3pPr>
            <a:lvl4pPr marL="1564584" indent="0">
              <a:buNone/>
              <a:defRPr sz="2300"/>
            </a:lvl4pPr>
            <a:lvl5pPr marL="2086112" indent="0">
              <a:buNone/>
              <a:defRPr sz="2300"/>
            </a:lvl5pPr>
            <a:lvl6pPr marL="2607640" indent="0">
              <a:buNone/>
              <a:defRPr sz="2300"/>
            </a:lvl6pPr>
            <a:lvl7pPr marL="3129168" indent="0">
              <a:buNone/>
              <a:defRPr sz="2300"/>
            </a:lvl7pPr>
            <a:lvl8pPr marL="3650696" indent="0">
              <a:buNone/>
              <a:defRPr sz="2300"/>
            </a:lvl8pPr>
            <a:lvl9pPr marL="4172224" indent="0">
              <a:buNone/>
              <a:defRPr sz="2300"/>
            </a:lvl9pPr>
          </a:lstStyle>
          <a:p>
            <a:r>
              <a:rPr lang="en-US"/>
              <a:t>Click icon to add picture</a:t>
            </a:r>
            <a:endParaRPr lang="id-ID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600"/>
            </a:lvl1pPr>
            <a:lvl2pPr marL="521528" indent="0">
              <a:buNone/>
              <a:defRPr sz="1400"/>
            </a:lvl2pPr>
            <a:lvl3pPr marL="1043056" indent="0">
              <a:buNone/>
              <a:defRPr sz="1100"/>
            </a:lvl3pPr>
            <a:lvl4pPr marL="1564584" indent="0">
              <a:buNone/>
              <a:defRPr sz="1000"/>
            </a:lvl4pPr>
            <a:lvl5pPr marL="2086112" indent="0">
              <a:buNone/>
              <a:defRPr sz="1000"/>
            </a:lvl5pPr>
            <a:lvl6pPr marL="2607640" indent="0">
              <a:buNone/>
              <a:defRPr sz="1000"/>
            </a:lvl6pPr>
            <a:lvl7pPr marL="3129168" indent="0">
              <a:buNone/>
              <a:defRPr sz="1000"/>
            </a:lvl7pPr>
            <a:lvl8pPr marL="3650696" indent="0">
              <a:buNone/>
              <a:defRPr sz="1000"/>
            </a:lvl8pPr>
            <a:lvl9pPr marL="4172224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55617C-925D-4405-9DBD-4D717C4406A9}" type="datetimeFigureOut">
              <a:rPr lang="id-ID" smtClean="0"/>
              <a:pPr/>
              <a:t>11/04/2020</a:t>
            </a:fld>
            <a:endParaRPr lang="id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d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4670" y="302801"/>
            <a:ext cx="9624060" cy="1260211"/>
          </a:xfrm>
          <a:prstGeom prst="rect">
            <a:avLst/>
          </a:prstGeom>
        </p:spPr>
        <p:txBody>
          <a:bodyPr vert="horz" lIns="104306" tIns="52153" rIns="104306" bIns="5215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id-ID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4670" y="1764295"/>
            <a:ext cx="9624060" cy="4990084"/>
          </a:xfrm>
          <a:prstGeom prst="rect">
            <a:avLst/>
          </a:prstGeom>
        </p:spPr>
        <p:txBody>
          <a:bodyPr vert="horz" lIns="104306" tIns="52153" rIns="104306" bIns="5215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id-ID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34670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l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55617C-925D-4405-9DBD-4D717C4406A9}" type="datetimeFigureOut">
              <a:rPr lang="id-ID" smtClean="0"/>
              <a:pPr/>
              <a:t>11/04/2020</a:t>
            </a:fld>
            <a:endParaRPr lang="id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53579" y="7008171"/>
            <a:ext cx="3386243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ct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id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63603" y="7008171"/>
            <a:ext cx="2495127" cy="402567"/>
          </a:xfrm>
          <a:prstGeom prst="rect">
            <a:avLst/>
          </a:prstGeom>
        </p:spPr>
        <p:txBody>
          <a:bodyPr vert="horz" lIns="104306" tIns="52153" rIns="104306" bIns="52153" rtlCol="0" anchor="ctr"/>
          <a:lstStyle>
            <a:lvl1pPr algn="r">
              <a:defRPr sz="14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BE170BB-CA4C-48AB-B808-05AD8BE6C2DD}" type="slidenum">
              <a:rPr lang="id-ID" smtClean="0"/>
              <a:pPr/>
              <a:t>‹#›</a:t>
            </a:fld>
            <a:endParaRPr lang="id-ID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1043056" rtl="0" eaLnBrk="1" latinLnBrk="0" hangingPunct="1">
        <a:spcBef>
          <a:spcPct val="0"/>
        </a:spcBef>
        <a:buNone/>
        <a:defRPr sz="5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91146" indent="-391146" algn="l" defTabSz="1043056" rtl="0" eaLnBrk="1" latinLnBrk="0" hangingPunct="1">
        <a:spcBef>
          <a:spcPct val="20000"/>
        </a:spcBef>
        <a:buFont typeface="Arial" pitchFamily="34" charset="0"/>
        <a:buChar char="•"/>
        <a:defRPr sz="3700" kern="1200">
          <a:solidFill>
            <a:schemeClr val="tx1"/>
          </a:solidFill>
          <a:latin typeface="+mn-lt"/>
          <a:ea typeface="+mn-ea"/>
          <a:cs typeface="+mn-cs"/>
        </a:defRPr>
      </a:lvl1pPr>
      <a:lvl2pPr marL="847483" indent="-325955" algn="l" defTabSz="1043056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2pPr>
      <a:lvl3pPr marL="130382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1825348" indent="-260764" algn="l" defTabSz="1043056" rtl="0" eaLnBrk="1" latinLnBrk="0" hangingPunct="1">
        <a:spcBef>
          <a:spcPct val="20000"/>
        </a:spcBef>
        <a:buFont typeface="Arial" pitchFamily="34" charset="0"/>
        <a:buChar char="–"/>
        <a:defRPr sz="2300" kern="1200">
          <a:solidFill>
            <a:schemeClr val="tx1"/>
          </a:solidFill>
          <a:latin typeface="+mn-lt"/>
          <a:ea typeface="+mn-ea"/>
          <a:cs typeface="+mn-cs"/>
        </a:defRPr>
      </a:lvl4pPr>
      <a:lvl5pPr marL="2346876" indent="-260764" algn="l" defTabSz="1043056" rtl="0" eaLnBrk="1" latinLnBrk="0" hangingPunct="1">
        <a:spcBef>
          <a:spcPct val="20000"/>
        </a:spcBef>
        <a:buFont typeface="Arial" pitchFamily="34" charset="0"/>
        <a:buChar char="»"/>
        <a:defRPr sz="2300" kern="1200">
          <a:solidFill>
            <a:schemeClr val="tx1"/>
          </a:solidFill>
          <a:latin typeface="+mn-lt"/>
          <a:ea typeface="+mn-ea"/>
          <a:cs typeface="+mn-cs"/>
        </a:defRPr>
      </a:lvl5pPr>
      <a:lvl6pPr marL="2868404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932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1460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988" indent="-260764" algn="l" defTabSz="1043056" rtl="0" eaLnBrk="1" latinLnBrk="0" hangingPunct="1">
        <a:spcBef>
          <a:spcPct val="20000"/>
        </a:spcBef>
        <a:buFont typeface="Arial" pitchFamily="34" charset="0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d-ID"/>
      </a:defPPr>
      <a:lvl1pPr marL="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52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305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58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6112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640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9168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696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2224" algn="l" defTabSz="1043056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4668" y="2066119"/>
            <a:ext cx="9089390" cy="1620771"/>
          </a:xfrm>
        </p:spPr>
        <p:txBody>
          <a:bodyPr>
            <a:normAutofit/>
          </a:bodyPr>
          <a:lstStyle/>
          <a:p>
            <a:r>
              <a:rPr lang="id-ID" sz="4000" b="1" dirty="0">
                <a:solidFill>
                  <a:srgbClr val="C00000"/>
                </a:solidFill>
                <a:latin typeface="Albertus Extra Bold" pitchFamily="34" charset="0"/>
              </a:rPr>
              <a:t>PENGINTEGRASIAN PEGAWAI ASN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988982" y="3923507"/>
            <a:ext cx="9072626" cy="1071570"/>
          </a:xfrm>
        </p:spPr>
        <p:txBody>
          <a:bodyPr>
            <a:noAutofit/>
          </a:bodyPr>
          <a:lstStyle/>
          <a:p>
            <a:pPr>
              <a:spcBef>
                <a:spcPts val="500"/>
              </a:spcBef>
            </a:pPr>
            <a:r>
              <a:rPr lang="id-ID" sz="2800" b="1" dirty="0">
                <a:solidFill>
                  <a:srgbClr val="0D6944"/>
                </a:solidFill>
              </a:rPr>
              <a:t>Program Studi Administrasi Publik</a:t>
            </a:r>
          </a:p>
          <a:p>
            <a:pPr>
              <a:spcBef>
                <a:spcPts val="500"/>
              </a:spcBef>
            </a:pPr>
            <a:r>
              <a:rPr lang="id-ID" sz="3600" b="1" dirty="0">
                <a:solidFill>
                  <a:srgbClr val="0D6944"/>
                </a:solidFill>
              </a:rPr>
              <a:t>Universitas ‘Aisyiyah Yogyakarta</a:t>
            </a:r>
          </a:p>
        </p:txBody>
      </p:sp>
      <p:cxnSp>
        <p:nvCxnSpPr>
          <p:cNvPr id="7" name="Straight Connector 6"/>
          <p:cNvCxnSpPr>
            <a:endCxn id="1027" idx="3"/>
          </p:cNvCxnSpPr>
          <p:nvPr/>
        </p:nvCxnSpPr>
        <p:spPr>
          <a:xfrm rot="10800000" flipH="1">
            <a:off x="-1" y="3796507"/>
            <a:ext cx="10717213" cy="158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Subtitle 2"/>
          <p:cNvSpPr txBox="1">
            <a:spLocks/>
          </p:cNvSpPr>
          <p:nvPr/>
        </p:nvSpPr>
        <p:spPr>
          <a:xfrm>
            <a:off x="2489180" y="5280829"/>
            <a:ext cx="5929354" cy="571504"/>
          </a:xfrm>
          <a:prstGeom prst="rect">
            <a:avLst/>
          </a:prstGeom>
        </p:spPr>
        <p:txBody>
          <a:bodyPr vert="horz" lIns="104306" tIns="52153" rIns="104306" bIns="52153" rtlCol="0">
            <a:noAutofit/>
          </a:bodyPr>
          <a:lstStyle/>
          <a:p>
            <a:pPr marL="0" marR="0" lvl="0" indent="0" algn="ctr" defTabSz="1043056" rtl="0" eaLnBrk="1" fontAlgn="auto" latinLnBrk="0" hangingPunct="1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id-ID" sz="24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Yogyakarta, </a:t>
            </a:r>
            <a:r>
              <a:rPr lang="id-ID" sz="2400" b="1" dirty="0"/>
              <a:t>20</a:t>
            </a:r>
            <a:r>
              <a:rPr lang="en-US" sz="2400" b="1" dirty="0"/>
              <a:t>20</a:t>
            </a:r>
            <a:endParaRPr kumimoji="0" lang="id-ID" sz="3200" b="1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302802"/>
            <a:ext cx="9624060" cy="669518"/>
          </a:xfrm>
        </p:spPr>
        <p:txBody>
          <a:bodyPr>
            <a:normAutofit fontScale="90000"/>
          </a:bodyPr>
          <a:lstStyle/>
          <a:p>
            <a:r>
              <a:rPr lang="id-ID" dirty="0"/>
              <a:t>Latar belakang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53090" y="1332359"/>
            <a:ext cx="9624060" cy="4990084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id-ID" dirty="0"/>
              <a:t>Untuk menjamin terelenggaranya tugas-tugas umum pemerintahan secara berdaya guna dan berhasil guna dalam rangka mewujudkan masyarakat yang adil, makmur dan spiritua</a:t>
            </a:r>
            <a:r>
              <a:rPr lang="en-US" dirty="0"/>
              <a:t>l</a:t>
            </a:r>
            <a:r>
              <a:rPr lang="id-ID" dirty="0"/>
              <a:t> diperlukan adanya pegawai ASN</a:t>
            </a:r>
          </a:p>
          <a:p>
            <a:pPr algn="just"/>
            <a:r>
              <a:rPr lang="id-ID" dirty="0"/>
              <a:t>Untuk mewujudkan itu ASN harus setia dan taat kep</a:t>
            </a:r>
            <a:r>
              <a:rPr lang="en-US" dirty="0"/>
              <a:t>a</a:t>
            </a:r>
            <a:r>
              <a:rPr lang="id-ID" dirty="0"/>
              <a:t>da UUD 45 dan juga pancasila</a:t>
            </a:r>
          </a:p>
          <a:p>
            <a:pPr algn="just"/>
            <a:r>
              <a:rPr lang="id-ID" dirty="0"/>
              <a:t>ASN harus bekerja profesional dan bertanggungjawab</a:t>
            </a:r>
          </a:p>
          <a:p>
            <a:pPr algn="just"/>
            <a:r>
              <a:rPr lang="id-ID" dirty="0"/>
              <a:t>ASN adalah unsur pemersatu bangsa</a:t>
            </a:r>
          </a:p>
        </p:txBody>
      </p:sp>
    </p:spTree>
    <p:extLst>
      <p:ext uri="{BB962C8B-B14F-4D97-AF65-F5344CB8AC3E}">
        <p14:creationId xmlns:p14="http://schemas.microsoft.com/office/powerpoint/2010/main" val="111049648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4670" y="1332359"/>
            <a:ext cx="9624060" cy="662701"/>
          </a:xfrm>
        </p:spPr>
        <p:txBody>
          <a:bodyPr>
            <a:normAutofit fontScale="90000"/>
          </a:bodyPr>
          <a:lstStyle/>
          <a:p>
            <a:r>
              <a:rPr lang="id-ID" dirty="0"/>
              <a:t>PENGINTEGRASIAN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4670" y="2340471"/>
            <a:ext cx="9624060" cy="2376376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id-ID" dirty="0"/>
              <a:t>Upaya memadukan antara kepentingan organisasi, baik organisasi pemerintah maupun non pemerintah dengan kepetingan karyawan atau pegawai agar tujuan organisasi dapat tercapai secara efisien dan efektif (Enceng dkk, dalam Harmanti 2009)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719134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06340" y="302802"/>
            <a:ext cx="8052390" cy="669518"/>
          </a:xfrm>
        </p:spPr>
        <p:txBody>
          <a:bodyPr>
            <a:normAutofit/>
          </a:bodyPr>
          <a:lstStyle/>
          <a:p>
            <a:r>
              <a:rPr lang="id-ID" sz="3600" dirty="0"/>
              <a:t>TUJUAN MATERI PENGINTERASIAN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d-ID" dirty="0"/>
              <a:t>Memberikan wawasan kepada peserta didik agar mengetahui sesuatu yang harus dilakukan ketika menjadi seorang ASN</a:t>
            </a:r>
          </a:p>
          <a:p>
            <a:r>
              <a:rPr lang="id-ID" dirty="0"/>
              <a:t>Memberikan wawasan kepada peserta didik agar mengetahui sesuatu yang harus tidak boleh dilakukan ketika menjadi seorang ASN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4088090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4292" y="302802"/>
            <a:ext cx="8484438" cy="741526"/>
          </a:xfrm>
        </p:spPr>
        <p:txBody>
          <a:bodyPr>
            <a:normAutofit fontScale="90000"/>
          </a:bodyPr>
          <a:lstStyle/>
          <a:p>
            <a:r>
              <a:rPr lang="id-ID" dirty="0"/>
              <a:t>Unsur Pengintergrasian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66762" y="1548383"/>
            <a:ext cx="9624060" cy="4990084"/>
          </a:xfrm>
        </p:spPr>
        <p:txBody>
          <a:bodyPr>
            <a:normAutofit fontScale="92500"/>
          </a:bodyPr>
          <a:lstStyle/>
          <a:p>
            <a:r>
              <a:rPr lang="id-ID" dirty="0"/>
              <a:t>Budaya Kerja ASN</a:t>
            </a:r>
          </a:p>
          <a:p>
            <a:r>
              <a:rPr lang="id-ID" dirty="0"/>
              <a:t>Jiwa Korps Pegawai ASN</a:t>
            </a:r>
          </a:p>
          <a:p>
            <a:r>
              <a:rPr lang="id-ID" dirty="0"/>
              <a:t>Kode Etik Pegawai ASN</a:t>
            </a:r>
          </a:p>
          <a:p>
            <a:r>
              <a:rPr lang="id-ID" dirty="0"/>
              <a:t>Pembinaan Kedisiplinan pegawai ASN</a:t>
            </a:r>
          </a:p>
          <a:p>
            <a:r>
              <a:rPr lang="id-ID" dirty="0"/>
              <a:t>Kesehatan Mental Pegawai ASN</a:t>
            </a:r>
          </a:p>
          <a:p>
            <a:r>
              <a:rPr lang="id-ID" dirty="0"/>
              <a:t>Sengketa Kepegawaian ASN</a:t>
            </a:r>
          </a:p>
          <a:p>
            <a:r>
              <a:rPr lang="id-ID" dirty="0"/>
              <a:t>Netralitas Pegawai ASN</a:t>
            </a:r>
          </a:p>
          <a:p>
            <a:r>
              <a:rPr lang="id-ID" dirty="0"/>
              <a:t>Tindak Pidana Korupsi dan Gratifikasi Pegawai ASN</a:t>
            </a:r>
          </a:p>
          <a:p>
            <a:endParaRPr lang="id-ID" dirty="0"/>
          </a:p>
        </p:txBody>
      </p:sp>
    </p:spTree>
    <p:extLst>
      <p:ext uri="{BB962C8B-B14F-4D97-AF65-F5344CB8AC3E}">
        <p14:creationId xmlns:p14="http://schemas.microsoft.com/office/powerpoint/2010/main" val="546202818"/>
      </p:ext>
    </p:extLst>
  </p:cSld>
  <p:clrMapOvr>
    <a:masterClrMapping/>
  </p:clrMapOvr>
</p:sld>
</file>

<file path=ppt/theme/theme1.xml><?xml version="1.0" encoding="utf-8"?>
<a:theme xmlns:a="http://schemas.openxmlformats.org/drawingml/2006/main" name="Theme1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175</TotalTime>
  <Words>175</Words>
  <Application>Microsoft Office PowerPoint</Application>
  <PresentationFormat>Custom</PresentationFormat>
  <Paragraphs>23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Albertus Extra Bold</vt:lpstr>
      <vt:lpstr>Arial</vt:lpstr>
      <vt:lpstr>Calibri</vt:lpstr>
      <vt:lpstr>Theme1</vt:lpstr>
      <vt:lpstr>PENGINTEGRASIAN PEGAWAI ASN</vt:lpstr>
      <vt:lpstr>Latar belakang</vt:lpstr>
      <vt:lpstr>PENGINTEGRASIAN</vt:lpstr>
      <vt:lpstr>TUJUAN MATERI PENGINTERASIAN </vt:lpstr>
      <vt:lpstr>Unsur Pengintergrasian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PELATIHAN PEMBIMBING KLINIK KEPERAWATAN</dc:title>
  <dc:creator>WIN 7</dc:creator>
  <cp:lastModifiedBy>User</cp:lastModifiedBy>
  <cp:revision>14</cp:revision>
  <dcterms:created xsi:type="dcterms:W3CDTF">2016-11-21T21:18:02Z</dcterms:created>
  <dcterms:modified xsi:type="dcterms:W3CDTF">2020-04-11T05:13:50Z</dcterms:modified>
</cp:coreProperties>
</file>