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pptx" ContentType="application/vnd.openxmlformats-officedocument.presentationml.presentation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1" r:id="rId1"/>
    <p:sldMasterId id="2147483654" r:id="rId2"/>
  </p:sldMasterIdLst>
  <p:notesMasterIdLst>
    <p:notesMasterId r:id="rId20"/>
  </p:notesMasterIdLst>
  <p:sldIdLst>
    <p:sldId id="305" r:id="rId3"/>
    <p:sldId id="263" r:id="rId4"/>
    <p:sldId id="314" r:id="rId5"/>
    <p:sldId id="265" r:id="rId6"/>
    <p:sldId id="312" r:id="rId7"/>
    <p:sldId id="317" r:id="rId8"/>
    <p:sldId id="327" r:id="rId9"/>
    <p:sldId id="318" r:id="rId10"/>
    <p:sldId id="322" r:id="rId11"/>
    <p:sldId id="328" r:id="rId12"/>
    <p:sldId id="316" r:id="rId13"/>
    <p:sldId id="313" r:id="rId14"/>
    <p:sldId id="321" r:id="rId15"/>
    <p:sldId id="320" r:id="rId16"/>
    <p:sldId id="326" r:id="rId17"/>
    <p:sldId id="319" r:id="rId18"/>
    <p:sldId id="258" r:id="rId19"/>
  </p:sldIdLst>
  <p:sldSz cx="9109075" cy="6858000"/>
  <p:notesSz cx="9144000" cy="6858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2604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62" y="-108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4473D-F1A2-429C-85BB-574AC39DBABF}" type="datetimeFigureOut">
              <a:rPr lang="id-ID" smtClean="0"/>
              <a:pPr/>
              <a:t>17/02/2021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3850" y="514350"/>
            <a:ext cx="34163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927C4-1947-46B6-8A94-1FF8CDD634C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66902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3850" y="514350"/>
            <a:ext cx="34163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344402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3850" y="514350"/>
            <a:ext cx="34163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12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118934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3850" y="514350"/>
            <a:ext cx="34163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13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118934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3850" y="514350"/>
            <a:ext cx="34163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118934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3850" y="514350"/>
            <a:ext cx="34163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15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118934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3850" y="514350"/>
            <a:ext cx="34163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16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118934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3850" y="514350"/>
            <a:ext cx="34163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17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06940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3850" y="514350"/>
            <a:ext cx="34163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886381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3850" y="514350"/>
            <a:ext cx="34163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118934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3850" y="514350"/>
            <a:ext cx="34163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094211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3850" y="514350"/>
            <a:ext cx="34163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094211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3850" y="514350"/>
            <a:ext cx="34163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094211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3850" y="514350"/>
            <a:ext cx="34163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094211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3850" y="514350"/>
            <a:ext cx="34163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094211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3850" y="514350"/>
            <a:ext cx="34163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11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094211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 dir="in"/>
    <p:sndAc>
      <p:stSnd>
        <p:snd r:embed="rId1" name="breeze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 dir="in"/>
    <p:sndAc>
      <p:stSnd>
        <p:snd r:embed="rId1" name="breeze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 dir="in"/>
    <p:sndAc>
      <p:stSnd>
        <p:snd r:embed="rId1" name="breeze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 dir="in"/>
    <p:sndAc>
      <p:stSnd>
        <p:snd r:embed="rId1" name="breeze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" y="921"/>
            <a:ext cx="9106631" cy="68561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ransition spd="med">
    <p:zoom dir="in"/>
    <p:sndAc>
      <p:stSnd>
        <p:snd r:embed="rId4" name="breeze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ARTWORK\UNISA\BRAND BOOK\CDR\__MASTER TEMPLATE\TEMPLATE PPT\JPG\3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9113866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ransition spd="med">
    <p:zoom dir="in"/>
    <p:sndAc>
      <p:stSnd>
        <p:snd r:embed="rId4" name="breeze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Office_PowerPoint_Presentation1.pptx"/><Relationship Id="rId5" Type="http://schemas.openxmlformats.org/officeDocument/2006/relationships/image" Target="../media/image15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RTWORK\UNISA\BRAND BOOK\CDR\FOTO\Doc\IMG_9876 - resize.JPG"/>
          <p:cNvPicPr>
            <a:picLocks noChangeAspect="1" noChangeArrowheads="1"/>
          </p:cNvPicPr>
          <p:nvPr/>
        </p:nvPicPr>
        <p:blipFill>
          <a:blip r:embed="rId4"/>
          <a:srcRect t="5078"/>
          <a:stretch>
            <a:fillRect/>
          </a:stretch>
        </p:blipFill>
        <p:spPr bwMode="auto">
          <a:xfrm>
            <a:off x="0" y="35907"/>
            <a:ext cx="9109075" cy="5356221"/>
          </a:xfrm>
          <a:prstGeom prst="rect">
            <a:avLst/>
          </a:prstGeom>
          <a:noFill/>
        </p:spPr>
      </p:pic>
      <p:pic>
        <p:nvPicPr>
          <p:cNvPr id="9" name="Picture 8" descr="Cover.png"/>
          <p:cNvPicPr>
            <a:picLocks noChangeAspect="1"/>
          </p:cNvPicPr>
          <p:nvPr/>
        </p:nvPicPr>
        <p:blipFill>
          <a:blip r:embed="rId5" cstate="print"/>
          <a:srcRect t="63542"/>
          <a:stretch>
            <a:fillRect/>
          </a:stretch>
        </p:blipFill>
        <p:spPr>
          <a:xfrm>
            <a:off x="3" y="5288261"/>
            <a:ext cx="9106631" cy="2500307"/>
          </a:xfrm>
          <a:prstGeom prst="rect">
            <a:avLst/>
          </a:prstGeom>
        </p:spPr>
      </p:pic>
      <p:pic>
        <p:nvPicPr>
          <p:cNvPr id="8" name="Picture 7" descr="Cover.png"/>
          <p:cNvPicPr>
            <a:picLocks noChangeAspect="1"/>
          </p:cNvPicPr>
          <p:nvPr/>
        </p:nvPicPr>
        <p:blipFill>
          <a:blip r:embed="rId5" cstate="print"/>
          <a:srcRect b="76042"/>
          <a:stretch>
            <a:fillRect/>
          </a:stretch>
        </p:blipFill>
        <p:spPr>
          <a:xfrm>
            <a:off x="1224" y="0"/>
            <a:ext cx="9106631" cy="1643051"/>
          </a:xfrm>
          <a:prstGeom prst="rect">
            <a:avLst/>
          </a:prstGeom>
        </p:spPr>
      </p:pic>
      <p:pic>
        <p:nvPicPr>
          <p:cNvPr id="14" name="Picture 13" descr="Cove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4" y="1307"/>
            <a:ext cx="9106631" cy="1617935"/>
          </a:xfrm>
          <a:prstGeom prst="rect">
            <a:avLst/>
          </a:prstGeom>
        </p:spPr>
      </p:pic>
      <p:pic>
        <p:nvPicPr>
          <p:cNvPr id="16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455" y="214291"/>
            <a:ext cx="1636799" cy="5927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11397" y="5786454"/>
            <a:ext cx="6357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4400" b="1" dirty="0" smtClean="0">
                <a:latin typeface="Arial" pitchFamily="34" charset="0"/>
                <a:cs typeface="Arial" pitchFamily="34" charset="0"/>
              </a:rPr>
              <a:t>METABOLISME LIPID</a:t>
            </a:r>
          </a:p>
          <a:p>
            <a:pPr algn="r"/>
            <a:r>
              <a:rPr lang="id-ID" sz="2000" b="1" dirty="0" smtClean="0">
                <a:latin typeface="Arial" pitchFamily="34" charset="0"/>
                <a:cs typeface="Arial" pitchFamily="34" charset="0"/>
              </a:rPr>
              <a:t>Dhiah Novalina, S.Si., M.Si.</a:t>
            </a:r>
            <a:endParaRPr lang="id-ID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95560"/>
      </p:ext>
    </p:extLst>
  </p:cSld>
  <p:clrMapOvr>
    <a:masterClrMapping/>
  </p:clrMapOvr>
  <p:transition spd="med">
    <p:zoom dir="in"/>
    <p:sndAc>
      <p:stSnd>
        <p:snd r:embed="rId3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Image result for transport lemak"/>
          <p:cNvPicPr>
            <a:picLocks noChangeAspect="1" noChangeArrowheads="1"/>
          </p:cNvPicPr>
          <p:nvPr/>
        </p:nvPicPr>
        <p:blipFill>
          <a:blip r:embed="rId3"/>
          <a:srcRect l="1465" t="18555" r="2767" b="4296"/>
          <a:stretch>
            <a:fillRect/>
          </a:stretch>
        </p:blipFill>
        <p:spPr bwMode="auto">
          <a:xfrm>
            <a:off x="0" y="0"/>
            <a:ext cx="910907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  <p:sndAc>
      <p:stSnd>
        <p:snd r:embed="rId2" name="breeze.wav" builtIn="1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v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" y="1307"/>
            <a:ext cx="9106631" cy="1617935"/>
          </a:xfrm>
          <a:prstGeom prst="rect">
            <a:avLst/>
          </a:prstGeom>
        </p:spPr>
      </p:pic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455" y="214291"/>
            <a:ext cx="1636799" cy="5927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40025" y="142852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Beta Oksidasi Lemak</a:t>
            </a:r>
            <a:endParaRPr lang="id-ID" sz="3600" b="1" dirty="0">
              <a:solidFill>
                <a:srgbClr val="32604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257" y="1142984"/>
            <a:ext cx="8840818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id-ID" sz="22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 Beta oksidasi </a:t>
            </a:r>
            <a:r>
              <a:rPr lang="id-ID" sz="22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proses pembentukan </a:t>
            </a:r>
            <a:r>
              <a:rPr lang="id-ID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energi (ATP)</a:t>
            </a:r>
            <a:r>
              <a:rPr lang="id-ID" sz="22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oleh jaringan tubuh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id-ID" sz="22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Trigliserida memasuki sel dalam bentuk </a:t>
            </a:r>
            <a:r>
              <a:rPr lang="id-ID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asam lemak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id-ID" sz="22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Selanjutnya di sitosol asam lemak diaktivasi dengan penambahan </a:t>
            </a:r>
            <a:r>
              <a:rPr lang="id-ID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gugus KoA</a:t>
            </a:r>
            <a:r>
              <a:rPr lang="id-ID" sz="22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sehingga menjadi </a:t>
            </a:r>
            <a:r>
              <a:rPr lang="id-ID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Asil Ko-A rantai panjang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id-ID" sz="22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d-ID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Asil Ko-A </a:t>
            </a:r>
            <a:r>
              <a:rPr lang="id-ID" sz="22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selanjutnya dibawa ke mitokondria untuk menuju jalur Beta oksidasi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id-ID" sz="22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Untuk bisa memasuki membran mitokondria, </a:t>
            </a:r>
            <a:r>
              <a:rPr lang="id-ID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Asil Ko-A </a:t>
            </a:r>
            <a:r>
              <a:rPr lang="id-ID" sz="22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harus melewati sebuah </a:t>
            </a:r>
            <a:r>
              <a:rPr lang="id-ID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kanal/jalan (Asil translokase) </a:t>
            </a:r>
            <a:r>
              <a:rPr lang="id-ID" sz="22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pada membrannya</a:t>
            </a:r>
            <a:endParaRPr lang="id-ID" sz="2200" b="1" dirty="0">
              <a:solidFill>
                <a:srgbClr val="32604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zoom dir="in"/>
    <p:sndAc>
      <p:stSnd>
        <p:snd r:embed="rId3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v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" y="1307"/>
            <a:ext cx="9106631" cy="1617935"/>
          </a:xfrm>
          <a:prstGeom prst="rect">
            <a:avLst/>
          </a:prstGeom>
        </p:spPr>
      </p:pic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455" y="214291"/>
            <a:ext cx="1636799" cy="592720"/>
          </a:xfrm>
          <a:prstGeom prst="rect">
            <a:avLst/>
          </a:prstGeom>
          <a:noFill/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6"/>
          <a:srcRect r="2161" b="4101"/>
          <a:stretch>
            <a:fillRect/>
          </a:stretch>
        </p:blipFill>
        <p:spPr bwMode="auto">
          <a:xfrm>
            <a:off x="0" y="1"/>
            <a:ext cx="9109075" cy="307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96819" y="3214686"/>
            <a:ext cx="87154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 Untuk bisa melewati kanal/jalan di permukaan membran sel, </a:t>
            </a:r>
            <a:r>
              <a:rPr lang="id-ID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rantai panjang Asil Ko-A </a:t>
            </a: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dikonversi menjadi </a:t>
            </a:r>
            <a:r>
              <a:rPr lang="id-ID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rantai panjang Asilcarnitine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 Setelah sampai di membran dalam, </a:t>
            </a:r>
            <a:r>
              <a:rPr lang="id-ID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rantai panjang Asilcarnitine</a:t>
            </a: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 diubah kembali menjadi </a:t>
            </a:r>
            <a:r>
              <a:rPr lang="id-ID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rantai panjang Asil Ko-A</a:t>
            </a: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masuk jalur Beta-oksidasi asam lemak</a:t>
            </a:r>
            <a:endParaRPr lang="id-ID" sz="2400" b="1" dirty="0">
              <a:solidFill>
                <a:srgbClr val="32604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754473"/>
      </p:ext>
    </p:extLst>
  </p:cSld>
  <p:clrMapOvr>
    <a:masterClrMapping/>
  </p:clrMapOvr>
  <p:transition spd="med">
    <p:zoom dir="in"/>
    <p:sndAc>
      <p:stSnd>
        <p:snd r:embed="rId3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v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" y="1307"/>
            <a:ext cx="9106631" cy="1617935"/>
          </a:xfrm>
          <a:prstGeom prst="rect">
            <a:avLst/>
          </a:prstGeom>
        </p:spPr>
      </p:pic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455" y="214291"/>
            <a:ext cx="1636799" cy="5927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6819" y="1071546"/>
            <a:ext cx="8715436" cy="6329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 Rantai panjang asil-CoA memasuki jalur </a:t>
            </a:r>
            <a:r>
              <a:rPr lang="el-GR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β-</a:t>
            </a: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oksidasi asam lemak </a:t>
            </a: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 menghasilkan </a:t>
            </a:r>
            <a:r>
              <a:rPr lang="id-ID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satu asetil-KoA </a:t>
            </a: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dari </a:t>
            </a:r>
            <a:r>
              <a:rPr lang="id-ID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tiap siklus</a:t>
            </a: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β-</a:t>
            </a: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oksidasi asam </a:t>
            </a: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lemak</a:t>
            </a:r>
          </a:p>
          <a:p>
            <a:pPr>
              <a:lnSpc>
                <a:spcPct val="150000"/>
              </a:lnSpc>
            </a:pPr>
            <a:endParaRPr lang="id-ID" sz="2400" b="1" dirty="0" smtClean="0">
              <a:solidFill>
                <a:srgbClr val="32604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 Asetil-KoA memasuki siklus asam trikarbosilat (TCA) </a:t>
            </a: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mitokondria</a:t>
            </a:r>
          </a:p>
          <a:p>
            <a:pPr>
              <a:lnSpc>
                <a:spcPct val="150000"/>
              </a:lnSpc>
            </a:pPr>
            <a:endParaRPr lang="id-ID" sz="2400" b="1" dirty="0" smtClean="0">
              <a:solidFill>
                <a:srgbClr val="32604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NADH</a:t>
            </a: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 dan </a:t>
            </a:r>
            <a:r>
              <a:rPr lang="id-ID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FADH2</a:t>
            </a: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 dihasilkan oleh </a:t>
            </a:r>
            <a:r>
              <a:rPr lang="el-GR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β-</a:t>
            </a: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oksidasi asam lemak dan siklus TCA </a:t>
            </a: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digunakan rantai transpor elektron untuk menghasilkan </a:t>
            </a:r>
            <a:r>
              <a:rPr lang="id-ID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ATP</a:t>
            </a:r>
          </a:p>
          <a:p>
            <a:pPr>
              <a:lnSpc>
                <a:spcPct val="150000"/>
              </a:lnSpc>
            </a:pPr>
            <a:endParaRPr lang="id-ID" sz="2400" b="1" dirty="0">
              <a:solidFill>
                <a:srgbClr val="32604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754473"/>
      </p:ext>
    </p:extLst>
  </p:cSld>
  <p:clrMapOvr>
    <a:masterClrMapping/>
  </p:clrMapOvr>
  <p:transition spd="med">
    <p:zoom dir="in"/>
    <p:sndAc>
      <p:stSnd>
        <p:snd r:embed="rId3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v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" y="1307"/>
            <a:ext cx="9106631" cy="1617935"/>
          </a:xfrm>
          <a:prstGeom prst="rect">
            <a:avLst/>
          </a:prstGeom>
        </p:spPr>
      </p:pic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455" y="214291"/>
            <a:ext cx="1636799" cy="5927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8257" y="1142984"/>
            <a:ext cx="857256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id-ID" sz="22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Kolesterol Total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id-ID" sz="22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 &lt;200 bagus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id-ID" sz="22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 200-239 batas tinggi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id-ID" sz="22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 &gt;240 tinggi </a:t>
            </a:r>
          </a:p>
          <a:p>
            <a:pPr lvl="1">
              <a:lnSpc>
                <a:spcPct val="150000"/>
              </a:lnSpc>
            </a:pPr>
            <a:endParaRPr lang="id-ID" sz="2200" b="1" dirty="0" smtClean="0">
              <a:solidFill>
                <a:srgbClr val="32604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id-ID" sz="22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2. LDL (Low Density Lipoprotein)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id-ID" sz="22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 &lt;100 optimal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id-ID" sz="22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 100-129 bagus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id-ID" sz="22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 130-159 batas tinggi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id-ID" sz="22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 160-189 tinggi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id-ID" sz="22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 &gt;190 sangat tinggi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id-ID" sz="2200" b="1" dirty="0" smtClean="0">
              <a:solidFill>
                <a:srgbClr val="326041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endParaRPr lang="id-ID" sz="2200" b="1" dirty="0" smtClean="0">
              <a:solidFill>
                <a:srgbClr val="32604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id-ID" sz="2200" b="1" dirty="0">
              <a:solidFill>
                <a:srgbClr val="32604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4339" y="142852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Profil Lipid</a:t>
            </a:r>
            <a:endParaRPr lang="id-ID" sz="3600" b="1" dirty="0">
              <a:solidFill>
                <a:srgbClr val="32604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754473"/>
      </p:ext>
    </p:extLst>
  </p:cSld>
  <p:clrMapOvr>
    <a:masterClrMapping/>
  </p:clrMapOvr>
  <p:transition spd="med">
    <p:zoom dir="in"/>
    <p:sndAc>
      <p:stSnd>
        <p:snd r:embed="rId3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v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" y="1307"/>
            <a:ext cx="9106631" cy="1617935"/>
          </a:xfrm>
          <a:prstGeom prst="rect">
            <a:avLst/>
          </a:prstGeom>
        </p:spPr>
      </p:pic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455" y="214291"/>
            <a:ext cx="1636799" cy="5927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8257" y="1142984"/>
            <a:ext cx="85725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3.  HDL (High Density Lipoprotein)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 &lt;40 rendah/tidak baik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 &gt;60 tinggi/baik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id-ID" sz="2400" b="1" dirty="0" smtClean="0">
              <a:solidFill>
                <a:srgbClr val="32604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4. Trigliserida/triasil gliserol/TGA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 &lt;150 normal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 150-199 batas tinggi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 200-499 tinggi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 &gt;500 sangat tinggi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id-ID" sz="2400" b="1" dirty="0" smtClean="0">
              <a:solidFill>
                <a:srgbClr val="32604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4339" y="142852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Profil Lipid</a:t>
            </a:r>
            <a:endParaRPr lang="id-ID" sz="3600" b="1" dirty="0">
              <a:solidFill>
                <a:srgbClr val="32604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754473"/>
      </p:ext>
    </p:extLst>
  </p:cSld>
  <p:clrMapOvr>
    <a:masterClrMapping/>
  </p:clrMapOvr>
  <p:transition spd="med">
    <p:zoom dir="in"/>
    <p:sndAc>
      <p:stSnd>
        <p:snd r:embed="rId3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v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" y="1307"/>
            <a:ext cx="9106631" cy="1617935"/>
          </a:xfrm>
          <a:prstGeom prst="rect">
            <a:avLst/>
          </a:prstGeom>
        </p:spPr>
      </p:pic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455" y="214291"/>
            <a:ext cx="1636799" cy="5927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9695" y="1285860"/>
            <a:ext cx="85725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1. Hiperkolesterolemia 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 Nilai batas kolesterol total 200mg/dL </a:t>
            </a:r>
          </a:p>
          <a:p>
            <a:pPr>
              <a:lnSpc>
                <a:spcPct val="150000"/>
              </a:lnSpc>
            </a:pP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2. Dislipidemia 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 HDL &gt;40 mg/dL, LDL &lt;100mg/dL</a:t>
            </a:r>
          </a:p>
          <a:p>
            <a:pPr>
              <a:lnSpc>
                <a:spcPct val="150000"/>
              </a:lnSpc>
            </a:pP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3. Aterosklerosis 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 Kondisi </a:t>
            </a: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terjadi pengerasan dinding arteri  akibat tumpukan plak  memicu stroke, jantung koroner</a:t>
            </a:r>
            <a:endParaRPr lang="id-ID" sz="2400" b="1" dirty="0" smtClean="0">
              <a:solidFill>
                <a:srgbClr val="32604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d-ID" sz="2400" b="1" dirty="0">
              <a:solidFill>
                <a:srgbClr val="32604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2835" y="0"/>
            <a:ext cx="628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Penyakit Akibat Kelainan Metabolisme Lemak</a:t>
            </a:r>
            <a:endParaRPr lang="id-ID" sz="3600" b="1" dirty="0">
              <a:solidFill>
                <a:srgbClr val="32604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754473"/>
      </p:ext>
    </p:extLst>
  </p:cSld>
  <p:clrMapOvr>
    <a:masterClrMapping/>
  </p:clrMapOvr>
  <p:transition spd="med">
    <p:zoom dir="in"/>
    <p:sndAc>
      <p:stSnd>
        <p:snd r:embed="rId3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ARTWORK\UNISA\BRAND BOOK\CDR\__MASTER TEMPLATE\TEMPLATE PPT\JPG\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78546" y="2564905"/>
            <a:ext cx="2063790" cy="236364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820451" y="1412776"/>
            <a:ext cx="53799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000" b="1" dirty="0" smtClean="0">
                <a:solidFill>
                  <a:srgbClr val="00B050"/>
                </a:solidFill>
              </a:rPr>
              <a:t>SELAMAT BELAJAR</a:t>
            </a:r>
            <a:endParaRPr lang="id-ID" sz="3000" b="1" dirty="0">
              <a:solidFill>
                <a:srgbClr val="00B050"/>
              </a:solidFill>
            </a:endParaRPr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9002713" y="5472113"/>
          <a:ext cx="4541837" cy="3424237"/>
        </p:xfrm>
        <a:graphic>
          <a:graphicData uri="http://schemas.openxmlformats.org/presentationml/2006/ole">
            <p:oleObj spid="_x0000_s16385" name="Presentation" r:id="rId6" imgW="4541543" imgH="3423861" progId="PowerPoint.Show.12">
              <p:embed/>
            </p:oleObj>
          </a:graphicData>
        </a:graphic>
      </p:graphicFrame>
    </p:spTree>
  </p:cSld>
  <p:clrMapOvr>
    <a:masterClrMapping/>
  </p:clrMapOvr>
  <p:transition spd="med">
    <p:zoom dir="in"/>
    <p:sndAc>
      <p:stSnd>
        <p:snd r:embed="rId4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3950" y="2500309"/>
            <a:ext cx="6831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d-ID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Cov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" y="1307"/>
            <a:ext cx="9106631" cy="1617935"/>
          </a:xfrm>
          <a:prstGeom prst="rect">
            <a:avLst/>
          </a:prstGeom>
        </p:spPr>
      </p:pic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455" y="214291"/>
            <a:ext cx="1636799" cy="592720"/>
          </a:xfrm>
          <a:prstGeom prst="rect">
            <a:avLst/>
          </a:prstGeom>
          <a:noFill/>
        </p:spPr>
      </p:pic>
      <p:pic>
        <p:nvPicPr>
          <p:cNvPr id="2052" name="Picture 5" descr="C:\Users\Suryani\Pictures\doa-belaja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7932" y="2285994"/>
            <a:ext cx="5693172" cy="1857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641704" y="4061011"/>
            <a:ext cx="7828111" cy="2214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Kami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Allah SWT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sebagai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Tuhanku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Islam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sebagai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agamaku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Nabi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Muhammad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sebagai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Nabi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Rasul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Allah,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tambahkanlah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kepadaku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ilmu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berikanlah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kefahaman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26554" y="1268760"/>
            <a:ext cx="5953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dirty="0" smtClean="0"/>
              <a:t>DOA BELAJAR</a:t>
            </a:r>
            <a:endParaRPr lang="id-ID" sz="4000" dirty="0"/>
          </a:p>
        </p:txBody>
      </p:sp>
    </p:spTree>
  </p:cSld>
  <p:clrMapOvr>
    <a:masterClrMapping/>
  </p:clrMapOvr>
  <p:transition spd="med">
    <p:zoom dir="in"/>
    <p:sndAc>
      <p:stSnd>
        <p:snd r:embed="rId3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v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" y="1307"/>
            <a:ext cx="9106631" cy="1617935"/>
          </a:xfrm>
          <a:prstGeom prst="rect">
            <a:avLst/>
          </a:prstGeom>
        </p:spPr>
      </p:pic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455" y="214291"/>
            <a:ext cx="1636799" cy="5927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68587" y="214290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Capaian Pembelajaran</a:t>
            </a:r>
            <a:endParaRPr lang="id-ID" sz="3600" b="1" dirty="0">
              <a:solidFill>
                <a:srgbClr val="32604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257" y="1285860"/>
            <a:ext cx="8501122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d-ID" sz="28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Memahami definisi lipid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d-ID" sz="28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Menjelaskan proses metabolisme lipid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d-ID" sz="28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Mendeskripsikan profil lipid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d-ID" sz="28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Menjelaskan penyakit akibat kelainan metabolisme lipid</a:t>
            </a:r>
            <a:endParaRPr lang="id-ID" sz="2800" b="1" dirty="0">
              <a:solidFill>
                <a:srgbClr val="32604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754473"/>
      </p:ext>
    </p:extLst>
  </p:cSld>
  <p:clrMapOvr>
    <a:masterClrMapping/>
  </p:clrMapOvr>
  <p:transition spd="med">
    <p:zoom dir="in"/>
    <p:sndAc>
      <p:stSnd>
        <p:snd r:embed="rId3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v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" y="1307"/>
            <a:ext cx="9106631" cy="1617935"/>
          </a:xfrm>
          <a:prstGeom prst="rect">
            <a:avLst/>
          </a:prstGeom>
        </p:spPr>
      </p:pic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455" y="214291"/>
            <a:ext cx="1636799" cy="5927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54273" y="142852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Definisi Lipid</a:t>
            </a:r>
            <a:endParaRPr lang="id-ID" sz="3600" b="1" dirty="0">
              <a:solidFill>
                <a:srgbClr val="32604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819" y="1285860"/>
            <a:ext cx="87154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 M</a:t>
            </a: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olekul organik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Polimer/deretan asam lemak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Sifatnya tidak larut dalam air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Tumbuhan  pada suhu kamar  cair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Hewan/manusia  pada suhu kamar  padat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 Klasifikasi lipid: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 Lipid sederhana </a:t>
            </a: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lemak (trigliserida), lilin</a:t>
            </a:r>
            <a:endParaRPr lang="id-ID" sz="2400" b="1" dirty="0" smtClean="0">
              <a:solidFill>
                <a:srgbClr val="326041"/>
              </a:solidFill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 Lipid kompleks  </a:t>
            </a: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fosfolipid, glikolipid, glikospingolipid</a:t>
            </a:r>
            <a:endParaRPr lang="id-ID" sz="2400" b="1" dirty="0" smtClean="0">
              <a:solidFill>
                <a:srgbClr val="32604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id-ID" sz="2400" b="1" dirty="0">
              <a:solidFill>
                <a:srgbClr val="32604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zoom dir="in"/>
    <p:sndAc>
      <p:stSnd>
        <p:snd r:embed="rId3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v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" y="1307"/>
            <a:ext cx="9106631" cy="1617935"/>
          </a:xfrm>
          <a:prstGeom prst="rect">
            <a:avLst/>
          </a:prstGeom>
        </p:spPr>
      </p:pic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455" y="214291"/>
            <a:ext cx="1636799" cy="5927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40025" y="142852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Metabolisme Lipid</a:t>
            </a:r>
            <a:endParaRPr lang="id-ID" sz="3600" b="1" dirty="0">
              <a:solidFill>
                <a:srgbClr val="32604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819" y="1571612"/>
            <a:ext cx="8643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Absorbsi Lipid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Transportasi Lipid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Penyimpanan Lipid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d-ID" sz="24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Oksidasi Asam Lemak</a:t>
            </a:r>
            <a:endParaRPr lang="id-ID" sz="2400" b="1" dirty="0">
              <a:solidFill>
                <a:srgbClr val="32604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zoom dir="in"/>
    <p:sndAc>
      <p:stSnd>
        <p:snd r:embed="rId3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v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" y="1307"/>
            <a:ext cx="9106631" cy="1617935"/>
          </a:xfrm>
          <a:prstGeom prst="rect">
            <a:avLst/>
          </a:prstGeom>
        </p:spPr>
      </p:pic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455" y="214291"/>
            <a:ext cx="1636799" cy="5927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97083" y="142852"/>
            <a:ext cx="6911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Absorbsi Lipid</a:t>
            </a:r>
            <a:endParaRPr lang="id-ID" sz="3600" b="1" dirty="0">
              <a:solidFill>
                <a:srgbClr val="32604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257" y="1000109"/>
            <a:ext cx="86439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200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 Pencernaan lemak pertama kali </a:t>
            </a:r>
            <a:r>
              <a:rPr lang="id-ID" sz="2200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di usus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200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Di dalam usus lemak dipecah oleh </a:t>
            </a:r>
            <a:r>
              <a:rPr lang="id-ID" sz="22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g</a:t>
            </a:r>
            <a:r>
              <a:rPr lang="id-ID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aram-garam asam empedu </a:t>
            </a:r>
            <a:r>
              <a:rPr lang="id-ID" sz="2200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id-ID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misel lemak </a:t>
            </a:r>
            <a:r>
              <a:rPr lang="id-ID" sz="2200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(trigliserida yang bergerombol)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200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Misel lemak dipecah oleh enzim </a:t>
            </a:r>
            <a:r>
              <a:rPr lang="id-ID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lipase</a:t>
            </a:r>
            <a:r>
              <a:rPr lang="id-ID" sz="2200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menjadi </a:t>
            </a:r>
            <a:r>
              <a:rPr lang="id-ID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asam lemak bebas</a:t>
            </a:r>
            <a:r>
              <a:rPr lang="id-ID" sz="2200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dan </a:t>
            </a:r>
            <a:r>
              <a:rPr lang="id-ID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monogliserida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200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Selanjutnya dibawa mukosa usus ke dalam sel epitel usus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200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Di dalam epitel usus, diubah menjadi </a:t>
            </a:r>
            <a:r>
              <a:rPr lang="id-ID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trigliserida</a:t>
            </a:r>
          </a:p>
          <a:p>
            <a:pPr>
              <a:lnSpc>
                <a:spcPct val="150000"/>
              </a:lnSpc>
            </a:pPr>
            <a:endParaRPr lang="id-ID" sz="2200" dirty="0">
              <a:solidFill>
                <a:srgbClr val="32604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MINYAK DAN LEMA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6819" y="4643446"/>
            <a:ext cx="4320548" cy="1928816"/>
          </a:xfrm>
          <a:prstGeom prst="rect">
            <a:avLst/>
          </a:prstGeom>
          <a:noFill/>
        </p:spPr>
      </p:pic>
      <p:pic>
        <p:nvPicPr>
          <p:cNvPr id="4100" name="Picture 4" descr="Misel - Wikipedia bahasa Indonesia, ensiklopedia beba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83297" y="4500570"/>
            <a:ext cx="2857520" cy="20193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  <p:sndAc>
      <p:stSnd>
        <p:snd r:embed="rId3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asil gambar untuk absorbsi lema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446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  <p:sndAc>
      <p:stSnd>
        <p:snd r:embed="rId2" name="breeze.wav" builtIn="1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v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" y="1307"/>
            <a:ext cx="9106631" cy="1617935"/>
          </a:xfrm>
          <a:prstGeom prst="rect">
            <a:avLst/>
          </a:prstGeom>
        </p:spPr>
      </p:pic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455" y="214291"/>
            <a:ext cx="1636799" cy="5927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40025" y="142852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</a:rPr>
              <a:t>Transport Lipid</a:t>
            </a:r>
            <a:endParaRPr lang="id-ID" sz="3600" b="1" dirty="0">
              <a:solidFill>
                <a:srgbClr val="32604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257" y="1142984"/>
            <a:ext cx="80724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400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Trigliserida akan bergabung dengan </a:t>
            </a:r>
            <a:r>
              <a:rPr lang="id-ID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kolesterol</a:t>
            </a:r>
            <a:r>
              <a:rPr lang="id-ID" sz="2400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dan </a:t>
            </a:r>
            <a:r>
              <a:rPr lang="id-ID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lipoprotein</a:t>
            </a:r>
            <a:r>
              <a:rPr lang="id-ID" sz="2400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 </a:t>
            </a:r>
            <a:r>
              <a:rPr lang="id-ID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kilomikron</a:t>
            </a:r>
          </a:p>
          <a:p>
            <a:pPr>
              <a:lnSpc>
                <a:spcPct val="150000"/>
              </a:lnSpc>
            </a:pPr>
            <a:endParaRPr lang="id-ID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400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d-ID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Kilomikron</a:t>
            </a:r>
            <a:r>
              <a:rPr lang="id-ID" sz="2400" dirty="0" smtClean="0">
                <a:solidFill>
                  <a:srgbClr val="32604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ditransportasi menuju pembuluh limfe dan bermuara pada vena cava  menuju jaringan adiposa, hati/hepar, jaringan otot</a:t>
            </a:r>
            <a:endParaRPr lang="id-ID" sz="2400" dirty="0">
              <a:solidFill>
                <a:srgbClr val="32604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zoom dir="in"/>
    <p:sndAc>
      <p:stSnd>
        <p:snd r:embed="rId3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v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" y="1307"/>
            <a:ext cx="9106631" cy="1617935"/>
          </a:xfrm>
          <a:prstGeom prst="rect">
            <a:avLst/>
          </a:prstGeom>
        </p:spPr>
      </p:pic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455" y="214291"/>
            <a:ext cx="1636799" cy="592720"/>
          </a:xfrm>
          <a:prstGeom prst="rect">
            <a:avLst/>
          </a:prstGeom>
          <a:noFill/>
        </p:spPr>
      </p:pic>
      <p:pic>
        <p:nvPicPr>
          <p:cNvPr id="8194" name="Picture 2" descr="Lipid metabolis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87410" y="1"/>
            <a:ext cx="9196485" cy="69045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  <p:sndAc>
      <p:stSnd>
        <p:snd r:embed="rId3" name="breeze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UNISA_01</Template>
  <TotalTime>3489</TotalTime>
  <Words>528</Words>
  <Application>Microsoft Office PowerPoint</Application>
  <PresentationFormat>Custom</PresentationFormat>
  <Paragraphs>93</Paragraphs>
  <Slides>17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1_Office Theme</vt:lpstr>
      <vt:lpstr>2_Office Theme</vt:lpstr>
      <vt:lpstr>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toshiba</cp:lastModifiedBy>
  <cp:revision>82</cp:revision>
  <dcterms:created xsi:type="dcterms:W3CDTF">2018-06-25T02:53:00Z</dcterms:created>
  <dcterms:modified xsi:type="dcterms:W3CDTF">2021-02-17T08:40:43Z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