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88" r:id="rId2"/>
    <p:sldMasterId id="2147483690" r:id="rId3"/>
    <p:sldMasterId id="2147483693" r:id="rId4"/>
  </p:sldMasterIdLst>
  <p:notesMasterIdLst>
    <p:notesMasterId r:id="rId22"/>
  </p:notesMasterIdLst>
  <p:sldIdLst>
    <p:sldId id="578" r:id="rId5"/>
    <p:sldId id="307" r:id="rId6"/>
    <p:sldId id="568" r:id="rId7"/>
    <p:sldId id="579" r:id="rId8"/>
    <p:sldId id="569" r:id="rId9"/>
    <p:sldId id="634" r:id="rId10"/>
    <p:sldId id="635" r:id="rId11"/>
    <p:sldId id="636" r:id="rId12"/>
    <p:sldId id="637" r:id="rId13"/>
    <p:sldId id="638" r:id="rId14"/>
    <p:sldId id="628" r:id="rId15"/>
    <p:sldId id="629" r:id="rId16"/>
    <p:sldId id="616" r:id="rId17"/>
    <p:sldId id="617" r:id="rId18"/>
    <p:sldId id="614" r:id="rId19"/>
    <p:sldId id="564" r:id="rId20"/>
    <p:sldId id="322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57784-342D-44BE-B767-95A842046E5E}" type="datetimeFigureOut">
              <a:rPr lang="en-US" smtClean="0"/>
              <a:pPr/>
              <a:t>3/12/2021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D8EA17-E508-4A61-8A44-62AF7F5543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383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392" y="4869160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l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 smtClean="0"/>
              <a:t>The </a:t>
            </a:r>
            <a:r>
              <a:rPr lang="en-US" dirty="0" err="1" smtClean="0"/>
              <a:t>Powerpoint</a:t>
            </a:r>
            <a:r>
              <a:rPr lang="en-US" dirty="0" smtClean="0"/>
              <a:t> Title Goes Here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624417" y="5805488"/>
            <a:ext cx="10515600" cy="647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Secondary Title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  <a:prstGeom prst="rect">
            <a:avLst/>
          </a:prstGeom>
        </p:spPr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5" y="6459791"/>
            <a:ext cx="2472271" cy="365125"/>
          </a:xfrm>
          <a:prstGeom prst="rect">
            <a:avLst/>
          </a:prstGeom>
        </p:spPr>
        <p:txBody>
          <a:bodyPr/>
          <a:lstStyle/>
          <a:p>
            <a:fld id="{ADCE2944-63AC-4794-98B7-F3081A371F1E}" type="datetimeFigureOut">
              <a:rPr lang="id-ID" smtClean="0"/>
              <a:pPr/>
              <a:t>12/03/2021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7" y="6459791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62" y="6459791"/>
            <a:ext cx="1312025" cy="365125"/>
          </a:xfrm>
          <a:prstGeom prst="rect">
            <a:avLst/>
          </a:prstGeom>
        </p:spPr>
        <p:txBody>
          <a:bodyPr/>
          <a:lstStyle/>
          <a:p>
            <a:fld id="{517929AE-1FB3-475D-8916-B36598A6E668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70233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3951" y="1844972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ctr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 smtClean="0"/>
              <a:t>The Chapter Title Goes Here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64976" y="2781300"/>
            <a:ext cx="10515600" cy="647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The Secondary Chapter Title Here</a:t>
            </a:r>
          </a:p>
        </p:txBody>
      </p:sp>
    </p:spTree>
    <p:extLst>
      <p:ext uri="{BB962C8B-B14F-4D97-AF65-F5344CB8AC3E}">
        <p14:creationId xmlns:p14="http://schemas.microsoft.com/office/powerpoint/2010/main" val="2478036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435" y="26369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95467" y="1556792"/>
            <a:ext cx="10081120" cy="432048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id-ID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amet</a:t>
            </a:r>
            <a:endParaRPr lang="id-ID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295403" y="2133600"/>
            <a:ext cx="10081684" cy="4319588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2pPr>
            <a:lvl3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3pPr>
            <a:lvl4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4pPr>
            <a:lvl5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3951" y="1844972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ctr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 smtClean="0"/>
              <a:t>The Chapter Title Goes Here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64976" y="2781300"/>
            <a:ext cx="10515600" cy="647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The Secondary Chapter Title Here</a:t>
            </a:r>
          </a:p>
        </p:txBody>
      </p:sp>
    </p:spTree>
    <p:extLst>
      <p:ext uri="{BB962C8B-B14F-4D97-AF65-F5344CB8AC3E}">
        <p14:creationId xmlns:p14="http://schemas.microsoft.com/office/powerpoint/2010/main" val="2478036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ver.png"/>
          <p:cNvPicPr>
            <a:picLocks noChangeAspect="1"/>
          </p:cNvPicPr>
          <p:nvPr/>
        </p:nvPicPr>
        <p:blipFill>
          <a:blip r:embed="rId3" cstate="print"/>
          <a:srcRect t="63542"/>
          <a:stretch>
            <a:fillRect/>
          </a:stretch>
        </p:blipFill>
        <p:spPr>
          <a:xfrm>
            <a:off x="1641" y="4357694"/>
            <a:ext cx="12188729" cy="2500306"/>
          </a:xfrm>
          <a:prstGeom prst="rect">
            <a:avLst/>
          </a:prstGeom>
        </p:spPr>
      </p:pic>
      <p:pic>
        <p:nvPicPr>
          <p:cNvPr id="3" name="Picture 2" descr="Cov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1" y="1306"/>
            <a:ext cx="12188728" cy="1617934"/>
          </a:xfrm>
          <a:prstGeom prst="rect">
            <a:avLst/>
          </a:prstGeom>
        </p:spPr>
      </p:pic>
      <p:pic>
        <p:nvPicPr>
          <p:cNvPr id="4" name="Picture 3" descr="D:\ARTWORK\UNISA\BRAND BOOK\CDR\__MASTER TEMPLATE\TEMPLATE PPT\JPG\1,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7216" y="214290"/>
            <a:ext cx="2190765" cy="5927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56686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ody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42" y="920"/>
            <a:ext cx="12188729" cy="6856160"/>
          </a:xfrm>
          <a:prstGeom prst="rect">
            <a:avLst/>
          </a:prstGeom>
        </p:spPr>
      </p:pic>
      <p:pic>
        <p:nvPicPr>
          <p:cNvPr id="4" name="Picture 3" descr="Cover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71" y="1306"/>
            <a:ext cx="12188728" cy="1617934"/>
          </a:xfrm>
          <a:prstGeom prst="rect">
            <a:avLst/>
          </a:prstGeom>
        </p:spPr>
      </p:pic>
      <p:pic>
        <p:nvPicPr>
          <p:cNvPr id="5" name="Picture 3" descr="D:\ARTWORK\UNISA\BRAND BOOK\CDR\__MASTER TEMPLATE\TEMPLATE PPT\JPG\1,1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7216" y="214290"/>
            <a:ext cx="2190765" cy="59272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ARTWORK\UNISA\BRAND BOOK\CDR\__MASTER TEMPLATE\TEMPLATE PPT\JPG\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0"/>
            <a:ext cx="12198412" cy="6858000"/>
          </a:xfrm>
          <a:prstGeom prst="rect">
            <a:avLst/>
          </a:prstGeom>
          <a:noFill/>
        </p:spPr>
      </p:pic>
      <p:pic>
        <p:nvPicPr>
          <p:cNvPr id="4" name="Picture 4" descr="D:\ARTWORK\UNISA\BRAND BOOK\CDR\__MASTER TEMPLATE\TEMPLATE PPT\JPG\4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67240" y="2214554"/>
            <a:ext cx="2762269" cy="236364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600" dirty="0" smtClean="0">
                <a:latin typeface="Franklin Gothic Heavy" pitchFamily="34" charset="0"/>
                <a:ea typeface="Arial Unicode MS" pitchFamily="34" charset="-128"/>
                <a:cs typeface="Tahoma" pitchFamily="34" charset="0"/>
              </a:rPr>
              <a:t>PEMBUKA BELAJAR</a:t>
            </a:r>
            <a:endParaRPr lang="id-ID" sz="3600" dirty="0" smtClean="0">
              <a:latin typeface="Franklin Gothic Heavy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74623" y="4668982"/>
            <a:ext cx="9753599" cy="1605396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“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Kami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ridho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Allah SWT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Tuhanku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Islam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agamaku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Nabi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Muhammad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Nabi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Rasul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Ya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Allah,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tambahkanlah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kepadaku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ilmu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berikanlah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aku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itchFamily="34" charset="0"/>
              </a:rPr>
              <a:t>kefahaman</a:t>
            </a:r>
            <a:r>
              <a:rPr lang="en-US" sz="2800" dirty="0">
                <a:solidFill>
                  <a:schemeClr val="tx1"/>
                </a:solidFill>
                <a:latin typeface="Gill Sans MT Condensed" pitchFamily="34" charset="0"/>
              </a:rPr>
              <a:t>”</a:t>
            </a:r>
          </a:p>
        </p:txBody>
      </p:sp>
      <p:pic>
        <p:nvPicPr>
          <p:cNvPr id="15364" name="Picture 5" descr="C:\Users\Suryani\Pictures\doa-belaja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1276" y="1390651"/>
            <a:ext cx="10432473" cy="2779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796146" y="304799"/>
            <a:ext cx="7827818" cy="581891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DOA BELAJAR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0667" y="337592"/>
            <a:ext cx="5181533" cy="754608"/>
          </a:xfrm>
        </p:spPr>
        <p:txBody>
          <a:bodyPr/>
          <a:lstStyle/>
          <a:p>
            <a:r>
              <a:rPr lang="id-ID" sz="3600" b="1" dirty="0"/>
              <a:t>Penyebab Bencana Indonesia Lainnya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 algn="just" fontAlgn="base">
              <a:buNone/>
            </a:pPr>
            <a:r>
              <a:rPr lang="id-ID" b="1" dirty="0" smtClean="0"/>
              <a:t>Reaksi Gunung Berapi</a:t>
            </a:r>
          </a:p>
          <a:p>
            <a:pPr algn="just" fontAlgn="base"/>
            <a:r>
              <a:rPr lang="en-US" dirty="0" err="1" smtClean="0"/>
              <a:t>Kemungkinan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penyebab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reaksi</a:t>
            </a:r>
            <a:r>
              <a:rPr lang="en-US" dirty="0"/>
              <a:t> yang </a:t>
            </a:r>
            <a:r>
              <a:rPr lang="en-US" dirty="0" err="1"/>
              <a:t>berantai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di </a:t>
            </a:r>
            <a:r>
              <a:rPr lang="en-US" dirty="0" err="1"/>
              <a:t>dapur</a:t>
            </a:r>
            <a:r>
              <a:rPr lang="en-US" dirty="0"/>
              <a:t> magma.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dilihat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peta</a:t>
            </a:r>
            <a:r>
              <a:rPr lang="en-US" dirty="0"/>
              <a:t> </a:t>
            </a:r>
            <a:r>
              <a:rPr lang="en-US" dirty="0" err="1"/>
              <a:t>cincin</a:t>
            </a:r>
            <a:r>
              <a:rPr lang="en-US" dirty="0"/>
              <a:t> </a:t>
            </a:r>
            <a:r>
              <a:rPr lang="en-US" dirty="0" err="1"/>
              <a:t>berapi</a:t>
            </a:r>
            <a:r>
              <a:rPr lang="en-US" dirty="0"/>
              <a:t> </a:t>
            </a:r>
            <a:r>
              <a:rPr lang="en-US" dirty="0" err="1"/>
              <a:t>pasifik</a:t>
            </a:r>
            <a:r>
              <a:rPr lang="en-US" dirty="0"/>
              <a:t>,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hampir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wilayah</a:t>
            </a:r>
            <a:r>
              <a:rPr lang="en-US" dirty="0"/>
              <a:t> di Indonesia </a:t>
            </a:r>
            <a:r>
              <a:rPr lang="en-US" dirty="0" err="1"/>
              <a:t>berada</a:t>
            </a:r>
            <a:r>
              <a:rPr lang="en-US" dirty="0"/>
              <a:t> </a:t>
            </a:r>
            <a:r>
              <a:rPr lang="en-US" dirty="0" err="1"/>
              <a:t>tepat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dapur</a:t>
            </a:r>
            <a:r>
              <a:rPr lang="en-US" dirty="0"/>
              <a:t> magma.</a:t>
            </a:r>
          </a:p>
          <a:p>
            <a:pPr algn="just" fontAlgn="base"/>
            <a:endParaRPr lang="en-US" dirty="0"/>
          </a:p>
          <a:p>
            <a:pPr algn="just" fontAlgn="base"/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jalur</a:t>
            </a:r>
            <a:r>
              <a:rPr lang="en-US" dirty="0"/>
              <a:t>,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di </a:t>
            </a:r>
            <a:r>
              <a:rPr lang="en-US" dirty="0" err="1"/>
              <a:t>dapur</a:t>
            </a:r>
            <a:r>
              <a:rPr lang="en-US" dirty="0"/>
              <a:t> magma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memicu</a:t>
            </a:r>
            <a:r>
              <a:rPr lang="en-US" dirty="0"/>
              <a:t> </a:t>
            </a:r>
            <a:r>
              <a:rPr lang="en-US" dirty="0" err="1"/>
              <a:t>meletusnya</a:t>
            </a:r>
            <a:r>
              <a:rPr lang="en-US" dirty="0"/>
              <a:t> </a:t>
            </a:r>
            <a:r>
              <a:rPr lang="en-US" dirty="0" err="1"/>
              <a:t>gunung</a:t>
            </a:r>
            <a:r>
              <a:rPr lang="en-US" dirty="0"/>
              <a:t> </a:t>
            </a:r>
            <a:r>
              <a:rPr lang="en-US" dirty="0" err="1"/>
              <a:t>berapi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bersamaan</a:t>
            </a:r>
            <a:r>
              <a:rPr lang="en-US" dirty="0"/>
              <a:t>. 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tentu</a:t>
            </a:r>
            <a:r>
              <a:rPr lang="en-US" dirty="0"/>
              <a:t> </a:t>
            </a:r>
            <a:r>
              <a:rPr lang="en-US" dirty="0" err="1"/>
              <a:t>disertai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rentetan</a:t>
            </a:r>
            <a:r>
              <a:rPr lang="en-US" dirty="0"/>
              <a:t> </a:t>
            </a:r>
            <a:r>
              <a:rPr lang="en-US" dirty="0" err="1"/>
              <a:t>gempa</a:t>
            </a:r>
            <a:r>
              <a:rPr lang="en-US" dirty="0"/>
              <a:t> </a:t>
            </a:r>
            <a:r>
              <a:rPr lang="en-US" dirty="0" err="1"/>
              <a:t>vulkanis</a:t>
            </a:r>
            <a:r>
              <a:rPr lang="en-US" dirty="0"/>
              <a:t>.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inilah</a:t>
            </a:r>
            <a:r>
              <a:rPr lang="en-US" dirty="0"/>
              <a:t>, Indonesia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gempa</a:t>
            </a:r>
            <a:r>
              <a:rPr lang="en-US" dirty="0"/>
              <a:t> </a:t>
            </a:r>
            <a:r>
              <a:rPr lang="en-US" dirty="0" err="1"/>
              <a:t>bumi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76863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0667" y="337592"/>
            <a:ext cx="5181533" cy="754608"/>
          </a:xfrm>
        </p:spPr>
        <p:txBody>
          <a:bodyPr/>
          <a:lstStyle/>
          <a:p>
            <a:r>
              <a:rPr lang="id-ID" sz="3600" b="1" dirty="0" smtClean="0"/>
              <a:t>Penyebab Bencana Menurut Ajaran Islam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algn="just" fontAlgn="base"/>
            <a:r>
              <a:rPr lang="en-US" dirty="0" err="1"/>
              <a:t>Pertama</a:t>
            </a:r>
            <a:r>
              <a:rPr lang="en-US" dirty="0"/>
              <a:t>,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kepemimpinan</a:t>
            </a:r>
            <a:r>
              <a:rPr lang="en-US" dirty="0"/>
              <a:t>, </a:t>
            </a:r>
            <a:r>
              <a:rPr lang="en-US" dirty="0" err="1"/>
              <a:t>amanah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penguasa</a:t>
            </a:r>
            <a:r>
              <a:rPr lang="en-US" dirty="0"/>
              <a:t>. </a:t>
            </a:r>
            <a:endParaRPr lang="id-ID" dirty="0" smtClean="0"/>
          </a:p>
          <a:p>
            <a:pPr algn="just" fontAlgn="base"/>
            <a:endParaRPr lang="id-ID" dirty="0"/>
          </a:p>
          <a:p>
            <a:pPr algn="just" fontAlgn="base"/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pemimpin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(</a:t>
            </a:r>
            <a:r>
              <a:rPr lang="en-US" dirty="0" err="1"/>
              <a:t>shalih</a:t>
            </a:r>
            <a:r>
              <a:rPr lang="en-US" dirty="0"/>
              <a:t>), </a:t>
            </a:r>
            <a:r>
              <a:rPr lang="en-US" dirty="0" err="1"/>
              <a:t>cakap</a:t>
            </a:r>
            <a:r>
              <a:rPr lang="en-US" dirty="0"/>
              <a:t>/</a:t>
            </a:r>
            <a:r>
              <a:rPr lang="en-US" dirty="0" err="1"/>
              <a:t>cerdas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kompeten</a:t>
            </a:r>
            <a:r>
              <a:rPr lang="en-US" dirty="0"/>
              <a:t> (</a:t>
            </a:r>
            <a:r>
              <a:rPr lang="en-US" dirty="0" err="1"/>
              <a:t>gawiy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amanah</a:t>
            </a:r>
            <a:r>
              <a:rPr lang="en-US" dirty="0"/>
              <a:t> (</a:t>
            </a:r>
            <a:r>
              <a:rPr lang="en-US" dirty="0" err="1"/>
              <a:t>amin</a:t>
            </a:r>
            <a:r>
              <a:rPr lang="en-US" dirty="0"/>
              <a:t>),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kebangkrutan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kehancuran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 </a:t>
            </a:r>
            <a:r>
              <a:rPr lang="en-US" dirty="0" err="1"/>
              <a:t>bangsa</a:t>
            </a:r>
            <a:r>
              <a:rPr lang="en-US" dirty="0"/>
              <a:t> </a:t>
            </a:r>
            <a:r>
              <a:rPr lang="en-US" dirty="0" err="1"/>
              <a:t>tinggal</a:t>
            </a:r>
            <a:r>
              <a:rPr lang="en-US" dirty="0"/>
              <a:t> </a:t>
            </a:r>
            <a:r>
              <a:rPr lang="en-US" dirty="0" err="1"/>
              <a:t>menunggu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. </a:t>
            </a:r>
            <a:endParaRPr lang="id-ID" dirty="0" smtClean="0"/>
          </a:p>
          <a:p>
            <a:pPr algn="just" fontAlgn="base"/>
            <a:endParaRPr lang="id-ID" dirty="0"/>
          </a:p>
          <a:p>
            <a:pPr algn="just" fontAlgn="base"/>
            <a:r>
              <a:rPr lang="en-US" dirty="0" err="1" smtClean="0"/>
              <a:t>Sebab</a:t>
            </a:r>
            <a:r>
              <a:rPr lang="en-US" dirty="0"/>
              <a:t>, </a:t>
            </a:r>
            <a:r>
              <a:rPr lang="en-US" dirty="0" err="1"/>
              <a:t>pemimpin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menganggap</a:t>
            </a:r>
            <a:r>
              <a:rPr lang="en-US" dirty="0"/>
              <a:t> </a:t>
            </a:r>
            <a:r>
              <a:rPr lang="en-US" dirty="0" err="1"/>
              <a:t>kekuasaan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amanah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kesejahteraan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ketentraman</a:t>
            </a:r>
            <a:r>
              <a:rPr lang="en-US" dirty="0"/>
              <a:t> </a:t>
            </a:r>
            <a:r>
              <a:rPr lang="en-US" dirty="0" err="1"/>
              <a:t>bagirakyatnya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sebagal</a:t>
            </a:r>
            <a:r>
              <a:rPr lang="en-US" dirty="0"/>
              <a:t> </a:t>
            </a:r>
            <a:r>
              <a:rPr lang="en-US" dirty="0" err="1"/>
              <a:t>sarana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kesempatan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memperkaya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 </a:t>
            </a:r>
            <a:r>
              <a:rPr lang="en-US" dirty="0" err="1"/>
              <a:t>bersenang-senang</a:t>
            </a:r>
            <a:r>
              <a:rPr lang="en-US" dirty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18459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0667" y="337592"/>
            <a:ext cx="5181533" cy="754608"/>
          </a:xfrm>
        </p:spPr>
        <p:txBody>
          <a:bodyPr/>
          <a:lstStyle/>
          <a:p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algn="just" fontAlgn="base"/>
            <a:r>
              <a:rPr lang="en-US" dirty="0" err="1"/>
              <a:t>Kedua</a:t>
            </a:r>
            <a:r>
              <a:rPr lang="en-US" dirty="0"/>
              <a:t>, orang kaya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menunaikan</a:t>
            </a:r>
            <a:r>
              <a:rPr lang="en-US" dirty="0"/>
              <a:t> </a:t>
            </a:r>
            <a:r>
              <a:rPr lang="en-US" dirty="0" err="1"/>
              <a:t>kewajibannya</a:t>
            </a:r>
            <a:r>
              <a:rPr lang="en-US" dirty="0"/>
              <a:t>. </a:t>
            </a:r>
            <a:endParaRPr lang="id-ID" dirty="0" smtClean="0"/>
          </a:p>
          <a:p>
            <a:pPr algn="just" fontAlgn="base"/>
            <a:endParaRPr lang="id-ID" dirty="0" smtClean="0"/>
          </a:p>
          <a:p>
            <a:pPr algn="just" fontAlgn="base"/>
            <a:r>
              <a:rPr lang="en-US" dirty="0" smtClean="0"/>
              <a:t>Zakat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minimal </a:t>
            </a:r>
            <a:r>
              <a:rPr lang="en-US" dirty="0" err="1"/>
              <a:t>bagi</a:t>
            </a:r>
            <a:r>
              <a:rPr lang="en-US" dirty="0"/>
              <a:t> orang kaya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peduli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orang </a:t>
            </a:r>
            <a:r>
              <a:rPr lang="en-US" dirty="0" err="1"/>
              <a:t>miskin</a:t>
            </a:r>
            <a:r>
              <a:rPr lang="en-US" dirty="0"/>
              <a:t>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minimal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ditunaikan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kegoncangan</a:t>
            </a:r>
            <a:r>
              <a:rPr lang="en-US" dirty="0"/>
              <a:t> social </a:t>
            </a:r>
            <a:r>
              <a:rPr lang="en-US" dirty="0" err="1"/>
              <a:t>tdak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ditawar-tawarlagi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orang </a:t>
            </a:r>
            <a:r>
              <a:rPr lang="en-US" dirty="0" err="1"/>
              <a:t>miskin</a:t>
            </a:r>
            <a:r>
              <a:rPr lang="en-US" dirty="0"/>
              <a:t> yang </a:t>
            </a:r>
            <a:r>
              <a:rPr lang="en-US" dirty="0" err="1"/>
              <a:t>terampas</a:t>
            </a:r>
            <a:r>
              <a:rPr lang="en-US" dirty="0"/>
              <a:t> </a:t>
            </a:r>
            <a:r>
              <a:rPr lang="en-US" dirty="0" err="1"/>
              <a:t>haknya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 smtClean="0"/>
              <a:t>dipersalahkan</a:t>
            </a:r>
            <a:r>
              <a:rPr lang="en-US" dirty="0" smtClean="0"/>
              <a:t>.</a:t>
            </a:r>
            <a:endParaRPr lang="id-ID" dirty="0" smtClean="0"/>
          </a:p>
          <a:p>
            <a:pPr algn="just" fontAlgn="base"/>
            <a:endParaRPr lang="id-ID" dirty="0" smtClean="0"/>
          </a:p>
          <a:p>
            <a:pPr algn="just" fontAlgn="base"/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/>
              <a:t>azab</a:t>
            </a:r>
            <a:r>
              <a:rPr lang="en-US" dirty="0"/>
              <a:t> Allah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keharusan</a:t>
            </a:r>
            <a:r>
              <a:rPr lang="en-US" dirty="0"/>
              <a:t> (Al-</a:t>
            </a:r>
            <a:r>
              <a:rPr lang="en-US" dirty="0" err="1"/>
              <a:t>Isra</a:t>
            </a:r>
            <a:r>
              <a:rPr lang="en-US" dirty="0"/>
              <a:t>': 16). </a:t>
            </a:r>
            <a:r>
              <a:rPr lang="en-US" dirty="0" err="1"/>
              <a:t>Demikian</a:t>
            </a:r>
            <a:r>
              <a:rPr lang="en-US" dirty="0"/>
              <a:t> </a:t>
            </a:r>
            <a:r>
              <a:rPr lang="en-US" dirty="0" err="1"/>
              <a:t>intisari</a:t>
            </a:r>
            <a:r>
              <a:rPr lang="en-US" dirty="0"/>
              <a:t> </a:t>
            </a:r>
            <a:r>
              <a:rPr lang="en-US" dirty="0" err="1"/>
              <a:t>istinbathAmirul</a:t>
            </a:r>
            <a:r>
              <a:rPr lang="en-US" dirty="0"/>
              <a:t> </a:t>
            </a:r>
            <a:r>
              <a:rPr lang="en-US" dirty="0" err="1"/>
              <a:t>Mu’minin</a:t>
            </a:r>
            <a:r>
              <a:rPr lang="en-US" dirty="0"/>
              <a:t> Umar bin </a:t>
            </a:r>
            <a:r>
              <a:rPr lang="en-US" dirty="0" err="1"/>
              <a:t>Khathab</a:t>
            </a:r>
            <a:r>
              <a:rPr lang="en-US" dirty="0"/>
              <a:t> </a:t>
            </a:r>
            <a:r>
              <a:rPr lang="en-US" dirty="0" err="1"/>
              <a:t>ra</a:t>
            </a:r>
            <a:r>
              <a:rPr lang="en-US" dirty="0"/>
              <a:t> yang </a:t>
            </a:r>
            <a:r>
              <a:rPr lang="en-US" dirty="0" err="1"/>
              <a:t>didukung</a:t>
            </a:r>
            <a:r>
              <a:rPr lang="en-US" dirty="0"/>
              <a:t> </a:t>
            </a:r>
            <a:r>
              <a:rPr lang="en-US" dirty="0" err="1"/>
              <a:t>Ibnu</a:t>
            </a:r>
            <a:r>
              <a:rPr lang="en-US" dirty="0"/>
              <a:t> </a:t>
            </a:r>
            <a:r>
              <a:rPr lang="en-US" dirty="0" err="1"/>
              <a:t>Hazm</a:t>
            </a:r>
            <a:r>
              <a:rPr lang="en-US" dirty="0"/>
              <a:t> </a:t>
            </a:r>
            <a:r>
              <a:rPr lang="en-US" dirty="0" err="1"/>
              <a:t>rahimallahu</a:t>
            </a:r>
            <a:r>
              <a:rPr lang="en-US" dirty="0"/>
              <a:t> </a:t>
            </a:r>
            <a:r>
              <a:rPr lang="en-US" dirty="0" err="1"/>
              <a:t>ta’ala</a:t>
            </a:r>
            <a:r>
              <a:rPr lang="en-US" dirty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203145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0667" y="337592"/>
            <a:ext cx="5181533" cy="754608"/>
          </a:xfrm>
        </p:spPr>
        <p:txBody>
          <a:bodyPr/>
          <a:lstStyle/>
          <a:p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algn="just" fontAlgn="base"/>
            <a:r>
              <a:rPr lang="en-US" dirty="0" err="1"/>
              <a:t>Ketiga</a:t>
            </a:r>
            <a:r>
              <a:rPr lang="en-US" dirty="0"/>
              <a:t>, </a:t>
            </a:r>
            <a:r>
              <a:rPr lang="en-US" dirty="0" err="1"/>
              <a:t>hilangnya</a:t>
            </a:r>
            <a:r>
              <a:rPr lang="en-US" dirty="0"/>
              <a:t> </a:t>
            </a:r>
            <a:r>
              <a:rPr lang="en-US" dirty="0" err="1"/>
              <a:t>ketulusan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para </a:t>
            </a:r>
            <a:r>
              <a:rPr lang="en-US" dirty="0" err="1"/>
              <a:t>ulama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cendekiawan</a:t>
            </a:r>
            <a:r>
              <a:rPr lang="en-US" dirty="0"/>
              <a:t>. </a:t>
            </a:r>
            <a:endParaRPr lang="id-ID" dirty="0" smtClean="0"/>
          </a:p>
          <a:p>
            <a:pPr algn="just" fontAlgn="base"/>
            <a:r>
              <a:rPr lang="en-US" dirty="0" err="1" smtClean="0"/>
              <a:t>Kerusakan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ditimbulkan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penguasa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pengusaha</a:t>
            </a:r>
            <a:r>
              <a:rPr lang="en-US" dirty="0"/>
              <a:t> (orang kaya)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menjadi-jadi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ulama</a:t>
            </a:r>
            <a:r>
              <a:rPr lang="en-US" dirty="0"/>
              <a:t>/</a:t>
            </a:r>
            <a:r>
              <a:rPr lang="en-US" dirty="0" err="1"/>
              <a:t>cendekiawan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pilar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yang </a:t>
            </a:r>
            <a:r>
              <a:rPr lang="en-US" dirty="0" err="1"/>
              <a:t>bertugas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peringatan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beroposisi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loyal </a:t>
            </a:r>
            <a:r>
              <a:rPr lang="en-US" dirty="0" err="1"/>
              <a:t>terseret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pragmatis</a:t>
            </a:r>
            <a:r>
              <a:rPr lang="en-US" dirty="0"/>
              <a:t> para </a:t>
            </a:r>
            <a:r>
              <a:rPr lang="en-US" dirty="0" err="1"/>
              <a:t>penguasa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pengusaha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718856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0667" y="337592"/>
            <a:ext cx="5181533" cy="754608"/>
          </a:xfrm>
        </p:spPr>
        <p:txBody>
          <a:bodyPr/>
          <a:lstStyle/>
          <a:p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algn="just" fontAlgn="base"/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ketiga</a:t>
            </a:r>
            <a:r>
              <a:rPr lang="en-US" dirty="0"/>
              <a:t> </a:t>
            </a:r>
            <a:r>
              <a:rPr lang="en-US" dirty="0" err="1"/>
              <a:t>pilar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</a:t>
            </a:r>
            <a:r>
              <a:rPr lang="en-US" dirty="0" err="1"/>
              <a:t>penguasa</a:t>
            </a:r>
            <a:r>
              <a:rPr lang="en-US" dirty="0"/>
              <a:t>, </a:t>
            </a:r>
            <a:r>
              <a:rPr lang="en-US" dirty="0" err="1"/>
              <a:t>pengusaha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ulama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cendekiawan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yang </a:t>
            </a:r>
            <a:r>
              <a:rPr lang="en-US" dirty="0" err="1"/>
              <a:t>semestinya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kebangkrutan</a:t>
            </a:r>
            <a:r>
              <a:rPr lang="en-US" dirty="0"/>
              <a:t> moral yang lain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durhaka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orangtua</a:t>
            </a:r>
            <a:r>
              <a:rPr lang="en-US" dirty="0"/>
              <a:t>, </a:t>
            </a:r>
            <a:r>
              <a:rPr lang="en-US" dirty="0" err="1"/>
              <a:t>suami</a:t>
            </a:r>
            <a:r>
              <a:rPr lang="en-US" dirty="0"/>
              <a:t> yang </a:t>
            </a:r>
            <a:r>
              <a:rPr lang="en-US" dirty="0" err="1"/>
              <a:t>manut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hawa</a:t>
            </a:r>
            <a:r>
              <a:rPr lang="en-US" dirty="0"/>
              <a:t> </a:t>
            </a:r>
            <a:r>
              <a:rPr lang="en-US" dirty="0" err="1"/>
              <a:t>nafsu</a:t>
            </a:r>
            <a:r>
              <a:rPr lang="en-US" dirty="0"/>
              <a:t> </a:t>
            </a:r>
            <a:r>
              <a:rPr lang="en-US" dirty="0" err="1"/>
              <a:t>istrinya</a:t>
            </a:r>
            <a:r>
              <a:rPr lang="en-US" dirty="0"/>
              <a:t>, </a:t>
            </a:r>
            <a:r>
              <a:rPr lang="en-US" dirty="0" err="1"/>
              <a:t>mewabahnya</a:t>
            </a:r>
            <a:r>
              <a:rPr lang="en-US" dirty="0"/>
              <a:t> </a:t>
            </a:r>
            <a:r>
              <a:rPr lang="en-US" dirty="0" err="1"/>
              <a:t>khamr</a:t>
            </a:r>
            <a:r>
              <a:rPr lang="en-US" dirty="0"/>
              <a:t> (</a:t>
            </a:r>
            <a:r>
              <a:rPr lang="en-US" dirty="0" err="1"/>
              <a:t>narkoba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kesenangan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hiburan</a:t>
            </a:r>
            <a:r>
              <a:rPr lang="en-US" dirty="0"/>
              <a:t> yang </a:t>
            </a:r>
            <a:r>
              <a:rPr lang="en-US" dirty="0" err="1"/>
              <a:t>memancing</a:t>
            </a:r>
            <a:r>
              <a:rPr lang="en-US" dirty="0"/>
              <a:t> </a:t>
            </a:r>
            <a:r>
              <a:rPr lang="en-US" dirty="0" err="1"/>
              <a:t>keliaran</a:t>
            </a:r>
            <a:r>
              <a:rPr lang="en-US" dirty="0"/>
              <a:t> </a:t>
            </a:r>
            <a:r>
              <a:rPr lang="en-US" dirty="0" err="1"/>
              <a:t>syahwat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pemandangan</a:t>
            </a:r>
            <a:r>
              <a:rPr lang="en-US" dirty="0"/>
              <a:t> yang </a:t>
            </a:r>
            <a:r>
              <a:rPr lang="en-US" dirty="0" err="1"/>
              <a:t>biasa</a:t>
            </a:r>
            <a:r>
              <a:rPr lang="en-US" dirty="0"/>
              <a:t>. </a:t>
            </a:r>
            <a:endParaRPr lang="id-ID" dirty="0" smtClean="0"/>
          </a:p>
          <a:p>
            <a:pPr algn="just" fontAlgn="base"/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id-ID" dirty="0" smtClean="0"/>
              <a:t> </a:t>
            </a:r>
            <a:r>
              <a:rPr lang="en-US" dirty="0" err="1" smtClean="0"/>
              <a:t>itu”kemarahan</a:t>
            </a:r>
            <a:r>
              <a:rPr lang="en-US" dirty="0"/>
              <a:t>” </a:t>
            </a:r>
            <a:r>
              <a:rPr lang="en-US" dirty="0" err="1"/>
              <a:t>Tuhan</a:t>
            </a:r>
            <a:r>
              <a:rPr lang="en-US" dirty="0"/>
              <a:t> </a:t>
            </a:r>
            <a:r>
              <a:rPr lang="en-US" dirty="0" err="1"/>
              <a:t>dipastikan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bias </a:t>
            </a:r>
            <a:r>
              <a:rPr lang="en-US" dirty="0" err="1"/>
              <a:t>dihalang-halangi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menghancurkan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yang </a:t>
            </a:r>
            <a:r>
              <a:rPr lang="en-US" dirty="0" err="1"/>
              <a:t>durhaka</a:t>
            </a:r>
            <a:r>
              <a:rPr lang="en-US" dirty="0"/>
              <a:t>. [</a:t>
            </a:r>
            <a:r>
              <a:rPr lang="en-US" dirty="0" err="1"/>
              <a:t>sumber</a:t>
            </a:r>
            <a:r>
              <a:rPr lang="en-US" dirty="0"/>
              <a:t>: muhammadiyah.or.id]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86470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0667" y="337592"/>
            <a:ext cx="5181533" cy="754608"/>
          </a:xfrm>
        </p:spPr>
        <p:txBody>
          <a:bodyPr/>
          <a:lstStyle/>
          <a:p>
            <a:r>
              <a:rPr lang="en-US" sz="3600" b="1" dirty="0" smtClean="0"/>
              <a:t>PESAN HIKMAH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 algn="ctr" fontAlgn="base">
              <a:buNone/>
            </a:pPr>
            <a:r>
              <a:rPr lang="en-US" sz="2800" i="1" dirty="0" err="1"/>
              <a:t>Nabi</a:t>
            </a:r>
            <a:r>
              <a:rPr lang="en-US" sz="2800" i="1" dirty="0"/>
              <a:t> SAW </a:t>
            </a:r>
            <a:r>
              <a:rPr lang="en-US" sz="2800" i="1" dirty="0" err="1"/>
              <a:t>bersabda</a:t>
            </a:r>
            <a:r>
              <a:rPr lang="en-US" sz="2800" i="1" dirty="0"/>
              <a:t>, ' </a:t>
            </a:r>
            <a:r>
              <a:rPr lang="en-US" sz="2800" i="1" dirty="0" err="1"/>
              <a:t>Tidaklah</a:t>
            </a:r>
            <a:r>
              <a:rPr lang="en-US" sz="2800" i="1" dirty="0"/>
              <a:t> </a:t>
            </a:r>
            <a:r>
              <a:rPr lang="en-US" sz="2800" i="1" dirty="0" err="1"/>
              <a:t>seorang</a:t>
            </a:r>
            <a:r>
              <a:rPr lang="en-US" sz="2800" i="1" dirty="0"/>
              <a:t> Muslim </a:t>
            </a:r>
            <a:r>
              <a:rPr lang="en-US" sz="2800" i="1" dirty="0" err="1"/>
              <a:t>tertimpa</a:t>
            </a:r>
            <a:r>
              <a:rPr lang="en-US" sz="2800" i="1" dirty="0"/>
              <a:t> </a:t>
            </a:r>
            <a:r>
              <a:rPr lang="en-US" sz="2800" i="1" dirty="0" err="1"/>
              <a:t>suatu</a:t>
            </a:r>
            <a:r>
              <a:rPr lang="en-US" sz="2800" i="1" dirty="0"/>
              <a:t> </a:t>
            </a:r>
            <a:r>
              <a:rPr lang="en-US" sz="2800" i="1" dirty="0" err="1"/>
              <a:t>penyakit</a:t>
            </a:r>
            <a:r>
              <a:rPr lang="en-US" sz="2800" i="1" dirty="0"/>
              <a:t> </a:t>
            </a:r>
            <a:r>
              <a:rPr lang="en-US" sz="2800" i="1" dirty="0" err="1"/>
              <a:t>dan</a:t>
            </a:r>
            <a:r>
              <a:rPr lang="en-US" sz="2800" i="1" dirty="0"/>
              <a:t> </a:t>
            </a:r>
            <a:r>
              <a:rPr lang="en-US" sz="2800" i="1" dirty="0" err="1"/>
              <a:t>keletihan</a:t>
            </a:r>
            <a:r>
              <a:rPr lang="en-US" sz="2800" i="1" dirty="0"/>
              <a:t>, </a:t>
            </a:r>
            <a:r>
              <a:rPr lang="en-US" sz="2800" i="1" dirty="0" err="1"/>
              <a:t>kekhawatiran</a:t>
            </a:r>
            <a:r>
              <a:rPr lang="en-US" sz="2800" i="1" dirty="0"/>
              <a:t> </a:t>
            </a:r>
            <a:r>
              <a:rPr lang="en-US" sz="2800" i="1" dirty="0" err="1"/>
              <a:t>dan</a:t>
            </a:r>
            <a:r>
              <a:rPr lang="en-US" sz="2800" i="1" dirty="0"/>
              <a:t> </a:t>
            </a:r>
            <a:r>
              <a:rPr lang="en-US" sz="2800" i="1" dirty="0" err="1"/>
              <a:t>kesedihan</a:t>
            </a:r>
            <a:r>
              <a:rPr lang="en-US" sz="2800" i="1" dirty="0"/>
              <a:t>, </a:t>
            </a:r>
            <a:r>
              <a:rPr lang="en-US" sz="2800" i="1" dirty="0" err="1"/>
              <a:t>dan</a:t>
            </a:r>
            <a:r>
              <a:rPr lang="en-US" sz="2800" i="1" dirty="0"/>
              <a:t> </a:t>
            </a:r>
            <a:r>
              <a:rPr lang="en-US" sz="2800" i="1" dirty="0" err="1"/>
              <a:t>tidak</a:t>
            </a:r>
            <a:r>
              <a:rPr lang="en-US" sz="2800" i="1" dirty="0"/>
              <a:t> </a:t>
            </a:r>
            <a:r>
              <a:rPr lang="en-US" sz="2800" i="1" dirty="0" err="1"/>
              <a:t>juga</a:t>
            </a:r>
            <a:r>
              <a:rPr lang="en-US" sz="2800" i="1" dirty="0"/>
              <a:t> </a:t>
            </a:r>
            <a:r>
              <a:rPr lang="en-US" sz="2800" i="1" dirty="0" err="1"/>
              <a:t>gangguan</a:t>
            </a:r>
            <a:r>
              <a:rPr lang="en-US" sz="2800" i="1" dirty="0"/>
              <a:t> </a:t>
            </a:r>
            <a:r>
              <a:rPr lang="en-US" sz="2800" i="1" dirty="0" err="1"/>
              <a:t>dan</a:t>
            </a:r>
            <a:r>
              <a:rPr lang="en-US" sz="2800" i="1" dirty="0"/>
              <a:t> </a:t>
            </a:r>
            <a:r>
              <a:rPr lang="en-US" sz="2800" i="1" dirty="0" err="1"/>
              <a:t>kesusahan</a:t>
            </a:r>
            <a:r>
              <a:rPr lang="en-US" sz="2800" i="1" dirty="0"/>
              <a:t> </a:t>
            </a:r>
            <a:r>
              <a:rPr lang="en-US" sz="2800" i="1" dirty="0" err="1"/>
              <a:t>bahkan</a:t>
            </a:r>
            <a:r>
              <a:rPr lang="en-US" sz="2800" i="1" dirty="0"/>
              <a:t> </a:t>
            </a:r>
            <a:r>
              <a:rPr lang="en-US" sz="2800" i="1" dirty="0" err="1"/>
              <a:t>duri</a:t>
            </a:r>
            <a:r>
              <a:rPr lang="en-US" sz="2800" i="1" dirty="0"/>
              <a:t> yang </a:t>
            </a:r>
            <a:r>
              <a:rPr lang="en-US" sz="2800" i="1" dirty="0" err="1"/>
              <a:t>melukainya</a:t>
            </a:r>
            <a:r>
              <a:rPr lang="en-US" sz="2800" i="1" dirty="0"/>
              <a:t>, </a:t>
            </a:r>
            <a:r>
              <a:rPr lang="en-US" sz="2800" i="1" dirty="0" err="1"/>
              <a:t>melainkan</a:t>
            </a:r>
            <a:r>
              <a:rPr lang="en-US" sz="2800" i="1" dirty="0"/>
              <a:t> Allah </a:t>
            </a:r>
            <a:r>
              <a:rPr lang="en-US" sz="2800" i="1" dirty="0" err="1"/>
              <a:t>akan</a:t>
            </a:r>
            <a:r>
              <a:rPr lang="en-US" sz="2800" i="1" dirty="0"/>
              <a:t> </a:t>
            </a:r>
            <a:r>
              <a:rPr lang="en-US" sz="2800" i="1" dirty="0" err="1" smtClean="0"/>
              <a:t>menghapus</a:t>
            </a:r>
            <a:r>
              <a:rPr lang="en-US" sz="2800" i="1" dirty="0" smtClean="0"/>
              <a:t> </a:t>
            </a:r>
            <a:r>
              <a:rPr lang="en-US" sz="2800" i="1" dirty="0" err="1"/>
              <a:t>kesalahan-kesalahannya</a:t>
            </a:r>
            <a:r>
              <a:rPr lang="en-US" sz="2800" i="1" dirty="0" smtClean="0"/>
              <a:t>',“</a:t>
            </a:r>
            <a:endParaRPr lang="id-ID" sz="2800" i="1" dirty="0" smtClean="0"/>
          </a:p>
          <a:p>
            <a:pPr marL="0" indent="0" algn="ctr" fontAlgn="base">
              <a:buNone/>
            </a:pPr>
            <a:endParaRPr lang="id-ID" sz="2800" b="1" i="1" dirty="0"/>
          </a:p>
          <a:p>
            <a:pPr marL="0" indent="0" algn="ctr" fontAlgn="base">
              <a:buNone/>
            </a:pPr>
            <a:r>
              <a:rPr lang="id-ID" sz="2800" b="1" i="1" dirty="0" smtClean="0"/>
              <a:t>HR Bukhari</a:t>
            </a:r>
            <a:endParaRPr lang="en-US" sz="28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4333803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3006437" y="1138670"/>
            <a:ext cx="5714424" cy="4318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4000" b="1" dirty="0" smtClean="0">
                <a:latin typeface="Berlin Sans FB Demi" pitchFamily="34" charset="0"/>
                <a:ea typeface="SimSun" pitchFamily="2" charset="-122"/>
                <a:cs typeface="Tahoma" pitchFamily="34" charset="0"/>
              </a:rPr>
              <a:t>PENUTUP BELAJAR</a:t>
            </a:r>
            <a:r>
              <a:rPr lang="en-US" sz="4000" b="1" dirty="0" smtClean="0">
                <a:latin typeface="Berlin Sans FB Demi" pitchFamily="34" charset="0"/>
                <a:ea typeface="Arial Unicode MS" pitchFamily="34" charset="-128"/>
                <a:cs typeface="Tahoma" pitchFamily="34" charset="0"/>
              </a:rPr>
              <a:t/>
            </a:r>
            <a:br>
              <a:rPr lang="en-US" sz="4000" b="1" dirty="0" smtClean="0">
                <a:latin typeface="Berlin Sans FB Demi" pitchFamily="34" charset="0"/>
                <a:ea typeface="Arial Unicode MS" pitchFamily="34" charset="-128"/>
                <a:cs typeface="Tahoma" pitchFamily="34" charset="0"/>
              </a:rPr>
            </a:br>
            <a:endParaRPr lang="en-US" sz="4000" b="1" dirty="0" smtClean="0">
              <a:latin typeface="Berlin Sans FB Demi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8371" name="Content Placeholder 2"/>
          <p:cNvSpPr>
            <a:spLocks noGrp="1"/>
          </p:cNvSpPr>
          <p:nvPr>
            <p:ph idx="4294967295"/>
          </p:nvPr>
        </p:nvSpPr>
        <p:spPr>
          <a:xfrm>
            <a:off x="1219199" y="2143125"/>
            <a:ext cx="9975273" cy="3571875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ctr" eaLnBrk="1" hangingPunct="1">
              <a:buFontTx/>
              <a:buNone/>
            </a:pPr>
            <a:r>
              <a:rPr lang="ar-AE" sz="2400" b="1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بِسْمِ اللَّهِ الرَّحْمَنِ الرَّحِيمِ</a:t>
            </a:r>
            <a:endParaRPr lang="en-US" sz="2400" b="1" dirty="0" smtClean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ar-AE" sz="2400" b="1" dirty="0" smtClean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>
              <a:buFontTx/>
              <a:buNone/>
            </a:pPr>
            <a:r>
              <a:rPr lang="ar-AE" sz="2400" b="1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اَللَّهُمَّ أَرِنَا الْحَقَّ حَقًّا وَارْزُقْنَا اتِّـبَاعَه ُ وَأَرِنَا الْبَاطِلَ بَاطِلاً وَارْزُقْنَا اجْتِنَابَهُ</a:t>
            </a:r>
            <a:endParaRPr lang="en-US" sz="2400" b="1" dirty="0" smtClean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en-US" sz="2400" b="1" dirty="0" smtClean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/>
            <a:endParaRPr lang="ar-AE" sz="2400" b="1" dirty="0" smtClean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  <a:p>
            <a:pPr algn="ctr" eaLnBrk="1" hangingPunct="1">
              <a:buFontTx/>
              <a:buNone/>
            </a:pP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Ya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Allah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Tunjukkanlah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kepada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kebenaran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sehinggga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dapat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mengikutinya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, </a:t>
            </a:r>
          </a:p>
          <a:p>
            <a:pPr algn="ctr" eaLnBrk="1" hangingPunct="1">
              <a:buFontTx/>
              <a:buNone/>
            </a:pP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Dan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tunjukkanlah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kepada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keburukan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sehingga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dapat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600" dirty="0" err="1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menjauhinya</a:t>
            </a:r>
            <a:r>
              <a:rPr lang="en-US" sz="3600" dirty="0" smtClean="0"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.</a:t>
            </a:r>
          </a:p>
          <a:p>
            <a:pPr eaLnBrk="1" hangingPunct="1"/>
            <a:endParaRPr lang="en-US" sz="2400" dirty="0" smtClean="0"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91661" y="1983517"/>
            <a:ext cx="10515600" cy="1736428"/>
          </a:xfrm>
        </p:spPr>
        <p:txBody>
          <a:bodyPr/>
          <a:lstStyle/>
          <a:p>
            <a:r>
              <a:rPr lang="id-ID" sz="5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rbel" pitchFamily="34" charset="0"/>
                <a:cs typeface="Arial" charset="0"/>
              </a:rPr>
              <a:t>Faktor Penyebab Bencana Pertemuan 6</a:t>
            </a:r>
            <a:endParaRPr lang="en-US" sz="5400" dirty="0" smtClean="0">
              <a:solidFill>
                <a:schemeClr val="tx1">
                  <a:lumMod val="95000"/>
                  <a:lumOff val="5000"/>
                </a:schemeClr>
              </a:solidFill>
              <a:latin typeface="Gill Sans MT Condensed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14400" y="4973782"/>
            <a:ext cx="10515600" cy="1219200"/>
          </a:xfrm>
        </p:spPr>
        <p:txBody>
          <a:bodyPr/>
          <a:lstStyle/>
          <a:p>
            <a:r>
              <a:rPr lang="id-ID" sz="1600" dirty="0" smtClean="0">
                <a:latin typeface="Berlin Sans FB Demi" pitchFamily="34" charset="0"/>
              </a:rPr>
              <a:t>Gerry Katon Mahendra, MIP</a:t>
            </a:r>
            <a:endParaRPr lang="en-US" sz="1600" dirty="0" smtClean="0">
              <a:latin typeface="Berlin Sans FB Demi" pitchFamily="34" charset="0"/>
            </a:endParaRPr>
          </a:p>
          <a:p>
            <a:r>
              <a:rPr lang="en-US" sz="1600" dirty="0" err="1" smtClean="0">
                <a:latin typeface="Berlin Sans FB Demi" pitchFamily="34" charset="0"/>
              </a:rPr>
              <a:t>Disampaikan</a:t>
            </a:r>
            <a:r>
              <a:rPr lang="en-US" sz="1600" dirty="0" smtClean="0">
                <a:latin typeface="Berlin Sans FB Demi" pitchFamily="34" charset="0"/>
              </a:rPr>
              <a:t> </a:t>
            </a:r>
            <a:r>
              <a:rPr lang="en-US" sz="1600" dirty="0" err="1" smtClean="0">
                <a:latin typeface="Berlin Sans FB Demi" pitchFamily="34" charset="0"/>
              </a:rPr>
              <a:t>pada</a:t>
            </a:r>
            <a:r>
              <a:rPr lang="en-US" sz="1600" dirty="0" smtClean="0">
                <a:latin typeface="Berlin Sans FB Demi" pitchFamily="34" charset="0"/>
              </a:rPr>
              <a:t> </a:t>
            </a:r>
            <a:r>
              <a:rPr lang="en-US" sz="1600" dirty="0" err="1" smtClean="0">
                <a:latin typeface="Berlin Sans FB Demi" pitchFamily="34" charset="0"/>
              </a:rPr>
              <a:t>Kuliah</a:t>
            </a:r>
            <a:r>
              <a:rPr lang="en-US" sz="1600" dirty="0" smtClean="0">
                <a:latin typeface="Berlin Sans FB Demi" pitchFamily="34" charset="0"/>
              </a:rPr>
              <a:t> </a:t>
            </a:r>
            <a:r>
              <a:rPr lang="id-ID" sz="1600" dirty="0" smtClean="0">
                <a:latin typeface="Berlin Sans FB Demi" pitchFamily="34" charset="0"/>
              </a:rPr>
              <a:t>Pengantar Ilmu Politik</a:t>
            </a:r>
            <a:endParaRPr lang="en-US" sz="1600" dirty="0" smtClean="0">
              <a:latin typeface="Berlin Sans FB Demi" pitchFamily="34" charset="0"/>
            </a:endParaRPr>
          </a:p>
          <a:p>
            <a:r>
              <a:rPr lang="id-ID" sz="1600" dirty="0" smtClean="0">
                <a:latin typeface="Berlin Sans FB Demi" pitchFamily="34" charset="0"/>
              </a:rPr>
              <a:t>202</a:t>
            </a:r>
            <a:r>
              <a:rPr lang="en-US" sz="1600" dirty="0" smtClean="0">
                <a:latin typeface="Berlin Sans FB Demi" pitchFamily="34" charset="0"/>
              </a:rPr>
              <a:t>1</a:t>
            </a:r>
            <a:endParaRPr lang="en-US" sz="1600" dirty="0" smtClean="0"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74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6146" y="304799"/>
            <a:ext cx="7827818" cy="581891"/>
          </a:xfrm>
        </p:spPr>
        <p:txBody>
          <a:bodyPr/>
          <a:lstStyle/>
          <a:p>
            <a:pPr algn="ctr"/>
            <a:r>
              <a:rPr lang="id-ID" sz="4000" b="1" dirty="0" smtClean="0">
                <a:solidFill>
                  <a:schemeClr val="tx1"/>
                </a:solidFill>
              </a:rPr>
              <a:t>Deskripsi MK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81891" y="1427019"/>
            <a:ext cx="10972800" cy="4103400"/>
          </a:xfrm>
          <a:prstGeom prst="rect">
            <a:avLst/>
          </a:prstGeom>
        </p:spPr>
        <p:txBody>
          <a:bodyPr/>
          <a:lstStyle/>
          <a:p>
            <a:pPr marL="514350" indent="-514350">
              <a:buNone/>
            </a:pPr>
            <a:r>
              <a:rPr lang="id-ID" dirty="0">
                <a:latin typeface="Arial Narrow" pitchFamily="34" charset="0"/>
                <a:ea typeface="SimHei" pitchFamily="49" charset="-122"/>
              </a:rPr>
              <a:t>Deskripsi MK : </a:t>
            </a:r>
            <a:endParaRPr lang="id-ID" dirty="0" smtClean="0">
              <a:latin typeface="Arial Narrow" pitchFamily="34" charset="0"/>
              <a:ea typeface="SimHei" pitchFamily="49" charset="-122"/>
            </a:endParaRPr>
          </a:p>
          <a:p>
            <a:r>
              <a:rPr lang="id-ID" dirty="0">
                <a:latin typeface="Arial Narrow" pitchFamily="34" charset="0"/>
                <a:ea typeface="SimHei" pitchFamily="49" charset="-122"/>
              </a:rPr>
              <a:t>Mata Kuliah ini bertujuan agar mahasiswa memiliki pemahaman tentang Pengertian bencana, tipe bencana, fase-fase dalam bencana, faktor-faktor yang memperburuk bencana, struktur operasi tanggap darurat (ruang lingkup manajemen bencana, Standar Sistem Manajemen Keadaan Darurat, Manajemen Bencana Berbasis Komunitas, Manajemen Bencana yang Sesuai untuk Indonesia) </a:t>
            </a:r>
            <a:endParaRPr lang="id-ID" dirty="0" smtClean="0">
              <a:latin typeface="Arial Narrow" pitchFamily="34" charset="0"/>
              <a:ea typeface="SimHe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6146" y="304799"/>
            <a:ext cx="7827818" cy="581891"/>
          </a:xfrm>
        </p:spPr>
        <p:txBody>
          <a:bodyPr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</a:rPr>
              <a:t>Capaian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Pembelajaran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81891" y="1427019"/>
            <a:ext cx="10972800" cy="4103400"/>
          </a:xfrm>
          <a:prstGeom prst="rect">
            <a:avLst/>
          </a:prstGeom>
        </p:spPr>
        <p:txBody>
          <a:bodyPr/>
          <a:lstStyle/>
          <a:p>
            <a:pPr marL="514350" indent="-514350">
              <a:buNone/>
            </a:pPr>
            <a:r>
              <a:rPr lang="id-ID" dirty="0" smtClean="0">
                <a:latin typeface="Arial Narrow" pitchFamily="34" charset="0"/>
                <a:ea typeface="SimHei" pitchFamily="49" charset="-122"/>
              </a:rPr>
              <a:t>Capaian Pembelajaran </a:t>
            </a:r>
            <a:r>
              <a:rPr lang="id-ID" dirty="0">
                <a:latin typeface="Arial Narrow" pitchFamily="34" charset="0"/>
                <a:ea typeface="SimHei" pitchFamily="49" charset="-122"/>
              </a:rPr>
              <a:t>: </a:t>
            </a:r>
            <a:endParaRPr lang="id-ID" dirty="0" smtClean="0">
              <a:latin typeface="Arial Narrow" pitchFamily="34" charset="0"/>
              <a:ea typeface="SimHei" pitchFamily="49" charset="-122"/>
            </a:endParaRPr>
          </a:p>
          <a:p>
            <a:r>
              <a:rPr lang="en-US" dirty="0">
                <a:latin typeface="Arial Narrow" pitchFamily="34" charset="0"/>
                <a:ea typeface="SimHei" pitchFamily="49" charset="-122"/>
              </a:rPr>
              <a:t>1.	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Mahasiswa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mampu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memahami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ruang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lingkup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bencana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;</a:t>
            </a:r>
          </a:p>
          <a:p>
            <a:r>
              <a:rPr lang="en-US" dirty="0">
                <a:latin typeface="Arial Narrow" pitchFamily="34" charset="0"/>
                <a:ea typeface="SimHei" pitchFamily="49" charset="-122"/>
              </a:rPr>
              <a:t>2.	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Mahasiswa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mampu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memahami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proses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mitigasi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bencana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;</a:t>
            </a:r>
          </a:p>
          <a:p>
            <a:r>
              <a:rPr lang="en-US" dirty="0">
                <a:latin typeface="Arial Narrow" pitchFamily="34" charset="0"/>
                <a:ea typeface="SimHei" pitchFamily="49" charset="-122"/>
              </a:rPr>
              <a:t>3.	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Mahasiswa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mampu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memahami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proses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evakuasi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bencana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;</a:t>
            </a:r>
          </a:p>
          <a:p>
            <a:r>
              <a:rPr lang="en-US" dirty="0">
                <a:latin typeface="Arial Narrow" pitchFamily="34" charset="0"/>
                <a:ea typeface="SimHei" pitchFamily="49" charset="-122"/>
              </a:rPr>
              <a:t>4.	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Mahasiswa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mampu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memahami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proses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pendekatan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SOS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dan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 </a:t>
            </a:r>
            <a:r>
              <a:rPr lang="en-US" dirty="0" err="1">
                <a:latin typeface="Arial Narrow" pitchFamily="34" charset="0"/>
                <a:ea typeface="SimHei" pitchFamily="49" charset="-122"/>
              </a:rPr>
              <a:t>pemulihan</a:t>
            </a:r>
            <a:r>
              <a:rPr lang="en-US" dirty="0">
                <a:latin typeface="Arial Narrow" pitchFamily="34" charset="0"/>
                <a:ea typeface="SimHei" pitchFamily="49" charset="-122"/>
              </a:rPr>
              <a:t>;</a:t>
            </a:r>
          </a:p>
          <a:p>
            <a:pPr marL="0" indent="0">
              <a:buNone/>
            </a:pPr>
            <a:endParaRPr lang="en-US" dirty="0" smtClean="0">
              <a:latin typeface="Arial Narrow" pitchFamily="34" charset="0"/>
              <a:ea typeface="SimHei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4502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5812" y="335282"/>
            <a:ext cx="4255588" cy="604518"/>
          </a:xfrm>
        </p:spPr>
        <p:txBody>
          <a:bodyPr/>
          <a:lstStyle/>
          <a:p>
            <a:r>
              <a:rPr lang="en-US" sz="4000" b="1" dirty="0" err="1" smtClean="0"/>
              <a:t>Bahan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Kajian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295403" y="1371600"/>
            <a:ext cx="10081684" cy="5081588"/>
          </a:xfrm>
        </p:spPr>
        <p:txBody>
          <a:bodyPr/>
          <a:lstStyle/>
          <a:p>
            <a:endParaRPr lang="id-ID" sz="2800" dirty="0" smtClean="0"/>
          </a:p>
          <a:p>
            <a:endParaRPr lang="id-ID" sz="2800" dirty="0"/>
          </a:p>
          <a:p>
            <a:endParaRPr lang="id-ID" sz="2800" dirty="0" smtClean="0"/>
          </a:p>
          <a:p>
            <a:endParaRPr lang="id-ID" sz="2800" dirty="0"/>
          </a:p>
          <a:p>
            <a:pPr marL="0" indent="0" algn="ctr">
              <a:buNone/>
            </a:pPr>
            <a:r>
              <a:rPr lang="id-ID" sz="2800" b="1" dirty="0" smtClean="0"/>
              <a:t>JENIS BENCANA BERDASARKAN PENYEBABNYA</a:t>
            </a:r>
          </a:p>
          <a:p>
            <a:endParaRPr lang="id-ID" sz="2800" dirty="0"/>
          </a:p>
          <a:p>
            <a:endParaRPr lang="id-ID" sz="2800" dirty="0" smtClean="0"/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0667" y="337592"/>
            <a:ext cx="5181533" cy="754608"/>
          </a:xfrm>
        </p:spPr>
        <p:txBody>
          <a:bodyPr/>
          <a:lstStyle/>
          <a:p>
            <a:r>
              <a:rPr lang="id-ID" sz="3600" b="1" dirty="0" smtClean="0"/>
              <a:t>Penyebab Bencana Indonesia Lainnya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 algn="just" fontAlgn="base">
              <a:buNone/>
            </a:pPr>
            <a:r>
              <a:rPr lang="id-ID" b="1" dirty="0" smtClean="0"/>
              <a:t>Pergerakan Lempeng</a:t>
            </a:r>
          </a:p>
          <a:p>
            <a:pPr algn="just" fontAlgn="base"/>
            <a:r>
              <a:rPr lang="en-US" dirty="0" smtClean="0"/>
              <a:t>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penyebab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gempa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pergerakan</a:t>
            </a:r>
            <a:r>
              <a:rPr lang="en-US" dirty="0"/>
              <a:t> </a:t>
            </a:r>
            <a:r>
              <a:rPr lang="en-US" dirty="0" err="1"/>
              <a:t>lempeng</a:t>
            </a:r>
            <a:r>
              <a:rPr lang="en-US" dirty="0"/>
              <a:t> </a:t>
            </a:r>
            <a:r>
              <a:rPr lang="en-US" dirty="0" err="1"/>
              <a:t>bumi</a:t>
            </a:r>
            <a:r>
              <a:rPr lang="en-US" dirty="0"/>
              <a:t>. </a:t>
            </a:r>
            <a:r>
              <a:rPr lang="en-US" dirty="0" err="1"/>
              <a:t>Pergerakan</a:t>
            </a:r>
            <a:r>
              <a:rPr lang="en-US" dirty="0"/>
              <a:t> </a:t>
            </a:r>
            <a:r>
              <a:rPr lang="en-US" dirty="0" err="1"/>
              <a:t>lempeng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tekanan</a:t>
            </a:r>
            <a:r>
              <a:rPr lang="en-US" dirty="0"/>
              <a:t> yang </a:t>
            </a:r>
            <a:r>
              <a:rPr lang="en-US" dirty="0" err="1"/>
              <a:t>berujung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gempa</a:t>
            </a:r>
            <a:r>
              <a:rPr lang="en-US" dirty="0"/>
              <a:t>.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kecilnya</a:t>
            </a:r>
            <a:r>
              <a:rPr lang="en-US" dirty="0"/>
              <a:t> </a:t>
            </a:r>
            <a:r>
              <a:rPr lang="en-US" dirty="0" err="1"/>
              <a:t>gempa</a:t>
            </a:r>
            <a:r>
              <a:rPr lang="en-US" dirty="0"/>
              <a:t> </a:t>
            </a:r>
            <a:r>
              <a:rPr lang="en-US" dirty="0" err="1"/>
              <a:t>tergantung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tekanan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pergerakan</a:t>
            </a:r>
            <a:r>
              <a:rPr lang="en-US" dirty="0"/>
              <a:t> </a:t>
            </a:r>
            <a:r>
              <a:rPr lang="en-US" dirty="0" err="1"/>
              <a:t>lempeng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</a:t>
            </a:r>
          </a:p>
          <a:p>
            <a:pPr algn="just" fontAlgn="base"/>
            <a:endParaRPr lang="en-US" dirty="0"/>
          </a:p>
          <a:p>
            <a:pPr algn="just" fontAlgn="base"/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lempeng</a:t>
            </a:r>
            <a:r>
              <a:rPr lang="en-US" dirty="0"/>
              <a:t> </a:t>
            </a:r>
            <a:r>
              <a:rPr lang="en-US" dirty="0" err="1"/>
              <a:t>tektonik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bumi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lapisan</a:t>
            </a:r>
            <a:r>
              <a:rPr lang="en-US" dirty="0"/>
              <a:t> </a:t>
            </a:r>
            <a:r>
              <a:rPr lang="en-US" dirty="0" err="1"/>
              <a:t>batuan</a:t>
            </a:r>
            <a:r>
              <a:rPr lang="en-US" dirty="0"/>
              <a:t>.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area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lapisan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hayut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mengapung</a:t>
            </a:r>
            <a:r>
              <a:rPr lang="en-US" dirty="0"/>
              <a:t> di </a:t>
            </a:r>
            <a:r>
              <a:rPr lang="en-US" dirty="0" err="1"/>
              <a:t>lapisan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salju</a:t>
            </a:r>
            <a:r>
              <a:rPr lang="en-US" dirty="0"/>
              <a:t>. </a:t>
            </a:r>
            <a:r>
              <a:rPr lang="en-US" dirty="0" err="1"/>
              <a:t>Lapisan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bergerak</a:t>
            </a:r>
            <a:r>
              <a:rPr lang="en-US" dirty="0"/>
              <a:t> </a:t>
            </a:r>
            <a:r>
              <a:rPr lang="en-US" dirty="0" err="1"/>
              <a:t>perlahan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terpecah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bertabrakan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yang </a:t>
            </a:r>
            <a:r>
              <a:rPr lang="en-US" dirty="0" err="1"/>
              <a:t>lainnya</a:t>
            </a:r>
            <a:r>
              <a:rPr lang="en-US" dirty="0"/>
              <a:t>.</a:t>
            </a:r>
          </a:p>
          <a:p>
            <a:pPr algn="just" fontAlgn="base"/>
            <a:endParaRPr lang="en-US" dirty="0"/>
          </a:p>
          <a:p>
            <a:pPr algn="just" fontAlgn="base"/>
            <a:r>
              <a:rPr lang="en-US" dirty="0"/>
              <a:t>Hal </a:t>
            </a:r>
            <a:r>
              <a:rPr lang="en-US" dirty="0" err="1"/>
              <a:t>inilah</a:t>
            </a:r>
            <a:r>
              <a:rPr lang="en-US" dirty="0"/>
              <a:t> yang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penyebab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gempa</a:t>
            </a:r>
            <a:r>
              <a:rPr lang="en-US" dirty="0"/>
              <a:t> </a:t>
            </a:r>
            <a:r>
              <a:rPr lang="en-US" dirty="0" err="1"/>
              <a:t>tektonik</a:t>
            </a:r>
            <a:r>
              <a:rPr lang="en-US" dirty="0"/>
              <a:t>.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letak</a:t>
            </a:r>
            <a:r>
              <a:rPr lang="en-US" dirty="0"/>
              <a:t> Indonesia </a:t>
            </a:r>
            <a:r>
              <a:rPr lang="en-US" dirty="0" err="1"/>
              <a:t>berada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lempeng</a:t>
            </a:r>
            <a:r>
              <a:rPr lang="en-US" dirty="0"/>
              <a:t> </a:t>
            </a:r>
            <a:r>
              <a:rPr lang="en-US" dirty="0" err="1"/>
              <a:t>bumi</a:t>
            </a:r>
            <a:r>
              <a:rPr lang="en-US" dirty="0"/>
              <a:t>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ketiga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bergerak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bergesekan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lempeng</a:t>
            </a:r>
            <a:r>
              <a:rPr lang="en-US" dirty="0"/>
              <a:t> lain,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gempa</a:t>
            </a:r>
            <a:r>
              <a:rPr lang="en-US" dirty="0"/>
              <a:t> </a:t>
            </a:r>
            <a:r>
              <a:rPr lang="en-US" dirty="0" err="1"/>
              <a:t>sangatlah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4582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0667" y="337592"/>
            <a:ext cx="5181533" cy="754608"/>
          </a:xfrm>
        </p:spPr>
        <p:txBody>
          <a:bodyPr/>
          <a:lstStyle/>
          <a:p>
            <a:r>
              <a:rPr lang="id-ID" sz="3600" b="1" dirty="0"/>
              <a:t>Penyebab Bencana Indonesia Lainnya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 algn="just" fontAlgn="base">
              <a:buNone/>
            </a:pPr>
            <a:r>
              <a:rPr lang="id-ID" b="1" dirty="0" smtClean="0"/>
              <a:t>Cincin Api Pasifik</a:t>
            </a:r>
          </a:p>
          <a:p>
            <a:pPr algn="just" fontAlgn="base"/>
            <a:r>
              <a:rPr lang="en-US" dirty="0" smtClean="0"/>
              <a:t>Indonesia </a:t>
            </a:r>
            <a:r>
              <a:rPr lang="en-US" dirty="0" err="1"/>
              <a:t>berada</a:t>
            </a:r>
            <a:r>
              <a:rPr lang="en-US" dirty="0"/>
              <a:t> di </a:t>
            </a:r>
            <a:r>
              <a:rPr lang="en-US" dirty="0" err="1"/>
              <a:t>jalur</a:t>
            </a:r>
            <a:r>
              <a:rPr lang="en-US" dirty="0"/>
              <a:t> </a:t>
            </a:r>
            <a:r>
              <a:rPr lang="en-US" dirty="0" err="1"/>
              <a:t>gempa</a:t>
            </a:r>
            <a:r>
              <a:rPr lang="en-US" dirty="0"/>
              <a:t> </a:t>
            </a:r>
            <a:r>
              <a:rPr lang="en-US" dirty="0" err="1"/>
              <a:t>teraktif</a:t>
            </a:r>
            <a:r>
              <a:rPr lang="en-US" dirty="0"/>
              <a:t> di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dikelilingi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cincin</a:t>
            </a:r>
            <a:r>
              <a:rPr lang="en-US" dirty="0"/>
              <a:t> </a:t>
            </a:r>
            <a:r>
              <a:rPr lang="en-US" dirty="0" err="1"/>
              <a:t>api</a:t>
            </a:r>
            <a:r>
              <a:rPr lang="en-US" dirty="0"/>
              <a:t> </a:t>
            </a:r>
            <a:r>
              <a:rPr lang="en-US" dirty="0" err="1"/>
              <a:t>Pasifik</a:t>
            </a:r>
            <a:r>
              <a:rPr lang="en-US" dirty="0"/>
              <a:t>.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geografis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menjadikan</a:t>
            </a:r>
            <a:r>
              <a:rPr lang="en-US" dirty="0"/>
              <a:t> Indonesia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wilayah</a:t>
            </a:r>
            <a:r>
              <a:rPr lang="en-US" dirty="0"/>
              <a:t> yang </a:t>
            </a:r>
            <a:r>
              <a:rPr lang="en-US" dirty="0" err="1"/>
              <a:t>rawan</a:t>
            </a:r>
            <a:r>
              <a:rPr lang="en-US" dirty="0"/>
              <a:t> </a:t>
            </a:r>
            <a:r>
              <a:rPr lang="en-US" dirty="0" err="1"/>
              <a:t>letusan</a:t>
            </a:r>
            <a:r>
              <a:rPr lang="en-US" dirty="0"/>
              <a:t> </a:t>
            </a:r>
            <a:r>
              <a:rPr lang="en-US" dirty="0" err="1"/>
              <a:t>gunung</a:t>
            </a:r>
            <a:r>
              <a:rPr lang="en-US" dirty="0"/>
              <a:t> </a:t>
            </a:r>
            <a:r>
              <a:rPr lang="en-US" dirty="0" err="1"/>
              <a:t>berapi</a:t>
            </a:r>
            <a:r>
              <a:rPr lang="en-US" dirty="0"/>
              <a:t>, </a:t>
            </a:r>
            <a:r>
              <a:rPr lang="en-US" dirty="0" err="1"/>
              <a:t>gempa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tsunami.</a:t>
            </a:r>
          </a:p>
          <a:p>
            <a:pPr algn="just" fontAlgn="base"/>
            <a:endParaRPr lang="en-US" dirty="0"/>
          </a:p>
          <a:p>
            <a:pPr algn="just" fontAlgn="base"/>
            <a:r>
              <a:rPr lang="en-US" dirty="0" err="1"/>
              <a:t>Cincin</a:t>
            </a:r>
            <a:r>
              <a:rPr lang="en-US" dirty="0"/>
              <a:t> </a:t>
            </a:r>
            <a:r>
              <a:rPr lang="en-US" dirty="0" err="1"/>
              <a:t>api</a:t>
            </a:r>
            <a:r>
              <a:rPr lang="en-US" dirty="0"/>
              <a:t> </a:t>
            </a:r>
            <a:r>
              <a:rPr lang="en-US" dirty="0" err="1"/>
              <a:t>pasifik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lingakaran</a:t>
            </a:r>
            <a:r>
              <a:rPr lang="en-US" dirty="0"/>
              <a:t> </a:t>
            </a:r>
            <a:r>
              <a:rPr lang="en-US" dirty="0" err="1"/>
              <a:t>api</a:t>
            </a:r>
            <a:r>
              <a:rPr lang="en-US" dirty="0"/>
              <a:t> </a:t>
            </a:r>
            <a:r>
              <a:rPr lang="en-US" dirty="0" err="1"/>
              <a:t>pasifik</a:t>
            </a:r>
            <a:r>
              <a:rPr lang="en-US" dirty="0"/>
              <a:t> alias ring of fire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yang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gempa</a:t>
            </a:r>
            <a:r>
              <a:rPr lang="en-US" dirty="0"/>
              <a:t> </a:t>
            </a:r>
            <a:r>
              <a:rPr lang="en-US" dirty="0" err="1"/>
              <a:t>bumi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letusan</a:t>
            </a:r>
            <a:r>
              <a:rPr lang="en-US" dirty="0"/>
              <a:t> </a:t>
            </a:r>
            <a:r>
              <a:rPr lang="en-US" dirty="0" err="1"/>
              <a:t>gunung</a:t>
            </a:r>
            <a:r>
              <a:rPr lang="en-US" dirty="0"/>
              <a:t> </a:t>
            </a:r>
            <a:r>
              <a:rPr lang="en-US" dirty="0" err="1"/>
              <a:t>berapi</a:t>
            </a:r>
            <a:r>
              <a:rPr lang="en-US" dirty="0"/>
              <a:t> yang </a:t>
            </a:r>
            <a:r>
              <a:rPr lang="en-US" dirty="0" err="1"/>
              <a:t>mengelilingi</a:t>
            </a:r>
            <a:r>
              <a:rPr lang="en-US" dirty="0"/>
              <a:t> </a:t>
            </a:r>
            <a:r>
              <a:rPr lang="en-US" dirty="0" err="1"/>
              <a:t>cekungan</a:t>
            </a:r>
            <a:r>
              <a:rPr lang="en-US" dirty="0"/>
              <a:t> </a:t>
            </a:r>
            <a:r>
              <a:rPr lang="en-US" dirty="0" err="1"/>
              <a:t>api</a:t>
            </a:r>
            <a:r>
              <a:rPr lang="en-US" dirty="0"/>
              <a:t> </a:t>
            </a:r>
            <a:r>
              <a:rPr lang="en-US" dirty="0" err="1"/>
              <a:t>pasifik</a:t>
            </a:r>
            <a:r>
              <a:rPr lang="en-US" dirty="0"/>
              <a:t>.</a:t>
            </a:r>
          </a:p>
          <a:p>
            <a:pPr algn="just" fontAlgn="base"/>
            <a:endParaRPr lang="en-US" dirty="0"/>
          </a:p>
          <a:p>
            <a:pPr algn="just" fontAlgn="base"/>
            <a:r>
              <a:rPr lang="en-US" dirty="0"/>
              <a:t>Daerah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berbentuk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tapal</a:t>
            </a:r>
            <a:r>
              <a:rPr lang="en-US" dirty="0"/>
              <a:t> </a:t>
            </a:r>
            <a:r>
              <a:rPr lang="en-US" dirty="0" err="1"/>
              <a:t>kuda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wilayah</a:t>
            </a:r>
            <a:r>
              <a:rPr lang="en-US" dirty="0"/>
              <a:t> </a:t>
            </a:r>
            <a:r>
              <a:rPr lang="en-US" dirty="0" err="1"/>
              <a:t>sepanjang</a:t>
            </a:r>
            <a:r>
              <a:rPr lang="en-US" dirty="0"/>
              <a:t> 40.000 km. Daerah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sabuk</a:t>
            </a:r>
            <a:r>
              <a:rPr lang="en-US" dirty="0"/>
              <a:t> </a:t>
            </a:r>
            <a:r>
              <a:rPr lang="en-US" dirty="0" err="1"/>
              <a:t>gempa</a:t>
            </a:r>
            <a:r>
              <a:rPr lang="en-US" dirty="0"/>
              <a:t> </a:t>
            </a:r>
            <a:r>
              <a:rPr lang="en-US" dirty="0" err="1"/>
              <a:t>pasifik</a:t>
            </a:r>
            <a:r>
              <a:rPr lang="en-US" dirty="0"/>
              <a:t>.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terletak</a:t>
            </a:r>
            <a:r>
              <a:rPr lang="en-US" dirty="0"/>
              <a:t> </a:t>
            </a:r>
            <a:r>
              <a:rPr lang="en-US" dirty="0" err="1"/>
              <a:t>diatas</a:t>
            </a:r>
            <a:r>
              <a:rPr lang="en-US" dirty="0"/>
              <a:t> </a:t>
            </a:r>
            <a:r>
              <a:rPr lang="en-US" dirty="0" err="1"/>
              <a:t>jalur</a:t>
            </a:r>
            <a:r>
              <a:rPr lang="en-US" dirty="0"/>
              <a:t> magma </a:t>
            </a:r>
            <a:r>
              <a:rPr lang="en-US" dirty="0" err="1"/>
              <a:t>ini</a:t>
            </a:r>
            <a:r>
              <a:rPr lang="en-US" dirty="0"/>
              <a:t>, Indonesia </a:t>
            </a:r>
            <a:r>
              <a:rPr lang="en-US" dirty="0" err="1"/>
              <a:t>memilik</a:t>
            </a:r>
            <a:r>
              <a:rPr lang="en-US" dirty="0"/>
              <a:t> 127 </a:t>
            </a:r>
            <a:r>
              <a:rPr lang="en-US" dirty="0" err="1"/>
              <a:t>gunung</a:t>
            </a:r>
            <a:r>
              <a:rPr lang="en-US" dirty="0"/>
              <a:t> </a:t>
            </a:r>
            <a:r>
              <a:rPr lang="en-US" dirty="0" err="1"/>
              <a:t>berapi</a:t>
            </a:r>
            <a:r>
              <a:rPr lang="en-US" dirty="0"/>
              <a:t> </a:t>
            </a:r>
            <a:r>
              <a:rPr lang="en-US" dirty="0" err="1"/>
              <a:t>aktif</a:t>
            </a:r>
            <a:r>
              <a:rPr lang="en-US" dirty="0"/>
              <a:t> </a:t>
            </a:r>
            <a:r>
              <a:rPr lang="en-US" dirty="0" err="1"/>
              <a:t>dngan</a:t>
            </a:r>
            <a:r>
              <a:rPr lang="en-US" dirty="0"/>
              <a:t> 5 </a:t>
            </a:r>
            <a:r>
              <a:rPr lang="en-US" dirty="0" err="1"/>
              <a:t>juta</a:t>
            </a:r>
            <a:r>
              <a:rPr lang="en-US" dirty="0"/>
              <a:t> </a:t>
            </a:r>
            <a:r>
              <a:rPr lang="en-US" dirty="0" err="1"/>
              <a:t>penduduk</a:t>
            </a:r>
            <a:r>
              <a:rPr lang="en-US" dirty="0"/>
              <a:t> yang </a:t>
            </a:r>
            <a:r>
              <a:rPr lang="en-US" dirty="0" err="1"/>
              <a:t>tinggal</a:t>
            </a:r>
            <a:r>
              <a:rPr lang="en-US" dirty="0"/>
              <a:t> di </a:t>
            </a:r>
            <a:r>
              <a:rPr lang="en-US" dirty="0" err="1"/>
              <a:t>sekitarnya</a:t>
            </a:r>
            <a:r>
              <a:rPr lang="en-US" dirty="0"/>
              <a:t>.</a:t>
            </a:r>
          </a:p>
          <a:p>
            <a:pPr algn="just" fontAlgn="base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894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0667" y="337592"/>
            <a:ext cx="5181533" cy="754608"/>
          </a:xfrm>
        </p:spPr>
        <p:txBody>
          <a:bodyPr/>
          <a:lstStyle/>
          <a:p>
            <a:r>
              <a:rPr lang="id-ID" sz="3600" b="1" dirty="0"/>
              <a:t>Penyebab Bencana Indonesia Lainnya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algn="just" fontAlgn="base"/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yang </a:t>
            </a:r>
            <a:r>
              <a:rPr lang="en-US" sz="2400" dirty="0" err="1"/>
              <a:t>sebanyak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aktivitas</a:t>
            </a:r>
            <a:r>
              <a:rPr lang="en-US" sz="2400" dirty="0"/>
              <a:t> </a:t>
            </a:r>
            <a:r>
              <a:rPr lang="en-US" sz="2400" dirty="0" err="1"/>
              <a:t>vulkanik</a:t>
            </a:r>
            <a:r>
              <a:rPr lang="en-US" sz="2400" dirty="0"/>
              <a:t> yang </a:t>
            </a:r>
            <a:r>
              <a:rPr lang="en-US" sz="2400" dirty="0" err="1"/>
              <a:t>berpotensi</a:t>
            </a:r>
            <a:r>
              <a:rPr lang="en-US" sz="2400" dirty="0"/>
              <a:t> </a:t>
            </a:r>
            <a:r>
              <a:rPr lang="en-US" sz="2400" dirty="0" err="1"/>
              <a:t>menimbulkan</a:t>
            </a:r>
            <a:r>
              <a:rPr lang="en-US" sz="2400" dirty="0"/>
              <a:t> </a:t>
            </a:r>
            <a:r>
              <a:rPr lang="en-US" sz="2400" dirty="0" err="1"/>
              <a:t>gempa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semakin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. </a:t>
            </a:r>
            <a:r>
              <a:rPr lang="en-US" sz="2400" dirty="0" err="1"/>
              <a:t>Gunung</a:t>
            </a:r>
            <a:r>
              <a:rPr lang="en-US" sz="2400" dirty="0"/>
              <a:t> </a:t>
            </a:r>
            <a:r>
              <a:rPr lang="en-US" sz="2400" dirty="0" err="1"/>
              <a:t>api</a:t>
            </a:r>
            <a:r>
              <a:rPr lang="en-US" sz="2400" dirty="0"/>
              <a:t> di Indonesia yang paling </a:t>
            </a:r>
            <a:r>
              <a:rPr lang="en-US" sz="2400" dirty="0" err="1"/>
              <a:t>aktif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gunung</a:t>
            </a:r>
            <a:r>
              <a:rPr lang="en-US" sz="2400" dirty="0"/>
              <a:t> </a:t>
            </a:r>
            <a:r>
              <a:rPr lang="en-US" sz="2400" dirty="0" err="1"/>
              <a:t>Kelud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gunung</a:t>
            </a:r>
            <a:r>
              <a:rPr lang="en-US" sz="2400" dirty="0"/>
              <a:t> </a:t>
            </a:r>
            <a:r>
              <a:rPr lang="en-US" sz="2400" dirty="0" err="1"/>
              <a:t>merapi</a:t>
            </a:r>
            <a:r>
              <a:rPr lang="en-US" sz="2400" dirty="0"/>
              <a:t>.</a:t>
            </a:r>
          </a:p>
          <a:p>
            <a:pPr algn="just" fontAlgn="base"/>
            <a:endParaRPr lang="en-US" sz="2400" dirty="0"/>
          </a:p>
          <a:p>
            <a:pPr algn="just" fontAlgn="base"/>
            <a:r>
              <a:rPr lang="en-US" sz="2400" dirty="0" err="1"/>
              <a:t>Asosiasi</a:t>
            </a:r>
            <a:r>
              <a:rPr lang="en-US" sz="2400" dirty="0"/>
              <a:t> </a:t>
            </a:r>
            <a:r>
              <a:rPr lang="en-US" sz="2400" dirty="0" err="1"/>
              <a:t>Internasional</a:t>
            </a:r>
            <a:r>
              <a:rPr lang="en-US" sz="2400" dirty="0"/>
              <a:t> </a:t>
            </a:r>
            <a:r>
              <a:rPr lang="en-US" sz="2400" dirty="0" err="1"/>
              <a:t>Vulkanologi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Kimia </a:t>
            </a:r>
            <a:r>
              <a:rPr lang="en-US" sz="2400" dirty="0" err="1"/>
              <a:t>Iterior</a:t>
            </a:r>
            <a:r>
              <a:rPr lang="en-US" sz="2400" dirty="0"/>
              <a:t> </a:t>
            </a:r>
            <a:r>
              <a:rPr lang="en-US" sz="2400" dirty="0" err="1"/>
              <a:t>Bumi</a:t>
            </a:r>
            <a:r>
              <a:rPr lang="en-US" sz="2400" dirty="0"/>
              <a:t>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en-US" sz="2400" dirty="0" err="1"/>
              <a:t>menetapkan</a:t>
            </a:r>
            <a:r>
              <a:rPr lang="en-US" sz="2400" dirty="0"/>
              <a:t> </a:t>
            </a:r>
            <a:r>
              <a:rPr lang="en-US" sz="2400" dirty="0" err="1"/>
              <a:t>gunung</a:t>
            </a:r>
            <a:r>
              <a:rPr lang="en-US" sz="2400" dirty="0"/>
              <a:t> </a:t>
            </a:r>
            <a:r>
              <a:rPr lang="en-US" sz="2400" dirty="0" err="1"/>
              <a:t>Merapi</a:t>
            </a:r>
            <a:r>
              <a:rPr lang="en-US" sz="2400" dirty="0"/>
              <a:t> </a:t>
            </a:r>
            <a:r>
              <a:rPr lang="en-US" sz="2400" dirty="0" err="1"/>
              <a:t>sebagi</a:t>
            </a:r>
            <a:r>
              <a:rPr lang="en-US" sz="2400" dirty="0"/>
              <a:t> </a:t>
            </a:r>
            <a:r>
              <a:rPr lang="en-US" sz="2400" dirty="0" err="1"/>
              <a:t>gunung</a:t>
            </a:r>
            <a:r>
              <a:rPr lang="en-US" sz="2400" dirty="0"/>
              <a:t> </a:t>
            </a:r>
            <a:r>
              <a:rPr lang="en-US" sz="2400" dirty="0" err="1"/>
              <a:t>api</a:t>
            </a:r>
            <a:r>
              <a:rPr lang="en-US" sz="2400" dirty="0"/>
              <a:t> </a:t>
            </a:r>
            <a:r>
              <a:rPr lang="en-US" sz="2400" dirty="0" err="1"/>
              <a:t>dekade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.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aktivitas</a:t>
            </a:r>
            <a:r>
              <a:rPr lang="en-US" sz="2400" dirty="0"/>
              <a:t> </a:t>
            </a:r>
            <a:r>
              <a:rPr lang="en-US" sz="2400" dirty="0" err="1"/>
              <a:t>vulkanisnya</a:t>
            </a:r>
            <a:r>
              <a:rPr lang="en-US" sz="2400" dirty="0"/>
              <a:t> yang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tinggi</a:t>
            </a:r>
            <a:r>
              <a:rPr lang="en-US" sz="2400" dirty="0"/>
              <a:t> </a:t>
            </a:r>
            <a:r>
              <a:rPr lang="en-US" sz="2400" dirty="0" err="1"/>
              <a:t>sejak</a:t>
            </a:r>
            <a:r>
              <a:rPr lang="en-US" sz="2400" dirty="0"/>
              <a:t> </a:t>
            </a:r>
            <a:r>
              <a:rPr lang="en-US" sz="2400" dirty="0" err="1"/>
              <a:t>tahun</a:t>
            </a:r>
            <a:r>
              <a:rPr lang="en-US" sz="2400" dirty="0"/>
              <a:t> 1995.</a:t>
            </a:r>
          </a:p>
          <a:p>
            <a:pPr marL="0" indent="0" algn="just" fontAlgn="base">
              <a:buNone/>
            </a:pPr>
            <a:endParaRPr lang="en-US" sz="2800" dirty="0"/>
          </a:p>
          <a:p>
            <a:pPr marL="0" indent="0" algn="just" fontAlgn="base">
              <a:buNone/>
            </a:pPr>
            <a:endParaRPr lang="en-US" sz="2800" dirty="0"/>
          </a:p>
          <a:p>
            <a:pPr marL="0" indent="0" algn="just" fontAlgn="base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21549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0667" y="337592"/>
            <a:ext cx="5181533" cy="754608"/>
          </a:xfrm>
        </p:spPr>
        <p:txBody>
          <a:bodyPr/>
          <a:lstStyle/>
          <a:p>
            <a:r>
              <a:rPr lang="id-ID" sz="3600" b="1" dirty="0"/>
              <a:t>Penyebab Bencana Indonesia Lainnya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 algn="just" fontAlgn="base">
              <a:buNone/>
            </a:pPr>
            <a:r>
              <a:rPr lang="id-ID" b="1" dirty="0" smtClean="0"/>
              <a:t>Letak Geografis</a:t>
            </a:r>
          </a:p>
          <a:p>
            <a:pPr algn="just" fontAlgn="base"/>
            <a:r>
              <a:rPr lang="en-US" dirty="0" err="1" smtClean="0"/>
              <a:t>Dilansir</a:t>
            </a:r>
            <a:r>
              <a:rPr lang="en-US" dirty="0" smtClean="0"/>
              <a:t> </a:t>
            </a:r>
            <a:r>
              <a:rPr lang="en-US" dirty="0" err="1"/>
              <a:t>dari</a:t>
            </a:r>
            <a:r>
              <a:rPr lang="en-US" dirty="0"/>
              <a:t> worldatlas.com, Indonesia </a:t>
            </a:r>
            <a:r>
              <a:rPr lang="en-US" dirty="0" err="1"/>
              <a:t>terletak</a:t>
            </a:r>
            <a:r>
              <a:rPr lang="en-US" dirty="0"/>
              <a:t> di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benua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samudera</a:t>
            </a:r>
            <a:r>
              <a:rPr lang="en-US" dirty="0"/>
              <a:t>. 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memang</a:t>
            </a:r>
            <a:r>
              <a:rPr lang="en-US" dirty="0"/>
              <a:t> </a:t>
            </a:r>
            <a:r>
              <a:rPr lang="en-US" dirty="0" err="1"/>
              <a:t>menyebabkan</a:t>
            </a:r>
            <a:r>
              <a:rPr lang="en-US" dirty="0"/>
              <a:t> Indonesia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strategis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perdagangan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menjalin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</a:t>
            </a:r>
            <a:endParaRPr lang="id-ID" dirty="0" smtClean="0"/>
          </a:p>
          <a:p>
            <a:pPr algn="just" fontAlgn="base"/>
            <a:r>
              <a:rPr lang="en-US" dirty="0" err="1" smtClean="0"/>
              <a:t>Namun</a:t>
            </a:r>
            <a:r>
              <a:rPr lang="en-US" dirty="0"/>
              <a:t>, di </a:t>
            </a:r>
            <a:r>
              <a:rPr lang="en-US" dirty="0" err="1"/>
              <a:t>balik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buruk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gempa</a:t>
            </a:r>
            <a:r>
              <a:rPr lang="en-US" dirty="0"/>
              <a:t> </a:t>
            </a:r>
            <a:r>
              <a:rPr lang="en-US" dirty="0" err="1"/>
              <a:t>bumi</a:t>
            </a:r>
            <a:r>
              <a:rPr lang="en-US" dirty="0"/>
              <a:t> yang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. 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Indonesia </a:t>
            </a:r>
            <a:r>
              <a:rPr lang="en-US" dirty="0" err="1"/>
              <a:t>terletak</a:t>
            </a:r>
            <a:r>
              <a:rPr lang="en-US" dirty="0"/>
              <a:t> di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lempeng</a:t>
            </a:r>
            <a:r>
              <a:rPr lang="en-US" dirty="0"/>
              <a:t> Australia, </a:t>
            </a:r>
            <a:r>
              <a:rPr lang="en-US" dirty="0" err="1"/>
              <a:t>lempeng</a:t>
            </a:r>
            <a:r>
              <a:rPr lang="en-US" dirty="0"/>
              <a:t> Eurasia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lempeng</a:t>
            </a:r>
            <a:r>
              <a:rPr lang="en-US" dirty="0"/>
              <a:t> </a:t>
            </a:r>
            <a:r>
              <a:rPr lang="en-US" dirty="0" err="1"/>
              <a:t>pasifik</a:t>
            </a:r>
            <a:r>
              <a:rPr lang="en-US" dirty="0"/>
              <a:t>.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Indonesia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cincin</a:t>
            </a:r>
            <a:r>
              <a:rPr lang="en-US" dirty="0"/>
              <a:t> </a:t>
            </a:r>
            <a:r>
              <a:rPr lang="en-US" dirty="0" err="1"/>
              <a:t>api</a:t>
            </a:r>
            <a:r>
              <a:rPr lang="en-US" dirty="0"/>
              <a:t> </a:t>
            </a:r>
            <a:r>
              <a:rPr lang="en-US" dirty="0" err="1"/>
              <a:t>pasifik</a:t>
            </a:r>
            <a:r>
              <a:rPr lang="en-US" dirty="0"/>
              <a:t>, yang </a:t>
            </a:r>
            <a:r>
              <a:rPr lang="en-US" dirty="0" err="1"/>
              <a:t>tidak</a:t>
            </a:r>
            <a:r>
              <a:rPr lang="en-US" dirty="0"/>
              <a:t> lain </a:t>
            </a:r>
            <a:r>
              <a:rPr lang="en-US" dirty="0" err="1"/>
              <a:t>gugusan</a:t>
            </a:r>
            <a:r>
              <a:rPr lang="en-US" dirty="0"/>
              <a:t> </a:t>
            </a:r>
            <a:r>
              <a:rPr lang="en-US" dirty="0" err="1"/>
              <a:t>gunung</a:t>
            </a:r>
            <a:r>
              <a:rPr lang="en-US" dirty="0"/>
              <a:t> </a:t>
            </a:r>
            <a:r>
              <a:rPr lang="en-US" dirty="0" err="1"/>
              <a:t>berapi</a:t>
            </a:r>
            <a:r>
              <a:rPr lang="en-US" dirty="0"/>
              <a:t> di </a:t>
            </a:r>
            <a:r>
              <a:rPr lang="en-US" dirty="0" err="1" smtClean="0"/>
              <a:t>dunia</a:t>
            </a:r>
            <a:r>
              <a:rPr lang="en-US" dirty="0" smtClean="0"/>
              <a:t>.</a:t>
            </a:r>
            <a:endParaRPr lang="id-ID" dirty="0" smtClean="0"/>
          </a:p>
          <a:p>
            <a:pPr algn="just" fontAlgn="base"/>
            <a:r>
              <a:rPr lang="en-US" dirty="0" smtClean="0"/>
              <a:t>Hal </a:t>
            </a:r>
            <a:r>
              <a:rPr lang="en-US" dirty="0" err="1"/>
              <a:t>ini</a:t>
            </a:r>
            <a:r>
              <a:rPr lang="en-US" dirty="0"/>
              <a:t> yang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penyebab</a:t>
            </a:r>
            <a:r>
              <a:rPr lang="en-US" dirty="0"/>
              <a:t> </a:t>
            </a:r>
            <a:r>
              <a:rPr lang="en-US" dirty="0" err="1"/>
              <a:t>kenapa</a:t>
            </a:r>
            <a:r>
              <a:rPr lang="en-US" dirty="0"/>
              <a:t> di Indonesia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sekali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gempa</a:t>
            </a:r>
            <a:r>
              <a:rPr lang="en-US" dirty="0"/>
              <a:t> </a:t>
            </a:r>
            <a:r>
              <a:rPr lang="en-US" dirty="0" err="1"/>
              <a:t>bumi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vulkanik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tektonik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6197084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 UNISA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resentation UNISA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PPT VER. 1_template</Template>
  <TotalTime>3069</TotalTime>
  <Words>968</Words>
  <Application>Microsoft Office PowerPoint</Application>
  <PresentationFormat>Widescreen</PresentationFormat>
  <Paragraphs>79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17</vt:i4>
      </vt:variant>
    </vt:vector>
  </HeadingPairs>
  <TitlesOfParts>
    <vt:vector size="32" baseType="lpstr">
      <vt:lpstr>Arial Unicode MS</vt:lpstr>
      <vt:lpstr>SimHei</vt:lpstr>
      <vt:lpstr>SimSun</vt:lpstr>
      <vt:lpstr>Arial</vt:lpstr>
      <vt:lpstr>Arial Narrow</vt:lpstr>
      <vt:lpstr>Berlin Sans FB Demi</vt:lpstr>
      <vt:lpstr>Calibri</vt:lpstr>
      <vt:lpstr>Corbel</vt:lpstr>
      <vt:lpstr>Franklin Gothic Heavy</vt:lpstr>
      <vt:lpstr>Gill Sans MT Condensed</vt:lpstr>
      <vt:lpstr>Tahoma</vt:lpstr>
      <vt:lpstr>Presentation UNISA_01</vt:lpstr>
      <vt:lpstr>1_Presentation UNISA_01</vt:lpstr>
      <vt:lpstr>1_Office Theme</vt:lpstr>
      <vt:lpstr>2_Office Theme</vt:lpstr>
      <vt:lpstr>PEMBUKA BELAJAR</vt:lpstr>
      <vt:lpstr>Faktor Penyebab Bencana Pertemuan 6</vt:lpstr>
      <vt:lpstr>Deskripsi MK</vt:lpstr>
      <vt:lpstr>Capaian Pembelajaran</vt:lpstr>
      <vt:lpstr>Bahan Kajian</vt:lpstr>
      <vt:lpstr>Penyebab Bencana Indonesia Lainnya</vt:lpstr>
      <vt:lpstr>Penyebab Bencana Indonesia Lainnya</vt:lpstr>
      <vt:lpstr>Penyebab Bencana Indonesia Lainnya</vt:lpstr>
      <vt:lpstr>Penyebab Bencana Indonesia Lainnya</vt:lpstr>
      <vt:lpstr>Penyebab Bencana Indonesia Lainnya</vt:lpstr>
      <vt:lpstr>Penyebab Bencana Menurut Ajaran Islam</vt:lpstr>
      <vt:lpstr>PowerPoint Presentation</vt:lpstr>
      <vt:lpstr>PowerPoint Presentation</vt:lpstr>
      <vt:lpstr>PowerPoint Presentation</vt:lpstr>
      <vt:lpstr>PESAN HIKMAH</vt:lpstr>
      <vt:lpstr>PENUTUP BELAJAR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BUZZ GROUP (Kelompok Studi Kecil)</dc:title>
  <dc:creator>Windows User</dc:creator>
  <cp:lastModifiedBy>user</cp:lastModifiedBy>
  <cp:revision>177</cp:revision>
  <dcterms:created xsi:type="dcterms:W3CDTF">2017-11-21T07:01:38Z</dcterms:created>
  <dcterms:modified xsi:type="dcterms:W3CDTF">2021-03-12T07:10:17Z</dcterms:modified>
</cp:coreProperties>
</file>