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1"/>
  </p:notesMasterIdLst>
  <p:sldIdLst>
    <p:sldId id="348" r:id="rId2"/>
    <p:sldId id="349" r:id="rId3"/>
    <p:sldId id="350" r:id="rId4"/>
    <p:sldId id="351" r:id="rId5"/>
    <p:sldId id="352" r:id="rId6"/>
    <p:sldId id="353" r:id="rId7"/>
    <p:sldId id="354" r:id="rId8"/>
    <p:sldId id="355" r:id="rId9"/>
    <p:sldId id="356" r:id="rId10"/>
    <p:sldId id="357" r:id="rId11"/>
    <p:sldId id="358" r:id="rId12"/>
    <p:sldId id="359" r:id="rId13"/>
    <p:sldId id="360" r:id="rId14"/>
    <p:sldId id="361" r:id="rId15"/>
    <p:sldId id="362" r:id="rId16"/>
    <p:sldId id="363" r:id="rId17"/>
    <p:sldId id="364" r:id="rId18"/>
    <p:sldId id="365" r:id="rId19"/>
    <p:sldId id="366" r:id="rId20"/>
    <p:sldId id="367" r:id="rId21"/>
    <p:sldId id="368" r:id="rId22"/>
    <p:sldId id="369" r:id="rId23"/>
    <p:sldId id="370" r:id="rId24"/>
    <p:sldId id="371" r:id="rId25"/>
    <p:sldId id="372" r:id="rId26"/>
    <p:sldId id="373" r:id="rId27"/>
    <p:sldId id="374" r:id="rId28"/>
    <p:sldId id="343" r:id="rId29"/>
    <p:sldId id="317" r:id="rId30"/>
    <p:sldId id="318" r:id="rId31"/>
    <p:sldId id="344" r:id="rId32"/>
    <p:sldId id="320" r:id="rId33"/>
    <p:sldId id="336" r:id="rId34"/>
    <p:sldId id="341" r:id="rId35"/>
    <p:sldId id="342" r:id="rId36"/>
    <p:sldId id="345" r:id="rId37"/>
    <p:sldId id="346" r:id="rId38"/>
    <p:sldId id="347" r:id="rId39"/>
    <p:sldId id="375" r:id="rId4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572" y="-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52DB8C-02B5-480A-B6CB-8D618C09EE04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</dgm:pt>
    <dgm:pt modelId="{5FCA96C1-E64D-45B1-AFA7-26DCDB19363A}">
      <dgm:prSet phldrT="[Text]" custT="1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ar-SA" sz="8000" dirty="0" smtClean="0">
              <a:latin typeface="Arabic Typesetting" pitchFamily="66" charset="-78"/>
              <a:cs typeface="Arabic Typesetting" pitchFamily="66" charset="-78"/>
            </a:rPr>
            <a:t>عاَمَّةٌ</a:t>
          </a:r>
          <a:endParaRPr lang="id-ID" sz="8000" dirty="0">
            <a:latin typeface="Arabic Typesetting" pitchFamily="66" charset="-78"/>
            <a:cs typeface="Arabic Typesetting" pitchFamily="66" charset="-78"/>
          </a:endParaRPr>
        </a:p>
      </dgm:t>
    </dgm:pt>
    <dgm:pt modelId="{CE8DA3D7-FCDE-4706-987F-FD1E94C519AD}" type="parTrans" cxnId="{370DD98A-D37B-40F9-BEAD-FBF7F8AFA1D5}">
      <dgm:prSet/>
      <dgm:spPr/>
      <dgm:t>
        <a:bodyPr/>
        <a:lstStyle/>
        <a:p>
          <a:endParaRPr lang="id-ID"/>
        </a:p>
      </dgm:t>
    </dgm:pt>
    <dgm:pt modelId="{4E77A482-6E83-44B4-BCA0-88E3CC2FFFC9}" type="sibTrans" cxnId="{370DD98A-D37B-40F9-BEAD-FBF7F8AFA1D5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25000"/>
          </a:schemeClr>
        </a:solidFill>
      </dgm:spPr>
      <dgm:t>
        <a:bodyPr/>
        <a:lstStyle/>
        <a:p>
          <a:endParaRPr lang="id-ID"/>
        </a:p>
      </dgm:t>
    </dgm:pt>
    <dgm:pt modelId="{B20A6624-9BE5-4BEF-B5E5-CF6A2AF63AE4}">
      <dgm:prSet phldrT="[Text]" custT="1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ar-SA" sz="6000" dirty="0" smtClean="0">
              <a:latin typeface="Arabic Typesetting" pitchFamily="66" charset="-78"/>
              <a:cs typeface="Arabic Typesetting" pitchFamily="66" charset="-78"/>
            </a:rPr>
            <a:t>خَاصَّةٌ</a:t>
          </a:r>
          <a:endParaRPr lang="id-ID" sz="6000" dirty="0">
            <a:latin typeface="Arabic Typesetting" pitchFamily="66" charset="-78"/>
            <a:cs typeface="Arabic Typesetting" pitchFamily="66" charset="-78"/>
          </a:endParaRPr>
        </a:p>
      </dgm:t>
    </dgm:pt>
    <dgm:pt modelId="{7011A347-EBAD-4AEC-9252-8E27B2996751}" type="parTrans" cxnId="{11170248-A73D-478F-AEB1-7F9CF50A4B53}">
      <dgm:prSet/>
      <dgm:spPr/>
      <dgm:t>
        <a:bodyPr/>
        <a:lstStyle/>
        <a:p>
          <a:endParaRPr lang="id-ID"/>
        </a:p>
      </dgm:t>
    </dgm:pt>
    <dgm:pt modelId="{556D500B-7D6E-4A8B-9DB5-7AE6677AA4E1}" type="sibTrans" cxnId="{11170248-A73D-478F-AEB1-7F9CF50A4B53}">
      <dgm:prSet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>
        <a:solidFill>
          <a:schemeClr val="accent5">
            <a:lumMod val="25000"/>
          </a:schemeClr>
        </a:solidFill>
      </dgm:spPr>
      <dgm:t>
        <a:bodyPr/>
        <a:lstStyle/>
        <a:p>
          <a:endParaRPr lang="id-ID"/>
        </a:p>
      </dgm:t>
    </dgm:pt>
    <dgm:pt modelId="{AB7704E1-E402-4BF6-A320-511FF89A078B}">
      <dgm:prSet phldrT="[Text]" custT="1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ar-SA" sz="9600" b="0" dirty="0" smtClean="0">
              <a:latin typeface="Arabic Typesetting" pitchFamily="66" charset="-78"/>
              <a:cs typeface="Arabic Typesetting" pitchFamily="66" charset="-78"/>
            </a:rPr>
            <a:t>العِبَادَةُ</a:t>
          </a:r>
          <a:endParaRPr lang="id-ID" sz="9600" b="0" dirty="0">
            <a:latin typeface="Arabic Typesetting" pitchFamily="66" charset="-78"/>
            <a:cs typeface="Arabic Typesetting" pitchFamily="66" charset="-78"/>
          </a:endParaRPr>
        </a:p>
      </dgm:t>
    </dgm:pt>
    <dgm:pt modelId="{20FDA9B5-CCFB-496A-8D97-689631CB7A9B}" type="parTrans" cxnId="{90A83B98-D1B8-4421-A3FC-5790178E3192}">
      <dgm:prSet/>
      <dgm:spPr/>
      <dgm:t>
        <a:bodyPr/>
        <a:lstStyle/>
        <a:p>
          <a:endParaRPr lang="id-ID"/>
        </a:p>
      </dgm:t>
    </dgm:pt>
    <dgm:pt modelId="{2E71ECAE-056F-4D95-84EC-80EB8C0C0157}" type="sibTrans" cxnId="{90A83B98-D1B8-4421-A3FC-5790178E3192}">
      <dgm:prSet/>
      <dgm:spPr/>
      <dgm:t>
        <a:bodyPr/>
        <a:lstStyle/>
        <a:p>
          <a:endParaRPr lang="id-ID"/>
        </a:p>
      </dgm:t>
    </dgm:pt>
    <dgm:pt modelId="{3135E01B-05A9-4840-8CD7-FE4EA47C3BA9}" type="pres">
      <dgm:prSet presAssocID="{A352DB8C-02B5-480A-B6CB-8D618C09EE04}" presName="Name0" presStyleCnt="0">
        <dgm:presLayoutVars>
          <dgm:dir/>
          <dgm:resizeHandles val="exact"/>
        </dgm:presLayoutVars>
      </dgm:prSet>
      <dgm:spPr/>
    </dgm:pt>
    <dgm:pt modelId="{0940FCC7-238B-4344-A772-620699A7540A}" type="pres">
      <dgm:prSet presAssocID="{A352DB8C-02B5-480A-B6CB-8D618C09EE04}" presName="vNodes" presStyleCnt="0"/>
      <dgm:spPr/>
    </dgm:pt>
    <dgm:pt modelId="{1ED87AC1-E009-4818-A0D0-AE6B46DDF017}" type="pres">
      <dgm:prSet presAssocID="{5FCA96C1-E64D-45B1-AFA7-26DCDB19363A}" presName="node" presStyleLbl="node1" presStyleIdx="0" presStyleCnt="3" custLinFactNeighborX="-818" custLinFactNeighborY="5762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5428EEE-0CDF-4005-8D38-A1EF6843332B}" type="pres">
      <dgm:prSet presAssocID="{4E77A482-6E83-44B4-BCA0-88E3CC2FFFC9}" presName="spacerT" presStyleCnt="0"/>
      <dgm:spPr/>
    </dgm:pt>
    <dgm:pt modelId="{DF3A3516-3B76-4D5C-B4F0-EC64F4BD32C6}" type="pres">
      <dgm:prSet presAssocID="{4E77A482-6E83-44B4-BCA0-88E3CC2FFFC9}" presName="sibTrans" presStyleLbl="sibTrans2D1" presStyleIdx="0" presStyleCnt="2" custLinFactY="-265" custLinFactNeighborX="3404" custLinFactNeighborY="-100000"/>
      <dgm:spPr/>
      <dgm:t>
        <a:bodyPr/>
        <a:lstStyle/>
        <a:p>
          <a:endParaRPr lang="id-ID"/>
        </a:p>
      </dgm:t>
    </dgm:pt>
    <dgm:pt modelId="{31813DBF-F6FF-4E61-A170-FF6BA4485E6E}" type="pres">
      <dgm:prSet presAssocID="{4E77A482-6E83-44B4-BCA0-88E3CC2FFFC9}" presName="spacerB" presStyleCnt="0"/>
      <dgm:spPr/>
    </dgm:pt>
    <dgm:pt modelId="{99BA6F09-D39F-4EA5-9FB6-29A916D53043}" type="pres">
      <dgm:prSet presAssocID="{B20A6624-9BE5-4BEF-B5E5-CF6A2AF63AE4}" presName="node" presStyleLbl="node1" presStyleIdx="1" presStyleCnt="3" custLinFactY="-9173" custLinFactNeighborX="-818" custLinFactNeighborY="-10000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D7E61B1-2AF6-4CCB-A44F-4813192FEBDC}" type="pres">
      <dgm:prSet presAssocID="{A352DB8C-02B5-480A-B6CB-8D618C09EE04}" presName="sibTransLast" presStyleLbl="sibTrans2D1" presStyleIdx="1" presStyleCnt="2"/>
      <dgm:spPr/>
      <dgm:t>
        <a:bodyPr/>
        <a:lstStyle/>
        <a:p>
          <a:endParaRPr lang="id-ID"/>
        </a:p>
      </dgm:t>
    </dgm:pt>
    <dgm:pt modelId="{D818DD18-91CB-482A-9704-10C5B3F31A11}" type="pres">
      <dgm:prSet presAssocID="{A352DB8C-02B5-480A-B6CB-8D618C09EE04}" presName="connectorText" presStyleLbl="sibTrans2D1" presStyleIdx="1" presStyleCnt="2"/>
      <dgm:spPr/>
      <dgm:t>
        <a:bodyPr/>
        <a:lstStyle/>
        <a:p>
          <a:endParaRPr lang="id-ID"/>
        </a:p>
      </dgm:t>
    </dgm:pt>
    <dgm:pt modelId="{D04C8A9F-2F11-4981-88C5-535AC4250A16}" type="pres">
      <dgm:prSet presAssocID="{A352DB8C-02B5-480A-B6CB-8D618C09EE04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D6D14EB4-290F-4339-B063-7C8C967E84B7}" type="presOf" srcId="{556D500B-7D6E-4A8B-9DB5-7AE6677AA4E1}" destId="{D818DD18-91CB-482A-9704-10C5B3F31A11}" srcOrd="1" destOrd="0" presId="urn:microsoft.com/office/officeart/2005/8/layout/equation2"/>
    <dgm:cxn modelId="{90A83B98-D1B8-4421-A3FC-5790178E3192}" srcId="{A352DB8C-02B5-480A-B6CB-8D618C09EE04}" destId="{AB7704E1-E402-4BF6-A320-511FF89A078B}" srcOrd="2" destOrd="0" parTransId="{20FDA9B5-CCFB-496A-8D97-689631CB7A9B}" sibTransId="{2E71ECAE-056F-4D95-84EC-80EB8C0C0157}"/>
    <dgm:cxn modelId="{11170248-A73D-478F-AEB1-7F9CF50A4B53}" srcId="{A352DB8C-02B5-480A-B6CB-8D618C09EE04}" destId="{B20A6624-9BE5-4BEF-B5E5-CF6A2AF63AE4}" srcOrd="1" destOrd="0" parTransId="{7011A347-EBAD-4AEC-9252-8E27B2996751}" sibTransId="{556D500B-7D6E-4A8B-9DB5-7AE6677AA4E1}"/>
    <dgm:cxn modelId="{0D40267A-3C51-4029-ADD3-BB6EF5B650E7}" type="presOf" srcId="{A352DB8C-02B5-480A-B6CB-8D618C09EE04}" destId="{3135E01B-05A9-4840-8CD7-FE4EA47C3BA9}" srcOrd="0" destOrd="0" presId="urn:microsoft.com/office/officeart/2005/8/layout/equation2"/>
    <dgm:cxn modelId="{0CD7BF22-8892-4437-8B4B-6001C81E8CA4}" type="presOf" srcId="{5FCA96C1-E64D-45B1-AFA7-26DCDB19363A}" destId="{1ED87AC1-E009-4818-A0D0-AE6B46DDF017}" srcOrd="0" destOrd="0" presId="urn:microsoft.com/office/officeart/2005/8/layout/equation2"/>
    <dgm:cxn modelId="{49A3A4E0-E9C1-4903-9459-5152B6F8F5B4}" type="presOf" srcId="{556D500B-7D6E-4A8B-9DB5-7AE6677AA4E1}" destId="{AD7E61B1-2AF6-4CCB-A44F-4813192FEBDC}" srcOrd="0" destOrd="0" presId="urn:microsoft.com/office/officeart/2005/8/layout/equation2"/>
    <dgm:cxn modelId="{5D73C0AA-05DF-4798-8A6E-E11F5AE81A23}" type="presOf" srcId="{4E77A482-6E83-44B4-BCA0-88E3CC2FFFC9}" destId="{DF3A3516-3B76-4D5C-B4F0-EC64F4BD32C6}" srcOrd="0" destOrd="0" presId="urn:microsoft.com/office/officeart/2005/8/layout/equation2"/>
    <dgm:cxn modelId="{E3D3CA90-3471-4232-8A40-313C276443D5}" type="presOf" srcId="{AB7704E1-E402-4BF6-A320-511FF89A078B}" destId="{D04C8A9F-2F11-4981-88C5-535AC4250A16}" srcOrd="0" destOrd="0" presId="urn:microsoft.com/office/officeart/2005/8/layout/equation2"/>
    <dgm:cxn modelId="{370DD98A-D37B-40F9-BEAD-FBF7F8AFA1D5}" srcId="{A352DB8C-02B5-480A-B6CB-8D618C09EE04}" destId="{5FCA96C1-E64D-45B1-AFA7-26DCDB19363A}" srcOrd="0" destOrd="0" parTransId="{CE8DA3D7-FCDE-4706-987F-FD1E94C519AD}" sibTransId="{4E77A482-6E83-44B4-BCA0-88E3CC2FFFC9}"/>
    <dgm:cxn modelId="{FBE5CA36-59EA-4DAD-ADF3-25562CB60518}" type="presOf" srcId="{B20A6624-9BE5-4BEF-B5E5-CF6A2AF63AE4}" destId="{99BA6F09-D39F-4EA5-9FB6-29A916D53043}" srcOrd="0" destOrd="0" presId="urn:microsoft.com/office/officeart/2005/8/layout/equation2"/>
    <dgm:cxn modelId="{21038A88-4D2E-4EBF-92EB-EEDCC7A690EF}" type="presParOf" srcId="{3135E01B-05A9-4840-8CD7-FE4EA47C3BA9}" destId="{0940FCC7-238B-4344-A772-620699A7540A}" srcOrd="0" destOrd="0" presId="urn:microsoft.com/office/officeart/2005/8/layout/equation2"/>
    <dgm:cxn modelId="{DB1106CD-7D53-45AC-9810-C87D72787ADB}" type="presParOf" srcId="{0940FCC7-238B-4344-A772-620699A7540A}" destId="{1ED87AC1-E009-4818-A0D0-AE6B46DDF017}" srcOrd="0" destOrd="0" presId="urn:microsoft.com/office/officeart/2005/8/layout/equation2"/>
    <dgm:cxn modelId="{E37D2965-3BFE-4A79-9F8F-852392DE55C6}" type="presParOf" srcId="{0940FCC7-238B-4344-A772-620699A7540A}" destId="{A5428EEE-0CDF-4005-8D38-A1EF6843332B}" srcOrd="1" destOrd="0" presId="urn:microsoft.com/office/officeart/2005/8/layout/equation2"/>
    <dgm:cxn modelId="{E61EDF61-EA8D-49AC-9934-C5B8221F90B6}" type="presParOf" srcId="{0940FCC7-238B-4344-A772-620699A7540A}" destId="{DF3A3516-3B76-4D5C-B4F0-EC64F4BD32C6}" srcOrd="2" destOrd="0" presId="urn:microsoft.com/office/officeart/2005/8/layout/equation2"/>
    <dgm:cxn modelId="{7ADFDF39-58B9-4B0E-8C44-10FD18F7280F}" type="presParOf" srcId="{0940FCC7-238B-4344-A772-620699A7540A}" destId="{31813DBF-F6FF-4E61-A170-FF6BA4485E6E}" srcOrd="3" destOrd="0" presId="urn:microsoft.com/office/officeart/2005/8/layout/equation2"/>
    <dgm:cxn modelId="{F9D0408D-0CD3-4BE9-81FD-BF72E93DD5D8}" type="presParOf" srcId="{0940FCC7-238B-4344-A772-620699A7540A}" destId="{99BA6F09-D39F-4EA5-9FB6-29A916D53043}" srcOrd="4" destOrd="0" presId="urn:microsoft.com/office/officeart/2005/8/layout/equation2"/>
    <dgm:cxn modelId="{2C09AF87-F86A-418E-B8A8-BC7DA661F856}" type="presParOf" srcId="{3135E01B-05A9-4840-8CD7-FE4EA47C3BA9}" destId="{AD7E61B1-2AF6-4CCB-A44F-4813192FEBDC}" srcOrd="1" destOrd="0" presId="urn:microsoft.com/office/officeart/2005/8/layout/equation2"/>
    <dgm:cxn modelId="{B75685A1-8625-4CCF-B55D-F6978D7736EA}" type="presParOf" srcId="{AD7E61B1-2AF6-4CCB-A44F-4813192FEBDC}" destId="{D818DD18-91CB-482A-9704-10C5B3F31A11}" srcOrd="0" destOrd="0" presId="urn:microsoft.com/office/officeart/2005/8/layout/equation2"/>
    <dgm:cxn modelId="{92004704-0610-41F3-8A12-9A830736451A}" type="presParOf" srcId="{3135E01B-05A9-4840-8CD7-FE4EA47C3BA9}" destId="{D04C8A9F-2F11-4981-88C5-535AC4250A16}" srcOrd="2" destOrd="0" presId="urn:microsoft.com/office/officeart/2005/8/layout/equatio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CF0892-182B-48BE-9A4A-0E3044B9F794}" type="datetimeFigureOut">
              <a:rPr lang="id-ID" smtClean="0"/>
              <a:pPr/>
              <a:t>12/07/2019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320DFF-8216-48FE-BCC6-7886B20D2A9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343838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13926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Kurikulum Satuan Pendidikan </a:t>
            </a:r>
          </a:p>
        </p:txBody>
      </p:sp>
      <p:sp>
        <p:nvSpPr>
          <p:cNvPr id="139269" name="Footer Placeholder 4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Darwis-S3/PK-UPI 2009</a:t>
            </a:r>
          </a:p>
        </p:txBody>
      </p:sp>
      <p:sp>
        <p:nvSpPr>
          <p:cNvPr id="139270" name="Slide Number Placeholder 5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4BC7E77-072A-4F05-918E-734BCC15AD09}" type="slidenum">
              <a:rPr lang="en-US" smtClean="0"/>
              <a:pPr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140292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Kurikulum Satuan Pendidikan </a:t>
            </a:r>
          </a:p>
        </p:txBody>
      </p:sp>
      <p:sp>
        <p:nvSpPr>
          <p:cNvPr id="140293" name="Footer Placeholder 4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Darwis-S3/PK-UPI 2009</a:t>
            </a:r>
          </a:p>
        </p:txBody>
      </p:sp>
      <p:sp>
        <p:nvSpPr>
          <p:cNvPr id="140294" name="Slide Number Placeholder 5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31DEEC4-C074-43CA-A1C2-E6BFBCDF4E37}" type="slidenum">
              <a:rPr lang="en-US" smtClean="0"/>
              <a:pPr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CD9E75-8D17-48C2-8D92-146EBCFB23E5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626BB37-8BD4-4EB8-ABAE-00DC0032BDA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29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3A15F0A-5A65-4485-8BAA-8498A74D054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30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2E3F92D-EA51-4C0F-AB8D-1DD96FA65AA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32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20DFF-8216-48FE-BCC6-7886B20D2A9C}" type="slidenum">
              <a:rPr lang="id-ID" smtClean="0"/>
              <a:pPr/>
              <a:t>33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0BCD-78AB-4C7D-B7AB-35D4054592B6}" type="datetimeFigureOut">
              <a:rPr lang="id-ID" smtClean="0"/>
              <a:pPr/>
              <a:t>12/07/2019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B675-4A15-47F5-A790-B705A4B1A49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0BCD-78AB-4C7D-B7AB-35D4054592B6}" type="datetimeFigureOut">
              <a:rPr lang="id-ID" smtClean="0"/>
              <a:pPr/>
              <a:t>12/07/2019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B675-4A15-47F5-A790-B705A4B1A49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0BCD-78AB-4C7D-B7AB-35D4054592B6}" type="datetimeFigureOut">
              <a:rPr lang="id-ID" smtClean="0"/>
              <a:pPr/>
              <a:t>12/07/2019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B675-4A15-47F5-A790-B705A4B1A49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0BCD-78AB-4C7D-B7AB-35D4054592B6}" type="datetimeFigureOut">
              <a:rPr lang="id-ID" smtClean="0"/>
              <a:pPr/>
              <a:t>12/07/2019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B675-4A15-47F5-A790-B705A4B1A49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0BCD-78AB-4C7D-B7AB-35D4054592B6}" type="datetimeFigureOut">
              <a:rPr lang="id-ID" smtClean="0"/>
              <a:pPr/>
              <a:t>12/07/2019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B675-4A15-47F5-A790-B705A4B1A49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0BCD-78AB-4C7D-B7AB-35D4054592B6}" type="datetimeFigureOut">
              <a:rPr lang="id-ID" smtClean="0"/>
              <a:pPr/>
              <a:t>12/07/2019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B675-4A15-47F5-A790-B705A4B1A49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0BCD-78AB-4C7D-B7AB-35D4054592B6}" type="datetimeFigureOut">
              <a:rPr lang="id-ID" smtClean="0"/>
              <a:pPr/>
              <a:t>12/07/2019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B675-4A15-47F5-A790-B705A4B1A49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0BCD-78AB-4C7D-B7AB-35D4054592B6}" type="datetimeFigureOut">
              <a:rPr lang="id-ID" smtClean="0"/>
              <a:pPr/>
              <a:t>12/07/2019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B675-4A15-47F5-A790-B705A4B1A49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0BCD-78AB-4C7D-B7AB-35D4054592B6}" type="datetimeFigureOut">
              <a:rPr lang="id-ID" smtClean="0"/>
              <a:pPr/>
              <a:t>12/07/2019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B675-4A15-47F5-A790-B705A4B1A49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0BCD-78AB-4C7D-B7AB-35D4054592B6}" type="datetimeFigureOut">
              <a:rPr lang="id-ID" smtClean="0"/>
              <a:pPr/>
              <a:t>12/07/2019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B675-4A15-47F5-A790-B705A4B1A49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FCF0BCD-78AB-4C7D-B7AB-35D4054592B6}" type="datetimeFigureOut">
              <a:rPr lang="id-ID" smtClean="0"/>
              <a:pPr/>
              <a:t>12/07/2019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B75B675-4A15-47F5-A790-B705A4B1A49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CF0BCD-78AB-4C7D-B7AB-35D4054592B6}" type="datetimeFigureOut">
              <a:rPr lang="id-ID" smtClean="0"/>
              <a:pPr/>
              <a:t>12/07/2019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B75B675-4A15-47F5-A790-B705A4B1A495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7.gi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../../../Motivasi%20-%20ikhlas..flv" TargetMode="External"/><Relationship Id="rId5" Type="http://schemas.openxmlformats.org/officeDocument/2006/relationships/hyperlink" Target="168_lesij_es_XIV_2007_art_12.pdf" TargetMode="External"/><Relationship Id="rId4" Type="http://schemas.openxmlformats.org/officeDocument/2006/relationships/hyperlink" Target="Bennett_Models%20of%20Change.ppt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8992" y="3357563"/>
            <a:ext cx="5214946" cy="1457325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solidFill>
                  <a:schemeClr val="tx1"/>
                </a:solidFill>
                <a:latin typeface="Cooper Black" pitchFamily="18" charset="0"/>
              </a:rPr>
              <a:t>MENURUT PERSPEKTIF MUHAMMADIYAH YANG TERMUAT  DALAM HPT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0063" y="5214938"/>
            <a:ext cx="8286750" cy="9429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i="0" dirty="0" err="1">
                <a:latin typeface="Bernard MT Condensed" pitchFamily="18" charset="0"/>
              </a:rPr>
              <a:t>M.Wiharto</a:t>
            </a:r>
            <a:r>
              <a:rPr lang="en-US" sz="2800" i="0" dirty="0">
                <a:latin typeface="Bernard MT Condensed" pitchFamily="18" charset="0"/>
              </a:rPr>
              <a:t>, </a:t>
            </a:r>
            <a:r>
              <a:rPr lang="en-US" sz="2800" i="0" dirty="0" err="1">
                <a:latin typeface="Bernard MT Condensed" pitchFamily="18" charset="0"/>
              </a:rPr>
              <a:t>S.Pd.I.,S.Sy.,M.A</a:t>
            </a:r>
            <a:endParaRPr lang="en-US" sz="2800" i="0" dirty="0">
              <a:latin typeface="Bernard MT Condensed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0" dirty="0">
                <a:solidFill>
                  <a:srgbClr val="FF0000"/>
                </a:solidFill>
                <a:latin typeface="Bernard MT Condensed" pitchFamily="18" charset="0"/>
              </a:rPr>
              <a:t>MPK </a:t>
            </a:r>
            <a:r>
              <a:rPr lang="en-US" i="0" dirty="0" err="1">
                <a:solidFill>
                  <a:srgbClr val="FF0000"/>
                </a:solidFill>
                <a:latin typeface="Bernard MT Condensed" pitchFamily="18" charset="0"/>
              </a:rPr>
              <a:t>PP.Muhammadiyah</a:t>
            </a:r>
            <a:r>
              <a:rPr lang="en-US" i="0" dirty="0">
                <a:solidFill>
                  <a:srgbClr val="FF0000"/>
                </a:solidFill>
                <a:latin typeface="Bernard MT Condensed" pitchFamily="18" charset="0"/>
              </a:rPr>
              <a:t>/</a:t>
            </a:r>
            <a:r>
              <a:rPr lang="en-US" i="0" dirty="0" err="1">
                <a:solidFill>
                  <a:srgbClr val="FF0000"/>
                </a:solidFill>
                <a:latin typeface="Bernard MT Condensed" pitchFamily="18" charset="0"/>
              </a:rPr>
              <a:t>Wakil</a:t>
            </a:r>
            <a:r>
              <a:rPr lang="en-US" i="0" dirty="0">
                <a:solidFill>
                  <a:srgbClr val="FF0000"/>
                </a:solidFill>
                <a:latin typeface="Bernard MT Condensed" pitchFamily="18" charset="0"/>
              </a:rPr>
              <a:t> </a:t>
            </a:r>
            <a:r>
              <a:rPr lang="en-US" i="0" dirty="0" err="1">
                <a:solidFill>
                  <a:srgbClr val="FF0000"/>
                </a:solidFill>
                <a:latin typeface="Bernard MT Condensed" pitchFamily="18" charset="0"/>
              </a:rPr>
              <a:t>Ketua</a:t>
            </a:r>
            <a:r>
              <a:rPr lang="en-US" i="0" dirty="0">
                <a:solidFill>
                  <a:srgbClr val="FF0000"/>
                </a:solidFill>
                <a:latin typeface="Bernard MT Condensed" pitchFamily="18" charset="0"/>
              </a:rPr>
              <a:t> PWM DIY</a:t>
            </a:r>
            <a:endParaRPr lang="id-ID" i="0" dirty="0">
              <a:solidFill>
                <a:srgbClr val="FF0000"/>
              </a:solidFill>
              <a:latin typeface="Bernard MT Condensed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5929313" y="428625"/>
            <a:ext cx="2286000" cy="2071688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dirty="0">
              <a:solidFill>
                <a:schemeClr val="tx1"/>
              </a:solidFill>
              <a:latin typeface="Cooper Black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43188" y="2786063"/>
            <a:ext cx="6119812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i="0" dirty="0" smtClean="0">
                <a:latin typeface="Goudy Stout" pitchFamily="18" charset="0"/>
                <a:ea typeface="+mj-ea"/>
                <a:cs typeface="+mj-cs"/>
              </a:rPr>
              <a:t>IBADAH </a:t>
            </a:r>
            <a:endParaRPr lang="en-US" sz="2800" i="0" dirty="0">
              <a:latin typeface="Harlow Solid Italic" pitchFamily="82" charset="0"/>
              <a:cs typeface="Arial" charset="0"/>
            </a:endParaRPr>
          </a:p>
        </p:txBody>
      </p:sp>
      <p:pic>
        <p:nvPicPr>
          <p:cNvPr id="2054" name="Picture 4" descr="mntech-p007_kidney_doctor_hg_clr_28207_0006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500570"/>
            <a:ext cx="1500198" cy="1710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1" descr="MUHAMMAD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375" y="785813"/>
            <a:ext cx="1312863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 descr="C:\Users\mr wee\Pictures\Foto FB\FB_IMG_152950222308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285728"/>
            <a:ext cx="3134461" cy="39290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9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990600" y="2438400"/>
            <a:ext cx="6965950" cy="82232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id-ID" sz="3600" b="1" smtClean="0">
                <a:latin typeface="Candara" pitchFamily="34" charset="0"/>
                <a:cs typeface="Courier New" pitchFamily="49" charset="0"/>
              </a:rPr>
              <a:t>Kalau seandainya semua orang yang  kaya jadi miskin, lalu orang miskin jadi apa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600200" y="4876800"/>
            <a:ext cx="6196013" cy="1717675"/>
          </a:xfrm>
        </p:spPr>
        <p:txBody>
          <a:bodyPr/>
          <a:lstStyle/>
          <a:p>
            <a:pPr algn="ctr" eaLnBrk="1" hangingPunct="1"/>
            <a:r>
              <a:rPr lang="id-ID" sz="4000" b="1" smtClean="0">
                <a:latin typeface="Lucida Calligraphy" pitchFamily="66" charset="0"/>
              </a:rPr>
              <a:t>Jadi banyak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642938" y="428625"/>
            <a:ext cx="7467600" cy="1143000"/>
          </a:xfrm>
        </p:spPr>
        <p:txBody>
          <a:bodyPr/>
          <a:lstStyle/>
          <a:p>
            <a:pPr algn="ctr" eaLnBrk="1" hangingPunct="1"/>
            <a:r>
              <a:rPr lang="id-ID" sz="3600" b="1" smtClean="0">
                <a:latin typeface="Candara" pitchFamily="34" charset="0"/>
                <a:cs typeface="Courier New" pitchFamily="49" charset="0"/>
              </a:rPr>
              <a:t>Orang naik kelapa kelihatan apanya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16013" y="2565400"/>
            <a:ext cx="6543675" cy="2797175"/>
          </a:xfrm>
        </p:spPr>
        <p:txBody>
          <a:bodyPr/>
          <a:lstStyle/>
          <a:p>
            <a:pPr algn="ctr" eaLnBrk="1" hangingPunct="1"/>
            <a:r>
              <a:rPr lang="id-ID" sz="4000" smtClean="0">
                <a:solidFill>
                  <a:srgbClr val="002060"/>
                </a:solidFill>
                <a:latin typeface="Lucida Calligraphy" pitchFamily="66" charset="0"/>
              </a:rPr>
              <a:t> </a:t>
            </a:r>
            <a:r>
              <a:rPr lang="id-ID" sz="3200" smtClean="0">
                <a:latin typeface="Lucida Calligraphy" pitchFamily="66" charset="0"/>
              </a:rPr>
              <a:t>Kelihatan bodohnya, mana ada orang naik kelapa, kalau naik pohon kelapa baru ada.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524000"/>
            <a:ext cx="6964363" cy="120173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d-ID" b="1" dirty="0" smtClean="0">
                <a:latin typeface="Candara" pitchFamily="34" charset="0"/>
                <a:cs typeface="Courier New" pitchFamily="49" charset="0"/>
              </a:rPr>
              <a:t>Bagaimana cara orang bungkuk tidur ?</a:t>
            </a:r>
            <a:endParaRPr lang="id-ID" b="1" dirty="0">
              <a:latin typeface="Candara" pitchFamily="34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47800" y="3505200"/>
            <a:ext cx="6196013" cy="2941638"/>
          </a:xfrm>
        </p:spPr>
        <p:txBody>
          <a:bodyPr/>
          <a:lstStyle/>
          <a:p>
            <a:pPr algn="ctr" eaLnBrk="1" hangingPunct="1"/>
            <a:r>
              <a:rPr lang="id-ID" sz="3600" b="1" smtClean="0">
                <a:latin typeface="Lucida Calligraphy" pitchFamily="66" charset="0"/>
              </a:rPr>
              <a:t>Memejamkan mata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828800"/>
            <a:ext cx="6964363" cy="120173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d-ID" b="1" dirty="0" smtClean="0">
                <a:solidFill>
                  <a:schemeClr val="tx1"/>
                </a:solidFill>
                <a:latin typeface="Candara" pitchFamily="34" charset="0"/>
                <a:cs typeface="Courier New" pitchFamily="49" charset="0"/>
              </a:rPr>
              <a:t>Ban apa yang bisa makan, joget, menyanyi dan bicara ?</a:t>
            </a:r>
            <a:endParaRPr lang="id-ID" b="1" dirty="0">
              <a:solidFill>
                <a:schemeClr val="tx1"/>
              </a:solidFill>
              <a:latin typeface="Candara" pitchFamily="34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47800" y="4038600"/>
            <a:ext cx="6196013" cy="2509838"/>
          </a:xfrm>
        </p:spPr>
        <p:txBody>
          <a:bodyPr/>
          <a:lstStyle/>
          <a:p>
            <a:pPr algn="ctr" eaLnBrk="1" hangingPunct="1"/>
            <a:r>
              <a:rPr lang="id-ID" sz="4000" b="1" smtClean="0">
                <a:latin typeface="Lucida Calligraphy" pitchFamily="66" charset="0"/>
              </a:rPr>
              <a:t> Banci 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ctr" eaLnBrk="1" hangingPunct="1"/>
            <a:r>
              <a:rPr lang="id-ID" smtClean="0">
                <a:solidFill>
                  <a:schemeClr val="tx1"/>
                </a:solidFill>
                <a:latin typeface="Lucida Calligraphy" pitchFamily="66" charset="0"/>
              </a:rPr>
              <a:t>Matur nuwun...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24580" name="Picture 2" descr="D:\Animation\animatiion_files\kissBUDAK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2071688"/>
            <a:ext cx="3883025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+mn-lt"/>
              </a:rPr>
              <a:t>3 </a:t>
            </a:r>
            <a:r>
              <a:rPr lang="en-US" sz="4000" dirty="0" err="1" smtClean="0">
                <a:solidFill>
                  <a:srgbClr val="FFFF00"/>
                </a:solidFill>
                <a:latin typeface="+mn-lt"/>
              </a:rPr>
              <a:t>Produk</a:t>
            </a:r>
            <a:r>
              <a:rPr lang="en-US" sz="4000" dirty="0" smtClean="0">
                <a:solidFill>
                  <a:srgbClr val="FFFF00"/>
                </a:solidFill>
                <a:latin typeface="+mn-lt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+mn-lt"/>
              </a:rPr>
              <a:t>Majelis</a:t>
            </a:r>
            <a:r>
              <a:rPr lang="en-US" sz="4000" dirty="0" smtClean="0">
                <a:solidFill>
                  <a:srgbClr val="FFFF00"/>
                </a:solidFill>
                <a:latin typeface="+mn-lt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+mn-lt"/>
              </a:rPr>
              <a:t>Tarjih</a:t>
            </a:r>
            <a:r>
              <a:rPr lang="en-US" sz="4000" dirty="0" smtClean="0">
                <a:solidFill>
                  <a:srgbClr val="FFFF00"/>
                </a:solidFill>
                <a:latin typeface="+mn-lt"/>
              </a:rPr>
              <a:t/>
            </a:r>
            <a:br>
              <a:rPr lang="en-US" sz="4000" dirty="0" smtClean="0">
                <a:solidFill>
                  <a:srgbClr val="FFFF00"/>
                </a:solidFill>
                <a:latin typeface="+mn-lt"/>
              </a:rPr>
            </a:br>
            <a:r>
              <a:rPr lang="en-US" sz="4000" dirty="0" smtClean="0">
                <a:solidFill>
                  <a:srgbClr val="FFFF00"/>
                </a:solidFill>
                <a:latin typeface="+mn-lt"/>
              </a:rPr>
              <a:t>(</a:t>
            </a:r>
            <a:r>
              <a:rPr lang="en-US" sz="4000" dirty="0" err="1" smtClean="0">
                <a:solidFill>
                  <a:srgbClr val="FFFF00"/>
                </a:solidFill>
                <a:latin typeface="+mn-lt"/>
              </a:rPr>
              <a:t>Muhammadiyah</a:t>
            </a:r>
            <a:r>
              <a:rPr lang="en-US" dirty="0" smtClean="0">
                <a:solidFill>
                  <a:srgbClr val="FFFF00"/>
                </a:solidFill>
              </a:rPr>
              <a:t>)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651510" lvl="0" indent="-514350" algn="justLow">
              <a:buAutoNum type="arabicPeriod"/>
            </a:pPr>
            <a:r>
              <a:rPr lang="en-US" sz="2800" b="1" dirty="0" err="1" smtClean="0">
                <a:latin typeface="Tahoma" pitchFamily="34" charset="0"/>
                <a:cs typeface="Tahoma" pitchFamily="34" charset="0"/>
              </a:rPr>
              <a:t>Putusan</a:t>
            </a:r>
            <a:r>
              <a:rPr lang="en-US" sz="28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latin typeface="Tahoma" pitchFamily="34" charset="0"/>
                <a:cs typeface="Tahoma" pitchFamily="34" charset="0"/>
              </a:rPr>
              <a:t>Tarjih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. </a:t>
            </a:r>
          </a:p>
          <a:p>
            <a:pPr marL="651510" lvl="0" indent="-514350" algn="justLow">
              <a:buFont typeface="Wingdings" pitchFamily="2" charset="2"/>
              <a:buChar char="v"/>
            </a:pP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Adalah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keputusan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resmi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Muhammadiyah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dalam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bidang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agama –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bukan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keputusan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Majelis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Tarjih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–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dan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mengikat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organisasi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secara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formal (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walaupun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dalam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praktek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dilapangan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terkadang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diabaikan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dan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banyak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warga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Muhammadiyah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tidak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memahaminya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atau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bahkan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tidak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mengetahui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beberapa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butir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penting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dari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padanya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). </a:t>
            </a:r>
          </a:p>
          <a:p>
            <a:pPr marL="651510" lvl="0" indent="-514350" algn="justLow">
              <a:buFont typeface="Wingdings" pitchFamily="2" charset="2"/>
              <a:buChar char="v"/>
            </a:pP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Putusan-putusan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Tarjih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biasanya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dimuat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dalam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Berita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Resmi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cs typeface="Tahoma" pitchFamily="34" charset="0"/>
              </a:rPr>
              <a:t>Muhammadiyah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 (BRM)</a:t>
            </a:r>
            <a:endParaRPr lang="en-US" sz="24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183880" cy="5867400"/>
          </a:xfrm>
        </p:spPr>
        <p:txBody>
          <a:bodyPr>
            <a:noAutofit/>
          </a:bodyPr>
          <a:lstStyle/>
          <a:p>
            <a:pPr marL="514350" lvl="0" indent="-514350" algn="justLow">
              <a:buNone/>
            </a:pPr>
            <a:r>
              <a:rPr lang="en-US" b="1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2. </a:t>
            </a:r>
            <a:r>
              <a:rPr lang="en-US" sz="2800" b="1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Fatwa</a:t>
            </a:r>
            <a:r>
              <a:rPr lang="en-US" sz="28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. </a:t>
            </a:r>
          </a:p>
          <a:p>
            <a:pPr marL="514350" lvl="0" indent="-514350" algn="justLow">
              <a:buNone/>
            </a:pPr>
            <a:endParaRPr lang="en-US" sz="2800" dirty="0" smtClean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marL="514350" lvl="0" indent="-514350" algn="justLow">
              <a:buFont typeface="Wingdings" pitchFamily="2" charset="2"/>
              <a:buChar char="v"/>
            </a:pP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Adalah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jawaban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Majelis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Tarjih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terhadap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pertanyaan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masyarakat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mengenai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masalah-masalah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yang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memerlukan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penjelasan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dari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segi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hukum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Syari’ah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.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Sesuai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dengan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sifat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fatwa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pada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umumnya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, fatwa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Majelis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Tarjih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tidak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mengikat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baik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terhadap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organisasi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maupun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anggota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sebagai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perorangan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bahkan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fatwa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tersebut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dapat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dipertanyakan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didiskusikan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kembali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.</a:t>
            </a:r>
          </a:p>
          <a:p>
            <a:pPr marL="514350" lvl="0" indent="-514350" algn="justLow">
              <a:buFont typeface="Wingdings" pitchFamily="2" charset="2"/>
              <a:buChar char="v"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Fatwa Agama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biasanya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dimuat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dalam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Suara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Muhammadiyah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(SM)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dalam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kolom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Tanya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Jawab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Agama.</a:t>
            </a:r>
          </a:p>
          <a:p>
            <a:pPr marL="514350" indent="-514350" algn="justLow">
              <a:buNone/>
            </a:pPr>
            <a:endParaRPr lang="en-US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en-US" dirty="0" smtClean="0">
                <a:solidFill>
                  <a:schemeClr val="bg1"/>
                </a:solidFill>
              </a:rPr>
              <a:t> </a:t>
            </a:r>
          </a:p>
          <a:p>
            <a:pPr lvl="0" algn="justLow">
              <a:buNone/>
            </a:pPr>
            <a:r>
              <a:rPr lang="en-US" sz="28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3. </a:t>
            </a:r>
            <a:r>
              <a:rPr lang="en-US" sz="2800" b="1" dirty="0" err="1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Wacana</a:t>
            </a:r>
            <a:r>
              <a:rPr lang="en-US" sz="28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. </a:t>
            </a:r>
          </a:p>
          <a:p>
            <a:pPr lvl="0" algn="justLow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   </a:t>
            </a:r>
          </a:p>
          <a:p>
            <a:pPr lvl="0" algn="justLow">
              <a:buFont typeface="Wingdings" pitchFamily="2" charset="2"/>
              <a:buChar char="v"/>
            </a:pP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Adalah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gagasan-gagasan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atau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pemikiran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yang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dilontarkan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dalam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rangka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memancing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dan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menumbuhkan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semangat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berijtihad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yang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kritis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serta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menghimpun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bahan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atau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ide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mengenai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berbagai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masalah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aktual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dalam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masyarakat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. </a:t>
            </a:r>
          </a:p>
          <a:p>
            <a:pPr lvl="0" algn="justLow">
              <a:buFont typeface="Wingdings" pitchFamily="2" charset="2"/>
              <a:buChar char="v"/>
            </a:pP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Wacana-wacana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Tarjih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tertuang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dalam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berbagai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publikasi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Majelis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tarjih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seperti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Jurnal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tarjih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dan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berbagai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buku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yang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diterbitkan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. </a:t>
            </a:r>
          </a:p>
          <a:p>
            <a:pPr lvl="0" algn="justLow">
              <a:buNone/>
            </a:pPr>
            <a:r>
              <a:rPr lang="en-US" sz="3000" dirty="0" smtClean="0">
                <a:latin typeface="Tahoma" pitchFamily="34" charset="0"/>
                <a:cs typeface="Tahoma" pitchFamily="34" charset="0"/>
              </a:rPr>
              <a:t>   ex. Jihad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dan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Terorisme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dll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.</a:t>
            </a:r>
          </a:p>
          <a:p>
            <a:pPr>
              <a:buNone/>
            </a:pPr>
            <a:r>
              <a:rPr lang="en-US" sz="3000" dirty="0" smtClean="0">
                <a:latin typeface="Tahoma" pitchFamily="34" charset="0"/>
                <a:cs typeface="Tahoma" pitchFamily="34" charset="0"/>
              </a:rPr>
              <a:t>   (Prof. Dr.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Syamsul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Anwar,MA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, </a:t>
            </a:r>
            <a:r>
              <a:rPr lang="en-US" sz="3000" i="1" dirty="0" smtClean="0">
                <a:latin typeface="Tahoma" pitchFamily="34" charset="0"/>
                <a:cs typeface="Tahoma" pitchFamily="34" charset="0"/>
              </a:rPr>
              <a:t>Fatwa-fatwa </a:t>
            </a:r>
            <a:r>
              <a:rPr lang="en-US" sz="3000" i="1" dirty="0" err="1" smtClean="0">
                <a:latin typeface="Tahoma" pitchFamily="34" charset="0"/>
                <a:cs typeface="Tahoma" pitchFamily="34" charset="0"/>
              </a:rPr>
              <a:t>Tarjih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: Tanya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Jawab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Agama 5,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hal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. xii-xiii, 2006,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Suara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000" dirty="0" err="1" smtClean="0">
                <a:latin typeface="Tahoma" pitchFamily="34" charset="0"/>
                <a:cs typeface="Tahoma" pitchFamily="34" charset="0"/>
              </a:rPr>
              <a:t>Muhammadiyah</a:t>
            </a:r>
            <a:r>
              <a:rPr lang="en-US" sz="3000" dirty="0" smtClean="0">
                <a:latin typeface="Tahoma" pitchFamily="34" charset="0"/>
                <a:cs typeface="Tahoma" pitchFamily="34" charset="0"/>
              </a:rPr>
              <a:t>)</a:t>
            </a:r>
          </a:p>
          <a:p>
            <a:pPr lvl="0" algn="justLow">
              <a:buNone/>
            </a:pP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pPr algn="justLow">
              <a:buNone/>
            </a:pPr>
            <a:endParaRPr lang="en-US" sz="28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KAPAN KONSEP IBADAH DI RUMUSKAN</a:t>
            </a:r>
            <a:endParaRPr lang="en-US" sz="2800" b="1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503920" cy="4572000"/>
          </a:xfrm>
        </p:spPr>
        <p:txBody>
          <a:bodyPr>
            <a:normAutofit fontScale="55000" lnSpcReduction="20000"/>
          </a:bodyPr>
          <a:lstStyle/>
          <a:p>
            <a:pPr algn="justLow"/>
            <a:r>
              <a:rPr lang="en-US" sz="5100" dirty="0" err="1" smtClean="0">
                <a:latin typeface="Tahoma" pitchFamily="34" charset="0"/>
                <a:cs typeface="Tahoma" pitchFamily="34" charset="0"/>
              </a:rPr>
              <a:t>Berpijak</a:t>
            </a:r>
            <a:r>
              <a:rPr lang="en-US" sz="51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5100" dirty="0" err="1" smtClean="0">
                <a:latin typeface="Tahoma" pitchFamily="34" charset="0"/>
                <a:cs typeface="Tahoma" pitchFamily="34" charset="0"/>
              </a:rPr>
              <a:t>dari</a:t>
            </a:r>
            <a:r>
              <a:rPr lang="en-US" sz="5100" dirty="0" smtClean="0">
                <a:latin typeface="Tahoma" pitchFamily="34" charset="0"/>
                <a:cs typeface="Tahoma" pitchFamily="34" charset="0"/>
              </a:rPr>
              <a:t>  </a:t>
            </a:r>
            <a:r>
              <a:rPr lang="en-US" sz="5100" dirty="0" err="1" smtClean="0">
                <a:latin typeface="Tahoma" pitchFamily="34" charset="0"/>
                <a:cs typeface="Tahoma" pitchFamily="34" charset="0"/>
              </a:rPr>
              <a:t>Langkah</a:t>
            </a:r>
            <a:r>
              <a:rPr lang="en-US" sz="51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5100" dirty="0" err="1" smtClean="0">
                <a:latin typeface="Tahoma" pitchFamily="34" charset="0"/>
                <a:cs typeface="Tahoma" pitchFamily="34" charset="0"/>
              </a:rPr>
              <a:t>Muhammadiyah</a:t>
            </a:r>
            <a:r>
              <a:rPr lang="en-US" sz="5100" dirty="0" smtClean="0">
                <a:latin typeface="Tahoma" pitchFamily="34" charset="0"/>
                <a:cs typeface="Tahoma" pitchFamily="34" charset="0"/>
              </a:rPr>
              <a:t> (1938-1940) </a:t>
            </a:r>
            <a:r>
              <a:rPr lang="en-US" sz="5100" dirty="0" err="1" smtClean="0">
                <a:latin typeface="Tahoma" pitchFamily="34" charset="0"/>
                <a:cs typeface="Tahoma" pitchFamily="34" charset="0"/>
              </a:rPr>
              <a:t>pada</a:t>
            </a:r>
            <a:r>
              <a:rPr lang="en-US" sz="51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5100" dirty="0" err="1" smtClean="0">
                <a:latin typeface="Tahoma" pitchFamily="34" charset="0"/>
                <a:cs typeface="Tahoma" pitchFamily="34" charset="0"/>
              </a:rPr>
              <a:t>fasal</a:t>
            </a:r>
            <a:r>
              <a:rPr lang="en-US" sz="5100" dirty="0" smtClean="0">
                <a:latin typeface="Tahoma" pitchFamily="34" charset="0"/>
                <a:cs typeface="Tahoma" pitchFamily="34" charset="0"/>
              </a:rPr>
              <a:t> 2 </a:t>
            </a:r>
            <a:r>
              <a:rPr lang="en-US" sz="5100" i="1" dirty="0" smtClean="0">
                <a:latin typeface="Tahoma" pitchFamily="34" charset="0"/>
                <a:cs typeface="Tahoma" pitchFamily="34" charset="0"/>
              </a:rPr>
              <a:t>“</a:t>
            </a:r>
            <a:r>
              <a:rPr lang="en-US" sz="5100" i="1" dirty="0" err="1" smtClean="0">
                <a:latin typeface="Tahoma" pitchFamily="34" charset="0"/>
                <a:cs typeface="Tahoma" pitchFamily="34" charset="0"/>
              </a:rPr>
              <a:t>Memperluas</a:t>
            </a:r>
            <a:r>
              <a:rPr lang="en-US" sz="5100" i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5100" i="1" dirty="0" err="1" smtClean="0">
                <a:latin typeface="Tahoma" pitchFamily="34" charset="0"/>
                <a:cs typeface="Tahoma" pitchFamily="34" charset="0"/>
              </a:rPr>
              <a:t>faham</a:t>
            </a:r>
            <a:r>
              <a:rPr lang="en-US" sz="5100" i="1" dirty="0" smtClean="0">
                <a:latin typeface="Tahoma" pitchFamily="34" charset="0"/>
                <a:cs typeface="Tahoma" pitchFamily="34" charset="0"/>
              </a:rPr>
              <a:t> agama”.</a:t>
            </a:r>
            <a:r>
              <a:rPr lang="en-US" sz="5100" dirty="0" smtClean="0">
                <a:latin typeface="Tahoma" pitchFamily="34" charset="0"/>
                <a:cs typeface="Tahoma" pitchFamily="34" charset="0"/>
              </a:rPr>
              <a:t> </a:t>
            </a:r>
          </a:p>
          <a:p>
            <a:pPr algn="justLow"/>
            <a:r>
              <a:rPr lang="en-US" sz="5100" dirty="0" err="1" smtClean="0">
                <a:latin typeface="Tahoma" pitchFamily="34" charset="0"/>
                <a:cs typeface="Tahoma" pitchFamily="34" charset="0"/>
              </a:rPr>
              <a:t>Munculnya</a:t>
            </a:r>
            <a:r>
              <a:rPr lang="en-US" sz="51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5100" dirty="0" err="1" smtClean="0">
                <a:latin typeface="Tahoma" pitchFamily="34" charset="0"/>
                <a:cs typeface="Tahoma" pitchFamily="34" charset="0"/>
              </a:rPr>
              <a:t>beberapa</a:t>
            </a:r>
            <a:r>
              <a:rPr lang="en-US" sz="51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5100" dirty="0" err="1" smtClean="0">
                <a:latin typeface="Tahoma" pitchFamily="34" charset="0"/>
                <a:cs typeface="Tahoma" pitchFamily="34" charset="0"/>
              </a:rPr>
              <a:t>permasalahan</a:t>
            </a:r>
            <a:r>
              <a:rPr lang="en-US" sz="5100" dirty="0" smtClean="0">
                <a:latin typeface="Tahoma" pitchFamily="34" charset="0"/>
                <a:cs typeface="Tahoma" pitchFamily="34" charset="0"/>
              </a:rPr>
              <a:t>:</a:t>
            </a:r>
          </a:p>
          <a:p>
            <a:pPr algn="justLow">
              <a:buNone/>
            </a:pPr>
            <a:r>
              <a:rPr lang="en-US" sz="5100" dirty="0" smtClean="0">
                <a:latin typeface="Tahoma" pitchFamily="34" charset="0"/>
                <a:cs typeface="Tahoma" pitchFamily="34" charset="0"/>
              </a:rPr>
              <a:t>   </a:t>
            </a:r>
            <a:r>
              <a:rPr lang="en-US" sz="5100" dirty="0" err="1" smtClean="0">
                <a:latin typeface="Tahoma" pitchFamily="34" charset="0"/>
                <a:cs typeface="Tahoma" pitchFamily="34" charset="0"/>
              </a:rPr>
              <a:t>diantaranya</a:t>
            </a:r>
            <a:r>
              <a:rPr lang="en-US" sz="5100" dirty="0" smtClean="0">
                <a:latin typeface="Tahoma" pitchFamily="34" charset="0"/>
                <a:cs typeface="Tahoma" pitchFamily="34" charset="0"/>
              </a:rPr>
              <a:t>:</a:t>
            </a:r>
          </a:p>
          <a:p>
            <a:pPr algn="justLow">
              <a:buNone/>
            </a:pPr>
            <a:r>
              <a:rPr lang="en-US" sz="5100" dirty="0" smtClean="0">
                <a:latin typeface="Tahoma" pitchFamily="34" charset="0"/>
                <a:cs typeface="Tahoma" pitchFamily="34" charset="0"/>
              </a:rPr>
              <a:t>   </a:t>
            </a:r>
            <a:r>
              <a:rPr lang="en-US" sz="5100" dirty="0" err="1" smtClean="0">
                <a:latin typeface="Tahoma" pitchFamily="34" charset="0"/>
                <a:cs typeface="Tahoma" pitchFamily="34" charset="0"/>
              </a:rPr>
              <a:t>Adanya</a:t>
            </a:r>
            <a:r>
              <a:rPr lang="en-US" sz="51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5100" dirty="0" err="1" smtClean="0">
                <a:latin typeface="Tahoma" pitchFamily="34" charset="0"/>
                <a:cs typeface="Tahoma" pitchFamily="34" charset="0"/>
              </a:rPr>
              <a:t>kesulitan</a:t>
            </a:r>
            <a:r>
              <a:rPr lang="en-US" sz="51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5100" dirty="0" err="1" smtClean="0">
                <a:latin typeface="Tahoma" pitchFamily="34" charset="0"/>
                <a:cs typeface="Tahoma" pitchFamily="34" charset="0"/>
              </a:rPr>
              <a:t>dan</a:t>
            </a:r>
            <a:r>
              <a:rPr lang="en-US" sz="51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5100" dirty="0" err="1" smtClean="0">
                <a:latin typeface="Tahoma" pitchFamily="34" charset="0"/>
                <a:cs typeface="Tahoma" pitchFamily="34" charset="0"/>
              </a:rPr>
              <a:t>kesusahan</a:t>
            </a:r>
            <a:r>
              <a:rPr lang="en-US" sz="5100" dirty="0" smtClean="0">
                <a:latin typeface="Tahoma" pitchFamily="34" charset="0"/>
                <a:cs typeface="Tahoma" pitchFamily="34" charset="0"/>
              </a:rPr>
              <a:t>:</a:t>
            </a:r>
          </a:p>
          <a:p>
            <a:pPr algn="justLow">
              <a:buNone/>
            </a:pPr>
            <a:r>
              <a:rPr lang="en-US" sz="5100" dirty="0" smtClean="0">
                <a:latin typeface="Tahoma" pitchFamily="34" charset="0"/>
                <a:cs typeface="Tahoma" pitchFamily="34" charset="0"/>
              </a:rPr>
              <a:t>   1. </a:t>
            </a:r>
            <a:r>
              <a:rPr lang="en-US" sz="5100" dirty="0" err="1" smtClean="0">
                <a:latin typeface="Tahoma" pitchFamily="34" charset="0"/>
                <a:cs typeface="Tahoma" pitchFamily="34" charset="0"/>
              </a:rPr>
              <a:t>membedakan</a:t>
            </a:r>
            <a:r>
              <a:rPr lang="en-US" sz="51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5100" dirty="0" err="1" smtClean="0">
                <a:latin typeface="Tahoma" pitchFamily="34" charset="0"/>
                <a:cs typeface="Tahoma" pitchFamily="34" charset="0"/>
              </a:rPr>
              <a:t>masalah</a:t>
            </a:r>
            <a:r>
              <a:rPr lang="en-US" sz="5100" dirty="0" smtClean="0">
                <a:latin typeface="Tahoma" pitchFamily="34" charset="0"/>
                <a:cs typeface="Tahoma" pitchFamily="34" charset="0"/>
              </a:rPr>
              <a:t>  </a:t>
            </a:r>
            <a:r>
              <a:rPr lang="en-US" sz="5100" b="1" dirty="0" err="1" smtClean="0">
                <a:latin typeface="Tahoma" pitchFamily="34" charset="0"/>
                <a:cs typeface="Tahoma" pitchFamily="34" charset="0"/>
              </a:rPr>
              <a:t>keagamaan</a:t>
            </a:r>
            <a:r>
              <a:rPr lang="en-US" sz="51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5100" dirty="0" err="1" smtClean="0">
                <a:latin typeface="Tahoma" pitchFamily="34" charset="0"/>
                <a:cs typeface="Tahoma" pitchFamily="34" charset="0"/>
              </a:rPr>
              <a:t>dan</a:t>
            </a:r>
            <a:endParaRPr lang="en-US" sz="5100" dirty="0" smtClean="0">
              <a:latin typeface="Tahoma" pitchFamily="34" charset="0"/>
              <a:cs typeface="Tahoma" pitchFamily="34" charset="0"/>
            </a:endParaRPr>
          </a:p>
          <a:p>
            <a:pPr algn="justLow">
              <a:buNone/>
            </a:pPr>
            <a:r>
              <a:rPr lang="en-US" sz="5100" dirty="0" smtClean="0">
                <a:latin typeface="Tahoma" pitchFamily="34" charset="0"/>
                <a:cs typeface="Tahoma" pitchFamily="34" charset="0"/>
              </a:rPr>
              <a:t>       </a:t>
            </a:r>
            <a:r>
              <a:rPr lang="en-US" sz="5100" b="1" dirty="0" err="1" smtClean="0">
                <a:latin typeface="Tahoma" pitchFamily="34" charset="0"/>
                <a:cs typeface="Tahoma" pitchFamily="34" charset="0"/>
              </a:rPr>
              <a:t>keduniaan</a:t>
            </a:r>
            <a:endParaRPr lang="en-US" sz="5100" b="1" dirty="0" smtClean="0">
              <a:latin typeface="Tahoma" pitchFamily="34" charset="0"/>
              <a:cs typeface="Tahoma" pitchFamily="34" charset="0"/>
            </a:endParaRPr>
          </a:p>
          <a:p>
            <a:pPr algn="justLow">
              <a:buNone/>
            </a:pPr>
            <a:r>
              <a:rPr lang="en-US" sz="5100" dirty="0" smtClean="0">
                <a:latin typeface="Tahoma" pitchFamily="34" charset="0"/>
                <a:cs typeface="Tahoma" pitchFamily="34" charset="0"/>
              </a:rPr>
              <a:t>   2. </a:t>
            </a:r>
            <a:r>
              <a:rPr lang="en-US" sz="5100" dirty="0" err="1" smtClean="0">
                <a:latin typeface="Tahoma" pitchFamily="34" charset="0"/>
                <a:cs typeface="Tahoma" pitchFamily="34" charset="0"/>
              </a:rPr>
              <a:t>memisahkan</a:t>
            </a:r>
            <a:r>
              <a:rPr lang="en-US" sz="51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5100" b="1" dirty="0" err="1" smtClean="0">
                <a:latin typeface="Tahoma" pitchFamily="34" charset="0"/>
                <a:cs typeface="Tahoma" pitchFamily="34" charset="0"/>
              </a:rPr>
              <a:t>perkara</a:t>
            </a:r>
            <a:r>
              <a:rPr lang="en-US" sz="51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5100" b="1" dirty="0" err="1" smtClean="0">
                <a:latin typeface="Tahoma" pitchFamily="34" charset="0"/>
                <a:cs typeface="Tahoma" pitchFamily="34" charset="0"/>
              </a:rPr>
              <a:t>ibadah</a:t>
            </a:r>
            <a:r>
              <a:rPr lang="en-US" sz="51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5100" dirty="0" err="1" smtClean="0">
                <a:latin typeface="Tahoma" pitchFamily="34" charset="0"/>
                <a:cs typeface="Tahoma" pitchFamily="34" charset="0"/>
              </a:rPr>
              <a:t>dan</a:t>
            </a:r>
            <a:r>
              <a:rPr lang="en-US" sz="51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5100" b="1" dirty="0" err="1" smtClean="0">
                <a:latin typeface="Tahoma" pitchFamily="34" charset="0"/>
                <a:cs typeface="Tahoma" pitchFamily="34" charset="0"/>
              </a:rPr>
              <a:t>qiyas</a:t>
            </a:r>
            <a:r>
              <a:rPr lang="en-US" sz="5100" b="1" dirty="0" smtClean="0">
                <a:latin typeface="Tahoma" pitchFamily="34" charset="0"/>
                <a:cs typeface="Tahoma" pitchFamily="34" charset="0"/>
              </a:rPr>
              <a:t> </a:t>
            </a:r>
          </a:p>
          <a:p>
            <a:pPr algn="justLow"/>
            <a:r>
              <a:rPr lang="en-US" sz="5100" dirty="0" err="1" smtClean="0">
                <a:latin typeface="Tahoma" pitchFamily="34" charset="0"/>
                <a:cs typeface="Tahoma" pitchFamily="34" charset="0"/>
              </a:rPr>
              <a:t>Perlu</a:t>
            </a:r>
            <a:r>
              <a:rPr lang="en-US" sz="51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5100" dirty="0" err="1" smtClean="0">
                <a:latin typeface="Tahoma" pitchFamily="34" charset="0"/>
                <a:cs typeface="Tahoma" pitchFamily="34" charset="0"/>
              </a:rPr>
              <a:t>adanya</a:t>
            </a:r>
            <a:r>
              <a:rPr lang="en-US" sz="51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5100" dirty="0" err="1" smtClean="0">
                <a:latin typeface="Tahoma" pitchFamily="34" charset="0"/>
                <a:cs typeface="Tahoma" pitchFamily="34" charset="0"/>
              </a:rPr>
              <a:t>suatu</a:t>
            </a:r>
            <a:r>
              <a:rPr lang="en-US" sz="51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5100" dirty="0" err="1" smtClean="0">
                <a:latin typeface="Tahoma" pitchFamily="34" charset="0"/>
                <a:cs typeface="Tahoma" pitchFamily="34" charset="0"/>
              </a:rPr>
              <a:t>Qaidah</a:t>
            </a:r>
            <a:r>
              <a:rPr lang="en-US" sz="5100" dirty="0" smtClean="0">
                <a:latin typeface="Tahoma" pitchFamily="34" charset="0"/>
                <a:cs typeface="Tahoma" pitchFamily="34" charset="0"/>
              </a:rPr>
              <a:t> ==</a:t>
            </a:r>
            <a:r>
              <a:rPr lang="en-US" sz="51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 </a:t>
            </a:r>
            <a:r>
              <a:rPr lang="en-US" sz="5100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Pedoman</a:t>
            </a:r>
            <a:r>
              <a:rPr lang="en-US" sz="51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</a:t>
            </a:r>
            <a:r>
              <a:rPr lang="en-US" sz="5100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dalam</a:t>
            </a:r>
            <a:r>
              <a:rPr lang="en-US" sz="51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</a:t>
            </a:r>
            <a:r>
              <a:rPr lang="en-US" sz="5100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menentukan</a:t>
            </a:r>
            <a:r>
              <a:rPr lang="en-US" sz="51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</a:t>
            </a:r>
            <a:r>
              <a:rPr lang="en-US" sz="5100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dan</a:t>
            </a:r>
            <a:r>
              <a:rPr lang="en-US" sz="51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</a:t>
            </a:r>
            <a:r>
              <a:rPr lang="en-US" sz="5100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mengetahui</a:t>
            </a:r>
            <a:r>
              <a:rPr lang="en-US" sz="51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</a:t>
            </a:r>
            <a:r>
              <a:rPr lang="en-US" sz="5100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hal-hal</a:t>
            </a:r>
            <a:r>
              <a:rPr lang="en-US" sz="51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</a:t>
            </a:r>
            <a:r>
              <a:rPr lang="en-US" sz="5100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tersebut</a:t>
            </a:r>
            <a:endParaRPr lang="en-US" sz="5100" dirty="0" smtClean="0">
              <a:latin typeface="Tahoma" pitchFamily="34" charset="0"/>
              <a:cs typeface="Tahoma" pitchFamily="34" charset="0"/>
            </a:endParaRPr>
          </a:p>
          <a:p>
            <a:pPr algn="ctr" rtl="1">
              <a:buNone/>
            </a:pPr>
            <a:endParaRPr lang="en-US" sz="30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14488"/>
            <a:ext cx="7714488" cy="4457712"/>
          </a:xfrm>
        </p:spPr>
        <p:txBody>
          <a:bodyPr>
            <a:normAutofit fontScale="92500"/>
          </a:bodyPr>
          <a:lstStyle/>
          <a:p>
            <a:pPr algn="justLow"/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Pada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tahun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1938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Pengurus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Besar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Muhammadiyah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telah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mengirimkan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kepada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jumhur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ulama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lima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pertanyaan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sebagai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berikut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:</a:t>
            </a:r>
            <a:endParaRPr lang="ar-SA" sz="2800" dirty="0" smtClean="0">
              <a:latin typeface="Tahoma" pitchFamily="34" charset="0"/>
              <a:cs typeface="Tahoma" pitchFamily="34" charset="0"/>
            </a:endParaRPr>
          </a:p>
          <a:p>
            <a:pPr algn="r" rtl="1">
              <a:buNone/>
            </a:pPr>
            <a:r>
              <a:rPr lang="ar-SA" sz="4400" dirty="0" smtClean="0">
                <a:latin typeface="Arabic Typesetting" pitchFamily="66" charset="-78"/>
                <a:cs typeface="Arabic Typesetting" pitchFamily="66" charset="-78"/>
              </a:rPr>
              <a:t>                        1- ما هو الدين؟</a:t>
            </a:r>
          </a:p>
          <a:p>
            <a:pPr algn="r" rtl="1">
              <a:buNone/>
            </a:pPr>
            <a:r>
              <a:rPr lang="ar-SA" sz="4400" dirty="0" smtClean="0">
                <a:latin typeface="Arabic Typesetting" pitchFamily="66" charset="-78"/>
                <a:cs typeface="Arabic Typesetting" pitchFamily="66" charset="-78"/>
              </a:rPr>
              <a:t>                        2- ما هى الدنيا؟</a:t>
            </a:r>
          </a:p>
          <a:p>
            <a:pPr algn="ctr" rtl="1">
              <a:buNone/>
            </a:pPr>
            <a:r>
              <a:rPr lang="ar-SA" sz="4400" dirty="0" smtClean="0">
                <a:latin typeface="Arabic Typesetting" pitchFamily="66" charset="-78"/>
                <a:cs typeface="Arabic Typesetting" pitchFamily="66" charset="-78"/>
              </a:rPr>
              <a:t>3- ماهى العبادة؟</a:t>
            </a:r>
          </a:p>
          <a:p>
            <a:pPr algn="ctr" rtl="1">
              <a:buNone/>
            </a:pPr>
            <a:r>
              <a:rPr lang="ar-SA" sz="4400" dirty="0" smtClean="0">
                <a:latin typeface="Arabic Typesetting" pitchFamily="66" charset="-78"/>
                <a:cs typeface="Arabic Typesetting" pitchFamily="66" charset="-78"/>
              </a:rPr>
              <a:t>  4- ماهو سبيل الله؟</a:t>
            </a:r>
          </a:p>
          <a:p>
            <a:pPr algn="ctr" rtl="1">
              <a:buNone/>
            </a:pPr>
            <a:r>
              <a:rPr lang="ar-SA" sz="4400" dirty="0" smtClean="0">
                <a:latin typeface="Arabic Typesetting" pitchFamily="66" charset="-78"/>
                <a:cs typeface="Arabic Typesetting" pitchFamily="66" charset="-78"/>
              </a:rPr>
              <a:t>5- ماهو القياس؟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571875" y="1214438"/>
            <a:ext cx="5286375" cy="50530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b="1" smtClean="0">
                <a:latin typeface="Arial Narrow" pitchFamily="34" charset="0"/>
                <a:ea typeface="MS PGothic" pitchFamily="34" charset="-128"/>
              </a:rPr>
              <a:t>  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000" b="1" smtClean="0">
                <a:latin typeface="Arial Narrow" pitchFamily="34" charset="0"/>
                <a:ea typeface="MS PGothic" pitchFamily="34" charset="-128"/>
              </a:rPr>
              <a:t>     </a:t>
            </a:r>
            <a:r>
              <a:rPr lang="en-US" sz="4000" b="1" smtClean="0">
                <a:latin typeface="Papyrus" pitchFamily="66" charset="0"/>
                <a:ea typeface="MS PGothic" pitchFamily="34" charset="-128"/>
              </a:rPr>
              <a:t>“ Muda Menuju Tua dan Mati itu PASTI,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4000" b="1" smtClean="0">
                <a:latin typeface="Papyrus" pitchFamily="66" charset="0"/>
                <a:ea typeface="MS PGothic" pitchFamily="34" charset="-128"/>
              </a:rPr>
              <a:t>       Namun Muda Menuju Tua sebelum Mati memberikan Manfat untuk Masyarakat itu PILIHAN”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id-ID" sz="2000" b="1" smtClean="0">
              <a:latin typeface="Arial Narrow" pitchFamily="34" charset="0"/>
              <a:ea typeface="MS PGothic" pitchFamily="34" charset="-128"/>
            </a:endParaRPr>
          </a:p>
        </p:txBody>
      </p:sp>
      <p:sp>
        <p:nvSpPr>
          <p:cNvPr id="43011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415338" cy="523875"/>
          </a:xfrm>
          <a:prstGeom prst="rect">
            <a:avLst/>
          </a:prstGeom>
          <a:solidFill>
            <a:srgbClr val="CC33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FFFF"/>
                </a:solidFill>
                <a:latin typeface="Papyrus" pitchFamily="66" charset="0"/>
              </a:rPr>
              <a:t>Muhammad Wiharto </a:t>
            </a:r>
          </a:p>
        </p:txBody>
      </p:sp>
      <p:pic>
        <p:nvPicPr>
          <p:cNvPr id="12292" name="Picture 5" descr="FB_IMG_1496677893938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1214438"/>
            <a:ext cx="3214687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3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3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3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 build="p"/>
      <p:bldP spid="430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90600" y="1571612"/>
            <a:ext cx="7848600" cy="4371988"/>
          </a:xfrm>
        </p:spPr>
        <p:txBody>
          <a:bodyPr>
            <a:noAutofit/>
          </a:bodyPr>
          <a:lstStyle/>
          <a:p>
            <a:pPr algn="justLow">
              <a:buFont typeface="Wingdings" pitchFamily="2" charset="2"/>
              <a:buChar char="v"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Lima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Masalah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====</a:t>
            </a:r>
            <a:r>
              <a:rPr lang="en-US" sz="28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 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ditanggapi</a:t>
            </a:r>
            <a:r>
              <a:rPr lang="en-US" sz="28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oleh</a:t>
            </a:r>
            <a:r>
              <a:rPr lang="en-US" sz="28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 48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Alim</a:t>
            </a:r>
            <a:r>
              <a:rPr lang="en-US" sz="28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Ulama</a:t>
            </a:r>
            <a:r>
              <a:rPr lang="en-US" sz="28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dan</a:t>
            </a:r>
            <a:r>
              <a:rPr lang="en-US" sz="28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Persyarikatan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(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tanggapan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yang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menggembirakan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).</a:t>
            </a:r>
          </a:p>
          <a:p>
            <a:pPr algn="justLow">
              <a:buFont typeface="Wingdings" pitchFamily="2" charset="2"/>
              <a:buChar char="v"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48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jawaban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====</a:t>
            </a:r>
            <a:r>
              <a:rPr lang="en-US" sz="28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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diserahkan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kepada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M.H.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Mansoer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untuk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ar-SA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menyaring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dan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meringkas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</a:p>
          <a:p>
            <a:pPr algn="justLow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   === </a:t>
            </a:r>
            <a:r>
              <a:rPr lang="en-US" sz="28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</a:t>
            </a:r>
            <a:r>
              <a:rPr lang="en-US" sz="2800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Qaidah</a:t>
            </a:r>
            <a:r>
              <a:rPr lang="en-US" sz="28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dalam</a:t>
            </a:r>
            <a:r>
              <a:rPr lang="en-US" sz="28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 5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masalah</a:t>
            </a:r>
            <a:r>
              <a:rPr lang="en-US" sz="28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tersebut</a:t>
            </a: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pPr algn="justLow">
              <a:buFont typeface="Wingdings" pitchFamily="2" charset="2"/>
              <a:buChar char="v"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Lima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Masalah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====</a:t>
            </a:r>
            <a:r>
              <a:rPr lang="en-US" sz="28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</a:t>
            </a:r>
            <a:r>
              <a:rPr lang="en-US" sz="2800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Masalah</a:t>
            </a:r>
            <a:r>
              <a:rPr lang="en-US" sz="28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Lima</a:t>
            </a:r>
          </a:p>
          <a:p>
            <a:pPr algn="justLow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                            (</a:t>
            </a:r>
            <a:r>
              <a:rPr lang="en-US" sz="2800" i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al-</a:t>
            </a:r>
            <a:r>
              <a:rPr lang="en-US" sz="2800" i="1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Masa</a:t>
            </a:r>
            <a:r>
              <a:rPr lang="en-US" sz="2800" i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-</a:t>
            </a:r>
            <a:r>
              <a:rPr lang="en-US" sz="2800" i="1" dirty="0" err="1" smtClean="0">
                <a:latin typeface="Tahoma" pitchFamily="34" charset="0"/>
                <a:cs typeface="Tahoma" pitchFamily="34" charset="0"/>
                <a:sym typeface="Wingdings" pitchFamily="2" charset="2"/>
              </a:rPr>
              <a:t>il</a:t>
            </a:r>
            <a:r>
              <a:rPr lang="en-US" sz="2800" i="1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 al-Khams</a:t>
            </a:r>
            <a:r>
              <a:rPr lang="en-US" sz="2800" dirty="0" smtClean="0">
                <a:latin typeface="Tahoma" pitchFamily="34" charset="0"/>
                <a:cs typeface="Tahoma" pitchFamily="34" charset="0"/>
                <a:sym typeface="Wingdings" pitchFamily="2" charset="2"/>
              </a:rPr>
              <a:t>)</a:t>
            </a: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pPr algn="justLow">
              <a:buFont typeface="Wingdings" pitchFamily="2" charset="2"/>
              <a:buChar char="v"/>
            </a:pPr>
            <a:endParaRPr lang="en-US" sz="2800" dirty="0" smtClean="0"/>
          </a:p>
          <a:p>
            <a:pPr algn="justLow">
              <a:buFont typeface="Wingdings" pitchFamily="2" charset="2"/>
              <a:buChar char="v"/>
            </a:pPr>
            <a:endParaRPr lang="en-US" sz="2800" dirty="0" smtClean="0"/>
          </a:p>
          <a:p>
            <a:pPr algn="justLow">
              <a:buNone/>
            </a:pPr>
            <a:endParaRPr lang="en-US" sz="2800" b="1" dirty="0" smtClean="0"/>
          </a:p>
          <a:p>
            <a:pPr algn="justLow">
              <a:buNone/>
            </a:pPr>
            <a:endParaRPr lang="en-US" sz="2800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Book Antiqua" pitchFamily="18" charset="0"/>
              </a:rPr>
              <a:t>29 </a:t>
            </a:r>
            <a:r>
              <a:rPr lang="en-US" dirty="0" err="1" smtClean="0">
                <a:solidFill>
                  <a:schemeClr val="bg1"/>
                </a:solidFill>
                <a:latin typeface="Book Antiqua" pitchFamily="18" charset="0"/>
              </a:rPr>
              <a:t>Ulama</a:t>
            </a:r>
            <a:r>
              <a:rPr lang="en-US" dirty="0" smtClean="0">
                <a:solidFill>
                  <a:schemeClr val="bg1"/>
                </a:solidFill>
                <a:latin typeface="Book Antiqua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ook Antiqua" pitchFamily="18" charset="0"/>
              </a:rPr>
              <a:t>Muhammadiyah</a:t>
            </a:r>
            <a:endParaRPr lang="en-US" dirty="0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3300" dirty="0" err="1" smtClean="0">
                <a:latin typeface="Tahoma" pitchFamily="34" charset="0"/>
                <a:cs typeface="Tahoma" pitchFamily="34" charset="0"/>
              </a:rPr>
              <a:t>Syeikh</a:t>
            </a:r>
            <a:r>
              <a:rPr lang="en-US" sz="33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3300" dirty="0" err="1">
                <a:latin typeface="Tahoma" pitchFamily="34" charset="0"/>
                <a:cs typeface="Tahoma" pitchFamily="34" charset="0"/>
              </a:rPr>
              <a:t>Daoed</a:t>
            </a:r>
            <a:r>
              <a:rPr lang="en-US" sz="33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300" dirty="0" err="1">
                <a:latin typeface="Tahoma" pitchFamily="34" charset="0"/>
                <a:cs typeface="Tahoma" pitchFamily="34" charset="0"/>
              </a:rPr>
              <a:t>Rasjidi</a:t>
            </a:r>
            <a:r>
              <a:rPr lang="en-US" sz="3300" dirty="0">
                <a:latin typeface="Tahoma" pitchFamily="34" charset="0"/>
                <a:cs typeface="Tahoma" pitchFamily="34" charset="0"/>
              </a:rPr>
              <a:t> , Bukit </a:t>
            </a:r>
            <a:r>
              <a:rPr lang="en-US" sz="3300" dirty="0" err="1">
                <a:latin typeface="Tahoma" pitchFamily="34" charset="0"/>
                <a:cs typeface="Tahoma" pitchFamily="34" charset="0"/>
              </a:rPr>
              <a:t>Tinggi</a:t>
            </a:r>
            <a:endParaRPr lang="en-US" sz="3300" dirty="0">
              <a:latin typeface="Tahoma" pitchFamily="34" charset="0"/>
              <a:cs typeface="Tahoma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3300" dirty="0" err="1">
                <a:latin typeface="Tahoma" pitchFamily="34" charset="0"/>
                <a:cs typeface="Tahoma" pitchFamily="34" charset="0"/>
              </a:rPr>
              <a:t>Syeikh</a:t>
            </a:r>
            <a:r>
              <a:rPr lang="en-US" sz="3300" dirty="0">
                <a:latin typeface="Tahoma" pitchFamily="34" charset="0"/>
                <a:cs typeface="Tahoma" pitchFamily="34" charset="0"/>
              </a:rPr>
              <a:t> Muhammad </a:t>
            </a:r>
            <a:r>
              <a:rPr lang="en-US" sz="3300" dirty="0" err="1">
                <a:latin typeface="Tahoma" pitchFamily="34" charset="0"/>
                <a:cs typeface="Tahoma" pitchFamily="34" charset="0"/>
              </a:rPr>
              <a:t>Djamil</a:t>
            </a:r>
            <a:r>
              <a:rPr lang="en-US" sz="33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300" dirty="0" err="1">
                <a:latin typeface="Tahoma" pitchFamily="34" charset="0"/>
                <a:cs typeface="Tahoma" pitchFamily="34" charset="0"/>
              </a:rPr>
              <a:t>Djaho</a:t>
            </a:r>
            <a:r>
              <a:rPr lang="en-US" sz="3300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sz="3300" dirty="0" err="1">
                <a:latin typeface="Tahoma" pitchFamily="34" charset="0"/>
                <a:cs typeface="Tahoma" pitchFamily="34" charset="0"/>
              </a:rPr>
              <a:t>Padangpanjang</a:t>
            </a:r>
            <a:r>
              <a:rPr lang="en-US" sz="3300" dirty="0">
                <a:latin typeface="Tahoma" pitchFamily="34" charset="0"/>
                <a:cs typeface="Tahoma" pitchFamily="34" charset="0"/>
              </a:rPr>
              <a:t>, Padang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300" dirty="0">
                <a:latin typeface="Tahoma" pitchFamily="34" charset="0"/>
                <a:cs typeface="Tahoma" pitchFamily="34" charset="0"/>
              </a:rPr>
              <a:t>R. </a:t>
            </a:r>
            <a:r>
              <a:rPr lang="en-US" sz="3300" dirty="0" err="1">
                <a:latin typeface="Tahoma" pitchFamily="34" charset="0"/>
                <a:cs typeface="Tahoma" pitchFamily="34" charset="0"/>
              </a:rPr>
              <a:t>Fananie</a:t>
            </a:r>
            <a:r>
              <a:rPr lang="en-US" sz="3300" dirty="0">
                <a:latin typeface="Tahoma" pitchFamily="34" charset="0"/>
                <a:cs typeface="Tahoma" pitchFamily="34" charset="0"/>
              </a:rPr>
              <a:t> (Consul HB </a:t>
            </a:r>
            <a:r>
              <a:rPr lang="en-US" sz="3300" dirty="0" err="1">
                <a:latin typeface="Tahoma" pitchFamily="34" charset="0"/>
                <a:cs typeface="Tahoma" pitchFamily="34" charset="0"/>
              </a:rPr>
              <a:t>Muhammadiyah</a:t>
            </a:r>
            <a:r>
              <a:rPr lang="en-US" sz="3300" dirty="0">
                <a:latin typeface="Tahoma" pitchFamily="34" charset="0"/>
                <a:cs typeface="Tahoma" pitchFamily="34" charset="0"/>
              </a:rPr>
              <a:t>),  Palembang Sumatera Selatan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300" dirty="0">
                <a:latin typeface="Tahoma" pitchFamily="34" charset="0"/>
                <a:cs typeface="Tahoma" pitchFamily="34" charset="0"/>
              </a:rPr>
              <a:t>K.H. </a:t>
            </a:r>
            <a:r>
              <a:rPr lang="en-US" sz="3300" dirty="0" err="1">
                <a:latin typeface="Tahoma" pitchFamily="34" charset="0"/>
                <a:cs typeface="Tahoma" pitchFamily="34" charset="0"/>
              </a:rPr>
              <a:t>Abd</a:t>
            </a:r>
            <a:r>
              <a:rPr lang="en-US" sz="3300" dirty="0">
                <a:latin typeface="Tahoma" pitchFamily="34" charset="0"/>
                <a:cs typeface="Tahoma" pitchFamily="34" charset="0"/>
              </a:rPr>
              <a:t>. </a:t>
            </a:r>
            <a:r>
              <a:rPr lang="en-US" sz="3300" dirty="0" err="1">
                <a:latin typeface="Tahoma" pitchFamily="34" charset="0"/>
                <a:cs typeface="Tahoma" pitchFamily="34" charset="0"/>
              </a:rPr>
              <a:t>Halim</a:t>
            </a:r>
            <a:r>
              <a:rPr lang="en-US" sz="3300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sz="3300" dirty="0" err="1">
                <a:latin typeface="Tahoma" pitchFamily="34" charset="0"/>
                <a:cs typeface="Tahoma" pitchFamily="34" charset="0"/>
              </a:rPr>
              <a:t>Majalengka</a:t>
            </a:r>
            <a:r>
              <a:rPr lang="en-US" sz="3300" dirty="0">
                <a:latin typeface="Tahoma" pitchFamily="34" charset="0"/>
                <a:cs typeface="Tahoma" pitchFamily="34" charset="0"/>
              </a:rPr>
              <a:t> Bandung </a:t>
            </a:r>
            <a:r>
              <a:rPr lang="en-US" sz="3300" dirty="0" err="1">
                <a:latin typeface="Tahoma" pitchFamily="34" charset="0"/>
                <a:cs typeface="Tahoma" pitchFamily="34" charset="0"/>
              </a:rPr>
              <a:t>Jawa</a:t>
            </a:r>
            <a:r>
              <a:rPr lang="en-US" sz="3300" dirty="0">
                <a:latin typeface="Tahoma" pitchFamily="34" charset="0"/>
                <a:cs typeface="Tahoma" pitchFamily="34" charset="0"/>
              </a:rPr>
              <a:t> Barat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300" dirty="0">
                <a:latin typeface="Tahoma" pitchFamily="34" charset="0"/>
                <a:cs typeface="Tahoma" pitchFamily="34" charset="0"/>
              </a:rPr>
              <a:t>S. </a:t>
            </a:r>
            <a:r>
              <a:rPr lang="en-US" sz="3300" dirty="0" err="1">
                <a:latin typeface="Tahoma" pitchFamily="34" charset="0"/>
                <a:cs typeface="Tahoma" pitchFamily="34" charset="0"/>
              </a:rPr>
              <a:t>Abdoellah</a:t>
            </a:r>
            <a:r>
              <a:rPr lang="en-US" sz="33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300" dirty="0" err="1">
                <a:latin typeface="Tahoma" pitchFamily="34" charset="0"/>
                <a:cs typeface="Tahoma" pitchFamily="34" charset="0"/>
              </a:rPr>
              <a:t>Mansjoer</a:t>
            </a:r>
            <a:r>
              <a:rPr lang="en-US" sz="3300" dirty="0">
                <a:latin typeface="Tahoma" pitchFamily="34" charset="0"/>
                <a:cs typeface="Tahoma" pitchFamily="34" charset="0"/>
              </a:rPr>
              <a:t>, Semarang </a:t>
            </a:r>
            <a:r>
              <a:rPr lang="en-US" sz="3300" dirty="0" err="1">
                <a:latin typeface="Tahoma" pitchFamily="34" charset="0"/>
                <a:cs typeface="Tahoma" pitchFamily="34" charset="0"/>
              </a:rPr>
              <a:t>Jawa</a:t>
            </a:r>
            <a:r>
              <a:rPr lang="en-US" sz="3300" dirty="0">
                <a:latin typeface="Tahoma" pitchFamily="34" charset="0"/>
                <a:cs typeface="Tahoma" pitchFamily="34" charset="0"/>
              </a:rPr>
              <a:t> Tengah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300" dirty="0">
                <a:latin typeface="Tahoma" pitchFamily="34" charset="0"/>
                <a:cs typeface="Tahoma" pitchFamily="34" charset="0"/>
              </a:rPr>
              <a:t>K.H.  </a:t>
            </a:r>
            <a:r>
              <a:rPr lang="en-US" sz="3300" dirty="0" err="1">
                <a:latin typeface="Tahoma" pitchFamily="34" charset="0"/>
                <a:cs typeface="Tahoma" pitchFamily="34" charset="0"/>
              </a:rPr>
              <a:t>Aboe</a:t>
            </a:r>
            <a:r>
              <a:rPr lang="en-US" sz="33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300" dirty="0" err="1">
                <a:latin typeface="Tahoma" pitchFamily="34" charset="0"/>
                <a:cs typeface="Tahoma" pitchFamily="34" charset="0"/>
              </a:rPr>
              <a:t>Amar</a:t>
            </a:r>
            <a:r>
              <a:rPr lang="en-US" sz="3300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sz="3300" dirty="0" err="1">
                <a:latin typeface="Tahoma" pitchFamily="34" charset="0"/>
                <a:cs typeface="Tahoma" pitchFamily="34" charset="0"/>
              </a:rPr>
              <a:t>Sorakarta</a:t>
            </a:r>
            <a:r>
              <a:rPr lang="en-US" sz="33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3300" dirty="0" err="1">
                <a:latin typeface="Tahoma" pitchFamily="34" charset="0"/>
                <a:cs typeface="Tahoma" pitchFamily="34" charset="0"/>
              </a:rPr>
              <a:t>Jawa</a:t>
            </a:r>
            <a:r>
              <a:rPr lang="en-US" sz="3300" dirty="0">
                <a:latin typeface="Tahoma" pitchFamily="34" charset="0"/>
                <a:cs typeface="Tahoma" pitchFamily="34" charset="0"/>
              </a:rPr>
              <a:t> Tengah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300" dirty="0">
                <a:latin typeface="Tahoma" pitchFamily="34" charset="0"/>
                <a:cs typeface="Tahoma" pitchFamily="34" charset="0"/>
              </a:rPr>
              <a:t>K.H. Imam </a:t>
            </a:r>
            <a:r>
              <a:rPr lang="en-US" sz="3300" dirty="0" err="1">
                <a:latin typeface="Tahoma" pitchFamily="34" charset="0"/>
                <a:cs typeface="Tahoma" pitchFamily="34" charset="0"/>
              </a:rPr>
              <a:t>Ghozali</a:t>
            </a:r>
            <a:r>
              <a:rPr lang="en-US" sz="3300" dirty="0">
                <a:latin typeface="Tahoma" pitchFamily="34" charset="0"/>
                <a:cs typeface="Tahoma" pitchFamily="34" charset="0"/>
              </a:rPr>
              <a:t>, Solo </a:t>
            </a:r>
            <a:r>
              <a:rPr lang="en-US" sz="3300" dirty="0" err="1">
                <a:latin typeface="Tahoma" pitchFamily="34" charset="0"/>
                <a:cs typeface="Tahoma" pitchFamily="34" charset="0"/>
              </a:rPr>
              <a:t>Jawa</a:t>
            </a:r>
            <a:r>
              <a:rPr lang="en-US" sz="3300" dirty="0">
                <a:latin typeface="Tahoma" pitchFamily="34" charset="0"/>
                <a:cs typeface="Tahoma" pitchFamily="34" charset="0"/>
              </a:rPr>
              <a:t> Tengah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300" dirty="0">
                <a:latin typeface="Tahoma" pitchFamily="34" charset="0"/>
                <a:cs typeface="Tahoma" pitchFamily="34" charset="0"/>
              </a:rPr>
              <a:t>K.H. Amir, Kota </a:t>
            </a:r>
            <a:r>
              <a:rPr lang="en-US" sz="3300" dirty="0" err="1">
                <a:latin typeface="Tahoma" pitchFamily="34" charset="0"/>
                <a:cs typeface="Tahoma" pitchFamily="34" charset="0"/>
              </a:rPr>
              <a:t>Gede</a:t>
            </a:r>
            <a:r>
              <a:rPr lang="en-US" sz="3300" dirty="0">
                <a:latin typeface="Tahoma" pitchFamily="34" charset="0"/>
                <a:cs typeface="Tahoma" pitchFamily="34" charset="0"/>
              </a:rPr>
              <a:t> Yogyakarta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 fontScale="32500" lnSpcReduction="20000"/>
          </a:bodyPr>
          <a:lstStyle/>
          <a:p>
            <a:pPr marL="514350" lvl="0" indent="-514350">
              <a:buNone/>
            </a:pPr>
            <a:r>
              <a:rPr lang="en-US" sz="4000" dirty="0" smtClean="0">
                <a:latin typeface="Tahoma" pitchFamily="34" charset="0"/>
                <a:cs typeface="Tahoma" pitchFamily="34" charset="0"/>
              </a:rPr>
              <a:t>  </a:t>
            </a:r>
            <a:r>
              <a:rPr lang="en-US" sz="8600" dirty="0" smtClean="0">
                <a:latin typeface="Tahoma" pitchFamily="34" charset="0"/>
                <a:cs typeface="Tahoma" pitchFamily="34" charset="0"/>
              </a:rPr>
              <a:t>9</a:t>
            </a:r>
            <a:r>
              <a:rPr lang="en-US" sz="4000" dirty="0" smtClean="0">
                <a:latin typeface="Tahoma" pitchFamily="34" charset="0"/>
                <a:cs typeface="Tahoma" pitchFamily="34" charset="0"/>
              </a:rPr>
              <a:t>.   </a:t>
            </a:r>
            <a:r>
              <a:rPr lang="en-US" sz="8600" dirty="0" err="1" smtClean="0">
                <a:latin typeface="Tahoma" pitchFamily="34" charset="0"/>
                <a:cs typeface="Tahoma" pitchFamily="34" charset="0"/>
              </a:rPr>
              <a:t>Irsam</a:t>
            </a:r>
            <a:r>
              <a:rPr lang="en-US" sz="8600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sz="8600" dirty="0" err="1">
                <a:latin typeface="Tahoma" pitchFamily="34" charset="0"/>
                <a:cs typeface="Tahoma" pitchFamily="34" charset="0"/>
              </a:rPr>
              <a:t>Salatiga</a:t>
            </a:r>
            <a:r>
              <a:rPr lang="en-US" sz="8600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sz="8600" dirty="0" err="1">
                <a:latin typeface="Tahoma" pitchFamily="34" charset="0"/>
                <a:cs typeface="Tahoma" pitchFamily="34" charset="0"/>
              </a:rPr>
              <a:t>Jawa</a:t>
            </a:r>
            <a:r>
              <a:rPr lang="en-US" sz="8600" dirty="0">
                <a:latin typeface="Tahoma" pitchFamily="34" charset="0"/>
                <a:cs typeface="Tahoma" pitchFamily="34" charset="0"/>
              </a:rPr>
              <a:t> Tengah</a:t>
            </a:r>
          </a:p>
          <a:p>
            <a:pPr marL="514350" lvl="0" indent="-514350">
              <a:buNone/>
            </a:pPr>
            <a:r>
              <a:rPr lang="en-US" sz="8600" dirty="0" smtClean="0">
                <a:latin typeface="Tahoma" pitchFamily="34" charset="0"/>
                <a:cs typeface="Tahoma" pitchFamily="34" charset="0"/>
              </a:rPr>
              <a:t>10. K</a:t>
            </a:r>
            <a:r>
              <a:rPr lang="en-US" sz="8600" dirty="0">
                <a:latin typeface="Tahoma" pitchFamily="34" charset="0"/>
                <a:cs typeface="Tahoma" pitchFamily="34" charset="0"/>
              </a:rPr>
              <a:t>. </a:t>
            </a:r>
            <a:r>
              <a:rPr lang="en-US" sz="8600" dirty="0" err="1">
                <a:latin typeface="Tahoma" pitchFamily="34" charset="0"/>
                <a:cs typeface="Tahoma" pitchFamily="34" charset="0"/>
              </a:rPr>
              <a:t>Haroen</a:t>
            </a:r>
            <a:r>
              <a:rPr lang="en-US" sz="86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8600" dirty="0" err="1">
                <a:latin typeface="Tahoma" pitchFamily="34" charset="0"/>
                <a:cs typeface="Tahoma" pitchFamily="34" charset="0"/>
              </a:rPr>
              <a:t>Rasjid</a:t>
            </a:r>
            <a:r>
              <a:rPr lang="en-US" sz="8600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sz="8600" dirty="0" err="1">
                <a:latin typeface="Tahoma" pitchFamily="34" charset="0"/>
                <a:cs typeface="Tahoma" pitchFamily="34" charset="0"/>
              </a:rPr>
              <a:t>Mojokerto</a:t>
            </a:r>
            <a:r>
              <a:rPr lang="en-US" sz="86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8600" dirty="0" err="1">
                <a:latin typeface="Tahoma" pitchFamily="34" charset="0"/>
                <a:cs typeface="Tahoma" pitchFamily="34" charset="0"/>
              </a:rPr>
              <a:t>Jawa</a:t>
            </a:r>
            <a:r>
              <a:rPr lang="en-US" sz="86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8600" dirty="0" err="1">
                <a:latin typeface="Tahoma" pitchFamily="34" charset="0"/>
                <a:cs typeface="Tahoma" pitchFamily="34" charset="0"/>
              </a:rPr>
              <a:t>Timur</a:t>
            </a:r>
            <a:endParaRPr lang="en-US" sz="8600" dirty="0">
              <a:latin typeface="Tahoma" pitchFamily="34" charset="0"/>
              <a:cs typeface="Tahoma" pitchFamily="34" charset="0"/>
            </a:endParaRPr>
          </a:p>
          <a:p>
            <a:pPr marL="514350" lvl="0" indent="-514350">
              <a:buNone/>
            </a:pPr>
            <a:r>
              <a:rPr lang="en-US" sz="8600" dirty="0" smtClean="0">
                <a:latin typeface="Tahoma" pitchFamily="34" charset="0"/>
                <a:cs typeface="Tahoma" pitchFamily="34" charset="0"/>
              </a:rPr>
              <a:t>11. K.H</a:t>
            </a:r>
            <a:r>
              <a:rPr lang="en-US" sz="8600" dirty="0">
                <a:latin typeface="Tahoma" pitchFamily="34" charset="0"/>
                <a:cs typeface="Tahoma" pitchFamily="34" charset="0"/>
              </a:rPr>
              <a:t>. </a:t>
            </a:r>
            <a:r>
              <a:rPr lang="en-US" sz="8600" dirty="0" err="1">
                <a:latin typeface="Tahoma" pitchFamily="34" charset="0"/>
                <a:cs typeface="Tahoma" pitchFamily="34" charset="0"/>
              </a:rPr>
              <a:t>Jasin</a:t>
            </a:r>
            <a:r>
              <a:rPr lang="en-US" sz="8600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sz="8600" dirty="0" err="1">
                <a:latin typeface="Tahoma" pitchFamily="34" charset="0"/>
                <a:cs typeface="Tahoma" pitchFamily="34" charset="0"/>
              </a:rPr>
              <a:t>Pemalang</a:t>
            </a:r>
            <a:r>
              <a:rPr lang="en-US" sz="86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8600" dirty="0" err="1">
                <a:latin typeface="Tahoma" pitchFamily="34" charset="0"/>
                <a:cs typeface="Tahoma" pitchFamily="34" charset="0"/>
              </a:rPr>
              <a:t>Jawa</a:t>
            </a:r>
            <a:r>
              <a:rPr lang="en-US" sz="8600" dirty="0">
                <a:latin typeface="Tahoma" pitchFamily="34" charset="0"/>
                <a:cs typeface="Tahoma" pitchFamily="34" charset="0"/>
              </a:rPr>
              <a:t> Tengah</a:t>
            </a:r>
          </a:p>
          <a:p>
            <a:pPr marL="514350" lvl="0" indent="-514350">
              <a:buNone/>
            </a:pPr>
            <a:r>
              <a:rPr lang="en-US" sz="8600" dirty="0" smtClean="0">
                <a:latin typeface="Tahoma" pitchFamily="34" charset="0"/>
                <a:cs typeface="Tahoma" pitchFamily="34" charset="0"/>
              </a:rPr>
              <a:t>12. K.M</a:t>
            </a:r>
            <a:r>
              <a:rPr lang="en-US" sz="8600" dirty="0">
                <a:latin typeface="Tahoma" pitchFamily="34" charset="0"/>
                <a:cs typeface="Tahoma" pitchFamily="34" charset="0"/>
              </a:rPr>
              <a:t>. </a:t>
            </a:r>
            <a:r>
              <a:rPr lang="en-US" sz="8600" dirty="0" err="1">
                <a:latin typeface="Tahoma" pitchFamily="34" charset="0"/>
                <a:cs typeface="Tahoma" pitchFamily="34" charset="0"/>
              </a:rPr>
              <a:t>Ma’some</a:t>
            </a:r>
            <a:r>
              <a:rPr lang="en-US" sz="8600" dirty="0">
                <a:latin typeface="Tahoma" pitchFamily="34" charset="0"/>
                <a:cs typeface="Tahoma" pitchFamily="34" charset="0"/>
              </a:rPr>
              <a:t>, Malang </a:t>
            </a:r>
            <a:r>
              <a:rPr lang="en-US" sz="8600" dirty="0" err="1">
                <a:latin typeface="Tahoma" pitchFamily="34" charset="0"/>
                <a:cs typeface="Tahoma" pitchFamily="34" charset="0"/>
              </a:rPr>
              <a:t>Jawa</a:t>
            </a:r>
            <a:r>
              <a:rPr lang="en-US" sz="86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8600" dirty="0" err="1">
                <a:latin typeface="Tahoma" pitchFamily="34" charset="0"/>
                <a:cs typeface="Tahoma" pitchFamily="34" charset="0"/>
              </a:rPr>
              <a:t>Timur</a:t>
            </a:r>
            <a:endParaRPr lang="en-US" sz="8600" dirty="0">
              <a:latin typeface="Tahoma" pitchFamily="34" charset="0"/>
              <a:cs typeface="Tahoma" pitchFamily="34" charset="0"/>
            </a:endParaRPr>
          </a:p>
          <a:p>
            <a:pPr marL="514350" lvl="0" indent="-514350">
              <a:buNone/>
            </a:pPr>
            <a:r>
              <a:rPr lang="en-US" sz="8600" dirty="0" smtClean="0">
                <a:latin typeface="Tahoma" pitchFamily="34" charset="0"/>
                <a:cs typeface="Tahoma" pitchFamily="34" charset="0"/>
              </a:rPr>
              <a:t>13. </a:t>
            </a:r>
            <a:r>
              <a:rPr lang="en-US" sz="8600" dirty="0" err="1" smtClean="0">
                <a:latin typeface="Tahoma" pitchFamily="34" charset="0"/>
                <a:cs typeface="Tahoma" pitchFamily="34" charset="0"/>
              </a:rPr>
              <a:t>Syeikh</a:t>
            </a:r>
            <a:r>
              <a:rPr lang="en-US" sz="8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8600" dirty="0" err="1">
                <a:latin typeface="Tahoma" pitchFamily="34" charset="0"/>
                <a:cs typeface="Tahoma" pitchFamily="34" charset="0"/>
              </a:rPr>
              <a:t>Achmad</a:t>
            </a:r>
            <a:r>
              <a:rPr lang="en-US" sz="86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8600" dirty="0" err="1">
                <a:latin typeface="Tahoma" pitchFamily="34" charset="0"/>
                <a:cs typeface="Tahoma" pitchFamily="34" charset="0"/>
              </a:rPr>
              <a:t>Soerkati</a:t>
            </a:r>
            <a:r>
              <a:rPr lang="en-US" sz="8600" dirty="0">
                <a:latin typeface="Tahoma" pitchFamily="34" charset="0"/>
                <a:cs typeface="Tahoma" pitchFamily="34" charset="0"/>
              </a:rPr>
              <a:t>, Batavia</a:t>
            </a:r>
          </a:p>
          <a:p>
            <a:pPr marL="514350" lvl="0" indent="-514350">
              <a:buNone/>
            </a:pPr>
            <a:r>
              <a:rPr lang="en-US" sz="8600" dirty="0" smtClean="0">
                <a:latin typeface="Tahoma" pitchFamily="34" charset="0"/>
                <a:cs typeface="Tahoma" pitchFamily="34" charset="0"/>
              </a:rPr>
              <a:t>14. </a:t>
            </a:r>
            <a:r>
              <a:rPr lang="en-US" sz="8600" dirty="0" err="1" smtClean="0">
                <a:latin typeface="Tahoma" pitchFamily="34" charset="0"/>
                <a:cs typeface="Tahoma" pitchFamily="34" charset="0"/>
              </a:rPr>
              <a:t>Oetadz</a:t>
            </a:r>
            <a:r>
              <a:rPr lang="en-US" sz="8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8600" dirty="0" err="1">
                <a:latin typeface="Tahoma" pitchFamily="34" charset="0"/>
                <a:cs typeface="Tahoma" pitchFamily="34" charset="0"/>
              </a:rPr>
              <a:t>Oemar</a:t>
            </a:r>
            <a:r>
              <a:rPr lang="en-US" sz="86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8600" dirty="0" err="1">
                <a:latin typeface="Tahoma" pitchFamily="34" charset="0"/>
                <a:cs typeface="Tahoma" pitchFamily="34" charset="0"/>
              </a:rPr>
              <a:t>Hoebes</a:t>
            </a:r>
            <a:r>
              <a:rPr lang="en-US" sz="8600" dirty="0">
                <a:latin typeface="Tahoma" pitchFamily="34" charset="0"/>
                <a:cs typeface="Tahoma" pitchFamily="34" charset="0"/>
              </a:rPr>
              <a:t> Surabaya </a:t>
            </a:r>
            <a:r>
              <a:rPr lang="en-US" sz="8600" dirty="0" err="1">
                <a:latin typeface="Tahoma" pitchFamily="34" charset="0"/>
                <a:cs typeface="Tahoma" pitchFamily="34" charset="0"/>
              </a:rPr>
              <a:t>Jawa</a:t>
            </a:r>
            <a:r>
              <a:rPr lang="en-US" sz="86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8600" dirty="0" err="1">
                <a:latin typeface="Tahoma" pitchFamily="34" charset="0"/>
                <a:cs typeface="Tahoma" pitchFamily="34" charset="0"/>
              </a:rPr>
              <a:t>Timur</a:t>
            </a:r>
            <a:endParaRPr lang="en-US" sz="8600" dirty="0">
              <a:latin typeface="Tahoma" pitchFamily="34" charset="0"/>
              <a:cs typeface="Tahoma" pitchFamily="34" charset="0"/>
            </a:endParaRPr>
          </a:p>
          <a:p>
            <a:pPr marL="514350" lvl="0" indent="-514350">
              <a:buNone/>
            </a:pPr>
            <a:r>
              <a:rPr lang="en-US" sz="8600" dirty="0" smtClean="0">
                <a:latin typeface="Tahoma" pitchFamily="34" charset="0"/>
                <a:cs typeface="Tahoma" pitchFamily="34" charset="0"/>
              </a:rPr>
              <a:t>15. K.H</a:t>
            </a:r>
            <a:r>
              <a:rPr lang="en-US" sz="8600" dirty="0">
                <a:latin typeface="Tahoma" pitchFamily="34" charset="0"/>
                <a:cs typeface="Tahoma" pitchFamily="34" charset="0"/>
              </a:rPr>
              <a:t>. </a:t>
            </a:r>
            <a:r>
              <a:rPr lang="en-US" sz="8600" dirty="0" err="1">
                <a:latin typeface="Tahoma" pitchFamily="34" charset="0"/>
                <a:cs typeface="Tahoma" pitchFamily="34" charset="0"/>
              </a:rPr>
              <a:t>Amoentai</a:t>
            </a:r>
            <a:endParaRPr lang="en-US" sz="8600" dirty="0">
              <a:latin typeface="Tahoma" pitchFamily="34" charset="0"/>
              <a:cs typeface="Tahoma" pitchFamily="34" charset="0"/>
            </a:endParaRPr>
          </a:p>
          <a:p>
            <a:pPr marL="514350" lvl="0" indent="-514350">
              <a:buNone/>
            </a:pPr>
            <a:r>
              <a:rPr lang="en-US" sz="8600" dirty="0" smtClean="0">
                <a:latin typeface="Tahoma" pitchFamily="34" charset="0"/>
                <a:cs typeface="Tahoma" pitchFamily="34" charset="0"/>
              </a:rPr>
              <a:t>16. A.R</a:t>
            </a:r>
            <a:r>
              <a:rPr lang="en-US" sz="8600" dirty="0">
                <a:latin typeface="Tahoma" pitchFamily="34" charset="0"/>
                <a:cs typeface="Tahoma" pitchFamily="34" charset="0"/>
              </a:rPr>
              <a:t>. St. </a:t>
            </a:r>
            <a:r>
              <a:rPr lang="en-US" sz="8600" dirty="0" err="1">
                <a:latin typeface="Tahoma" pitchFamily="34" charset="0"/>
                <a:cs typeface="Tahoma" pitchFamily="34" charset="0"/>
              </a:rPr>
              <a:t>Mansoer</a:t>
            </a:r>
            <a:r>
              <a:rPr lang="en-US" sz="8600" dirty="0">
                <a:latin typeface="Tahoma" pitchFamily="34" charset="0"/>
                <a:cs typeface="Tahoma" pitchFamily="34" charset="0"/>
              </a:rPr>
              <a:t> (Consul HB </a:t>
            </a:r>
            <a:r>
              <a:rPr lang="en-US" sz="8600" dirty="0" err="1" smtClean="0">
                <a:latin typeface="Tahoma" pitchFamily="34" charset="0"/>
                <a:cs typeface="Tahoma" pitchFamily="34" charset="0"/>
              </a:rPr>
              <a:t>Muhammadiyah</a:t>
            </a:r>
            <a:r>
              <a:rPr lang="en-US" sz="86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8600" dirty="0" err="1" smtClean="0">
                <a:latin typeface="Tahoma" pitchFamily="34" charset="0"/>
                <a:cs typeface="Tahoma" pitchFamily="34" charset="0"/>
              </a:rPr>
              <a:t>Padangpanjang</a:t>
            </a:r>
            <a:r>
              <a:rPr lang="en-US" sz="8600" dirty="0">
                <a:latin typeface="Tahoma" pitchFamily="34" charset="0"/>
                <a:cs typeface="Tahoma" pitchFamily="34" charset="0"/>
              </a:rPr>
              <a:t>) Padang</a:t>
            </a:r>
          </a:p>
          <a:p>
            <a:pPr lvl="0">
              <a:buNone/>
            </a:pPr>
            <a:r>
              <a:rPr lang="en-US" sz="8600" dirty="0" smtClean="0">
                <a:latin typeface="Tahoma" pitchFamily="34" charset="0"/>
                <a:cs typeface="Tahoma" pitchFamily="34" charset="0"/>
              </a:rPr>
              <a:t>17. </a:t>
            </a:r>
            <a:r>
              <a:rPr lang="en-US" sz="8600" dirty="0">
                <a:latin typeface="Tahoma" pitchFamily="34" charset="0"/>
                <a:cs typeface="Tahoma" pitchFamily="34" charset="0"/>
              </a:rPr>
              <a:t>K.H. </a:t>
            </a:r>
            <a:r>
              <a:rPr lang="en-US" sz="8600" dirty="0" err="1">
                <a:latin typeface="Tahoma" pitchFamily="34" charset="0"/>
                <a:cs typeface="Tahoma" pitchFamily="34" charset="0"/>
              </a:rPr>
              <a:t>Zoehdi</a:t>
            </a:r>
            <a:r>
              <a:rPr lang="en-US" sz="8600" dirty="0">
                <a:latin typeface="Tahoma" pitchFamily="34" charset="0"/>
                <a:cs typeface="Tahoma" pitchFamily="34" charset="0"/>
              </a:rPr>
              <a:t>, Kudus </a:t>
            </a:r>
            <a:r>
              <a:rPr lang="en-US" sz="8600" dirty="0" err="1">
                <a:latin typeface="Tahoma" pitchFamily="34" charset="0"/>
                <a:cs typeface="Tahoma" pitchFamily="34" charset="0"/>
              </a:rPr>
              <a:t>Jawa</a:t>
            </a:r>
            <a:r>
              <a:rPr lang="en-US" sz="86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8600" dirty="0" err="1">
                <a:latin typeface="Tahoma" pitchFamily="34" charset="0"/>
                <a:cs typeface="Tahoma" pitchFamily="34" charset="0"/>
              </a:rPr>
              <a:t>Timur</a:t>
            </a:r>
            <a:endParaRPr lang="en-US" sz="8600" dirty="0">
              <a:latin typeface="Tahoma" pitchFamily="34" charset="0"/>
              <a:cs typeface="Tahoma" pitchFamily="34" charset="0"/>
            </a:endParaRPr>
          </a:p>
          <a:p>
            <a:pPr marL="514350" lvl="0" indent="-514350">
              <a:buNone/>
            </a:pPr>
            <a:endParaRPr lang="en-US" sz="8600" dirty="0">
              <a:latin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8600" dirty="0" smtClean="0">
                <a:latin typeface="Tahoma" pitchFamily="34" charset="0"/>
                <a:cs typeface="Tahoma" pitchFamily="34" charset="0"/>
              </a:rPr>
              <a:t>  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14488"/>
            <a:ext cx="8229600" cy="4411675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18.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Sajid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Ali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Harharah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, Batavia 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Jakarta</a:t>
            </a:r>
          </a:p>
          <a:p>
            <a:pPr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19. </a:t>
            </a:r>
            <a:r>
              <a:rPr lang="en-US" sz="2800" dirty="0" err="1"/>
              <a:t>Syeikh</a:t>
            </a:r>
            <a:r>
              <a:rPr lang="en-US" sz="2800" dirty="0"/>
              <a:t> </a:t>
            </a:r>
            <a:r>
              <a:rPr lang="en-US" sz="2800" dirty="0" err="1"/>
              <a:t>Oemar</a:t>
            </a:r>
            <a:r>
              <a:rPr lang="en-US" sz="2800" dirty="0"/>
              <a:t> </a:t>
            </a:r>
            <a:r>
              <a:rPr lang="en-US" sz="2800" dirty="0" err="1"/>
              <a:t>Nadji</a:t>
            </a:r>
            <a:r>
              <a:rPr lang="en-US" sz="2800" dirty="0"/>
              <a:t>, Batavia </a:t>
            </a:r>
            <a:r>
              <a:rPr lang="en-US" sz="2800" dirty="0" smtClean="0"/>
              <a:t>Jakarta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20  K.H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.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Anwaroeddin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Rembang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Jawa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Timur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21. H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.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Haroen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Guru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Kuliyatul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Muballighin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22. K.H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.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Abdoel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Mu’thi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(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Consul HB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Muhammadiyah</a:t>
            </a: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  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Madiun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)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Jawa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Timur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23.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Ki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Thahiroeddin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(Consul HB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Muhammadiyah</a:t>
            </a: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  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Besuki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)</a:t>
            </a:r>
          </a:p>
          <a:p>
            <a:pPr lvl="0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24. M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.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Djojosoepadmo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Mantri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Guru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Boejaran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25. R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.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Wardan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Yogyakarta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43050"/>
            <a:ext cx="8229600" cy="4025913"/>
          </a:xfrm>
        </p:spPr>
        <p:txBody>
          <a:bodyPr/>
          <a:lstStyle/>
          <a:p>
            <a:pPr lvl="0">
              <a:buNone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26. Abdul Salam, </a:t>
            </a:r>
            <a:r>
              <a:rPr lang="en-US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Kotaradja</a:t>
            </a:r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27. H. </a:t>
            </a:r>
            <a:r>
              <a:rPr lang="en-US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Hasboellah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en-US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Kotaraja</a:t>
            </a:r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28. H.M. </a:t>
            </a:r>
            <a:r>
              <a:rPr lang="en-US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Basjoeni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Imran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en-US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Maharadja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Imran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lvl="0">
              <a:buNone/>
            </a:pP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(</a:t>
            </a:r>
            <a:r>
              <a:rPr lang="en-US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Adviseur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agama </a:t>
            </a:r>
            <a:r>
              <a:rPr lang="en-US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di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kerajaan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Sambas) Borneo Barat</a:t>
            </a:r>
          </a:p>
          <a:p>
            <a:pPr>
              <a:buNone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29. Abdullah </a:t>
            </a:r>
            <a:r>
              <a:rPr lang="en-US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Oemar</a:t>
            </a:r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3600" b="1" dirty="0" err="1">
                <a:solidFill>
                  <a:schemeClr val="bg1"/>
                </a:solidFill>
              </a:rPr>
              <a:t>Persyarikatan</a:t>
            </a:r>
            <a:r>
              <a:rPr lang="en-US" sz="3600" b="1" dirty="0">
                <a:solidFill>
                  <a:schemeClr val="bg1"/>
                </a:solidFill>
              </a:rPr>
              <a:t> (19 </a:t>
            </a:r>
            <a:r>
              <a:rPr lang="en-US" sz="3600" b="1" dirty="0" err="1">
                <a:solidFill>
                  <a:schemeClr val="bg1"/>
                </a:solidFill>
              </a:rPr>
              <a:t>groep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dan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cabang</a:t>
            </a:r>
            <a:r>
              <a:rPr lang="en-US" sz="3600" b="1" dirty="0">
                <a:solidFill>
                  <a:schemeClr val="bg1"/>
                </a:solidFill>
              </a:rPr>
              <a:t>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1.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Muhammadiyah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Cabang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Purworejo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2.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Muhammadiyah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Groep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Tanjung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Sumenep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Madura</a:t>
            </a:r>
          </a:p>
          <a:p>
            <a:pPr lvl="0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3.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Muhammadiyah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Cabang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Gorontalo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4.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Muhammadiyah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Cabang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Pati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5.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Muhammadiyah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Cabang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Slawi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6.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Muhammadiyah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Groep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Baciro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Yogyakarta</a:t>
            </a:r>
          </a:p>
          <a:p>
            <a:pPr lvl="0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7.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Muhammadiyah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Groep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Kandangan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Paree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43050"/>
            <a:ext cx="8229600" cy="460535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  8.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Muhammadiyah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Groep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Kalibagor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Sukaraja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  9.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Muhammadiyah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Groep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Jombang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10.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Muhammadiyah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Cabang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Tegal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11.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Muhammadiyah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Groep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Kedjambon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Tegal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12.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Muhammadiyah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Groep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Soelit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Air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Minangkabau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13.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Muhammadiyah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Cabang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Lumajang</a:t>
            </a:r>
            <a:endParaRPr lang="en-US" sz="2800" dirty="0">
              <a:latin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14.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Muhammadiyah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Cabang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Bagan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Siapi-api</a:t>
            </a: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15.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Muhammadiyah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Cabang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Alabio</a:t>
            </a: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16.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Muhammadiyah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Cabang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Nasib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Wates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Yogya</a:t>
            </a: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     </a:t>
            </a:r>
          </a:p>
          <a:p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43050"/>
            <a:ext cx="8229600" cy="4483113"/>
          </a:xfrm>
        </p:spPr>
        <p:txBody>
          <a:bodyPr/>
          <a:lstStyle/>
          <a:p>
            <a:pPr lvl="0">
              <a:buNone/>
            </a:pP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pPr lvl="0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17</a:t>
            </a:r>
            <a:r>
              <a:rPr lang="en-US" dirty="0" smtClean="0"/>
              <a:t>.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Majelis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Tarjih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Yogyakarta</a:t>
            </a:r>
          </a:p>
          <a:p>
            <a:pPr lvl="0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18. I.C.H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.</a:t>
            </a:r>
          </a:p>
          <a:p>
            <a:pPr lvl="0"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19. </a:t>
            </a:r>
            <a:r>
              <a:rPr lang="en-US" sz="2800" dirty="0" err="1" smtClean="0">
                <a:latin typeface="Tahoma" pitchFamily="34" charset="0"/>
                <a:cs typeface="Tahoma" pitchFamily="34" charset="0"/>
              </a:rPr>
              <a:t>Majelis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Sjoera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  <a:cs typeface="Tahoma" pitchFamily="34" charset="0"/>
              </a:rPr>
              <a:t>Tapijan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Raja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FCDBE9-EA3F-4B3E-9398-FF8DA11893A3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914400"/>
            <a:ext cx="7162800" cy="9144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sz="4000" i="1" dirty="0" smtClean="0">
                <a:solidFill>
                  <a:schemeClr val="tx1"/>
                </a:solidFill>
              </a:rPr>
              <a:t>MKCH </a:t>
            </a:r>
            <a:r>
              <a:rPr lang="en-US" sz="4000" i="1" dirty="0" smtClean="0">
                <a:solidFill>
                  <a:schemeClr val="tx1"/>
                </a:solidFill>
              </a:rPr>
              <a:t>-</a:t>
            </a:r>
            <a:r>
              <a:rPr lang="en-US" sz="4000" i="1" dirty="0" smtClean="0">
                <a:solidFill>
                  <a:schemeClr val="tx1"/>
                </a:solidFill>
                <a:sym typeface="Wingdings" pitchFamily="2" charset="2"/>
              </a:rPr>
              <a:t> </a:t>
            </a:r>
            <a:r>
              <a:rPr lang="en-US" sz="4000" i="1" dirty="0" err="1" smtClean="0">
                <a:solidFill>
                  <a:schemeClr val="tx1"/>
                </a:solidFill>
              </a:rPr>
              <a:t>Dalam</a:t>
            </a:r>
            <a:r>
              <a:rPr lang="en-US" sz="4000" i="1" dirty="0" smtClean="0">
                <a:solidFill>
                  <a:schemeClr val="tx1"/>
                </a:solidFill>
              </a:rPr>
              <a:t> </a:t>
            </a:r>
            <a:r>
              <a:rPr lang="en-US" sz="4000" i="1" dirty="0" err="1" smtClean="0">
                <a:solidFill>
                  <a:schemeClr val="tx1"/>
                </a:solidFill>
              </a:rPr>
              <a:t>Bidang</a:t>
            </a:r>
            <a:r>
              <a:rPr lang="en-US" sz="4000" i="1" dirty="0" smtClean="0">
                <a:solidFill>
                  <a:schemeClr val="tx1"/>
                </a:solidFill>
              </a:rPr>
              <a:t> </a:t>
            </a:r>
            <a:r>
              <a:rPr lang="en-US" sz="4000" i="1" dirty="0" err="1" smtClean="0">
                <a:solidFill>
                  <a:schemeClr val="tx1"/>
                </a:solidFill>
              </a:rPr>
              <a:t>Ibadah</a:t>
            </a:r>
            <a:endParaRPr lang="en-US" sz="4000" i="1" dirty="0" smtClean="0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714488"/>
            <a:ext cx="7772400" cy="3143272"/>
          </a:xfrm>
        </p:spPr>
        <p:txBody>
          <a:bodyPr/>
          <a:lstStyle/>
          <a:p>
            <a:pPr algn="l" eaLnBrk="1" hangingPunct="1"/>
            <a:r>
              <a:rPr lang="en-US" sz="4000" i="1" dirty="0" err="1" smtClean="0">
                <a:solidFill>
                  <a:srgbClr val="FFFF00"/>
                </a:solidFill>
                <a:latin typeface="Candara" pitchFamily="34" charset="0"/>
                <a:cs typeface="Arial" pitchFamily="34" charset="0"/>
              </a:rPr>
              <a:t>Muhammadiyah</a:t>
            </a:r>
            <a:r>
              <a:rPr lang="en-US" sz="4000" i="1" dirty="0" smtClean="0">
                <a:solidFill>
                  <a:srgbClr val="FFFF00"/>
                </a:solidFill>
                <a:latin typeface="Candara" pitchFamily="34" charset="0"/>
                <a:cs typeface="Arial" pitchFamily="34" charset="0"/>
              </a:rPr>
              <a:t> </a:t>
            </a:r>
            <a:r>
              <a:rPr lang="en-US" sz="4000" i="1" dirty="0" err="1" smtClean="0">
                <a:solidFill>
                  <a:srgbClr val="FFFF00"/>
                </a:solidFill>
                <a:latin typeface="Candara" pitchFamily="34" charset="0"/>
                <a:cs typeface="Arial" pitchFamily="34" charset="0"/>
              </a:rPr>
              <a:t>bekerja</a:t>
            </a:r>
            <a:r>
              <a:rPr lang="en-US" sz="4000" i="1" dirty="0" smtClean="0">
                <a:solidFill>
                  <a:srgbClr val="FFFF00"/>
                </a:solidFill>
                <a:latin typeface="Candara" pitchFamily="34" charset="0"/>
                <a:cs typeface="Arial" pitchFamily="34" charset="0"/>
              </a:rPr>
              <a:t> </a:t>
            </a:r>
            <a:r>
              <a:rPr lang="en-US" sz="4000" i="1" dirty="0" err="1" smtClean="0">
                <a:solidFill>
                  <a:srgbClr val="FFFF00"/>
                </a:solidFill>
                <a:latin typeface="Candara" pitchFamily="34" charset="0"/>
                <a:cs typeface="Arial" pitchFamily="34" charset="0"/>
              </a:rPr>
              <a:t>untuk</a:t>
            </a:r>
            <a:r>
              <a:rPr lang="en-US" sz="4000" i="1" dirty="0" smtClean="0">
                <a:solidFill>
                  <a:srgbClr val="FFFF00"/>
                </a:solidFill>
                <a:latin typeface="Candara" pitchFamily="34" charset="0"/>
                <a:cs typeface="Arial" pitchFamily="34" charset="0"/>
              </a:rPr>
              <a:t> </a:t>
            </a:r>
            <a:r>
              <a:rPr lang="en-US" sz="4000" i="1" dirty="0" err="1" smtClean="0">
                <a:solidFill>
                  <a:srgbClr val="FFFF00"/>
                </a:solidFill>
                <a:latin typeface="Candara" pitchFamily="34" charset="0"/>
                <a:cs typeface="Arial" pitchFamily="34" charset="0"/>
              </a:rPr>
              <a:t>tegaknya</a:t>
            </a:r>
            <a:r>
              <a:rPr lang="en-US" sz="4000" i="1" dirty="0" smtClean="0">
                <a:solidFill>
                  <a:srgbClr val="FFFF00"/>
                </a:solidFill>
                <a:latin typeface="Candara" pitchFamily="34" charset="0"/>
                <a:cs typeface="Arial" pitchFamily="34" charset="0"/>
              </a:rPr>
              <a:t> </a:t>
            </a:r>
            <a:r>
              <a:rPr lang="en-US" sz="4000" i="1" dirty="0" err="1" smtClean="0">
                <a:solidFill>
                  <a:srgbClr val="FFFF00"/>
                </a:solidFill>
                <a:latin typeface="Candara" pitchFamily="34" charset="0"/>
                <a:cs typeface="Arial" pitchFamily="34" charset="0"/>
              </a:rPr>
              <a:t>ibadah</a:t>
            </a:r>
            <a:r>
              <a:rPr lang="en-US" sz="4000" i="1" dirty="0" smtClean="0">
                <a:solidFill>
                  <a:srgbClr val="FFFF00"/>
                </a:solidFill>
                <a:latin typeface="Candara" pitchFamily="34" charset="0"/>
                <a:cs typeface="Arial" pitchFamily="34" charset="0"/>
              </a:rPr>
              <a:t> yang </a:t>
            </a:r>
            <a:r>
              <a:rPr lang="en-US" sz="4000" i="1" dirty="0" err="1" smtClean="0">
                <a:solidFill>
                  <a:srgbClr val="FFFF00"/>
                </a:solidFill>
                <a:latin typeface="Candara" pitchFamily="34" charset="0"/>
                <a:cs typeface="Arial" pitchFamily="34" charset="0"/>
              </a:rPr>
              <a:t>dituntunkan</a:t>
            </a:r>
            <a:r>
              <a:rPr lang="en-US" sz="4000" i="1" dirty="0" smtClean="0">
                <a:solidFill>
                  <a:srgbClr val="FFFF00"/>
                </a:solidFill>
                <a:latin typeface="Candara" pitchFamily="34" charset="0"/>
                <a:cs typeface="Arial" pitchFamily="34" charset="0"/>
              </a:rPr>
              <a:t> </a:t>
            </a:r>
            <a:r>
              <a:rPr lang="en-US" sz="4000" i="1" dirty="0" err="1" smtClean="0">
                <a:solidFill>
                  <a:srgbClr val="FFFF00"/>
                </a:solidFill>
                <a:latin typeface="Candara" pitchFamily="34" charset="0"/>
                <a:cs typeface="Arial" pitchFamily="34" charset="0"/>
              </a:rPr>
              <a:t>oleh</a:t>
            </a:r>
            <a:r>
              <a:rPr lang="en-US" sz="4000" i="1" dirty="0" smtClean="0">
                <a:solidFill>
                  <a:srgbClr val="FFFF00"/>
                </a:solidFill>
                <a:latin typeface="Candara" pitchFamily="34" charset="0"/>
                <a:cs typeface="Arial" pitchFamily="34" charset="0"/>
              </a:rPr>
              <a:t> </a:t>
            </a:r>
            <a:r>
              <a:rPr lang="en-US" sz="4000" i="1" dirty="0" err="1" smtClean="0">
                <a:solidFill>
                  <a:srgbClr val="FFFF00"/>
                </a:solidFill>
                <a:latin typeface="Candara" pitchFamily="34" charset="0"/>
                <a:cs typeface="Arial" pitchFamily="34" charset="0"/>
              </a:rPr>
              <a:t>Rasulullah</a:t>
            </a:r>
            <a:r>
              <a:rPr lang="en-US" sz="4000" i="1" dirty="0" smtClean="0">
                <a:solidFill>
                  <a:srgbClr val="FFFF00"/>
                </a:solidFill>
                <a:latin typeface="Candara" pitchFamily="34" charset="0"/>
                <a:cs typeface="Arial" pitchFamily="34" charset="0"/>
              </a:rPr>
              <a:t> SAW </a:t>
            </a:r>
            <a:r>
              <a:rPr lang="en-US" sz="4000" i="1" dirty="0" err="1" smtClean="0">
                <a:solidFill>
                  <a:srgbClr val="FFFF00"/>
                </a:solidFill>
                <a:latin typeface="Candara" pitchFamily="34" charset="0"/>
                <a:cs typeface="Arial" pitchFamily="34" charset="0"/>
              </a:rPr>
              <a:t>tanpa</a:t>
            </a:r>
            <a:r>
              <a:rPr lang="en-US" sz="4000" i="1" dirty="0" smtClean="0">
                <a:solidFill>
                  <a:srgbClr val="FFFF00"/>
                </a:solidFill>
                <a:latin typeface="Candara" pitchFamily="34" charset="0"/>
                <a:cs typeface="Arial" pitchFamily="34" charset="0"/>
              </a:rPr>
              <a:t> </a:t>
            </a:r>
            <a:r>
              <a:rPr lang="en-US" sz="4000" i="1" dirty="0" err="1" smtClean="0">
                <a:solidFill>
                  <a:srgbClr val="FFFF00"/>
                </a:solidFill>
                <a:latin typeface="Candara" pitchFamily="34" charset="0"/>
                <a:cs typeface="Arial" pitchFamily="34" charset="0"/>
              </a:rPr>
              <a:t>tambahan</a:t>
            </a:r>
            <a:r>
              <a:rPr lang="en-US" sz="4000" i="1" dirty="0" smtClean="0">
                <a:solidFill>
                  <a:srgbClr val="FFFF00"/>
                </a:solidFill>
                <a:latin typeface="Candara" pitchFamily="34" charset="0"/>
                <a:cs typeface="Arial" pitchFamily="34" charset="0"/>
              </a:rPr>
              <a:t> </a:t>
            </a:r>
            <a:r>
              <a:rPr lang="en-US" sz="4000" i="1" dirty="0" err="1" smtClean="0">
                <a:solidFill>
                  <a:srgbClr val="FFFF00"/>
                </a:solidFill>
                <a:latin typeface="Candara" pitchFamily="34" charset="0"/>
                <a:cs typeface="Arial" pitchFamily="34" charset="0"/>
              </a:rPr>
              <a:t>dan</a:t>
            </a:r>
            <a:r>
              <a:rPr lang="en-US" sz="4000" i="1" dirty="0" smtClean="0">
                <a:solidFill>
                  <a:srgbClr val="FFFF00"/>
                </a:solidFill>
                <a:latin typeface="Candara" pitchFamily="34" charset="0"/>
                <a:cs typeface="Arial" pitchFamily="34" charset="0"/>
              </a:rPr>
              <a:t> </a:t>
            </a:r>
            <a:r>
              <a:rPr lang="en-US" sz="4000" i="1" dirty="0" err="1" smtClean="0">
                <a:solidFill>
                  <a:srgbClr val="FFFF00"/>
                </a:solidFill>
                <a:latin typeface="Candara" pitchFamily="34" charset="0"/>
                <a:cs typeface="Arial" pitchFamily="34" charset="0"/>
              </a:rPr>
              <a:t>perubahan</a:t>
            </a:r>
            <a:r>
              <a:rPr lang="en-US" sz="4000" i="1" dirty="0" smtClean="0">
                <a:solidFill>
                  <a:srgbClr val="FFFF00"/>
                </a:solidFill>
                <a:latin typeface="Candara" pitchFamily="34" charset="0"/>
                <a:cs typeface="Arial" pitchFamily="34" charset="0"/>
              </a:rPr>
              <a:t> </a:t>
            </a:r>
            <a:r>
              <a:rPr lang="en-US" sz="4000" i="1" dirty="0" err="1" smtClean="0">
                <a:solidFill>
                  <a:srgbClr val="FFFF00"/>
                </a:solidFill>
                <a:latin typeface="Candara" pitchFamily="34" charset="0"/>
                <a:cs typeface="Arial" pitchFamily="34" charset="0"/>
              </a:rPr>
              <a:t>dari</a:t>
            </a:r>
            <a:r>
              <a:rPr lang="en-US" sz="4000" i="1" dirty="0" smtClean="0">
                <a:solidFill>
                  <a:srgbClr val="FFFF00"/>
                </a:solidFill>
                <a:latin typeface="Candara" pitchFamily="34" charset="0"/>
                <a:cs typeface="Arial" pitchFamily="34" charset="0"/>
              </a:rPr>
              <a:t> </a:t>
            </a:r>
            <a:r>
              <a:rPr lang="en-US" sz="4000" i="1" dirty="0" err="1" smtClean="0">
                <a:solidFill>
                  <a:srgbClr val="FFFF00"/>
                </a:solidFill>
                <a:latin typeface="Candara" pitchFamily="34" charset="0"/>
                <a:cs typeface="Arial" pitchFamily="34" charset="0"/>
              </a:rPr>
              <a:t>manusia</a:t>
            </a:r>
            <a:endParaRPr lang="en-US" sz="4000" i="1" dirty="0" smtClean="0">
              <a:solidFill>
                <a:srgbClr val="FFFF00"/>
              </a:solidFill>
              <a:latin typeface="Candara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14282" y="4071942"/>
            <a:ext cx="4552952" cy="2414590"/>
          </a:xfrm>
        </p:spPr>
        <p:txBody>
          <a:bodyPr>
            <a:normAutofit/>
          </a:bodyPr>
          <a:lstStyle/>
          <a:p>
            <a:pPr marL="320040" indent="-32004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en-US" sz="64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Apa</a:t>
            </a:r>
            <a:r>
              <a:rPr lang="en-US" sz="6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64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itu</a:t>
            </a:r>
            <a:r>
              <a:rPr lang="en-US" sz="6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IBADAH ?</a:t>
            </a:r>
          </a:p>
        </p:txBody>
      </p:sp>
      <p:sp>
        <p:nvSpPr>
          <p:cNvPr id="83971" name="Content Placeholder 1"/>
          <p:cNvSpPr>
            <a:spLocks noGrp="1"/>
          </p:cNvSpPr>
          <p:nvPr>
            <p:ph idx="1"/>
          </p:nvPr>
        </p:nvSpPr>
        <p:spPr>
          <a:xfrm>
            <a:off x="1143000" y="152400"/>
            <a:ext cx="6400800" cy="4054475"/>
          </a:xfrm>
          <a:prstGeom prst="rect">
            <a:avLst/>
          </a:prstGeom>
        </p:spPr>
        <p:txBody>
          <a:bodyPr/>
          <a:lstStyle/>
          <a:p>
            <a:pPr eaLnBrk="1" hangingPunct="1">
              <a:buFont typeface="Georgia" pitchFamily="18" charset="0"/>
              <a:buNone/>
            </a:pPr>
            <a:r>
              <a:rPr lang="en-US" sz="3200" b="1" smtClean="0"/>
              <a:t>Sesi I :</a:t>
            </a:r>
            <a:endParaRPr lang="id-ID" sz="3200" b="1" smtClean="0"/>
          </a:p>
        </p:txBody>
      </p:sp>
      <p:pic>
        <p:nvPicPr>
          <p:cNvPr id="2050" name="Picture 2" descr="C:\Users\mr wee\Pictures\Foto FB\FB_IMG_152950229819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1714488"/>
            <a:ext cx="4048132" cy="4857784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33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2754313"/>
            <a:ext cx="3897313" cy="128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76200"/>
            <a:ext cx="9144000" cy="708025"/>
            <a:chOff x="-2334" y="2227"/>
            <a:chExt cx="3582" cy="473"/>
          </a:xfrm>
        </p:grpSpPr>
        <p:pic>
          <p:nvPicPr>
            <p:cNvPr id="13335" name="Picture 4" descr="yellbluli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-2334" y="2227"/>
              <a:ext cx="3582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3" name="Rectangle 5"/>
            <p:cNvSpPr>
              <a:spLocks noChangeArrowheads="1"/>
            </p:cNvSpPr>
            <p:nvPr/>
          </p:nvSpPr>
          <p:spPr bwMode="auto">
            <a:xfrm>
              <a:off x="-2334" y="2227"/>
              <a:ext cx="3356" cy="4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auhaus 93" pitchFamily="82" charset="0"/>
                </a:rPr>
                <a:t>OPENING</a:t>
              </a:r>
            </a:p>
          </p:txBody>
        </p:sp>
      </p:grpSp>
      <p:pic>
        <p:nvPicPr>
          <p:cNvPr id="13316" name="Picture 99" descr="Picture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43000" y="4824413"/>
            <a:ext cx="1620838" cy="54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101" descr="Picture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76650" y="4195763"/>
            <a:ext cx="12763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102" descr="Picture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10150" y="2538413"/>
            <a:ext cx="70485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Rectangle 81"/>
          <p:cNvSpPr>
            <a:spLocks noChangeArrowheads="1"/>
          </p:cNvSpPr>
          <p:nvPr/>
        </p:nvSpPr>
        <p:spPr bwMode="gray">
          <a:xfrm rot="-7829975">
            <a:off x="4532313" y="4065588"/>
            <a:ext cx="960437" cy="192087"/>
          </a:xfrm>
          <a:prstGeom prst="rect">
            <a:avLst/>
          </a:prstGeom>
          <a:gradFill rotWithShape="1">
            <a:gsLst>
              <a:gs pos="0">
                <a:srgbClr val="454545"/>
              </a:gs>
              <a:gs pos="50000">
                <a:srgbClr val="969696"/>
              </a:gs>
              <a:gs pos="100000">
                <a:srgbClr val="454545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50" name="Rectangle 78"/>
          <p:cNvSpPr>
            <a:spLocks noChangeArrowheads="1"/>
          </p:cNvSpPr>
          <p:nvPr/>
        </p:nvSpPr>
        <p:spPr bwMode="gray">
          <a:xfrm rot="-743917">
            <a:off x="2543175" y="3613150"/>
            <a:ext cx="1009650" cy="173038"/>
          </a:xfrm>
          <a:prstGeom prst="rect">
            <a:avLst/>
          </a:prstGeom>
          <a:gradFill rotWithShape="1">
            <a:gsLst>
              <a:gs pos="0">
                <a:srgbClr val="454545"/>
              </a:gs>
              <a:gs pos="50000">
                <a:srgbClr val="969696"/>
              </a:gs>
              <a:gs pos="100000">
                <a:srgbClr val="454545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52" name="Rectangle 79"/>
          <p:cNvSpPr>
            <a:spLocks noChangeArrowheads="1"/>
          </p:cNvSpPr>
          <p:nvPr/>
        </p:nvSpPr>
        <p:spPr bwMode="gray">
          <a:xfrm rot="-3205350">
            <a:off x="4660107" y="2520156"/>
            <a:ext cx="596900" cy="131763"/>
          </a:xfrm>
          <a:prstGeom prst="rect">
            <a:avLst/>
          </a:prstGeom>
          <a:gradFill rotWithShape="1">
            <a:gsLst>
              <a:gs pos="0">
                <a:srgbClr val="454545"/>
              </a:gs>
              <a:gs pos="50000">
                <a:srgbClr val="969696"/>
              </a:gs>
              <a:gs pos="100000">
                <a:srgbClr val="454545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grpSp>
        <p:nvGrpSpPr>
          <p:cNvPr id="3" name="Group 53"/>
          <p:cNvGrpSpPr>
            <a:grpSpLocks/>
          </p:cNvGrpSpPr>
          <p:nvPr/>
        </p:nvGrpSpPr>
        <p:grpSpPr bwMode="auto">
          <a:xfrm>
            <a:off x="3481388" y="2552700"/>
            <a:ext cx="1609725" cy="1590675"/>
            <a:chOff x="2016" y="1920"/>
            <a:chExt cx="1680" cy="1680"/>
          </a:xfrm>
        </p:grpSpPr>
        <p:sp>
          <p:nvSpPr>
            <p:cNvPr id="13333" name="Oval 54"/>
            <p:cNvSpPr>
              <a:spLocks noChangeArrowheads="1"/>
            </p:cNvSpPr>
            <p:nvPr/>
          </p:nvSpPr>
          <p:spPr bwMode="gray">
            <a:xfrm>
              <a:off x="2016" y="1920"/>
              <a:ext cx="1680" cy="1680"/>
            </a:xfrm>
            <a:prstGeom prst="ellipse">
              <a:avLst/>
            </a:prstGeom>
            <a:gradFill rotWithShape="1">
              <a:gsLst>
                <a:gs pos="0">
                  <a:srgbClr val="33CCCC"/>
                </a:gs>
                <a:gs pos="100000">
                  <a:srgbClr val="0C3232"/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3334" name="Freeform 55"/>
            <p:cNvSpPr>
              <a:spLocks/>
            </p:cNvSpPr>
            <p:nvPr/>
          </p:nvSpPr>
          <p:spPr bwMode="gray">
            <a:xfrm>
              <a:off x="2208" y="1948"/>
              <a:ext cx="1296" cy="634"/>
            </a:xfrm>
            <a:custGeom>
              <a:avLst/>
              <a:gdLst>
                <a:gd name="T0" fmla="*/ 124 w 1321"/>
                <a:gd name="T1" fmla="*/ 4 h 712"/>
                <a:gd name="T2" fmla="*/ 126 w 1321"/>
                <a:gd name="T3" fmla="*/ 4 h 712"/>
                <a:gd name="T4" fmla="*/ 126 w 1321"/>
                <a:gd name="T5" fmla="*/ 4 h 712"/>
                <a:gd name="T6" fmla="*/ 125 w 1321"/>
                <a:gd name="T7" fmla="*/ 4 h 712"/>
                <a:gd name="T8" fmla="*/ 124 w 1321"/>
                <a:gd name="T9" fmla="*/ 4 h 712"/>
                <a:gd name="T10" fmla="*/ 122 w 1321"/>
                <a:gd name="T11" fmla="*/ 4 h 712"/>
                <a:gd name="T12" fmla="*/ 119 w 1321"/>
                <a:gd name="T13" fmla="*/ 4 h 712"/>
                <a:gd name="T14" fmla="*/ 115 w 1321"/>
                <a:gd name="T15" fmla="*/ 4 h 712"/>
                <a:gd name="T16" fmla="*/ 111 w 1321"/>
                <a:gd name="T17" fmla="*/ 4 h 712"/>
                <a:gd name="T18" fmla="*/ 106 w 1321"/>
                <a:gd name="T19" fmla="*/ 4 h 712"/>
                <a:gd name="T20" fmla="*/ 100 w 1321"/>
                <a:gd name="T21" fmla="*/ 4 h 712"/>
                <a:gd name="T22" fmla="*/ 93 w 1321"/>
                <a:gd name="T23" fmla="*/ 4 h 712"/>
                <a:gd name="T24" fmla="*/ 85 w 1321"/>
                <a:gd name="T25" fmla="*/ 4 h 712"/>
                <a:gd name="T26" fmla="*/ 77 w 1321"/>
                <a:gd name="T27" fmla="*/ 4 h 712"/>
                <a:gd name="T28" fmla="*/ 76 w 1321"/>
                <a:gd name="T29" fmla="*/ 4 h 712"/>
                <a:gd name="T30" fmla="*/ 49 w 1321"/>
                <a:gd name="T31" fmla="*/ 4 h 712"/>
                <a:gd name="T32" fmla="*/ 48 w 1321"/>
                <a:gd name="T33" fmla="*/ 4 h 712"/>
                <a:gd name="T34" fmla="*/ 41 w 1321"/>
                <a:gd name="T35" fmla="*/ 4 h 712"/>
                <a:gd name="T36" fmla="*/ 32 w 1321"/>
                <a:gd name="T37" fmla="*/ 4 h 712"/>
                <a:gd name="T38" fmla="*/ 26 w 1321"/>
                <a:gd name="T39" fmla="*/ 4 h 712"/>
                <a:gd name="T40" fmla="*/ 26 w 1321"/>
                <a:gd name="T41" fmla="*/ 4 h 712"/>
                <a:gd name="T42" fmla="*/ 26 w 1321"/>
                <a:gd name="T43" fmla="*/ 4 h 712"/>
                <a:gd name="T44" fmla="*/ 26 w 1321"/>
                <a:gd name="T45" fmla="*/ 4 h 712"/>
                <a:gd name="T46" fmla="*/ 26 w 1321"/>
                <a:gd name="T47" fmla="*/ 4 h 712"/>
                <a:gd name="T48" fmla="*/ 26 w 1321"/>
                <a:gd name="T49" fmla="*/ 4 h 712"/>
                <a:gd name="T50" fmla="*/ 26 w 1321"/>
                <a:gd name="T51" fmla="*/ 4 h 712"/>
                <a:gd name="T52" fmla="*/ 18 w 1321"/>
                <a:gd name="T53" fmla="*/ 4 h 712"/>
                <a:gd name="T54" fmla="*/ 6 w 1321"/>
                <a:gd name="T55" fmla="*/ 4 h 712"/>
                <a:gd name="T56" fmla="*/ 0 w 1321"/>
                <a:gd name="T57" fmla="*/ 4 h 712"/>
                <a:gd name="T58" fmla="*/ 0 w 1321"/>
                <a:gd name="T59" fmla="*/ 4 h 712"/>
                <a:gd name="T60" fmla="*/ 4 w 1321"/>
                <a:gd name="T61" fmla="*/ 4 h 712"/>
                <a:gd name="T62" fmla="*/ 16 w 1321"/>
                <a:gd name="T63" fmla="*/ 4 h 712"/>
                <a:gd name="T64" fmla="*/ 26 w 1321"/>
                <a:gd name="T65" fmla="*/ 4 h 712"/>
                <a:gd name="T66" fmla="*/ 26 w 1321"/>
                <a:gd name="T67" fmla="*/ 4 h 712"/>
                <a:gd name="T68" fmla="*/ 26 w 1321"/>
                <a:gd name="T69" fmla="*/ 4 h 712"/>
                <a:gd name="T70" fmla="*/ 26 w 1321"/>
                <a:gd name="T71" fmla="*/ 4 h 712"/>
                <a:gd name="T72" fmla="*/ 26 w 1321"/>
                <a:gd name="T73" fmla="*/ 4 h 712"/>
                <a:gd name="T74" fmla="*/ 31 w 1321"/>
                <a:gd name="T75" fmla="*/ 4 h 712"/>
                <a:gd name="T76" fmla="*/ 41 w 1321"/>
                <a:gd name="T77" fmla="*/ 4 h 712"/>
                <a:gd name="T78" fmla="*/ 51 w 1321"/>
                <a:gd name="T79" fmla="*/ 4 h 712"/>
                <a:gd name="T80" fmla="*/ 59 w 1321"/>
                <a:gd name="T81" fmla="*/ 4 h 712"/>
                <a:gd name="T82" fmla="*/ 66 w 1321"/>
                <a:gd name="T83" fmla="*/ 0 h 712"/>
                <a:gd name="T84" fmla="*/ 66 w 1321"/>
                <a:gd name="T85" fmla="*/ 0 h 712"/>
                <a:gd name="T86" fmla="*/ 73 w 1321"/>
                <a:gd name="T87" fmla="*/ 4 h 712"/>
                <a:gd name="T88" fmla="*/ 79 w 1321"/>
                <a:gd name="T89" fmla="*/ 4 h 712"/>
                <a:gd name="T90" fmla="*/ 89 w 1321"/>
                <a:gd name="T91" fmla="*/ 4 h 712"/>
                <a:gd name="T92" fmla="*/ 98 w 1321"/>
                <a:gd name="T93" fmla="*/ 4 h 712"/>
                <a:gd name="T94" fmla="*/ 105 w 1321"/>
                <a:gd name="T95" fmla="*/ 4 h 712"/>
                <a:gd name="T96" fmla="*/ 111 w 1321"/>
                <a:gd name="T97" fmla="*/ 4 h 712"/>
                <a:gd name="T98" fmla="*/ 116 w 1321"/>
                <a:gd name="T99" fmla="*/ 4 h 712"/>
                <a:gd name="T100" fmla="*/ 121 w 1321"/>
                <a:gd name="T101" fmla="*/ 4 h 712"/>
                <a:gd name="T102" fmla="*/ 124 w 1321"/>
                <a:gd name="T103" fmla="*/ 4 h 712"/>
                <a:gd name="T104" fmla="*/ 124 w 1321"/>
                <a:gd name="T105" fmla="*/ 4 h 71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321"/>
                <a:gd name="T160" fmla="*/ 0 h 712"/>
                <a:gd name="T161" fmla="*/ 1321 w 1321"/>
                <a:gd name="T162" fmla="*/ 712 h 71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33CCCC"/>
                </a:gs>
              </a:gsLst>
              <a:lin ang="5400000" scaled="1"/>
            </a:gradFill>
            <a:ln w="0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54" name="Text Box 56"/>
          <p:cNvSpPr txBox="1">
            <a:spLocks noChangeArrowheads="1"/>
          </p:cNvSpPr>
          <p:nvPr/>
        </p:nvSpPr>
        <p:spPr bwMode="gray">
          <a:xfrm>
            <a:off x="3484563" y="3108325"/>
            <a:ext cx="1620837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TUJUAN</a:t>
            </a:r>
            <a:endParaRPr lang="en-US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  <a:p>
            <a:pPr>
              <a:defRPr/>
            </a:pPr>
            <a:endParaRPr lang="en-US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grpSp>
        <p:nvGrpSpPr>
          <p:cNvPr id="4" name="Group 68"/>
          <p:cNvGrpSpPr>
            <a:grpSpLocks/>
          </p:cNvGrpSpPr>
          <p:nvPr/>
        </p:nvGrpSpPr>
        <p:grpSpPr bwMode="auto">
          <a:xfrm>
            <a:off x="4891088" y="1066800"/>
            <a:ext cx="1479550" cy="1547813"/>
            <a:chOff x="2016" y="1920"/>
            <a:chExt cx="1680" cy="1680"/>
          </a:xfrm>
        </p:grpSpPr>
        <p:sp>
          <p:nvSpPr>
            <p:cNvPr id="13331" name="Oval 69"/>
            <p:cNvSpPr>
              <a:spLocks noChangeArrowheads="1"/>
            </p:cNvSpPr>
            <p:nvPr/>
          </p:nvSpPr>
          <p:spPr bwMode="gray">
            <a:xfrm>
              <a:off x="2016" y="1920"/>
              <a:ext cx="1680" cy="1680"/>
            </a:xfrm>
            <a:prstGeom prst="ellipse">
              <a:avLst/>
            </a:prstGeom>
            <a:gradFill rotWithShape="1">
              <a:gsLst>
                <a:gs pos="0">
                  <a:srgbClr val="CCCC00"/>
                </a:gs>
                <a:gs pos="100000">
                  <a:srgbClr val="323200"/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3332" name="Freeform 70"/>
            <p:cNvSpPr>
              <a:spLocks/>
            </p:cNvSpPr>
            <p:nvPr/>
          </p:nvSpPr>
          <p:spPr bwMode="gray">
            <a:xfrm>
              <a:off x="2209" y="1948"/>
              <a:ext cx="1294" cy="634"/>
            </a:xfrm>
            <a:custGeom>
              <a:avLst/>
              <a:gdLst>
                <a:gd name="T0" fmla="*/ 1126 w 1321"/>
                <a:gd name="T1" fmla="*/ 177 h 712"/>
                <a:gd name="T2" fmla="*/ 1140 w 1321"/>
                <a:gd name="T3" fmla="*/ 197 h 712"/>
                <a:gd name="T4" fmla="*/ 1144 w 1321"/>
                <a:gd name="T5" fmla="*/ 214 h 712"/>
                <a:gd name="T6" fmla="*/ 1138 w 1321"/>
                <a:gd name="T7" fmla="*/ 229 h 712"/>
                <a:gd name="T8" fmla="*/ 1124 w 1321"/>
                <a:gd name="T9" fmla="*/ 243 h 712"/>
                <a:gd name="T10" fmla="*/ 1102 w 1321"/>
                <a:gd name="T11" fmla="*/ 257 h 712"/>
                <a:gd name="T12" fmla="*/ 1073 w 1321"/>
                <a:gd name="T13" fmla="*/ 268 h 712"/>
                <a:gd name="T14" fmla="*/ 1035 w 1321"/>
                <a:gd name="T15" fmla="*/ 279 h 712"/>
                <a:gd name="T16" fmla="*/ 992 w 1321"/>
                <a:gd name="T17" fmla="*/ 289 h 712"/>
                <a:gd name="T18" fmla="*/ 945 w 1321"/>
                <a:gd name="T19" fmla="*/ 296 h 712"/>
                <a:gd name="T20" fmla="*/ 892 w 1321"/>
                <a:gd name="T21" fmla="*/ 303 h 712"/>
                <a:gd name="T22" fmla="*/ 837 w 1321"/>
                <a:gd name="T23" fmla="*/ 307 h 712"/>
                <a:gd name="T24" fmla="*/ 775 w 1321"/>
                <a:gd name="T25" fmla="*/ 313 h 712"/>
                <a:gd name="T26" fmla="*/ 713 w 1321"/>
                <a:gd name="T27" fmla="*/ 315 h 712"/>
                <a:gd name="T28" fmla="*/ 688 w 1321"/>
                <a:gd name="T29" fmla="*/ 316 h 712"/>
                <a:gd name="T30" fmla="*/ 411 w 1321"/>
                <a:gd name="T31" fmla="*/ 316 h 712"/>
                <a:gd name="T32" fmla="*/ 408 w 1321"/>
                <a:gd name="T33" fmla="*/ 316 h 712"/>
                <a:gd name="T34" fmla="*/ 354 w 1321"/>
                <a:gd name="T35" fmla="*/ 314 h 712"/>
                <a:gd name="T36" fmla="*/ 301 w 1321"/>
                <a:gd name="T37" fmla="*/ 313 h 712"/>
                <a:gd name="T38" fmla="*/ 251 w 1321"/>
                <a:gd name="T39" fmla="*/ 309 h 712"/>
                <a:gd name="T40" fmla="*/ 204 w 1321"/>
                <a:gd name="T41" fmla="*/ 306 h 712"/>
                <a:gd name="T42" fmla="*/ 161 w 1321"/>
                <a:gd name="T43" fmla="*/ 300 h 712"/>
                <a:gd name="T44" fmla="*/ 120 w 1321"/>
                <a:gd name="T45" fmla="*/ 293 h 712"/>
                <a:gd name="T46" fmla="*/ 88 w 1321"/>
                <a:gd name="T47" fmla="*/ 288 h 712"/>
                <a:gd name="T48" fmla="*/ 60 w 1321"/>
                <a:gd name="T49" fmla="*/ 280 h 712"/>
                <a:gd name="T50" fmla="*/ 32 w 1321"/>
                <a:gd name="T51" fmla="*/ 270 h 712"/>
                <a:gd name="T52" fmla="*/ 18 w 1321"/>
                <a:gd name="T53" fmla="*/ 258 h 712"/>
                <a:gd name="T54" fmla="*/ 6 w 1321"/>
                <a:gd name="T55" fmla="*/ 246 h 712"/>
                <a:gd name="T56" fmla="*/ 0 w 1321"/>
                <a:gd name="T57" fmla="*/ 232 h 712"/>
                <a:gd name="T58" fmla="*/ 0 w 1321"/>
                <a:gd name="T59" fmla="*/ 231 h 712"/>
                <a:gd name="T60" fmla="*/ 4 w 1321"/>
                <a:gd name="T61" fmla="*/ 215 h 712"/>
                <a:gd name="T62" fmla="*/ 16 w 1321"/>
                <a:gd name="T63" fmla="*/ 198 h 712"/>
                <a:gd name="T64" fmla="*/ 44 w 1321"/>
                <a:gd name="T65" fmla="*/ 164 h 712"/>
                <a:gd name="T66" fmla="*/ 80 w 1321"/>
                <a:gd name="T67" fmla="*/ 133 h 712"/>
                <a:gd name="T68" fmla="*/ 126 w 1321"/>
                <a:gd name="T69" fmla="*/ 105 h 712"/>
                <a:gd name="T70" fmla="*/ 176 w 1321"/>
                <a:gd name="T71" fmla="*/ 78 h 712"/>
                <a:gd name="T72" fmla="*/ 234 w 1321"/>
                <a:gd name="T73" fmla="*/ 54 h 712"/>
                <a:gd name="T74" fmla="*/ 295 w 1321"/>
                <a:gd name="T75" fmla="*/ 37 h 712"/>
                <a:gd name="T76" fmla="*/ 359 w 1321"/>
                <a:gd name="T77" fmla="*/ 20 h 712"/>
                <a:gd name="T78" fmla="*/ 430 w 1321"/>
                <a:gd name="T79" fmla="*/ 10 h 712"/>
                <a:gd name="T80" fmla="*/ 503 w 1321"/>
                <a:gd name="T81" fmla="*/ 4 h 712"/>
                <a:gd name="T82" fmla="*/ 577 w 1321"/>
                <a:gd name="T83" fmla="*/ 0 h 712"/>
                <a:gd name="T84" fmla="*/ 577 w 1321"/>
                <a:gd name="T85" fmla="*/ 0 h 712"/>
                <a:gd name="T86" fmla="*/ 656 w 1321"/>
                <a:gd name="T87" fmla="*/ 4 h 712"/>
                <a:gd name="T88" fmla="*/ 733 w 1321"/>
                <a:gd name="T89" fmla="*/ 10 h 712"/>
                <a:gd name="T90" fmla="*/ 806 w 1321"/>
                <a:gd name="T91" fmla="*/ 23 h 712"/>
                <a:gd name="T92" fmla="*/ 874 w 1321"/>
                <a:gd name="T93" fmla="*/ 40 h 712"/>
                <a:gd name="T94" fmla="*/ 936 w 1321"/>
                <a:gd name="T95" fmla="*/ 61 h 712"/>
                <a:gd name="T96" fmla="*/ 994 w 1321"/>
                <a:gd name="T97" fmla="*/ 86 h 712"/>
                <a:gd name="T98" fmla="*/ 1045 w 1321"/>
                <a:gd name="T99" fmla="*/ 113 h 712"/>
                <a:gd name="T100" fmla="*/ 1088 w 1321"/>
                <a:gd name="T101" fmla="*/ 144 h 712"/>
                <a:gd name="T102" fmla="*/ 1126 w 1321"/>
                <a:gd name="T103" fmla="*/ 177 h 712"/>
                <a:gd name="T104" fmla="*/ 1126 w 1321"/>
                <a:gd name="T105" fmla="*/ 177 h 71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321"/>
                <a:gd name="T160" fmla="*/ 0 h 712"/>
                <a:gd name="T161" fmla="*/ 1321 w 1321"/>
                <a:gd name="T162" fmla="*/ 712 h 71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CC00"/>
                </a:gs>
              </a:gsLst>
              <a:lin ang="5400000" scaled="1"/>
            </a:gradFill>
            <a:ln w="0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3200" b="1">
                  <a:latin typeface="Arial Black" pitchFamily="34" charset="0"/>
                </a:rPr>
                <a:t>3</a:t>
              </a:r>
            </a:p>
          </p:txBody>
        </p:sp>
      </p:grpSp>
      <p:grpSp>
        <p:nvGrpSpPr>
          <p:cNvPr id="5" name="Group 72"/>
          <p:cNvGrpSpPr>
            <a:grpSpLocks/>
          </p:cNvGrpSpPr>
          <p:nvPr/>
        </p:nvGrpSpPr>
        <p:grpSpPr bwMode="auto">
          <a:xfrm>
            <a:off x="381000" y="3074988"/>
            <a:ext cx="2309813" cy="2428875"/>
            <a:chOff x="2016" y="1920"/>
            <a:chExt cx="1680" cy="1680"/>
          </a:xfrm>
        </p:grpSpPr>
        <p:sp>
          <p:nvSpPr>
            <p:cNvPr id="13329" name="Oval 73"/>
            <p:cNvSpPr>
              <a:spLocks noChangeArrowheads="1"/>
            </p:cNvSpPr>
            <p:nvPr/>
          </p:nvSpPr>
          <p:spPr bwMode="gray">
            <a:xfrm>
              <a:off x="2016" y="1920"/>
              <a:ext cx="1680" cy="1680"/>
            </a:xfrm>
            <a:prstGeom prst="ellipse">
              <a:avLst/>
            </a:prstGeom>
            <a:gradFill rotWithShape="1">
              <a:gsLst>
                <a:gs pos="0">
                  <a:srgbClr val="FFCC66"/>
                </a:gs>
                <a:gs pos="100000">
                  <a:srgbClr val="3E3219"/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3330" name="Freeform 74"/>
            <p:cNvSpPr>
              <a:spLocks/>
            </p:cNvSpPr>
            <p:nvPr/>
          </p:nvSpPr>
          <p:spPr bwMode="gray">
            <a:xfrm>
              <a:off x="2206" y="1967"/>
              <a:ext cx="1296" cy="634"/>
            </a:xfrm>
            <a:custGeom>
              <a:avLst/>
              <a:gdLst>
                <a:gd name="T0" fmla="*/ 124 w 1321"/>
                <a:gd name="T1" fmla="*/ 4 h 712"/>
                <a:gd name="T2" fmla="*/ 126 w 1321"/>
                <a:gd name="T3" fmla="*/ 4 h 712"/>
                <a:gd name="T4" fmla="*/ 126 w 1321"/>
                <a:gd name="T5" fmla="*/ 4 h 712"/>
                <a:gd name="T6" fmla="*/ 125 w 1321"/>
                <a:gd name="T7" fmla="*/ 4 h 712"/>
                <a:gd name="T8" fmla="*/ 124 w 1321"/>
                <a:gd name="T9" fmla="*/ 4 h 712"/>
                <a:gd name="T10" fmla="*/ 122 w 1321"/>
                <a:gd name="T11" fmla="*/ 4 h 712"/>
                <a:gd name="T12" fmla="*/ 119 w 1321"/>
                <a:gd name="T13" fmla="*/ 4 h 712"/>
                <a:gd name="T14" fmla="*/ 115 w 1321"/>
                <a:gd name="T15" fmla="*/ 4 h 712"/>
                <a:gd name="T16" fmla="*/ 111 w 1321"/>
                <a:gd name="T17" fmla="*/ 4 h 712"/>
                <a:gd name="T18" fmla="*/ 106 w 1321"/>
                <a:gd name="T19" fmla="*/ 4 h 712"/>
                <a:gd name="T20" fmla="*/ 100 w 1321"/>
                <a:gd name="T21" fmla="*/ 4 h 712"/>
                <a:gd name="T22" fmla="*/ 93 w 1321"/>
                <a:gd name="T23" fmla="*/ 4 h 712"/>
                <a:gd name="T24" fmla="*/ 85 w 1321"/>
                <a:gd name="T25" fmla="*/ 4 h 712"/>
                <a:gd name="T26" fmla="*/ 77 w 1321"/>
                <a:gd name="T27" fmla="*/ 4 h 712"/>
                <a:gd name="T28" fmla="*/ 76 w 1321"/>
                <a:gd name="T29" fmla="*/ 4 h 712"/>
                <a:gd name="T30" fmla="*/ 49 w 1321"/>
                <a:gd name="T31" fmla="*/ 4 h 712"/>
                <a:gd name="T32" fmla="*/ 48 w 1321"/>
                <a:gd name="T33" fmla="*/ 4 h 712"/>
                <a:gd name="T34" fmla="*/ 41 w 1321"/>
                <a:gd name="T35" fmla="*/ 4 h 712"/>
                <a:gd name="T36" fmla="*/ 32 w 1321"/>
                <a:gd name="T37" fmla="*/ 4 h 712"/>
                <a:gd name="T38" fmla="*/ 26 w 1321"/>
                <a:gd name="T39" fmla="*/ 4 h 712"/>
                <a:gd name="T40" fmla="*/ 26 w 1321"/>
                <a:gd name="T41" fmla="*/ 4 h 712"/>
                <a:gd name="T42" fmla="*/ 26 w 1321"/>
                <a:gd name="T43" fmla="*/ 4 h 712"/>
                <a:gd name="T44" fmla="*/ 26 w 1321"/>
                <a:gd name="T45" fmla="*/ 4 h 712"/>
                <a:gd name="T46" fmla="*/ 26 w 1321"/>
                <a:gd name="T47" fmla="*/ 4 h 712"/>
                <a:gd name="T48" fmla="*/ 26 w 1321"/>
                <a:gd name="T49" fmla="*/ 4 h 712"/>
                <a:gd name="T50" fmla="*/ 26 w 1321"/>
                <a:gd name="T51" fmla="*/ 4 h 712"/>
                <a:gd name="T52" fmla="*/ 18 w 1321"/>
                <a:gd name="T53" fmla="*/ 4 h 712"/>
                <a:gd name="T54" fmla="*/ 6 w 1321"/>
                <a:gd name="T55" fmla="*/ 4 h 712"/>
                <a:gd name="T56" fmla="*/ 0 w 1321"/>
                <a:gd name="T57" fmla="*/ 4 h 712"/>
                <a:gd name="T58" fmla="*/ 0 w 1321"/>
                <a:gd name="T59" fmla="*/ 4 h 712"/>
                <a:gd name="T60" fmla="*/ 4 w 1321"/>
                <a:gd name="T61" fmla="*/ 4 h 712"/>
                <a:gd name="T62" fmla="*/ 16 w 1321"/>
                <a:gd name="T63" fmla="*/ 4 h 712"/>
                <a:gd name="T64" fmla="*/ 26 w 1321"/>
                <a:gd name="T65" fmla="*/ 4 h 712"/>
                <a:gd name="T66" fmla="*/ 26 w 1321"/>
                <a:gd name="T67" fmla="*/ 4 h 712"/>
                <a:gd name="T68" fmla="*/ 26 w 1321"/>
                <a:gd name="T69" fmla="*/ 4 h 712"/>
                <a:gd name="T70" fmla="*/ 26 w 1321"/>
                <a:gd name="T71" fmla="*/ 4 h 712"/>
                <a:gd name="T72" fmla="*/ 26 w 1321"/>
                <a:gd name="T73" fmla="*/ 4 h 712"/>
                <a:gd name="T74" fmla="*/ 31 w 1321"/>
                <a:gd name="T75" fmla="*/ 4 h 712"/>
                <a:gd name="T76" fmla="*/ 41 w 1321"/>
                <a:gd name="T77" fmla="*/ 4 h 712"/>
                <a:gd name="T78" fmla="*/ 51 w 1321"/>
                <a:gd name="T79" fmla="*/ 4 h 712"/>
                <a:gd name="T80" fmla="*/ 59 w 1321"/>
                <a:gd name="T81" fmla="*/ 4 h 712"/>
                <a:gd name="T82" fmla="*/ 66 w 1321"/>
                <a:gd name="T83" fmla="*/ 0 h 712"/>
                <a:gd name="T84" fmla="*/ 66 w 1321"/>
                <a:gd name="T85" fmla="*/ 0 h 712"/>
                <a:gd name="T86" fmla="*/ 73 w 1321"/>
                <a:gd name="T87" fmla="*/ 4 h 712"/>
                <a:gd name="T88" fmla="*/ 79 w 1321"/>
                <a:gd name="T89" fmla="*/ 4 h 712"/>
                <a:gd name="T90" fmla="*/ 89 w 1321"/>
                <a:gd name="T91" fmla="*/ 4 h 712"/>
                <a:gd name="T92" fmla="*/ 98 w 1321"/>
                <a:gd name="T93" fmla="*/ 4 h 712"/>
                <a:gd name="T94" fmla="*/ 105 w 1321"/>
                <a:gd name="T95" fmla="*/ 4 h 712"/>
                <a:gd name="T96" fmla="*/ 111 w 1321"/>
                <a:gd name="T97" fmla="*/ 4 h 712"/>
                <a:gd name="T98" fmla="*/ 116 w 1321"/>
                <a:gd name="T99" fmla="*/ 4 h 712"/>
                <a:gd name="T100" fmla="*/ 121 w 1321"/>
                <a:gd name="T101" fmla="*/ 4 h 712"/>
                <a:gd name="T102" fmla="*/ 124 w 1321"/>
                <a:gd name="T103" fmla="*/ 4 h 712"/>
                <a:gd name="T104" fmla="*/ 124 w 1321"/>
                <a:gd name="T105" fmla="*/ 4 h 71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321"/>
                <a:gd name="T160" fmla="*/ 0 h 712"/>
                <a:gd name="T161" fmla="*/ 1321 w 1321"/>
                <a:gd name="T162" fmla="*/ 712 h 71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CC66"/>
                </a:gs>
              </a:gsLst>
              <a:lin ang="5400000" scaled="1"/>
            </a:gradFill>
            <a:ln w="0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5400">
                  <a:solidFill>
                    <a:srgbClr val="00B050"/>
                  </a:solidFill>
                  <a:latin typeface="Arial Black" pitchFamily="34" charset="0"/>
                </a:rPr>
                <a:t>1</a:t>
              </a:r>
            </a:p>
          </p:txBody>
        </p:sp>
      </p:grpSp>
      <p:grpSp>
        <p:nvGrpSpPr>
          <p:cNvPr id="6" name="Group 75"/>
          <p:cNvGrpSpPr>
            <a:grpSpLocks/>
          </p:cNvGrpSpPr>
          <p:nvPr/>
        </p:nvGrpSpPr>
        <p:grpSpPr bwMode="auto">
          <a:xfrm>
            <a:off x="4822825" y="4287838"/>
            <a:ext cx="2416175" cy="2441575"/>
            <a:chOff x="2016" y="1920"/>
            <a:chExt cx="1680" cy="1680"/>
          </a:xfrm>
        </p:grpSpPr>
        <p:sp>
          <p:nvSpPr>
            <p:cNvPr id="13327" name="Oval 76"/>
            <p:cNvSpPr>
              <a:spLocks noChangeArrowheads="1"/>
            </p:cNvSpPr>
            <p:nvPr/>
          </p:nvSpPr>
          <p:spPr bwMode="gray">
            <a:xfrm>
              <a:off x="2016" y="1920"/>
              <a:ext cx="1680" cy="1680"/>
            </a:xfrm>
            <a:prstGeom prst="ellipse">
              <a:avLst/>
            </a:prstGeom>
            <a:gradFill rotWithShape="1">
              <a:gsLst>
                <a:gs pos="0">
                  <a:srgbClr val="9942E0"/>
                </a:gs>
                <a:gs pos="100000">
                  <a:srgbClr val="471F68"/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3328" name="Freeform 77"/>
            <p:cNvSpPr>
              <a:spLocks/>
            </p:cNvSpPr>
            <p:nvPr/>
          </p:nvSpPr>
          <p:spPr bwMode="gray">
            <a:xfrm>
              <a:off x="2208" y="1948"/>
              <a:ext cx="1296" cy="634"/>
            </a:xfrm>
            <a:custGeom>
              <a:avLst/>
              <a:gdLst>
                <a:gd name="T0" fmla="*/ 124 w 1321"/>
                <a:gd name="T1" fmla="*/ 4 h 712"/>
                <a:gd name="T2" fmla="*/ 126 w 1321"/>
                <a:gd name="T3" fmla="*/ 4 h 712"/>
                <a:gd name="T4" fmla="*/ 126 w 1321"/>
                <a:gd name="T5" fmla="*/ 4 h 712"/>
                <a:gd name="T6" fmla="*/ 125 w 1321"/>
                <a:gd name="T7" fmla="*/ 4 h 712"/>
                <a:gd name="T8" fmla="*/ 124 w 1321"/>
                <a:gd name="T9" fmla="*/ 4 h 712"/>
                <a:gd name="T10" fmla="*/ 122 w 1321"/>
                <a:gd name="T11" fmla="*/ 4 h 712"/>
                <a:gd name="T12" fmla="*/ 119 w 1321"/>
                <a:gd name="T13" fmla="*/ 4 h 712"/>
                <a:gd name="T14" fmla="*/ 115 w 1321"/>
                <a:gd name="T15" fmla="*/ 4 h 712"/>
                <a:gd name="T16" fmla="*/ 111 w 1321"/>
                <a:gd name="T17" fmla="*/ 4 h 712"/>
                <a:gd name="T18" fmla="*/ 106 w 1321"/>
                <a:gd name="T19" fmla="*/ 4 h 712"/>
                <a:gd name="T20" fmla="*/ 100 w 1321"/>
                <a:gd name="T21" fmla="*/ 4 h 712"/>
                <a:gd name="T22" fmla="*/ 93 w 1321"/>
                <a:gd name="T23" fmla="*/ 4 h 712"/>
                <a:gd name="T24" fmla="*/ 85 w 1321"/>
                <a:gd name="T25" fmla="*/ 4 h 712"/>
                <a:gd name="T26" fmla="*/ 77 w 1321"/>
                <a:gd name="T27" fmla="*/ 4 h 712"/>
                <a:gd name="T28" fmla="*/ 76 w 1321"/>
                <a:gd name="T29" fmla="*/ 4 h 712"/>
                <a:gd name="T30" fmla="*/ 49 w 1321"/>
                <a:gd name="T31" fmla="*/ 4 h 712"/>
                <a:gd name="T32" fmla="*/ 48 w 1321"/>
                <a:gd name="T33" fmla="*/ 4 h 712"/>
                <a:gd name="T34" fmla="*/ 41 w 1321"/>
                <a:gd name="T35" fmla="*/ 4 h 712"/>
                <a:gd name="T36" fmla="*/ 32 w 1321"/>
                <a:gd name="T37" fmla="*/ 4 h 712"/>
                <a:gd name="T38" fmla="*/ 26 w 1321"/>
                <a:gd name="T39" fmla="*/ 4 h 712"/>
                <a:gd name="T40" fmla="*/ 26 w 1321"/>
                <a:gd name="T41" fmla="*/ 4 h 712"/>
                <a:gd name="T42" fmla="*/ 26 w 1321"/>
                <a:gd name="T43" fmla="*/ 4 h 712"/>
                <a:gd name="T44" fmla="*/ 26 w 1321"/>
                <a:gd name="T45" fmla="*/ 4 h 712"/>
                <a:gd name="T46" fmla="*/ 26 w 1321"/>
                <a:gd name="T47" fmla="*/ 4 h 712"/>
                <a:gd name="T48" fmla="*/ 26 w 1321"/>
                <a:gd name="T49" fmla="*/ 4 h 712"/>
                <a:gd name="T50" fmla="*/ 26 w 1321"/>
                <a:gd name="T51" fmla="*/ 4 h 712"/>
                <a:gd name="T52" fmla="*/ 18 w 1321"/>
                <a:gd name="T53" fmla="*/ 4 h 712"/>
                <a:gd name="T54" fmla="*/ 6 w 1321"/>
                <a:gd name="T55" fmla="*/ 4 h 712"/>
                <a:gd name="T56" fmla="*/ 0 w 1321"/>
                <a:gd name="T57" fmla="*/ 4 h 712"/>
                <a:gd name="T58" fmla="*/ 0 w 1321"/>
                <a:gd name="T59" fmla="*/ 4 h 712"/>
                <a:gd name="T60" fmla="*/ 4 w 1321"/>
                <a:gd name="T61" fmla="*/ 4 h 712"/>
                <a:gd name="T62" fmla="*/ 16 w 1321"/>
                <a:gd name="T63" fmla="*/ 4 h 712"/>
                <a:gd name="T64" fmla="*/ 26 w 1321"/>
                <a:gd name="T65" fmla="*/ 4 h 712"/>
                <a:gd name="T66" fmla="*/ 26 w 1321"/>
                <a:gd name="T67" fmla="*/ 4 h 712"/>
                <a:gd name="T68" fmla="*/ 26 w 1321"/>
                <a:gd name="T69" fmla="*/ 4 h 712"/>
                <a:gd name="T70" fmla="*/ 26 w 1321"/>
                <a:gd name="T71" fmla="*/ 4 h 712"/>
                <a:gd name="T72" fmla="*/ 26 w 1321"/>
                <a:gd name="T73" fmla="*/ 4 h 712"/>
                <a:gd name="T74" fmla="*/ 31 w 1321"/>
                <a:gd name="T75" fmla="*/ 4 h 712"/>
                <a:gd name="T76" fmla="*/ 41 w 1321"/>
                <a:gd name="T77" fmla="*/ 4 h 712"/>
                <a:gd name="T78" fmla="*/ 51 w 1321"/>
                <a:gd name="T79" fmla="*/ 4 h 712"/>
                <a:gd name="T80" fmla="*/ 59 w 1321"/>
                <a:gd name="T81" fmla="*/ 4 h 712"/>
                <a:gd name="T82" fmla="*/ 66 w 1321"/>
                <a:gd name="T83" fmla="*/ 0 h 712"/>
                <a:gd name="T84" fmla="*/ 66 w 1321"/>
                <a:gd name="T85" fmla="*/ 0 h 712"/>
                <a:gd name="T86" fmla="*/ 73 w 1321"/>
                <a:gd name="T87" fmla="*/ 4 h 712"/>
                <a:gd name="T88" fmla="*/ 79 w 1321"/>
                <a:gd name="T89" fmla="*/ 4 h 712"/>
                <a:gd name="T90" fmla="*/ 89 w 1321"/>
                <a:gd name="T91" fmla="*/ 4 h 712"/>
                <a:gd name="T92" fmla="*/ 98 w 1321"/>
                <a:gd name="T93" fmla="*/ 4 h 712"/>
                <a:gd name="T94" fmla="*/ 105 w 1321"/>
                <a:gd name="T95" fmla="*/ 4 h 712"/>
                <a:gd name="T96" fmla="*/ 111 w 1321"/>
                <a:gd name="T97" fmla="*/ 4 h 712"/>
                <a:gd name="T98" fmla="*/ 116 w 1321"/>
                <a:gd name="T99" fmla="*/ 4 h 712"/>
                <a:gd name="T100" fmla="*/ 121 w 1321"/>
                <a:gd name="T101" fmla="*/ 4 h 712"/>
                <a:gd name="T102" fmla="*/ 124 w 1321"/>
                <a:gd name="T103" fmla="*/ 4 h 712"/>
                <a:gd name="T104" fmla="*/ 124 w 1321"/>
                <a:gd name="T105" fmla="*/ 4 h 71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321"/>
                <a:gd name="T160" fmla="*/ 0 h 712"/>
                <a:gd name="T161" fmla="*/ 1321 w 1321"/>
                <a:gd name="T162" fmla="*/ 712 h 71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9942E0"/>
                </a:gs>
              </a:gsLst>
              <a:lin ang="5400000" scaled="1"/>
            </a:gradFill>
            <a:ln w="0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4800">
                  <a:solidFill>
                    <a:srgbClr val="FF0000"/>
                  </a:solidFill>
                  <a:latin typeface="Arial Black" pitchFamily="34" charset="0"/>
                </a:rPr>
                <a:t>2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2" grpId="0" animBg="1"/>
      <p:bldP spid="5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latin typeface="Candara" pitchFamily="34" charset="0"/>
                <a:ea typeface="MV Boli" pitchFamily="2" charset="0"/>
                <a:cs typeface="MV Boli" pitchFamily="2" charset="0"/>
              </a:rPr>
              <a:t>P</a:t>
            </a:r>
            <a:r>
              <a:rPr lang="id-ID" sz="4000" smtClean="0">
                <a:latin typeface="Candara" pitchFamily="34" charset="0"/>
                <a:ea typeface="MV Boli" pitchFamily="2" charset="0"/>
                <a:cs typeface="MV Boli" pitchFamily="2" charset="0"/>
              </a:rPr>
              <a:t>engertian Ibadah (1)</a:t>
            </a:r>
            <a:endParaRPr lang="en-US" sz="4000" smtClean="0">
              <a:latin typeface="Candara" pitchFamily="34" charset="0"/>
              <a:ea typeface="MV Boli" pitchFamily="2" charset="0"/>
              <a:cs typeface="MV Boli" pitchFamily="2" charset="0"/>
            </a:endParaRPr>
          </a:p>
        </p:txBody>
      </p:sp>
      <p:sp>
        <p:nvSpPr>
          <p:cNvPr id="84995" name="Content Placeholder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/>
          <a:lstStyle/>
          <a:p>
            <a:pPr eaLnBrk="1" hangingPunct="1">
              <a:buClr>
                <a:srgbClr val="6666FF"/>
              </a:buClr>
              <a:buFont typeface="Wingdings" pitchFamily="2" charset="2"/>
              <a:buChar char="§"/>
            </a:pPr>
            <a:r>
              <a:rPr lang="sv-SE" altLang="ja-JP" b="0" dirty="0" smtClean="0">
                <a:solidFill>
                  <a:srgbClr val="002060"/>
                </a:solidFill>
                <a:latin typeface="Candara" pitchFamily="34" charset="0"/>
                <a:ea typeface="ＭＳ Ｐゴシック" pitchFamily="34" charset="-128"/>
                <a:cs typeface="MV Boli" pitchFamily="2" charset="0"/>
              </a:rPr>
              <a:t>Dari segi bahasa ibadah dapat berarti </a:t>
            </a:r>
            <a:r>
              <a:rPr lang="sv-SE" altLang="ja-JP" dirty="0" smtClean="0">
                <a:solidFill>
                  <a:srgbClr val="002060"/>
                </a:solidFill>
                <a:latin typeface="Candara" pitchFamily="34" charset="0"/>
                <a:ea typeface="ＭＳ Ｐゴシック" pitchFamily="34" charset="-128"/>
                <a:cs typeface="MV Boli" pitchFamily="2" charset="0"/>
              </a:rPr>
              <a:t>taat</a:t>
            </a:r>
            <a:r>
              <a:rPr lang="sv-SE" altLang="ja-JP" b="0" dirty="0" smtClean="0">
                <a:solidFill>
                  <a:srgbClr val="002060"/>
                </a:solidFill>
                <a:latin typeface="Candara" pitchFamily="34" charset="0"/>
                <a:ea typeface="ＭＳ Ｐゴシック" pitchFamily="34" charset="-128"/>
                <a:cs typeface="MV Boli" pitchFamily="2" charset="0"/>
              </a:rPr>
              <a:t> atau </a:t>
            </a:r>
            <a:r>
              <a:rPr lang="sv-SE" altLang="ja-JP" dirty="0" smtClean="0">
                <a:solidFill>
                  <a:srgbClr val="002060"/>
                </a:solidFill>
                <a:latin typeface="Candara" pitchFamily="34" charset="0"/>
                <a:ea typeface="ＭＳ Ｐゴシック" pitchFamily="34" charset="-128"/>
                <a:cs typeface="MV Boli" pitchFamily="2" charset="0"/>
              </a:rPr>
              <a:t>tunduk</a:t>
            </a:r>
            <a:r>
              <a:rPr lang="sv-SE" altLang="ja-JP" b="0" dirty="0" smtClean="0">
                <a:solidFill>
                  <a:srgbClr val="002060"/>
                </a:solidFill>
                <a:latin typeface="Candara" pitchFamily="34" charset="0"/>
                <a:ea typeface="ＭＳ Ｐゴシック" pitchFamily="34" charset="-128"/>
                <a:cs typeface="MV Boli" pitchFamily="2" charset="0"/>
              </a:rPr>
              <a:t> atau </a:t>
            </a:r>
            <a:r>
              <a:rPr lang="sv-SE" altLang="ja-JP" dirty="0" smtClean="0">
                <a:solidFill>
                  <a:srgbClr val="002060"/>
                </a:solidFill>
                <a:latin typeface="Candara" pitchFamily="34" charset="0"/>
                <a:ea typeface="ＭＳ Ｐゴシック" pitchFamily="34" charset="-128"/>
                <a:cs typeface="MV Boli" pitchFamily="2" charset="0"/>
              </a:rPr>
              <a:t>mengikut</a:t>
            </a:r>
            <a:r>
              <a:rPr lang="sv-SE" altLang="ja-JP" b="0" dirty="0" smtClean="0">
                <a:solidFill>
                  <a:srgbClr val="002060"/>
                </a:solidFill>
                <a:latin typeface="Candara" pitchFamily="34" charset="0"/>
                <a:ea typeface="ＭＳ Ｐゴシック" pitchFamily="34" charset="-128"/>
                <a:cs typeface="MV Boli" pitchFamily="2" charset="0"/>
              </a:rPr>
              <a:t> dan dapat juga berarti </a:t>
            </a:r>
            <a:r>
              <a:rPr lang="sv-SE" altLang="ja-JP" dirty="0" smtClean="0">
                <a:solidFill>
                  <a:srgbClr val="002060"/>
                </a:solidFill>
                <a:latin typeface="Candara" pitchFamily="34" charset="0"/>
                <a:ea typeface="ＭＳ Ｐゴシック" pitchFamily="34" charset="-128"/>
                <a:cs typeface="MV Boli" pitchFamily="2" charset="0"/>
              </a:rPr>
              <a:t>doa</a:t>
            </a:r>
            <a:r>
              <a:rPr lang="sv-SE" altLang="ja-JP" b="0" dirty="0" smtClean="0">
                <a:solidFill>
                  <a:srgbClr val="002060"/>
                </a:solidFill>
                <a:latin typeface="MV Boli" pitchFamily="2" charset="0"/>
                <a:ea typeface="ＭＳ Ｐゴシック" pitchFamily="34" charset="-128"/>
                <a:cs typeface="MV Boli" pitchFamily="2" charset="0"/>
              </a:rPr>
              <a:t>. </a:t>
            </a:r>
            <a:endParaRPr lang="id-ID" altLang="ja-JP" b="0" dirty="0" smtClean="0">
              <a:solidFill>
                <a:srgbClr val="002060"/>
              </a:solidFill>
              <a:latin typeface="MV Boli" pitchFamily="2" charset="0"/>
              <a:ea typeface="ＭＳ Ｐゴシック" pitchFamily="34" charset="-128"/>
              <a:cs typeface="MV Boli" pitchFamily="2" charset="0"/>
            </a:endParaRPr>
          </a:p>
          <a:p>
            <a:pPr algn="r" rtl="1" eaLnBrk="1" hangingPunct="1">
              <a:buFont typeface="Wingdings" pitchFamily="2" charset="2"/>
              <a:buChar char="§"/>
            </a:pPr>
            <a:r>
              <a:rPr lang="ar-SA" sz="3200" dirty="0" smtClean="0">
                <a:solidFill>
                  <a:srgbClr val="002060"/>
                </a:solidFill>
                <a:latin typeface="Traditional Arabic" pitchFamily="18" charset="-78"/>
                <a:ea typeface="ＭＳ Ｐゴシック" pitchFamily="34" charset="-128"/>
                <a:cs typeface="Traditional Arabic" pitchFamily="18" charset="-78"/>
              </a:rPr>
              <a:t>أَلَمْ أَعْهَدْ إِلَيْكُمْ يَا بَنِي آدَمَ أَنْ </a:t>
            </a:r>
            <a:r>
              <a:rPr lang="ar-SA" sz="3200" dirty="0" smtClean="0">
                <a:solidFill>
                  <a:srgbClr val="FF0000"/>
                </a:solidFill>
                <a:latin typeface="Traditional Arabic" pitchFamily="18" charset="-78"/>
                <a:ea typeface="ＭＳ Ｐゴシック" pitchFamily="34" charset="-128"/>
                <a:cs typeface="Traditional Arabic" pitchFamily="18" charset="-78"/>
              </a:rPr>
              <a:t>لا</a:t>
            </a:r>
            <a:r>
              <a:rPr lang="ar-SA" sz="3200" dirty="0" smtClean="0">
                <a:solidFill>
                  <a:srgbClr val="002060"/>
                </a:solidFill>
                <a:latin typeface="Traditional Arabic" pitchFamily="18" charset="-78"/>
                <a:ea typeface="ＭＳ Ｐゴシック" pitchFamily="34" charset="-128"/>
                <a:cs typeface="Traditional Arabic" pitchFamily="18" charset="-78"/>
              </a:rPr>
              <a:t> </a:t>
            </a:r>
            <a:r>
              <a:rPr lang="ar-SA" sz="3200" dirty="0" smtClean="0">
                <a:solidFill>
                  <a:srgbClr val="FF0000"/>
                </a:solidFill>
                <a:latin typeface="Traditional Arabic" pitchFamily="18" charset="-78"/>
                <a:ea typeface="ＭＳ Ｐゴシック" pitchFamily="34" charset="-128"/>
                <a:cs typeface="Traditional Arabic" pitchFamily="18" charset="-78"/>
              </a:rPr>
              <a:t>تَعْبُدُوا</a:t>
            </a:r>
            <a:r>
              <a:rPr lang="ar-SA" sz="3200" dirty="0" smtClean="0">
                <a:solidFill>
                  <a:srgbClr val="002060"/>
                </a:solidFill>
                <a:latin typeface="Traditional Arabic" pitchFamily="18" charset="-78"/>
                <a:ea typeface="ＭＳ Ｐゴシック" pitchFamily="34" charset="-128"/>
                <a:cs typeface="Traditional Arabic" pitchFamily="18" charset="-78"/>
              </a:rPr>
              <a:t> الشَّيْطَانَ إِنَّهُ لَكُمْ عَدُوٌّ مُبِينٌ (٦٠)</a:t>
            </a:r>
            <a:endParaRPr lang="id-ID" sz="3200" dirty="0" smtClean="0">
              <a:solidFill>
                <a:srgbClr val="002060"/>
              </a:solidFill>
              <a:latin typeface="Traditional Arabic" pitchFamily="18" charset="-78"/>
              <a:ea typeface="ＭＳ Ｐゴシック" pitchFamily="34" charset="-128"/>
              <a:cs typeface="Traditional Arabic" pitchFamily="18" charset="-78"/>
            </a:endParaRPr>
          </a:p>
          <a:p>
            <a:pPr eaLnBrk="1" hangingPunct="1">
              <a:buFont typeface="Arial" charset="0"/>
              <a:buChar char="•"/>
            </a:pPr>
            <a:r>
              <a:rPr lang="id-ID" sz="2200" b="0" i="1" dirty="0" smtClean="0">
                <a:solidFill>
                  <a:srgbClr val="002060"/>
                </a:solidFill>
                <a:latin typeface="Arial Narrow" pitchFamily="34" charset="0"/>
                <a:ea typeface="ＭＳ Ｐゴシック" pitchFamily="34" charset="-128"/>
                <a:cs typeface="Traditional Arabic" pitchFamily="18" charset="-78"/>
              </a:rPr>
              <a:t>Bukankah aku telah memerintahkan kepadamu Hai Bani Adam supaya kamu tidak menyembah syaitan? Sesungguhnya syaitan itu adalah musuh yang nyata bagi kamu“. (QS. 36/Yaasin: 60)</a:t>
            </a:r>
          </a:p>
          <a:p>
            <a:pPr algn="r" rtl="1" eaLnBrk="1" hangingPunct="1">
              <a:buFont typeface="Wingdings" pitchFamily="2" charset="2"/>
              <a:buChar char="§"/>
            </a:pPr>
            <a:r>
              <a:rPr lang="ar-SA" sz="3200" dirty="0" smtClean="0">
                <a:solidFill>
                  <a:srgbClr val="002060"/>
                </a:solidFill>
                <a:latin typeface="Traditional Arabic" pitchFamily="18" charset="-78"/>
                <a:ea typeface="ＭＳ Ｐゴシック" pitchFamily="34" charset="-128"/>
                <a:cs typeface="Traditional Arabic" pitchFamily="18" charset="-78"/>
              </a:rPr>
              <a:t>وَقَالَ رَبُّكُمُ ادْعُونِي أَسْتَجِبْ لَكُمْ إِنَّ الَّذِينَ يَسْتَكْبِرُونَ عَنْ </a:t>
            </a:r>
            <a:r>
              <a:rPr lang="ar-SA" sz="3200" dirty="0" smtClean="0">
                <a:solidFill>
                  <a:srgbClr val="FF0000"/>
                </a:solidFill>
                <a:latin typeface="Traditional Arabic" pitchFamily="18" charset="-78"/>
                <a:ea typeface="ＭＳ Ｐゴシック" pitchFamily="34" charset="-128"/>
                <a:cs typeface="Traditional Arabic" pitchFamily="18" charset="-78"/>
              </a:rPr>
              <a:t>عِبَادَتِي</a:t>
            </a:r>
            <a:r>
              <a:rPr lang="ar-SA" sz="3200" dirty="0" smtClean="0">
                <a:solidFill>
                  <a:srgbClr val="002060"/>
                </a:solidFill>
                <a:latin typeface="Traditional Arabic" pitchFamily="18" charset="-78"/>
                <a:ea typeface="ＭＳ Ｐゴシック" pitchFamily="34" charset="-128"/>
                <a:cs typeface="Traditional Arabic" pitchFamily="18" charset="-78"/>
              </a:rPr>
              <a:t> سَيَدْخُلُونَ جَهَنَّمَ دَاخِرِينَ </a:t>
            </a:r>
            <a:r>
              <a:rPr lang="ar-SA" sz="2400" dirty="0" smtClean="0">
                <a:solidFill>
                  <a:srgbClr val="002060"/>
                </a:solidFill>
                <a:latin typeface="Traditional Arabic" pitchFamily="18" charset="-78"/>
                <a:ea typeface="ＭＳ Ｐゴシック" pitchFamily="34" charset="-128"/>
                <a:cs typeface="Traditional Arabic" pitchFamily="18" charset="-78"/>
              </a:rPr>
              <a:t>(٦٠)</a:t>
            </a:r>
            <a:endParaRPr lang="id-ID" sz="2400" dirty="0" smtClean="0">
              <a:solidFill>
                <a:srgbClr val="002060"/>
              </a:solidFill>
              <a:latin typeface="Traditional Arabic" pitchFamily="18" charset="-78"/>
              <a:ea typeface="ＭＳ Ｐゴシック" pitchFamily="34" charset="-128"/>
              <a:cs typeface="Traditional Arabic" pitchFamily="18" charset="-78"/>
            </a:endParaRPr>
          </a:p>
          <a:p>
            <a:pPr eaLnBrk="1" hangingPunct="1">
              <a:buFont typeface="Arial" charset="0"/>
              <a:buChar char="•"/>
            </a:pPr>
            <a:r>
              <a:rPr lang="id-ID" sz="2200" b="0" i="1" dirty="0" smtClean="0">
                <a:solidFill>
                  <a:srgbClr val="002060"/>
                </a:solidFill>
                <a:latin typeface="Arial Narrow" pitchFamily="34" charset="0"/>
                <a:ea typeface="ＭＳ Ｐゴシック" pitchFamily="34" charset="-128"/>
                <a:cs typeface="Traditional Arabic" pitchFamily="18" charset="-78"/>
              </a:rPr>
              <a:t>dan Tuhanmu berfirman: "Berdoalah kepada-Ku, niscaya akan Kuperkenankan bagimu. Sesungguhnya orang-orang yang menyombongkan diri dari menyembah-Ku akan masuk neraka Jahannam dalam Keadaan hina dina". (QS.40/Al-Mukmin:60)</a:t>
            </a:r>
          </a:p>
          <a:p>
            <a:pPr eaLnBrk="1" hangingPunct="1">
              <a:buClr>
                <a:srgbClr val="6666FF"/>
              </a:buClr>
              <a:buFont typeface="Wingdings" pitchFamily="2" charset="2"/>
              <a:buChar char="§"/>
            </a:pPr>
            <a:endParaRPr lang="id-ID" dirty="0" smtClean="0">
              <a:ea typeface="ＭＳ Ｐゴシック" pitchFamily="34" charset="-128"/>
              <a:cs typeface="Traditional Arabic" pitchFamily="18" charset="-78"/>
            </a:endParaRP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4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4" grpId="0"/>
      <p:bldP spid="84995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6587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3800" dirty="0" smtClean="0">
                <a:solidFill>
                  <a:srgbClr val="FFFF00"/>
                </a:solidFill>
                <a:latin typeface="Cooper Black" pitchFamily="18" charset="0"/>
              </a:rPr>
              <a:t>IBADAH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57364"/>
            <a:ext cx="8229600" cy="4572032"/>
          </a:xfrm>
        </p:spPr>
        <p:txBody>
          <a:bodyPr>
            <a:normAutofit fontScale="62500" lnSpcReduction="20000"/>
          </a:bodyPr>
          <a:lstStyle/>
          <a:p>
            <a:pPr marL="0" indent="0" algn="just" rtl="1" eaLnBrk="1" hangingPunct="1">
              <a:buFont typeface="Wingdings" pitchFamily="2" charset="2"/>
              <a:buNone/>
              <a:defRPr/>
            </a:pPr>
            <a:r>
              <a:rPr lang="ar-SA" sz="6400" dirty="0" smtClean="0">
                <a:latin typeface="Arabic Typesetting" pitchFamily="66" charset="-78"/>
                <a:cs typeface="Arabic Typesetting" pitchFamily="66" charset="-78"/>
              </a:rPr>
              <a:t>اَلْعِبَادَةُ هِيَ اَلتَّقَرُّبُ إِلىَ اللهِ بِإِمْتِثَالِ أَوَامِرِهِ وَاجْتِنَابِ نَوَاهِيْهِ وَالْعَمَلِ </a:t>
            </a:r>
            <a:endParaRPr lang="en-US" sz="6400" dirty="0" smtClean="0">
              <a:latin typeface="Arabic Typesetting" pitchFamily="66" charset="-78"/>
              <a:cs typeface="Arabic Typesetting" pitchFamily="66" charset="-78"/>
            </a:endParaRPr>
          </a:p>
          <a:p>
            <a:pPr marL="0" indent="0" algn="just" rtl="1" eaLnBrk="1" hangingPunct="1">
              <a:buFont typeface="Wingdings" pitchFamily="2" charset="2"/>
              <a:buNone/>
              <a:defRPr/>
            </a:pPr>
            <a:r>
              <a:rPr lang="ar-SA" sz="6400" dirty="0" smtClean="0">
                <a:latin typeface="Arabic Typesetting" pitchFamily="66" charset="-78"/>
                <a:cs typeface="Arabic Typesetting" pitchFamily="66" charset="-78"/>
              </a:rPr>
              <a:t>بِمَا أَذِنَ بِهِ الشَّارِعُ </a:t>
            </a:r>
            <a:r>
              <a:rPr lang="en-US" sz="64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SA" sz="6400" dirty="0" smtClean="0">
                <a:latin typeface="Arabic Typesetting" pitchFamily="66" charset="-78"/>
                <a:cs typeface="Arabic Typesetting" pitchFamily="66" charset="-78"/>
              </a:rPr>
              <a:t>وَهِيَ عَامَّةٌ وَخَاصَّةٌ, فَالْعَامَّةُ كُلُّ عَمَلٍ أَذِنَ بِهِ الشَّارِعُ </a:t>
            </a:r>
            <a:endParaRPr lang="en-US" sz="6400" dirty="0" smtClean="0">
              <a:latin typeface="Arabic Typesetting" pitchFamily="66" charset="-78"/>
              <a:cs typeface="Arabic Typesetting" pitchFamily="66" charset="-78"/>
            </a:endParaRPr>
          </a:p>
          <a:p>
            <a:pPr algn="just" rtl="1" eaLnBrk="1" hangingPunct="1">
              <a:buFont typeface="Wingdings" pitchFamily="2" charset="2"/>
              <a:buNone/>
              <a:defRPr/>
            </a:pPr>
            <a:r>
              <a:rPr lang="ar-SA" sz="6400" dirty="0" smtClean="0">
                <a:latin typeface="Arabic Typesetting" pitchFamily="66" charset="-78"/>
                <a:cs typeface="Arabic Typesetting" pitchFamily="66" charset="-78"/>
              </a:rPr>
              <a:t>وَالْخَاصَّةُ مَاحَدَّدَهُ الشَّارِعُ فِيْهَا بِجُزْئِيَّاتٍ وَهَيْئَاتٍ وَكَيْفِيَّاتٍ مَخْصُوْصَةٍ </a:t>
            </a:r>
            <a:endParaRPr lang="en-US" sz="6400" dirty="0" smtClean="0">
              <a:latin typeface="Arabic Typesetting" pitchFamily="66" charset="-78"/>
              <a:cs typeface="Arabic Typesetting" pitchFamily="66" charset="-78"/>
            </a:endParaRPr>
          </a:p>
          <a:p>
            <a:pPr algn="just" rtl="1" eaLnBrk="1" hangingPunct="1">
              <a:buFont typeface="Wingdings" pitchFamily="2" charset="2"/>
              <a:buNone/>
              <a:defRPr/>
            </a:pPr>
            <a:endParaRPr lang="en-US" sz="4000" i="1" dirty="0" smtClean="0">
              <a:latin typeface="Arabic Typesetting" pitchFamily="66" charset="-78"/>
              <a:cs typeface="Arabic Typesetting" pitchFamily="66" charset="-78"/>
            </a:endParaRPr>
          </a:p>
          <a:p>
            <a:pPr marL="0" indent="0" algn="just">
              <a:buNone/>
            </a:pPr>
            <a:r>
              <a:rPr lang="en-US" sz="3400" dirty="0" smtClean="0">
                <a:latin typeface="Arial Narrow" pitchFamily="34" charset="0"/>
              </a:rPr>
              <a:t>B</a:t>
            </a:r>
            <a:r>
              <a:rPr lang="id-ID" sz="3400" dirty="0" smtClean="0">
                <a:latin typeface="Arial Narrow" pitchFamily="34" charset="0"/>
              </a:rPr>
              <a:t>er</a:t>
            </a:r>
            <a:r>
              <a:rPr lang="id-ID" sz="3400" i="1" dirty="0" smtClean="0">
                <a:latin typeface="Arial Narrow" pitchFamily="34" charset="0"/>
              </a:rPr>
              <a:t>taqarrub </a:t>
            </a:r>
            <a:r>
              <a:rPr lang="id-ID" sz="3400" dirty="0" smtClean="0">
                <a:latin typeface="Arial Narrow" pitchFamily="34" charset="0"/>
              </a:rPr>
              <a:t>(mendekatkan diri) kepada</a:t>
            </a:r>
            <a:r>
              <a:rPr lang="en-US" sz="3400" dirty="0" smtClean="0">
                <a:latin typeface="Arial Narrow" pitchFamily="34" charset="0"/>
              </a:rPr>
              <a:t> </a:t>
            </a:r>
            <a:r>
              <a:rPr lang="id-ID" sz="3400" dirty="0" smtClean="0">
                <a:latin typeface="Arial Narrow" pitchFamily="34" charset="0"/>
              </a:rPr>
              <a:t>Allah</a:t>
            </a:r>
            <a:r>
              <a:rPr lang="en-US" sz="3400" dirty="0" smtClean="0">
                <a:latin typeface="Arial Narrow" pitchFamily="34" charset="0"/>
              </a:rPr>
              <a:t>;</a:t>
            </a:r>
            <a:r>
              <a:rPr lang="id-ID" sz="3400" dirty="0" smtClean="0">
                <a:latin typeface="Arial Narrow" pitchFamily="34" charset="0"/>
              </a:rPr>
              <a:t> dengan jalan menta'ati segala perintah-perintah-Nya, menjauhi larangan-larangan-Nya dan</a:t>
            </a:r>
            <a:r>
              <a:rPr lang="ar-SA" sz="3400" dirty="0" smtClean="0">
                <a:latin typeface="Arial Narrow" pitchFamily="34" charset="0"/>
              </a:rPr>
              <a:t> </a:t>
            </a:r>
            <a:r>
              <a:rPr lang="id-ID" sz="3400" dirty="0" smtClean="0">
                <a:latin typeface="Arial Narrow" pitchFamily="34" charset="0"/>
              </a:rPr>
              <a:t>meng'amalkan segala yang diidzinkan Allah.</a:t>
            </a:r>
            <a:endParaRPr lang="ar-SA" sz="3400" dirty="0" smtClean="0">
              <a:latin typeface="Arial Narrow" pitchFamily="34" charset="0"/>
            </a:endParaRPr>
          </a:p>
          <a:p>
            <a:pPr marL="438150" indent="-438150" algn="justLow">
              <a:buNone/>
            </a:pPr>
            <a:r>
              <a:rPr lang="id-ID" sz="3400" dirty="0" smtClean="0">
                <a:latin typeface="Arial Narrow" pitchFamily="34" charset="0"/>
              </a:rPr>
              <a:t>Ibadah itu ada yang umum dan ada yang khusus:</a:t>
            </a:r>
            <a:r>
              <a:rPr lang="en-US" sz="3400" dirty="0" smtClean="0">
                <a:latin typeface="Arial Narrow" pitchFamily="34" charset="0"/>
              </a:rPr>
              <a:t> </a:t>
            </a:r>
          </a:p>
          <a:p>
            <a:pPr marL="438150" indent="-438150" algn="justLow">
              <a:buNone/>
            </a:pPr>
            <a:r>
              <a:rPr lang="en-US" sz="3400" dirty="0" smtClean="0">
                <a:latin typeface="Arial Narrow" pitchFamily="34" charset="0"/>
              </a:rPr>
              <a:t>(</a:t>
            </a:r>
            <a:r>
              <a:rPr lang="en-US" sz="3400" dirty="0" err="1" smtClean="0">
                <a:latin typeface="Arial Narrow" pitchFamily="34" charset="0"/>
              </a:rPr>
              <a:t>Ibadah</a:t>
            </a:r>
            <a:r>
              <a:rPr lang="en-US" sz="3400" dirty="0" smtClean="0">
                <a:latin typeface="Arial Narrow" pitchFamily="34" charset="0"/>
              </a:rPr>
              <a:t>) y</a:t>
            </a:r>
            <a:r>
              <a:rPr lang="id-ID" sz="3400" dirty="0" smtClean="0">
                <a:latin typeface="Arial Narrow" pitchFamily="34" charset="0"/>
              </a:rPr>
              <a:t>ang umum ialah</a:t>
            </a:r>
            <a:r>
              <a:rPr lang="en-US" sz="3400" dirty="0" smtClean="0">
                <a:latin typeface="Arial Narrow" pitchFamily="34" charset="0"/>
              </a:rPr>
              <a:t> </a:t>
            </a:r>
            <a:r>
              <a:rPr lang="id-ID" sz="3400" dirty="0" smtClean="0">
                <a:latin typeface="Arial Narrow" pitchFamily="34" charset="0"/>
              </a:rPr>
              <a:t>segala 'amalan yang</a:t>
            </a:r>
            <a:r>
              <a:rPr lang="ar-SA" sz="3400" dirty="0" smtClean="0">
                <a:latin typeface="Arial Narrow" pitchFamily="34" charset="0"/>
              </a:rPr>
              <a:t> </a:t>
            </a:r>
            <a:r>
              <a:rPr lang="en-US" sz="3400" dirty="0" smtClean="0">
                <a:latin typeface="Arial Narrow" pitchFamily="34" charset="0"/>
              </a:rPr>
              <a:t> </a:t>
            </a:r>
            <a:r>
              <a:rPr lang="id-ID" sz="3400" dirty="0" smtClean="0">
                <a:latin typeface="Arial Narrow" pitchFamily="34" charset="0"/>
              </a:rPr>
              <a:t>diidzinkan Allah.</a:t>
            </a:r>
          </a:p>
          <a:p>
            <a:pPr marL="0" lvl="0" indent="0" algn="justLow">
              <a:buNone/>
            </a:pPr>
            <a:r>
              <a:rPr lang="en-US" sz="3400" dirty="0" smtClean="0">
                <a:latin typeface="Arial Narrow" pitchFamily="34" charset="0"/>
              </a:rPr>
              <a:t>(</a:t>
            </a:r>
            <a:r>
              <a:rPr lang="en-US" sz="3400" dirty="0" err="1" smtClean="0">
                <a:latin typeface="Arial Narrow" pitchFamily="34" charset="0"/>
              </a:rPr>
              <a:t>Ibadah</a:t>
            </a:r>
            <a:r>
              <a:rPr lang="en-US" sz="3400" dirty="0" smtClean="0">
                <a:latin typeface="Arial Narrow" pitchFamily="34" charset="0"/>
              </a:rPr>
              <a:t>) y</a:t>
            </a:r>
            <a:r>
              <a:rPr lang="id-ID" sz="3400" dirty="0" smtClean="0">
                <a:latin typeface="Arial Narrow" pitchFamily="34" charset="0"/>
              </a:rPr>
              <a:t>ang khusus ialah apa yang telah ditetapkan</a:t>
            </a:r>
            <a:r>
              <a:rPr lang="ar-SA" sz="3400" dirty="0" smtClean="0">
                <a:latin typeface="Arial Narrow" pitchFamily="34" charset="0"/>
              </a:rPr>
              <a:t> </a:t>
            </a:r>
            <a:r>
              <a:rPr lang="id-ID" sz="3400" dirty="0" smtClean="0">
                <a:latin typeface="Arial Narrow" pitchFamily="34" charset="0"/>
              </a:rPr>
              <a:t>Allah akan perincian</a:t>
            </a:r>
            <a:r>
              <a:rPr lang="ar-SA" sz="3400" dirty="0" smtClean="0">
                <a:latin typeface="Arial Narrow" pitchFamily="34" charset="0"/>
              </a:rPr>
              <a:t> </a:t>
            </a:r>
            <a:r>
              <a:rPr lang="id-ID" sz="3400" dirty="0" smtClean="0">
                <a:latin typeface="Arial Narrow" pitchFamily="34" charset="0"/>
              </a:rPr>
              <a:t>perinciannya, tingkah dan cara-caranya yang tertentu.</a:t>
            </a:r>
          </a:p>
          <a:p>
            <a:pPr algn="just" eaLnBrk="1" hangingPunct="1">
              <a:buNone/>
              <a:defRPr/>
            </a:pPr>
            <a:endParaRPr lang="en-US" sz="2400" dirty="0" smtClean="0"/>
          </a:p>
          <a:p>
            <a:pPr algn="just" eaLnBrk="1" hangingPunct="1">
              <a:buNone/>
              <a:defRPr/>
            </a:pPr>
            <a:r>
              <a:rPr lang="id-ID" sz="2400" dirty="0" smtClean="0"/>
              <a:t>(Himpunan Putusan Tarjih, hlm. 276) </a:t>
            </a:r>
            <a:endParaRPr lang="en-US" sz="2400" dirty="0" smtClean="0">
              <a:solidFill>
                <a:srgbClr val="66FF66"/>
              </a:solidFill>
              <a:latin typeface="Cambria" pitchFamily="18" charset="0"/>
            </a:endParaRPr>
          </a:p>
          <a:p>
            <a:pPr algn="just" eaLnBrk="1" hangingPunct="1">
              <a:defRPr/>
            </a:pPr>
            <a:endParaRPr lang="en-US" sz="2400" dirty="0" smtClean="0">
              <a:solidFill>
                <a:srgbClr val="0000CC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  <p:bldP spid="36867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eaLnBrk="1" hangingPunct="1"/>
            <a:r>
              <a:rPr lang="en-US" sz="4000" dirty="0" err="1" smtClean="0">
                <a:latin typeface="Candara" pitchFamily="34" charset="0"/>
                <a:ea typeface="MV Boli" pitchFamily="2" charset="0"/>
                <a:cs typeface="MV Boli" pitchFamily="2" charset="0"/>
              </a:rPr>
              <a:t>Pembagian</a:t>
            </a:r>
            <a:r>
              <a:rPr lang="en-US" sz="4000" dirty="0" smtClean="0">
                <a:latin typeface="Candara" pitchFamily="34" charset="0"/>
                <a:ea typeface="MV Boli" pitchFamily="2" charset="0"/>
                <a:cs typeface="MV Boli" pitchFamily="2" charset="0"/>
              </a:rPr>
              <a:t> </a:t>
            </a:r>
            <a:r>
              <a:rPr lang="en-US" sz="4000" dirty="0" err="1" smtClean="0">
                <a:latin typeface="Candara" pitchFamily="34" charset="0"/>
                <a:ea typeface="MV Boli" pitchFamily="2" charset="0"/>
                <a:cs typeface="MV Boli" pitchFamily="2" charset="0"/>
              </a:rPr>
              <a:t>Ibadah</a:t>
            </a:r>
            <a:endParaRPr lang="en-US" sz="4000" dirty="0" smtClean="0">
              <a:latin typeface="Candara" pitchFamily="34" charset="0"/>
              <a:ea typeface="MV Boli" pitchFamily="2" charset="0"/>
              <a:cs typeface="MV Boli" pitchFamily="2" charset="0"/>
            </a:endParaRPr>
          </a:p>
        </p:txBody>
      </p:sp>
      <p:sp>
        <p:nvSpPr>
          <p:cNvPr id="87043" name="Content Placeholder 4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5434034"/>
          </a:xfrm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pPr eaLnBrk="1" hangingPunct="1"/>
            <a:endParaRPr lang="ar-SA" dirty="0" smtClean="0"/>
          </a:p>
          <a:p>
            <a:pPr eaLnBrk="1" hangingPunct="1"/>
            <a:endParaRPr lang="ar-SA" dirty="0" smtClean="0"/>
          </a:p>
          <a:p>
            <a:pPr eaLnBrk="1" hangingPunct="1"/>
            <a:endParaRPr lang="ar-SA" dirty="0" smtClean="0"/>
          </a:p>
          <a:p>
            <a:pPr eaLnBrk="1" hangingPunct="1"/>
            <a:endParaRPr lang="ar-SA" dirty="0" smtClean="0"/>
          </a:p>
          <a:p>
            <a:pPr eaLnBrk="1" hangingPunct="1"/>
            <a:endParaRPr lang="ar-SA" dirty="0" smtClean="0"/>
          </a:p>
          <a:p>
            <a:pPr eaLnBrk="1" hangingPunct="1"/>
            <a:endParaRPr lang="ar-SA" dirty="0" smtClean="0"/>
          </a:p>
          <a:p>
            <a:pPr eaLnBrk="1" hangingPunct="1"/>
            <a:endParaRPr lang="ar-SA" dirty="0" smtClean="0"/>
          </a:p>
          <a:p>
            <a:pPr eaLnBrk="1" hangingPunct="1">
              <a:buFont typeface="Wingdings" pitchFamily="2" charset="2"/>
              <a:buChar char="§"/>
            </a:pPr>
            <a:endParaRPr lang="ar-SA" dirty="0" smtClean="0">
              <a:solidFill>
                <a:srgbClr val="002060"/>
              </a:solidFill>
              <a:latin typeface="MV Boli" pitchFamily="2" charset="0"/>
              <a:ea typeface="MV Boli" pitchFamily="2" charset="0"/>
              <a:cs typeface="MV Boli" pitchFamily="2" charset="0"/>
            </a:endParaRPr>
          </a:p>
          <a:p>
            <a:pPr eaLnBrk="1" hangingPunct="1">
              <a:buFont typeface="Wingdings" pitchFamily="2" charset="2"/>
              <a:buChar char="§"/>
            </a:pPr>
            <a:endParaRPr lang="en-US" sz="2400" dirty="0" smtClean="0">
              <a:solidFill>
                <a:srgbClr val="002060"/>
              </a:solidFill>
              <a:latin typeface="Candara" pitchFamily="34" charset="0"/>
              <a:ea typeface="MV Boli" pitchFamily="2" charset="0"/>
              <a:cs typeface="MV Boli" pitchFamily="2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sz="2400" dirty="0" err="1" smtClean="0">
                <a:solidFill>
                  <a:srgbClr val="002060"/>
                </a:solidFill>
                <a:latin typeface="Candara" pitchFamily="34" charset="0"/>
                <a:ea typeface="MV Boli" pitchFamily="2" charset="0"/>
                <a:cs typeface="MV Boli" pitchFamily="2" charset="0"/>
              </a:rPr>
              <a:t>Umum</a:t>
            </a:r>
            <a:r>
              <a:rPr lang="en-US" sz="2400" b="0" dirty="0" smtClean="0">
                <a:solidFill>
                  <a:srgbClr val="002060"/>
                </a:solidFill>
                <a:latin typeface="Candara" pitchFamily="34" charset="0"/>
                <a:ea typeface="MV Boli" pitchFamily="2" charset="0"/>
                <a:cs typeface="MV Boli" pitchFamily="2" charset="0"/>
              </a:rPr>
              <a:t> </a:t>
            </a:r>
            <a:r>
              <a:rPr lang="en-US" sz="2400" b="0" dirty="0" smtClean="0">
                <a:solidFill>
                  <a:srgbClr val="002060"/>
                </a:solidFill>
                <a:latin typeface="Candara" pitchFamily="34" charset="0"/>
                <a:ea typeface="MV Boli" pitchFamily="2" charset="0"/>
                <a:cs typeface="MV Boli" pitchFamily="2" charset="0"/>
                <a:sym typeface="Wingdings" pitchFamily="2" charset="2"/>
              </a:rPr>
              <a:t> </a:t>
            </a:r>
            <a:r>
              <a:rPr lang="en-US" sz="2400" b="0" dirty="0" err="1" smtClean="0">
                <a:solidFill>
                  <a:srgbClr val="002060"/>
                </a:solidFill>
                <a:latin typeface="Candara" pitchFamily="34" charset="0"/>
                <a:ea typeface="MV Boli" pitchFamily="2" charset="0"/>
                <a:cs typeface="MV Boli" pitchFamily="2" charset="0"/>
                <a:sym typeface="Wingdings" pitchFamily="2" charset="2"/>
              </a:rPr>
              <a:t>Segala</a:t>
            </a:r>
            <a:r>
              <a:rPr lang="en-US" sz="2400" b="0" dirty="0" smtClean="0">
                <a:solidFill>
                  <a:srgbClr val="002060"/>
                </a:solidFill>
                <a:latin typeface="Candara" pitchFamily="34" charset="0"/>
                <a:ea typeface="MV Boli" pitchFamily="2" charset="0"/>
                <a:cs typeface="MV Boli" pitchFamily="2" charset="0"/>
                <a:sym typeface="Wingdings" pitchFamily="2" charset="2"/>
              </a:rPr>
              <a:t> </a:t>
            </a:r>
            <a:r>
              <a:rPr lang="en-US" sz="2400" b="0" dirty="0" err="1" smtClean="0">
                <a:solidFill>
                  <a:srgbClr val="002060"/>
                </a:solidFill>
                <a:latin typeface="Candara" pitchFamily="34" charset="0"/>
                <a:ea typeface="MV Boli" pitchFamily="2" charset="0"/>
                <a:cs typeface="MV Boli" pitchFamily="2" charset="0"/>
                <a:sym typeface="Wingdings" pitchFamily="2" charset="2"/>
              </a:rPr>
              <a:t>amal</a:t>
            </a:r>
            <a:r>
              <a:rPr lang="en-US" sz="2400" b="0" dirty="0" smtClean="0">
                <a:solidFill>
                  <a:srgbClr val="002060"/>
                </a:solidFill>
                <a:latin typeface="Candara" pitchFamily="34" charset="0"/>
                <a:ea typeface="MV Boli" pitchFamily="2" charset="0"/>
                <a:cs typeface="MV Boli" pitchFamily="2" charset="0"/>
                <a:sym typeface="Wingdings" pitchFamily="2" charset="2"/>
              </a:rPr>
              <a:t> yang </a:t>
            </a:r>
            <a:r>
              <a:rPr lang="en-US" sz="2400" dirty="0" err="1" smtClean="0">
                <a:solidFill>
                  <a:srgbClr val="002060"/>
                </a:solidFill>
                <a:latin typeface="Candara" pitchFamily="34" charset="0"/>
                <a:ea typeface="MV Boli" pitchFamily="2" charset="0"/>
                <a:cs typeface="MV Boli" pitchFamily="2" charset="0"/>
                <a:sym typeface="Wingdings" pitchFamily="2" charset="2"/>
              </a:rPr>
              <a:t>diizinkan</a:t>
            </a:r>
            <a:r>
              <a:rPr lang="en-US" sz="2400" b="0" dirty="0" smtClean="0">
                <a:solidFill>
                  <a:srgbClr val="002060"/>
                </a:solidFill>
                <a:latin typeface="Candara" pitchFamily="34" charset="0"/>
                <a:ea typeface="MV Boli" pitchFamily="2" charset="0"/>
                <a:cs typeface="MV Boli" pitchFamily="2" charset="0"/>
                <a:sym typeface="Wingdings" pitchFamily="2" charset="2"/>
              </a:rPr>
              <a:t> Allah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400" dirty="0" err="1" smtClean="0">
                <a:solidFill>
                  <a:srgbClr val="002060"/>
                </a:solidFill>
                <a:latin typeface="Candara" pitchFamily="34" charset="0"/>
                <a:ea typeface="MV Boli" pitchFamily="2" charset="0"/>
                <a:cs typeface="MV Boli" pitchFamily="2" charset="0"/>
                <a:sym typeface="Wingdings" pitchFamily="2" charset="2"/>
              </a:rPr>
              <a:t>Khusus</a:t>
            </a:r>
            <a:r>
              <a:rPr lang="en-US" sz="2400" b="0" dirty="0" smtClean="0">
                <a:solidFill>
                  <a:srgbClr val="002060"/>
                </a:solidFill>
                <a:latin typeface="Candara" pitchFamily="34" charset="0"/>
                <a:ea typeface="MV Boli" pitchFamily="2" charset="0"/>
                <a:cs typeface="MV Boli" pitchFamily="2" charset="0"/>
                <a:sym typeface="Wingdings" pitchFamily="2" charset="2"/>
              </a:rPr>
              <a:t>  </a:t>
            </a:r>
            <a:r>
              <a:rPr lang="en-US" sz="2400" b="0" dirty="0" err="1" smtClean="0">
                <a:solidFill>
                  <a:srgbClr val="002060"/>
                </a:solidFill>
                <a:latin typeface="Candara" pitchFamily="34" charset="0"/>
                <a:ea typeface="MV Boli" pitchFamily="2" charset="0"/>
                <a:cs typeface="MV Boli" pitchFamily="2" charset="0"/>
                <a:sym typeface="Wingdings" pitchFamily="2" charset="2"/>
              </a:rPr>
              <a:t>Apa</a:t>
            </a:r>
            <a:r>
              <a:rPr lang="en-US" sz="2400" b="0" dirty="0" smtClean="0">
                <a:solidFill>
                  <a:srgbClr val="002060"/>
                </a:solidFill>
                <a:latin typeface="Candara" pitchFamily="34" charset="0"/>
                <a:ea typeface="MV Boli" pitchFamily="2" charset="0"/>
                <a:cs typeface="MV Boli" pitchFamily="2" charset="0"/>
                <a:sym typeface="Wingdings" pitchFamily="2" charset="2"/>
              </a:rPr>
              <a:t> yang </a:t>
            </a:r>
            <a:r>
              <a:rPr lang="en-US" sz="2400" b="0" dirty="0" err="1" smtClean="0">
                <a:solidFill>
                  <a:srgbClr val="002060"/>
                </a:solidFill>
                <a:latin typeface="Candara" pitchFamily="34" charset="0"/>
                <a:ea typeface="MV Boli" pitchFamily="2" charset="0"/>
                <a:cs typeface="MV Boli" pitchFamily="2" charset="0"/>
                <a:sym typeface="Wingdings" pitchFamily="2" charset="2"/>
              </a:rPr>
              <a:t>telah</a:t>
            </a:r>
            <a:r>
              <a:rPr lang="en-US" sz="2400" b="0" dirty="0" smtClean="0">
                <a:solidFill>
                  <a:srgbClr val="002060"/>
                </a:solidFill>
                <a:latin typeface="Candara" pitchFamily="34" charset="0"/>
                <a:ea typeface="MV Boli" pitchFamily="2" charset="0"/>
                <a:cs typeface="MV Boli" pitchFamily="2" charset="0"/>
                <a:sym typeface="Wingdings" pitchFamily="2" charset="2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Candara" pitchFamily="34" charset="0"/>
                <a:ea typeface="MV Boli" pitchFamily="2" charset="0"/>
                <a:cs typeface="MV Boli" pitchFamily="2" charset="0"/>
                <a:sym typeface="Wingdings" pitchFamily="2" charset="2"/>
              </a:rPr>
              <a:t>ditetapkan</a:t>
            </a:r>
            <a:r>
              <a:rPr lang="en-US" sz="2400" b="0" dirty="0" smtClean="0">
                <a:solidFill>
                  <a:srgbClr val="002060"/>
                </a:solidFill>
                <a:latin typeface="Candara" pitchFamily="34" charset="0"/>
                <a:ea typeface="MV Boli" pitchFamily="2" charset="0"/>
                <a:cs typeface="MV Boli" pitchFamily="2" charset="0"/>
                <a:sym typeface="Wingdings" pitchFamily="2" charset="2"/>
              </a:rPr>
              <a:t> Allah </a:t>
            </a:r>
            <a:r>
              <a:rPr lang="en-US" sz="2400" b="0" dirty="0" err="1" smtClean="0">
                <a:solidFill>
                  <a:srgbClr val="002060"/>
                </a:solidFill>
                <a:latin typeface="Candara" pitchFamily="34" charset="0"/>
                <a:ea typeface="MV Boli" pitchFamily="2" charset="0"/>
                <a:cs typeface="MV Boli" pitchFamily="2" charset="0"/>
                <a:sym typeface="Wingdings" pitchFamily="2" charset="2"/>
              </a:rPr>
              <a:t>akan</a:t>
            </a:r>
            <a:r>
              <a:rPr lang="en-US" sz="2400" b="0" dirty="0" smtClean="0">
                <a:solidFill>
                  <a:srgbClr val="002060"/>
                </a:solidFill>
                <a:latin typeface="Candara" pitchFamily="34" charset="0"/>
                <a:ea typeface="MV Boli" pitchFamily="2" charset="0"/>
                <a:cs typeface="MV Boli" pitchFamily="2" charset="0"/>
                <a:sym typeface="Wingdings" pitchFamily="2" charset="2"/>
              </a:rPr>
              <a:t> </a:t>
            </a:r>
            <a:r>
              <a:rPr lang="en-US" sz="2400" b="0" dirty="0" err="1" smtClean="0">
                <a:solidFill>
                  <a:srgbClr val="002060"/>
                </a:solidFill>
                <a:latin typeface="Candara" pitchFamily="34" charset="0"/>
                <a:ea typeface="MV Boli" pitchFamily="2" charset="0"/>
                <a:cs typeface="MV Boli" pitchFamily="2" charset="0"/>
                <a:sym typeface="Wingdings" pitchFamily="2" charset="2"/>
              </a:rPr>
              <a:t>perincian-perinciannya</a:t>
            </a:r>
            <a:r>
              <a:rPr lang="en-US" sz="2400" b="0" dirty="0" smtClean="0">
                <a:solidFill>
                  <a:srgbClr val="002060"/>
                </a:solidFill>
                <a:latin typeface="Candara" pitchFamily="34" charset="0"/>
                <a:ea typeface="MV Boli" pitchFamily="2" charset="0"/>
                <a:cs typeface="MV Boli" pitchFamily="2" charset="0"/>
                <a:sym typeface="Wingdings" pitchFamily="2" charset="2"/>
              </a:rPr>
              <a:t>, </a:t>
            </a:r>
            <a:r>
              <a:rPr lang="en-US" sz="2400" b="0" dirty="0" err="1" smtClean="0">
                <a:solidFill>
                  <a:srgbClr val="002060"/>
                </a:solidFill>
                <a:latin typeface="Candara" pitchFamily="34" charset="0"/>
                <a:ea typeface="MV Boli" pitchFamily="2" charset="0"/>
                <a:cs typeface="MV Boli" pitchFamily="2" charset="0"/>
                <a:sym typeface="Wingdings" pitchFamily="2" charset="2"/>
              </a:rPr>
              <a:t>tingkah</a:t>
            </a:r>
            <a:r>
              <a:rPr lang="en-US" sz="2400" b="0" dirty="0" smtClean="0">
                <a:solidFill>
                  <a:srgbClr val="002060"/>
                </a:solidFill>
                <a:latin typeface="Candara" pitchFamily="34" charset="0"/>
                <a:ea typeface="MV Boli" pitchFamily="2" charset="0"/>
                <a:cs typeface="MV Boli" pitchFamily="2" charset="0"/>
                <a:sym typeface="Wingdings" pitchFamily="2" charset="2"/>
              </a:rPr>
              <a:t> </a:t>
            </a:r>
            <a:r>
              <a:rPr lang="en-US" sz="2400" b="0" dirty="0" err="1" smtClean="0">
                <a:solidFill>
                  <a:srgbClr val="002060"/>
                </a:solidFill>
                <a:latin typeface="Candara" pitchFamily="34" charset="0"/>
                <a:ea typeface="MV Boli" pitchFamily="2" charset="0"/>
                <a:cs typeface="MV Boli" pitchFamily="2" charset="0"/>
                <a:sym typeface="Wingdings" pitchFamily="2" charset="2"/>
              </a:rPr>
              <a:t>dan</a:t>
            </a:r>
            <a:r>
              <a:rPr lang="en-US" sz="2400" b="0" dirty="0" smtClean="0">
                <a:solidFill>
                  <a:srgbClr val="002060"/>
                </a:solidFill>
                <a:latin typeface="Candara" pitchFamily="34" charset="0"/>
                <a:ea typeface="MV Boli" pitchFamily="2" charset="0"/>
                <a:cs typeface="MV Boli" pitchFamily="2" charset="0"/>
                <a:sym typeface="Wingdings" pitchFamily="2" charset="2"/>
              </a:rPr>
              <a:t> </a:t>
            </a:r>
            <a:r>
              <a:rPr lang="en-US" sz="2400" b="0" dirty="0" err="1" smtClean="0">
                <a:solidFill>
                  <a:srgbClr val="002060"/>
                </a:solidFill>
                <a:latin typeface="Candara" pitchFamily="34" charset="0"/>
                <a:ea typeface="MV Boli" pitchFamily="2" charset="0"/>
                <a:cs typeface="MV Boli" pitchFamily="2" charset="0"/>
                <a:sym typeface="Wingdings" pitchFamily="2" charset="2"/>
              </a:rPr>
              <a:t>cara-caranya</a:t>
            </a:r>
            <a:r>
              <a:rPr lang="en-US" sz="2400" b="0" dirty="0" smtClean="0">
                <a:solidFill>
                  <a:srgbClr val="002060"/>
                </a:solidFill>
                <a:latin typeface="MV Boli" pitchFamily="2" charset="0"/>
                <a:ea typeface="MV Boli" pitchFamily="2" charset="0"/>
                <a:cs typeface="MV Boli" pitchFamily="2" charset="0"/>
                <a:sym typeface="Wingdings" pitchFamily="2" charset="2"/>
              </a:rPr>
              <a:t>.</a:t>
            </a:r>
            <a:endParaRPr lang="id-ID" sz="2400" b="0" dirty="0" smtClean="0">
              <a:solidFill>
                <a:srgbClr val="002060"/>
              </a:solidFill>
              <a:latin typeface="MV Boli" pitchFamily="2" charset="0"/>
              <a:ea typeface="MV Boli" pitchFamily="2" charset="0"/>
              <a:cs typeface="MV Boli" pitchFamily="2" charset="0"/>
            </a:endParaRPr>
          </a:p>
        </p:txBody>
      </p:sp>
      <p:graphicFrame>
        <p:nvGraphicFramePr>
          <p:cNvPr id="2" name="Diagram 1"/>
          <p:cNvGraphicFramePr/>
          <p:nvPr/>
        </p:nvGraphicFramePr>
        <p:xfrm>
          <a:off x="1524000" y="1066800"/>
          <a:ext cx="6096000" cy="439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70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704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70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70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 build="p" animBg="1"/>
      <p:bldGraphic spid="2" grpId="0">
        <p:bldAsOne/>
      </p:bldGraphic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 rot="-2320748">
            <a:off x="6948488" y="1844675"/>
            <a:ext cx="576262" cy="863600"/>
          </a:xfrm>
          <a:prstGeom prst="curvedLeftArrow">
            <a:avLst>
              <a:gd name="adj1" fmla="val 29972"/>
              <a:gd name="adj2" fmla="val 59945"/>
              <a:gd name="adj3" fmla="val 33333"/>
            </a:avLst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 rot="2212194">
            <a:off x="1979613" y="1916113"/>
            <a:ext cx="504825" cy="792162"/>
          </a:xfrm>
          <a:prstGeom prst="curvedRightArrow">
            <a:avLst>
              <a:gd name="adj1" fmla="val 31384"/>
              <a:gd name="adj2" fmla="val 62767"/>
              <a:gd name="adj3" fmla="val 33333"/>
            </a:avLst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 rot="-3845649">
            <a:off x="5472112" y="728663"/>
            <a:ext cx="504825" cy="863600"/>
          </a:xfrm>
          <a:prstGeom prst="curvedLeftArrow">
            <a:avLst>
              <a:gd name="adj1" fmla="val 34974"/>
              <a:gd name="adj2" fmla="val 68428"/>
              <a:gd name="adj3" fmla="val 41519"/>
            </a:avLst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 rot="4145919">
            <a:off x="3492500" y="692150"/>
            <a:ext cx="431800" cy="863600"/>
          </a:xfrm>
          <a:prstGeom prst="curvedRightArrow">
            <a:avLst>
              <a:gd name="adj1" fmla="val 40000"/>
              <a:gd name="adj2" fmla="val 80000"/>
              <a:gd name="adj3" fmla="val 33333"/>
            </a:avLst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9158" name="Oval 6"/>
          <p:cNvSpPr>
            <a:spLocks noChangeArrowheads="1"/>
          </p:cNvSpPr>
          <p:nvPr/>
        </p:nvSpPr>
        <p:spPr bwMode="auto">
          <a:xfrm>
            <a:off x="3924300" y="908050"/>
            <a:ext cx="1655763" cy="1081088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50000">
                <a:srgbClr val="996633"/>
              </a:gs>
              <a:gs pos="100000">
                <a:srgbClr val="FFFF99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ar-DZ" sz="4000" b="1" dirty="0">
                <a:cs typeface="Traditional Arabic" pitchFamily="18" charset="-78"/>
              </a:rPr>
              <a:t>ع</a:t>
            </a:r>
            <a:r>
              <a:rPr lang="ar-SA" sz="4000" b="1" dirty="0">
                <a:cs typeface="Traditional Arabic" pitchFamily="18" charset="-78"/>
              </a:rPr>
              <a:t>ِ</a:t>
            </a:r>
            <a:r>
              <a:rPr lang="ar-DZ" sz="4000" b="1" dirty="0">
                <a:cs typeface="Traditional Arabic" pitchFamily="18" charset="-78"/>
              </a:rPr>
              <a:t>ب</a:t>
            </a:r>
            <a:r>
              <a:rPr lang="ar-SA" sz="4000" b="1" dirty="0">
                <a:cs typeface="Traditional Arabic" pitchFamily="18" charset="-78"/>
              </a:rPr>
              <a:t>َ</a:t>
            </a:r>
            <a:r>
              <a:rPr lang="ar-DZ" sz="4000" b="1" dirty="0">
                <a:cs typeface="Traditional Arabic" pitchFamily="18" charset="-78"/>
              </a:rPr>
              <a:t>اد</a:t>
            </a:r>
            <a:r>
              <a:rPr lang="ar-SA" sz="4000" b="1" dirty="0">
                <a:cs typeface="Traditional Arabic" pitchFamily="18" charset="-78"/>
              </a:rPr>
              <a:t>َ</a:t>
            </a:r>
            <a:r>
              <a:rPr lang="ar-DZ" sz="4000" b="1" dirty="0">
                <a:cs typeface="Traditional Arabic" pitchFamily="18" charset="-78"/>
              </a:rPr>
              <a:t>ة</a:t>
            </a:r>
            <a:endParaRPr lang="en-AU" sz="4000" b="1" dirty="0">
              <a:cs typeface="Traditional Arabic" pitchFamily="18" charset="-78"/>
            </a:endParaRPr>
          </a:p>
        </p:txBody>
      </p:sp>
      <p:sp>
        <p:nvSpPr>
          <p:cNvPr id="49159" name="Oval 7"/>
          <p:cNvSpPr>
            <a:spLocks noChangeArrowheads="1"/>
          </p:cNvSpPr>
          <p:nvPr/>
        </p:nvSpPr>
        <p:spPr bwMode="auto">
          <a:xfrm>
            <a:off x="2051050" y="1412875"/>
            <a:ext cx="1944688" cy="1008063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50000">
                <a:srgbClr val="996633"/>
              </a:gs>
              <a:gs pos="100000">
                <a:srgbClr val="FFFF99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600" b="1" u="sng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UMUM/</a:t>
            </a:r>
            <a:r>
              <a:rPr lang="ar-SA" sz="3600" b="1" u="sng" dirty="0">
                <a:cs typeface="Traditional Arabic" pitchFamily="2" charset="-78"/>
              </a:rPr>
              <a:t>عَامَّة</a:t>
            </a:r>
            <a:endParaRPr lang="en-US" sz="3600" b="1" u="sng" dirty="0">
              <a:cs typeface="Traditional Arabic" pitchFamily="2" charset="-78"/>
            </a:endParaRPr>
          </a:p>
          <a:p>
            <a:pPr algn="ctr">
              <a:defRPr/>
            </a:pPr>
            <a:r>
              <a:rPr lang="en-AU" sz="16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MU</a:t>
            </a:r>
            <a:r>
              <a:rPr lang="en-AU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‘</a:t>
            </a:r>
            <a:r>
              <a:rPr lang="en-AU" sz="16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AMALAH</a:t>
            </a:r>
          </a:p>
        </p:txBody>
      </p:sp>
      <p:sp>
        <p:nvSpPr>
          <p:cNvPr id="49160" name="Oval 8"/>
          <p:cNvSpPr>
            <a:spLocks noChangeArrowheads="1"/>
          </p:cNvSpPr>
          <p:nvPr/>
        </p:nvSpPr>
        <p:spPr bwMode="auto">
          <a:xfrm>
            <a:off x="5435600" y="1484313"/>
            <a:ext cx="1873250" cy="1008062"/>
          </a:xfrm>
          <a:prstGeom prst="ellipse">
            <a:avLst/>
          </a:prstGeom>
          <a:gradFill rotWithShape="1">
            <a:gsLst>
              <a:gs pos="0">
                <a:srgbClr val="996633"/>
              </a:gs>
              <a:gs pos="100000">
                <a:srgbClr val="FFFF99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600" b="1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KHUSUS/</a:t>
            </a:r>
            <a:r>
              <a:rPr lang="ar-DZ" sz="3200" b="1" dirty="0">
                <a:cs typeface="Traditional Arabic" pitchFamily="2" charset="-78"/>
              </a:rPr>
              <a:t>خاص</a:t>
            </a:r>
            <a:r>
              <a:rPr lang="ar-SA" sz="3200" b="1" dirty="0">
                <a:cs typeface="Traditional Arabic" pitchFamily="2" charset="-78"/>
              </a:rPr>
              <a:t>َّة</a:t>
            </a:r>
            <a:endParaRPr lang="en-AU" sz="3200" b="1" dirty="0">
              <a:cs typeface="Traditional Arabic" pitchFamily="2" charset="-78"/>
            </a:endParaRPr>
          </a:p>
        </p:txBody>
      </p:sp>
      <p:sp>
        <p:nvSpPr>
          <p:cNvPr id="49161" name="AutoShape 9"/>
          <p:cNvSpPr>
            <a:spLocks noChangeArrowheads="1"/>
          </p:cNvSpPr>
          <p:nvPr/>
        </p:nvSpPr>
        <p:spPr bwMode="auto">
          <a:xfrm>
            <a:off x="1547813" y="2708275"/>
            <a:ext cx="2879725" cy="1079500"/>
          </a:xfrm>
          <a:prstGeom prst="flowChartAlternateProcess">
            <a:avLst/>
          </a:prstGeom>
          <a:gradFill rotWithShape="1">
            <a:gsLst>
              <a:gs pos="0">
                <a:srgbClr val="FFFF99"/>
              </a:gs>
              <a:gs pos="50000">
                <a:srgbClr val="996633"/>
              </a:gs>
              <a:gs pos="100000">
                <a:srgbClr val="FFFF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politik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ekonomi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, </a:t>
            </a:r>
          </a:p>
          <a:p>
            <a:pPr algn="ctr"/>
            <a:r>
              <a:rPr lang="en-US" sz="1600" b="1" dirty="0" err="1">
                <a:latin typeface="Arial" pitchFamily="34" charset="0"/>
                <a:cs typeface="Arial" pitchFamily="34" charset="0"/>
              </a:rPr>
              <a:t>seni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budaya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pendidikan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,</a:t>
            </a:r>
          </a:p>
          <a:p>
            <a:pPr algn="ctr"/>
            <a:r>
              <a:rPr lang="en-US" sz="1600" b="1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dll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.</a:t>
            </a:r>
            <a:endParaRPr lang="en-A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162" name="AutoShape 10"/>
          <p:cNvSpPr>
            <a:spLocks noChangeArrowheads="1"/>
          </p:cNvSpPr>
          <p:nvPr/>
        </p:nvSpPr>
        <p:spPr bwMode="auto">
          <a:xfrm>
            <a:off x="4859338" y="2708275"/>
            <a:ext cx="3024187" cy="1008063"/>
          </a:xfrm>
          <a:prstGeom prst="flowChartAlternateProcess">
            <a:avLst/>
          </a:prstGeom>
          <a:gradFill rotWithShape="1">
            <a:gsLst>
              <a:gs pos="0">
                <a:srgbClr val="FFFF99"/>
              </a:gs>
              <a:gs pos="100000">
                <a:srgbClr val="9966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thaharah</a:t>
            </a:r>
            <a:r>
              <a:rPr lang="en-US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, </a:t>
            </a:r>
            <a:r>
              <a:rPr lang="en-US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shalat</a:t>
            </a:r>
            <a:r>
              <a:rPr lang="en-US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, </a:t>
            </a:r>
            <a:r>
              <a:rPr lang="en-US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zakat</a:t>
            </a:r>
            <a:r>
              <a:rPr lang="en-US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,</a:t>
            </a:r>
          </a:p>
          <a:p>
            <a:pPr algn="ctr">
              <a:defRPr/>
            </a:pPr>
            <a:r>
              <a:rPr lang="en-US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puasa</a:t>
            </a:r>
            <a:r>
              <a:rPr lang="en-US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, </a:t>
            </a:r>
            <a:r>
              <a:rPr lang="en-US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haji</a:t>
            </a:r>
            <a:r>
              <a:rPr lang="en-US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, </a:t>
            </a:r>
            <a:r>
              <a:rPr lang="en-US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qurban</a:t>
            </a:r>
            <a:r>
              <a:rPr lang="en-US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,</a:t>
            </a:r>
          </a:p>
          <a:p>
            <a:pPr algn="ctr">
              <a:defRPr/>
            </a:pPr>
            <a:r>
              <a:rPr lang="en-US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aqiqah</a:t>
            </a:r>
            <a:r>
              <a:rPr lang="en-US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, </a:t>
            </a:r>
            <a:r>
              <a:rPr lang="en-US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doa</a:t>
            </a:r>
            <a:r>
              <a:rPr lang="en-US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, </a:t>
            </a:r>
            <a:r>
              <a:rPr lang="en-US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zikir</a:t>
            </a:r>
            <a:r>
              <a:rPr lang="en-US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, </a:t>
            </a:r>
            <a:r>
              <a:rPr lang="en-US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dll</a:t>
            </a:r>
            <a:r>
              <a:rPr lang="en-US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.</a:t>
            </a:r>
            <a:endParaRPr lang="en-AU" sz="16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9163" name="AutoShape 11"/>
          <p:cNvSpPr>
            <a:spLocks noChangeArrowheads="1"/>
          </p:cNvSpPr>
          <p:nvPr/>
        </p:nvSpPr>
        <p:spPr bwMode="auto">
          <a:xfrm>
            <a:off x="1547813" y="4005263"/>
            <a:ext cx="2881312" cy="719137"/>
          </a:xfrm>
          <a:prstGeom prst="flowChartAlternateProcess">
            <a:avLst/>
          </a:prstGeom>
          <a:gradFill rotWithShape="1">
            <a:gsLst>
              <a:gs pos="0">
                <a:srgbClr val="FFFF99"/>
              </a:gs>
              <a:gs pos="50000">
                <a:srgbClr val="996633"/>
              </a:gs>
              <a:gs pos="100000">
                <a:srgbClr val="FFFF9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APA SAJA BOLEH,</a:t>
            </a:r>
          </a:p>
          <a:p>
            <a:pPr algn="ctr">
              <a:defRPr/>
            </a:pPr>
            <a:r>
              <a:rPr lang="en-US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KECUALI YANG DILARANG</a:t>
            </a:r>
            <a:endParaRPr lang="en-AU" sz="1600" b="1" dirty="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  <a:cs typeface="Arial" charset="0"/>
            </a:endParaRPr>
          </a:p>
        </p:txBody>
      </p:sp>
      <p:sp>
        <p:nvSpPr>
          <p:cNvPr id="49164" name="AutoShape 12"/>
          <p:cNvSpPr>
            <a:spLocks noChangeArrowheads="1"/>
          </p:cNvSpPr>
          <p:nvPr/>
        </p:nvSpPr>
        <p:spPr bwMode="auto">
          <a:xfrm>
            <a:off x="4859338" y="4005263"/>
            <a:ext cx="3024187" cy="719137"/>
          </a:xfrm>
          <a:prstGeom prst="flowChartAlternateProcess">
            <a:avLst/>
          </a:prstGeom>
          <a:gradFill rotWithShape="1">
            <a:gsLst>
              <a:gs pos="0">
                <a:srgbClr val="FFFF99"/>
              </a:gs>
              <a:gs pos="100000">
                <a:srgbClr val="FFFF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SEMUANYA DILARANG, </a:t>
            </a:r>
          </a:p>
          <a:p>
            <a:pPr algn="ctr">
              <a:defRPr/>
            </a:pPr>
            <a:r>
              <a:rPr lang="en-US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KECUALI ADA PERINTAH</a:t>
            </a:r>
            <a:endParaRPr lang="en-AU" sz="1600" b="1" dirty="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  <a:cs typeface="Arial" charset="0"/>
            </a:endParaRPr>
          </a:p>
        </p:txBody>
      </p:sp>
      <p:sp>
        <p:nvSpPr>
          <p:cNvPr id="49165" name="Rectangle 13"/>
          <p:cNvSpPr>
            <a:spLocks noChangeArrowheads="1"/>
          </p:cNvSpPr>
          <p:nvPr/>
        </p:nvSpPr>
        <p:spPr bwMode="auto">
          <a:xfrm>
            <a:off x="1500166" y="5429264"/>
            <a:ext cx="28797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azas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saling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ridha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azas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adil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&amp; </a:t>
            </a:r>
          </a:p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azas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manfaat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endParaRPr lang="en-A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166" name="Rectangle 14"/>
          <p:cNvSpPr>
            <a:spLocks noChangeArrowheads="1"/>
          </p:cNvSpPr>
          <p:nvPr/>
        </p:nvSpPr>
        <p:spPr bwMode="auto">
          <a:xfrm>
            <a:off x="4786314" y="5500702"/>
            <a:ext cx="33115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azas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kepatuhan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, </a:t>
            </a:r>
          </a:p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azas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keikhlasan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&amp; </a:t>
            </a:r>
          </a:p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azas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kesesuaian</a:t>
            </a:r>
            <a:endParaRPr lang="en-A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>
            <a:off x="2987675" y="3789363"/>
            <a:ext cx="0" cy="215900"/>
          </a:xfrm>
          <a:prstGeom prst="line">
            <a:avLst/>
          </a:prstGeom>
          <a:noFill/>
          <a:ln w="9525">
            <a:solidFill>
              <a:srgbClr val="FFFF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>
            <a:off x="2987675" y="4724400"/>
            <a:ext cx="0" cy="360363"/>
          </a:xfrm>
          <a:prstGeom prst="line">
            <a:avLst/>
          </a:prstGeom>
          <a:noFill/>
          <a:ln w="9525">
            <a:solidFill>
              <a:srgbClr val="FFFF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9172" name="Line 20"/>
          <p:cNvSpPr>
            <a:spLocks noChangeShapeType="1"/>
          </p:cNvSpPr>
          <p:nvPr/>
        </p:nvSpPr>
        <p:spPr bwMode="auto">
          <a:xfrm>
            <a:off x="6300788" y="3716338"/>
            <a:ext cx="0" cy="288925"/>
          </a:xfrm>
          <a:prstGeom prst="line">
            <a:avLst/>
          </a:prstGeom>
          <a:noFill/>
          <a:ln w="9525">
            <a:solidFill>
              <a:srgbClr val="FFFF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73" name="Line 21"/>
          <p:cNvSpPr>
            <a:spLocks noChangeShapeType="1"/>
          </p:cNvSpPr>
          <p:nvPr/>
        </p:nvSpPr>
        <p:spPr bwMode="auto">
          <a:xfrm>
            <a:off x="6300788" y="4724400"/>
            <a:ext cx="0" cy="360363"/>
          </a:xfrm>
          <a:prstGeom prst="line">
            <a:avLst/>
          </a:prstGeom>
          <a:noFill/>
          <a:ln w="9525">
            <a:solidFill>
              <a:srgbClr val="FFFF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9411" name="Text Box 23"/>
          <p:cNvSpPr txBox="1">
            <a:spLocks noChangeArrowheads="1"/>
          </p:cNvSpPr>
          <p:nvPr/>
        </p:nvSpPr>
        <p:spPr bwMode="auto">
          <a:xfrm>
            <a:off x="663575" y="288925"/>
            <a:ext cx="4210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 Black" pitchFamily="34" charset="0"/>
              </a:rPr>
              <a:t>SKEMA MACAM IBADAH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10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10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10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10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49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10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1000"/>
                                        <p:tgtEl>
                                          <p:spTgt spid="4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10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500"/>
                                        <p:tgtEl>
                                          <p:spTgt spid="49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9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9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9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9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9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9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9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9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9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8" dur="1000"/>
                                        <p:tgtEl>
                                          <p:spTgt spid="49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9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9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9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49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9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9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49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9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9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 animBg="1"/>
      <p:bldP spid="49155" grpId="0" animBg="1"/>
      <p:bldP spid="49156" grpId="0" animBg="1"/>
      <p:bldP spid="49157" grpId="0" animBg="1"/>
      <p:bldP spid="49158" grpId="0" animBg="1"/>
      <p:bldP spid="49159" grpId="0" animBg="1"/>
      <p:bldP spid="49160" grpId="0" animBg="1"/>
      <p:bldP spid="49161" grpId="0" animBg="1"/>
      <p:bldP spid="49162" grpId="0" animBg="1"/>
      <p:bldP spid="49163" grpId="0" animBg="1"/>
      <p:bldP spid="49164" grpId="0" animBg="1"/>
      <p:bldP spid="49169" grpId="0" animBg="1"/>
      <p:bldP spid="49170" grpId="0" animBg="1"/>
      <p:bldP spid="49172" grpId="0" animBg="1"/>
      <p:bldP spid="4917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533400"/>
            <a:ext cx="8001000" cy="5486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err="1" smtClean="0">
                <a:solidFill>
                  <a:schemeClr val="bg1"/>
                </a:solidFill>
              </a:rPr>
              <a:t>Bagaimana</a:t>
            </a:r>
            <a:r>
              <a:rPr lang="en-US" sz="3600" dirty="0" smtClean="0">
                <a:solidFill>
                  <a:schemeClr val="bg1"/>
                </a:solidFill>
              </a:rPr>
              <a:t> ?</a:t>
            </a:r>
          </a:p>
          <a:p>
            <a:pPr algn="ctr">
              <a:buNone/>
            </a:pPr>
            <a:endParaRPr lang="en-US" sz="3600" dirty="0" smtClean="0"/>
          </a:p>
          <a:p>
            <a:pPr>
              <a:buNone/>
            </a:pPr>
            <a:r>
              <a:rPr lang="en-US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Ibadah</a:t>
            </a: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mahdhah</a:t>
            </a: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       </a:t>
            </a:r>
            <a:r>
              <a:rPr lang="en-US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Diterima</a:t>
            </a: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Allah</a:t>
            </a:r>
          </a:p>
          <a:p>
            <a:pPr>
              <a:buNone/>
            </a:pPr>
            <a:endParaRPr lang="en-US" sz="3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 </a:t>
            </a:r>
            <a:r>
              <a:rPr lang="en-US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Syarat</a:t>
            </a: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yang </a:t>
            </a:r>
            <a:r>
              <a:rPr lang="en-US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harus</a:t>
            </a: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dipenuhi</a:t>
            </a: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Niat</a:t>
            </a: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karena</a:t>
            </a: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Allah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32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Mutaba’atur</a:t>
            </a:r>
            <a:r>
              <a:rPr lang="en-US" sz="32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Rasul</a:t>
            </a:r>
            <a:r>
              <a:rPr lang="en-US" sz="32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</a:t>
            </a:r>
            <a:r>
              <a:rPr lang="en-US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mengikuti</a:t>
            </a: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contoh</a:t>
            </a:r>
            <a:endParaRPr lang="en-US" sz="3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14350" indent="-514350">
              <a:buNone/>
            </a:pP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3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Rasul</a:t>
            </a: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endParaRPr lang="en-US" sz="3200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4357686" y="171448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57298"/>
            <a:ext cx="8001000" cy="4662502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Segala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Aktifitas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       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bisa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bernilai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“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Ibadah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”</a:t>
            </a:r>
          </a:p>
          <a:p>
            <a:pPr>
              <a:buNone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propesi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pekerjaan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apapun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  <a:p>
            <a:pPr>
              <a:buNone/>
            </a:pPr>
            <a:endParaRPr lang="en-US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3 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Syarat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yang 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harus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dipenuhi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Niat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karena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Allah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Tujuan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Mencari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keridaan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Allah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Cara       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Tidak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menyimpang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, 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bertentangan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</a:t>
            </a:r>
          </a:p>
          <a:p>
            <a:pPr marL="514350" indent="-514350">
              <a:buNone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                      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dengan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Aturan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/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ketentuan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Allah</a:t>
            </a:r>
            <a:endParaRPr lang="id-ID" sz="2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714744" y="192880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323850" y="928688"/>
            <a:ext cx="86106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tabLst>
                <a:tab pos="-1169988" algn="l"/>
              </a:tabLst>
              <a:defRPr/>
            </a:pPr>
            <a:r>
              <a:rPr lang="ar-SA" sz="2800" i="0" dirty="0"/>
              <a:t>   </a:t>
            </a:r>
            <a:r>
              <a:rPr lang="id-ID" sz="2800" i="0" dirty="0"/>
              <a:t>Secara bahasa, kata </a:t>
            </a:r>
            <a:r>
              <a:rPr lang="ar-SA" sz="4400" i="0" dirty="0">
                <a:cs typeface="Traditional Arabic" pitchFamily="2" charset="-78"/>
              </a:rPr>
              <a:t>عِبَادَةٌ</a:t>
            </a:r>
            <a:r>
              <a:rPr lang="id-ID" sz="3200" i="0" dirty="0">
                <a:cs typeface="Traditional Arabic" pitchFamily="2" charset="-78"/>
              </a:rPr>
              <a:t> </a:t>
            </a:r>
            <a:r>
              <a:rPr lang="id-ID" sz="2800" i="0" dirty="0"/>
              <a:t>berarti</a:t>
            </a:r>
            <a:r>
              <a:rPr lang="id-ID" i="0" dirty="0"/>
              <a:t> </a:t>
            </a:r>
            <a:endParaRPr lang="en-US" i="0" dirty="0"/>
          </a:p>
          <a:p>
            <a:pPr marL="457200" indent="-457200">
              <a:buFont typeface="Arial" pitchFamily="34" charset="0"/>
              <a:buAutoNum type="arabicPeriod"/>
              <a:tabLst>
                <a:tab pos="-1169988" algn="l"/>
              </a:tabLst>
              <a:defRPr/>
            </a:pPr>
            <a:r>
              <a:rPr lang="id-ID" sz="2800" i="0" dirty="0"/>
              <a:t>taat</a:t>
            </a:r>
            <a:r>
              <a:rPr lang="id-ID" i="0" dirty="0"/>
              <a:t> </a:t>
            </a:r>
            <a:r>
              <a:rPr lang="id-ID" sz="4000" i="0" dirty="0">
                <a:latin typeface="Traditional Arabic" pitchFamily="2" charset="-78"/>
                <a:cs typeface="Traditional Arabic" pitchFamily="2" charset="-78"/>
              </a:rPr>
              <a:t>(</a:t>
            </a:r>
            <a:r>
              <a:rPr lang="ar-SA" sz="4000" i="0" dirty="0">
                <a:latin typeface="Traditional Arabic" pitchFamily="2" charset="-78"/>
                <a:cs typeface="Traditional Arabic" pitchFamily="2" charset="-78"/>
              </a:rPr>
              <a:t>الطَّاعَةُ</a:t>
            </a:r>
            <a:r>
              <a:rPr lang="en-US" sz="4000" i="0" dirty="0">
                <a:latin typeface="Traditional Arabic" pitchFamily="2" charset="-78"/>
                <a:cs typeface="Traditional Arabic" pitchFamily="2" charset="-78"/>
              </a:rPr>
              <a:t>)</a:t>
            </a:r>
            <a:r>
              <a:rPr lang="id-ID" i="0" dirty="0"/>
              <a:t>, </a:t>
            </a:r>
            <a:endParaRPr lang="en-US" i="0" dirty="0"/>
          </a:p>
          <a:p>
            <a:pPr marL="457200" indent="-457200">
              <a:buFont typeface="Arial" pitchFamily="34" charset="0"/>
              <a:buAutoNum type="arabicPeriod"/>
              <a:tabLst>
                <a:tab pos="-1169988" algn="l"/>
              </a:tabLst>
              <a:defRPr/>
            </a:pPr>
            <a:r>
              <a:rPr lang="id-ID" sz="2800" i="0" dirty="0"/>
              <a:t>tunduk </a:t>
            </a:r>
            <a:r>
              <a:rPr lang="ar-SA" sz="4000" i="0" dirty="0">
                <a:cs typeface="Traditional Arabic" pitchFamily="2" charset="-78"/>
              </a:rPr>
              <a:t>(الْخُضُوْعُ)</a:t>
            </a:r>
            <a:r>
              <a:rPr lang="id-ID" i="0" dirty="0"/>
              <a:t>, </a:t>
            </a:r>
            <a:endParaRPr lang="en-US" i="0" dirty="0"/>
          </a:p>
          <a:p>
            <a:pPr marL="457200" indent="-457200">
              <a:buFont typeface="Arial" pitchFamily="34" charset="0"/>
              <a:buAutoNum type="arabicPeriod"/>
              <a:tabLst>
                <a:tab pos="-1169988" algn="l"/>
              </a:tabLst>
              <a:defRPr/>
            </a:pPr>
            <a:r>
              <a:rPr lang="id-ID" sz="2800" i="0" dirty="0"/>
              <a:t>hina</a:t>
            </a:r>
            <a:r>
              <a:rPr lang="id-ID" i="0" dirty="0"/>
              <a:t> </a:t>
            </a:r>
            <a:r>
              <a:rPr lang="id-ID" sz="3600" i="0" dirty="0">
                <a:cs typeface="Traditional Arabic" pitchFamily="2" charset="-78"/>
              </a:rPr>
              <a:t>(</a:t>
            </a:r>
            <a:r>
              <a:rPr lang="ar-SA" sz="3600" i="0" dirty="0">
                <a:cs typeface="Traditional Arabic" pitchFamily="2" charset="-78"/>
              </a:rPr>
              <a:t>الذُّلُّ</a:t>
            </a:r>
            <a:r>
              <a:rPr lang="en-US" sz="3600" i="0" dirty="0">
                <a:cs typeface="Traditional Arabic" pitchFamily="2" charset="-78"/>
              </a:rPr>
              <a:t>)</a:t>
            </a:r>
            <a:r>
              <a:rPr lang="id-ID" sz="3600" i="0" dirty="0"/>
              <a:t> </a:t>
            </a:r>
            <a:r>
              <a:rPr lang="id-ID" sz="2800" i="0" dirty="0"/>
              <a:t>dan  </a:t>
            </a:r>
            <a:endParaRPr lang="en-US" sz="2800" i="0" dirty="0"/>
          </a:p>
          <a:p>
            <a:pPr marL="457200" indent="-457200">
              <a:buFont typeface="Arial" pitchFamily="34" charset="0"/>
              <a:buAutoNum type="arabicPeriod"/>
              <a:tabLst>
                <a:tab pos="-1169988" algn="l"/>
              </a:tabLst>
              <a:defRPr/>
            </a:pPr>
            <a:r>
              <a:rPr lang="id-ID" sz="2800" i="0" dirty="0"/>
              <a:t>pengabdian</a:t>
            </a:r>
            <a:r>
              <a:rPr lang="id-ID" i="0" dirty="0"/>
              <a:t> </a:t>
            </a:r>
            <a:r>
              <a:rPr lang="id-ID" sz="3600" i="0" dirty="0">
                <a:cs typeface="Traditional Arabic" pitchFamily="2" charset="-78"/>
              </a:rPr>
              <a:t>(</a:t>
            </a:r>
            <a:r>
              <a:rPr lang="ar-SA" sz="3600" i="0" dirty="0">
                <a:cs typeface="Traditional Arabic" pitchFamily="2" charset="-78"/>
              </a:rPr>
              <a:t>التَّنَسُّكُ</a:t>
            </a:r>
            <a:r>
              <a:rPr lang="en-US" sz="3600" i="0" dirty="0">
                <a:cs typeface="Traditional Arabic" pitchFamily="2" charset="-78"/>
              </a:rPr>
              <a:t>)</a:t>
            </a:r>
            <a:r>
              <a:rPr lang="en-US" sz="3600" i="0" dirty="0"/>
              <a:t>.</a:t>
            </a:r>
            <a:r>
              <a:rPr lang="ar-SA" sz="3600" i="0" dirty="0"/>
              <a:t> </a:t>
            </a:r>
            <a:endParaRPr lang="en-US" sz="3600" i="0" dirty="0"/>
          </a:p>
          <a:p>
            <a:pPr marL="457200" indent="-7938">
              <a:tabLst>
                <a:tab pos="-1169988" algn="l"/>
              </a:tabLst>
              <a:defRPr/>
            </a:pPr>
            <a:r>
              <a:rPr lang="id-ID" sz="2800" i="0" dirty="0"/>
              <a:t>Ibnu Taimiyah mengartikan ibadah sbg puncak ketaatan </a:t>
            </a:r>
            <a:r>
              <a:rPr lang="en-US" sz="2800" i="0" dirty="0"/>
              <a:t>&amp;</a:t>
            </a:r>
            <a:r>
              <a:rPr lang="id-ID" sz="2800" i="0" dirty="0"/>
              <a:t> ketundukan yg di dlmnya terdapat unsur cinta. Ketaatan tanpa unsur cinta</a:t>
            </a:r>
            <a:r>
              <a:rPr lang="en-US" sz="2800" i="0" dirty="0"/>
              <a:t>, </a:t>
            </a:r>
            <a:r>
              <a:rPr lang="id-ID" sz="2800" i="0" dirty="0"/>
              <a:t>bukanlah ibadah dlm arti yg sebenarnya.</a:t>
            </a:r>
            <a:endParaRPr lang="ar-SA" sz="2800" i="0" dirty="0"/>
          </a:p>
          <a:p>
            <a:pPr algn="just" eaLnBrk="0" hangingPunct="0">
              <a:tabLst>
                <a:tab pos="-1169988" algn="l"/>
              </a:tabLst>
              <a:defRPr/>
            </a:pPr>
            <a:endParaRPr lang="id-ID" i="0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04813"/>
            <a:ext cx="8572528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id-ID" sz="3200" b="1" dirty="0" smtClean="0"/>
              <a:t> </a:t>
            </a:r>
            <a:r>
              <a:rPr lang="ar-SA" sz="3200" b="1" dirty="0" smtClean="0">
                <a:ea typeface="Majalla UI"/>
              </a:rPr>
              <a:t> </a:t>
            </a:r>
            <a:r>
              <a:rPr lang="id-ID" sz="4400" b="1" dirty="0" smtClean="0">
                <a:solidFill>
                  <a:schemeClr val="tx1"/>
                </a:solidFill>
              </a:rPr>
              <a:t>Makna Ibadah</a:t>
            </a:r>
            <a:endParaRPr lang="en-US" sz="44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2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52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52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52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522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522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 build="p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7772400" cy="990600"/>
          </a:xfrm>
        </p:spPr>
        <p:txBody>
          <a:bodyPr/>
          <a:lstStyle/>
          <a:p>
            <a:r>
              <a:rPr lang="en-US" sz="3200" b="1" dirty="0" err="1" smtClean="0">
                <a:solidFill>
                  <a:schemeClr val="bg1"/>
                </a:solidFill>
              </a:rPr>
              <a:t>Prinsip-prinsip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Ibadah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ada</a:t>
            </a:r>
            <a:r>
              <a:rPr lang="en-US" sz="3200" b="1" dirty="0" smtClean="0">
                <a:solidFill>
                  <a:schemeClr val="bg1"/>
                </a:solidFill>
              </a:rPr>
              <a:t> 6, </a:t>
            </a:r>
            <a:r>
              <a:rPr lang="en-US" sz="3200" b="1" dirty="0" err="1" smtClean="0">
                <a:solidFill>
                  <a:schemeClr val="bg1"/>
                </a:solidFill>
              </a:rPr>
              <a:t>yaitu</a:t>
            </a:r>
            <a:r>
              <a:rPr lang="en-US" sz="3200" b="1" dirty="0" smtClean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571611"/>
            <a:ext cx="8382000" cy="4806963"/>
          </a:xfrm>
        </p:spPr>
        <p:txBody>
          <a:bodyPr/>
          <a:lstStyle/>
          <a:p>
            <a:pPr marL="174625" indent="-174625" algn="just">
              <a:lnSpc>
                <a:spcPct val="80000"/>
              </a:lnSpc>
              <a:buFont typeface="Wingdings" pitchFamily="2" charset="2"/>
              <a:buNone/>
            </a:pP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1. Hanya menyembah kepada Allah semata.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marL="174625" indent="-174625" algn="just" rtl="1">
              <a:lnSpc>
                <a:spcPct val="80000"/>
              </a:lnSpc>
              <a:buFont typeface="Wingdings" pitchFamily="2" charset="2"/>
              <a:buNone/>
            </a:pPr>
            <a:r>
              <a:rPr lang="id-ID" sz="2800" dirty="0" smtClean="0">
                <a:cs typeface="Traditional Arabic" pitchFamily="18" charset="-78"/>
              </a:rPr>
              <a:t>-</a:t>
            </a:r>
            <a:r>
              <a:rPr lang="ar-SA" dirty="0" smtClean="0">
                <a:cs typeface="Traditional Arabic" pitchFamily="18" charset="-78"/>
              </a:rPr>
              <a:t>إِيَّاكَ نَعْبُدُ وَإِيَّاكَ نَسْتَعِيْنُ </a:t>
            </a:r>
            <a:r>
              <a:rPr lang="id-ID" sz="2000" dirty="0" smtClean="0"/>
              <a:t>(1: 5)</a:t>
            </a:r>
            <a:endParaRPr lang="ar-SA" sz="2000" dirty="0" smtClean="0">
              <a:cs typeface="Traditional Arabic" pitchFamily="18" charset="-78"/>
            </a:endParaRPr>
          </a:p>
          <a:p>
            <a:pPr marL="174625" indent="-174625" algn="just" rtl="1">
              <a:lnSpc>
                <a:spcPct val="80000"/>
              </a:lnSpc>
              <a:buFont typeface="Wingdings" pitchFamily="2" charset="2"/>
              <a:buNone/>
            </a:pPr>
            <a:r>
              <a:rPr lang="id-ID" sz="2800" dirty="0" smtClean="0">
                <a:cs typeface="Traditional Arabic" pitchFamily="18" charset="-78"/>
              </a:rPr>
              <a:t>-</a:t>
            </a:r>
            <a:r>
              <a:rPr lang="ar-SA" dirty="0" smtClean="0">
                <a:cs typeface="Traditional Arabic" pitchFamily="18" charset="-78"/>
              </a:rPr>
              <a:t>وَاعْبُدُوْا اللهَ وَلاَ تُشْرِكُوْا بِهِ شَيْئًا </a:t>
            </a:r>
            <a:r>
              <a:rPr lang="ar-SA" sz="2400" dirty="0" smtClean="0">
                <a:ea typeface="Majalla UI"/>
              </a:rPr>
              <a:t>…</a:t>
            </a:r>
            <a:r>
              <a:rPr lang="en-US" sz="2400" dirty="0" smtClean="0"/>
              <a:t>  </a:t>
            </a:r>
            <a:r>
              <a:rPr lang="id-ID" sz="2000" dirty="0" smtClean="0"/>
              <a:t>(4: 36) </a:t>
            </a:r>
            <a:endParaRPr lang="en-US" sz="2000" dirty="0" smtClean="0"/>
          </a:p>
          <a:p>
            <a:pPr marL="174625" indent="-174625" algn="just" rtl="1">
              <a:lnSpc>
                <a:spcPct val="80000"/>
              </a:lnSpc>
              <a:buFont typeface="Wingdings" pitchFamily="2" charset="2"/>
              <a:buNone/>
            </a:pPr>
            <a:r>
              <a:rPr lang="id-ID" dirty="0" smtClean="0">
                <a:cs typeface="Traditional Arabic" pitchFamily="18" charset="-78"/>
              </a:rPr>
              <a:t>-</a:t>
            </a:r>
            <a:r>
              <a:rPr lang="ar-SA" dirty="0" smtClean="0">
                <a:cs typeface="Traditional Arabic" pitchFamily="18" charset="-78"/>
              </a:rPr>
              <a:t>وَلَقَدْ بَعَثْنَا فِي كُلَّ أُمَّةٍ رَسُوْلاً أَنِ اعْبُدُوا اللهَ وَاجْتَنِبُوْا الطَّاغُوْتَ </a:t>
            </a:r>
            <a:r>
              <a:rPr lang="id-ID" sz="2000" dirty="0" smtClean="0"/>
              <a:t>(16: 36)</a:t>
            </a:r>
            <a:r>
              <a:rPr lang="en-US" sz="2000" dirty="0" smtClean="0"/>
              <a:t> </a:t>
            </a:r>
            <a:endParaRPr lang="ar-SA" sz="2000" dirty="0" smtClean="0">
              <a:ea typeface="Majalla UI"/>
            </a:endParaRPr>
          </a:p>
          <a:p>
            <a:pPr marL="174625" indent="-174625" algn="just">
              <a:lnSpc>
                <a:spcPct val="80000"/>
              </a:lnSpc>
              <a:buFont typeface="Wingdings" pitchFamily="2" charset="2"/>
              <a:buNone/>
            </a:pPr>
            <a:r>
              <a:rPr lang="ar-SA" sz="2400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. Ibadah tanpa perantara.</a:t>
            </a:r>
            <a:r>
              <a:rPr lang="id-ID" sz="2400" b="1" dirty="0" smtClean="0"/>
              <a:t> </a:t>
            </a:r>
            <a:endParaRPr lang="en-US" sz="2400" b="1" dirty="0" smtClean="0"/>
          </a:p>
          <a:p>
            <a:pPr marL="174625" indent="-174625" algn="just" rtl="1">
              <a:lnSpc>
                <a:spcPct val="80000"/>
              </a:lnSpc>
              <a:buFont typeface="Wingdings" pitchFamily="2" charset="2"/>
              <a:buNone/>
            </a:pPr>
            <a:r>
              <a:rPr lang="id-ID" b="1" dirty="0" smtClean="0">
                <a:solidFill>
                  <a:schemeClr val="folHlink"/>
                </a:solidFill>
                <a:cs typeface="Traditional Arabic" pitchFamily="18" charset="-78"/>
              </a:rPr>
              <a:t>-</a:t>
            </a:r>
            <a:r>
              <a:rPr lang="ar-SA" dirty="0" smtClean="0">
                <a:cs typeface="Traditional Arabic" pitchFamily="18" charset="-78"/>
              </a:rPr>
              <a:t>وَإِذَا سَأَلَكَ عِبَادِي عَنِّي فَإِنِّي قَرِيْبٌ أُجِيْبُ دَعْوَةَ الدَّاعِي إِذَا دَعَانِ</a:t>
            </a:r>
            <a:r>
              <a:rPr lang="ar-SA" sz="2800" dirty="0" smtClean="0">
                <a:cs typeface="Traditional Arabic" pitchFamily="18" charset="-78"/>
              </a:rPr>
              <a:t> </a:t>
            </a:r>
            <a:r>
              <a:rPr lang="id-ID" sz="2000" dirty="0" smtClean="0"/>
              <a:t>(2: 186) </a:t>
            </a:r>
            <a:endParaRPr lang="en-US" sz="2000" dirty="0" smtClean="0"/>
          </a:p>
          <a:p>
            <a:pPr marL="174625" indent="-174625" algn="just" rtl="1">
              <a:lnSpc>
                <a:spcPct val="80000"/>
              </a:lnSpc>
              <a:buFont typeface="Wingdings" pitchFamily="2" charset="2"/>
              <a:buNone/>
            </a:pPr>
            <a:r>
              <a:rPr lang="en-US" dirty="0" smtClean="0">
                <a:cs typeface="Traditional Arabic" pitchFamily="18" charset="-78"/>
              </a:rPr>
              <a:t>-</a:t>
            </a:r>
            <a:r>
              <a:rPr lang="ar-SA" dirty="0" smtClean="0">
                <a:cs typeface="Traditional Arabic" pitchFamily="18" charset="-78"/>
              </a:rPr>
              <a:t>وَلَقَدْ خَلَقْنَا اْلإِنْسَانَ وَنَعْلَمُ مَا تُوَسْوِسُ بِهِ نَفْسُهُ وَنَحْنُ أَقْرَبُ إِلَيْهِ مِنْ حَبْلِ</a:t>
            </a:r>
            <a:r>
              <a:rPr lang="id-ID" dirty="0" smtClean="0">
                <a:cs typeface="Traditional Arabic" pitchFamily="18" charset="-78"/>
              </a:rPr>
              <a:t> </a:t>
            </a:r>
            <a:r>
              <a:rPr lang="ar-SA" dirty="0" smtClean="0">
                <a:cs typeface="Traditional Arabic" pitchFamily="18" charset="-78"/>
              </a:rPr>
              <a:t>الْوَرِيْدِ</a:t>
            </a:r>
            <a:r>
              <a:rPr lang="id-ID" sz="2800" dirty="0" smtClean="0">
                <a:cs typeface="Traditional Arabic" pitchFamily="18" charset="-78"/>
              </a:rPr>
              <a:t> </a:t>
            </a:r>
            <a:r>
              <a:rPr lang="id-ID" sz="2000" dirty="0" smtClean="0">
                <a:solidFill>
                  <a:srgbClr val="FFFF66"/>
                </a:solidFill>
              </a:rPr>
              <a:t>(50: 16)</a:t>
            </a:r>
            <a:r>
              <a:rPr lang="en-US" sz="2000" dirty="0" smtClean="0">
                <a:solidFill>
                  <a:srgbClr val="FFFF66"/>
                </a:solidFill>
              </a:rPr>
              <a:t> </a:t>
            </a:r>
            <a:endParaRPr lang="id-ID" sz="2000" dirty="0" smtClean="0">
              <a:solidFill>
                <a:srgbClr val="FFFF66"/>
              </a:solidFill>
            </a:endParaRPr>
          </a:p>
          <a:p>
            <a:pPr marL="174625" indent="-174625" algn="just">
              <a:lnSpc>
                <a:spcPct val="80000"/>
              </a:lnSpc>
              <a:buFont typeface="Wingdings" pitchFamily="2" charset="2"/>
              <a:buNone/>
            </a:pP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3. Ibadah harus ikhlas</a:t>
            </a:r>
          </a:p>
          <a:p>
            <a:pPr marL="174625" indent="-174625" algn="just" rtl="1">
              <a:lnSpc>
                <a:spcPct val="80000"/>
              </a:lnSpc>
              <a:buFont typeface="Wingdings" pitchFamily="2" charset="2"/>
              <a:buNone/>
            </a:pPr>
            <a:r>
              <a:rPr lang="id-ID" dirty="0" smtClean="0">
                <a:solidFill>
                  <a:schemeClr val="folHlink"/>
                </a:solidFill>
                <a:cs typeface="Traditional Arabic" pitchFamily="18" charset="-78"/>
              </a:rPr>
              <a:t>-</a:t>
            </a:r>
            <a:r>
              <a:rPr lang="ar-SA" dirty="0" smtClean="0">
                <a:cs typeface="Traditional Arabic" pitchFamily="18" charset="-78"/>
              </a:rPr>
              <a:t>وَمَا أُمِرُوا إِلاَّ لِيَعْبُدُوْا اللهَ مُخْلِصِيْنَ لَهُ الدِّيْنَ حُنَفَاءَ </a:t>
            </a:r>
            <a:r>
              <a:rPr lang="id-ID" sz="2000" dirty="0" smtClean="0"/>
              <a:t>(98: 5)</a:t>
            </a:r>
            <a:endParaRPr lang="ar-SA" sz="2000" dirty="0" smtClean="0">
              <a:ea typeface="Majalla UI"/>
            </a:endParaRPr>
          </a:p>
          <a:p>
            <a:pPr marL="174625" indent="-174625" algn="just" rtl="1">
              <a:lnSpc>
                <a:spcPct val="80000"/>
              </a:lnSpc>
              <a:buFont typeface="Wingdings" pitchFamily="2" charset="2"/>
              <a:buNone/>
            </a:pPr>
            <a:r>
              <a:rPr lang="ar-SA" sz="2000" dirty="0" smtClean="0">
                <a:ea typeface="Majalla UI"/>
              </a:rPr>
              <a:t> </a:t>
            </a:r>
            <a:r>
              <a:rPr lang="id-ID" dirty="0" smtClean="0"/>
              <a:t>-</a:t>
            </a:r>
            <a:r>
              <a:rPr lang="ar-SA" dirty="0" smtClean="0">
                <a:cs typeface="Traditional Arabic" pitchFamily="18" charset="-78"/>
              </a:rPr>
              <a:t>إِنَّ اللَّهَ لاَ يَقْبَلُ مِنَ الْعَمَلِ إِلاَّ مَا كَانَ لَهُ خَالِصًا وَابْتُغِيَ بِهِ وَجْهُهُ</a:t>
            </a:r>
            <a:r>
              <a:rPr lang="ar-SA" sz="2800" dirty="0" smtClean="0">
                <a:cs typeface="Traditional Arabic" pitchFamily="18" charset="-78"/>
              </a:rPr>
              <a:t> (النَّسائي)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179388" y="260350"/>
            <a:ext cx="8607425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tabLst>
                <a:tab pos="347663" algn="l"/>
              </a:tabLst>
            </a:pPr>
            <a:r>
              <a:rPr lang="id-ID" i="0" dirty="0">
                <a:latin typeface="Arial" pitchFamily="34" charset="0"/>
                <a:cs typeface="Arial" pitchFamily="34" charset="0"/>
              </a:rPr>
              <a:t>4</a:t>
            </a:r>
            <a:r>
              <a:rPr lang="id-ID" sz="2800" i="0" dirty="0">
                <a:latin typeface="Arial" pitchFamily="34" charset="0"/>
                <a:cs typeface="Arial" pitchFamily="34" charset="0"/>
              </a:rPr>
              <a:t>.  Ibadah harus sesuai dengan tuntunan.</a:t>
            </a:r>
            <a:r>
              <a:rPr lang="id-ID" sz="2800" i="0" dirty="0"/>
              <a:t> </a:t>
            </a:r>
            <a:endParaRPr lang="en-US" sz="2800" i="0" dirty="0"/>
          </a:p>
          <a:p>
            <a:pPr algn="just" rtl="1" eaLnBrk="0" hangingPunct="0">
              <a:tabLst>
                <a:tab pos="347663" algn="l"/>
              </a:tabLst>
            </a:pPr>
            <a:r>
              <a:rPr lang="id-ID" sz="2400" i="0" dirty="0">
                <a:cs typeface="Traditional Arabic" pitchFamily="18" charset="-78"/>
              </a:rPr>
              <a:t>-</a:t>
            </a:r>
            <a:r>
              <a:rPr lang="ar-SA" sz="2400" i="0" dirty="0">
                <a:cs typeface="Traditional Arabic" pitchFamily="18" charset="-78"/>
              </a:rPr>
              <a:t>فَمَنْ كَانَ يَرْجُوْ لِقَاءَ رَبِّهِ فَلْيَعْمَلْ عَمَلاً </a:t>
            </a:r>
            <a:r>
              <a:rPr lang="ar-SA" sz="2400" i="0" u="sng" dirty="0">
                <a:cs typeface="Traditional Arabic" pitchFamily="18" charset="-78"/>
              </a:rPr>
              <a:t>صَالِحًا</a:t>
            </a:r>
            <a:r>
              <a:rPr lang="ar-SA" sz="2400" i="0" dirty="0">
                <a:cs typeface="Traditional Arabic" pitchFamily="18" charset="-78"/>
              </a:rPr>
              <a:t> وَلاَ يُشْرِكْ بِعِبَادَةِ رَبِّهِ أَحَدًا</a:t>
            </a:r>
            <a:r>
              <a:rPr lang="id-ID" sz="1600" i="0" dirty="0"/>
              <a:t>(18: 110) </a:t>
            </a:r>
          </a:p>
          <a:p>
            <a:pPr algn="just" rtl="1" eaLnBrk="0" hangingPunct="0">
              <a:tabLst>
                <a:tab pos="347663" algn="l"/>
              </a:tabLst>
            </a:pPr>
            <a:r>
              <a:rPr lang="id-ID" sz="2400" i="0" dirty="0">
                <a:cs typeface="Traditional Arabic" pitchFamily="18" charset="-78"/>
              </a:rPr>
              <a:t>-</a:t>
            </a:r>
            <a:r>
              <a:rPr lang="ar-SA" sz="2400" i="0" dirty="0">
                <a:cs typeface="Traditional Arabic" pitchFamily="18" charset="-78"/>
              </a:rPr>
              <a:t>مَنْ أَحْدَثَ فِي أَمْرِنَا هَذَا مَا لَيْسَ فِيهِ فَهُوَ رَدٌّ  (متفق عليه) </a:t>
            </a:r>
            <a:endParaRPr lang="id-ID" sz="2400" i="0" dirty="0">
              <a:cs typeface="Traditional Arabic" pitchFamily="18" charset="-78"/>
            </a:endParaRPr>
          </a:p>
          <a:p>
            <a:pPr algn="just" rtl="1" eaLnBrk="0" hangingPunct="0">
              <a:tabLst>
                <a:tab pos="347663" algn="l"/>
              </a:tabLst>
            </a:pPr>
            <a:r>
              <a:rPr lang="id-ID" sz="2400" i="0" dirty="0">
                <a:cs typeface="Traditional Arabic" pitchFamily="18" charset="-78"/>
              </a:rPr>
              <a:t>-</a:t>
            </a:r>
            <a:r>
              <a:rPr lang="ar-SA" sz="2400" i="0" dirty="0">
                <a:cs typeface="Traditional Arabic" pitchFamily="18" charset="-78"/>
              </a:rPr>
              <a:t>فَإِنَّ خَيْرَ الْحَدِيثِ كِتَابُ اللَّهِ وَخَيْرُ الْهُدَى هُدَى مُحَمَّدٍ وَشَرُّ الْأُمُورِ مُحْدَثَاتُهَا </a:t>
            </a:r>
            <a:endParaRPr lang="id-ID" sz="2400" i="0" dirty="0">
              <a:cs typeface="Traditional Arabic" pitchFamily="18" charset="-78"/>
            </a:endParaRPr>
          </a:p>
          <a:p>
            <a:pPr algn="just" rtl="1" eaLnBrk="0" hangingPunct="0">
              <a:tabLst>
                <a:tab pos="347663" algn="l"/>
              </a:tabLst>
            </a:pPr>
            <a:r>
              <a:rPr lang="ar-SA" sz="2400" i="0" dirty="0">
                <a:cs typeface="Traditional Arabic" pitchFamily="18" charset="-78"/>
              </a:rPr>
              <a:t>وَكُلُّ بِدْعَةٍ ضَلاَلَةٌ (رواه مسلم وأحمد) و فى لفظ النسائى: وَكُلُّ ضَلالَةٍ فِي النَّارِ </a:t>
            </a:r>
            <a:endParaRPr lang="id-ID" sz="2400" i="0" dirty="0">
              <a:cs typeface="Traditional Arabic" pitchFamily="18" charset="-78"/>
            </a:endParaRPr>
          </a:p>
          <a:p>
            <a:pPr algn="just" eaLnBrk="0" hangingPunct="0">
              <a:lnSpc>
                <a:spcPct val="100000"/>
              </a:lnSpc>
              <a:tabLst>
                <a:tab pos="347663" algn="l"/>
              </a:tabLst>
            </a:pPr>
            <a:r>
              <a:rPr lang="id-ID" i="0" dirty="0">
                <a:cs typeface="Traditional Arabic" pitchFamily="18" charset="-78"/>
              </a:rPr>
              <a:t>	</a:t>
            </a:r>
            <a:r>
              <a:rPr lang="id-ID" sz="2000" i="0" dirty="0">
                <a:latin typeface="Arial" pitchFamily="34" charset="0"/>
                <a:cs typeface="Arial" pitchFamily="34" charset="0"/>
              </a:rPr>
              <a:t>Contoh dalam shalat, Nabi saw bersabda</a:t>
            </a:r>
            <a:r>
              <a:rPr lang="id-ID" i="0" dirty="0">
                <a:latin typeface="Arial" pitchFamily="34" charset="0"/>
                <a:cs typeface="Arial" pitchFamily="34" charset="0"/>
              </a:rPr>
              <a:t>:</a:t>
            </a:r>
            <a:r>
              <a:rPr lang="id-ID" i="0" dirty="0">
                <a:cs typeface="Traditional Arabic" pitchFamily="18" charset="-78"/>
              </a:rPr>
              <a:t> </a:t>
            </a:r>
          </a:p>
          <a:p>
            <a:pPr algn="just" rtl="1" eaLnBrk="0" hangingPunct="0">
              <a:lnSpc>
                <a:spcPct val="100000"/>
              </a:lnSpc>
              <a:tabLst>
                <a:tab pos="347663" algn="l"/>
              </a:tabLst>
            </a:pPr>
            <a:r>
              <a:rPr lang="id-ID" sz="3200" i="0" dirty="0">
                <a:cs typeface="Traditional Arabic" pitchFamily="18" charset="-78"/>
              </a:rPr>
              <a:t>-</a:t>
            </a:r>
            <a:r>
              <a:rPr lang="ar-SA" sz="2800" i="0" dirty="0">
                <a:cs typeface="Traditional Arabic" pitchFamily="18" charset="-78"/>
              </a:rPr>
              <a:t>صَلُّوا كَمَا رَأَيْتُمُونِي أُصَلِّي (رواه البخارى) </a:t>
            </a:r>
            <a:endParaRPr lang="id-ID" sz="2800" i="0" dirty="0">
              <a:cs typeface="Traditional Arabic" pitchFamily="18" charset="-78"/>
            </a:endParaRPr>
          </a:p>
          <a:p>
            <a:pPr algn="just" eaLnBrk="0" hangingPunct="0">
              <a:tabLst>
                <a:tab pos="347663" algn="l"/>
              </a:tabLst>
            </a:pPr>
            <a:r>
              <a:rPr lang="id-ID" i="0" dirty="0">
                <a:latin typeface="Arial" pitchFamily="34" charset="0"/>
                <a:cs typeface="Arial" pitchFamily="34" charset="0"/>
              </a:rPr>
              <a:t>5</a:t>
            </a:r>
            <a:r>
              <a:rPr lang="id-ID" sz="2800" i="0" dirty="0">
                <a:latin typeface="Arial" pitchFamily="34" charset="0"/>
                <a:cs typeface="Arial" pitchFamily="34" charset="0"/>
              </a:rPr>
              <a:t>. Seimbang antara unsur jasmani dengan rohani.</a:t>
            </a:r>
            <a:r>
              <a:rPr lang="id-ID" sz="2800" i="0" dirty="0"/>
              <a:t> </a:t>
            </a:r>
            <a:endParaRPr lang="en-US" sz="2800" i="0" dirty="0"/>
          </a:p>
          <a:p>
            <a:pPr algn="just" rtl="1" eaLnBrk="0" hangingPunct="0">
              <a:tabLst>
                <a:tab pos="347663" algn="l"/>
              </a:tabLst>
            </a:pPr>
            <a:r>
              <a:rPr lang="id-ID" sz="3200" i="0" dirty="0">
                <a:cs typeface="Traditional Arabic" pitchFamily="18" charset="-78"/>
              </a:rPr>
              <a:t>-</a:t>
            </a:r>
            <a:r>
              <a:rPr lang="ar-SA" sz="2800" i="0" dirty="0">
                <a:cs typeface="Traditional Arabic" pitchFamily="18" charset="-78"/>
              </a:rPr>
              <a:t>وَابْتَغِ فِيْمَا آتَاكَ اللهُ الدَّارَ اْلآخِرَةَ وَلاَ تَنْسَ نَصِيْبَكَ مِنَ الدُّنْيَا </a:t>
            </a:r>
            <a:r>
              <a:rPr lang="ar-SA" sz="2800" i="0" dirty="0">
                <a:ea typeface="Majalla UI"/>
              </a:rPr>
              <a:t>… </a:t>
            </a:r>
            <a:r>
              <a:rPr lang="id-ID" sz="2800" i="0" dirty="0"/>
              <a:t>(28: 77)</a:t>
            </a:r>
          </a:p>
          <a:p>
            <a:pPr algn="just" eaLnBrk="0" hangingPunct="0">
              <a:tabLst>
                <a:tab pos="347663" algn="l"/>
              </a:tabLst>
            </a:pPr>
            <a:r>
              <a:rPr lang="id-ID" i="0" dirty="0">
                <a:latin typeface="Arial" pitchFamily="34" charset="0"/>
                <a:cs typeface="Arial" pitchFamily="34" charset="0"/>
              </a:rPr>
              <a:t>6</a:t>
            </a:r>
            <a:r>
              <a:rPr lang="id-ID" sz="2800" i="0" dirty="0">
                <a:latin typeface="Arial" pitchFamily="34" charset="0"/>
                <a:cs typeface="Arial" pitchFamily="34" charset="0"/>
              </a:rPr>
              <a:t>. Mudah dan meringankan. </a:t>
            </a:r>
            <a:endParaRPr lang="en-US" sz="2800" i="0" dirty="0">
              <a:latin typeface="Arial" pitchFamily="34" charset="0"/>
              <a:cs typeface="Arial" pitchFamily="34" charset="0"/>
            </a:endParaRPr>
          </a:p>
          <a:p>
            <a:pPr algn="just" rtl="1" eaLnBrk="0" hangingPunct="0">
              <a:tabLst>
                <a:tab pos="347663" algn="l"/>
              </a:tabLst>
            </a:pPr>
            <a:r>
              <a:rPr lang="ar-SA" sz="3200" i="0" dirty="0">
                <a:cs typeface="Traditional Arabic" pitchFamily="18" charset="-78"/>
              </a:rPr>
              <a:t> </a:t>
            </a:r>
            <a:r>
              <a:rPr lang="id-ID" sz="2800" i="0" dirty="0">
                <a:cs typeface="Traditional Arabic" pitchFamily="18" charset="-78"/>
              </a:rPr>
              <a:t>-</a:t>
            </a:r>
            <a:r>
              <a:rPr lang="ar-SA" sz="2800" i="0" dirty="0">
                <a:cs typeface="Traditional Arabic" pitchFamily="18" charset="-78"/>
              </a:rPr>
              <a:t>لاَ يُكَلِّفُ اللَّهُ نَفْسًا إِلاَّ وُسْعَهَا</a:t>
            </a:r>
            <a:r>
              <a:rPr lang="ar-SA" sz="2800" i="0" dirty="0">
                <a:ea typeface="Majalla UI"/>
              </a:rPr>
              <a:t>…</a:t>
            </a:r>
            <a:r>
              <a:rPr lang="id-ID" sz="2800" i="0" dirty="0"/>
              <a:t>(2: 286)				 </a:t>
            </a:r>
            <a:endParaRPr lang="en-US" sz="2800" i="0" dirty="0"/>
          </a:p>
          <a:p>
            <a:pPr algn="just" rtl="1" eaLnBrk="0" hangingPunct="0">
              <a:tabLst>
                <a:tab pos="347663" algn="l"/>
              </a:tabLst>
            </a:pPr>
            <a:r>
              <a:rPr lang="id-ID" sz="2800" i="0" dirty="0"/>
              <a:t>- </a:t>
            </a:r>
            <a:r>
              <a:rPr lang="ar-SA" sz="2800" i="0" dirty="0">
                <a:cs typeface="Traditional Arabic" pitchFamily="18" charset="-78"/>
              </a:rPr>
              <a:t>وَمَا جَعَلَ عَلَيْكُمْ فِي الدِّيْنِ مِنْ حَرَج </a:t>
            </a:r>
            <a:r>
              <a:rPr lang="id-ID" sz="2800" i="0" dirty="0">
                <a:cs typeface="Traditional Arabic" pitchFamily="18" charset="-78"/>
              </a:rPr>
              <a:t> (5: 6)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3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3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3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3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3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3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7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37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7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7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37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7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37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37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37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37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37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37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14" y="2857496"/>
            <a:ext cx="6572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i="1" dirty="0" smtClean="0">
                <a:latin typeface="Bookman Old Style" pitchFamily="18" charset="0"/>
              </a:rPr>
              <a:t>MATUR TENGKYU </a:t>
            </a:r>
          </a:p>
          <a:p>
            <a:pPr algn="ctr"/>
            <a:r>
              <a:rPr lang="en-US" sz="3600" i="1" dirty="0" smtClean="0">
                <a:latin typeface="Bookman Old Style" pitchFamily="18" charset="0"/>
              </a:rPr>
              <a:t>SYUKRAN  KATSIRAN </a:t>
            </a:r>
            <a:endParaRPr lang="en-US" sz="3600" i="1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76200"/>
            <a:ext cx="9144000" cy="708025"/>
            <a:chOff x="-2334" y="2227"/>
            <a:chExt cx="3582" cy="473"/>
          </a:xfrm>
        </p:grpSpPr>
        <p:pic>
          <p:nvPicPr>
            <p:cNvPr id="14381" name="Picture 4" descr="yellbluline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-2334" y="2227"/>
              <a:ext cx="3582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-2244" y="2227"/>
              <a:ext cx="3356" cy="4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auhaus 93" pitchFamily="82" charset="0"/>
                </a:rPr>
                <a:t>THE POWER OF SILATURAHIEM</a:t>
              </a:r>
            </a:p>
          </p:txBody>
        </p:sp>
      </p:grpSp>
      <p:sp>
        <p:nvSpPr>
          <p:cNvPr id="11" name="Freeform 10">
            <a:hlinkClick r:id="rId4" action="ppaction://hlinkpres?slideindex=1&amp;slidetitle="/>
          </p:cNvPr>
          <p:cNvSpPr>
            <a:spLocks noEditPoints="1"/>
          </p:cNvSpPr>
          <p:nvPr/>
        </p:nvSpPr>
        <p:spPr bwMode="gray">
          <a:xfrm>
            <a:off x="285750" y="1743075"/>
            <a:ext cx="6038850" cy="4733925"/>
          </a:xfrm>
          <a:custGeom>
            <a:avLst/>
            <a:gdLst/>
            <a:ahLst/>
            <a:cxnLst>
              <a:cxn ang="0">
                <a:pos x="1092" y="50"/>
              </a:cxn>
              <a:cxn ang="0">
                <a:pos x="822" y="168"/>
              </a:cxn>
              <a:cxn ang="0">
                <a:pos x="594" y="300"/>
              </a:cxn>
              <a:cxn ang="0">
                <a:pos x="406" y="446"/>
              </a:cxn>
              <a:cxn ang="0">
                <a:pos x="254" y="604"/>
              </a:cxn>
              <a:cxn ang="0">
                <a:pos x="140" y="772"/>
              </a:cxn>
              <a:cxn ang="0">
                <a:pos x="60" y="944"/>
              </a:cxn>
              <a:cxn ang="0">
                <a:pos x="14" y="1122"/>
              </a:cxn>
              <a:cxn ang="0">
                <a:pos x="0" y="1300"/>
              </a:cxn>
              <a:cxn ang="0">
                <a:pos x="18" y="1476"/>
              </a:cxn>
              <a:cxn ang="0">
                <a:pos x="64" y="1650"/>
              </a:cxn>
              <a:cxn ang="0">
                <a:pos x="138" y="1818"/>
              </a:cxn>
              <a:cxn ang="0">
                <a:pos x="238" y="1978"/>
              </a:cxn>
              <a:cxn ang="0">
                <a:pos x="364" y="2126"/>
              </a:cxn>
              <a:cxn ang="0">
                <a:pos x="512" y="2262"/>
              </a:cxn>
              <a:cxn ang="0">
                <a:pos x="684" y="2382"/>
              </a:cxn>
              <a:cxn ang="0">
                <a:pos x="874" y="2484"/>
              </a:cxn>
              <a:cxn ang="0">
                <a:pos x="1086" y="2564"/>
              </a:cxn>
              <a:cxn ang="0">
                <a:pos x="1314" y="2622"/>
              </a:cxn>
              <a:cxn ang="0">
                <a:pos x="1558" y="2654"/>
              </a:cxn>
              <a:cxn ang="0">
                <a:pos x="1818" y="2658"/>
              </a:cxn>
              <a:cxn ang="0">
                <a:pos x="2090" y="2632"/>
              </a:cxn>
              <a:cxn ang="0">
                <a:pos x="2374" y="2574"/>
              </a:cxn>
              <a:cxn ang="0">
                <a:pos x="2544" y="2912"/>
              </a:cxn>
              <a:cxn ang="0">
                <a:pos x="1868" y="1552"/>
              </a:cxn>
              <a:cxn ang="0">
                <a:pos x="1956" y="1914"/>
              </a:cxn>
              <a:cxn ang="0">
                <a:pos x="1788" y="1936"/>
              </a:cxn>
              <a:cxn ang="0">
                <a:pos x="1616" y="1934"/>
              </a:cxn>
              <a:cxn ang="0">
                <a:pos x="1442" y="1912"/>
              </a:cxn>
              <a:cxn ang="0">
                <a:pos x="1272" y="1872"/>
              </a:cxn>
              <a:cxn ang="0">
                <a:pos x="1108" y="1812"/>
              </a:cxn>
              <a:cxn ang="0">
                <a:pos x="952" y="1736"/>
              </a:cxn>
              <a:cxn ang="0">
                <a:pos x="810" y="1646"/>
              </a:cxn>
              <a:cxn ang="0">
                <a:pos x="684" y="1542"/>
              </a:cxn>
              <a:cxn ang="0">
                <a:pos x="578" y="1428"/>
              </a:cxn>
              <a:cxn ang="0">
                <a:pos x="494" y="1304"/>
              </a:cxn>
              <a:cxn ang="0">
                <a:pos x="438" y="1170"/>
              </a:cxn>
              <a:cxn ang="0">
                <a:pos x="410" y="1032"/>
              </a:cxn>
              <a:cxn ang="0">
                <a:pos x="416" y="888"/>
              </a:cxn>
              <a:cxn ang="0">
                <a:pos x="460" y="742"/>
              </a:cxn>
              <a:cxn ang="0">
                <a:pos x="544" y="592"/>
              </a:cxn>
              <a:cxn ang="0">
                <a:pos x="670" y="444"/>
              </a:cxn>
              <a:cxn ang="0">
                <a:pos x="844" y="298"/>
              </a:cxn>
              <a:cxn ang="0">
                <a:pos x="1070" y="154"/>
              </a:cxn>
              <a:cxn ang="0">
                <a:pos x="1348" y="16"/>
              </a:cxn>
              <a:cxn ang="0">
                <a:pos x="1244" y="0"/>
              </a:cxn>
              <a:cxn ang="0">
                <a:pos x="2820" y="1934"/>
              </a:cxn>
              <a:cxn ang="0">
                <a:pos x="2820" y="1934"/>
              </a:cxn>
            </a:cxnLst>
            <a:rect l="0" t="0" r="r" b="b"/>
            <a:pathLst>
              <a:path w="2820" h="2912">
                <a:moveTo>
                  <a:pt x="1244" y="0"/>
                </a:moveTo>
                <a:lnTo>
                  <a:pt x="1092" y="50"/>
                </a:lnTo>
                <a:lnTo>
                  <a:pt x="952" y="106"/>
                </a:lnTo>
                <a:lnTo>
                  <a:pt x="822" y="168"/>
                </a:lnTo>
                <a:lnTo>
                  <a:pt x="704" y="232"/>
                </a:lnTo>
                <a:lnTo>
                  <a:pt x="594" y="300"/>
                </a:lnTo>
                <a:lnTo>
                  <a:pt x="494" y="372"/>
                </a:lnTo>
                <a:lnTo>
                  <a:pt x="406" y="446"/>
                </a:lnTo>
                <a:lnTo>
                  <a:pt x="324" y="524"/>
                </a:lnTo>
                <a:lnTo>
                  <a:pt x="254" y="604"/>
                </a:lnTo>
                <a:lnTo>
                  <a:pt x="192" y="686"/>
                </a:lnTo>
                <a:lnTo>
                  <a:pt x="140" y="772"/>
                </a:lnTo>
                <a:lnTo>
                  <a:pt x="96" y="856"/>
                </a:lnTo>
                <a:lnTo>
                  <a:pt x="60" y="944"/>
                </a:lnTo>
                <a:lnTo>
                  <a:pt x="32" y="1032"/>
                </a:lnTo>
                <a:lnTo>
                  <a:pt x="14" y="1122"/>
                </a:lnTo>
                <a:lnTo>
                  <a:pt x="2" y="1210"/>
                </a:lnTo>
                <a:lnTo>
                  <a:pt x="0" y="1300"/>
                </a:lnTo>
                <a:lnTo>
                  <a:pt x="4" y="1388"/>
                </a:lnTo>
                <a:lnTo>
                  <a:pt x="18" y="1476"/>
                </a:lnTo>
                <a:lnTo>
                  <a:pt x="36" y="1564"/>
                </a:lnTo>
                <a:lnTo>
                  <a:pt x="64" y="1650"/>
                </a:lnTo>
                <a:lnTo>
                  <a:pt x="96" y="1736"/>
                </a:lnTo>
                <a:lnTo>
                  <a:pt x="138" y="1818"/>
                </a:lnTo>
                <a:lnTo>
                  <a:pt x="184" y="1900"/>
                </a:lnTo>
                <a:lnTo>
                  <a:pt x="238" y="1978"/>
                </a:lnTo>
                <a:lnTo>
                  <a:pt x="298" y="2054"/>
                </a:lnTo>
                <a:lnTo>
                  <a:pt x="364" y="2126"/>
                </a:lnTo>
                <a:lnTo>
                  <a:pt x="434" y="2196"/>
                </a:lnTo>
                <a:lnTo>
                  <a:pt x="512" y="2262"/>
                </a:lnTo>
                <a:lnTo>
                  <a:pt x="596" y="2324"/>
                </a:lnTo>
                <a:lnTo>
                  <a:pt x="684" y="2382"/>
                </a:lnTo>
                <a:lnTo>
                  <a:pt x="776" y="2436"/>
                </a:lnTo>
                <a:lnTo>
                  <a:pt x="874" y="2484"/>
                </a:lnTo>
                <a:lnTo>
                  <a:pt x="978" y="2526"/>
                </a:lnTo>
                <a:lnTo>
                  <a:pt x="1086" y="2564"/>
                </a:lnTo>
                <a:lnTo>
                  <a:pt x="1198" y="2596"/>
                </a:lnTo>
                <a:lnTo>
                  <a:pt x="1314" y="2622"/>
                </a:lnTo>
                <a:lnTo>
                  <a:pt x="1434" y="2642"/>
                </a:lnTo>
                <a:lnTo>
                  <a:pt x="1558" y="2654"/>
                </a:lnTo>
                <a:lnTo>
                  <a:pt x="1686" y="2660"/>
                </a:lnTo>
                <a:lnTo>
                  <a:pt x="1818" y="2658"/>
                </a:lnTo>
                <a:lnTo>
                  <a:pt x="1952" y="2650"/>
                </a:lnTo>
                <a:lnTo>
                  <a:pt x="2090" y="2632"/>
                </a:lnTo>
                <a:lnTo>
                  <a:pt x="2230" y="2608"/>
                </a:lnTo>
                <a:lnTo>
                  <a:pt x="2374" y="2574"/>
                </a:lnTo>
                <a:lnTo>
                  <a:pt x="2542" y="2912"/>
                </a:lnTo>
                <a:lnTo>
                  <a:pt x="2544" y="2912"/>
                </a:lnTo>
                <a:lnTo>
                  <a:pt x="2820" y="1934"/>
                </a:lnTo>
                <a:lnTo>
                  <a:pt x="1868" y="1552"/>
                </a:lnTo>
                <a:lnTo>
                  <a:pt x="2036" y="1894"/>
                </a:lnTo>
                <a:lnTo>
                  <a:pt x="1956" y="1914"/>
                </a:lnTo>
                <a:lnTo>
                  <a:pt x="1872" y="1928"/>
                </a:lnTo>
                <a:lnTo>
                  <a:pt x="1788" y="1936"/>
                </a:lnTo>
                <a:lnTo>
                  <a:pt x="1702" y="1938"/>
                </a:lnTo>
                <a:lnTo>
                  <a:pt x="1616" y="1934"/>
                </a:lnTo>
                <a:lnTo>
                  <a:pt x="1528" y="1926"/>
                </a:lnTo>
                <a:lnTo>
                  <a:pt x="1442" y="1912"/>
                </a:lnTo>
                <a:lnTo>
                  <a:pt x="1356" y="1894"/>
                </a:lnTo>
                <a:lnTo>
                  <a:pt x="1272" y="1872"/>
                </a:lnTo>
                <a:lnTo>
                  <a:pt x="1188" y="1844"/>
                </a:lnTo>
                <a:lnTo>
                  <a:pt x="1108" y="1812"/>
                </a:lnTo>
                <a:lnTo>
                  <a:pt x="1028" y="1776"/>
                </a:lnTo>
                <a:lnTo>
                  <a:pt x="952" y="1736"/>
                </a:lnTo>
                <a:lnTo>
                  <a:pt x="880" y="1692"/>
                </a:lnTo>
                <a:lnTo>
                  <a:pt x="810" y="1646"/>
                </a:lnTo>
                <a:lnTo>
                  <a:pt x="744" y="1596"/>
                </a:lnTo>
                <a:lnTo>
                  <a:pt x="684" y="1542"/>
                </a:lnTo>
                <a:lnTo>
                  <a:pt x="628" y="1486"/>
                </a:lnTo>
                <a:lnTo>
                  <a:pt x="578" y="1428"/>
                </a:lnTo>
                <a:lnTo>
                  <a:pt x="532" y="1366"/>
                </a:lnTo>
                <a:lnTo>
                  <a:pt x="494" y="1304"/>
                </a:lnTo>
                <a:lnTo>
                  <a:pt x="462" y="1238"/>
                </a:lnTo>
                <a:lnTo>
                  <a:pt x="438" y="1170"/>
                </a:lnTo>
                <a:lnTo>
                  <a:pt x="420" y="1102"/>
                </a:lnTo>
                <a:lnTo>
                  <a:pt x="410" y="1032"/>
                </a:lnTo>
                <a:lnTo>
                  <a:pt x="410" y="960"/>
                </a:lnTo>
                <a:lnTo>
                  <a:pt x="416" y="888"/>
                </a:lnTo>
                <a:lnTo>
                  <a:pt x="434" y="816"/>
                </a:lnTo>
                <a:lnTo>
                  <a:pt x="460" y="742"/>
                </a:lnTo>
                <a:lnTo>
                  <a:pt x="496" y="668"/>
                </a:lnTo>
                <a:lnTo>
                  <a:pt x="544" y="592"/>
                </a:lnTo>
                <a:lnTo>
                  <a:pt x="602" y="518"/>
                </a:lnTo>
                <a:lnTo>
                  <a:pt x="670" y="444"/>
                </a:lnTo>
                <a:lnTo>
                  <a:pt x="752" y="370"/>
                </a:lnTo>
                <a:lnTo>
                  <a:pt x="844" y="298"/>
                </a:lnTo>
                <a:lnTo>
                  <a:pt x="950" y="226"/>
                </a:lnTo>
                <a:lnTo>
                  <a:pt x="1070" y="154"/>
                </a:lnTo>
                <a:lnTo>
                  <a:pt x="1202" y="84"/>
                </a:lnTo>
                <a:lnTo>
                  <a:pt x="1348" y="16"/>
                </a:lnTo>
                <a:lnTo>
                  <a:pt x="1244" y="0"/>
                </a:lnTo>
                <a:lnTo>
                  <a:pt x="1244" y="0"/>
                </a:lnTo>
                <a:lnTo>
                  <a:pt x="1244" y="0"/>
                </a:lnTo>
                <a:close/>
                <a:moveTo>
                  <a:pt x="2820" y="1934"/>
                </a:moveTo>
                <a:lnTo>
                  <a:pt x="2820" y="1934"/>
                </a:lnTo>
                <a:lnTo>
                  <a:pt x="2820" y="1934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accent1"/>
              </a:gs>
            </a:gsLst>
            <a:lin ang="5400000" scaled="1"/>
          </a:gradFill>
          <a:ln w="0">
            <a:noFill/>
            <a:prstDash val="solid"/>
            <a:round/>
            <a:headEnd/>
            <a:tailEnd/>
          </a:ln>
          <a:effectLst>
            <a:outerShdw dist="206741" dir="8249373" algn="ctr" rotWithShape="0">
              <a:srgbClr val="C1D1D3">
                <a:alpha val="50000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2438400" y="4313238"/>
            <a:ext cx="1704975" cy="1706562"/>
            <a:chOff x="2543145" y="3794139"/>
            <a:chExt cx="1704975" cy="1706563"/>
          </a:xfrm>
        </p:grpSpPr>
        <p:sp>
          <p:nvSpPr>
            <p:cNvPr id="14375" name="Oval 35"/>
            <p:cNvSpPr>
              <a:spLocks noChangeArrowheads="1"/>
            </p:cNvSpPr>
            <p:nvPr/>
          </p:nvSpPr>
          <p:spPr bwMode="gray">
            <a:xfrm rot="-723406">
              <a:off x="2611408" y="4662472"/>
              <a:ext cx="1438275" cy="666750"/>
            </a:xfrm>
            <a:prstGeom prst="ellipse">
              <a:avLst/>
            </a:prstGeom>
            <a:solidFill>
              <a:srgbClr val="0F2145">
                <a:alpha val="30196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4376" name="Oval 36"/>
            <p:cNvSpPr>
              <a:spLocks noChangeArrowheads="1"/>
            </p:cNvSpPr>
            <p:nvPr/>
          </p:nvSpPr>
          <p:spPr bwMode="gray">
            <a:xfrm>
              <a:off x="2543145" y="3794139"/>
              <a:ext cx="1704975" cy="1706563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id-ID"/>
            </a:p>
          </p:txBody>
        </p:sp>
        <p:sp>
          <p:nvSpPr>
            <p:cNvPr id="14377" name="Oval 37"/>
            <p:cNvSpPr>
              <a:spLocks noChangeArrowheads="1"/>
            </p:cNvSpPr>
            <p:nvPr/>
          </p:nvSpPr>
          <p:spPr bwMode="gray">
            <a:xfrm>
              <a:off x="2563783" y="3803664"/>
              <a:ext cx="1665288" cy="166370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id-ID"/>
            </a:p>
          </p:txBody>
        </p:sp>
        <p:sp>
          <p:nvSpPr>
            <p:cNvPr id="14378" name="Oval 38"/>
            <p:cNvSpPr>
              <a:spLocks noChangeArrowheads="1"/>
            </p:cNvSpPr>
            <p:nvPr/>
          </p:nvSpPr>
          <p:spPr bwMode="gray">
            <a:xfrm>
              <a:off x="2581245" y="3819539"/>
              <a:ext cx="1584325" cy="1555750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id-ID"/>
            </a:p>
          </p:txBody>
        </p:sp>
        <p:sp>
          <p:nvSpPr>
            <p:cNvPr id="14379" name="Oval 39"/>
            <p:cNvSpPr>
              <a:spLocks noChangeArrowheads="1"/>
            </p:cNvSpPr>
            <p:nvPr/>
          </p:nvSpPr>
          <p:spPr bwMode="gray">
            <a:xfrm>
              <a:off x="2673320" y="3863989"/>
              <a:ext cx="1409700" cy="1262063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id-ID"/>
            </a:p>
          </p:txBody>
        </p:sp>
        <p:sp>
          <p:nvSpPr>
            <p:cNvPr id="14380" name="Text Box 40"/>
            <p:cNvSpPr txBox="1">
              <a:spLocks noChangeArrowheads="1"/>
            </p:cNvSpPr>
            <p:nvPr/>
          </p:nvSpPr>
          <p:spPr bwMode="gray">
            <a:xfrm>
              <a:off x="2959070" y="3994181"/>
              <a:ext cx="678392" cy="132343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8000">
                  <a:solidFill>
                    <a:srgbClr val="FF0000"/>
                  </a:solidFill>
                  <a:latin typeface="Bauhaus 93" pitchFamily="82" charset="0"/>
                </a:rPr>
                <a:t>E</a:t>
              </a:r>
            </a:p>
          </p:txBody>
        </p:sp>
      </p:grpSp>
      <p:grpSp>
        <p:nvGrpSpPr>
          <p:cNvPr id="4" name="Group 49"/>
          <p:cNvGrpSpPr>
            <a:grpSpLocks/>
          </p:cNvGrpSpPr>
          <p:nvPr/>
        </p:nvGrpSpPr>
        <p:grpSpPr bwMode="auto">
          <a:xfrm>
            <a:off x="381000" y="3276600"/>
            <a:ext cx="1371600" cy="1600200"/>
            <a:chOff x="500034" y="3138872"/>
            <a:chExt cx="1371600" cy="1600198"/>
          </a:xfrm>
        </p:grpSpPr>
        <p:sp>
          <p:nvSpPr>
            <p:cNvPr id="14368" name="Oval 41"/>
            <p:cNvSpPr>
              <a:spLocks noChangeArrowheads="1"/>
            </p:cNvSpPr>
            <p:nvPr/>
          </p:nvSpPr>
          <p:spPr bwMode="gray">
            <a:xfrm rot="-772996">
              <a:off x="576234" y="4129470"/>
              <a:ext cx="1133475" cy="609600"/>
            </a:xfrm>
            <a:prstGeom prst="ellipse">
              <a:avLst/>
            </a:prstGeom>
            <a:solidFill>
              <a:srgbClr val="0F2145">
                <a:alpha val="30196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grpSp>
          <p:nvGrpSpPr>
            <p:cNvPr id="5" name="Group 42"/>
            <p:cNvGrpSpPr>
              <a:grpSpLocks/>
            </p:cNvGrpSpPr>
            <p:nvPr/>
          </p:nvGrpSpPr>
          <p:grpSpPr bwMode="auto">
            <a:xfrm>
              <a:off x="500034" y="3138872"/>
              <a:ext cx="1371600" cy="1441451"/>
              <a:chOff x="732" y="2112"/>
              <a:chExt cx="842" cy="860"/>
            </a:xfrm>
          </p:grpSpPr>
          <p:sp>
            <p:nvSpPr>
              <p:cNvPr id="14370" name="Oval 43"/>
              <p:cNvSpPr>
                <a:spLocks noChangeArrowheads="1"/>
              </p:cNvSpPr>
              <p:nvPr/>
            </p:nvSpPr>
            <p:spPr bwMode="gray">
              <a:xfrm>
                <a:off x="732" y="2112"/>
                <a:ext cx="842" cy="860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id-ID"/>
              </a:p>
            </p:txBody>
          </p:sp>
          <p:sp>
            <p:nvSpPr>
              <p:cNvPr id="14371" name="Oval 44"/>
              <p:cNvSpPr>
                <a:spLocks noChangeArrowheads="1"/>
              </p:cNvSpPr>
              <p:nvPr/>
            </p:nvSpPr>
            <p:spPr bwMode="gray">
              <a:xfrm>
                <a:off x="743" y="2117"/>
                <a:ext cx="821" cy="838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id-ID"/>
              </a:p>
            </p:txBody>
          </p:sp>
          <p:sp>
            <p:nvSpPr>
              <p:cNvPr id="14372" name="Oval 45"/>
              <p:cNvSpPr>
                <a:spLocks noChangeArrowheads="1"/>
              </p:cNvSpPr>
              <p:nvPr/>
            </p:nvSpPr>
            <p:spPr bwMode="gray">
              <a:xfrm>
                <a:off x="751" y="2125"/>
                <a:ext cx="781" cy="784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id-ID"/>
              </a:p>
            </p:txBody>
          </p:sp>
          <p:sp>
            <p:nvSpPr>
              <p:cNvPr id="14373" name="Oval 46"/>
              <p:cNvSpPr>
                <a:spLocks noChangeArrowheads="1"/>
              </p:cNvSpPr>
              <p:nvPr/>
            </p:nvSpPr>
            <p:spPr bwMode="gray">
              <a:xfrm>
                <a:off x="795" y="2147"/>
                <a:ext cx="695" cy="63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id-ID"/>
              </a:p>
            </p:txBody>
          </p:sp>
          <p:sp>
            <p:nvSpPr>
              <p:cNvPr id="14374" name="Text Box 47"/>
              <p:cNvSpPr txBox="1">
                <a:spLocks noChangeArrowheads="1"/>
              </p:cNvSpPr>
              <p:nvPr/>
            </p:nvSpPr>
            <p:spPr bwMode="gray">
              <a:xfrm>
                <a:off x="904" y="2203"/>
                <a:ext cx="493" cy="66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6600">
                    <a:solidFill>
                      <a:srgbClr val="C00000"/>
                    </a:solidFill>
                    <a:latin typeface="Bauhaus 93" pitchFamily="82" charset="0"/>
                  </a:rPr>
                  <a:t>D</a:t>
                </a:r>
              </a:p>
            </p:txBody>
          </p:sp>
        </p:grpSp>
      </p:grpSp>
      <p:grpSp>
        <p:nvGrpSpPr>
          <p:cNvPr id="6" name="Group 51"/>
          <p:cNvGrpSpPr>
            <a:grpSpLocks/>
          </p:cNvGrpSpPr>
          <p:nvPr/>
        </p:nvGrpSpPr>
        <p:grpSpPr bwMode="auto">
          <a:xfrm>
            <a:off x="361950" y="2047875"/>
            <a:ext cx="1162050" cy="1023938"/>
            <a:chOff x="361920" y="1976434"/>
            <a:chExt cx="1162052" cy="1023938"/>
          </a:xfrm>
        </p:grpSpPr>
        <p:sp>
          <p:nvSpPr>
            <p:cNvPr id="14361" name="Oval 48"/>
            <p:cNvSpPr>
              <a:spLocks noChangeArrowheads="1"/>
            </p:cNvSpPr>
            <p:nvPr/>
          </p:nvSpPr>
          <p:spPr bwMode="gray">
            <a:xfrm>
              <a:off x="361920" y="2433622"/>
              <a:ext cx="914400" cy="533400"/>
            </a:xfrm>
            <a:prstGeom prst="ellipse">
              <a:avLst/>
            </a:prstGeom>
            <a:solidFill>
              <a:srgbClr val="0F2145">
                <a:alpha val="30196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grpSp>
          <p:nvGrpSpPr>
            <p:cNvPr id="8" name="Group 48"/>
            <p:cNvGrpSpPr>
              <a:grpSpLocks/>
            </p:cNvGrpSpPr>
            <p:nvPr/>
          </p:nvGrpSpPr>
          <p:grpSpPr bwMode="auto">
            <a:xfrm>
              <a:off x="500034" y="1976434"/>
              <a:ext cx="1023938" cy="1023938"/>
              <a:chOff x="500034" y="1976434"/>
              <a:chExt cx="1023938" cy="1023938"/>
            </a:xfrm>
          </p:grpSpPr>
          <p:sp>
            <p:nvSpPr>
              <p:cNvPr id="14363" name="Oval 49"/>
              <p:cNvSpPr>
                <a:spLocks noChangeArrowheads="1"/>
              </p:cNvSpPr>
              <p:nvPr/>
            </p:nvSpPr>
            <p:spPr bwMode="gray">
              <a:xfrm>
                <a:off x="500034" y="1976434"/>
                <a:ext cx="1023938" cy="1023938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id-ID"/>
              </a:p>
            </p:txBody>
          </p:sp>
          <p:sp>
            <p:nvSpPr>
              <p:cNvPr id="14364" name="Oval 50"/>
              <p:cNvSpPr>
                <a:spLocks noChangeArrowheads="1"/>
              </p:cNvSpPr>
              <p:nvPr/>
            </p:nvSpPr>
            <p:spPr bwMode="gray">
              <a:xfrm>
                <a:off x="512734" y="1981197"/>
                <a:ext cx="1000125" cy="1000125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id-ID"/>
              </a:p>
            </p:txBody>
          </p:sp>
          <p:sp>
            <p:nvSpPr>
              <p:cNvPr id="14365" name="Oval 51"/>
              <p:cNvSpPr>
                <a:spLocks noChangeArrowheads="1"/>
              </p:cNvSpPr>
              <p:nvPr/>
            </p:nvSpPr>
            <p:spPr bwMode="gray">
              <a:xfrm>
                <a:off x="523847" y="1992309"/>
                <a:ext cx="950913" cy="933450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id-ID"/>
              </a:p>
            </p:txBody>
          </p:sp>
          <p:sp>
            <p:nvSpPr>
              <p:cNvPr id="14366" name="Oval 52"/>
              <p:cNvSpPr>
                <a:spLocks noChangeArrowheads="1"/>
              </p:cNvSpPr>
              <p:nvPr/>
            </p:nvSpPr>
            <p:spPr bwMode="gray">
              <a:xfrm>
                <a:off x="577822" y="2017709"/>
                <a:ext cx="847725" cy="757238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id-ID"/>
              </a:p>
            </p:txBody>
          </p:sp>
          <p:sp>
            <p:nvSpPr>
              <p:cNvPr id="14367" name="Text Box 53"/>
              <p:cNvSpPr txBox="1">
                <a:spLocks noChangeArrowheads="1"/>
              </p:cNvSpPr>
              <p:nvPr/>
            </p:nvSpPr>
            <p:spPr bwMode="gray">
              <a:xfrm>
                <a:off x="695297" y="2078039"/>
                <a:ext cx="609462" cy="76944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4400" b="1">
                    <a:solidFill>
                      <a:srgbClr val="FF0000"/>
                    </a:solidFill>
                    <a:latin typeface="Bauhaus 93" pitchFamily="82" charset="0"/>
                  </a:rPr>
                  <a:t>C</a:t>
                </a:r>
                <a:endParaRPr lang="en-US" sz="4400">
                  <a:solidFill>
                    <a:srgbClr val="FF0000"/>
                  </a:solidFill>
                  <a:latin typeface="Bauhaus 93" pitchFamily="82" charset="0"/>
                </a:endParaRPr>
              </a:p>
            </p:txBody>
          </p:sp>
        </p:grpSp>
      </p:grpSp>
      <p:grpSp>
        <p:nvGrpSpPr>
          <p:cNvPr id="9" name="Group 47"/>
          <p:cNvGrpSpPr>
            <a:grpSpLocks/>
          </p:cNvGrpSpPr>
          <p:nvPr/>
        </p:nvGrpSpPr>
        <p:grpSpPr bwMode="auto">
          <a:xfrm>
            <a:off x="1504950" y="1590675"/>
            <a:ext cx="804863" cy="762000"/>
            <a:chOff x="1504920" y="1519222"/>
            <a:chExt cx="804863" cy="762000"/>
          </a:xfrm>
        </p:grpSpPr>
        <p:sp>
          <p:nvSpPr>
            <p:cNvPr id="14355" name="Oval 54"/>
            <p:cNvSpPr>
              <a:spLocks noChangeArrowheads="1"/>
            </p:cNvSpPr>
            <p:nvPr/>
          </p:nvSpPr>
          <p:spPr bwMode="gray">
            <a:xfrm>
              <a:off x="1504920" y="2052622"/>
              <a:ext cx="685800" cy="228600"/>
            </a:xfrm>
            <a:prstGeom prst="ellipse">
              <a:avLst/>
            </a:prstGeom>
            <a:solidFill>
              <a:srgbClr val="0F2145">
                <a:alpha val="30196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4356" name="Oval 55"/>
            <p:cNvSpPr>
              <a:spLocks noChangeArrowheads="1"/>
            </p:cNvSpPr>
            <p:nvPr/>
          </p:nvSpPr>
          <p:spPr bwMode="gray">
            <a:xfrm>
              <a:off x="1627158" y="1519222"/>
              <a:ext cx="682625" cy="682625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id-ID"/>
            </a:p>
          </p:txBody>
        </p:sp>
        <p:sp>
          <p:nvSpPr>
            <p:cNvPr id="14357" name="Oval 56"/>
            <p:cNvSpPr>
              <a:spLocks noChangeArrowheads="1"/>
            </p:cNvSpPr>
            <p:nvPr/>
          </p:nvSpPr>
          <p:spPr bwMode="gray">
            <a:xfrm>
              <a:off x="1636683" y="1522397"/>
              <a:ext cx="665163" cy="66675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id-ID"/>
            </a:p>
          </p:txBody>
        </p:sp>
        <p:sp>
          <p:nvSpPr>
            <p:cNvPr id="14358" name="Oval 57"/>
            <p:cNvSpPr>
              <a:spLocks noChangeArrowheads="1"/>
            </p:cNvSpPr>
            <p:nvPr/>
          </p:nvSpPr>
          <p:spPr bwMode="gray">
            <a:xfrm>
              <a:off x="1643033" y="1528747"/>
              <a:ext cx="633413" cy="622300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id-ID"/>
            </a:p>
          </p:txBody>
        </p:sp>
        <p:sp>
          <p:nvSpPr>
            <p:cNvPr id="14359" name="Oval 58"/>
            <p:cNvSpPr>
              <a:spLocks noChangeArrowheads="1"/>
            </p:cNvSpPr>
            <p:nvPr/>
          </p:nvSpPr>
          <p:spPr bwMode="gray">
            <a:xfrm>
              <a:off x="1679545" y="1547797"/>
              <a:ext cx="563563" cy="503238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id-ID"/>
            </a:p>
          </p:txBody>
        </p:sp>
        <p:sp>
          <p:nvSpPr>
            <p:cNvPr id="14360" name="Text Box 59"/>
            <p:cNvSpPr txBox="1">
              <a:spLocks noChangeArrowheads="1"/>
            </p:cNvSpPr>
            <p:nvPr/>
          </p:nvSpPr>
          <p:spPr bwMode="gray">
            <a:xfrm>
              <a:off x="1714480" y="1571612"/>
              <a:ext cx="418704" cy="584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 b="1">
                  <a:solidFill>
                    <a:schemeClr val="accent1"/>
                  </a:solidFill>
                  <a:latin typeface="Bauhaus 93" pitchFamily="82" charset="0"/>
                </a:rPr>
                <a:t>B</a:t>
              </a:r>
              <a:endParaRPr lang="en-US" sz="3200">
                <a:solidFill>
                  <a:schemeClr val="accent1"/>
                </a:solidFill>
                <a:latin typeface="Bauhaus 93" pitchFamily="82" charset="0"/>
              </a:endParaRPr>
            </a:p>
          </p:txBody>
        </p:sp>
      </p:grpSp>
      <p:grpSp>
        <p:nvGrpSpPr>
          <p:cNvPr id="10" name="Group 33"/>
          <p:cNvGrpSpPr>
            <a:grpSpLocks/>
          </p:cNvGrpSpPr>
          <p:nvPr/>
        </p:nvGrpSpPr>
        <p:grpSpPr bwMode="auto">
          <a:xfrm>
            <a:off x="2343150" y="1285875"/>
            <a:ext cx="685800" cy="657225"/>
            <a:chOff x="4016375" y="1495425"/>
            <a:chExt cx="804863" cy="762000"/>
          </a:xfrm>
        </p:grpSpPr>
        <p:sp>
          <p:nvSpPr>
            <p:cNvPr id="14349" name="Oval 54"/>
            <p:cNvSpPr>
              <a:spLocks noChangeArrowheads="1"/>
            </p:cNvSpPr>
            <p:nvPr/>
          </p:nvSpPr>
          <p:spPr bwMode="gray">
            <a:xfrm>
              <a:off x="4016375" y="2028825"/>
              <a:ext cx="685800" cy="228600"/>
            </a:xfrm>
            <a:prstGeom prst="ellipse">
              <a:avLst/>
            </a:prstGeom>
            <a:solidFill>
              <a:srgbClr val="0F2145">
                <a:alpha val="30196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4350" name="Oval 55"/>
            <p:cNvSpPr>
              <a:spLocks noChangeArrowheads="1"/>
            </p:cNvSpPr>
            <p:nvPr/>
          </p:nvSpPr>
          <p:spPr bwMode="gray">
            <a:xfrm>
              <a:off x="4138613" y="1495425"/>
              <a:ext cx="682625" cy="682625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id-ID"/>
            </a:p>
          </p:txBody>
        </p:sp>
        <p:sp>
          <p:nvSpPr>
            <p:cNvPr id="14351" name="Oval 56"/>
            <p:cNvSpPr>
              <a:spLocks noChangeArrowheads="1"/>
            </p:cNvSpPr>
            <p:nvPr/>
          </p:nvSpPr>
          <p:spPr bwMode="gray">
            <a:xfrm>
              <a:off x="4148138" y="1498600"/>
              <a:ext cx="665163" cy="66675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id-ID"/>
            </a:p>
          </p:txBody>
        </p:sp>
        <p:sp>
          <p:nvSpPr>
            <p:cNvPr id="14352" name="Oval 57"/>
            <p:cNvSpPr>
              <a:spLocks noChangeArrowheads="1"/>
            </p:cNvSpPr>
            <p:nvPr/>
          </p:nvSpPr>
          <p:spPr bwMode="gray">
            <a:xfrm>
              <a:off x="4154488" y="1504950"/>
              <a:ext cx="633413" cy="622300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id-ID"/>
            </a:p>
          </p:txBody>
        </p:sp>
        <p:sp>
          <p:nvSpPr>
            <p:cNvPr id="14353" name="Oval 58"/>
            <p:cNvSpPr>
              <a:spLocks noChangeArrowheads="1"/>
            </p:cNvSpPr>
            <p:nvPr/>
          </p:nvSpPr>
          <p:spPr bwMode="gray">
            <a:xfrm>
              <a:off x="4191000" y="1524000"/>
              <a:ext cx="563563" cy="503238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id-ID"/>
            </a:p>
          </p:txBody>
        </p:sp>
        <p:sp>
          <p:nvSpPr>
            <p:cNvPr id="14354" name="Text Box 59"/>
            <p:cNvSpPr txBox="1">
              <a:spLocks noChangeArrowheads="1"/>
            </p:cNvSpPr>
            <p:nvPr/>
          </p:nvSpPr>
          <p:spPr bwMode="gray">
            <a:xfrm>
              <a:off x="4200841" y="1551405"/>
              <a:ext cx="448127" cy="5709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0070C0"/>
                  </a:solidFill>
                  <a:latin typeface="Bauhaus 93" pitchFamily="82" charset="0"/>
                </a:rPr>
                <a:t>A</a:t>
              </a:r>
              <a:endParaRPr lang="en-US" sz="2600">
                <a:solidFill>
                  <a:srgbClr val="0070C0"/>
                </a:solidFill>
                <a:latin typeface="Bauhaus 93" pitchFamily="82" charset="0"/>
              </a:endParaRPr>
            </a:p>
          </p:txBody>
        </p:sp>
      </p:grp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3429000" y="1447800"/>
            <a:ext cx="5105400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lphaUcPeriod"/>
              <a:defRPr/>
            </a:pP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Saling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Kenal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  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UcPeriod"/>
              <a:defRPr/>
            </a:pP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Saling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Berkomunikasi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lphaUcPeriod"/>
              <a:defRPr/>
            </a:pP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Saling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Memahami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dan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 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Menghargai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lphaUcPeriod"/>
              <a:defRPr/>
            </a:pP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Empati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dan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Kebersamaan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lphaUcPeriod"/>
              <a:defRPr/>
            </a:pP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Saling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Berbagi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dan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Mengisi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sp>
        <p:nvSpPr>
          <p:cNvPr id="50" name="Oval 49">
            <a:hlinkClick r:id="rId5" action="ppaction://hlinkfile"/>
          </p:cNvPr>
          <p:cNvSpPr>
            <a:spLocks noChangeArrowheads="1"/>
          </p:cNvSpPr>
          <p:nvPr/>
        </p:nvSpPr>
        <p:spPr bwMode="auto">
          <a:xfrm>
            <a:off x="6477000" y="3886200"/>
            <a:ext cx="2571750" cy="2743200"/>
          </a:xfrm>
          <a:prstGeom prst="ellipse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1" name="Rectangle 5"/>
          <p:cNvSpPr>
            <a:spLocks noChangeArrowheads="1"/>
          </p:cNvSpPr>
          <p:nvPr/>
        </p:nvSpPr>
        <p:spPr bwMode="auto">
          <a:xfrm>
            <a:off x="6400800" y="4849813"/>
            <a:ext cx="2714625" cy="8794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ts val="3000"/>
              </a:lnSpc>
              <a:defRPr/>
            </a:pPr>
            <a:r>
              <a:rPr lang="id-ID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uhaus 93" pitchFamily="82" charset="0"/>
              </a:rPr>
              <a:t>BEST</a:t>
            </a:r>
          </a:p>
          <a:p>
            <a:pPr algn="ctr">
              <a:lnSpc>
                <a:spcPts val="3000"/>
              </a:lnSpc>
              <a:defRPr/>
            </a:pPr>
            <a:r>
              <a:rPr lang="id-ID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uhaus 93" pitchFamily="82" charset="0"/>
              </a:rPr>
              <a:t>PRACTICE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auhaus 93" pitchFamily="82" charset="0"/>
            </a:endParaRPr>
          </a:p>
        </p:txBody>
      </p:sp>
      <p:sp>
        <p:nvSpPr>
          <p:cNvPr id="46" name="Oval 45">
            <a:hlinkClick r:id="rId6" action="ppaction://hlinkfile"/>
          </p:cNvPr>
          <p:cNvSpPr/>
          <p:nvPr/>
        </p:nvSpPr>
        <p:spPr>
          <a:xfrm>
            <a:off x="8382000" y="838200"/>
            <a:ext cx="3810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ar-SA" smtClean="0"/>
          </a:p>
          <a:p>
            <a:pPr algn="ctr" eaLnBrk="1" hangingPunct="1">
              <a:buFont typeface="Wingdings" pitchFamily="2" charset="2"/>
              <a:buNone/>
            </a:pPr>
            <a:endParaRPr lang="ar-SA" smtClean="0"/>
          </a:p>
          <a:p>
            <a:pPr algn="ctr" eaLnBrk="1" hangingPunct="1">
              <a:buFont typeface="Wingdings" pitchFamily="2" charset="2"/>
              <a:buNone/>
            </a:pPr>
            <a:r>
              <a:rPr lang="en-US" sz="4400" smtClean="0">
                <a:latin typeface="Arial Narrow" pitchFamily="34" charset="0"/>
              </a:rPr>
              <a:t>Refresh dulu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914400" y="1524000"/>
            <a:ext cx="7232650" cy="1201738"/>
          </a:xfrm>
        </p:spPr>
        <p:txBody>
          <a:bodyPr/>
          <a:lstStyle/>
          <a:p>
            <a:pPr algn="ctr" eaLnBrk="1" hangingPunct="1"/>
            <a:r>
              <a:rPr lang="id-ID" b="1" smtClean="0">
                <a:solidFill>
                  <a:schemeClr val="tx1"/>
                </a:solidFill>
                <a:latin typeface="Candara" pitchFamily="34" charset="0"/>
                <a:cs typeface="Courier New" pitchFamily="49" charset="0"/>
              </a:rPr>
              <a:t>Tiang apa yang enak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63675" y="3048000"/>
            <a:ext cx="6196013" cy="2674938"/>
          </a:xfrm>
        </p:spPr>
        <p:txBody>
          <a:bodyPr/>
          <a:lstStyle/>
          <a:p>
            <a:pPr algn="ctr" eaLnBrk="1" hangingPunct="1"/>
            <a:r>
              <a:rPr lang="id-ID" sz="4000" dirty="0" smtClean="0">
                <a:latin typeface="Lucida Calligraphy" pitchFamily="66" charset="0"/>
              </a:rPr>
              <a:t> Tiang-tiang minum </a:t>
            </a:r>
            <a:r>
              <a:rPr lang="en-US" sz="4000" dirty="0" smtClean="0">
                <a:latin typeface="Lucida Calligraphy" pitchFamily="66" charset="0"/>
              </a:rPr>
              <a:t>ES </a:t>
            </a:r>
            <a:r>
              <a:rPr lang="id-ID" sz="4000" dirty="0" smtClean="0">
                <a:latin typeface="Lucida Calligraphy" pitchFamily="66" charset="0"/>
              </a:rPr>
              <a:t>teh ....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381000" y="1981200"/>
            <a:ext cx="8534400" cy="1139825"/>
          </a:xfrm>
        </p:spPr>
        <p:txBody>
          <a:bodyPr/>
          <a:lstStyle/>
          <a:p>
            <a:pPr algn="ctr" eaLnBrk="1" hangingPunct="1"/>
            <a:r>
              <a:rPr lang="id-ID" sz="3600" b="1" smtClean="0">
                <a:solidFill>
                  <a:schemeClr val="tx1"/>
                </a:solidFill>
                <a:latin typeface="Candara" pitchFamily="34" charset="0"/>
                <a:cs typeface="Courier New" pitchFamily="49" charset="0"/>
              </a:rPr>
              <a:t>Apa beda Meggie Z dan Tukang Sayur </a:t>
            </a:r>
            <a:r>
              <a:rPr lang="id-ID" sz="4000" b="1" smtClean="0">
                <a:latin typeface="Candara" pitchFamily="34" charset="0"/>
                <a:cs typeface="Courier New" pitchFamily="49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63675" y="3733800"/>
            <a:ext cx="6196013" cy="1989138"/>
          </a:xfrm>
        </p:spPr>
        <p:txBody>
          <a:bodyPr>
            <a:normAutofit lnSpcReduction="10000"/>
          </a:bodyPr>
          <a:lstStyle/>
          <a:p>
            <a:pPr algn="ctr" eaLnBrk="1" hangingPunct="1"/>
            <a:r>
              <a:rPr lang="id-ID" smtClean="0">
                <a:latin typeface="Lucida Calligraphy" pitchFamily="66" charset="0"/>
              </a:rPr>
              <a:t>Kalau Meggi Z teriak ‘teganya-teganya’, Kalau tukang sayur ‘togenya-togenya’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533400" y="2209800"/>
            <a:ext cx="8229600" cy="1139825"/>
          </a:xfrm>
        </p:spPr>
        <p:txBody>
          <a:bodyPr/>
          <a:lstStyle/>
          <a:p>
            <a:pPr algn="ctr" eaLnBrk="1" hangingPunct="1"/>
            <a:r>
              <a:rPr lang="id-ID" b="1" smtClean="0">
                <a:latin typeface="Candara" pitchFamily="34" charset="0"/>
                <a:cs typeface="Courier New" pitchFamily="49" charset="0"/>
              </a:rPr>
              <a:t>Sandal apa yang paling enak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63675" y="4191000"/>
            <a:ext cx="6196013" cy="1531938"/>
          </a:xfrm>
        </p:spPr>
        <p:txBody>
          <a:bodyPr/>
          <a:lstStyle/>
          <a:p>
            <a:pPr algn="ctr" eaLnBrk="1" hangingPunct="1"/>
            <a:r>
              <a:rPr lang="id-ID" sz="4000" smtClean="0">
                <a:solidFill>
                  <a:srgbClr val="002060"/>
                </a:solidFill>
              </a:rPr>
              <a:t> </a:t>
            </a:r>
            <a:r>
              <a:rPr lang="id-ID" sz="4000" smtClean="0"/>
              <a:t>Sandal terasi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990600" y="2133600"/>
            <a:ext cx="6965950" cy="9144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id-ID" sz="2800" b="1" smtClean="0">
                <a:latin typeface="Candara" pitchFamily="34" charset="0"/>
                <a:cs typeface="Courier New" pitchFamily="49" charset="0"/>
              </a:rPr>
              <a:t>Kenapa Polisi tidak menangkap sopir truk yang kedapatan sedang berada di rambu larangan berhenti?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63675" y="3933825"/>
            <a:ext cx="6196013" cy="1789113"/>
          </a:xfrm>
        </p:spPr>
        <p:txBody>
          <a:bodyPr/>
          <a:lstStyle/>
          <a:p>
            <a:pPr algn="ctr" eaLnBrk="1" hangingPunct="1"/>
            <a:r>
              <a:rPr lang="id-ID" sz="3600" smtClean="0">
                <a:latin typeface="Lucida Calligraphy" pitchFamily="66" charset="0"/>
              </a:rPr>
              <a:t>Karena sopir truk itu sedang berjalan kaki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902</TotalTime>
  <Words>1652</Words>
  <Application>Microsoft Office PowerPoint</Application>
  <PresentationFormat>On-screen Show (4:3)</PresentationFormat>
  <Paragraphs>262</Paragraphs>
  <Slides>39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Module</vt:lpstr>
      <vt:lpstr>MENURUT PERSPEKTIF MUHAMMADIYAH YANG TERMUAT  DALAM HPT</vt:lpstr>
      <vt:lpstr>Slide 2</vt:lpstr>
      <vt:lpstr>Slide 3</vt:lpstr>
      <vt:lpstr>Slide 4</vt:lpstr>
      <vt:lpstr>Slide 5</vt:lpstr>
      <vt:lpstr>Tiang apa yang enak ?</vt:lpstr>
      <vt:lpstr>Apa beda Meggie Z dan Tukang Sayur ?</vt:lpstr>
      <vt:lpstr>Sandal apa yang paling enak ?</vt:lpstr>
      <vt:lpstr>Kenapa Polisi tidak menangkap sopir truk yang kedapatan sedang berada di rambu larangan berhenti?</vt:lpstr>
      <vt:lpstr>Kalau seandainya semua orang yang  kaya jadi miskin, lalu orang miskin jadi apa ?</vt:lpstr>
      <vt:lpstr>Orang naik kelapa kelihatan apanya ?</vt:lpstr>
      <vt:lpstr>Bagaimana cara orang bungkuk tidur ?</vt:lpstr>
      <vt:lpstr>Ban apa yang bisa makan, joget, menyanyi dan bicara ?</vt:lpstr>
      <vt:lpstr>Matur nuwun...</vt:lpstr>
      <vt:lpstr>3 Produk Majelis Tarjih (Muhammadiyah) </vt:lpstr>
      <vt:lpstr>Slide 16</vt:lpstr>
      <vt:lpstr>Slide 17</vt:lpstr>
      <vt:lpstr>KAPAN KONSEP IBADAH DI RUMUSKAN</vt:lpstr>
      <vt:lpstr>Slide 19</vt:lpstr>
      <vt:lpstr>Slide 20</vt:lpstr>
      <vt:lpstr>29 Ulama Muhammadiyah</vt:lpstr>
      <vt:lpstr>Slide 22</vt:lpstr>
      <vt:lpstr>Slide 23</vt:lpstr>
      <vt:lpstr>Slide 24</vt:lpstr>
      <vt:lpstr>Persyarikatan (19 groep dan cabang) </vt:lpstr>
      <vt:lpstr>Slide 26</vt:lpstr>
      <vt:lpstr>Slide 27</vt:lpstr>
      <vt:lpstr>MKCH - Dalam Bidang Ibadah</vt:lpstr>
      <vt:lpstr>Apa itu IBADAH ?</vt:lpstr>
      <vt:lpstr>Pengertian Ibadah (1)</vt:lpstr>
      <vt:lpstr>IBADAH</vt:lpstr>
      <vt:lpstr>Pembagian Ibadah</vt:lpstr>
      <vt:lpstr>Slide 33</vt:lpstr>
      <vt:lpstr>Slide 34</vt:lpstr>
      <vt:lpstr>Slide 35</vt:lpstr>
      <vt:lpstr>  Makna Ibadah</vt:lpstr>
      <vt:lpstr>Prinsip-prinsip Ibadah ada 6, yaitu:</vt:lpstr>
      <vt:lpstr>Slide 38</vt:lpstr>
      <vt:lpstr>Slide 39</vt:lpstr>
    </vt:vector>
  </TitlesOfParts>
  <Company>Muallimin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PRAKTEK SHOLAT</dc:title>
  <dc:creator>Moh.Sanusi</dc:creator>
  <cp:lastModifiedBy>mr wee</cp:lastModifiedBy>
  <cp:revision>76</cp:revision>
  <dcterms:created xsi:type="dcterms:W3CDTF">2015-09-01T04:17:11Z</dcterms:created>
  <dcterms:modified xsi:type="dcterms:W3CDTF">2019-07-12T13:09:34Z</dcterms:modified>
</cp:coreProperties>
</file>