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10/26/2020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agBrick">
          <a:fgClr>
            <a:schemeClr val="accent1">
              <a:lumMod val="50000"/>
            </a:schemeClr>
          </a:fgClr>
          <a:bgClr>
            <a:schemeClr val="accent2">
              <a:lumMod val="75000"/>
            </a:schemeClr>
          </a:bgClr>
        </a:patt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10/26/2020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7200" dirty="0" smtClean="0"/>
              <a:t>FUTURE TENSE</a:t>
            </a:r>
            <a:endParaRPr lang="id-ID" sz="7200" dirty="0"/>
          </a:p>
        </p:txBody>
      </p:sp>
      <p:sp>
        <p:nvSpPr>
          <p:cNvPr id="3" name="Subtitle 2"/>
          <p:cNvSpPr>
            <a:spLocks noGrp="1"/>
          </p:cNvSpPr>
          <p:nvPr>
            <p:ph type="subTitle" idx="1"/>
          </p:nvPr>
        </p:nvSpPr>
        <p:spPr/>
        <p:txBody>
          <a:bodyPr/>
          <a:lstStyle/>
          <a:p>
            <a:r>
              <a:rPr lang="id-ID" sz="1800" dirty="0" smtClean="0"/>
              <a:t>Meeting 4– EFDU</a:t>
            </a:r>
          </a:p>
          <a:p>
            <a:endParaRPr lang="id-ID" dirty="0"/>
          </a:p>
        </p:txBody>
      </p:sp>
    </p:spTree>
    <p:extLst>
      <p:ext uri="{BB962C8B-B14F-4D97-AF65-F5344CB8AC3E}">
        <p14:creationId xmlns:p14="http://schemas.microsoft.com/office/powerpoint/2010/main" val="85842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8203" y="0"/>
            <a:ext cx="5112912" cy="7727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4400" dirty="0" smtClean="0">
                <a:solidFill>
                  <a:schemeClr val="bg1"/>
                </a:solidFill>
                <a:latin typeface="Century Schoolbook" panose="02040604050505020304" pitchFamily="18" charset="0"/>
              </a:rPr>
              <a:t>FUTURE TENSE</a:t>
            </a:r>
            <a:endParaRPr lang="id-ID" sz="4400" dirty="0">
              <a:solidFill>
                <a:schemeClr val="bg1"/>
              </a:solidFill>
              <a:latin typeface="Century Schoolbook" panose="02040604050505020304" pitchFamily="18" charset="0"/>
            </a:endParaRPr>
          </a:p>
        </p:txBody>
      </p:sp>
      <p:sp>
        <p:nvSpPr>
          <p:cNvPr id="7" name="Right Arrow 6"/>
          <p:cNvSpPr/>
          <p:nvPr/>
        </p:nvSpPr>
        <p:spPr>
          <a:xfrm rot="2856171">
            <a:off x="7342212" y="1113184"/>
            <a:ext cx="1313850" cy="622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ight Arrow 7"/>
          <p:cNvSpPr/>
          <p:nvPr/>
        </p:nvSpPr>
        <p:spPr>
          <a:xfrm rot="7171545" flipV="1">
            <a:off x="3483597" y="1113267"/>
            <a:ext cx="1247067" cy="62613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d-ID"/>
          </a:p>
        </p:txBody>
      </p:sp>
      <p:sp>
        <p:nvSpPr>
          <p:cNvPr id="9" name="Rectangle 8"/>
          <p:cNvSpPr/>
          <p:nvPr/>
        </p:nvSpPr>
        <p:spPr>
          <a:xfrm>
            <a:off x="0" y="1944710"/>
            <a:ext cx="5396248" cy="49132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3200" dirty="0" smtClean="0">
                <a:latin typeface="Baskerville Old Face" panose="02020602080505020303" pitchFamily="18" charset="0"/>
              </a:rPr>
              <a:t>Subjek + WILL + Kata kerja;</a:t>
            </a:r>
          </a:p>
          <a:p>
            <a:pPr algn="ctr"/>
            <a:r>
              <a:rPr lang="id-ID" sz="2800" dirty="0" smtClean="0"/>
              <a:t>Contoh:</a:t>
            </a:r>
          </a:p>
          <a:p>
            <a:pPr algn="ctr"/>
            <a:r>
              <a:rPr lang="id-ID" sz="2800" dirty="0" smtClean="0"/>
              <a:t>(+) I will call the police.</a:t>
            </a:r>
          </a:p>
          <a:p>
            <a:pPr algn="ctr"/>
            <a:r>
              <a:rPr lang="id-ID" sz="2800" dirty="0" smtClean="0"/>
              <a:t>(-) She will not break my promise.</a:t>
            </a:r>
          </a:p>
          <a:p>
            <a:pPr algn="ctr"/>
            <a:r>
              <a:rPr lang="id-ID" sz="2800" dirty="0" smtClean="0"/>
              <a:t>(?) Will they come to my house this afternoon?</a:t>
            </a:r>
          </a:p>
          <a:p>
            <a:pPr algn="ctr"/>
            <a:endParaRPr lang="id-ID" sz="2800" dirty="0"/>
          </a:p>
          <a:p>
            <a:pPr algn="ctr"/>
            <a:r>
              <a:rPr lang="id-ID" sz="2000" b="1" dirty="0" smtClean="0">
                <a:solidFill>
                  <a:srgbClr val="002060"/>
                </a:solidFill>
              </a:rPr>
              <a:t>*Note: “</a:t>
            </a:r>
            <a:r>
              <a:rPr lang="id-ID" sz="2000" dirty="0" smtClean="0">
                <a:solidFill>
                  <a:srgbClr val="002060"/>
                </a:solidFill>
              </a:rPr>
              <a:t>Will” selalu diikuti kata kerja bentuk 1 yang asli (tanpa embel-embel “-ing” atau “-ed”/disebut dengan </a:t>
            </a:r>
            <a:r>
              <a:rPr lang="id-ID" sz="2000" i="1" dirty="0" smtClean="0">
                <a:solidFill>
                  <a:srgbClr val="002060"/>
                </a:solidFill>
              </a:rPr>
              <a:t>bare verb).</a:t>
            </a:r>
            <a:endParaRPr lang="id-ID" sz="2000" i="1" dirty="0">
              <a:solidFill>
                <a:srgbClr val="002060"/>
              </a:solidFill>
            </a:endParaRPr>
          </a:p>
        </p:txBody>
      </p:sp>
      <p:sp>
        <p:nvSpPr>
          <p:cNvPr id="10" name="Rectangle 9"/>
          <p:cNvSpPr/>
          <p:nvPr/>
        </p:nvSpPr>
        <p:spPr>
          <a:xfrm>
            <a:off x="6774287" y="1944710"/>
            <a:ext cx="5417713" cy="49530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3600" dirty="0" smtClean="0">
                <a:latin typeface="Baskerville Old Face" panose="02020602080505020303" pitchFamily="18" charset="0"/>
              </a:rPr>
              <a:t>Subjek + to be + </a:t>
            </a:r>
            <a:r>
              <a:rPr lang="id-ID" sz="3600" i="1" u="sng" dirty="0" smtClean="0">
                <a:latin typeface="Baskerville Old Face" panose="02020602080505020303" pitchFamily="18" charset="0"/>
              </a:rPr>
              <a:t>going to</a:t>
            </a:r>
            <a:r>
              <a:rPr lang="id-ID" sz="3600" dirty="0" smtClean="0">
                <a:latin typeface="Baskerville Old Face" panose="02020602080505020303" pitchFamily="18" charset="0"/>
              </a:rPr>
              <a:t>+ Kata kerja;</a:t>
            </a:r>
          </a:p>
          <a:p>
            <a:pPr algn="ctr"/>
            <a:r>
              <a:rPr lang="id-ID" sz="2400" dirty="0" smtClean="0"/>
              <a:t>Contoh:</a:t>
            </a:r>
          </a:p>
          <a:p>
            <a:pPr algn="ctr"/>
            <a:r>
              <a:rPr lang="id-ID" sz="2400" dirty="0" smtClean="0"/>
              <a:t>(+) We are going to visit our grandma next week.</a:t>
            </a:r>
          </a:p>
          <a:p>
            <a:pPr algn="ctr"/>
            <a:r>
              <a:rPr lang="id-ID" sz="2400" dirty="0" smtClean="0"/>
              <a:t>(-) I am not going to attend the ceremony.</a:t>
            </a:r>
          </a:p>
          <a:p>
            <a:pPr algn="ctr"/>
            <a:r>
              <a:rPr lang="id-ID" sz="2400" dirty="0" smtClean="0"/>
              <a:t>(?) Areyou going to meet my friend next month?</a:t>
            </a:r>
          </a:p>
          <a:p>
            <a:pPr algn="ctr"/>
            <a:endParaRPr lang="id-ID" sz="2400" dirty="0"/>
          </a:p>
          <a:p>
            <a:pPr algn="ctr"/>
            <a:r>
              <a:rPr lang="id-ID" sz="2000" b="1" dirty="0" smtClean="0">
                <a:solidFill>
                  <a:srgbClr val="002060"/>
                </a:solidFill>
              </a:rPr>
              <a:t>*Note: </a:t>
            </a:r>
            <a:r>
              <a:rPr lang="id-ID" sz="2000" dirty="0" smtClean="0">
                <a:solidFill>
                  <a:srgbClr val="002060"/>
                </a:solidFill>
              </a:rPr>
              <a:t>“To be” yang dipakai selalu berbentuk present (am, is are) dan selalu diikuti “going to” sebelum menambahkan kata kerja bentuk 1 yang asli.</a:t>
            </a:r>
            <a:endParaRPr lang="id-ID" sz="2000" dirty="0">
              <a:solidFill>
                <a:srgbClr val="002060"/>
              </a:solidFill>
            </a:endParaRPr>
          </a:p>
        </p:txBody>
      </p:sp>
    </p:spTree>
    <p:extLst>
      <p:ext uri="{BB962C8B-B14F-4D97-AF65-F5344CB8AC3E}">
        <p14:creationId xmlns:p14="http://schemas.microsoft.com/office/powerpoint/2010/main" val="95425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122" r="49736" b="28977"/>
          <a:stretch/>
        </p:blipFill>
        <p:spPr>
          <a:xfrm>
            <a:off x="-1" y="0"/>
            <a:ext cx="6010171" cy="6858000"/>
          </a:xfrm>
          <a:prstGeom prst="rect">
            <a:avLst/>
          </a:prstGeom>
        </p:spPr>
      </p:pic>
      <p:sp>
        <p:nvSpPr>
          <p:cNvPr id="5" name="Rounded Rectangle 4"/>
          <p:cNvSpPr/>
          <p:nvPr/>
        </p:nvSpPr>
        <p:spPr>
          <a:xfrm>
            <a:off x="6010170" y="0"/>
            <a:ext cx="6181830" cy="6858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2800" dirty="0" smtClean="0"/>
              <a:t>Penggunaan “</a:t>
            </a:r>
            <a:r>
              <a:rPr lang="id-ID" sz="2800" b="1" dirty="0" smtClean="0"/>
              <a:t>Will</a:t>
            </a:r>
            <a:r>
              <a:rPr lang="id-ID" sz="2800" dirty="0" smtClean="0"/>
              <a:t>” dalam FUTURE TENSE:</a:t>
            </a:r>
          </a:p>
          <a:p>
            <a:pPr marL="342900" indent="-342900" algn="ctr">
              <a:buFont typeface="Wingdings" panose="05000000000000000000" pitchFamily="2" charset="2"/>
              <a:buChar char="q"/>
            </a:pPr>
            <a:r>
              <a:rPr lang="id-ID" sz="2400" dirty="0" smtClean="0">
                <a:solidFill>
                  <a:srgbClr val="7030A0"/>
                </a:solidFill>
              </a:rPr>
              <a:t>Digunakan ketika akan melakukan kegiatan yang diputuskan secara spontan pada saat itu (Misal: ada kecelakaan, lalu kalian akan menelpon ambulance; maka kalian mengatakan “I will call an ambulance” BUKAN “I am going to call an ambulane”).</a:t>
            </a:r>
          </a:p>
          <a:p>
            <a:pPr marL="342900" indent="-342900" algn="ctr">
              <a:buFont typeface="Wingdings" panose="05000000000000000000" pitchFamily="2" charset="2"/>
              <a:buChar char="q"/>
            </a:pPr>
            <a:r>
              <a:rPr lang="id-ID" sz="2400" dirty="0" smtClean="0">
                <a:solidFill>
                  <a:srgbClr val="C00000"/>
                </a:solidFill>
              </a:rPr>
              <a:t>Digunakan untuk menyatakan prediksi berdasar opini personal/tanpa bukti (misal: Karena kemarin permainan bola tim mu bagus, pada pertandingan hari ini kalian berkata “They will win”, padahal belum tentu seperti itu).</a:t>
            </a:r>
          </a:p>
          <a:p>
            <a:pPr marL="342900" indent="-342900" algn="ctr">
              <a:buFont typeface="Wingdings" panose="05000000000000000000" pitchFamily="2" charset="2"/>
              <a:buChar char="q"/>
            </a:pPr>
            <a:r>
              <a:rPr lang="id-ID" sz="2400" dirty="0" smtClean="0">
                <a:solidFill>
                  <a:schemeClr val="bg2">
                    <a:lumMod val="75000"/>
                  </a:schemeClr>
                </a:solidFill>
              </a:rPr>
              <a:t>Digunakan untuk menyatakan fakta yang akan terjadi (misal: The sun will rise tomorrow).</a:t>
            </a:r>
          </a:p>
        </p:txBody>
      </p:sp>
    </p:spTree>
    <p:extLst>
      <p:ext uri="{BB962C8B-B14F-4D97-AF65-F5344CB8AC3E}">
        <p14:creationId xmlns:p14="http://schemas.microsoft.com/office/powerpoint/2010/main" val="40522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8531" t="7949" b="29841"/>
          <a:stretch/>
        </p:blipFill>
        <p:spPr>
          <a:xfrm>
            <a:off x="0" y="0"/>
            <a:ext cx="6222739" cy="6858000"/>
          </a:xfrm>
          <a:prstGeom prst="rect">
            <a:avLst/>
          </a:prstGeom>
        </p:spPr>
      </p:pic>
      <p:sp>
        <p:nvSpPr>
          <p:cNvPr id="3" name="Rounded Rectangle 2"/>
          <p:cNvSpPr/>
          <p:nvPr/>
        </p:nvSpPr>
        <p:spPr>
          <a:xfrm>
            <a:off x="6190445" y="0"/>
            <a:ext cx="6001555" cy="6858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id-ID" sz="2800" dirty="0" smtClean="0">
                <a:solidFill>
                  <a:srgbClr val="FF66CC"/>
                </a:solidFill>
                <a:latin typeface="Baskerville Old Face" panose="02020602080505020303" pitchFamily="18" charset="0"/>
              </a:rPr>
              <a:t>Penggunaan “Going To” dalam FUTURE TENSE:</a:t>
            </a:r>
          </a:p>
          <a:p>
            <a:pPr marL="285750" indent="-285750" algn="ctr">
              <a:buFont typeface="Wingdings" panose="05000000000000000000" pitchFamily="2" charset="2"/>
              <a:buChar char="q"/>
            </a:pPr>
            <a:r>
              <a:rPr lang="id-ID" sz="2000" dirty="0" smtClean="0">
                <a:solidFill>
                  <a:srgbClr val="FFFF00"/>
                </a:solidFill>
              </a:rPr>
              <a:t>Digunakan untuk mengungkapkan rencana yang sudah dibuat sebelum moment percakapan terjadi (misal: minggu lalu kalian berencana untuk mengunjungi nenek kalian ketika liburan, lalu tadi pagi dosen kalian bertanya tentang rencana kalian pada saat liburan. Maka kalian menjawab “We are going to visit our grandma” BUKAN “We will visit our grandma”).</a:t>
            </a:r>
          </a:p>
          <a:p>
            <a:pPr marL="285750" indent="-285750" algn="ctr">
              <a:buFont typeface="Wingdings" panose="05000000000000000000" pitchFamily="2" charset="2"/>
              <a:buChar char="q"/>
            </a:pPr>
            <a:r>
              <a:rPr lang="id-ID" sz="2000" dirty="0" smtClean="0">
                <a:solidFill>
                  <a:schemeClr val="tx2">
                    <a:lumMod val="75000"/>
                  </a:schemeClr>
                </a:solidFill>
              </a:rPr>
              <a:t>Digunakan untuk memprediksi hal yang akan terjadi berdasar fakta (misal: Kalian melihat ramalan cuaca hari ini. Lalu ketika akan keluar rumah, kalian melihat mendung, dan kalian berkata “It will rain”).</a:t>
            </a:r>
          </a:p>
          <a:p>
            <a:pPr marL="285750" indent="-285750" algn="ctr">
              <a:buFont typeface="Wingdings" panose="05000000000000000000" pitchFamily="2" charset="2"/>
              <a:buChar char="q"/>
            </a:pPr>
            <a:r>
              <a:rPr lang="id-ID" sz="2000" dirty="0" smtClean="0">
                <a:solidFill>
                  <a:schemeClr val="accent2">
                    <a:lumMod val="60000"/>
                    <a:lumOff val="40000"/>
                  </a:schemeClr>
                </a:solidFill>
              </a:rPr>
              <a:t>Digunakan untuk menyatakan hal yang akan segera terjadi dengan pasti (misal: Kalian menyalakan petasan, yang pasti akan meledak sesaat setelah dinyalakan. Maka setelah kalian menyalakannya, kalian bilang “It will explode”).</a:t>
            </a:r>
            <a:endParaRPr lang="id-ID" sz="2000" dirty="0">
              <a:solidFill>
                <a:schemeClr val="accent2">
                  <a:lumMod val="60000"/>
                  <a:lumOff val="40000"/>
                </a:schemeClr>
              </a:solidFill>
            </a:endParaRPr>
          </a:p>
        </p:txBody>
      </p:sp>
    </p:spTree>
    <p:extLst>
      <p:ext uri="{BB962C8B-B14F-4D97-AF65-F5344CB8AC3E}">
        <p14:creationId xmlns:p14="http://schemas.microsoft.com/office/powerpoint/2010/main" val="19354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1"/>
            <a:ext cx="3580327" cy="86288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3600" dirty="0" smtClean="0">
                <a:solidFill>
                  <a:srgbClr val="C00000"/>
                </a:solidFill>
                <a:latin typeface="Baskerville Old Face" panose="02020602080505020303" pitchFamily="18" charset="0"/>
              </a:rPr>
              <a:t>REVIEW</a:t>
            </a:r>
            <a:endParaRPr lang="id-ID" sz="3600" dirty="0">
              <a:solidFill>
                <a:srgbClr val="C00000"/>
              </a:solidFill>
              <a:latin typeface="Baskerville Old Face" panose="02020602080505020303"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949" r="4567" b="2347"/>
          <a:stretch/>
        </p:blipFill>
        <p:spPr>
          <a:xfrm>
            <a:off x="3687436" y="0"/>
            <a:ext cx="8504564" cy="6858000"/>
          </a:xfrm>
          <a:prstGeom prst="rect">
            <a:avLst/>
          </a:prstGeom>
        </p:spPr>
      </p:pic>
    </p:spTree>
    <p:extLst>
      <p:ext uri="{BB962C8B-B14F-4D97-AF65-F5344CB8AC3E}">
        <p14:creationId xmlns:p14="http://schemas.microsoft.com/office/powerpoint/2010/main" val="899394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94</TotalTime>
  <Words>395</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Baskerville Old Face</vt:lpstr>
      <vt:lpstr>Century Schoolbook</vt:lpstr>
      <vt:lpstr>Trebuchet MS</vt:lpstr>
      <vt:lpstr>Tw Cen MT</vt:lpstr>
      <vt:lpstr>Wingdings</vt:lpstr>
      <vt:lpstr>Circuit</vt:lpstr>
      <vt:lpstr>FUTURE TENSE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TENSE</dc:title>
  <dc:creator>dwinita1991@gmail.com</dc:creator>
  <cp:lastModifiedBy>dwinita1991@gmail.com</cp:lastModifiedBy>
  <cp:revision>13</cp:revision>
  <dcterms:created xsi:type="dcterms:W3CDTF">2020-10-26T11:57:32Z</dcterms:created>
  <dcterms:modified xsi:type="dcterms:W3CDTF">2020-10-26T13:31:45Z</dcterms:modified>
</cp:coreProperties>
</file>