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26"/>
    <p:restoredTop sz="91463"/>
  </p:normalViewPr>
  <p:slideViewPr>
    <p:cSldViewPr snapToGrid="0" snapToObjects="1">
      <p:cViewPr varScale="1">
        <p:scale>
          <a:sx n="54" d="100"/>
          <a:sy n="54" d="100"/>
        </p:scale>
        <p:origin x="232" y="6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171FB-6F69-8543-842D-625B44DBDB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69B84E-4283-F444-B3A9-87F1AE3A2F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475448-DB21-3B4A-B934-887FE7AF1C06}"/>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D16FF355-B62A-5842-BD9F-65BA43A001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87B609-9E9E-0445-BDF4-016C3BBC57C6}"/>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1285541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CD336-6CC2-9541-82B7-DE43CC2AF32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78D9E69-D237-3446-B722-BDFAEDA1B9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F3B8CD-9803-7345-B06C-7F45B70A24F5}"/>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39A30B49-5F86-E549-8E82-547FC6EDDA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9C742-949A-8945-ACB1-3640C679AD75}"/>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3061991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5116ED-B8D8-0641-850A-6286B903BD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21138B-433C-B345-8600-22C8881DFE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514873-608D-F049-8C0B-99600270BA8F}"/>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41F550E2-584A-E44A-9C0E-9B8DE9A2D7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53CCDC-F107-AB4D-A435-24562BF4F654}"/>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311026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C9840-9A59-7A4A-BE06-A541EE7DCB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77DAB0-019C-5749-B1DB-BED846800B2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F16976-FAEF-1745-84BC-B3EE8B29B5CB}"/>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C74B8105-A812-ED4F-BF94-D56D85C560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242398-CE8A-4246-A7DD-5EE71E634D69}"/>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2363296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6C78C-63C2-DF4F-A084-3D0182A472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C83D3E-93E3-B24C-B74E-AFF2992D93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2305B2-9992-2040-ADF8-59B6CD425096}"/>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94AB2827-BB53-D44B-8882-561C9D5DFB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9AAA57-1CFE-B14D-B2CE-AB449A973FAB}"/>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1618737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C0ED5-5AB5-7F4A-8B2A-343E95BFA2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30A376-B836-A649-B06A-9DA6D148CA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15E61A-D9B8-DC42-87CD-37364608863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639C96-171D-A64F-9F57-A7927C31A241}"/>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6" name="Footer Placeholder 5">
            <a:extLst>
              <a:ext uri="{FF2B5EF4-FFF2-40B4-BE49-F238E27FC236}">
                <a16:creationId xmlns:a16="http://schemas.microsoft.com/office/drawing/2014/main" id="{DA792DB2-2539-E14D-8A09-1087408CA2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F4255-214F-A144-BDEF-BDFD30DB0C6D}"/>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325459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F0354-67C3-5149-B2FB-A0EDEBD05C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6489B0-2F34-C04D-8571-65F9DF2080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F6A371-6168-8C4D-84CD-5DDDBC205C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41C1A5-2B2B-5E4E-82FF-D45861F5E0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EDC2E6-8051-1748-AEA2-296C9B6E02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11E60B-0EBA-664B-8046-99E2328D3AB5}"/>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8" name="Footer Placeholder 7">
            <a:extLst>
              <a:ext uri="{FF2B5EF4-FFF2-40B4-BE49-F238E27FC236}">
                <a16:creationId xmlns:a16="http://schemas.microsoft.com/office/drawing/2014/main" id="{8EB0448A-7D10-6A4F-AECD-747F517EB1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6A5D73-B5F1-CA49-8CBA-0CF6511FEB99}"/>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191138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0D870-1C23-044B-B267-50CA14B528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C1C51BE-D0A0-2A48-9C79-B40F51D9512B}"/>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4" name="Footer Placeholder 3">
            <a:extLst>
              <a:ext uri="{FF2B5EF4-FFF2-40B4-BE49-F238E27FC236}">
                <a16:creationId xmlns:a16="http://schemas.microsoft.com/office/drawing/2014/main" id="{1A358175-DAE9-FD47-90E4-C4BF561D219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F229D4F-C381-C943-9C4E-FCF144D6B5C8}"/>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598774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C6A0A1-48A3-764F-929C-7AB0E373D8F5}"/>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3" name="Footer Placeholder 2">
            <a:extLst>
              <a:ext uri="{FF2B5EF4-FFF2-40B4-BE49-F238E27FC236}">
                <a16:creationId xmlns:a16="http://schemas.microsoft.com/office/drawing/2014/main" id="{A189C124-D15F-594B-8BF1-A85ED1E7CC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78560E-4F26-484D-92A3-8758E04DA11A}"/>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2883423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A3028-E5C6-7C4B-975F-E97228025F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2CD6E0-DC25-4A4B-A160-87D045C49E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AE87A4-DB7B-5045-8FB7-5D5BB029D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5DCBCE-C177-F94E-B127-06A3358FE4BA}"/>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6" name="Footer Placeholder 5">
            <a:extLst>
              <a:ext uri="{FF2B5EF4-FFF2-40B4-BE49-F238E27FC236}">
                <a16:creationId xmlns:a16="http://schemas.microsoft.com/office/drawing/2014/main" id="{D3F37BEB-FCF2-4F4E-B448-DA298FB646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20DE2C-76BA-514C-926E-9F437A47BC20}"/>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577742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8B60B-10CA-1742-8E22-4903C625C3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89CDA0-64D4-C840-B37B-362C084E01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D17530-0C16-1B45-B193-1134F99A2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83C207-9768-FD47-ACB3-7CE0A4310079}"/>
              </a:ext>
            </a:extLst>
          </p:cNvPr>
          <p:cNvSpPr>
            <a:spLocks noGrp="1"/>
          </p:cNvSpPr>
          <p:nvPr>
            <p:ph type="dt" sz="half" idx="10"/>
          </p:nvPr>
        </p:nvSpPr>
        <p:spPr/>
        <p:txBody>
          <a:bodyPr/>
          <a:lstStyle/>
          <a:p>
            <a:fld id="{15FC750A-E578-7F4C-8AE2-F1A6C52B9BDA}" type="datetimeFigureOut">
              <a:rPr lang="en-US" smtClean="0"/>
              <a:t>3/27/21</a:t>
            </a:fld>
            <a:endParaRPr lang="en-US"/>
          </a:p>
        </p:txBody>
      </p:sp>
      <p:sp>
        <p:nvSpPr>
          <p:cNvPr id="6" name="Footer Placeholder 5">
            <a:extLst>
              <a:ext uri="{FF2B5EF4-FFF2-40B4-BE49-F238E27FC236}">
                <a16:creationId xmlns:a16="http://schemas.microsoft.com/office/drawing/2014/main" id="{029E7E9B-0A73-E74A-B87B-DBD1A06C6F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2D36CE-886C-2243-A7AE-24C9F9D03A7F}"/>
              </a:ext>
            </a:extLst>
          </p:cNvPr>
          <p:cNvSpPr>
            <a:spLocks noGrp="1"/>
          </p:cNvSpPr>
          <p:nvPr>
            <p:ph type="sldNum" sz="quarter" idx="12"/>
          </p:nvPr>
        </p:nvSpPr>
        <p:spPr/>
        <p:txBody>
          <a:bodyPr/>
          <a:lstStyle/>
          <a:p>
            <a:fld id="{5D69A0D9-AA4B-ED43-B7EB-BB421DF36D3A}" type="slidenum">
              <a:rPr lang="en-US" smtClean="0"/>
              <a:t>‹#›</a:t>
            </a:fld>
            <a:endParaRPr lang="en-US"/>
          </a:p>
        </p:txBody>
      </p:sp>
    </p:spTree>
    <p:extLst>
      <p:ext uri="{BB962C8B-B14F-4D97-AF65-F5344CB8AC3E}">
        <p14:creationId xmlns:p14="http://schemas.microsoft.com/office/powerpoint/2010/main" val="491244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CB37B0-1E7C-8C4D-A9A5-D38F04160D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4881C7-8298-7A4A-8855-ADE62F330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8AA9E8-6267-2045-8614-8D7F89F177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FC750A-E578-7F4C-8AE2-F1A6C52B9BDA}" type="datetimeFigureOut">
              <a:rPr lang="en-US" smtClean="0"/>
              <a:t>3/27/21</a:t>
            </a:fld>
            <a:endParaRPr lang="en-US"/>
          </a:p>
        </p:txBody>
      </p:sp>
      <p:sp>
        <p:nvSpPr>
          <p:cNvPr id="5" name="Footer Placeholder 4">
            <a:extLst>
              <a:ext uri="{FF2B5EF4-FFF2-40B4-BE49-F238E27FC236}">
                <a16:creationId xmlns:a16="http://schemas.microsoft.com/office/drawing/2014/main" id="{A0B72253-6152-7149-A2F5-2ED50D96C6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BB4F57D-E4C9-6D41-B639-06F6EBECAC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69A0D9-AA4B-ED43-B7EB-BB421DF36D3A}" type="slidenum">
              <a:rPr lang="en-US" smtClean="0"/>
              <a:t>‹#›</a:t>
            </a:fld>
            <a:endParaRPr lang="en-US"/>
          </a:p>
        </p:txBody>
      </p:sp>
    </p:spTree>
    <p:extLst>
      <p:ext uri="{BB962C8B-B14F-4D97-AF65-F5344CB8AC3E}">
        <p14:creationId xmlns:p14="http://schemas.microsoft.com/office/powerpoint/2010/main" val="1029970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B1CB4-706E-614D-AF6A-C9C4C8D8FB62}"/>
              </a:ext>
            </a:extLst>
          </p:cNvPr>
          <p:cNvSpPr>
            <a:spLocks noGrp="1"/>
          </p:cNvSpPr>
          <p:nvPr>
            <p:ph type="ctrTitle"/>
          </p:nvPr>
        </p:nvSpPr>
        <p:spPr/>
        <p:txBody>
          <a:bodyPr/>
          <a:lstStyle/>
          <a:p>
            <a:r>
              <a:rPr lang="en-US" dirty="0"/>
              <a:t>Begin the class</a:t>
            </a:r>
          </a:p>
        </p:txBody>
      </p:sp>
      <p:sp>
        <p:nvSpPr>
          <p:cNvPr id="3" name="Subtitle 2">
            <a:extLst>
              <a:ext uri="{FF2B5EF4-FFF2-40B4-BE49-F238E27FC236}">
                <a16:creationId xmlns:a16="http://schemas.microsoft.com/office/drawing/2014/main" id="{2DABCDB3-4986-0A48-8F26-C58F01B2AB4E}"/>
              </a:ext>
            </a:extLst>
          </p:cNvPr>
          <p:cNvSpPr>
            <a:spLocks noGrp="1"/>
          </p:cNvSpPr>
          <p:nvPr>
            <p:ph type="subTitle" idx="1"/>
          </p:nvPr>
        </p:nvSpPr>
        <p:spPr/>
        <p:txBody>
          <a:bodyPr/>
          <a:lstStyle/>
          <a:p>
            <a:r>
              <a:rPr lang="en-US" dirty="0"/>
              <a:t>PPB UNISA</a:t>
            </a:r>
          </a:p>
        </p:txBody>
      </p:sp>
    </p:spTree>
    <p:extLst>
      <p:ext uri="{BB962C8B-B14F-4D97-AF65-F5344CB8AC3E}">
        <p14:creationId xmlns:p14="http://schemas.microsoft.com/office/powerpoint/2010/main" val="2323455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C16A6-1097-0749-8A06-760BF4A4EB90}"/>
              </a:ext>
            </a:extLst>
          </p:cNvPr>
          <p:cNvSpPr>
            <a:spLocks noGrp="1"/>
          </p:cNvSpPr>
          <p:nvPr>
            <p:ph type="title"/>
          </p:nvPr>
        </p:nvSpPr>
        <p:spPr/>
        <p:txBody>
          <a:bodyPr/>
          <a:lstStyle/>
          <a:p>
            <a:r>
              <a:rPr lang="en-US" dirty="0"/>
              <a:t>Expressions you might use</a:t>
            </a:r>
          </a:p>
        </p:txBody>
      </p:sp>
      <p:sp>
        <p:nvSpPr>
          <p:cNvPr id="3" name="Content Placeholder 2">
            <a:extLst>
              <a:ext uri="{FF2B5EF4-FFF2-40B4-BE49-F238E27FC236}">
                <a16:creationId xmlns:a16="http://schemas.microsoft.com/office/drawing/2014/main" id="{CE2F8D75-B1A5-B644-A208-3D2AA2F63FE1}"/>
              </a:ext>
            </a:extLst>
          </p:cNvPr>
          <p:cNvSpPr>
            <a:spLocks noGrp="1"/>
          </p:cNvSpPr>
          <p:nvPr>
            <p:ph idx="1"/>
          </p:nvPr>
        </p:nvSpPr>
        <p:spPr/>
        <p:txBody>
          <a:bodyPr>
            <a:normAutofit lnSpcReduction="10000"/>
          </a:bodyPr>
          <a:lstStyle/>
          <a:p>
            <a:r>
              <a:rPr lang="en-US" dirty="0" err="1"/>
              <a:t>Assalamualaikum</a:t>
            </a:r>
            <a:endParaRPr lang="en-US" dirty="0"/>
          </a:p>
          <a:p>
            <a:r>
              <a:rPr lang="en-US" dirty="0"/>
              <a:t>Hello everyone, Good Morning/Afternoon/Evening</a:t>
            </a:r>
          </a:p>
          <a:p>
            <a:r>
              <a:rPr lang="en-US" dirty="0"/>
              <a:t>How are you today?</a:t>
            </a:r>
          </a:p>
          <a:p>
            <a:r>
              <a:rPr lang="en-US" dirty="0"/>
              <a:t>How was your weekend?</a:t>
            </a:r>
          </a:p>
          <a:p>
            <a:r>
              <a:rPr lang="en-US" dirty="0" err="1"/>
              <a:t>Oh..It’s</a:t>
            </a:r>
            <a:r>
              <a:rPr lang="en-US" dirty="0"/>
              <a:t> hot today. Make sure drink a plenty of water</a:t>
            </a:r>
          </a:p>
          <a:p>
            <a:r>
              <a:rPr lang="en-US" dirty="0"/>
              <a:t>Okay everyone take your seat</a:t>
            </a:r>
          </a:p>
          <a:p>
            <a:r>
              <a:rPr lang="en-US" dirty="0"/>
              <a:t>Please sit down</a:t>
            </a:r>
          </a:p>
          <a:p>
            <a:r>
              <a:rPr lang="en-US" dirty="0"/>
              <a:t>Let’s pray before the class…Shall we?</a:t>
            </a:r>
          </a:p>
          <a:p>
            <a:r>
              <a:rPr lang="en-US" dirty="0"/>
              <a:t>Let’s recite Quran</a:t>
            </a:r>
          </a:p>
          <a:p>
            <a:endParaRPr lang="en-US" dirty="0"/>
          </a:p>
        </p:txBody>
      </p:sp>
    </p:spTree>
    <p:extLst>
      <p:ext uri="{BB962C8B-B14F-4D97-AF65-F5344CB8AC3E}">
        <p14:creationId xmlns:p14="http://schemas.microsoft.com/office/powerpoint/2010/main" val="3008589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CCF8C-BB01-E744-9964-144762E71FB1}"/>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CB901F94-F061-B048-8295-10747CB4B5B6}"/>
              </a:ext>
            </a:extLst>
          </p:cNvPr>
          <p:cNvSpPr>
            <a:spLocks noGrp="1"/>
          </p:cNvSpPr>
          <p:nvPr>
            <p:ph idx="1"/>
          </p:nvPr>
        </p:nvSpPr>
        <p:spPr/>
        <p:txBody>
          <a:bodyPr/>
          <a:lstStyle/>
          <a:p>
            <a:r>
              <a:rPr lang="en-US" dirty="0"/>
              <a:t>My name is Mr. </a:t>
            </a:r>
            <a:r>
              <a:rPr lang="en-US" dirty="0" err="1"/>
              <a:t>Wesch</a:t>
            </a:r>
            <a:r>
              <a:rPr lang="en-US" dirty="0"/>
              <a:t>. You may call me Eric.</a:t>
            </a:r>
          </a:p>
          <a:p>
            <a:r>
              <a:rPr lang="en-US" dirty="0"/>
              <a:t>You will learn …. together with me this semester. You can call me Mr. </a:t>
            </a:r>
            <a:r>
              <a:rPr lang="en-US" dirty="0" err="1"/>
              <a:t>Wesch</a:t>
            </a:r>
            <a:r>
              <a:rPr lang="en-US" dirty="0"/>
              <a:t>. </a:t>
            </a:r>
          </a:p>
          <a:p>
            <a:r>
              <a:rPr lang="en-US" dirty="0"/>
              <a:t>I’ll see you every Tuesday for 2</a:t>
            </a:r>
            <a:r>
              <a:rPr lang="en-US" baseline="30000" dirty="0"/>
              <a:t>nd</a:t>
            </a:r>
            <a:r>
              <a:rPr lang="en-US" dirty="0"/>
              <a:t> session</a:t>
            </a:r>
          </a:p>
          <a:p>
            <a:pPr marL="0" indent="0">
              <a:buNone/>
            </a:pPr>
            <a:endParaRPr lang="en-US" dirty="0"/>
          </a:p>
        </p:txBody>
      </p:sp>
    </p:spTree>
    <p:extLst>
      <p:ext uri="{BB962C8B-B14F-4D97-AF65-F5344CB8AC3E}">
        <p14:creationId xmlns:p14="http://schemas.microsoft.com/office/powerpoint/2010/main" val="2532834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14D8A-C958-D343-9013-DFC3AA6F08FB}"/>
              </a:ext>
            </a:extLst>
          </p:cNvPr>
          <p:cNvSpPr>
            <a:spLocks noGrp="1"/>
          </p:cNvSpPr>
          <p:nvPr>
            <p:ph type="title"/>
          </p:nvPr>
        </p:nvSpPr>
        <p:spPr/>
        <p:txBody>
          <a:bodyPr/>
          <a:lstStyle/>
          <a:p>
            <a:r>
              <a:rPr lang="en-US" dirty="0"/>
              <a:t>Class rules</a:t>
            </a:r>
          </a:p>
        </p:txBody>
      </p:sp>
      <p:sp>
        <p:nvSpPr>
          <p:cNvPr id="3" name="Content Placeholder 2">
            <a:extLst>
              <a:ext uri="{FF2B5EF4-FFF2-40B4-BE49-F238E27FC236}">
                <a16:creationId xmlns:a16="http://schemas.microsoft.com/office/drawing/2014/main" id="{4B98F22C-A53F-2D41-B94C-5A3717E04FDA}"/>
              </a:ext>
            </a:extLst>
          </p:cNvPr>
          <p:cNvSpPr>
            <a:spLocks noGrp="1"/>
          </p:cNvSpPr>
          <p:nvPr>
            <p:ph idx="1"/>
          </p:nvPr>
        </p:nvSpPr>
        <p:spPr/>
        <p:txBody>
          <a:bodyPr/>
          <a:lstStyle/>
          <a:p>
            <a:r>
              <a:rPr lang="en-US" dirty="0"/>
              <a:t>In this class only one person speaks at a time</a:t>
            </a:r>
          </a:p>
          <a:p>
            <a:r>
              <a:rPr lang="en-US" dirty="0"/>
              <a:t>There are some rules in the class</a:t>
            </a:r>
          </a:p>
          <a:p>
            <a:r>
              <a:rPr lang="en-US" dirty="0"/>
              <a:t>Let’s discuss our lesson plan and learning contract</a:t>
            </a:r>
          </a:p>
        </p:txBody>
      </p:sp>
    </p:spTree>
    <p:extLst>
      <p:ext uri="{BB962C8B-B14F-4D97-AF65-F5344CB8AC3E}">
        <p14:creationId xmlns:p14="http://schemas.microsoft.com/office/powerpoint/2010/main" val="3188587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AB37E-B4C3-294A-B3E5-2CFB91BE2B30}"/>
              </a:ext>
            </a:extLst>
          </p:cNvPr>
          <p:cNvSpPr>
            <a:spLocks noGrp="1"/>
          </p:cNvSpPr>
          <p:nvPr>
            <p:ph type="title"/>
          </p:nvPr>
        </p:nvSpPr>
        <p:spPr/>
        <p:txBody>
          <a:bodyPr/>
          <a:lstStyle/>
          <a:p>
            <a:r>
              <a:rPr lang="en-US" dirty="0"/>
              <a:t>Register </a:t>
            </a:r>
          </a:p>
        </p:txBody>
      </p:sp>
      <p:sp>
        <p:nvSpPr>
          <p:cNvPr id="3" name="Content Placeholder 2">
            <a:extLst>
              <a:ext uri="{FF2B5EF4-FFF2-40B4-BE49-F238E27FC236}">
                <a16:creationId xmlns:a16="http://schemas.microsoft.com/office/drawing/2014/main" id="{35A92FE9-108C-4A4E-970D-732D86289020}"/>
              </a:ext>
            </a:extLst>
          </p:cNvPr>
          <p:cNvSpPr>
            <a:spLocks noGrp="1"/>
          </p:cNvSpPr>
          <p:nvPr>
            <p:ph idx="1"/>
          </p:nvPr>
        </p:nvSpPr>
        <p:spPr/>
        <p:txBody>
          <a:bodyPr/>
          <a:lstStyle/>
          <a:p>
            <a:r>
              <a:rPr lang="en-US" dirty="0"/>
              <a:t>Who isn’t here today?</a:t>
            </a:r>
          </a:p>
          <a:p>
            <a:r>
              <a:rPr lang="en-US" dirty="0"/>
              <a:t>Does anyone know where Jenny is?</a:t>
            </a:r>
          </a:p>
        </p:txBody>
      </p:sp>
    </p:spTree>
    <p:extLst>
      <p:ext uri="{BB962C8B-B14F-4D97-AF65-F5344CB8AC3E}">
        <p14:creationId xmlns:p14="http://schemas.microsoft.com/office/powerpoint/2010/main" val="3798239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B3D9-48E1-4640-97F6-AE84D27285CA}"/>
              </a:ext>
            </a:extLst>
          </p:cNvPr>
          <p:cNvSpPr>
            <a:spLocks noGrp="1"/>
          </p:cNvSpPr>
          <p:nvPr>
            <p:ph type="title"/>
          </p:nvPr>
        </p:nvSpPr>
        <p:spPr/>
        <p:txBody>
          <a:bodyPr/>
          <a:lstStyle/>
          <a:p>
            <a:r>
              <a:rPr lang="en-US" dirty="0"/>
              <a:t>Lead in</a:t>
            </a:r>
          </a:p>
        </p:txBody>
      </p:sp>
      <p:sp>
        <p:nvSpPr>
          <p:cNvPr id="3" name="Content Placeholder 2">
            <a:extLst>
              <a:ext uri="{FF2B5EF4-FFF2-40B4-BE49-F238E27FC236}">
                <a16:creationId xmlns:a16="http://schemas.microsoft.com/office/drawing/2014/main" id="{E69401FB-2D5F-C240-833A-3D6F89F9569A}"/>
              </a:ext>
            </a:extLst>
          </p:cNvPr>
          <p:cNvSpPr>
            <a:spLocks noGrp="1"/>
          </p:cNvSpPr>
          <p:nvPr>
            <p:ph idx="1"/>
          </p:nvPr>
        </p:nvSpPr>
        <p:spPr/>
        <p:txBody>
          <a:bodyPr/>
          <a:lstStyle/>
          <a:p>
            <a:r>
              <a:rPr lang="en-US" dirty="0"/>
              <a:t>Let’s start today’s lesson with a question,…</a:t>
            </a:r>
          </a:p>
          <a:p>
            <a:r>
              <a:rPr lang="en-US" dirty="0"/>
              <a:t>Have you ever met people with diabetes?</a:t>
            </a:r>
          </a:p>
          <a:p>
            <a:r>
              <a:rPr lang="en-US" dirty="0"/>
              <a:t>Have you ever met people with mental disease? What do you think about them?</a:t>
            </a:r>
          </a:p>
        </p:txBody>
      </p:sp>
    </p:spTree>
    <p:extLst>
      <p:ext uri="{BB962C8B-B14F-4D97-AF65-F5344CB8AC3E}">
        <p14:creationId xmlns:p14="http://schemas.microsoft.com/office/powerpoint/2010/main" val="3230598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E97E5-65D4-ED48-8F39-A9C93266D5E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26FE85-C294-BA4E-9787-E327FE4EFCF2}"/>
              </a:ext>
            </a:extLst>
          </p:cNvPr>
          <p:cNvSpPr>
            <a:spLocks noGrp="1"/>
          </p:cNvSpPr>
          <p:nvPr>
            <p:ph idx="1"/>
          </p:nvPr>
        </p:nvSpPr>
        <p:spPr/>
        <p:txBody>
          <a:bodyPr>
            <a:normAutofit fontScale="25000" lnSpcReduction="20000"/>
          </a:bodyPr>
          <a:lstStyle/>
          <a:p>
            <a:r>
              <a:rPr lang="en-ID" dirty="0"/>
              <a:t>The following twelve icebreakers have been used successfully in many college classrooms.  Feel free to borrow one of these ideas for your own class!</a:t>
            </a:r>
          </a:p>
          <a:p>
            <a:r>
              <a:rPr lang="en-ID" b="1" dirty="0"/>
              <a:t>Sharing Course Trepidations.</a:t>
            </a:r>
            <a:r>
              <a:rPr lang="en-ID" dirty="0"/>
              <a:t> Some students have high anxiety about beginning a new course, especially in some courses, such as math or writing, which may be associated with high student anxiety and expectations. Have your students pair up or work in groups to share some of their fears and concerns about starting your course. Groups can share with the larger class if they feel comfortable; this provides validation for the students and an opportunity for the instructor to address student concerns.</a:t>
            </a:r>
          </a:p>
          <a:p>
            <a:r>
              <a:rPr lang="en-ID" b="1" dirty="0"/>
              <a:t>Simple Self-Introductions.</a:t>
            </a:r>
            <a:r>
              <a:rPr lang="en-ID" dirty="0"/>
              <a:t> Have students introduce themselves to the rest of the class, including their names, majors, and year in school. You can even have them include a “fun fact” about themselves. This also may help you remember them a little bit better. This is a particularly useful exercise in a course where student speaking, in the form of speeches, oral presentations, or regular discussions, are expected.</a:t>
            </a:r>
          </a:p>
          <a:p>
            <a:r>
              <a:rPr lang="en-ID" b="1" dirty="0"/>
              <a:t>Draw a Picture or Doodle of a Significant Event.</a:t>
            </a:r>
            <a:r>
              <a:rPr lang="en-ID" dirty="0"/>
              <a:t> Students can draw a recent event in which they partook (or something recent that happened to them) and exchange their drawings with a partner. The pairs can either introduce themselves to one another and discuss the events or introduce each other to the larger group while describing one another’s events to the class.</a:t>
            </a:r>
          </a:p>
          <a:p>
            <a:r>
              <a:rPr lang="en-ID" b="1" dirty="0"/>
              <a:t>Draw a Picture of Why The Student Is Taking the Class.</a:t>
            </a:r>
            <a:r>
              <a:rPr lang="en-ID" dirty="0"/>
              <a:t> Ask students to draw their reason for enrolling in the course (other than it </a:t>
            </a:r>
            <a:r>
              <a:rPr lang="en-ID" dirty="0" err="1"/>
              <a:t>fulfills</a:t>
            </a:r>
            <a:r>
              <a:rPr lang="en-ID" dirty="0"/>
              <a:t> a requirement; encourage them to be creative). They can then share these in pairs, groups, or with the larger class.</a:t>
            </a:r>
          </a:p>
          <a:p>
            <a:r>
              <a:rPr lang="en-ID" b="1" dirty="0"/>
              <a:t>Bingo.</a:t>
            </a:r>
            <a:r>
              <a:rPr lang="en-ID" dirty="0"/>
              <a:t> Make a 5×5 grid to use as a Bingo sheet. In each box, write a “fun fact,” or something that at least one of your students will probably relate to. Some examples might be: has </a:t>
            </a:r>
            <a:r>
              <a:rPr lang="en-ID" dirty="0" err="1"/>
              <a:t>traveled</a:t>
            </a:r>
            <a:r>
              <a:rPr lang="en-ID" dirty="0"/>
              <a:t> to Europe; plays a sport; is left-handed, but they can also be related to your discipline. Have your students walk around and talk to others until they find matches; the first to find all of them “wins.”</a:t>
            </a:r>
          </a:p>
          <a:p>
            <a:r>
              <a:rPr lang="en-ID" b="1" dirty="0"/>
              <a:t>Getting to Know Each Other through Writing.</a:t>
            </a:r>
            <a:r>
              <a:rPr lang="en-ID" dirty="0"/>
              <a:t> Instead of asking students to interview one another verbally, have your students write down the information that is traditionally shared in an introduction. Students can write their names, majors, reasons for enrolling in your course, “fun facts” about themselves, etc. Have your students swap papers with one another and learn about their partners without speaking. This is especially useful in a writing-intensive course.</a:t>
            </a:r>
          </a:p>
          <a:p>
            <a:r>
              <a:rPr lang="en-ID" b="1" dirty="0"/>
              <a:t>The M&amp;M Icebreaker.</a:t>
            </a:r>
            <a:r>
              <a:rPr lang="en-ID" dirty="0"/>
              <a:t> Each student should be given an M&amp;M (or a Lifesaver, or other </a:t>
            </a:r>
            <a:r>
              <a:rPr lang="en-ID" dirty="0" err="1"/>
              <a:t>multicolored</a:t>
            </a:r>
            <a:r>
              <a:rPr lang="en-ID" dirty="0"/>
              <a:t> candy). They can be given this piece of candy either as they walk in to the room or while they are already sitting in their seats. Develop a few questions or ideas about what students can share with the rest of the class.  Then ask the students to introduce themselves to either a small group of other students or to the whole class, depending on the size of your course.  When they introduce themselves, what they share or say is dependent on the </a:t>
            </a:r>
            <a:r>
              <a:rPr lang="en-ID" dirty="0" err="1"/>
              <a:t>color</a:t>
            </a:r>
            <a:r>
              <a:rPr lang="en-ID" dirty="0"/>
              <a:t> of their piece of candy.  For example, a red one might mean they share why they decided to take the course or what they did over the school break.</a:t>
            </a:r>
          </a:p>
          <a:p>
            <a:r>
              <a:rPr lang="en-ID" b="1" dirty="0"/>
              <a:t>Syllabus Icebreaker. </a:t>
            </a:r>
            <a:r>
              <a:rPr lang="en-ID" dirty="0"/>
              <a:t>Before distributing syllabi, have students get into small groups (3-5 students depending on the size of your course) and introduce themselves to one another. In their groups, students write a list of questions they have about the class. After their questions are written down, hand out the syllabus and have the students find answers to their questions using the syllabus. This is not only an icebreaker, but can also show students that many of their questions can be answered by reading the syllabus. Afterward, the class “debriefs” as a large group and discusses any questions that were not answered in the syllabus.</a:t>
            </a:r>
            <a:r>
              <a:rPr lang="en-ID" i="1" dirty="0"/>
              <a:t> </a:t>
            </a:r>
            <a:endParaRPr lang="en-ID" dirty="0"/>
          </a:p>
          <a:p>
            <a:r>
              <a:rPr lang="en-ID" b="1" dirty="0"/>
              <a:t>Syllabus Jigsaw.</a:t>
            </a:r>
            <a:r>
              <a:rPr lang="en-ID" dirty="0"/>
              <a:t> Divide your syllabus into a few major sections. Have your students get into groups and distribute one major section to each group (for example, Group A gets “homework assignments”). Each group studies the section of the syllabus until they are confident about the information in it; groups then present that section of the syllabus to the rest of the class.</a:t>
            </a:r>
          </a:p>
          <a:p>
            <a:r>
              <a:rPr lang="en-ID" b="1" dirty="0"/>
              <a:t>Best and Worst Classes.</a:t>
            </a:r>
            <a:r>
              <a:rPr lang="en-ID" dirty="0"/>
              <a:t> Divide the chalkboard/whiteboard into 2 sections. On one side, write “the best class I have ever had” and on the other side write “the worst class I have ever had”. Under each of these headings, write “what the teacher did” and “what the students did” As a group, have your students share what they liked and disliked about past courses, being careful not to mention any course, department, or instructor by name. At the end, point out to students what you would like to achieve as an instructor but emphasize that you can’t do it alone.</a:t>
            </a:r>
          </a:p>
          <a:p>
            <a:r>
              <a:rPr lang="en-ID" b="1" dirty="0"/>
              <a:t>Common Sense Inventory.</a:t>
            </a:r>
            <a:r>
              <a:rPr lang="en-ID" dirty="0"/>
              <a:t> Make a list of true or false statements pertaining to content in your course (for example, in a Biology course, one might read, “Evolution is simply change over time”). Have students get into groups and decide whether each statement is true or false. As a large group, “debrief” by going over the answers and clarifying misconceptions.</a:t>
            </a:r>
          </a:p>
          <a:p>
            <a:r>
              <a:rPr lang="en-ID" b="1" dirty="0"/>
              <a:t>Anonymous Classroom Survey.</a:t>
            </a:r>
            <a:r>
              <a:rPr lang="en-ID" dirty="0"/>
              <a:t> Write 2 or 3 open-ended questions pertaining to course content. Consider including at least one question that most students will be able to answer and at least one question that students will find challenging. Have your students respond anonymously on note cards; collect the answers to get a general sense of your students’ starting point.</a:t>
            </a:r>
            <a:r>
              <a:rPr lang="en-ID" b="1" dirty="0"/>
              <a:t> </a:t>
            </a:r>
            <a:endParaRPr lang="en-ID" dirty="0"/>
          </a:p>
          <a:p>
            <a:br>
              <a:rPr lang="en-ID" dirty="0"/>
            </a:br>
            <a:endParaRPr lang="en-US" dirty="0"/>
          </a:p>
        </p:txBody>
      </p:sp>
    </p:spTree>
    <p:extLst>
      <p:ext uri="{BB962C8B-B14F-4D97-AF65-F5344CB8AC3E}">
        <p14:creationId xmlns:p14="http://schemas.microsoft.com/office/powerpoint/2010/main" val="3791380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1251</Words>
  <Application>Microsoft Macintosh PowerPoint</Application>
  <PresentationFormat>Widescreen</PresentationFormat>
  <Paragraphs>41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Begin the class</vt:lpstr>
      <vt:lpstr>Expressions you might use</vt:lpstr>
      <vt:lpstr>Introductions</vt:lpstr>
      <vt:lpstr>Class rules</vt:lpstr>
      <vt:lpstr>Register </vt:lpstr>
      <vt:lpstr>Lead 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 the class</dc:title>
  <dc:creator>David Sulistiawan Aditya</dc:creator>
  <cp:lastModifiedBy>David Sulistiawan Aditya</cp:lastModifiedBy>
  <cp:revision>5</cp:revision>
  <dcterms:created xsi:type="dcterms:W3CDTF">2021-03-27T11:56:26Z</dcterms:created>
  <dcterms:modified xsi:type="dcterms:W3CDTF">2021-03-27T13:28:06Z</dcterms:modified>
</cp:coreProperties>
</file>