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theme/theme2.xml" ContentType="application/vnd.openxmlformats-officedocument.theme+xml"/>
  <Override PartName="/ppt/slideMasters/slideMaster3.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Masters/slideMaster4.xml" ContentType="application/vnd.openxmlformats-officedocument.presentationml.slideMaster+xml"/>
  <Override PartName="/ppt/slideLayouts/slideLayout7.xml" ContentType="application/vnd.openxmlformats-officedocument.presentationml.slideLayout+xml"/>
  <Override PartName="/ppt/theme/theme4.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59" r:id="rId1"/>
    <p:sldMasterId id="2147483660" r:id="rId2"/>
    <p:sldMasterId id="2147483661" r:id="rId3"/>
    <p:sldMasterId id="2147483662" r:id="rId4"/>
  </p:sldMasterIdLst>
  <p:notesMasterIdLst>
    <p:notesMasterId r:id="rId5"/>
  </p:notesMasterIdLst>
  <p:sldIdLst>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FFFFFF"/>
  </p:clrMru>
</p:presentationPr>
</file>

<file path=ppt/tableStyles.xml><?xml version="1.0" encoding="utf-8"?>
<a:tblStyleLst xmlns:a="http://schemas.openxmlformats.org/drawingml/2006/main" def="{5C22544A-7EE6-4342-B048-85BDC9FD1C3A}">
  <a:tblStyle styleId="{93296810-A885-4BE3-A3E7-6D5BEEA58F36}" styleName="Medium Style 2 - Accent 6">
    <a:wholeTbl>
      <a:tcTxStyle>
        <a:fontRef idx="minor">
          <a:srgbClr val="000000"/>
        </a:fontRef>
        <a:srgbClr val="000000"/>
      </a:tcTxStyle>
      <a:tcStyle>
        <a:tcBdr>
          <a:left>
            <a:ln w="12700" cmpd="sng">
              <a:solidFill>
                <a:srgbClr val="FFFFFF"/>
              </a:solidFill>
            </a:ln>
          </a:left>
          <a:right>
            <a:ln w="12700" cmpd="sng">
              <a:solidFill>
                <a:srgbClr val="FFFFFF"/>
              </a:solidFill>
            </a:ln>
          </a:right>
          <a:top>
            <a:ln w="12700" cmpd="sng">
              <a:solidFill>
                <a:srgbClr val="FFFFFF"/>
              </a:solidFill>
            </a:ln>
          </a:top>
          <a:bottom>
            <a:ln w="12700" cmpd="sng">
              <a:solidFill>
                <a:srgbClr val="FFFFFF"/>
              </a:solidFill>
            </a:ln>
          </a:bottom>
          <a:insideH>
            <a:ln w="12700" cmpd="sng">
              <a:solidFill>
                <a:srgbClr val="FFFFFF"/>
              </a:solidFill>
            </a:ln>
          </a:insideH>
          <a:insideV>
            <a:ln w="12700" cmpd="sng">
              <a:solidFill>
                <a:srgbClr val="FFFFFF"/>
              </a:solidFill>
            </a:ln>
          </a:insideV>
        </a:tcBdr>
        <a:fill>
          <a:solidFill>
            <a:srgbClr val="70AD47">
              <a:tint val="20000"/>
            </a:srgbClr>
          </a:solidFill>
        </a:fill>
      </a:tcStyle>
    </a:wholeTbl>
    <a:band1H>
      <a:tcStyle>
        <a:fill>
          <a:solidFill>
            <a:srgbClr val="70AD47">
              <a:tint val="40000"/>
            </a:srgbClr>
          </a:solidFill>
        </a:fill>
      </a:tcStyle>
    </a:band1H>
    <a:band2H>
      <a:tcStyle>
        <a:tcBdr/>
      </a:tcStyle>
    </a:band2H>
    <a:band1V>
      <a:tcStyle>
        <a:fill>
          <a:solidFill>
            <a:srgbClr val="70AD47">
              <a:tint val="40000"/>
            </a:srgbClr>
          </a:solidFill>
        </a:fill>
      </a:tcStyle>
    </a:band1V>
    <a:band2V>
      <a:tcStyle>
        <a:tcBdr/>
      </a:tcStyle>
    </a:band2V>
    <a:lastCol>
      <a:tcTxStyle b="on">
        <a:fontRef idx="minor">
          <a:srgbClr val="000000"/>
        </a:fontRef>
        <a:srgbClr val="000000"/>
      </a:tcTxStyle>
      <a:tcStyle>
        <a:fill>
          <a:solidFill>
            <a:srgbClr val="70AD47"/>
          </a:solidFill>
        </a:fill>
      </a:tcStyle>
    </a:lastCol>
    <a:firstCol>
      <a:tcTxStyle b="on">
        <a:fontRef idx="minor">
          <a:srgbClr val="000000"/>
        </a:fontRef>
        <a:srgbClr val="000000"/>
      </a:tcTxStyle>
      <a:tcStyle>
        <a:fill>
          <a:solidFill>
            <a:srgbClr val="70AD47"/>
          </a:solidFill>
        </a:fill>
      </a:tcStyle>
    </a:firstCol>
    <a:lastRow>
      <a:tcTxStyle b="on">
        <a:fontRef idx="minor">
          <a:srgbClr val="000000"/>
        </a:fontRef>
        <a:srgbClr val="000000"/>
      </a:tcTxStyle>
      <a:tcStyle>
        <a:tcBdr>
          <a:top>
            <a:ln w="38100" cmpd="sng">
              <a:solidFill>
                <a:srgbClr val="FFFFFF"/>
              </a:solidFill>
            </a:ln>
          </a:top>
        </a:tcBdr>
        <a:fill>
          <a:solidFill>
            <a:srgbClr val="70AD47"/>
          </a:solidFill>
        </a:fill>
      </a:tcStyle>
    </a:lastRow>
    <a:firstRow>
      <a:tcTxStyle b="on">
        <a:fontRef idx="minor">
          <a:srgbClr val="000000"/>
        </a:fontRef>
        <a:srgbClr val="000000"/>
      </a:tcTxStyle>
      <a:tcStyle>
        <a:tcBdr>
          <a:top>
            <a:ln w="38100" cmpd="sng">
              <a:solidFill>
                <a:srgbClr val="FFFFFF"/>
              </a:solidFill>
            </a:ln>
          </a:top>
        </a:tcBdr>
        <a:fill>
          <a:solidFill>
            <a:srgbClr val="70AD47"/>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20428" autoAdjust="0"/>
    <p:restoredTop sz="94660"/>
  </p:normalViewPr>
  <p:slideViewPr>
    <p:cSldViewPr snapToGrid="0">
      <p:cViewPr varScale="1">
        <p:scale>
          <a:sx n="83" d="100"/>
          <a:sy n="83" d="100"/>
        </p:scale>
        <p:origin x="437"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tableStyles" Target="tableStyle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89" name=""/>
        <p:cNvGrpSpPr/>
        <p:nvPr/>
      </p:nvGrpSpPr>
      <p:grpSpPr>
        <a:xfrm>
          <a:off x="0" y="0"/>
          <a:ext cx="0" cy="0"/>
          <a:chOff x="0" y="0"/>
          <a:chExt cx="0" cy="0"/>
        </a:xfrm>
      </p:grpSpPr>
      <p:sp>
        <p:nvSpPr>
          <p:cNvPr id="1048647"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8648"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B3A57784-342D-44BE-B767-95A842046E5E}" type="datetimeFigureOut">
              <a:rPr lang="en-US" smtClean="0"/>
              <a:t>12/19/2021</a:t>
            </a:fld>
            <a:endParaRPr lang="en-US"/>
          </a:p>
        </p:txBody>
      </p:sp>
      <p:sp>
        <p:nvSpPr>
          <p:cNvPr id="1048649" name="Slide Image Placeholder 3"/>
          <p:cNvSpPr>
            <a:spLocks noChangeAspect="1" noRot="1" noGrp="1"/>
          </p:cNvSpPr>
          <p:nvPr>
            <p:ph type="sldImg" idx="2"/>
          </p:nvPr>
        </p:nvSpPr>
        <p:spPr>
          <a:xfrm>
            <a:off x="381000" y="685800"/>
            <a:ext cx="6096000" cy="3429000"/>
          </a:xfrm>
          <a:prstGeom prst="rect"/>
          <a:noFill/>
          <a:ln w="12700">
            <a:solidFill>
              <a:prstClr val="black"/>
            </a:solidFill>
          </a:ln>
        </p:spPr>
        <p:txBody>
          <a:bodyPr anchor="ctr" bIns="45720" lIns="91440" rIns="91440" rtlCol="0" tIns="45720" vert="horz"/>
          <a:p>
            <a:endParaRPr lang="en-US"/>
          </a:p>
        </p:txBody>
      </p:sp>
      <p:sp>
        <p:nvSpPr>
          <p:cNvPr id="1048650" name="Notes Placeholder 4"/>
          <p:cNvSpPr>
            <a:spLocks noGrp="1"/>
          </p:cNvSpPr>
          <p:nvPr>
            <p:ph type="body" sz="quarter" idx="3"/>
          </p:nvPr>
        </p:nvSpPr>
        <p:spPr>
          <a:xfrm>
            <a:off x="685800" y="4343400"/>
            <a:ext cx="5486400" cy="4114800"/>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1"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8652"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15D8EA17-E508-4A61-8A44-62AF7F554393}"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86" name=""/>
        <p:cNvGrpSpPr/>
        <p:nvPr/>
      </p:nvGrpSpPr>
      <p:grpSpPr>
        <a:xfrm>
          <a:off x="0" y="0"/>
          <a:ext cx="0" cy="0"/>
          <a:chOff x="0" y="0"/>
          <a:chExt cx="0" cy="0"/>
        </a:xfrm>
      </p:grpSpPr>
      <p:sp>
        <p:nvSpPr>
          <p:cNvPr id="1048638" name="Title 1"/>
          <p:cNvSpPr>
            <a:spLocks noGrp="1"/>
          </p:cNvSpPr>
          <p:nvPr>
            <p:ph type="title" hasCustomPrompt="1"/>
          </p:nvPr>
        </p:nvSpPr>
        <p:spPr>
          <a:xfrm>
            <a:off x="623392" y="4869160"/>
            <a:ext cx="10515600" cy="936104"/>
          </a:xfrm>
          <a:prstGeom prst="rect"/>
        </p:spPr>
        <p:txBody>
          <a:bodyPr anchor="b" anchorCtr="0"/>
          <a:lstStyle>
            <a:lvl1pPr algn="l">
              <a:defRPr baseline="0" b="1" sz="2800">
                <a:solidFill>
                  <a:srgbClr val="326041"/>
                </a:solidFill>
              </a:defRPr>
            </a:lvl1pPr>
          </a:lstStyle>
          <a:p>
            <a:r>
              <a:rPr dirty="0" lang="en-US"/>
              <a:t>The </a:t>
            </a:r>
            <a:r>
              <a:rPr dirty="0" lang="en-US" err="1"/>
              <a:t>Powerpoint</a:t>
            </a:r>
            <a:r>
              <a:rPr dirty="0" lang="en-US"/>
              <a:t> Title Goes Here</a:t>
            </a:r>
          </a:p>
        </p:txBody>
      </p:sp>
      <p:sp>
        <p:nvSpPr>
          <p:cNvPr id="1048639" name="Text Placeholder 9"/>
          <p:cNvSpPr>
            <a:spLocks noGrp="1"/>
          </p:cNvSpPr>
          <p:nvPr>
            <p:ph type="body" sz="quarter" idx="10" hasCustomPrompt="1"/>
          </p:nvPr>
        </p:nvSpPr>
        <p:spPr>
          <a:xfrm>
            <a:off x="624417" y="5805488"/>
            <a:ext cx="10515600" cy="647700"/>
          </a:xfrm>
          <a:prstGeom prst="rect"/>
        </p:spPr>
        <p:txBody>
          <a:bodyPr/>
          <a:lstStyle>
            <a:lvl1pPr indent="0" marL="0">
              <a:buNone/>
              <a:defRPr b="1" sz="2000">
                <a:solidFill>
                  <a:schemeClr val="tx1">
                    <a:lumMod val="65000"/>
                    <a:lumOff val="35000"/>
                  </a:schemeClr>
                </a:solidFill>
              </a:defRPr>
            </a:lvl1pPr>
          </a:lstStyle>
          <a:p>
            <a:pPr lvl="0"/>
            <a:r>
              <a:rPr dirty="0" lang="en-US"/>
              <a:t>Secondary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87" name=""/>
        <p:cNvGrpSpPr/>
        <p:nvPr/>
      </p:nvGrpSpPr>
      <p:grpSpPr>
        <a:xfrm>
          <a:off x="0" y="0"/>
          <a:ext cx="0" cy="0"/>
          <a:chOff x="0" y="0"/>
          <a:chExt cx="0" cy="0"/>
        </a:xfrm>
      </p:grpSpPr>
      <p:sp>
        <p:nvSpPr>
          <p:cNvPr id="1048640" name="Title 1"/>
          <p:cNvSpPr>
            <a:spLocks noGrp="1"/>
          </p:cNvSpPr>
          <p:nvPr>
            <p:ph type="title"/>
          </p:nvPr>
        </p:nvSpPr>
        <p:spPr>
          <a:xfrm>
            <a:off x="1097280" y="286607"/>
            <a:ext cx="10058400" cy="1450757"/>
          </a:xfrm>
          <a:prstGeom prst="rect"/>
        </p:spPr>
        <p:txBody>
          <a:bodyPr/>
          <a:lstStyle>
            <a:lvl1pPr marL="0"/>
          </a:lstStyle>
          <a:p>
            <a:r>
              <a:rPr lang="en-US"/>
              <a:t>Click to edit Master title style</a:t>
            </a:r>
            <a:endParaRPr dirty="0" lang="en-US"/>
          </a:p>
        </p:txBody>
      </p:sp>
      <p:sp>
        <p:nvSpPr>
          <p:cNvPr id="1048641" name="Content Placeholder 2"/>
          <p:cNvSpPr>
            <a:spLocks noGrp="1"/>
          </p:cNvSpPr>
          <p:nvPr>
            <p:ph idx="1"/>
          </p:nvPr>
        </p:nvSpPr>
        <p:spPr>
          <a:xfrm>
            <a:off x="1097280" y="1845734"/>
            <a:ext cx="10058400" cy="4023360"/>
          </a:xfrm>
          <a:prstGeom prst="rect"/>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42" name="Date Placeholder 3"/>
          <p:cNvSpPr>
            <a:spLocks noGrp="1"/>
          </p:cNvSpPr>
          <p:nvPr>
            <p:ph type="dt" sz="half" idx="10"/>
          </p:nvPr>
        </p:nvSpPr>
        <p:spPr>
          <a:xfrm>
            <a:off x="1097285" y="6459791"/>
            <a:ext cx="2472271" cy="365125"/>
          </a:xfrm>
          <a:prstGeom prst="rect"/>
        </p:spPr>
        <p:txBody>
          <a:bodyPr/>
          <a:p>
            <a:fld id="{ADCE2944-63AC-4794-98B7-F3081A371F1E}" type="datetimeFigureOut">
              <a:rPr lang="id-ID" smtClean="0"/>
              <a:t>19/12/2021</a:t>
            </a:fld>
            <a:endParaRPr lang="id-ID"/>
          </a:p>
        </p:txBody>
      </p:sp>
      <p:sp>
        <p:nvSpPr>
          <p:cNvPr id="1048643" name="Footer Placeholder 4"/>
          <p:cNvSpPr>
            <a:spLocks noGrp="1"/>
          </p:cNvSpPr>
          <p:nvPr>
            <p:ph type="ftr" sz="quarter" idx="11"/>
          </p:nvPr>
        </p:nvSpPr>
        <p:spPr>
          <a:xfrm>
            <a:off x="3686187" y="6459791"/>
            <a:ext cx="4822804" cy="365125"/>
          </a:xfrm>
          <a:prstGeom prst="rect"/>
        </p:spPr>
        <p:txBody>
          <a:bodyPr/>
          <a:p>
            <a:endParaRPr lang="id-ID"/>
          </a:p>
        </p:txBody>
      </p:sp>
      <p:sp>
        <p:nvSpPr>
          <p:cNvPr id="1048644" name="Slide Number Placeholder 5"/>
          <p:cNvSpPr>
            <a:spLocks noGrp="1"/>
          </p:cNvSpPr>
          <p:nvPr>
            <p:ph type="sldNum" sz="quarter" idx="12"/>
          </p:nvPr>
        </p:nvSpPr>
        <p:spPr>
          <a:xfrm>
            <a:off x="9900462" y="6459791"/>
            <a:ext cx="1312025" cy="365125"/>
          </a:xfrm>
          <a:prstGeom prst="rect"/>
        </p:spPr>
        <p:txBody>
          <a:bodyPr/>
          <a:p>
            <a:fld id="{517929AE-1FB3-475D-8916-B36598A6E668}"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46" name=""/>
        <p:cNvGrpSpPr/>
        <p:nvPr/>
      </p:nvGrpSpPr>
      <p:grpSpPr>
        <a:xfrm>
          <a:off x="0" y="0"/>
          <a:ext cx="0" cy="0"/>
          <a:chOff x="0" y="0"/>
          <a:chExt cx="0" cy="0"/>
        </a:xfrm>
      </p:grpSpPr>
      <p:sp>
        <p:nvSpPr>
          <p:cNvPr id="1048580" name="Title 1"/>
          <p:cNvSpPr>
            <a:spLocks noGrp="1"/>
          </p:cNvSpPr>
          <p:nvPr>
            <p:ph type="title" hasCustomPrompt="1"/>
          </p:nvPr>
        </p:nvSpPr>
        <p:spPr>
          <a:xfrm>
            <a:off x="763951" y="1844972"/>
            <a:ext cx="10515600" cy="936104"/>
          </a:xfrm>
          <a:prstGeom prst="rect"/>
        </p:spPr>
        <p:txBody>
          <a:bodyPr anchor="b" anchorCtr="0"/>
          <a:lstStyle>
            <a:lvl1pPr algn="ctr">
              <a:defRPr baseline="0" b="1" sz="2800">
                <a:solidFill>
                  <a:srgbClr val="326041"/>
                </a:solidFill>
              </a:defRPr>
            </a:lvl1pPr>
          </a:lstStyle>
          <a:p>
            <a:r>
              <a:rPr dirty="0" lang="en-US"/>
              <a:t>The Chapter Title Goes Here</a:t>
            </a:r>
          </a:p>
        </p:txBody>
      </p:sp>
      <p:sp>
        <p:nvSpPr>
          <p:cNvPr id="1048581" name="Text Placeholder 9"/>
          <p:cNvSpPr>
            <a:spLocks noGrp="1"/>
          </p:cNvSpPr>
          <p:nvPr>
            <p:ph type="body" sz="quarter" idx="10" hasCustomPrompt="1"/>
          </p:nvPr>
        </p:nvSpPr>
        <p:spPr>
          <a:xfrm>
            <a:off x="764976" y="2781300"/>
            <a:ext cx="10515600" cy="647700"/>
          </a:xfrm>
          <a:prstGeom prst="rect"/>
        </p:spPr>
        <p:txBody>
          <a:bodyPr/>
          <a:lstStyle>
            <a:lvl1pPr algn="ctr" indent="0" marL="0">
              <a:buNone/>
              <a:defRPr b="1" sz="2000">
                <a:solidFill>
                  <a:schemeClr val="tx1">
                    <a:lumMod val="65000"/>
                    <a:lumOff val="35000"/>
                  </a:schemeClr>
                </a:solidFill>
              </a:defRPr>
            </a:lvl1pPr>
          </a:lstStyle>
          <a:p>
            <a:pPr lvl="0"/>
            <a:r>
              <a:rPr dirty="0" lang="en-US"/>
              <a:t>The Secondary Chapter Title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9" name=""/>
        <p:cNvGrpSpPr/>
        <p:nvPr/>
      </p:nvGrpSpPr>
      <p:grpSpPr>
        <a:xfrm>
          <a:off x="0" y="0"/>
          <a:ext cx="0" cy="0"/>
          <a:chOff x="0" y="0"/>
          <a:chExt cx="0" cy="0"/>
        </a:xfrm>
      </p:grpSpPr>
      <p:sp>
        <p:nvSpPr>
          <p:cNvPr id="1048576" name="Title 1"/>
          <p:cNvSpPr>
            <a:spLocks noGrp="1"/>
          </p:cNvSpPr>
          <p:nvPr>
            <p:ph type="title"/>
          </p:nvPr>
        </p:nvSpPr>
        <p:spPr>
          <a:xfrm>
            <a:off x="1007435" y="2636925"/>
            <a:ext cx="10515600" cy="1325563"/>
          </a:xfrm>
          <a:prstGeom prst="rect"/>
        </p:spPr>
        <p:txBody>
          <a:bodyPr/>
          <a:lstStyle>
            <a:lvl1pPr>
              <a:defRPr b="1" sz="2800">
                <a:solidFill>
                  <a:schemeClr val="tx1">
                    <a:lumMod val="65000"/>
                    <a:lumOff val="35000"/>
                  </a:schemeClr>
                </a:solidFill>
              </a:defRPr>
            </a:lvl1pPr>
          </a:lstStyle>
          <a:p>
            <a:r>
              <a:rPr lang="en-US"/>
              <a:t>Click to edit Master title style</a:t>
            </a:r>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88" name=""/>
        <p:cNvGrpSpPr/>
        <p:nvPr/>
      </p:nvGrpSpPr>
      <p:grpSpPr>
        <a:xfrm>
          <a:off x="0" y="0"/>
          <a:ext cx="0" cy="0"/>
          <a:chOff x="0" y="0"/>
          <a:chExt cx="0" cy="0"/>
        </a:xfrm>
      </p:grpSpPr>
      <p:sp>
        <p:nvSpPr>
          <p:cNvPr id="1048645" name="Title 1"/>
          <p:cNvSpPr>
            <a:spLocks noGrp="1"/>
          </p:cNvSpPr>
          <p:nvPr>
            <p:ph type="title" hasCustomPrompt="1"/>
          </p:nvPr>
        </p:nvSpPr>
        <p:spPr>
          <a:xfrm>
            <a:off x="1295467" y="1556792"/>
            <a:ext cx="10081120" cy="432048"/>
          </a:xfrm>
          <a:prstGeom prst="rect"/>
        </p:spPr>
        <p:txBody>
          <a:bodyPr/>
          <a:lstStyle>
            <a:lvl1pPr algn="l">
              <a:defRPr sz="2400">
                <a:solidFill>
                  <a:schemeClr val="tx1"/>
                </a:solidFill>
              </a:defRPr>
            </a:lvl1pPr>
          </a:lstStyle>
          <a:p>
            <a:r>
              <a:rPr b="1" dirty="0" sz="2000" lang="id-ID">
                <a:solidFill>
                  <a:schemeClr val="tx1">
                    <a:lumMod val="75000"/>
                    <a:lumOff val="25000"/>
                  </a:schemeClr>
                </a:solidFill>
              </a:rPr>
              <a:t>Lorem ipsum dolor sit amet</a:t>
            </a:r>
          </a:p>
        </p:txBody>
      </p:sp>
      <p:sp>
        <p:nvSpPr>
          <p:cNvPr id="1048646" name="Content Placeholder 3"/>
          <p:cNvSpPr>
            <a:spLocks noGrp="1"/>
          </p:cNvSpPr>
          <p:nvPr>
            <p:ph sz="quarter" idx="10"/>
          </p:nvPr>
        </p:nvSpPr>
        <p:spPr>
          <a:xfrm>
            <a:off x="1295403" y="2133600"/>
            <a:ext cx="10081684" cy="4319588"/>
          </a:xfrm>
          <a:prstGeom prst="rect"/>
        </p:spPr>
        <p:txBody>
          <a:bodyPr/>
          <a:lstStyle>
            <a:lvl1pPr>
              <a:defRPr sz="2000">
                <a:solidFill>
                  <a:schemeClr val="tx1"/>
                </a:solidFill>
                <a:latin typeface="+mn-lt"/>
              </a:defRPr>
            </a:lvl1pPr>
            <a:lvl2pPr>
              <a:defRPr sz="2000">
                <a:solidFill>
                  <a:schemeClr val="tx1"/>
                </a:solidFill>
                <a:latin typeface="+mn-lt"/>
              </a:defRPr>
            </a:lvl2pPr>
            <a:lvl3pPr>
              <a:defRPr sz="2000">
                <a:solidFill>
                  <a:schemeClr val="tx1"/>
                </a:solidFill>
                <a:latin typeface="+mn-lt"/>
              </a:defRPr>
            </a:lvl3pPr>
            <a:lvl4pPr>
              <a:defRPr sz="2000">
                <a:solidFill>
                  <a:schemeClr val="tx1"/>
                </a:solidFill>
                <a:latin typeface="+mn-lt"/>
              </a:defRPr>
            </a:lvl4pPr>
            <a:lvl5pPr>
              <a:defRPr sz="2000">
                <a:solidFill>
                  <a:schemeClr val="tx1"/>
                </a:solidFill>
                <a:latin typeface="+mn-lt"/>
              </a:defRPr>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pic>
        <p:nvPicPr>
          <p:cNvPr id="2097170" name="Picture 2"/>
          <p:cNvPicPr>
            <a:picLocks noChangeAspect="1"/>
          </p:cNvPicPr>
          <p:nvPr userDrawn="1"/>
        </p:nvPicPr>
        <p:blipFill>
          <a:blip xmlns:r="http://schemas.openxmlformats.org/officeDocument/2006/relationships" r:embed="rId1" cstate="print"/>
          <a:stretch>
            <a:fillRect/>
          </a:stretch>
        </p:blipFill>
        <p:spPr>
          <a:xfrm>
            <a:off x="1" y="6640326"/>
            <a:ext cx="2411506" cy="271464"/>
          </a:xfrm>
          <a:prstGeom prst="rec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54" name=""/>
        <p:cNvGrpSpPr/>
        <p:nvPr/>
      </p:nvGrpSpPr>
      <p:grpSpPr>
        <a:xfrm>
          <a:off x="0" y="0"/>
          <a:ext cx="0" cy="0"/>
          <a:chOff x="0" y="0"/>
          <a:chExt cx="0" cy="0"/>
        </a:xfrm>
      </p:grpSpPr>
      <p:sp>
        <p:nvSpPr>
          <p:cNvPr id="1048599" name="Title 1"/>
          <p:cNvSpPr>
            <a:spLocks noGrp="1"/>
          </p:cNvSpPr>
          <p:nvPr>
            <p:ph type="title" hasCustomPrompt="1"/>
          </p:nvPr>
        </p:nvSpPr>
        <p:spPr>
          <a:xfrm>
            <a:off x="763951" y="1844972"/>
            <a:ext cx="10515600" cy="936104"/>
          </a:xfrm>
          <a:prstGeom prst="rect"/>
        </p:spPr>
        <p:txBody>
          <a:bodyPr anchor="b" anchorCtr="0"/>
          <a:lstStyle>
            <a:lvl1pPr algn="ctr">
              <a:defRPr baseline="0" b="1" sz="2800">
                <a:solidFill>
                  <a:srgbClr val="326041"/>
                </a:solidFill>
              </a:defRPr>
            </a:lvl1pPr>
          </a:lstStyle>
          <a:p>
            <a:r>
              <a:rPr dirty="0" lang="en-US"/>
              <a:t>The Chapter Title Goes Here</a:t>
            </a:r>
          </a:p>
        </p:txBody>
      </p:sp>
      <p:sp>
        <p:nvSpPr>
          <p:cNvPr id="1048600" name="Text Placeholder 9"/>
          <p:cNvSpPr>
            <a:spLocks noGrp="1"/>
          </p:cNvSpPr>
          <p:nvPr>
            <p:ph type="body" sz="quarter" idx="10" hasCustomPrompt="1"/>
          </p:nvPr>
        </p:nvSpPr>
        <p:spPr>
          <a:xfrm>
            <a:off x="764976" y="2781300"/>
            <a:ext cx="10515600" cy="647700"/>
          </a:xfrm>
          <a:prstGeom prst="rect"/>
        </p:spPr>
        <p:txBody>
          <a:bodyPr/>
          <a:lstStyle>
            <a:lvl1pPr algn="ctr" indent="0" marL="0">
              <a:buNone/>
              <a:defRPr b="1" sz="2000">
                <a:solidFill>
                  <a:schemeClr val="tx1">
                    <a:lumMod val="65000"/>
                    <a:lumOff val="35000"/>
                  </a:schemeClr>
                </a:solidFill>
              </a:defRPr>
            </a:lvl1pPr>
          </a:lstStyle>
          <a:p>
            <a:pPr lvl="0"/>
            <a:r>
              <a:rPr dirty="0" lang="en-US"/>
              <a:t>The Secondary Chapter Title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8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83"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68" r:id="rId1"/>
    <p:sldLayoutId id="2147483669" r:id="rId2"/>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44" name=""/>
        <p:cNvGrpSpPr/>
        <p:nvPr/>
      </p:nvGrpSpPr>
      <p:grpSpPr>
        <a:xfrm>
          <a:off x="0" y="0"/>
          <a:ext cx="0" cy="0"/>
          <a:chOff x="0" y="0"/>
          <a:chExt cx="0" cy="0"/>
        </a:xfrm>
      </p:grpSpPr>
      <p:pic>
        <p:nvPicPr>
          <p:cNvPr id="2097156" name="Picture 1" descr="Cover.png"/>
          <p:cNvPicPr>
            <a:picLocks noChangeAspect="1"/>
          </p:cNvPicPr>
          <p:nvPr/>
        </p:nvPicPr>
        <p:blipFill>
          <a:blip xmlns:r="http://schemas.openxmlformats.org/officeDocument/2006/relationships" r:embed="rId2" cstate="print"/>
          <a:srcRect t="63542"/>
          <a:stretch>
            <a:fillRect/>
          </a:stretch>
        </p:blipFill>
        <p:spPr>
          <a:xfrm>
            <a:off x="1641" y="4357694"/>
            <a:ext cx="12188729" cy="2500306"/>
          </a:xfrm>
          <a:prstGeom prst="rect"/>
        </p:spPr>
      </p:pic>
      <p:pic>
        <p:nvPicPr>
          <p:cNvPr id="2097157" name="Picture 2" descr="Cover.png"/>
          <p:cNvPicPr>
            <a:picLocks noChangeAspect="1"/>
          </p:cNvPicPr>
          <p:nvPr/>
        </p:nvPicPr>
        <p:blipFill>
          <a:blip xmlns:r="http://schemas.openxmlformats.org/officeDocument/2006/relationships" r:embed="rId3"/>
          <a:stretch>
            <a:fillRect/>
          </a:stretch>
        </p:blipFill>
        <p:spPr>
          <a:xfrm>
            <a:off x="3271" y="1306"/>
            <a:ext cx="12188728" cy="1617934"/>
          </a:xfrm>
          <a:prstGeom prst="rect"/>
        </p:spPr>
      </p:pic>
      <p:pic>
        <p:nvPicPr>
          <p:cNvPr id="2097158" name="Picture 3" descr="D:\ARTWORK\UNISA\BRAND BOOK\CDR\__MASTER TEMPLATE\TEMPLATE PPT\JPG\1,1.png"/>
          <p:cNvPicPr>
            <a:picLocks noChangeAspect="1" noChangeArrowheads="1"/>
          </p:cNvPicPr>
          <p:nvPr/>
        </p:nvPicPr>
        <p:blipFill>
          <a:blip xmlns:r="http://schemas.openxmlformats.org/officeDocument/2006/relationships" r:embed="rId4" cstate="print"/>
          <a:srcRect/>
          <a:stretch>
            <a:fillRect/>
          </a:stretch>
        </p:blipFill>
        <p:spPr bwMode="auto">
          <a:xfrm>
            <a:off x="857216" y="214290"/>
            <a:ext cx="2190765" cy="592720"/>
          </a:xfrm>
          <a:prstGeom prst="rect"/>
          <a:noFill/>
        </p:spPr>
      </p:pic>
    </p:spTree>
  </p:cSld>
  <p:clrMap accent1="accent1" accent2="accent2" accent3="accent3" accent4="accent4" accent5="accent5" accent6="accent6" bg1="lt1" bg2="lt2" tx1="dk1" tx2="dk2" hlink="hlink" folHlink="folHlink"/>
  <p:sldLayoutIdLst>
    <p:sldLayoutId id="2147483666" r:id="rId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5" name=""/>
        <p:cNvGrpSpPr/>
        <p:nvPr/>
      </p:nvGrpSpPr>
      <p:grpSpPr>
        <a:xfrm>
          <a:off x="0" y="0"/>
          <a:ext cx="0" cy="0"/>
          <a:chOff x="0" y="0"/>
          <a:chExt cx="0" cy="0"/>
        </a:xfrm>
      </p:grpSpPr>
      <p:pic>
        <p:nvPicPr>
          <p:cNvPr id="2097152" name="Picture 2" descr="Body.png"/>
          <p:cNvPicPr>
            <a:picLocks noChangeAspect="1"/>
          </p:cNvPicPr>
          <p:nvPr/>
        </p:nvPicPr>
        <p:blipFill>
          <a:blip xmlns:r="http://schemas.openxmlformats.org/officeDocument/2006/relationships" r:embed="rId4"/>
          <a:stretch>
            <a:fillRect/>
          </a:stretch>
        </p:blipFill>
        <p:spPr>
          <a:xfrm>
            <a:off x="1642" y="920"/>
            <a:ext cx="12188729" cy="6857080"/>
          </a:xfrm>
          <a:prstGeom prst="rect"/>
        </p:spPr>
      </p:pic>
      <p:pic>
        <p:nvPicPr>
          <p:cNvPr id="2097153" name="Picture 3" descr="Cover.png"/>
          <p:cNvPicPr>
            <a:picLocks noChangeAspect="1"/>
          </p:cNvPicPr>
          <p:nvPr/>
        </p:nvPicPr>
        <p:blipFill>
          <a:blip xmlns:r="http://schemas.openxmlformats.org/officeDocument/2006/relationships" r:embed="rId5"/>
          <a:stretch>
            <a:fillRect/>
          </a:stretch>
        </p:blipFill>
        <p:spPr>
          <a:xfrm>
            <a:off x="3271" y="1306"/>
            <a:ext cx="12188728" cy="1617934"/>
          </a:xfrm>
          <a:prstGeom prst="rect"/>
        </p:spPr>
      </p:pic>
      <p:pic>
        <p:nvPicPr>
          <p:cNvPr id="2097154" name="Picture 3" descr="D:\ARTWORK\UNISA\BRAND BOOK\CDR\__MASTER TEMPLATE\TEMPLATE PPT\JPG\1,1.png"/>
          <p:cNvPicPr>
            <a:picLocks noChangeAspect="1" noChangeArrowheads="1"/>
          </p:cNvPicPr>
          <p:nvPr/>
        </p:nvPicPr>
        <p:blipFill>
          <a:blip xmlns:r="http://schemas.openxmlformats.org/officeDocument/2006/relationships" r:embed="rId6" cstate="print"/>
          <a:srcRect/>
          <a:stretch>
            <a:fillRect/>
          </a:stretch>
        </p:blipFill>
        <p:spPr bwMode="auto">
          <a:xfrm>
            <a:off x="543451" y="123317"/>
            <a:ext cx="2289396" cy="755410"/>
          </a:xfrm>
          <a:prstGeom prst="rect"/>
          <a:noFill/>
        </p:spPr>
      </p:pic>
    </p:spTree>
  </p:cSld>
  <p:clrMap accent1="accent1" accent2="accent2" accent3="accent3" accent4="accent4" accent5="accent5" accent6="accent6" bg1="lt1" bg2="lt2" tx1="dk1" tx2="dk2" hlink="hlink" folHlink="folHlink"/>
  <p:sldLayoutIdLst>
    <p:sldLayoutId id="2147483663" r:id="rId1"/>
    <p:sldLayoutId id="2147483664" r:id="rId2"/>
    <p:sldLayoutId id="2147483665" r:id="rId3"/>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79" name=""/>
        <p:cNvGrpSpPr/>
        <p:nvPr/>
      </p:nvGrpSpPr>
      <p:grpSpPr>
        <a:xfrm>
          <a:off x="0" y="0"/>
          <a:ext cx="0" cy="0"/>
          <a:chOff x="0" y="0"/>
          <a:chExt cx="0" cy="0"/>
        </a:xfrm>
      </p:grpSpPr>
      <p:pic>
        <p:nvPicPr>
          <p:cNvPr id="2097168" name="Picture 3" descr="D:\ARTWORK\UNISA\BRAND BOOK\CDR\__MASTER TEMPLATE\TEMPLATE PPT\JPG\3.png"/>
          <p:cNvPicPr>
            <a:picLocks noChangeAspect="1" noChangeArrowheads="1"/>
          </p:cNvPicPr>
          <p:nvPr/>
        </p:nvPicPr>
        <p:blipFill>
          <a:blip xmlns:r="http://schemas.openxmlformats.org/officeDocument/2006/relationships" r:embed="rId2"/>
          <a:srcRect/>
          <a:stretch>
            <a:fillRect/>
          </a:stretch>
        </p:blipFill>
        <p:spPr bwMode="auto">
          <a:xfrm>
            <a:off x="-1" y="0"/>
            <a:ext cx="12198412" cy="6858000"/>
          </a:xfrm>
          <a:prstGeom prst="rect"/>
          <a:noFill/>
        </p:spPr>
      </p:pic>
      <p:pic>
        <p:nvPicPr>
          <p:cNvPr id="2097169" name="Picture 4" descr="D:\ARTWORK\UNISA\BRAND BOOK\CDR\__MASTER TEMPLATE\TEMPLATE PPT\JPG\4.png"/>
          <p:cNvPicPr>
            <a:picLocks noChangeAspect="1" noChangeArrowheads="1"/>
          </p:cNvPicPr>
          <p:nvPr/>
        </p:nvPicPr>
        <p:blipFill>
          <a:blip xmlns:r="http://schemas.openxmlformats.org/officeDocument/2006/relationships" r:embed="rId3"/>
          <a:srcRect/>
          <a:stretch>
            <a:fillRect/>
          </a:stretch>
        </p:blipFill>
        <p:spPr bwMode="auto">
          <a:xfrm>
            <a:off x="4667240" y="2214554"/>
            <a:ext cx="2585207" cy="2363642"/>
          </a:xfrm>
          <a:prstGeom prst="rect"/>
          <a:noFill/>
        </p:spPr>
      </p:pic>
    </p:spTree>
  </p:cSld>
  <p:clrMap accent1="accent1" accent2="accent2" accent3="accent3" accent4="accent4" accent5="accent5" accent6="accent6" bg1="lt1" bg2="lt2" tx1="dk1" tx2="dk2" hlink="hlink" folHlink="folHlink"/>
  <p:sldLayoutIdLst>
    <p:sldLayoutId id="2147483667" r:id="rId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0" name=""/>
        <p:cNvGrpSpPr/>
        <p:nvPr/>
      </p:nvGrpSpPr>
      <p:grpSpPr>
        <a:xfrm>
          <a:off x="0" y="0"/>
          <a:ext cx="0" cy="0"/>
          <a:chOff x="0" y="0"/>
          <a:chExt cx="0" cy="0"/>
        </a:xfrm>
      </p:grpSpPr>
      <p:sp>
        <p:nvSpPr>
          <p:cNvPr id="1048577" name="Title 1"/>
          <p:cNvSpPr>
            <a:spLocks noGrp="1"/>
          </p:cNvSpPr>
          <p:nvPr>
            <p:ph type="title"/>
          </p:nvPr>
        </p:nvSpPr>
        <p:spPr/>
        <p:txBody>
          <a:bodyPr>
            <a:normAutofit/>
          </a:bodyPr>
          <a:p>
            <a:pPr algn="ctr" eaLnBrk="1" hangingPunct="1"/>
            <a:r>
              <a:rPr dirty="0" sz="3600" lang="en-US">
                <a:latin typeface="Franklin Gothic Heavy" pitchFamily="34" charset="0"/>
                <a:ea typeface="Arial Unicode MS" pitchFamily="34" charset="-128"/>
                <a:cs typeface="Tahoma" pitchFamily="34" charset="0"/>
              </a:rPr>
              <a:t>PEMBUKA BELAJAR</a:t>
            </a:r>
            <a:endParaRPr dirty="0" sz="3600" lang="id-ID">
              <a:latin typeface="Franklin Gothic Heavy" pitchFamily="34" charset="0"/>
              <a:ea typeface="Arial Unicode MS" pitchFamily="34" charset="-128"/>
              <a:cs typeface="Tahoma" pitchFamily="34" charset="0"/>
            </a:endParaRPr>
          </a:p>
        </p:txBody>
      </p:sp>
      <p:sp>
        <p:nvSpPr>
          <p:cNvPr id="1048578" name="Rectangle 4"/>
          <p:cNvSpPr/>
          <p:nvPr/>
        </p:nvSpPr>
        <p:spPr>
          <a:xfrm>
            <a:off x="1274623" y="4668982"/>
            <a:ext cx="9753599" cy="1605396"/>
          </a:xfrm>
          <a:prstGeom prst="rect"/>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r>
              <a:rPr dirty="0" sz="2800" lang="en-US">
                <a:solidFill>
                  <a:schemeClr val="tx1"/>
                </a:solidFill>
                <a:latin typeface="Gill Sans MT Condensed" pitchFamily="34" charset="0"/>
              </a:rPr>
              <a:t>“</a:t>
            </a:r>
            <a:r>
              <a:rPr dirty="0" sz="2800" lang="en-US" err="1">
                <a:solidFill>
                  <a:schemeClr val="tx1"/>
                </a:solidFill>
                <a:latin typeface="Gill Sans MT Condensed" pitchFamily="34" charset="0"/>
              </a:rPr>
              <a:t>Kami</a:t>
            </a:r>
            <a:r>
              <a:rPr dirty="0" sz="2800" lang="en-US">
                <a:solidFill>
                  <a:schemeClr val="tx1"/>
                </a:solidFill>
                <a:latin typeface="Gill Sans MT Condensed" pitchFamily="34" charset="0"/>
              </a:rPr>
              <a:t> </a:t>
            </a:r>
            <a:r>
              <a:rPr dirty="0" sz="2800" lang="en-US" err="1">
                <a:solidFill>
                  <a:schemeClr val="tx1"/>
                </a:solidFill>
                <a:latin typeface="Gill Sans MT Condensed" pitchFamily="34" charset="0"/>
              </a:rPr>
              <a:t>ridho</a:t>
            </a:r>
            <a:r>
              <a:rPr dirty="0" sz="2800" lang="en-US">
                <a:solidFill>
                  <a:schemeClr val="tx1"/>
                </a:solidFill>
                <a:latin typeface="Gill Sans MT Condensed" pitchFamily="34" charset="0"/>
              </a:rPr>
              <a:t> Allah SWT </a:t>
            </a:r>
            <a:r>
              <a:rPr dirty="0" sz="2800" lang="en-US" err="1">
                <a:solidFill>
                  <a:schemeClr val="tx1"/>
                </a:solidFill>
                <a:latin typeface="Gill Sans MT Condensed" pitchFamily="34" charset="0"/>
              </a:rPr>
              <a:t>sebagai</a:t>
            </a:r>
            <a:r>
              <a:rPr dirty="0" sz="2800" lang="en-US">
                <a:solidFill>
                  <a:schemeClr val="tx1"/>
                </a:solidFill>
                <a:latin typeface="Gill Sans MT Condensed" pitchFamily="34" charset="0"/>
              </a:rPr>
              <a:t> </a:t>
            </a:r>
            <a:r>
              <a:rPr dirty="0" sz="2800" lang="en-US" err="1">
                <a:solidFill>
                  <a:schemeClr val="tx1"/>
                </a:solidFill>
                <a:latin typeface="Gill Sans MT Condensed" pitchFamily="34" charset="0"/>
              </a:rPr>
              <a:t>Tuhanku</a:t>
            </a:r>
            <a:r>
              <a:rPr dirty="0" sz="2800" lang="en-US">
                <a:solidFill>
                  <a:schemeClr val="tx1"/>
                </a:solidFill>
                <a:latin typeface="Gill Sans MT Condensed" pitchFamily="34" charset="0"/>
              </a:rPr>
              <a:t>, Islam </a:t>
            </a:r>
            <a:r>
              <a:rPr dirty="0" sz="2800" lang="en-US" err="1">
                <a:solidFill>
                  <a:schemeClr val="tx1"/>
                </a:solidFill>
                <a:latin typeface="Gill Sans MT Condensed" pitchFamily="34" charset="0"/>
              </a:rPr>
              <a:t>sebagai</a:t>
            </a:r>
            <a:r>
              <a:rPr dirty="0" sz="2800" lang="en-US">
                <a:solidFill>
                  <a:schemeClr val="tx1"/>
                </a:solidFill>
                <a:latin typeface="Gill Sans MT Condensed" pitchFamily="34" charset="0"/>
              </a:rPr>
              <a:t> </a:t>
            </a:r>
            <a:r>
              <a:rPr dirty="0" sz="2800" lang="en-US" err="1">
                <a:solidFill>
                  <a:schemeClr val="tx1"/>
                </a:solidFill>
                <a:latin typeface="Gill Sans MT Condensed" pitchFamily="34" charset="0"/>
              </a:rPr>
              <a:t>agamaku</a:t>
            </a:r>
            <a:r>
              <a:rPr dirty="0" sz="2800" lang="en-US">
                <a:solidFill>
                  <a:schemeClr val="tx1"/>
                </a:solidFill>
                <a:latin typeface="Gill Sans MT Condensed" pitchFamily="34" charset="0"/>
              </a:rPr>
              <a:t>, </a:t>
            </a:r>
            <a:r>
              <a:rPr dirty="0" sz="2800" lang="en-US" err="1">
                <a:solidFill>
                  <a:schemeClr val="tx1"/>
                </a:solidFill>
                <a:latin typeface="Gill Sans MT Condensed" pitchFamily="34" charset="0"/>
              </a:rPr>
              <a:t>dan</a:t>
            </a:r>
            <a:r>
              <a:rPr dirty="0" sz="2800" lang="en-US">
                <a:solidFill>
                  <a:schemeClr val="tx1"/>
                </a:solidFill>
                <a:latin typeface="Gill Sans MT Condensed" pitchFamily="34" charset="0"/>
              </a:rPr>
              <a:t> </a:t>
            </a:r>
            <a:r>
              <a:rPr dirty="0" sz="2800" lang="en-US" err="1">
                <a:solidFill>
                  <a:schemeClr val="tx1"/>
                </a:solidFill>
                <a:latin typeface="Gill Sans MT Condensed" pitchFamily="34" charset="0"/>
              </a:rPr>
              <a:t>Nabi</a:t>
            </a:r>
            <a:r>
              <a:rPr dirty="0" sz="2800" lang="en-US">
                <a:solidFill>
                  <a:schemeClr val="tx1"/>
                </a:solidFill>
                <a:latin typeface="Gill Sans MT Condensed" pitchFamily="34" charset="0"/>
              </a:rPr>
              <a:t> Muhammad </a:t>
            </a:r>
            <a:r>
              <a:rPr dirty="0" sz="2800" lang="en-US" err="1">
                <a:solidFill>
                  <a:schemeClr val="tx1"/>
                </a:solidFill>
                <a:latin typeface="Gill Sans MT Condensed" pitchFamily="34" charset="0"/>
              </a:rPr>
              <a:t>sebagai</a:t>
            </a:r>
            <a:r>
              <a:rPr dirty="0" sz="2800" lang="en-US">
                <a:solidFill>
                  <a:schemeClr val="tx1"/>
                </a:solidFill>
                <a:latin typeface="Gill Sans MT Condensed" pitchFamily="34" charset="0"/>
              </a:rPr>
              <a:t> </a:t>
            </a:r>
            <a:r>
              <a:rPr dirty="0" sz="2800" lang="en-US" err="1">
                <a:solidFill>
                  <a:schemeClr val="tx1"/>
                </a:solidFill>
                <a:latin typeface="Gill Sans MT Condensed" pitchFamily="34" charset="0"/>
              </a:rPr>
              <a:t>Nabi</a:t>
            </a:r>
            <a:r>
              <a:rPr dirty="0" sz="2800" lang="en-US">
                <a:solidFill>
                  <a:schemeClr val="tx1"/>
                </a:solidFill>
                <a:latin typeface="Gill Sans MT Condensed" pitchFamily="34" charset="0"/>
              </a:rPr>
              <a:t> </a:t>
            </a:r>
            <a:r>
              <a:rPr dirty="0" sz="2800" lang="en-US" err="1">
                <a:solidFill>
                  <a:schemeClr val="tx1"/>
                </a:solidFill>
                <a:latin typeface="Gill Sans MT Condensed" pitchFamily="34" charset="0"/>
              </a:rPr>
              <a:t>dan</a:t>
            </a:r>
            <a:r>
              <a:rPr dirty="0" sz="2800" lang="en-US">
                <a:solidFill>
                  <a:schemeClr val="tx1"/>
                </a:solidFill>
                <a:latin typeface="Gill Sans MT Condensed" pitchFamily="34" charset="0"/>
              </a:rPr>
              <a:t> </a:t>
            </a:r>
            <a:r>
              <a:rPr dirty="0" sz="2800" lang="en-US" err="1">
                <a:solidFill>
                  <a:schemeClr val="tx1"/>
                </a:solidFill>
                <a:latin typeface="Gill Sans MT Condensed" pitchFamily="34" charset="0"/>
              </a:rPr>
              <a:t>Rasul</a:t>
            </a:r>
            <a:r>
              <a:rPr dirty="0" sz="2800" lang="en-US">
                <a:solidFill>
                  <a:schemeClr val="tx1"/>
                </a:solidFill>
                <a:latin typeface="Gill Sans MT Condensed" pitchFamily="34" charset="0"/>
              </a:rPr>
              <a:t>, </a:t>
            </a:r>
            <a:r>
              <a:rPr dirty="0" sz="2800" lang="en-US" err="1">
                <a:solidFill>
                  <a:schemeClr val="tx1"/>
                </a:solidFill>
                <a:latin typeface="Gill Sans MT Condensed" pitchFamily="34" charset="0"/>
              </a:rPr>
              <a:t>Ya</a:t>
            </a:r>
            <a:r>
              <a:rPr dirty="0" sz="2800" lang="en-US">
                <a:solidFill>
                  <a:schemeClr val="tx1"/>
                </a:solidFill>
                <a:latin typeface="Gill Sans MT Condensed" pitchFamily="34" charset="0"/>
              </a:rPr>
              <a:t> Allah, </a:t>
            </a:r>
            <a:r>
              <a:rPr dirty="0" sz="2800" lang="en-US" err="1">
                <a:solidFill>
                  <a:schemeClr val="tx1"/>
                </a:solidFill>
                <a:latin typeface="Gill Sans MT Condensed" pitchFamily="34" charset="0"/>
              </a:rPr>
              <a:t>tambahkanlah</a:t>
            </a:r>
            <a:r>
              <a:rPr dirty="0" sz="2800" lang="en-US">
                <a:solidFill>
                  <a:schemeClr val="tx1"/>
                </a:solidFill>
                <a:latin typeface="Gill Sans MT Condensed" pitchFamily="34" charset="0"/>
              </a:rPr>
              <a:t> </a:t>
            </a:r>
            <a:r>
              <a:rPr dirty="0" sz="2800" lang="en-US" err="1">
                <a:solidFill>
                  <a:schemeClr val="tx1"/>
                </a:solidFill>
                <a:latin typeface="Gill Sans MT Condensed" pitchFamily="34" charset="0"/>
              </a:rPr>
              <a:t>kepadaku</a:t>
            </a:r>
            <a:r>
              <a:rPr dirty="0" sz="2800" lang="en-US">
                <a:solidFill>
                  <a:schemeClr val="tx1"/>
                </a:solidFill>
                <a:latin typeface="Gill Sans MT Condensed" pitchFamily="34" charset="0"/>
              </a:rPr>
              <a:t> </a:t>
            </a:r>
            <a:r>
              <a:rPr dirty="0" sz="2800" lang="en-US" err="1">
                <a:solidFill>
                  <a:schemeClr val="tx1"/>
                </a:solidFill>
                <a:latin typeface="Gill Sans MT Condensed" pitchFamily="34" charset="0"/>
              </a:rPr>
              <a:t>ilmu</a:t>
            </a:r>
            <a:r>
              <a:rPr dirty="0" sz="2800" lang="en-US">
                <a:solidFill>
                  <a:schemeClr val="tx1"/>
                </a:solidFill>
                <a:latin typeface="Gill Sans MT Condensed" pitchFamily="34" charset="0"/>
              </a:rPr>
              <a:t> </a:t>
            </a:r>
            <a:r>
              <a:rPr dirty="0" sz="2800" lang="en-US" err="1">
                <a:solidFill>
                  <a:schemeClr val="tx1"/>
                </a:solidFill>
                <a:latin typeface="Gill Sans MT Condensed" pitchFamily="34" charset="0"/>
              </a:rPr>
              <a:t>dan</a:t>
            </a:r>
            <a:r>
              <a:rPr dirty="0" sz="2800" lang="en-US">
                <a:solidFill>
                  <a:schemeClr val="tx1"/>
                </a:solidFill>
                <a:latin typeface="Gill Sans MT Condensed" pitchFamily="34" charset="0"/>
              </a:rPr>
              <a:t> </a:t>
            </a:r>
            <a:r>
              <a:rPr dirty="0" sz="2800" lang="en-US" err="1">
                <a:solidFill>
                  <a:schemeClr val="tx1"/>
                </a:solidFill>
                <a:latin typeface="Gill Sans MT Condensed" pitchFamily="34" charset="0"/>
              </a:rPr>
              <a:t>berikanlah</a:t>
            </a:r>
            <a:r>
              <a:rPr dirty="0" sz="2800" lang="en-US">
                <a:solidFill>
                  <a:schemeClr val="tx1"/>
                </a:solidFill>
                <a:latin typeface="Gill Sans MT Condensed" pitchFamily="34" charset="0"/>
              </a:rPr>
              <a:t> </a:t>
            </a:r>
            <a:r>
              <a:rPr dirty="0" sz="2800" lang="en-US" err="1">
                <a:solidFill>
                  <a:schemeClr val="tx1"/>
                </a:solidFill>
                <a:latin typeface="Gill Sans MT Condensed" pitchFamily="34" charset="0"/>
              </a:rPr>
              <a:t>aku</a:t>
            </a:r>
            <a:r>
              <a:rPr dirty="0" sz="2800" lang="en-US">
                <a:solidFill>
                  <a:schemeClr val="tx1"/>
                </a:solidFill>
                <a:latin typeface="Gill Sans MT Condensed" pitchFamily="34" charset="0"/>
              </a:rPr>
              <a:t> </a:t>
            </a:r>
            <a:r>
              <a:rPr dirty="0" sz="2800" lang="en-US" err="1">
                <a:solidFill>
                  <a:schemeClr val="tx1"/>
                </a:solidFill>
                <a:latin typeface="Gill Sans MT Condensed" pitchFamily="34" charset="0"/>
              </a:rPr>
              <a:t>kefahaman</a:t>
            </a:r>
            <a:r>
              <a:rPr dirty="0" sz="2800" lang="en-US">
                <a:solidFill>
                  <a:schemeClr val="tx1"/>
                </a:solidFill>
                <a:latin typeface="Gill Sans MT Condensed" pitchFamily="34" charset="0"/>
              </a:rPr>
              <a:t>”</a:t>
            </a:r>
          </a:p>
        </p:txBody>
      </p:sp>
      <p:pic>
        <p:nvPicPr>
          <p:cNvPr id="2097155" name="Picture 5" descr="C:\Users\Suryani\Pictures\doa-belajar.jpg"/>
          <p:cNvPicPr>
            <a:picLocks noChangeAspect="1" noChangeArrowheads="1"/>
          </p:cNvPicPr>
          <p:nvPr/>
        </p:nvPicPr>
        <p:blipFill>
          <a:blip xmlns:r="http://schemas.openxmlformats.org/officeDocument/2006/relationships" r:embed="rId1"/>
          <a:srcRect/>
          <a:stretch>
            <a:fillRect/>
          </a:stretch>
        </p:blipFill>
        <p:spPr bwMode="auto">
          <a:xfrm>
            <a:off x="831276" y="1390651"/>
            <a:ext cx="10432473" cy="2779568"/>
          </a:xfrm>
          <a:prstGeom prst="rect"/>
          <a:noFill/>
          <a:ln w="9525">
            <a:noFill/>
            <a:miter lim="800000"/>
            <a:headEnd/>
            <a:tailEnd/>
          </a:ln>
        </p:spPr>
      </p:pic>
      <p:sp>
        <p:nvSpPr>
          <p:cNvPr id="1048579" name="Title 1"/>
          <p:cNvSpPr txBox="1"/>
          <p:nvPr/>
        </p:nvSpPr>
        <p:spPr>
          <a:xfrm>
            <a:off x="3796146" y="304799"/>
            <a:ext cx="7827818" cy="581891"/>
          </a:xfrm>
          <a:prstGeom prst="rect"/>
        </p:spPr>
        <p:txBody>
          <a:bodyPr/>
          <a:p>
            <a:pPr defTabSz="914400" eaLnBrk="1" fontAlgn="auto" hangingPunct="1" indent="0" latinLnBrk="0" lvl="0" marL="0" marR="0" rtl="0">
              <a:lnSpc>
                <a:spcPct val="100000"/>
              </a:lnSpc>
              <a:spcBef>
                <a:spcPct val="0"/>
              </a:spcBef>
              <a:spcAft>
                <a:spcPts val="0"/>
              </a:spcAft>
              <a:buClrTx/>
              <a:buSzTx/>
              <a:buFontTx/>
              <a:buNone/>
            </a:pPr>
            <a:r>
              <a:rPr baseline="0" b="1" cap="none" dirty="0" sz="4000" i="0" kern="1200" kumimoji="0" lang="en-US" noProof="0" normalizeH="0" spc="0" strike="noStrike" u="none">
                <a:ln>
                  <a:noFill/>
                </a:ln>
                <a:solidFill>
                  <a:schemeClr val="tx1"/>
                </a:solidFill>
                <a:effectLst/>
                <a:uLnTx/>
                <a:uFillTx/>
                <a:latin typeface="+mj-lt"/>
                <a:ea typeface="+mj-ea"/>
                <a:cs typeface="+mj-cs"/>
              </a:rPr>
              <a:t>        DOA BELAJAR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02" name=""/>
          <p:cNvSpPr>
            <a:spLocks noGrp="1"/>
          </p:cNvSpPr>
          <p:nvPr>
            <p:ph type="title"/>
          </p:nvPr>
        </p:nvSpPr>
        <p:spPr/>
        <p:txBody>
          <a:bodyPr/>
          <a:p>
            <a:br>
              <a:rPr sz="3200" lang="en-US"/>
            </a:br>
            <a:r>
              <a:rPr sz="3200" lang="en-US"/>
              <a:t>FAKTOR YANG MEMENGARUHI PERMINTAAN, PENAWARAN &amp; KESEIMBANGAN</a:t>
            </a:r>
            <a:endParaRPr sz="3200" lang="in-ID"/>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03" name=""/>
          <p:cNvSpPr>
            <a:spLocks noGrp="1"/>
          </p:cNvSpPr>
          <p:nvPr>
            <p:ph type="title" hasCustomPrompt="1"/>
          </p:nvPr>
        </p:nvSpPr>
        <p:spPr>
          <a:xfrm>
            <a:off x="838200" y="844622"/>
            <a:ext cx="10515600" cy="936104"/>
          </a:xfrm>
        </p:spPr>
        <p:txBody>
          <a:bodyPr/>
          <a:p>
            <a:pPr algn="l"/>
            <a:r>
              <a:rPr lang="en-US">
                <a:solidFill>
                  <a:srgbClr val="FF6600"/>
                </a:solidFill>
                <a:effectLst>
                  <a:outerShdw algn="br" blurRad="38100" dir="2700000" dist="38100" rotWithShape="0">
                    <a:srgbClr val="000000"/>
                  </a:outerShdw>
                </a:effectLst>
              </a:rPr>
              <a:t>F</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k</a:t>
            </a:r>
            <a:r>
              <a:rPr lang="en-US">
                <a:solidFill>
                  <a:srgbClr val="FF6600"/>
                </a:solidFill>
                <a:effectLst>
                  <a:outerShdw algn="br" blurRad="38100" dir="2700000" dist="38100" rotWithShape="0">
                    <a:srgbClr val="000000"/>
                  </a:outerShdw>
                </a:effectLst>
              </a:rPr>
              <a:t>t</a:t>
            </a:r>
            <a:r>
              <a:rPr lang="en-US">
                <a:solidFill>
                  <a:srgbClr val="FF6600"/>
                </a:solidFill>
                <a:effectLst>
                  <a:outerShdw algn="br" blurRad="38100" dir="2700000" dist="38100" rotWithShape="0">
                    <a:srgbClr val="000000"/>
                  </a:outerShdw>
                </a:effectLst>
              </a:rPr>
              <a:t>o</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P</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m</a:t>
            </a:r>
            <a:r>
              <a:rPr lang="en-US">
                <a:solidFill>
                  <a:srgbClr val="FF6600"/>
                </a:solidFill>
                <a:effectLst>
                  <a:outerShdw algn="br" blurRad="38100" dir="2700000" dist="38100" rotWithShape="0">
                    <a:srgbClr val="000000"/>
                  </a:outerShdw>
                </a:effectLst>
              </a:rPr>
              <a:t>i</a:t>
            </a:r>
            <a:r>
              <a:rPr lang="en-US">
                <a:solidFill>
                  <a:srgbClr val="FF6600"/>
                </a:solidFill>
                <a:effectLst>
                  <a:outerShdw algn="br" blurRad="38100" dir="2700000" dist="38100" rotWithShape="0">
                    <a:srgbClr val="000000"/>
                  </a:outerShdw>
                </a:effectLst>
              </a:rPr>
              <a:t>n</a:t>
            </a:r>
            <a:r>
              <a:rPr lang="en-US">
                <a:solidFill>
                  <a:srgbClr val="FF6600"/>
                </a:solidFill>
                <a:effectLst>
                  <a:outerShdw algn="br" blurRad="38100" dir="2700000" dist="38100" rotWithShape="0">
                    <a:srgbClr val="000000"/>
                  </a:outerShdw>
                </a:effectLst>
              </a:rPr>
              <a:t>t</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n</a:t>
            </a:r>
            <a:endParaRPr lang="in-ID">
              <a:solidFill>
                <a:srgbClr val="FF6600"/>
              </a:solidFill>
              <a:effectLst>
                <a:outerShdw algn="br" blurRad="38100" dir="2700000" dist="38100" rotWithShape="0">
                  <a:srgbClr val="000000"/>
                </a:outerShdw>
              </a:effectLst>
            </a:endParaRPr>
          </a:p>
        </p:txBody>
      </p:sp>
      <p:sp>
        <p:nvSpPr>
          <p:cNvPr id="1048604" name=""/>
          <p:cNvSpPr>
            <a:spLocks noGrp="1"/>
          </p:cNvSpPr>
          <p:nvPr>
            <p:ph type="body" sz="quarter" idx="10" hasCustomPrompt="1"/>
          </p:nvPr>
        </p:nvSpPr>
        <p:spPr>
          <a:xfrm>
            <a:off x="1436674" y="1780725"/>
            <a:ext cx="10515600" cy="334661"/>
          </a:xfrm>
        </p:spPr>
        <p:txBody>
          <a:bodyPr/>
          <a:p>
            <a:pPr algn="l" indent="0" marL="0">
              <a:lnSpc>
                <a:spcPct val="150000"/>
              </a:lnSpc>
              <a:buNone/>
            </a:pPr>
            <a:r>
              <a:rPr lang="in-ID">
                <a:solidFill>
                  <a:srgbClr val="000000"/>
                </a:solidFill>
              </a:rPr>
              <a:t>Faktor yang memengaruhi permintaan suatu barang, yaitu: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Harga barang itu sendiri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Harga barang lain yang terkait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Tingkat pendapatan per kapita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Selera atau kebiasaan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Jumlah penduduk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Perkiraan harga di masa mendatang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Distribusi pendapatan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Usaha-usaha perodusen meningkatkan penjualan</a:t>
            </a:r>
            <a:endParaRPr lang="in-ID">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05" name=""/>
          <p:cNvSpPr>
            <a:spLocks noGrp="1"/>
          </p:cNvSpPr>
          <p:nvPr>
            <p:ph type="title" hasCustomPrompt="1"/>
          </p:nvPr>
        </p:nvSpPr>
        <p:spPr>
          <a:xfrm>
            <a:off x="764975" y="785452"/>
            <a:ext cx="10515600" cy="936104"/>
          </a:xfrm>
        </p:spPr>
        <p:txBody>
          <a:bodyPr/>
          <a:p>
            <a:pPr algn="l"/>
            <a:r>
              <a:rPr lang="en-US">
                <a:solidFill>
                  <a:srgbClr val="FF6600"/>
                </a:solidFill>
                <a:effectLst>
                  <a:outerShdw algn="br" blurRad="38100" dir="2700000" dist="38100" rotWithShape="0">
                    <a:srgbClr val="000000"/>
                  </a:outerShdw>
                </a:effectLst>
              </a:rPr>
              <a:t>F</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k</a:t>
            </a:r>
            <a:r>
              <a:rPr lang="en-US">
                <a:solidFill>
                  <a:srgbClr val="FF6600"/>
                </a:solidFill>
                <a:effectLst>
                  <a:outerShdw algn="br" blurRad="38100" dir="2700000" dist="38100" rotWithShape="0">
                    <a:srgbClr val="000000"/>
                  </a:outerShdw>
                </a:effectLst>
              </a:rPr>
              <a:t>t</a:t>
            </a:r>
            <a:r>
              <a:rPr lang="en-US">
                <a:solidFill>
                  <a:srgbClr val="FF6600"/>
                </a:solidFill>
                <a:effectLst>
                  <a:outerShdw algn="br" blurRad="38100" dir="2700000" dist="38100" rotWithShape="0">
                    <a:srgbClr val="000000"/>
                  </a:outerShdw>
                </a:effectLst>
              </a:rPr>
              <a:t>o</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P</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n</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w</a:t>
            </a:r>
            <a:r>
              <a:rPr lang="en-US">
                <a:solidFill>
                  <a:srgbClr val="FF6600"/>
                </a:solidFill>
                <a:effectLst>
                  <a:outerShdw algn="br" blurRad="38100" dir="2700000" dist="38100" rotWithShape="0">
                    <a:srgbClr val="000000"/>
                  </a:outerShdw>
                </a:effectLst>
              </a:rPr>
              <a:t>aran</a:t>
            </a:r>
            <a:endParaRPr lang="in-ID">
              <a:solidFill>
                <a:srgbClr val="FF6600"/>
              </a:solidFill>
              <a:effectLst>
                <a:outerShdw algn="br" blurRad="38100" dir="2700000" dist="38100" rotWithShape="0">
                  <a:srgbClr val="000000"/>
                </a:outerShdw>
              </a:effectLst>
            </a:endParaRPr>
          </a:p>
        </p:txBody>
      </p:sp>
      <p:sp>
        <p:nvSpPr>
          <p:cNvPr id="1048606" name=""/>
          <p:cNvSpPr>
            <a:spLocks noGrp="1"/>
          </p:cNvSpPr>
          <p:nvPr>
            <p:ph type="body" sz="quarter" idx="10" hasCustomPrompt="1"/>
          </p:nvPr>
        </p:nvSpPr>
        <p:spPr>
          <a:xfrm>
            <a:off x="1244413" y="1721556"/>
            <a:ext cx="10515600" cy="647700"/>
          </a:xfrm>
        </p:spPr>
        <p:txBody>
          <a:bodyPr/>
          <a:p>
            <a:pPr algn="l" indent="0" marL="0">
              <a:lnSpc>
                <a:spcPct val="150000"/>
              </a:lnSpc>
              <a:buNone/>
            </a:pPr>
            <a:r>
              <a:rPr lang="en-US">
                <a:solidFill>
                  <a:srgbClr val="000000"/>
                </a:solidFill>
              </a:rPr>
              <a:t>Faktor penawaran yang dianggap tidak mengalami perubahan, antara lain: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Harga barang itu sendiri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Harga barang lain yang terkait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Harga faktor produksi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Biaya produksi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Teknologi produksi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Jumlah pedagang/penjual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Tujuan dari perusahaan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Kebijakan pemerintah. </a:t>
            </a:r>
            <a:endParaRPr lang="in-ID">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07" name=""/>
          <p:cNvSpPr>
            <a:spLocks noGrp="1"/>
          </p:cNvSpPr>
          <p:nvPr>
            <p:ph type="title" hasCustomPrompt="1"/>
          </p:nvPr>
        </p:nvSpPr>
        <p:spPr>
          <a:xfrm>
            <a:off x="764976" y="809533"/>
            <a:ext cx="10515600" cy="936104"/>
          </a:xfrm>
        </p:spPr>
        <p:txBody>
          <a:bodyPr/>
          <a:p>
            <a:pPr algn="l"/>
            <a:r>
              <a:rPr lang="en-US">
                <a:solidFill>
                  <a:srgbClr val="FF6600"/>
                </a:solidFill>
                <a:effectLst>
                  <a:outerShdw algn="br" blurRad="38100" dir="2700000" dist="38100" rotWithShape="0">
                    <a:srgbClr val="000000"/>
                  </a:outerShdw>
                </a:effectLst>
              </a:rPr>
              <a:t>F</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k</a:t>
            </a:r>
            <a:r>
              <a:rPr lang="en-US">
                <a:solidFill>
                  <a:srgbClr val="FF6600"/>
                </a:solidFill>
                <a:effectLst>
                  <a:outerShdw algn="br" blurRad="38100" dir="2700000" dist="38100" rotWithShape="0">
                    <a:srgbClr val="000000"/>
                  </a:outerShdw>
                </a:effectLst>
              </a:rPr>
              <a:t>t</a:t>
            </a:r>
            <a:r>
              <a:rPr lang="en-US">
                <a:solidFill>
                  <a:srgbClr val="FF6600"/>
                </a:solidFill>
                <a:effectLst>
                  <a:outerShdw algn="br" blurRad="38100" dir="2700000" dist="38100" rotWithShape="0">
                    <a:srgbClr val="000000"/>
                  </a:outerShdw>
                </a:effectLst>
              </a:rPr>
              <a:t>o</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K</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s</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i</a:t>
            </a:r>
            <a:r>
              <a:rPr lang="en-US">
                <a:solidFill>
                  <a:srgbClr val="FF6600"/>
                </a:solidFill>
                <a:effectLst>
                  <a:outerShdw algn="br" blurRad="38100" dir="2700000" dist="38100" rotWithShape="0">
                    <a:srgbClr val="000000"/>
                  </a:outerShdw>
                </a:effectLst>
              </a:rPr>
              <a:t>mbangan</a:t>
            </a:r>
            <a:endParaRPr lang="in-ID">
              <a:solidFill>
                <a:srgbClr val="FF6600"/>
              </a:solidFill>
              <a:effectLst>
                <a:outerShdw algn="br" blurRad="38100" dir="2700000" dist="38100" rotWithShape="0">
                  <a:srgbClr val="000000"/>
                </a:outerShdw>
              </a:effectLst>
            </a:endParaRPr>
          </a:p>
        </p:txBody>
      </p:sp>
      <p:sp>
        <p:nvSpPr>
          <p:cNvPr id="1048608" name=""/>
          <p:cNvSpPr>
            <a:spLocks noGrp="1"/>
          </p:cNvSpPr>
          <p:nvPr>
            <p:ph type="body" sz="quarter" idx="10" hasCustomPrompt="1"/>
          </p:nvPr>
        </p:nvSpPr>
        <p:spPr>
          <a:xfrm>
            <a:off x="1231790" y="1745636"/>
            <a:ext cx="10515600" cy="647700"/>
          </a:xfrm>
        </p:spPr>
        <p:txBody>
          <a:bodyPr/>
          <a:p>
            <a:pPr algn="l" indent="0" marL="0">
              <a:lnSpc>
                <a:spcPct val="150000"/>
              </a:lnSpc>
              <a:buNone/>
            </a:pPr>
            <a:r>
              <a:rPr lang="en-US">
                <a:solidFill>
                  <a:srgbClr val="000000"/>
                </a:solidFill>
              </a:rPr>
              <a:t>Faktor yang memengaruhi perubahan kesimbangan pasar, yaitu:</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Informasi tidak sempurna Tidak tahu persis kualitas barang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Daya monopoli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Eksternalitas - Keuntungan atau kerugian yang dinikmati atau diderita pelaku ekonomi sebagai akbibat tindakan pelaku ekonomi yang lain, tetapi tidak dapat dimasukkan dalam perhitungan biaya secara formal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Barang publik </a:t>
            </a:r>
            <a:endParaRPr lang="in-ID">
              <a:solidFill>
                <a:srgbClr val="000000"/>
              </a:solidFill>
            </a:endParaRPr>
          </a:p>
          <a:p>
            <a:pPr algn="l" indent="-457200" marL="457200">
              <a:lnSpc>
                <a:spcPct val="150000"/>
              </a:lnSpc>
              <a:buFont typeface="+mj-lt"/>
              <a:buAutoNum type="arabicPeriod" startAt="1"/>
            </a:pPr>
            <a:r>
              <a:rPr lang="en-US">
                <a:solidFill>
                  <a:srgbClr val="000000"/>
                </a:solidFill>
              </a:rPr>
              <a:t>Barang altruism : barang yang ketersediaannya secara sukarela karena rasa kemanusiaan</a:t>
            </a:r>
            <a:endParaRPr lang="in-ID">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09" name=""/>
          <p:cNvSpPr>
            <a:spLocks noGrp="1"/>
          </p:cNvSpPr>
          <p:nvPr>
            <p:ph type="title"/>
          </p:nvPr>
        </p:nvSpPr>
        <p:spPr/>
        <p:txBody>
          <a:bodyPr/>
          <a:p>
            <a:br>
              <a:rPr sz="3200" lang="en-US"/>
            </a:br>
            <a:r>
              <a:rPr sz="3200" lang="en-US"/>
              <a:t>KURVA PERMINTAAN, PENAWARAN &amp; KESEIMBANGAN</a:t>
            </a:r>
            <a:endParaRPr sz="3200" lang="in-ID"/>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10" name=""/>
          <p:cNvSpPr>
            <a:spLocks noGrp="1"/>
          </p:cNvSpPr>
          <p:nvPr>
            <p:ph type="title" hasCustomPrompt="1"/>
          </p:nvPr>
        </p:nvSpPr>
        <p:spPr>
          <a:xfrm>
            <a:off x="764976" y="911236"/>
            <a:ext cx="10515600" cy="936104"/>
          </a:xfrm>
        </p:spPr>
        <p:txBody>
          <a:bodyPr/>
          <a:p>
            <a:pPr algn="l"/>
            <a:r>
              <a:rPr lang="en-US">
                <a:solidFill>
                  <a:srgbClr val="FF6600"/>
                </a:solidFill>
                <a:effectLst>
                  <a:outerShdw algn="br" blurRad="38100" dir="2700000" dist="38100" rotWithShape="0">
                    <a:srgbClr val="000000"/>
                  </a:outerShdw>
                </a:effectLst>
              </a:rPr>
              <a:t>K</a:t>
            </a:r>
            <a:r>
              <a:rPr lang="en-US">
                <a:solidFill>
                  <a:srgbClr val="FF6600"/>
                </a:solidFill>
                <a:effectLst>
                  <a:outerShdw algn="br" blurRad="38100" dir="2700000" dist="38100" rotWithShape="0">
                    <a:srgbClr val="000000"/>
                  </a:outerShdw>
                </a:effectLst>
              </a:rPr>
              <a:t>U</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V</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P</a:t>
            </a:r>
            <a:r>
              <a:rPr lang="en-US">
                <a:solidFill>
                  <a:srgbClr val="FF6600"/>
                </a:solidFill>
                <a:effectLst>
                  <a:outerShdw algn="br" blurRad="38100" dir="2700000" dist="38100" rotWithShape="0">
                    <a:srgbClr val="000000"/>
                  </a:outerShdw>
                </a:effectLst>
              </a:rPr>
              <a:t>ERMINTAAN</a:t>
            </a:r>
            <a:endParaRPr lang="in-ID">
              <a:solidFill>
                <a:srgbClr val="FF6600"/>
              </a:solidFill>
              <a:effectLst>
                <a:outerShdw algn="br" blurRad="38100" dir="2700000" dist="38100" rotWithShape="0">
                  <a:srgbClr val="000000"/>
                </a:outerShdw>
              </a:effectLst>
            </a:endParaRPr>
          </a:p>
        </p:txBody>
      </p:sp>
      <p:sp>
        <p:nvSpPr>
          <p:cNvPr id="1048611" name=""/>
          <p:cNvSpPr>
            <a:spLocks noGrp="1"/>
          </p:cNvSpPr>
          <p:nvPr>
            <p:ph type="body" sz="quarter" idx="10" hasCustomPrompt="1"/>
          </p:nvPr>
        </p:nvSpPr>
        <p:spPr>
          <a:xfrm>
            <a:off x="1267699" y="1379288"/>
            <a:ext cx="10515600" cy="647700"/>
          </a:xfrm>
        </p:spPr>
        <p:txBody>
          <a:bodyPr/>
          <a:p>
            <a:pPr algn="l">
              <a:lnSpc>
                <a:spcPct val="150000"/>
              </a:lnSpc>
            </a:pPr>
            <a:endParaRPr lang="in-ID">
              <a:solidFill>
                <a:srgbClr val="000000"/>
              </a:solidFill>
            </a:endParaRPr>
          </a:p>
          <a:p>
            <a:pPr algn="l">
              <a:lnSpc>
                <a:spcPct val="150000"/>
              </a:lnSpc>
            </a:pPr>
            <a:r>
              <a:rPr lang="en-US">
                <a:solidFill>
                  <a:srgbClr val="000000"/>
                </a:solidFill>
              </a:rPr>
              <a:t>Mengutip  pada buu ajaran ekonomi pangan dan Gizi(2015;3-8)karya Ninik Rustanti,S.T.P.,M.Si permintaan atau demand adalah jumlah barang dan jasa yang hendak di beli oleh konsumen dalam waktu dan harga tertentu.suatu permintaan dapat dapat di pengaruhi oleh beberapa faktor,</a:t>
            </a:r>
            <a:r>
              <a:rPr lang="en-US">
                <a:solidFill>
                  <a:srgbClr val="000000"/>
                </a:solidFill>
              </a:rPr>
              <a:t> </a:t>
            </a:r>
            <a:r>
              <a:rPr lang="en-US">
                <a:solidFill>
                  <a:srgbClr val="000000"/>
                </a:solidFill>
              </a:rPr>
              <a:t>y</a:t>
            </a:r>
            <a:r>
              <a:rPr lang="en-US">
                <a:solidFill>
                  <a:srgbClr val="000000"/>
                </a:solidFill>
              </a:rPr>
              <a:t>a</a:t>
            </a:r>
            <a:r>
              <a:rPr lang="en-US">
                <a:solidFill>
                  <a:srgbClr val="000000"/>
                </a:solidFill>
              </a:rPr>
              <a:t>i</a:t>
            </a:r>
            <a:r>
              <a:rPr lang="en-US">
                <a:solidFill>
                  <a:srgbClr val="000000"/>
                </a:solidFill>
              </a:rPr>
              <a:t>t</a:t>
            </a:r>
            <a:r>
              <a:rPr lang="en-US">
                <a:solidFill>
                  <a:srgbClr val="000000"/>
                </a:solidFill>
              </a:rPr>
              <a:t>u</a:t>
            </a:r>
            <a:r>
              <a:rPr lang="en-US">
                <a:solidFill>
                  <a:srgbClr val="000000"/>
                </a:solidFill>
              </a:rPr>
              <a:t>:</a:t>
            </a:r>
            <a:r>
              <a:rPr lang="en-US">
                <a:solidFill>
                  <a:srgbClr val="000000"/>
                </a:solidFill>
              </a:rPr>
              <a:t> harga barang itu sendiri,</a:t>
            </a:r>
            <a:r>
              <a:rPr lang="en-US">
                <a:solidFill>
                  <a:srgbClr val="000000"/>
                </a:solidFill>
              </a:rPr>
              <a:t> </a:t>
            </a:r>
            <a:r>
              <a:rPr lang="en-US">
                <a:solidFill>
                  <a:srgbClr val="000000"/>
                </a:solidFill>
              </a:rPr>
              <a:t>harga barang pengganti atau substitusi, harga barang pelengkap atau komplementer,</a:t>
            </a:r>
            <a:r>
              <a:rPr lang="en-US">
                <a:solidFill>
                  <a:srgbClr val="000000"/>
                </a:solidFill>
              </a:rPr>
              <a:t> </a:t>
            </a:r>
            <a:r>
              <a:rPr lang="en-US">
                <a:solidFill>
                  <a:srgbClr val="000000"/>
                </a:solidFill>
              </a:rPr>
              <a:t>selera konsumen,</a:t>
            </a:r>
            <a:r>
              <a:rPr lang="en-US">
                <a:solidFill>
                  <a:srgbClr val="000000"/>
                </a:solidFill>
              </a:rPr>
              <a:t> </a:t>
            </a:r>
            <a:r>
              <a:rPr lang="en-US">
                <a:solidFill>
                  <a:srgbClr val="000000"/>
                </a:solidFill>
              </a:rPr>
              <a:t>perkiraan harga dimasa depan.</a:t>
            </a:r>
            <a:r>
              <a:rPr lang="en-US">
                <a:solidFill>
                  <a:srgbClr val="000000"/>
                </a:solidFill>
              </a:rPr>
              <a:t> </a:t>
            </a:r>
            <a:r>
              <a:rPr lang="en-US">
                <a:solidFill>
                  <a:srgbClr val="000000"/>
                </a:solidFill>
              </a:rPr>
              <a:t>P</a:t>
            </a:r>
            <a:r>
              <a:rPr lang="en-US">
                <a:solidFill>
                  <a:srgbClr val="000000"/>
                </a:solidFill>
              </a:rPr>
              <a:t>a</a:t>
            </a:r>
            <a:r>
              <a:rPr lang="en-US">
                <a:solidFill>
                  <a:srgbClr val="000000"/>
                </a:solidFill>
              </a:rPr>
              <a:t>d</a:t>
            </a:r>
            <a:r>
              <a:rPr lang="en-US">
                <a:solidFill>
                  <a:srgbClr val="000000"/>
                </a:solidFill>
              </a:rPr>
              <a:t>a</a:t>
            </a:r>
            <a:r>
              <a:rPr lang="en-US">
                <a:solidFill>
                  <a:srgbClr val="000000"/>
                </a:solidFill>
              </a:rPr>
              <a:t> dasarnya,</a:t>
            </a:r>
            <a:r>
              <a:rPr lang="en-US">
                <a:solidFill>
                  <a:srgbClr val="000000"/>
                </a:solidFill>
              </a:rPr>
              <a:t> </a:t>
            </a:r>
            <a:r>
              <a:rPr lang="en-US">
                <a:solidFill>
                  <a:srgbClr val="000000"/>
                </a:solidFill>
              </a:rPr>
              <a:t>kurva permintaan merupakan kurva yang mencerminkan hubungan antara harga barang dengan jumlah barang yang di minta oleh konsumen.</a:t>
            </a:r>
            <a:endParaRPr lang="in-ID">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12" name=""/>
          <p:cNvSpPr>
            <a:spLocks noGrp="1"/>
          </p:cNvSpPr>
          <p:nvPr>
            <p:ph type="title" hasCustomPrompt="1"/>
          </p:nvPr>
        </p:nvSpPr>
        <p:spPr>
          <a:xfrm>
            <a:off x="764976" y="1002679"/>
            <a:ext cx="10515600" cy="936104"/>
          </a:xfrm>
        </p:spPr>
        <p:txBody>
          <a:bodyPr/>
          <a:p>
            <a:r>
              <a:rPr lang="en-US">
                <a:solidFill>
                  <a:srgbClr val="FF6600"/>
                </a:solidFill>
                <a:effectLst>
                  <a:outerShdw algn="br" blurRad="38100" dir="2700000" dist="38100" rotWithShape="0">
                    <a:srgbClr val="000000"/>
                  </a:outerShdw>
                </a:effectLst>
              </a:rPr>
              <a:t>G</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m</a:t>
            </a:r>
            <a:r>
              <a:rPr lang="en-US">
                <a:solidFill>
                  <a:srgbClr val="FF6600"/>
                </a:solidFill>
                <a:effectLst>
                  <a:outerShdw algn="br" blurRad="38100" dir="2700000" dist="38100" rotWithShape="0">
                    <a:srgbClr val="000000"/>
                  </a:outerShdw>
                </a:effectLst>
              </a:rPr>
              <a:t>b</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K</a:t>
            </a:r>
            <a:r>
              <a:rPr lang="en-US">
                <a:solidFill>
                  <a:srgbClr val="FF6600"/>
                </a:solidFill>
                <a:effectLst>
                  <a:outerShdw algn="br" blurRad="38100" dir="2700000" dist="38100" rotWithShape="0">
                    <a:srgbClr val="000000"/>
                  </a:outerShdw>
                </a:effectLst>
              </a:rPr>
              <a:t>u</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v</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P</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m</a:t>
            </a:r>
            <a:r>
              <a:rPr lang="en-US">
                <a:solidFill>
                  <a:srgbClr val="FF6600"/>
                </a:solidFill>
                <a:effectLst>
                  <a:outerShdw algn="br" blurRad="38100" dir="2700000" dist="38100" rotWithShape="0">
                    <a:srgbClr val="000000"/>
                  </a:outerShdw>
                </a:effectLst>
              </a:rPr>
              <a:t>intaan</a:t>
            </a:r>
            <a:endParaRPr lang="in-ID">
              <a:solidFill>
                <a:srgbClr val="FF6600"/>
              </a:solidFill>
              <a:effectLst>
                <a:outerShdw algn="br" blurRad="38100" dir="2700000" dist="38100" rotWithShape="0">
                  <a:srgbClr val="000000"/>
                </a:outerShdw>
              </a:effectLst>
            </a:endParaRPr>
          </a:p>
        </p:txBody>
      </p:sp>
      <p:sp>
        <p:nvSpPr>
          <p:cNvPr id="1048613" name=""/>
          <p:cNvSpPr>
            <a:spLocks noGrp="1"/>
          </p:cNvSpPr>
          <p:nvPr>
            <p:ph type="body" sz="quarter" idx="10" hasCustomPrompt="1"/>
          </p:nvPr>
        </p:nvSpPr>
        <p:spPr/>
        <p:txBody>
          <a:bodyPr/>
          <a:p>
            <a:endParaRPr lang="in-ID"/>
          </a:p>
          <a:p>
            <a:endParaRPr lang="in-ID"/>
          </a:p>
        </p:txBody>
      </p:sp>
      <p:sp>
        <p:nvSpPr>
          <p:cNvPr id="1048614" name=""/>
          <p:cNvSpPr txBox="1"/>
          <p:nvPr/>
        </p:nvSpPr>
        <p:spPr>
          <a:xfrm>
            <a:off x="3735750" y="4108899"/>
            <a:ext cx="4572000" cy="510540"/>
          </a:xfrm>
          <a:prstGeom prst="rect"/>
        </p:spPr>
        <p:txBody>
          <a:bodyPr rtlCol="0" wrap="square">
            <a:spAutoFit/>
          </a:bodyPr>
          <a:p>
            <a:r>
              <a:rPr sz="2800" lang="in-ID">
                <a:solidFill>
                  <a:srgbClr val="000000"/>
                </a:solidFill>
              </a:rPr>
              <a:t> </a:t>
            </a:r>
            <a:endParaRPr sz="2800" lang="in-ID">
              <a:solidFill>
                <a:srgbClr val="000000"/>
              </a:solidFill>
            </a:endParaRPr>
          </a:p>
        </p:txBody>
      </p:sp>
      <p:pic>
        <p:nvPicPr>
          <p:cNvPr id="2097159" name=""/>
          <p:cNvPicPr>
            <a:picLocks/>
          </p:cNvPicPr>
          <p:nvPr/>
        </p:nvPicPr>
        <p:blipFill>
          <a:blip xmlns:r="http://schemas.openxmlformats.org/officeDocument/2006/relationships" r:embed="rId1"/>
          <a:stretch>
            <a:fillRect/>
          </a:stretch>
        </p:blipFill>
        <p:spPr>
          <a:xfrm rot="0">
            <a:off x="3194891" y="2639808"/>
            <a:ext cx="5802218" cy="3185601"/>
          </a:xfrm>
          <a:prstGeom prst="rec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15" name=""/>
          <p:cNvSpPr>
            <a:spLocks noGrp="1"/>
          </p:cNvSpPr>
          <p:nvPr>
            <p:ph type="title" hasCustomPrompt="1"/>
          </p:nvPr>
        </p:nvSpPr>
        <p:spPr>
          <a:xfrm>
            <a:off x="764976" y="818298"/>
            <a:ext cx="10515600" cy="936104"/>
          </a:xfrm>
        </p:spPr>
        <p:txBody>
          <a:bodyPr/>
          <a:p>
            <a:pPr algn="l"/>
            <a:r>
              <a:rPr lang="en-US">
                <a:solidFill>
                  <a:srgbClr val="FF6600"/>
                </a:solidFill>
                <a:effectLst>
                  <a:outerShdw algn="br" blurRad="38100" dir="2700000" dist="38100" rotWithShape="0">
                    <a:srgbClr val="000000"/>
                  </a:outerShdw>
                </a:effectLst>
              </a:rPr>
              <a:t>C</a:t>
            </a:r>
            <a:r>
              <a:rPr lang="en-US">
                <a:solidFill>
                  <a:srgbClr val="FF6600"/>
                </a:solidFill>
                <a:effectLst>
                  <a:outerShdw algn="br" blurRad="38100" dir="2700000" dist="38100" rotWithShape="0">
                    <a:srgbClr val="000000"/>
                  </a:outerShdw>
                </a:effectLst>
              </a:rPr>
              <a:t>o</a:t>
            </a:r>
            <a:r>
              <a:rPr lang="en-US">
                <a:solidFill>
                  <a:srgbClr val="FF6600"/>
                </a:solidFill>
                <a:effectLst>
                  <a:outerShdw algn="br" blurRad="38100" dir="2700000" dist="38100" rotWithShape="0">
                    <a:srgbClr val="000000"/>
                  </a:outerShdw>
                </a:effectLst>
              </a:rPr>
              <a:t>n</a:t>
            </a:r>
            <a:r>
              <a:rPr lang="en-US">
                <a:solidFill>
                  <a:srgbClr val="FF6600"/>
                </a:solidFill>
                <a:effectLst>
                  <a:outerShdw algn="br" blurRad="38100" dir="2700000" dist="38100" rotWithShape="0">
                    <a:srgbClr val="000000"/>
                  </a:outerShdw>
                </a:effectLst>
              </a:rPr>
              <a:t>toh</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K</a:t>
            </a:r>
            <a:r>
              <a:rPr lang="en-US">
                <a:solidFill>
                  <a:srgbClr val="FF6600"/>
                </a:solidFill>
                <a:effectLst>
                  <a:outerShdw algn="br" blurRad="38100" dir="2700000" dist="38100" rotWithShape="0">
                    <a:srgbClr val="000000"/>
                  </a:outerShdw>
                </a:effectLst>
              </a:rPr>
              <a:t>u</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v</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Permintaan</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B</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k</a:t>
            </a:r>
            <a:r>
              <a:rPr lang="en-US">
                <a:solidFill>
                  <a:srgbClr val="FF6600"/>
                </a:solidFill>
                <a:effectLst>
                  <a:outerShdw algn="br" blurRad="38100" dir="2700000" dist="38100" rotWithShape="0">
                    <a:srgbClr val="000000"/>
                  </a:outerShdw>
                </a:effectLst>
              </a:rPr>
              <a:t>s</a:t>
            </a:r>
            <a:r>
              <a:rPr lang="en-US">
                <a:solidFill>
                  <a:srgbClr val="FF6600"/>
                </a:solidFill>
                <a:effectLst>
                  <a:outerShdw algn="br" blurRad="38100" dir="2700000" dist="38100" rotWithShape="0">
                    <a:srgbClr val="000000"/>
                  </a:outerShdw>
                </a:effectLst>
              </a:rPr>
              <a:t>o</a:t>
            </a:r>
            <a:endParaRPr lang="in-ID">
              <a:solidFill>
                <a:srgbClr val="FF6600"/>
              </a:solidFill>
              <a:effectLst>
                <a:outerShdw algn="br" blurRad="38100" dir="2700000" dist="38100" rotWithShape="0">
                  <a:srgbClr val="000000"/>
                </a:outerShdw>
              </a:effectLst>
            </a:endParaRPr>
          </a:p>
        </p:txBody>
      </p:sp>
      <p:pic>
        <p:nvPicPr>
          <p:cNvPr id="2097160" name=""/>
          <p:cNvPicPr>
            <a:picLocks/>
          </p:cNvPicPr>
          <p:nvPr/>
        </p:nvPicPr>
        <p:blipFill>
          <a:blip xmlns:r="http://schemas.openxmlformats.org/officeDocument/2006/relationships" r:embed="rId1"/>
          <a:stretch>
            <a:fillRect/>
          </a:stretch>
        </p:blipFill>
        <p:spPr>
          <a:xfrm rot="0">
            <a:off x="6912644" y="2042885"/>
            <a:ext cx="4822755" cy="3913704"/>
          </a:xfrm>
          <a:prstGeom prst="rect"/>
        </p:spPr>
      </p:pic>
      <p:pic>
        <p:nvPicPr>
          <p:cNvPr id="2097161" name=""/>
          <p:cNvPicPr>
            <a:picLocks/>
          </p:cNvPicPr>
          <p:nvPr/>
        </p:nvPicPr>
        <p:blipFill>
          <a:blip xmlns:r="http://schemas.openxmlformats.org/officeDocument/2006/relationships" r:embed="rId2"/>
          <a:stretch>
            <a:fillRect/>
          </a:stretch>
        </p:blipFill>
        <p:spPr>
          <a:xfrm rot="0">
            <a:off x="764975" y="2042884"/>
            <a:ext cx="5478914" cy="3788836"/>
          </a:xfrm>
          <a:prstGeom prst="rec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16" name=""/>
          <p:cNvSpPr>
            <a:spLocks noGrp="1"/>
          </p:cNvSpPr>
          <p:nvPr>
            <p:ph type="title" hasCustomPrompt="1"/>
          </p:nvPr>
        </p:nvSpPr>
        <p:spPr>
          <a:xfrm>
            <a:off x="764975" y="1090103"/>
            <a:ext cx="10515600" cy="936104"/>
          </a:xfrm>
        </p:spPr>
        <p:txBody>
          <a:bodyPr/>
          <a:p>
            <a:pPr algn="l"/>
            <a:r>
              <a:rPr lang="en-US">
                <a:solidFill>
                  <a:srgbClr val="FF6600"/>
                </a:solidFill>
                <a:effectLst>
                  <a:outerShdw algn="br" blurRad="38100" dir="2700000" dist="38100" rotWithShape="0">
                    <a:srgbClr val="000000"/>
                  </a:outerShdw>
                </a:effectLst>
              </a:rPr>
              <a:t>KURVA</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P</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N</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WARAN</a:t>
            </a:r>
            <a:endParaRPr lang="in-ID">
              <a:solidFill>
                <a:srgbClr val="FF6600"/>
              </a:solidFill>
              <a:effectLst>
                <a:outerShdw algn="br" blurRad="38100" dir="2700000" dist="38100" rotWithShape="0">
                  <a:srgbClr val="000000"/>
                </a:outerShdw>
              </a:effectLst>
            </a:endParaRPr>
          </a:p>
        </p:txBody>
      </p:sp>
      <p:sp>
        <p:nvSpPr>
          <p:cNvPr id="1048617" name=""/>
          <p:cNvSpPr>
            <a:spLocks noGrp="1"/>
          </p:cNvSpPr>
          <p:nvPr>
            <p:ph type="body" sz="quarter" idx="10" hasCustomPrompt="1"/>
          </p:nvPr>
        </p:nvSpPr>
        <p:spPr>
          <a:xfrm>
            <a:off x="1143693" y="1702356"/>
            <a:ext cx="10515600" cy="647700"/>
          </a:xfrm>
        </p:spPr>
        <p:txBody>
          <a:bodyPr/>
          <a:p>
            <a:pPr algn="l">
              <a:lnSpc>
                <a:spcPct val="150000"/>
              </a:lnSpc>
            </a:pPr>
            <a:endParaRPr lang="in-ID">
              <a:solidFill>
                <a:srgbClr val="000000"/>
              </a:solidFill>
            </a:endParaRPr>
          </a:p>
          <a:p>
            <a:pPr algn="l">
              <a:lnSpc>
                <a:spcPct val="150000"/>
              </a:lnSpc>
            </a:pPr>
            <a:r>
              <a:rPr lang="en-US">
                <a:solidFill>
                  <a:srgbClr val="000000"/>
                </a:solidFill>
              </a:rPr>
              <a:t>Dalam jangka pendek dan dalam persaingan sempurna  kurva SMC adalah juga kurva penawaran (supply) dari produsen. Tentu saja yang relevan di sini adalah kurva SMC menunjukkan volume</a:t>
            </a:r>
            <a:r>
              <a:rPr lang="en-US">
                <a:solidFill>
                  <a:srgbClr val="000000"/>
                </a:solidFill>
              </a:rPr>
              <a:t>-</a:t>
            </a:r>
            <a:r>
              <a:rPr lang="en-US">
                <a:solidFill>
                  <a:srgbClr val="000000"/>
                </a:solidFill>
              </a:rPr>
              <a:t>volume produksi (Q) yang akan di pilih oleh produsen untuk setiap tingkat harga (karena merupakan posisi keuntungan maksimum atau kerugian minimum)</a:t>
            </a:r>
            <a:r>
              <a:rPr lang="en-US">
                <a:solidFill>
                  <a:srgbClr val="000000"/>
                </a:solidFill>
              </a:rPr>
              <a:t> </a:t>
            </a:r>
            <a:r>
              <a:rPr lang="en-US">
                <a:solidFill>
                  <a:srgbClr val="000000"/>
                </a:solidFill>
              </a:rPr>
              <a:t>sedangkan kurva penawaran (supply),</a:t>
            </a:r>
            <a:r>
              <a:rPr lang="en-US">
                <a:solidFill>
                  <a:srgbClr val="000000"/>
                </a:solidFill>
              </a:rPr>
              <a:t> </a:t>
            </a:r>
            <a:r>
              <a:rPr lang="en-US">
                <a:solidFill>
                  <a:srgbClr val="000000"/>
                </a:solidFill>
              </a:rPr>
              <a:t>m</a:t>
            </a:r>
            <a:r>
              <a:rPr lang="en-US">
                <a:solidFill>
                  <a:srgbClr val="000000"/>
                </a:solidFill>
              </a:rPr>
              <a:t>e</a:t>
            </a:r>
            <a:r>
              <a:rPr lang="en-US">
                <a:solidFill>
                  <a:srgbClr val="000000"/>
                </a:solidFill>
              </a:rPr>
              <a:t>n</a:t>
            </a:r>
            <a:r>
              <a:rPr lang="en-US">
                <a:solidFill>
                  <a:srgbClr val="000000"/>
                </a:solidFill>
              </a:rPr>
              <a:t>u</a:t>
            </a:r>
            <a:r>
              <a:rPr lang="en-US">
                <a:solidFill>
                  <a:srgbClr val="000000"/>
                </a:solidFill>
              </a:rPr>
              <a:t>r</a:t>
            </a:r>
            <a:r>
              <a:rPr lang="en-US">
                <a:solidFill>
                  <a:srgbClr val="000000"/>
                </a:solidFill>
              </a:rPr>
              <a:t>u</a:t>
            </a:r>
            <a:r>
              <a:rPr lang="en-US">
                <a:solidFill>
                  <a:srgbClr val="000000"/>
                </a:solidFill>
              </a:rPr>
              <a:t>t</a:t>
            </a:r>
            <a:r>
              <a:rPr lang="en-US">
                <a:solidFill>
                  <a:srgbClr val="000000"/>
                </a:solidFill>
              </a:rPr>
              <a:t> definisi adalah juga kurva yang menunjukkan jumlah jumlah output yang di tawarkan oleh seorang produsen ke pasar (Q) pada berbagai tingkat harga.</a:t>
            </a:r>
            <a:endParaRPr lang="in-ID">
              <a:solidFill>
                <a:srgbClr val="000000"/>
              </a:solidFill>
            </a:endParaRPr>
          </a:p>
          <a:p>
            <a:pPr algn="l">
              <a:lnSpc>
                <a:spcPct val="150000"/>
              </a:lnSpc>
            </a:pPr>
            <a:endParaRPr lang="in-ID">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18" name=""/>
          <p:cNvSpPr>
            <a:spLocks noGrp="1"/>
          </p:cNvSpPr>
          <p:nvPr>
            <p:ph type="title" hasCustomPrompt="1"/>
          </p:nvPr>
        </p:nvSpPr>
        <p:spPr>
          <a:xfrm>
            <a:off x="764976" y="1252690"/>
            <a:ext cx="10515600" cy="936104"/>
          </a:xfrm>
        </p:spPr>
        <p:txBody>
          <a:bodyPr/>
          <a:p>
            <a:r>
              <a:rPr lang="en-US">
                <a:solidFill>
                  <a:srgbClr val="FF6600"/>
                </a:solidFill>
                <a:effectLst>
                  <a:outerShdw algn="br" blurRad="38100" dir="2700000" dist="38100" rotWithShape="0">
                    <a:srgbClr val="000000"/>
                  </a:outerShdw>
                </a:effectLst>
              </a:rPr>
              <a:t>G</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m</a:t>
            </a:r>
            <a:r>
              <a:rPr lang="en-US">
                <a:solidFill>
                  <a:srgbClr val="FF6600"/>
                </a:solidFill>
                <a:effectLst>
                  <a:outerShdw algn="br" blurRad="38100" dir="2700000" dist="38100" rotWithShape="0">
                    <a:srgbClr val="000000"/>
                  </a:outerShdw>
                </a:effectLst>
              </a:rPr>
              <a:t>b</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K</a:t>
            </a:r>
            <a:r>
              <a:rPr lang="en-US">
                <a:solidFill>
                  <a:srgbClr val="FF6600"/>
                </a:solidFill>
                <a:effectLst>
                  <a:outerShdw algn="br" blurRad="38100" dir="2700000" dist="38100" rotWithShape="0">
                    <a:srgbClr val="000000"/>
                  </a:outerShdw>
                </a:effectLst>
              </a:rPr>
              <a:t>u</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v</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P</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n</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w</a:t>
            </a:r>
            <a:r>
              <a:rPr lang="en-US">
                <a:solidFill>
                  <a:srgbClr val="FF6600"/>
                </a:solidFill>
                <a:effectLst>
                  <a:outerShdw algn="br" blurRad="38100" dir="2700000" dist="38100" rotWithShape="0">
                    <a:srgbClr val="000000"/>
                  </a:outerShdw>
                </a:effectLst>
              </a:rPr>
              <a:t>aran</a:t>
            </a:r>
            <a:endParaRPr lang="in-ID">
              <a:solidFill>
                <a:srgbClr val="FF6600"/>
              </a:solidFill>
              <a:effectLst>
                <a:outerShdw algn="br" blurRad="38100" dir="2700000" dist="38100" rotWithShape="0">
                  <a:srgbClr val="000000"/>
                </a:outerShdw>
              </a:effectLst>
            </a:endParaRPr>
          </a:p>
        </p:txBody>
      </p:sp>
      <p:pic>
        <p:nvPicPr>
          <p:cNvPr id="2097162" name=""/>
          <p:cNvPicPr>
            <a:picLocks/>
          </p:cNvPicPr>
          <p:nvPr/>
        </p:nvPicPr>
        <p:blipFill>
          <a:blip xmlns:r="http://schemas.openxmlformats.org/officeDocument/2006/relationships" r:embed="rId1"/>
          <a:stretch>
            <a:fillRect/>
          </a:stretch>
        </p:blipFill>
        <p:spPr>
          <a:xfrm rot="0">
            <a:off x="2571458" y="2534128"/>
            <a:ext cx="6621375" cy="3356262"/>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582" name="Title 3"/>
          <p:cNvSpPr>
            <a:spLocks noGrp="1"/>
          </p:cNvSpPr>
          <p:nvPr>
            <p:ph type="title"/>
          </p:nvPr>
        </p:nvSpPr>
        <p:spPr>
          <a:xfrm>
            <a:off x="791661" y="1983517"/>
            <a:ext cx="10515600" cy="1736428"/>
          </a:xfrm>
        </p:spPr>
        <p:txBody>
          <a:bodyPr/>
          <a:p>
            <a:br>
              <a:rPr dirty="0" sz="2400" lang="en-US">
                <a:solidFill>
                  <a:schemeClr val="bg1"/>
                </a:solidFill>
                <a:latin typeface="Corbel" pitchFamily="34" charset="0"/>
                <a:cs typeface="Arial" charset="0"/>
              </a:rPr>
            </a:br>
            <a:r>
              <a:rPr dirty="0" sz="2400" lang="en-US">
                <a:solidFill>
                  <a:schemeClr val="tx1"/>
                </a:solidFill>
                <a:latin typeface="Corbel" pitchFamily="34" charset="0"/>
                <a:cs typeface="Arial" charset="0"/>
              </a:rPr>
              <a:t>P</a:t>
            </a:r>
            <a:r>
              <a:rPr dirty="0" sz="2400" lang="en-US">
                <a:solidFill>
                  <a:schemeClr val="tx1"/>
                </a:solidFill>
                <a:latin typeface="Corbel" pitchFamily="34" charset="0"/>
                <a:cs typeface="Arial" charset="0"/>
              </a:rPr>
              <a:t>E</a:t>
            </a:r>
            <a:r>
              <a:rPr dirty="0" sz="2400" lang="en-US">
                <a:solidFill>
                  <a:schemeClr val="tx1"/>
                </a:solidFill>
                <a:latin typeface="Corbel" pitchFamily="34" charset="0"/>
                <a:cs typeface="Arial" charset="0"/>
              </a:rPr>
              <a:t>R</a:t>
            </a:r>
            <a:r>
              <a:rPr dirty="0" sz="2400" lang="en-US">
                <a:solidFill>
                  <a:schemeClr val="tx1"/>
                </a:solidFill>
                <a:latin typeface="Corbel" pitchFamily="34" charset="0"/>
                <a:cs typeface="Arial" charset="0"/>
              </a:rPr>
              <a:t>M</a:t>
            </a:r>
            <a:r>
              <a:rPr dirty="0" sz="2400" lang="en-US">
                <a:solidFill>
                  <a:schemeClr val="tx1"/>
                </a:solidFill>
                <a:latin typeface="Corbel" pitchFamily="34" charset="0"/>
                <a:cs typeface="Arial" charset="0"/>
              </a:rPr>
              <a:t>I</a:t>
            </a:r>
            <a:r>
              <a:rPr dirty="0" sz="2400" lang="en-US">
                <a:solidFill>
                  <a:schemeClr val="tx1"/>
                </a:solidFill>
                <a:latin typeface="Corbel" pitchFamily="34" charset="0"/>
                <a:cs typeface="Arial" charset="0"/>
              </a:rPr>
              <a:t>N</a:t>
            </a:r>
            <a:r>
              <a:rPr dirty="0" sz="2400" lang="en-US">
                <a:solidFill>
                  <a:schemeClr val="tx1"/>
                </a:solidFill>
                <a:latin typeface="Corbel" pitchFamily="34" charset="0"/>
                <a:cs typeface="Arial" charset="0"/>
              </a:rPr>
              <a:t>T</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N</a:t>
            </a:r>
            <a:r>
              <a:rPr dirty="0" sz="2400" lang="en-US">
                <a:solidFill>
                  <a:schemeClr val="tx1"/>
                </a:solidFill>
                <a:latin typeface="Corbel" pitchFamily="34" charset="0"/>
                <a:cs typeface="Arial" charset="0"/>
              </a:rPr>
              <a:t>,</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P</a:t>
            </a:r>
            <a:r>
              <a:rPr dirty="0" sz="2400" lang="en-US">
                <a:solidFill>
                  <a:schemeClr val="tx1"/>
                </a:solidFill>
                <a:latin typeface="Corbel" pitchFamily="34" charset="0"/>
                <a:cs typeface="Arial" charset="0"/>
              </a:rPr>
              <a:t>E</a:t>
            </a:r>
            <a:r>
              <a:rPr dirty="0" sz="2400" lang="en-US">
                <a:solidFill>
                  <a:schemeClr val="tx1"/>
                </a:solidFill>
                <a:latin typeface="Corbel" pitchFamily="34" charset="0"/>
                <a:cs typeface="Arial" charset="0"/>
              </a:rPr>
              <a:t>N</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W</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RAN</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&amp;</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K</a:t>
            </a:r>
            <a:r>
              <a:rPr dirty="0" sz="2400" lang="en-US">
                <a:solidFill>
                  <a:schemeClr val="tx1"/>
                </a:solidFill>
                <a:latin typeface="Corbel" pitchFamily="34" charset="0"/>
                <a:cs typeface="Arial" charset="0"/>
              </a:rPr>
              <a:t>E</a:t>
            </a:r>
            <a:r>
              <a:rPr dirty="0" sz="2400" lang="en-US">
                <a:solidFill>
                  <a:schemeClr val="tx1"/>
                </a:solidFill>
                <a:latin typeface="Corbel" pitchFamily="34" charset="0"/>
                <a:cs typeface="Arial" charset="0"/>
              </a:rPr>
              <a:t>S</a:t>
            </a:r>
            <a:r>
              <a:rPr dirty="0" sz="2400" lang="en-US">
                <a:solidFill>
                  <a:schemeClr val="tx1"/>
                </a:solidFill>
                <a:latin typeface="Corbel" pitchFamily="34" charset="0"/>
                <a:cs typeface="Arial" charset="0"/>
              </a:rPr>
              <a:t>E</a:t>
            </a:r>
            <a:r>
              <a:rPr dirty="0" sz="2400" lang="en-US">
                <a:solidFill>
                  <a:schemeClr val="tx1"/>
                </a:solidFill>
                <a:latin typeface="Corbel" pitchFamily="34" charset="0"/>
                <a:cs typeface="Arial" charset="0"/>
              </a:rPr>
              <a:t>I</a:t>
            </a:r>
            <a:r>
              <a:rPr dirty="0" sz="2400" lang="en-US">
                <a:solidFill>
                  <a:schemeClr val="tx1"/>
                </a:solidFill>
                <a:latin typeface="Corbel" pitchFamily="34" charset="0"/>
                <a:cs typeface="Arial" charset="0"/>
              </a:rPr>
              <a:t>M</a:t>
            </a:r>
            <a:r>
              <a:rPr dirty="0" sz="2400" lang="en-US">
                <a:solidFill>
                  <a:schemeClr val="tx1"/>
                </a:solidFill>
                <a:latin typeface="Corbel" pitchFamily="34" charset="0"/>
                <a:cs typeface="Arial" charset="0"/>
              </a:rPr>
              <a:t>BANGAN</a:t>
            </a:r>
            <a:r>
              <a:rPr dirty="0" sz="2400" lang="en-US">
                <a:solidFill>
                  <a:schemeClr val="tx1"/>
                </a:solidFill>
                <a:latin typeface="Corbel" pitchFamily="34" charset="0"/>
                <a:cs typeface="Arial" charset="0"/>
              </a:rPr>
              <a:t>:</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P</a:t>
            </a:r>
            <a:r>
              <a:rPr dirty="0" sz="2400" lang="en-US">
                <a:solidFill>
                  <a:schemeClr val="tx1"/>
                </a:solidFill>
                <a:latin typeface="Corbel" pitchFamily="34" charset="0"/>
                <a:cs typeface="Arial" charset="0"/>
              </a:rPr>
              <a:t>E</a:t>
            </a:r>
            <a:r>
              <a:rPr dirty="0" sz="2400" lang="en-US">
                <a:solidFill>
                  <a:schemeClr val="tx1"/>
                </a:solidFill>
                <a:latin typeface="Corbel" pitchFamily="34" charset="0"/>
                <a:cs typeface="Arial" charset="0"/>
              </a:rPr>
              <a:t>N</a:t>
            </a:r>
            <a:r>
              <a:rPr dirty="0" sz="2400" lang="en-US">
                <a:solidFill>
                  <a:schemeClr val="tx1"/>
                </a:solidFill>
                <a:latin typeface="Corbel" pitchFamily="34" charset="0"/>
                <a:cs typeface="Arial" charset="0"/>
              </a:rPr>
              <a:t>G</a:t>
            </a:r>
            <a:r>
              <a:rPr dirty="0" sz="2400" lang="en-US">
                <a:solidFill>
                  <a:schemeClr val="tx1"/>
                </a:solidFill>
                <a:latin typeface="Corbel" pitchFamily="34" charset="0"/>
                <a:cs typeface="Arial" charset="0"/>
              </a:rPr>
              <a:t>E</a:t>
            </a:r>
            <a:r>
              <a:rPr dirty="0" sz="2400" lang="en-US">
                <a:solidFill>
                  <a:schemeClr val="tx1"/>
                </a:solidFill>
                <a:latin typeface="Corbel" pitchFamily="34" charset="0"/>
                <a:cs typeface="Arial" charset="0"/>
              </a:rPr>
              <a:t>R</a:t>
            </a:r>
            <a:r>
              <a:rPr dirty="0" sz="2400" lang="en-US">
                <a:solidFill>
                  <a:schemeClr val="tx1"/>
                </a:solidFill>
                <a:latin typeface="Corbel" pitchFamily="34" charset="0"/>
                <a:cs typeface="Arial" charset="0"/>
              </a:rPr>
              <a:t>TIAN</a:t>
            </a:r>
            <a:r>
              <a:rPr dirty="0" sz="2400" lang="en-US">
                <a:solidFill>
                  <a:schemeClr val="tx1"/>
                </a:solidFill>
                <a:latin typeface="Corbel" pitchFamily="34" charset="0"/>
                <a:cs typeface="Arial" charset="0"/>
              </a:rPr>
              <a:t>,</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T</a:t>
            </a:r>
            <a:r>
              <a:rPr dirty="0" sz="2400" lang="en-US">
                <a:solidFill>
                  <a:schemeClr val="tx1"/>
                </a:solidFill>
                <a:latin typeface="Corbel" pitchFamily="34" charset="0"/>
                <a:cs typeface="Arial" charset="0"/>
              </a:rPr>
              <a:t>E</a:t>
            </a:r>
            <a:r>
              <a:rPr dirty="0" sz="2400" lang="en-US">
                <a:solidFill>
                  <a:schemeClr val="tx1"/>
                </a:solidFill>
                <a:latin typeface="Corbel" pitchFamily="34" charset="0"/>
                <a:cs typeface="Arial" charset="0"/>
              </a:rPr>
              <a:t>O</a:t>
            </a:r>
            <a:r>
              <a:rPr dirty="0" sz="2400" lang="en-US">
                <a:solidFill>
                  <a:schemeClr val="tx1"/>
                </a:solidFill>
                <a:latin typeface="Corbel" pitchFamily="34" charset="0"/>
                <a:cs typeface="Arial" charset="0"/>
              </a:rPr>
              <a:t>R</a:t>
            </a:r>
            <a:r>
              <a:rPr dirty="0" sz="2400" lang="en-US">
                <a:solidFill>
                  <a:schemeClr val="tx1"/>
                </a:solidFill>
                <a:latin typeface="Corbel" pitchFamily="34" charset="0"/>
                <a:cs typeface="Arial" charset="0"/>
              </a:rPr>
              <a:t>I</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Y</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N</a:t>
            </a:r>
            <a:r>
              <a:rPr dirty="0" sz="2400" lang="en-US">
                <a:solidFill>
                  <a:schemeClr val="tx1"/>
                </a:solidFill>
                <a:latin typeface="Corbel" pitchFamily="34" charset="0"/>
                <a:cs typeface="Arial" charset="0"/>
              </a:rPr>
              <a:t>G</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M</a:t>
            </a:r>
            <a:r>
              <a:rPr dirty="0" sz="2400" lang="en-US">
                <a:solidFill>
                  <a:schemeClr val="tx1"/>
                </a:solidFill>
                <a:latin typeface="Corbel" pitchFamily="34" charset="0"/>
                <a:cs typeface="Arial" charset="0"/>
              </a:rPr>
              <a:t>E</a:t>
            </a:r>
            <a:r>
              <a:rPr dirty="0" sz="2400" lang="en-US">
                <a:solidFill>
                  <a:schemeClr val="tx1"/>
                </a:solidFill>
                <a:latin typeface="Corbel" pitchFamily="34" charset="0"/>
                <a:cs typeface="Arial" charset="0"/>
              </a:rPr>
              <a:t>N</a:t>
            </a:r>
            <a:r>
              <a:rPr dirty="0" sz="2400" lang="en-US">
                <a:solidFill>
                  <a:schemeClr val="tx1"/>
                </a:solidFill>
                <a:latin typeface="Corbel" pitchFamily="34" charset="0"/>
                <a:cs typeface="Arial" charset="0"/>
              </a:rPr>
              <a:t>D</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S</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RI</a:t>
            </a:r>
            <a:r>
              <a:rPr dirty="0" sz="2400" lang="en-US">
                <a:solidFill>
                  <a:schemeClr val="tx1"/>
                </a:solidFill>
                <a:latin typeface="Corbel" pitchFamily="34" charset="0"/>
                <a:cs typeface="Arial" charset="0"/>
              </a:rPr>
              <a:t>,</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FAKTOR</a:t>
            </a:r>
            <a:r>
              <a:rPr dirty="0" sz="2400" lang="en-US">
                <a:solidFill>
                  <a:schemeClr val="tx1"/>
                </a:solidFill>
                <a:latin typeface="Corbel" pitchFamily="34" charset="0"/>
                <a:cs typeface="Arial" charset="0"/>
              </a:rPr>
              <a:t>-</a:t>
            </a:r>
            <a:r>
              <a:rPr dirty="0" sz="2400" lang="en-US">
                <a:solidFill>
                  <a:schemeClr val="tx1"/>
                </a:solidFill>
                <a:latin typeface="Corbel" pitchFamily="34" charset="0"/>
                <a:cs typeface="Arial" charset="0"/>
              </a:rPr>
              <a:t>F</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K</a:t>
            </a:r>
            <a:r>
              <a:rPr dirty="0" sz="2400" lang="en-US">
                <a:solidFill>
                  <a:schemeClr val="tx1"/>
                </a:solidFill>
                <a:latin typeface="Corbel" pitchFamily="34" charset="0"/>
                <a:cs typeface="Arial" charset="0"/>
              </a:rPr>
              <a:t>T</a:t>
            </a:r>
            <a:r>
              <a:rPr dirty="0" sz="2400" lang="en-US">
                <a:solidFill>
                  <a:schemeClr val="tx1"/>
                </a:solidFill>
                <a:latin typeface="Corbel" pitchFamily="34" charset="0"/>
                <a:cs typeface="Arial" charset="0"/>
              </a:rPr>
              <a:t>O</a:t>
            </a:r>
            <a:r>
              <a:rPr dirty="0" sz="2400" lang="en-US">
                <a:solidFill>
                  <a:schemeClr val="tx1"/>
                </a:solidFill>
                <a:latin typeface="Corbel" pitchFamily="34" charset="0"/>
                <a:cs typeface="Arial" charset="0"/>
              </a:rPr>
              <a:t>R</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Y</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N</a:t>
            </a:r>
            <a:r>
              <a:rPr dirty="0" sz="2400" lang="en-US">
                <a:solidFill>
                  <a:schemeClr val="tx1"/>
                </a:solidFill>
                <a:latin typeface="Corbel" pitchFamily="34" charset="0"/>
                <a:cs typeface="Arial" charset="0"/>
              </a:rPr>
              <a:t>G</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M</a:t>
            </a:r>
            <a:r>
              <a:rPr dirty="0" sz="2400" lang="en-US">
                <a:solidFill>
                  <a:schemeClr val="tx1"/>
                </a:solidFill>
                <a:latin typeface="Corbel" pitchFamily="34" charset="0"/>
                <a:cs typeface="Arial" charset="0"/>
              </a:rPr>
              <a:t>E</a:t>
            </a:r>
            <a:r>
              <a:rPr dirty="0" sz="2400" lang="en-US">
                <a:solidFill>
                  <a:schemeClr val="tx1"/>
                </a:solidFill>
                <a:latin typeface="Corbel" pitchFamily="34" charset="0"/>
                <a:cs typeface="Arial" charset="0"/>
              </a:rPr>
              <a:t>M</a:t>
            </a:r>
            <a:r>
              <a:rPr dirty="0" sz="2400" lang="en-US">
                <a:solidFill>
                  <a:schemeClr val="tx1"/>
                </a:solidFill>
                <a:latin typeface="Corbel" pitchFamily="34" charset="0"/>
                <a:cs typeface="Arial" charset="0"/>
              </a:rPr>
              <a:t>P</a:t>
            </a:r>
            <a:r>
              <a:rPr dirty="0" sz="2400" lang="en-US">
                <a:solidFill>
                  <a:schemeClr val="tx1"/>
                </a:solidFill>
                <a:latin typeface="Corbel" pitchFamily="34" charset="0"/>
                <a:cs typeface="Arial" charset="0"/>
              </a:rPr>
              <a:t>E</a:t>
            </a:r>
            <a:r>
              <a:rPr dirty="0" sz="2400" lang="en-US">
                <a:solidFill>
                  <a:schemeClr val="tx1"/>
                </a:solidFill>
                <a:latin typeface="Corbel" pitchFamily="34" charset="0"/>
                <a:cs typeface="Arial" charset="0"/>
              </a:rPr>
              <a:t>N</a:t>
            </a:r>
            <a:r>
              <a:rPr dirty="0" sz="2400" lang="en-US">
                <a:solidFill>
                  <a:schemeClr val="tx1"/>
                </a:solidFill>
                <a:latin typeface="Corbel" pitchFamily="34" charset="0"/>
                <a:cs typeface="Arial" charset="0"/>
              </a:rPr>
              <a:t>G</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RUHI</a:t>
            </a:r>
            <a:r>
              <a:rPr dirty="0" sz="2400" lang="en-US">
                <a:solidFill>
                  <a:schemeClr val="tx1"/>
                </a:solidFill>
                <a:latin typeface="Corbel" pitchFamily="34" charset="0"/>
                <a:cs typeface="Arial" charset="0"/>
              </a:rPr>
              <a:t>,</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K</a:t>
            </a:r>
            <a:r>
              <a:rPr dirty="0" sz="2400" lang="en-US">
                <a:solidFill>
                  <a:schemeClr val="tx1"/>
                </a:solidFill>
                <a:latin typeface="Corbel" pitchFamily="34" charset="0"/>
                <a:cs typeface="Arial" charset="0"/>
              </a:rPr>
              <a:t>U</a:t>
            </a:r>
            <a:r>
              <a:rPr dirty="0" sz="2400" lang="en-US">
                <a:solidFill>
                  <a:schemeClr val="tx1"/>
                </a:solidFill>
                <a:latin typeface="Corbel" pitchFamily="34" charset="0"/>
                <a:cs typeface="Arial" charset="0"/>
              </a:rPr>
              <a:t>R</a:t>
            </a:r>
            <a:r>
              <a:rPr dirty="0" sz="2400" lang="en-US">
                <a:solidFill>
                  <a:schemeClr val="tx1"/>
                </a:solidFill>
                <a:latin typeface="Corbel" pitchFamily="34" charset="0"/>
                <a:cs typeface="Arial" charset="0"/>
              </a:rPr>
              <a:t>V</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B</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G</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I</a:t>
            </a:r>
            <a:r>
              <a:rPr dirty="0" sz="2400" lang="en-US">
                <a:solidFill>
                  <a:schemeClr val="tx1"/>
                </a:solidFill>
                <a:latin typeface="Corbel" pitchFamily="34" charset="0"/>
                <a:cs typeface="Arial" charset="0"/>
              </a:rPr>
              <a:t>M</a:t>
            </a:r>
            <a:r>
              <a:rPr dirty="0" sz="2400" lang="en-US">
                <a:solidFill>
                  <a:schemeClr val="tx1"/>
                </a:solidFill>
                <a:latin typeface="Corbel" pitchFamily="34" charset="0"/>
                <a:cs typeface="Arial" charset="0"/>
              </a:rPr>
              <a:t>ANA</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H</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R</a:t>
            </a:r>
            <a:r>
              <a:rPr dirty="0" sz="2400" lang="en-US">
                <a:solidFill>
                  <a:schemeClr val="tx1"/>
                </a:solidFill>
                <a:latin typeface="Corbel" pitchFamily="34" charset="0"/>
                <a:cs typeface="Arial" charset="0"/>
              </a:rPr>
              <a:t>G</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K</a:t>
            </a:r>
            <a:r>
              <a:rPr dirty="0" sz="2400" lang="en-US">
                <a:solidFill>
                  <a:schemeClr val="tx1"/>
                </a:solidFill>
                <a:latin typeface="Corbel" pitchFamily="34" charset="0"/>
                <a:cs typeface="Arial" charset="0"/>
              </a:rPr>
              <a:t>E</a:t>
            </a:r>
            <a:r>
              <a:rPr dirty="0" sz="2400" lang="en-US">
                <a:solidFill>
                  <a:schemeClr val="tx1"/>
                </a:solidFill>
                <a:latin typeface="Corbel" pitchFamily="34" charset="0"/>
                <a:cs typeface="Arial" charset="0"/>
              </a:rPr>
              <a:t>S</a:t>
            </a:r>
            <a:r>
              <a:rPr dirty="0" sz="2400" lang="en-US">
                <a:solidFill>
                  <a:schemeClr val="tx1"/>
                </a:solidFill>
                <a:latin typeface="Corbel" pitchFamily="34" charset="0"/>
                <a:cs typeface="Arial" charset="0"/>
              </a:rPr>
              <a:t>E</a:t>
            </a:r>
            <a:r>
              <a:rPr dirty="0" sz="2400" lang="en-US">
                <a:solidFill>
                  <a:schemeClr val="tx1"/>
                </a:solidFill>
                <a:latin typeface="Corbel" pitchFamily="34" charset="0"/>
                <a:cs typeface="Arial" charset="0"/>
              </a:rPr>
              <a:t>I</a:t>
            </a:r>
            <a:r>
              <a:rPr dirty="0" sz="2400" lang="en-US">
                <a:solidFill>
                  <a:schemeClr val="tx1"/>
                </a:solidFill>
                <a:latin typeface="Corbel" pitchFamily="34" charset="0"/>
                <a:cs typeface="Arial" charset="0"/>
              </a:rPr>
              <a:t>M</a:t>
            </a:r>
            <a:r>
              <a:rPr dirty="0" sz="2400" lang="en-US">
                <a:solidFill>
                  <a:schemeClr val="tx1"/>
                </a:solidFill>
                <a:latin typeface="Corbel" pitchFamily="34" charset="0"/>
                <a:cs typeface="Arial" charset="0"/>
              </a:rPr>
              <a:t>BANGAN</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T</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U</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H</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R</a:t>
            </a:r>
            <a:r>
              <a:rPr dirty="0" sz="2400" lang="en-US">
                <a:solidFill>
                  <a:schemeClr val="tx1"/>
                </a:solidFill>
                <a:latin typeface="Corbel" pitchFamily="34" charset="0"/>
                <a:cs typeface="Arial" charset="0"/>
              </a:rPr>
              <a:t>G</a:t>
            </a:r>
            <a:r>
              <a:rPr dirty="0" sz="2400" lang="en-US">
                <a:solidFill>
                  <a:schemeClr val="tx1"/>
                </a:solidFill>
                <a:latin typeface="Corbel" pitchFamily="34" charset="0"/>
                <a:cs typeface="Arial" charset="0"/>
              </a:rPr>
              <a:t>A</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P</a:t>
            </a:r>
            <a:r>
              <a:rPr dirty="0" sz="2400" lang="en-US">
                <a:solidFill>
                  <a:schemeClr val="tx1"/>
                </a:solidFill>
                <a:latin typeface="Corbel" pitchFamily="34" charset="0"/>
                <a:cs typeface="Arial" charset="0"/>
              </a:rPr>
              <a:t>E</a:t>
            </a:r>
            <a:r>
              <a:rPr dirty="0" sz="2400" lang="en-US">
                <a:solidFill>
                  <a:schemeClr val="tx1"/>
                </a:solidFill>
                <a:latin typeface="Corbel" pitchFamily="34" charset="0"/>
                <a:cs typeface="Arial" charset="0"/>
              </a:rPr>
              <a:t>R</a:t>
            </a:r>
            <a:r>
              <a:rPr dirty="0" sz="2400" lang="en-US">
                <a:solidFill>
                  <a:schemeClr val="tx1"/>
                </a:solidFill>
                <a:latin typeface="Corbel" pitchFamily="34" charset="0"/>
                <a:cs typeface="Arial" charset="0"/>
              </a:rPr>
              <a:t>U</a:t>
            </a:r>
            <a:r>
              <a:rPr dirty="0" sz="2400" lang="en-US">
                <a:solidFill>
                  <a:schemeClr val="tx1"/>
                </a:solidFill>
                <a:latin typeface="Corbel" pitchFamily="34" charset="0"/>
                <a:cs typeface="Arial" charset="0"/>
              </a:rPr>
              <a:t>B</a:t>
            </a:r>
            <a:r>
              <a:rPr dirty="0" sz="2400" lang="en-US">
                <a:solidFill>
                  <a:schemeClr val="tx1"/>
                </a:solidFill>
                <a:latin typeface="Corbel" pitchFamily="34" charset="0"/>
                <a:cs typeface="Arial" charset="0"/>
              </a:rPr>
              <a:t>AHAN</a:t>
            </a:r>
            <a:r>
              <a:rPr dirty="0" sz="2400" lang="en-US">
                <a:solidFill>
                  <a:schemeClr val="tx1"/>
                </a:solidFill>
                <a:latin typeface="Corbel" pitchFamily="34" charset="0"/>
                <a:cs typeface="Arial" charset="0"/>
              </a:rPr>
              <a:t> </a:t>
            </a:r>
            <a:r>
              <a:rPr dirty="0" sz="2400" lang="en-US">
                <a:solidFill>
                  <a:schemeClr val="tx1"/>
                </a:solidFill>
                <a:latin typeface="Corbel" pitchFamily="34" charset="0"/>
                <a:cs typeface="Arial" charset="0"/>
              </a:rPr>
              <a:t>P</a:t>
            </a:r>
            <a:r>
              <a:rPr dirty="0" sz="2400" lang="en-US">
                <a:solidFill>
                  <a:schemeClr val="tx1"/>
                </a:solidFill>
                <a:latin typeface="Corbel" pitchFamily="34" charset="0"/>
                <a:cs typeface="Arial" charset="0"/>
              </a:rPr>
              <a:t>E</a:t>
            </a:r>
            <a:r>
              <a:rPr dirty="0" sz="2400" lang="en-US">
                <a:solidFill>
                  <a:schemeClr val="tx1"/>
                </a:solidFill>
                <a:latin typeface="Corbel" pitchFamily="34" charset="0"/>
                <a:cs typeface="Arial" charset="0"/>
              </a:rPr>
              <a:t>R</a:t>
            </a:r>
            <a:r>
              <a:rPr dirty="0" sz="2400" lang="en-US">
                <a:solidFill>
                  <a:schemeClr val="tx1"/>
                </a:solidFill>
                <a:latin typeface="Corbel" pitchFamily="34" charset="0"/>
                <a:cs typeface="Arial" charset="0"/>
              </a:rPr>
              <a:t>M</a:t>
            </a:r>
            <a:r>
              <a:rPr dirty="0" sz="2400" lang="en-US">
                <a:solidFill>
                  <a:schemeClr val="tx1"/>
                </a:solidFill>
                <a:latin typeface="Corbel" pitchFamily="34" charset="0"/>
                <a:cs typeface="Arial" charset="0"/>
              </a:rPr>
              <a:t>I</a:t>
            </a:r>
            <a:r>
              <a:rPr dirty="0" sz="2400" lang="en-US">
                <a:solidFill>
                  <a:schemeClr val="tx1"/>
                </a:solidFill>
                <a:latin typeface="Corbel" pitchFamily="34" charset="0"/>
                <a:cs typeface="Arial" charset="0"/>
              </a:rPr>
              <a:t>N</a:t>
            </a:r>
            <a:r>
              <a:rPr dirty="0" sz="2400" lang="en-US">
                <a:solidFill>
                  <a:schemeClr val="tx1"/>
                </a:solidFill>
                <a:latin typeface="Corbel" pitchFamily="34" charset="0"/>
                <a:cs typeface="Arial" charset="0"/>
              </a:rPr>
              <a:t>TAAN</a:t>
            </a:r>
            <a:r>
              <a:rPr dirty="0" sz="2400" lang="en-US">
                <a:solidFill>
                  <a:schemeClr val="tx1"/>
                </a:solidFill>
                <a:latin typeface="Corbel" pitchFamily="34" charset="0"/>
                <a:cs typeface="Arial" charset="0"/>
              </a:rPr>
              <a:t> DAN</a:t>
            </a:r>
            <a:r>
              <a:rPr dirty="0" sz="2400" lang="en-US">
                <a:solidFill>
                  <a:schemeClr val="tx1"/>
                </a:solidFill>
                <a:latin typeface="Corbel" pitchFamily="34" charset="0"/>
                <a:cs typeface="Arial" charset="0"/>
              </a:rPr>
              <a:t> PENAWARAN</a:t>
            </a:r>
            <a:endParaRPr dirty="0" sz="2400" lang="en-US">
              <a:latin typeface="Gill Sans MT Condensed" pitchFamily="34" charset="0"/>
              <a:ea typeface="Arial Unicode MS" pitchFamily="34" charset="-128"/>
              <a:cs typeface="Tahoma" pitchFamily="34" charset="0"/>
            </a:endParaRPr>
          </a:p>
        </p:txBody>
      </p:sp>
      <p:sp>
        <p:nvSpPr>
          <p:cNvPr id="1048583" name="Text Placeholder 4"/>
          <p:cNvSpPr>
            <a:spLocks noGrp="1"/>
          </p:cNvSpPr>
          <p:nvPr>
            <p:ph type="body" sz="quarter" idx="10"/>
          </p:nvPr>
        </p:nvSpPr>
        <p:spPr>
          <a:xfrm>
            <a:off x="914400" y="4973782"/>
            <a:ext cx="10515600" cy="1219200"/>
          </a:xfrm>
        </p:spPr>
        <p:txBody>
          <a:bodyPr/>
          <a:p>
            <a:r>
              <a:rPr dirty="0" sz="2400" lang="en-US">
                <a:solidFill>
                  <a:schemeClr val="tx1"/>
                </a:solidFill>
                <a:latin typeface="Bahnschrift" panose="020B0502040204020203" pitchFamily="34" charset="0"/>
              </a:rPr>
              <a:t>D</a:t>
            </a:r>
            <a:r>
              <a:rPr dirty="0" sz="2400" lang="en-US">
                <a:solidFill>
                  <a:schemeClr val="tx1"/>
                </a:solidFill>
                <a:latin typeface="Bahnschrift" panose="020B0502040204020203" pitchFamily="34" charset="0"/>
              </a:rPr>
              <a:t>I</a:t>
            </a:r>
            <a:r>
              <a:rPr dirty="0" sz="2400" lang="en-US">
                <a:solidFill>
                  <a:schemeClr val="tx1"/>
                </a:solidFill>
                <a:latin typeface="Bahnschrift" panose="020B0502040204020203" pitchFamily="34" charset="0"/>
              </a:rPr>
              <a:t>A</a:t>
            </a:r>
            <a:r>
              <a:rPr dirty="0" sz="2400" lang="en-US">
                <a:solidFill>
                  <a:schemeClr val="tx1"/>
                </a:solidFill>
                <a:latin typeface="Bahnschrift" panose="020B0502040204020203" pitchFamily="34" charset="0"/>
              </a:rPr>
              <a:t>N</a:t>
            </a:r>
            <a:r>
              <a:rPr dirty="0" sz="2400" lang="en-US">
                <a:solidFill>
                  <a:schemeClr val="tx1"/>
                </a:solidFill>
                <a:latin typeface="Bahnschrift" panose="020B0502040204020203" pitchFamily="34" charset="0"/>
              </a:rPr>
              <a:t> </a:t>
            </a:r>
            <a:r>
              <a:rPr dirty="0" sz="2400" lang="en-US">
                <a:solidFill>
                  <a:schemeClr val="tx1"/>
                </a:solidFill>
                <a:latin typeface="Bahnschrift" panose="020B0502040204020203" pitchFamily="34" charset="0"/>
              </a:rPr>
              <a:t>R</a:t>
            </a:r>
            <a:r>
              <a:rPr dirty="0" sz="2400" lang="en-US">
                <a:solidFill>
                  <a:schemeClr val="tx1"/>
                </a:solidFill>
                <a:latin typeface="Bahnschrift" panose="020B0502040204020203" pitchFamily="34" charset="0"/>
              </a:rPr>
              <a:t>E</a:t>
            </a:r>
            <a:r>
              <a:rPr dirty="0" sz="2400" lang="en-US">
                <a:solidFill>
                  <a:schemeClr val="tx1"/>
                </a:solidFill>
                <a:latin typeface="Bahnschrift" panose="020B0502040204020203" pitchFamily="34" charset="0"/>
              </a:rPr>
              <a:t>T</a:t>
            </a:r>
            <a:r>
              <a:rPr dirty="0" sz="2400" lang="en-US">
                <a:solidFill>
                  <a:schemeClr val="tx1"/>
                </a:solidFill>
                <a:latin typeface="Bahnschrift" panose="020B0502040204020203" pitchFamily="34" charset="0"/>
              </a:rPr>
              <a:t>N</a:t>
            </a:r>
            <a:r>
              <a:rPr dirty="0" sz="2400" lang="en-US">
                <a:solidFill>
                  <a:schemeClr val="tx1"/>
                </a:solidFill>
                <a:latin typeface="Bahnschrift" panose="020B0502040204020203" pitchFamily="34" charset="0"/>
              </a:rPr>
              <a:t>A</a:t>
            </a:r>
            <a:r>
              <a:rPr dirty="0" sz="2400" lang="en-US">
                <a:solidFill>
                  <a:schemeClr val="tx1"/>
                </a:solidFill>
                <a:latin typeface="Bahnschrift" panose="020B0502040204020203" pitchFamily="34" charset="0"/>
              </a:rPr>
              <a:t>NINGDIAH</a:t>
            </a:r>
            <a:r>
              <a:rPr dirty="0" sz="2400" lang="en-US">
                <a:solidFill>
                  <a:schemeClr val="tx1"/>
                </a:solidFill>
                <a:latin typeface="Bahnschrift" panose="020B0502040204020203" pitchFamily="34" charset="0"/>
              </a:rPr>
              <a:t>,</a:t>
            </a:r>
            <a:r>
              <a:rPr dirty="0" sz="2400" lang="en-US">
                <a:solidFill>
                  <a:schemeClr val="tx1"/>
                </a:solidFill>
                <a:latin typeface="Bahnschrift" panose="020B0502040204020203" pitchFamily="34" charset="0"/>
              </a:rPr>
              <a:t> </a:t>
            </a:r>
            <a:r>
              <a:rPr dirty="0" sz="2400" lang="en-US">
                <a:solidFill>
                  <a:schemeClr val="tx1"/>
                </a:solidFill>
                <a:latin typeface="Bahnschrift" panose="020B0502040204020203" pitchFamily="34" charset="0"/>
              </a:rPr>
              <a:t>S</a:t>
            </a:r>
            <a:r>
              <a:rPr dirty="0" sz="2400" lang="en-US">
                <a:solidFill>
                  <a:schemeClr val="tx1"/>
                </a:solidFill>
                <a:latin typeface="Bahnschrift" panose="020B0502040204020203" pitchFamily="34" charset="0"/>
              </a:rPr>
              <a:t>.</a:t>
            </a:r>
            <a:r>
              <a:rPr dirty="0" sz="2400" lang="en-US">
                <a:solidFill>
                  <a:schemeClr val="tx1"/>
                </a:solidFill>
                <a:latin typeface="Bahnschrift" panose="020B0502040204020203" pitchFamily="34" charset="0"/>
              </a:rPr>
              <a:t>E</a:t>
            </a:r>
            <a:r>
              <a:rPr dirty="0" sz="2400" lang="en-US">
                <a:solidFill>
                  <a:schemeClr val="tx1"/>
                </a:solidFill>
                <a:latin typeface="Bahnschrift" panose="020B0502040204020203" pitchFamily="34" charset="0"/>
              </a:rPr>
              <a:t>.</a:t>
            </a:r>
            <a:r>
              <a:rPr dirty="0" sz="2400" lang="en-US">
                <a:solidFill>
                  <a:schemeClr val="tx1"/>
                </a:solidFill>
                <a:latin typeface="Bahnschrift" panose="020B0502040204020203" pitchFamily="34" charset="0"/>
              </a:rPr>
              <a:t>,</a:t>
            </a:r>
            <a:r>
              <a:rPr dirty="0" sz="2400" lang="en-US">
                <a:solidFill>
                  <a:schemeClr val="tx1"/>
                </a:solidFill>
                <a:latin typeface="Bahnschrift" panose="020B0502040204020203" pitchFamily="34" charset="0"/>
              </a:rPr>
              <a:t> </a:t>
            </a:r>
            <a:r>
              <a:rPr dirty="0" sz="2400" lang="en-US">
                <a:solidFill>
                  <a:schemeClr val="tx1"/>
                </a:solidFill>
                <a:latin typeface="Bahnschrift" panose="020B0502040204020203" pitchFamily="34" charset="0"/>
              </a:rPr>
              <a:t>M</a:t>
            </a:r>
            <a:r>
              <a:rPr dirty="0" sz="2400" lang="en-US">
                <a:solidFill>
                  <a:schemeClr val="tx1"/>
                </a:solidFill>
                <a:latin typeface="Bahnschrift" panose="020B0502040204020203" pitchFamily="34" charset="0"/>
              </a:rPr>
              <a:t>.</a:t>
            </a:r>
            <a:r>
              <a:rPr dirty="0" sz="2400" lang="en-US">
                <a:solidFill>
                  <a:schemeClr val="tx1"/>
                </a:solidFill>
                <a:latin typeface="Bahnschrift" panose="020B0502040204020203" pitchFamily="34" charset="0"/>
              </a:rPr>
              <a:t>S</a:t>
            </a:r>
            <a:r>
              <a:rPr dirty="0" sz="2400" lang="en-US">
                <a:solidFill>
                  <a:schemeClr val="tx1"/>
                </a:solidFill>
                <a:latin typeface="Bahnschrift" panose="020B0502040204020203" pitchFamily="34" charset="0"/>
              </a:rPr>
              <a:t>i</a:t>
            </a:r>
            <a:endParaRPr dirty="0" sz="2400" lang="en-US">
              <a:solidFill>
                <a:schemeClr val="tx1"/>
              </a:solidFill>
              <a:latin typeface="Bahnschrift" panose="020B0502040204020203" pitchFamily="34" charset="0"/>
            </a:endParaRPr>
          </a:p>
          <a:p>
            <a:r>
              <a:rPr dirty="0" sz="2400" lang="en-US" err="1">
                <a:solidFill>
                  <a:schemeClr val="tx1"/>
                </a:solidFill>
                <a:latin typeface="Bahnschrift" panose="020B0502040204020203" pitchFamily="34" charset="0"/>
              </a:rPr>
              <a:t>Disampaikan</a:t>
            </a:r>
            <a:r>
              <a:rPr dirty="0" sz="2400" lang="en-US">
                <a:solidFill>
                  <a:schemeClr val="tx1"/>
                </a:solidFill>
                <a:latin typeface="Bahnschrift" panose="020B0502040204020203" pitchFamily="34" charset="0"/>
              </a:rPr>
              <a:t> </a:t>
            </a:r>
            <a:r>
              <a:rPr dirty="0" sz="2400" lang="en-US" err="1">
                <a:solidFill>
                  <a:schemeClr val="tx1"/>
                </a:solidFill>
                <a:latin typeface="Bahnschrift" panose="020B0502040204020203" pitchFamily="34" charset="0"/>
              </a:rPr>
              <a:t>pada</a:t>
            </a:r>
            <a:r>
              <a:rPr dirty="0" sz="2400" lang="en-US">
                <a:solidFill>
                  <a:schemeClr val="tx1"/>
                </a:solidFill>
                <a:latin typeface="Bahnschrift" panose="020B0502040204020203" pitchFamily="34" charset="0"/>
              </a:rPr>
              <a:t> </a:t>
            </a:r>
            <a:r>
              <a:rPr dirty="0" sz="2400" lang="en-US" err="1">
                <a:solidFill>
                  <a:schemeClr val="tx1"/>
                </a:solidFill>
                <a:latin typeface="Bahnschrift" panose="020B0502040204020203" pitchFamily="34" charset="0"/>
              </a:rPr>
              <a:t>Kuliah</a:t>
            </a:r>
            <a:r>
              <a:rPr dirty="0" sz="2400" lang="en-US">
                <a:solidFill>
                  <a:schemeClr val="tx1"/>
                </a:solidFill>
                <a:latin typeface="Bahnschrift" panose="020B0502040204020203" pitchFamily="34" charset="0"/>
              </a:rPr>
              <a:t> MK </a:t>
            </a:r>
            <a:r>
              <a:rPr dirty="0" sz="2400" lang="en-US">
                <a:solidFill>
                  <a:schemeClr val="tx1"/>
                </a:solidFill>
                <a:latin typeface="Bahnschrift" panose="020B0502040204020203" pitchFamily="34" charset="0"/>
              </a:rPr>
              <a:t>EKONOMI</a:t>
            </a:r>
            <a:r>
              <a:rPr dirty="0" sz="2400" lang="en-US">
                <a:solidFill>
                  <a:schemeClr val="tx1"/>
                </a:solidFill>
                <a:latin typeface="Bahnschrift" panose="020B0502040204020203" pitchFamily="34" charset="0"/>
              </a:rPr>
              <a:t> PENGANTAR</a:t>
            </a:r>
            <a:endParaRPr altLang="en-US" sz="2400" lang="zh-CN"/>
          </a:p>
          <a:p>
            <a:r>
              <a:rPr altLang="en-US" dirty="0" sz="2400" lang="en-US">
                <a:solidFill>
                  <a:schemeClr val="tx1"/>
                </a:solidFill>
                <a:latin typeface="Bahnschrift" panose="020B0502040204020203" pitchFamily="34" charset="0"/>
              </a:rPr>
              <a:t>2</a:t>
            </a:r>
            <a:r>
              <a:rPr altLang="en-US" dirty="0" sz="2400" lang="en-US">
                <a:solidFill>
                  <a:schemeClr val="tx1"/>
                </a:solidFill>
                <a:latin typeface="Bahnschrift" panose="020B0502040204020203" pitchFamily="34" charset="0"/>
              </a:rPr>
              <a:t>0</a:t>
            </a:r>
            <a:r>
              <a:rPr altLang="en-US" dirty="0" sz="2400" lang="en-US">
                <a:solidFill>
                  <a:schemeClr val="tx1"/>
                </a:solidFill>
                <a:latin typeface="Bahnschrift" panose="020B0502040204020203" pitchFamily="34" charset="0"/>
              </a:rPr>
              <a:t>2</a:t>
            </a:r>
            <a:r>
              <a:rPr altLang="en-US" dirty="0" sz="2400" lang="en-US">
                <a:solidFill>
                  <a:schemeClr val="tx1"/>
                </a:solidFill>
                <a:latin typeface="Bahnschrift" panose="020B0502040204020203" pitchFamily="34" charset="0"/>
              </a:rPr>
              <a:t>1</a:t>
            </a:r>
            <a:endParaRPr altLang="en-US" sz="2400" lang="zh-CN"/>
          </a:p>
          <a:p>
            <a:endParaRPr dirty="0" sz="2400" lang="en-US">
              <a:solidFill>
                <a:schemeClr val="tx1"/>
              </a:solidFill>
              <a:latin typeface="Bahnschrift" panose="020B0502040204020203" pitchFamily="34" charset="0"/>
            </a:endParaRPr>
          </a:p>
        </p:txBody>
      </p:sp>
      <p:sp>
        <p:nvSpPr>
          <p:cNvPr id="1048584" name=""/>
          <p:cNvSpPr txBox="1"/>
          <p:nvPr/>
        </p:nvSpPr>
        <p:spPr>
          <a:xfrm>
            <a:off x="5626037" y="3864728"/>
            <a:ext cx="4000000" cy="447040"/>
          </a:xfrm>
          <a:prstGeom prst="rect"/>
        </p:spPr>
        <p:txBody>
          <a:bodyPr rtlCol="0" wrap="square">
            <a:spAutoFit/>
          </a:bodyPr>
          <a:p>
            <a:r>
              <a:rPr sz="2400" lang="en-US">
                <a:solidFill>
                  <a:srgbClr val="000000"/>
                </a:solidFill>
              </a:rPr>
              <a:t>T</a:t>
            </a:r>
            <a:r>
              <a:rPr sz="2400" lang="en-US">
                <a:solidFill>
                  <a:srgbClr val="000000"/>
                </a:solidFill>
              </a:rPr>
              <a:t>e</a:t>
            </a:r>
            <a:r>
              <a:rPr sz="2400" lang="en-US">
                <a:solidFill>
                  <a:srgbClr val="000000"/>
                </a:solidFill>
              </a:rPr>
              <a:t>o</a:t>
            </a:r>
            <a:r>
              <a:rPr sz="2400" lang="en-US">
                <a:solidFill>
                  <a:srgbClr val="000000"/>
                </a:solidFill>
              </a:rPr>
              <a:t>r</a:t>
            </a:r>
            <a:r>
              <a:rPr sz="2400" lang="en-US">
                <a:solidFill>
                  <a:srgbClr val="000000"/>
                </a:solidFill>
              </a:rPr>
              <a:t>i</a:t>
            </a:r>
            <a:r>
              <a:rPr sz="2400" lang="en-US">
                <a:solidFill>
                  <a:srgbClr val="000000"/>
                </a:solidFill>
              </a:rPr>
              <a:t> </a:t>
            </a:r>
            <a:r>
              <a:rPr sz="2400" lang="en-US">
                <a:solidFill>
                  <a:srgbClr val="000000"/>
                </a:solidFill>
              </a:rPr>
              <a:t>3</a:t>
            </a:r>
            <a:endParaRPr sz="2400" lang="in-ID">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19" name=""/>
          <p:cNvSpPr>
            <a:spLocks noGrp="1"/>
          </p:cNvSpPr>
          <p:nvPr>
            <p:ph type="title" hasCustomPrompt="1"/>
          </p:nvPr>
        </p:nvSpPr>
        <p:spPr>
          <a:xfrm>
            <a:off x="838200" y="997196"/>
            <a:ext cx="10515600" cy="936104"/>
          </a:xfrm>
        </p:spPr>
        <p:txBody>
          <a:bodyPr/>
          <a:p>
            <a:pPr algn="l"/>
            <a:r>
              <a:rPr lang="en-US">
                <a:solidFill>
                  <a:srgbClr val="FF6600"/>
                </a:solidFill>
                <a:effectLst>
                  <a:outerShdw algn="br" blurRad="38100" dir="2700000" dist="38100" rotWithShape="0">
                    <a:srgbClr val="000000"/>
                  </a:outerShdw>
                </a:effectLst>
              </a:rPr>
              <a:t>C</a:t>
            </a:r>
            <a:r>
              <a:rPr lang="en-US">
                <a:solidFill>
                  <a:srgbClr val="FF6600"/>
                </a:solidFill>
                <a:effectLst>
                  <a:outerShdw algn="br" blurRad="38100" dir="2700000" dist="38100" rotWithShape="0">
                    <a:srgbClr val="000000"/>
                  </a:outerShdw>
                </a:effectLst>
              </a:rPr>
              <a:t>o</a:t>
            </a:r>
            <a:r>
              <a:rPr lang="en-US">
                <a:solidFill>
                  <a:srgbClr val="FF6600"/>
                </a:solidFill>
                <a:effectLst>
                  <a:outerShdw algn="br" blurRad="38100" dir="2700000" dist="38100" rotWithShape="0">
                    <a:srgbClr val="000000"/>
                  </a:outerShdw>
                </a:effectLst>
              </a:rPr>
              <a:t>n</a:t>
            </a:r>
            <a:r>
              <a:rPr lang="en-US">
                <a:solidFill>
                  <a:srgbClr val="FF6600"/>
                </a:solidFill>
                <a:effectLst>
                  <a:outerShdw algn="br" blurRad="38100" dir="2700000" dist="38100" rotWithShape="0">
                    <a:srgbClr val="000000"/>
                  </a:outerShdw>
                </a:effectLst>
              </a:rPr>
              <a:t>toh</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K</a:t>
            </a:r>
            <a:r>
              <a:rPr lang="en-US">
                <a:solidFill>
                  <a:srgbClr val="FF6600"/>
                </a:solidFill>
                <a:effectLst>
                  <a:outerShdw algn="br" blurRad="38100" dir="2700000" dist="38100" rotWithShape="0">
                    <a:srgbClr val="000000"/>
                  </a:outerShdw>
                </a:effectLst>
              </a:rPr>
              <a:t>u</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v</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Penawaran</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o</a:t>
            </a:r>
            <a:r>
              <a:rPr lang="en-US">
                <a:solidFill>
                  <a:srgbClr val="FF6600"/>
                </a:solidFill>
                <a:effectLst>
                  <a:outerShdw algn="br" blurRad="38100" dir="2700000" dist="38100" rotWithShape="0">
                    <a:srgbClr val="000000"/>
                  </a:outerShdw>
                </a:effectLst>
              </a:rPr>
              <a:t>t</a:t>
            </a:r>
            <a:r>
              <a:rPr lang="en-US">
                <a:solidFill>
                  <a:srgbClr val="FF6600"/>
                </a:solidFill>
                <a:effectLst>
                  <a:outerShdw algn="br" blurRad="38100" dir="2700000" dist="38100" rotWithShape="0">
                    <a:srgbClr val="000000"/>
                  </a:outerShdw>
                </a:effectLst>
              </a:rPr>
              <a:t>i</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Co</a:t>
            </a:r>
            <a:r>
              <a:rPr lang="en-US">
                <a:solidFill>
                  <a:srgbClr val="FF6600"/>
                </a:solidFill>
                <a:effectLst>
                  <a:outerShdw algn="br" blurRad="38100" dir="2700000" dist="38100" rotWithShape="0">
                    <a:srgbClr val="000000"/>
                  </a:outerShdw>
                </a:effectLst>
              </a:rPr>
              <a:t>k</a:t>
            </a:r>
            <a:r>
              <a:rPr lang="en-US">
                <a:solidFill>
                  <a:srgbClr val="FF6600"/>
                </a:solidFill>
                <a:effectLst>
                  <a:outerShdw algn="br" blurRad="38100" dir="2700000" dist="38100" rotWithShape="0">
                    <a:srgbClr val="000000"/>
                  </a:outerShdw>
                </a:effectLst>
              </a:rPr>
              <a:t>l</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t</a:t>
            </a:r>
            <a:endParaRPr lang="in-ID">
              <a:solidFill>
                <a:srgbClr val="FF6600"/>
              </a:solidFill>
              <a:effectLst>
                <a:outerShdw algn="br" blurRad="38100" dir="2700000" dist="38100" rotWithShape="0">
                  <a:srgbClr val="000000"/>
                </a:outerShdw>
              </a:effectLst>
            </a:endParaRPr>
          </a:p>
        </p:txBody>
      </p:sp>
      <p:pic>
        <p:nvPicPr>
          <p:cNvPr id="2097163" name=""/>
          <p:cNvPicPr>
            <a:picLocks/>
          </p:cNvPicPr>
          <p:nvPr/>
        </p:nvPicPr>
        <p:blipFill>
          <a:blip xmlns:r="http://schemas.openxmlformats.org/officeDocument/2006/relationships" r:embed="rId1"/>
          <a:stretch>
            <a:fillRect/>
          </a:stretch>
        </p:blipFill>
        <p:spPr>
          <a:xfrm rot="0">
            <a:off x="1189182" y="2279277"/>
            <a:ext cx="9529626" cy="3878132"/>
          </a:xfrm>
          <a:prstGeom prst="rec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20" name=""/>
          <p:cNvSpPr>
            <a:spLocks noGrp="1"/>
          </p:cNvSpPr>
          <p:nvPr>
            <p:ph type="title" hasCustomPrompt="1"/>
          </p:nvPr>
        </p:nvSpPr>
        <p:spPr>
          <a:xfrm>
            <a:off x="764976" y="920083"/>
            <a:ext cx="10515600" cy="936104"/>
          </a:xfrm>
        </p:spPr>
        <p:txBody>
          <a:bodyPr/>
          <a:p>
            <a:pPr algn="l"/>
            <a:r>
              <a:rPr lang="en-US">
                <a:solidFill>
                  <a:srgbClr val="FF6600"/>
                </a:solidFill>
                <a:effectLst>
                  <a:outerShdw algn="br" blurRad="38100" dir="2700000" dist="38100" rotWithShape="0">
                    <a:srgbClr val="000000"/>
                  </a:outerShdw>
                </a:effectLst>
              </a:rPr>
              <a:t>K</a:t>
            </a:r>
            <a:r>
              <a:rPr lang="en-US">
                <a:solidFill>
                  <a:srgbClr val="FF6600"/>
                </a:solidFill>
                <a:effectLst>
                  <a:outerShdw algn="br" blurRad="38100" dir="2700000" dist="38100" rotWithShape="0">
                    <a:srgbClr val="000000"/>
                  </a:outerShdw>
                </a:effectLst>
              </a:rPr>
              <a:t>U</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V</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K</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S</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I</a:t>
            </a:r>
            <a:r>
              <a:rPr lang="en-US">
                <a:solidFill>
                  <a:srgbClr val="FF6600"/>
                </a:solidFill>
                <a:effectLst>
                  <a:outerShdw algn="br" blurRad="38100" dir="2700000" dist="38100" rotWithShape="0">
                    <a:srgbClr val="000000"/>
                  </a:outerShdw>
                </a:effectLst>
              </a:rPr>
              <a:t>M</a:t>
            </a:r>
            <a:r>
              <a:rPr lang="en-US">
                <a:solidFill>
                  <a:srgbClr val="FF6600"/>
                </a:solidFill>
                <a:effectLst>
                  <a:outerShdw algn="br" blurRad="38100" dir="2700000" dist="38100" rotWithShape="0">
                    <a:srgbClr val="000000"/>
                  </a:outerShdw>
                </a:effectLst>
              </a:rPr>
              <a:t>BANGAN</a:t>
            </a:r>
            <a:endParaRPr lang="in-ID">
              <a:solidFill>
                <a:srgbClr val="FF6600"/>
              </a:solidFill>
              <a:effectLst>
                <a:outerShdw algn="br" blurRad="38100" dir="2700000" dist="38100" rotWithShape="0">
                  <a:srgbClr val="000000"/>
                </a:outerShdw>
              </a:effectLst>
            </a:endParaRPr>
          </a:p>
        </p:txBody>
      </p:sp>
      <p:sp>
        <p:nvSpPr>
          <p:cNvPr id="1048621" name=""/>
          <p:cNvSpPr>
            <a:spLocks noGrp="1"/>
          </p:cNvSpPr>
          <p:nvPr>
            <p:ph type="body" sz="quarter" idx="10" hasCustomPrompt="1"/>
          </p:nvPr>
        </p:nvSpPr>
        <p:spPr>
          <a:xfrm>
            <a:off x="764976" y="4035423"/>
            <a:ext cx="10515600" cy="647700"/>
          </a:xfrm>
        </p:spPr>
        <p:txBody>
          <a:bodyPr/>
          <a:p>
            <a:pPr algn="l">
              <a:lnSpc>
                <a:spcPct val="150000"/>
              </a:lnSpc>
            </a:pPr>
            <a:r>
              <a:rPr lang="in-ID">
                <a:solidFill>
                  <a:srgbClr val="000000"/>
                </a:solidFill>
              </a:rPr>
              <a:t>Kurva di atas menjelaskan proses terbentuknya keseimbangan pasar. Permintaan pasar sebesar DD dan penawarannya sebesar SS. Perpotongan kurva SS dan DD merupakan titik keseimbangan pasar yaitu titik E. Pada titik E, jumlah barang yang diminta dan jumlah barang yang ditawarkan adalah sama yaitu sebanyak Qpasar. Sedangkan harga pasar yang terbentuk adalah sebesar Ppasar. </a:t>
            </a:r>
            <a:endParaRPr lang="in-ID">
              <a:solidFill>
                <a:srgbClr val="000000"/>
              </a:solidFill>
            </a:endParaRPr>
          </a:p>
          <a:p>
            <a:pPr algn="l">
              <a:lnSpc>
                <a:spcPct val="150000"/>
              </a:lnSpc>
            </a:pPr>
            <a:endParaRPr lang="in-ID">
              <a:solidFill>
                <a:srgbClr val="000000"/>
              </a:solidFill>
            </a:endParaRPr>
          </a:p>
        </p:txBody>
      </p:sp>
      <p:pic>
        <p:nvPicPr>
          <p:cNvPr id="2097164" name=""/>
          <p:cNvPicPr>
            <a:picLocks/>
          </p:cNvPicPr>
          <p:nvPr/>
        </p:nvPicPr>
        <p:blipFill>
          <a:blip xmlns:r="http://schemas.openxmlformats.org/officeDocument/2006/relationships" r:embed="rId1"/>
          <a:stretch>
            <a:fillRect/>
          </a:stretch>
        </p:blipFill>
        <p:spPr>
          <a:xfrm rot="0">
            <a:off x="3742881" y="2007584"/>
            <a:ext cx="3833091" cy="1850619"/>
          </a:xfrm>
          <a:prstGeom prst="rec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22" name=""/>
          <p:cNvSpPr>
            <a:spLocks noGrp="1"/>
          </p:cNvSpPr>
          <p:nvPr>
            <p:ph type="title" hasCustomPrompt="1"/>
          </p:nvPr>
        </p:nvSpPr>
        <p:spPr>
          <a:xfrm>
            <a:off x="578576" y="1021412"/>
            <a:ext cx="10515600" cy="936104"/>
          </a:xfrm>
        </p:spPr>
        <p:txBody>
          <a:bodyPr/>
          <a:p>
            <a:pPr algn="l"/>
            <a:r>
              <a:rPr lang="en-US">
                <a:solidFill>
                  <a:srgbClr val="FF6600"/>
                </a:solidFill>
                <a:effectLst>
                  <a:outerShdw algn="br" blurRad="38100" dir="2700000" dist="38100" rotWithShape="0">
                    <a:srgbClr val="000000"/>
                  </a:outerShdw>
                </a:effectLst>
              </a:rPr>
              <a:t>C</a:t>
            </a:r>
            <a:r>
              <a:rPr lang="en-US">
                <a:solidFill>
                  <a:srgbClr val="FF6600"/>
                </a:solidFill>
                <a:effectLst>
                  <a:outerShdw algn="br" blurRad="38100" dir="2700000" dist="38100" rotWithShape="0">
                    <a:srgbClr val="000000"/>
                  </a:outerShdw>
                </a:effectLst>
              </a:rPr>
              <a:t>o</a:t>
            </a:r>
            <a:r>
              <a:rPr lang="en-US">
                <a:solidFill>
                  <a:srgbClr val="FF6600"/>
                </a:solidFill>
                <a:effectLst>
                  <a:outerShdw algn="br" blurRad="38100" dir="2700000" dist="38100" rotWithShape="0">
                    <a:srgbClr val="000000"/>
                  </a:outerShdw>
                </a:effectLst>
              </a:rPr>
              <a:t>n</a:t>
            </a:r>
            <a:r>
              <a:rPr lang="en-US">
                <a:solidFill>
                  <a:srgbClr val="FF6600"/>
                </a:solidFill>
                <a:effectLst>
                  <a:outerShdw algn="br" blurRad="38100" dir="2700000" dist="38100" rotWithShape="0">
                    <a:srgbClr val="000000"/>
                  </a:outerShdw>
                </a:effectLst>
              </a:rPr>
              <a:t>t</a:t>
            </a:r>
            <a:r>
              <a:rPr lang="en-US">
                <a:solidFill>
                  <a:srgbClr val="FF6600"/>
                </a:solidFill>
                <a:effectLst>
                  <a:outerShdw algn="br" blurRad="38100" dir="2700000" dist="38100" rotWithShape="0">
                    <a:srgbClr val="000000"/>
                  </a:outerShdw>
                </a:effectLst>
              </a:rPr>
              <a:t>oh</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Kurva</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K</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s</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i</a:t>
            </a:r>
            <a:r>
              <a:rPr lang="en-US">
                <a:solidFill>
                  <a:srgbClr val="FF6600"/>
                </a:solidFill>
                <a:effectLst>
                  <a:outerShdw algn="br" blurRad="38100" dir="2700000" dist="38100" rotWithShape="0">
                    <a:srgbClr val="000000"/>
                  </a:outerShdw>
                </a:effectLst>
              </a:rPr>
              <a:t>m</a:t>
            </a:r>
            <a:r>
              <a:rPr lang="en-US">
                <a:solidFill>
                  <a:srgbClr val="FF6600"/>
                </a:solidFill>
                <a:effectLst>
                  <a:outerShdw algn="br" blurRad="38100" dir="2700000" dist="38100" rotWithShape="0">
                    <a:srgbClr val="000000"/>
                  </a:outerShdw>
                </a:effectLst>
              </a:rPr>
              <a:t>bangan</a:t>
            </a:r>
            <a:endParaRPr lang="in-ID">
              <a:solidFill>
                <a:srgbClr val="FF6600"/>
              </a:solidFill>
              <a:effectLst>
                <a:outerShdw algn="br" blurRad="38100" dir="2700000" dist="38100" rotWithShape="0">
                  <a:srgbClr val="000000"/>
                </a:outerShdw>
              </a:effectLst>
            </a:endParaRPr>
          </a:p>
        </p:txBody>
      </p:sp>
      <p:pic>
        <p:nvPicPr>
          <p:cNvPr id="2097165" name=""/>
          <p:cNvPicPr>
            <a:picLocks/>
          </p:cNvPicPr>
          <p:nvPr/>
        </p:nvPicPr>
        <p:blipFill>
          <a:blip xmlns:r="http://schemas.openxmlformats.org/officeDocument/2006/relationships" r:embed="rId1"/>
          <a:stretch>
            <a:fillRect/>
          </a:stretch>
        </p:blipFill>
        <p:spPr>
          <a:xfrm rot="0">
            <a:off x="578575" y="2284782"/>
            <a:ext cx="5943082" cy="3006560"/>
          </a:xfrm>
          <a:prstGeom prst="rect"/>
        </p:spPr>
      </p:pic>
      <p:pic>
        <p:nvPicPr>
          <p:cNvPr id="2097166" name=""/>
          <p:cNvPicPr>
            <a:picLocks/>
          </p:cNvPicPr>
          <p:nvPr/>
        </p:nvPicPr>
        <p:blipFill>
          <a:blip xmlns:r="http://schemas.openxmlformats.org/officeDocument/2006/relationships" r:embed="rId2"/>
          <a:stretch>
            <a:fillRect/>
          </a:stretch>
        </p:blipFill>
        <p:spPr>
          <a:xfrm rot="21600000">
            <a:off x="6941037" y="2284781"/>
            <a:ext cx="4683599" cy="3060759"/>
          </a:xfrm>
          <a:prstGeom prst="rec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23" name=""/>
          <p:cNvSpPr>
            <a:spLocks noGrp="1"/>
          </p:cNvSpPr>
          <p:nvPr>
            <p:ph type="title" hasCustomPrompt="1"/>
          </p:nvPr>
        </p:nvSpPr>
        <p:spPr>
          <a:xfrm>
            <a:off x="504115" y="577061"/>
            <a:ext cx="10515600" cy="936104"/>
          </a:xfrm>
        </p:spPr>
        <p:txBody>
          <a:bodyPr/>
          <a:p>
            <a:pPr algn="l"/>
            <a:r>
              <a:rPr lang="en-US"/>
              <a:t>L</a:t>
            </a:r>
            <a:r>
              <a:rPr lang="en-US"/>
              <a:t>a</a:t>
            </a:r>
            <a:r>
              <a:rPr lang="en-US"/>
              <a:t>n</a:t>
            </a:r>
            <a:r>
              <a:rPr lang="en-US"/>
              <a:t>j</a:t>
            </a:r>
            <a:r>
              <a:rPr lang="en-US"/>
              <a:t>u</a:t>
            </a:r>
            <a:r>
              <a:rPr lang="en-US"/>
              <a:t>t</a:t>
            </a:r>
            <a:r>
              <a:rPr lang="en-US"/>
              <a:t>a</a:t>
            </a:r>
            <a:r>
              <a:rPr lang="en-US"/>
              <a:t>n</a:t>
            </a:r>
            <a:r>
              <a:rPr lang="en-US"/>
              <a:t>.</a:t>
            </a:r>
            <a:r>
              <a:rPr lang="en-US"/>
              <a:t>.</a:t>
            </a:r>
            <a:r>
              <a:rPr lang="en-US"/>
              <a:t>.</a:t>
            </a:r>
            <a:endParaRPr lang="in-ID"/>
          </a:p>
        </p:txBody>
      </p:sp>
      <p:sp>
        <p:nvSpPr>
          <p:cNvPr id="1048624" name=""/>
          <p:cNvSpPr>
            <a:spLocks noGrp="1"/>
          </p:cNvSpPr>
          <p:nvPr>
            <p:ph type="body" sz="quarter" idx="10" hasCustomPrompt="1"/>
          </p:nvPr>
        </p:nvSpPr>
        <p:spPr>
          <a:xfrm>
            <a:off x="1037184" y="1513165"/>
            <a:ext cx="10515600" cy="647700"/>
          </a:xfrm>
        </p:spPr>
        <p:txBody>
          <a:bodyPr/>
          <a:p>
            <a:pPr algn="l">
              <a:lnSpc>
                <a:spcPct val="150000"/>
              </a:lnSpc>
            </a:pPr>
            <a:endParaRPr lang="in-ID">
              <a:solidFill>
                <a:srgbClr val="000000"/>
              </a:solidFill>
            </a:endParaRPr>
          </a:p>
          <a:p>
            <a:pPr algn="l">
              <a:lnSpc>
                <a:spcPct val="150000"/>
              </a:lnSpc>
            </a:pPr>
            <a:r>
              <a:rPr lang="en-US">
                <a:solidFill>
                  <a:srgbClr val="000000"/>
                </a:solidFill>
              </a:rPr>
              <a:t>Pada tabel dan kurva </a:t>
            </a:r>
            <a:r>
              <a:rPr lang="en-US">
                <a:solidFill>
                  <a:srgbClr val="000000"/>
                </a:solidFill>
              </a:rPr>
              <a:t>tersebut</a:t>
            </a:r>
            <a:r>
              <a:rPr lang="en-US">
                <a:solidFill>
                  <a:srgbClr val="000000"/>
                </a:solidFill>
              </a:rPr>
              <a:t> dapat dilihat bahwa, pada harga Rp. 3.000,00 ada jumlah yang sama antara permintaan dan penawaran sebanyak 30 unit. Garis potong E menunjukkan perpotongan kurva permintaan dengan kurva penawaran yang disebut dengan harga keseimbangan (equilibrium price). Hal ini terjadi saat jumlah permintaan dan penawaran sama sehingga keseimbanga pasar dapat tercapai.</a:t>
            </a:r>
            <a:endParaRPr lang="in-ID">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25" name=""/>
          <p:cNvSpPr>
            <a:spLocks noGrp="1"/>
          </p:cNvSpPr>
          <p:nvPr>
            <p:ph type="title"/>
          </p:nvPr>
        </p:nvSpPr>
        <p:spPr>
          <a:xfrm>
            <a:off x="1094048" y="2960516"/>
            <a:ext cx="10515600" cy="1325563"/>
          </a:xfrm>
        </p:spPr>
        <p:txBody>
          <a:bodyPr/>
          <a:p>
            <a:r>
              <a:rPr sz="3200" lang="en-US"/>
              <a:t>B</a:t>
            </a:r>
            <a:r>
              <a:rPr sz="3200" lang="en-US"/>
              <a:t>A</a:t>
            </a:r>
            <a:r>
              <a:rPr sz="3200" lang="en-US"/>
              <a:t>G</a:t>
            </a:r>
            <a:r>
              <a:rPr sz="3200" lang="en-US"/>
              <a:t>A</a:t>
            </a:r>
            <a:r>
              <a:rPr sz="3200" lang="en-US"/>
              <a:t>I</a:t>
            </a:r>
            <a:r>
              <a:rPr sz="3200" lang="en-US"/>
              <a:t>M</a:t>
            </a:r>
            <a:r>
              <a:rPr sz="3200" lang="en-US"/>
              <a:t>ANA</a:t>
            </a:r>
            <a:r>
              <a:rPr sz="3200" lang="en-US"/>
              <a:t> </a:t>
            </a:r>
            <a:r>
              <a:rPr sz="3200" lang="en-US"/>
              <a:t>H</a:t>
            </a:r>
            <a:r>
              <a:rPr sz="3200" lang="en-US"/>
              <a:t>A</a:t>
            </a:r>
            <a:r>
              <a:rPr sz="3200" lang="en-US"/>
              <a:t>R</a:t>
            </a:r>
            <a:r>
              <a:rPr sz="3200" lang="en-US"/>
              <a:t>G</a:t>
            </a:r>
            <a:r>
              <a:rPr sz="3200" lang="en-US"/>
              <a:t>A</a:t>
            </a:r>
            <a:r>
              <a:rPr sz="3200" lang="en-US"/>
              <a:t> </a:t>
            </a:r>
            <a:r>
              <a:rPr sz="3200" lang="en-US"/>
              <a:t>K</a:t>
            </a:r>
            <a:r>
              <a:rPr sz="3200" lang="en-US"/>
              <a:t>E</a:t>
            </a:r>
            <a:r>
              <a:rPr sz="3200" lang="en-US"/>
              <a:t>S</a:t>
            </a:r>
            <a:r>
              <a:rPr sz="3200" lang="en-US"/>
              <a:t>E</a:t>
            </a:r>
            <a:r>
              <a:rPr sz="3200" lang="en-US"/>
              <a:t>IMBANGAN</a:t>
            </a:r>
            <a:r>
              <a:rPr sz="3200" lang="en-US"/>
              <a:t> </a:t>
            </a:r>
            <a:r>
              <a:rPr sz="3200" lang="en-US"/>
              <a:t>A</a:t>
            </a:r>
            <a:r>
              <a:rPr sz="3200" lang="en-US"/>
              <a:t>T</a:t>
            </a:r>
            <a:r>
              <a:rPr sz="3200" lang="en-US"/>
              <a:t>A</a:t>
            </a:r>
            <a:r>
              <a:rPr sz="3200" lang="en-US"/>
              <a:t>U</a:t>
            </a:r>
            <a:r>
              <a:rPr sz="3200" lang="en-US"/>
              <a:t> </a:t>
            </a:r>
            <a:r>
              <a:rPr sz="3200" lang="en-US"/>
              <a:t>H</a:t>
            </a:r>
            <a:r>
              <a:rPr sz="3200" lang="en-US"/>
              <a:t>A</a:t>
            </a:r>
            <a:r>
              <a:rPr sz="3200" lang="en-US"/>
              <a:t>R</a:t>
            </a:r>
            <a:r>
              <a:rPr sz="3200" lang="en-US"/>
              <a:t>G</a:t>
            </a:r>
            <a:r>
              <a:rPr sz="3200" lang="en-US"/>
              <a:t>A</a:t>
            </a:r>
            <a:r>
              <a:rPr sz="3200" lang="en-US"/>
              <a:t> </a:t>
            </a:r>
            <a:r>
              <a:rPr sz="3200" lang="en-US"/>
              <a:t>P</a:t>
            </a:r>
            <a:r>
              <a:rPr sz="3200" lang="en-US"/>
              <a:t>E</a:t>
            </a:r>
            <a:r>
              <a:rPr sz="3200" lang="en-US"/>
              <a:t>R</a:t>
            </a:r>
            <a:r>
              <a:rPr sz="3200" lang="en-US"/>
              <a:t>U</a:t>
            </a:r>
            <a:r>
              <a:rPr sz="3200" lang="en-US"/>
              <a:t>BAHAN</a:t>
            </a:r>
            <a:r>
              <a:rPr sz="3200" lang="en-US"/>
              <a:t> </a:t>
            </a:r>
            <a:r>
              <a:rPr sz="3200" lang="en-US"/>
              <a:t>P</a:t>
            </a:r>
            <a:r>
              <a:rPr sz="3200" lang="en-US"/>
              <a:t>E</a:t>
            </a:r>
            <a:r>
              <a:rPr sz="3200" lang="en-US"/>
              <a:t>R</a:t>
            </a:r>
            <a:r>
              <a:rPr sz="3200" lang="en-US"/>
              <a:t>M</a:t>
            </a:r>
            <a:r>
              <a:rPr sz="3200" lang="en-US"/>
              <a:t>I</a:t>
            </a:r>
            <a:r>
              <a:rPr sz="3200" lang="en-US"/>
              <a:t>NTAAN</a:t>
            </a:r>
            <a:r>
              <a:rPr sz="3200" lang="en-US"/>
              <a:t> DAN</a:t>
            </a:r>
            <a:r>
              <a:rPr sz="3200" lang="en-US"/>
              <a:t> PENAWARAN</a:t>
            </a:r>
            <a:endParaRPr sz="3200" lang="in-ID"/>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26" name=""/>
          <p:cNvSpPr>
            <a:spLocks noGrp="1"/>
          </p:cNvSpPr>
          <p:nvPr>
            <p:ph type="title" hasCustomPrompt="1"/>
          </p:nvPr>
        </p:nvSpPr>
        <p:spPr>
          <a:xfrm>
            <a:off x="764976" y="1110667"/>
            <a:ext cx="10515600" cy="936104"/>
          </a:xfrm>
        </p:spPr>
        <p:txBody>
          <a:bodyPr/>
          <a:p>
            <a:pPr algn="l"/>
            <a:r>
              <a:rPr lang="en-US">
                <a:solidFill>
                  <a:srgbClr val="FF6600"/>
                </a:solidFill>
                <a:effectLst>
                  <a:outerShdw algn="br" blurRad="38100" dir="2700000" dist="38100" rotWithShape="0">
                    <a:srgbClr val="000000"/>
                  </a:outerShdw>
                </a:effectLst>
              </a:rPr>
              <a:t>H</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g</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K</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s</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i</a:t>
            </a:r>
            <a:r>
              <a:rPr lang="en-US">
                <a:solidFill>
                  <a:srgbClr val="FF6600"/>
                </a:solidFill>
                <a:effectLst>
                  <a:outerShdw algn="br" blurRad="38100" dir="2700000" dist="38100" rotWithShape="0">
                    <a:srgbClr val="000000"/>
                  </a:outerShdw>
                </a:effectLst>
              </a:rPr>
              <a:t>m</a:t>
            </a:r>
            <a:r>
              <a:rPr lang="en-US">
                <a:solidFill>
                  <a:srgbClr val="FF6600"/>
                </a:solidFill>
                <a:effectLst>
                  <a:outerShdw algn="br" blurRad="38100" dir="2700000" dist="38100" rotWithShape="0">
                    <a:srgbClr val="000000"/>
                  </a:outerShdw>
                </a:effectLst>
              </a:rPr>
              <a:t>b</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n</a:t>
            </a:r>
            <a:r>
              <a:rPr lang="en-US">
                <a:solidFill>
                  <a:srgbClr val="FF6600"/>
                </a:solidFill>
                <a:effectLst>
                  <a:outerShdw algn="br" blurRad="38100" dir="2700000" dist="38100" rotWithShape="0">
                    <a:srgbClr val="000000"/>
                  </a:outerShdw>
                </a:effectLst>
              </a:rPr>
              <a:t>g</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n</a:t>
            </a:r>
            <a:endParaRPr lang="in-ID">
              <a:solidFill>
                <a:srgbClr val="FF6600"/>
              </a:solidFill>
              <a:effectLst>
                <a:outerShdw algn="br" blurRad="38100" dir="2700000" dist="38100" rotWithShape="0">
                  <a:srgbClr val="000000"/>
                </a:outerShdw>
              </a:effectLst>
            </a:endParaRPr>
          </a:p>
        </p:txBody>
      </p:sp>
      <p:sp>
        <p:nvSpPr>
          <p:cNvPr id="1048627" name=""/>
          <p:cNvSpPr>
            <a:spLocks noGrp="1"/>
          </p:cNvSpPr>
          <p:nvPr>
            <p:ph type="body" sz="quarter" idx="10" hasCustomPrompt="1"/>
          </p:nvPr>
        </p:nvSpPr>
        <p:spPr>
          <a:xfrm>
            <a:off x="1198034" y="2046770"/>
            <a:ext cx="10515600" cy="647700"/>
          </a:xfrm>
        </p:spPr>
        <p:txBody>
          <a:bodyPr/>
          <a:p>
            <a:pPr algn="l">
              <a:lnSpc>
                <a:spcPct val="150000"/>
              </a:lnSpc>
            </a:pPr>
            <a:endParaRPr lang="in-ID">
              <a:solidFill>
                <a:srgbClr val="000000"/>
              </a:solidFill>
            </a:endParaRPr>
          </a:p>
          <a:p>
            <a:pPr algn="l">
              <a:lnSpc>
                <a:spcPct val="150000"/>
              </a:lnSpc>
            </a:pPr>
            <a:r>
              <a:rPr lang="en-US">
                <a:solidFill>
                  <a:srgbClr val="000000"/>
                </a:solidFill>
              </a:rPr>
              <a:t>Harga keseimbangan adalah harga dimana baik konsumen maupun produsen sama-sama tidak ingin menambah atau mengurangi jumlah yang akan dikonsumsi dan dijual. Permintaan sama dengan penawaran. Jika harga di bawah harga keseimbangan, terjadi kelebihan permintaan. Sebab permintaan akan meningkat, dan penawaran menjadi berkurang. Sebaliknya jika harga melebihi harga keseimbangan, terjadi kelebihan penawaran. Jumlah penawaran meningkat, jumlah permintaan menurun.</a:t>
            </a:r>
            <a:endParaRPr lang="in-ID">
              <a:solidFill>
                <a:srgbClr val="000000"/>
              </a:solidFill>
            </a:endParaRPr>
          </a:p>
          <a:p>
            <a:pPr algn="l">
              <a:lnSpc>
                <a:spcPct val="150000"/>
              </a:lnSpc>
            </a:pPr>
            <a:endParaRPr lang="in-ID">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28" name=""/>
          <p:cNvSpPr>
            <a:spLocks noGrp="1"/>
          </p:cNvSpPr>
          <p:nvPr>
            <p:ph type="body" sz="quarter" idx="10" hasCustomPrompt="1"/>
          </p:nvPr>
        </p:nvSpPr>
        <p:spPr>
          <a:xfrm>
            <a:off x="1137213" y="1567830"/>
            <a:ext cx="10515600" cy="647700"/>
          </a:xfrm>
        </p:spPr>
        <p:txBody>
          <a:bodyPr/>
          <a:p>
            <a:pPr algn="l">
              <a:lnSpc>
                <a:spcPct val="150000"/>
              </a:lnSpc>
            </a:pPr>
            <a:endParaRPr lang="in-ID">
              <a:solidFill>
                <a:srgbClr val="000000"/>
              </a:solidFill>
            </a:endParaRPr>
          </a:p>
          <a:p>
            <a:pPr algn="l">
              <a:lnSpc>
                <a:spcPct val="150000"/>
              </a:lnSpc>
            </a:pPr>
            <a:r>
              <a:rPr lang="en-US">
                <a:solidFill>
                  <a:srgbClr val="000000"/>
                </a:solidFill>
              </a:rPr>
              <a:t>Untuk menentukan harga keseimbangan ada tiga cara yang dapat digunakan, cara tersebut yaitu:</a:t>
            </a:r>
            <a:endParaRPr lang="in-ID">
              <a:solidFill>
                <a:srgbClr val="000000"/>
              </a:solidFill>
            </a:endParaRPr>
          </a:p>
          <a:p>
            <a:pPr algn="l">
              <a:lnSpc>
                <a:spcPct val="150000"/>
              </a:lnSpc>
            </a:pPr>
            <a:r>
              <a:rPr lang="en-US">
                <a:solidFill>
                  <a:srgbClr val="000000"/>
                </a:solidFill>
              </a:rPr>
              <a:t>a</a:t>
            </a:r>
            <a:r>
              <a:rPr lang="en-US">
                <a:solidFill>
                  <a:srgbClr val="000000"/>
                </a:solidFill>
              </a:rPr>
              <a:t>.</a:t>
            </a:r>
            <a:r>
              <a:rPr lang="en-US">
                <a:solidFill>
                  <a:srgbClr val="000000"/>
                </a:solidFill>
              </a:rPr>
              <a:t> </a:t>
            </a:r>
            <a:r>
              <a:rPr lang="en-US">
                <a:solidFill>
                  <a:srgbClr val="000000"/>
                </a:solidFill>
              </a:rPr>
              <a:t>M</a:t>
            </a:r>
            <a:r>
              <a:rPr lang="en-US">
                <a:solidFill>
                  <a:srgbClr val="000000"/>
                </a:solidFill>
              </a:rPr>
              <a:t>e</a:t>
            </a:r>
            <a:r>
              <a:rPr lang="en-US">
                <a:solidFill>
                  <a:srgbClr val="000000"/>
                </a:solidFill>
              </a:rPr>
              <a:t>nghitung</a:t>
            </a:r>
            <a:r>
              <a:rPr lang="en-US">
                <a:solidFill>
                  <a:srgbClr val="000000"/>
                </a:solidFill>
              </a:rPr>
              <a:t> keseimbangan dengan menggunakan table</a:t>
            </a:r>
            <a:endParaRPr lang="in-ID">
              <a:solidFill>
                <a:srgbClr val="000000"/>
              </a:solidFill>
            </a:endParaRPr>
          </a:p>
          <a:p>
            <a:pPr algn="l">
              <a:lnSpc>
                <a:spcPct val="150000"/>
              </a:lnSpc>
            </a:pP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M</a:t>
            </a:r>
            <a:r>
              <a:rPr lang="en-US">
                <a:solidFill>
                  <a:srgbClr val="000000"/>
                </a:solidFill>
              </a:rPr>
              <a:t>enghitung</a:t>
            </a:r>
            <a:r>
              <a:rPr lang="en-US">
                <a:solidFill>
                  <a:srgbClr val="000000"/>
                </a:solidFill>
              </a:rPr>
              <a:t> harga keseimbangan menggunakan tabel bisa dengan mudah dilakukan </a:t>
            </a:r>
            <a:r>
              <a:rPr lang="en-US">
                <a:solidFill>
                  <a:srgbClr val="000000"/>
                </a:solidFill>
              </a:rPr>
              <a:t> </a:t>
            </a:r>
            <a:r>
              <a:rPr lang="en-US">
                <a:solidFill>
                  <a:srgbClr val="000000"/>
                </a:solidFill>
              </a:rPr>
              <a:t> </a:t>
            </a:r>
            <a:r>
              <a:rPr lang="en-US">
                <a:solidFill>
                  <a:srgbClr val="000000"/>
                </a:solidFill>
              </a:rPr>
              <a:t>dengan membuat tabel yang berisikan harga (P), jumlah barang yang diminta (Qd), dan jumlah barang yang ditawarkan (Qs). Pada tabel harga diisi daftar harga yang diberikan, pada Qd diisi daftar berapa jumlah unit yang diminta dengan harga tersebut, dan pada Qs diisi daftar berapa jumlah unit yang ditawarkan dengan harga terkait. </a:t>
            </a:r>
            <a:endParaRPr lang="in-ID">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29" name=""/>
          <p:cNvSpPr>
            <a:spLocks noGrp="1"/>
          </p:cNvSpPr>
          <p:nvPr>
            <p:ph type="body" sz="quarter" idx="10" hasCustomPrompt="1"/>
          </p:nvPr>
        </p:nvSpPr>
        <p:spPr>
          <a:xfrm>
            <a:off x="1245100" y="1381313"/>
            <a:ext cx="10515600" cy="647700"/>
          </a:xfrm>
        </p:spPr>
        <p:txBody>
          <a:bodyPr/>
          <a:p>
            <a:pPr>
              <a:lnSpc>
                <a:spcPct val="150000"/>
              </a:lnSpc>
            </a:pPr>
            <a:endParaRPr lang="in-ID">
              <a:solidFill>
                <a:srgbClr val="000000"/>
              </a:solidFill>
            </a:endParaRPr>
          </a:p>
          <a:p>
            <a:pPr algn="l">
              <a:lnSpc>
                <a:spcPct val="150000"/>
              </a:lnSpc>
            </a:pPr>
            <a:r>
              <a:rPr lang="en-US">
                <a:solidFill>
                  <a:srgbClr val="000000"/>
                </a:solidFill>
              </a:rPr>
              <a:t>Berikut contoh tabel yang digunakan untuk menghitung harga keseimbangan produk X.</a:t>
            </a:r>
            <a:endParaRPr lang="in-ID">
              <a:solidFill>
                <a:srgbClr val="000000"/>
              </a:solidFill>
            </a:endParaRPr>
          </a:p>
        </p:txBody>
      </p:sp>
      <p:graphicFrame>
        <p:nvGraphicFramePr>
          <p:cNvPr id="4194304" name=""/>
          <p:cNvGraphicFramePr>
            <a:graphicFrameLocks/>
          </p:cNvGraphicFramePr>
          <p:nvPr/>
        </p:nvGraphicFramePr>
        <p:xfrm>
          <a:off x="1861194" y="2816270"/>
          <a:ext cx="6003834" cy="3180011"/>
        </p:xfrm>
        <a:graphic>
          <a:graphicData uri="http://schemas.openxmlformats.org/drawingml/2006/table">
            <a:tbl>
              <a:tblPr firstRow="1" bandRow="1">
                <a:tableStyleId>{93296810-A885-4BE3-A3E7-6D5BEEA58F36}</a:tableStyleId>
              </a:tblPr>
              <a:tblGrid>
                <a:gridCol w="2001278"/>
                <a:gridCol w="2001278"/>
                <a:gridCol w="2001278"/>
              </a:tblGrid>
              <a:tr h="701458">
                <a:tc>
                  <a:txBody>
                    <a:bodyPr/>
                    <a:p>
                      <a:r>
                        <a:rPr altLang="en-US" lang="en-US"/>
                        <a:t>H</a:t>
                      </a:r>
                      <a:r>
                        <a:rPr altLang="en-US" lang="en-US"/>
                        <a:t>a</a:t>
                      </a:r>
                      <a:r>
                        <a:rPr altLang="en-US" lang="en-US"/>
                        <a:t>r</a:t>
                      </a:r>
                      <a:r>
                        <a:rPr altLang="en-US" lang="en-US"/>
                        <a:t>g</a:t>
                      </a:r>
                      <a:r>
                        <a:rPr altLang="en-US" lang="en-US"/>
                        <a:t>a</a:t>
                      </a:r>
                      <a:r>
                        <a:rPr altLang="en-US" lang="en-US"/>
                        <a:t> </a:t>
                      </a:r>
                      <a:r>
                        <a:rPr altLang="en-US" lang="en-US"/>
                        <a:t>B</a:t>
                      </a:r>
                      <a:r>
                        <a:rPr altLang="en-US" lang="en-US"/>
                        <a:t>a</a:t>
                      </a:r>
                      <a:r>
                        <a:rPr altLang="en-US" lang="en-US"/>
                        <a:t>r</a:t>
                      </a:r>
                      <a:r>
                        <a:rPr altLang="en-US" lang="en-US"/>
                        <a:t>a</a:t>
                      </a:r>
                      <a:r>
                        <a:rPr altLang="en-US" lang="en-US"/>
                        <a:t>n</a:t>
                      </a:r>
                      <a:r>
                        <a:rPr altLang="en-US" lang="en-US"/>
                        <a:t>g</a:t>
                      </a:r>
                      <a:endParaRPr altLang="en-US" lang="in-ID"/>
                    </a:p>
                    <a:p>
                      <a:pPr algn="ctr"/>
                      <a:r>
                        <a:rPr altLang="en-US" lang="en-US"/>
                        <a:t>(</a:t>
                      </a:r>
                      <a:r>
                        <a:rPr altLang="en-US" lang="en-US"/>
                        <a:t>P</a:t>
                      </a:r>
                      <a:r>
                        <a:rPr altLang="en-US" lang="en-US"/>
                        <a:t>)</a:t>
                      </a:r>
                      <a:endParaRPr altLang="en-US" lang="in-ID"/>
                    </a:p>
                  </a:txBody>
                </a:tc>
                <a:tc>
                  <a:txBody>
                    <a:bodyPr/>
                    <a:p>
                      <a:r>
                        <a:rPr altLang="en-US" lang="en-US"/>
                        <a:t>J</a:t>
                      </a:r>
                      <a:r>
                        <a:rPr altLang="en-US" lang="en-US"/>
                        <a:t>u</a:t>
                      </a:r>
                      <a:r>
                        <a:rPr altLang="en-US" lang="en-US"/>
                        <a:t>m</a:t>
                      </a:r>
                      <a:r>
                        <a:rPr altLang="en-US" lang="en-US"/>
                        <a:t>l</a:t>
                      </a:r>
                      <a:r>
                        <a:rPr altLang="en-US" lang="en-US"/>
                        <a:t>a</a:t>
                      </a:r>
                      <a:r>
                        <a:rPr altLang="en-US" lang="en-US"/>
                        <a:t>h</a:t>
                      </a:r>
                      <a:r>
                        <a:rPr altLang="en-US" lang="en-US"/>
                        <a:t> </a:t>
                      </a:r>
                      <a:r>
                        <a:rPr altLang="en-US" lang="en-US"/>
                        <a:t>B</a:t>
                      </a:r>
                      <a:r>
                        <a:rPr altLang="en-US" lang="en-US"/>
                        <a:t>a</a:t>
                      </a:r>
                      <a:r>
                        <a:rPr altLang="en-US" lang="en-US"/>
                        <a:t>r</a:t>
                      </a:r>
                      <a:r>
                        <a:rPr altLang="en-US" lang="en-US"/>
                        <a:t>a</a:t>
                      </a:r>
                      <a:r>
                        <a:rPr altLang="en-US" lang="en-US"/>
                        <a:t>n</a:t>
                      </a:r>
                      <a:r>
                        <a:rPr altLang="en-US" lang="en-US"/>
                        <a:t>g</a:t>
                      </a:r>
                      <a:r>
                        <a:rPr altLang="en-US" lang="en-US"/>
                        <a:t> </a:t>
                      </a:r>
                      <a:r>
                        <a:rPr altLang="en-US" lang="en-US"/>
                        <a:t>Y</a:t>
                      </a:r>
                      <a:r>
                        <a:rPr altLang="en-US" lang="en-US"/>
                        <a:t>a</a:t>
                      </a:r>
                      <a:r>
                        <a:rPr altLang="en-US" lang="en-US"/>
                        <a:t>n</a:t>
                      </a:r>
                      <a:r>
                        <a:rPr altLang="en-US" lang="en-US"/>
                        <a:t>g</a:t>
                      </a:r>
                      <a:r>
                        <a:rPr altLang="en-US" lang="en-US"/>
                        <a:t> </a:t>
                      </a:r>
                      <a:r>
                        <a:rPr altLang="en-US" lang="en-US"/>
                        <a:t>Diminta</a:t>
                      </a:r>
                      <a:endParaRPr altLang="en-US" lang="in-ID"/>
                    </a:p>
                    <a:p>
                      <a:pPr algn="ctr"/>
                      <a:r>
                        <a:rPr altLang="en-US" lang="en-US"/>
                        <a:t>(</a:t>
                      </a:r>
                      <a:r>
                        <a:rPr altLang="en-US" lang="en-US"/>
                        <a:t>Qd</a:t>
                      </a:r>
                      <a:r>
                        <a:rPr altLang="en-US" lang="en-US"/>
                        <a:t>)</a:t>
                      </a:r>
                      <a:endParaRPr altLang="en-US" lang="in-ID"/>
                    </a:p>
                  </a:txBody>
                </a:tc>
                <a:tc>
                  <a:txBody>
                    <a:bodyPr/>
                    <a:p>
                      <a:pPr algn="ctr"/>
                      <a:r>
                        <a:rPr altLang="en-US" lang="en-US"/>
                        <a:t>J</a:t>
                      </a:r>
                      <a:r>
                        <a:rPr altLang="en-US" lang="en-US"/>
                        <a:t>u</a:t>
                      </a:r>
                      <a:r>
                        <a:rPr altLang="en-US" lang="en-US"/>
                        <a:t>m</a:t>
                      </a:r>
                      <a:r>
                        <a:rPr altLang="en-US" lang="en-US"/>
                        <a:t>l</a:t>
                      </a:r>
                      <a:r>
                        <a:rPr altLang="en-US" lang="en-US"/>
                        <a:t>a</a:t>
                      </a:r>
                      <a:r>
                        <a:rPr altLang="en-US" lang="en-US"/>
                        <a:t>h</a:t>
                      </a:r>
                      <a:r>
                        <a:rPr altLang="en-US" lang="en-US"/>
                        <a:t> Barang</a:t>
                      </a:r>
                      <a:r>
                        <a:rPr altLang="en-US" lang="en-US"/>
                        <a:t> Yang</a:t>
                      </a:r>
                      <a:r>
                        <a:rPr altLang="en-US" lang="en-US"/>
                        <a:t> </a:t>
                      </a:r>
                      <a:r>
                        <a:rPr altLang="en-US" lang="en-US"/>
                        <a:t>D</a:t>
                      </a:r>
                      <a:r>
                        <a:rPr altLang="en-US" lang="en-US"/>
                        <a:t>i</a:t>
                      </a:r>
                      <a:r>
                        <a:rPr altLang="en-US" lang="en-US"/>
                        <a:t>t</a:t>
                      </a:r>
                      <a:r>
                        <a:rPr altLang="en-US" lang="en-US"/>
                        <a:t>a</a:t>
                      </a:r>
                      <a:r>
                        <a:rPr altLang="en-US" lang="en-US"/>
                        <a:t>w</a:t>
                      </a:r>
                      <a:r>
                        <a:rPr altLang="en-US" lang="en-US"/>
                        <a:t>a</a:t>
                      </a:r>
                      <a:r>
                        <a:rPr altLang="en-US" lang="en-US"/>
                        <a:t>r</a:t>
                      </a:r>
                      <a:r>
                        <a:rPr altLang="en-US" lang="en-US"/>
                        <a:t>k</a:t>
                      </a:r>
                      <a:r>
                        <a:rPr altLang="en-US" lang="en-US"/>
                        <a:t>a</a:t>
                      </a:r>
                      <a:r>
                        <a:rPr altLang="en-US" lang="en-US"/>
                        <a:t>n</a:t>
                      </a:r>
                      <a:r>
                        <a:rPr altLang="en-US" lang="en-US"/>
                        <a:t> </a:t>
                      </a:r>
                      <a:r>
                        <a:rPr altLang="en-US" lang="en-US"/>
                        <a:t>(</a:t>
                      </a:r>
                      <a:r>
                        <a:rPr altLang="en-US" lang="en-US"/>
                        <a:t>Q</a:t>
                      </a:r>
                      <a:r>
                        <a:rPr altLang="en-US" lang="en-US"/>
                        <a:t>s</a:t>
                      </a:r>
                      <a:r>
                        <a:rPr altLang="en-US" lang="en-US"/>
                        <a:t>)</a:t>
                      </a:r>
                      <a:endParaRPr altLang="en-US" lang="in-ID"/>
                    </a:p>
                  </a:txBody>
                </a:tc>
              </a:tr>
              <a:tr h="495710">
                <a:tc>
                  <a:txBody>
                    <a:bodyPr/>
                    <a:p>
                      <a:r>
                        <a:rPr altLang="en-US" lang="en-US"/>
                        <a:t>R</a:t>
                      </a:r>
                      <a:r>
                        <a:rPr altLang="en-US" lang="en-US"/>
                        <a:t>p</a:t>
                      </a:r>
                      <a:r>
                        <a:rPr altLang="en-US" lang="en-US"/>
                        <a:t> </a:t>
                      </a:r>
                      <a:r>
                        <a:rPr altLang="en-US" lang="en-US"/>
                        <a:t>1</a:t>
                      </a:r>
                      <a:r>
                        <a:rPr altLang="en-US" lang="en-US"/>
                        <a:t>.</a:t>
                      </a:r>
                      <a:r>
                        <a:rPr altLang="en-US" lang="en-US"/>
                        <a:t>0</a:t>
                      </a:r>
                      <a:r>
                        <a:rPr altLang="en-US" lang="en-US"/>
                        <a:t>0</a:t>
                      </a:r>
                      <a:r>
                        <a:rPr altLang="en-US" lang="en-US"/>
                        <a:t>0</a:t>
                      </a:r>
                      <a:r>
                        <a:rPr altLang="en-US" lang="en-US"/>
                        <a:t>,</a:t>
                      </a:r>
                      <a:r>
                        <a:rPr altLang="en-US" lang="en-US"/>
                        <a:t>0</a:t>
                      </a:r>
                      <a:r>
                        <a:rPr altLang="en-US" lang="en-US"/>
                        <a:t>0</a:t>
                      </a:r>
                      <a:endParaRPr altLang="en-US" lang="in-ID"/>
                    </a:p>
                  </a:txBody>
                </a:tc>
                <a:tc>
                  <a:txBody>
                    <a:bodyPr/>
                    <a:p>
                      <a:r>
                        <a:rPr altLang="en-US" lang="en-US"/>
                        <a:t>5</a:t>
                      </a:r>
                      <a:r>
                        <a:rPr altLang="en-US" lang="en-US"/>
                        <a:t>0</a:t>
                      </a:r>
                      <a:r>
                        <a:rPr altLang="en-US" lang="en-US"/>
                        <a:t> </a:t>
                      </a:r>
                      <a:r>
                        <a:rPr altLang="en-US" lang="en-US"/>
                        <a:t>u</a:t>
                      </a:r>
                      <a:r>
                        <a:rPr altLang="en-US" lang="en-US"/>
                        <a:t>n</a:t>
                      </a:r>
                      <a:r>
                        <a:rPr altLang="en-US" lang="en-US"/>
                        <a:t>i</a:t>
                      </a:r>
                      <a:r>
                        <a:rPr altLang="en-US" lang="en-US"/>
                        <a:t>t</a:t>
                      </a:r>
                      <a:endParaRPr altLang="en-US" lang="in-ID"/>
                    </a:p>
                  </a:txBody>
                </a:tc>
                <a:tc>
                  <a:txBody>
                    <a:bodyPr/>
                    <a:p>
                      <a:r>
                        <a:rPr altLang="en-US" lang="en-US"/>
                        <a:t>1</a:t>
                      </a:r>
                      <a:r>
                        <a:rPr altLang="en-US" lang="en-US"/>
                        <a:t>0</a:t>
                      </a:r>
                      <a:r>
                        <a:rPr altLang="en-US" lang="en-US"/>
                        <a:t> </a:t>
                      </a:r>
                      <a:r>
                        <a:rPr altLang="en-US" lang="en-US"/>
                        <a:t>u</a:t>
                      </a:r>
                      <a:r>
                        <a:rPr altLang="en-US" lang="en-US"/>
                        <a:t>n</a:t>
                      </a:r>
                      <a:r>
                        <a:rPr altLang="en-US" lang="en-US"/>
                        <a:t>i</a:t>
                      </a:r>
                      <a:r>
                        <a:rPr altLang="en-US" lang="en-US"/>
                        <a:t>t</a:t>
                      </a:r>
                      <a:endParaRPr altLang="en-US" lang="in-ID"/>
                    </a:p>
                  </a:txBody>
                </a:tc>
              </a:tr>
              <a:tr h="495710">
                <a:tc>
                  <a:txBody>
                    <a:bodyPr/>
                    <a:p>
                      <a:r>
                        <a:rPr altLang="en-US" lang="en-US"/>
                        <a:t>R</a:t>
                      </a:r>
                      <a:r>
                        <a:rPr altLang="en-US" lang="en-US"/>
                        <a:t>p</a:t>
                      </a:r>
                      <a:r>
                        <a:rPr altLang="en-US" lang="en-US"/>
                        <a:t> </a:t>
                      </a:r>
                      <a:r>
                        <a:rPr altLang="en-US" lang="en-US"/>
                        <a:t>2</a:t>
                      </a:r>
                      <a:r>
                        <a:rPr altLang="en-US" lang="en-US"/>
                        <a:t>.</a:t>
                      </a:r>
                      <a:r>
                        <a:rPr altLang="en-US" lang="en-US"/>
                        <a:t>0</a:t>
                      </a:r>
                      <a:r>
                        <a:rPr altLang="en-US" lang="en-US"/>
                        <a:t>0</a:t>
                      </a:r>
                      <a:r>
                        <a:rPr altLang="en-US" lang="en-US"/>
                        <a:t>0</a:t>
                      </a:r>
                      <a:r>
                        <a:rPr altLang="en-US" lang="en-US"/>
                        <a:t>,</a:t>
                      </a:r>
                      <a:r>
                        <a:rPr altLang="en-US" lang="en-US"/>
                        <a:t>0</a:t>
                      </a:r>
                      <a:r>
                        <a:rPr altLang="en-US" lang="en-US"/>
                        <a:t>0</a:t>
                      </a:r>
                      <a:endParaRPr altLang="en-US" lang="in-ID"/>
                    </a:p>
                  </a:txBody>
                </a:tc>
                <a:tc>
                  <a:txBody>
                    <a:bodyPr/>
                    <a:p>
                      <a:r>
                        <a:rPr altLang="en-US" lang="en-US"/>
                        <a:t>4</a:t>
                      </a:r>
                      <a:r>
                        <a:rPr altLang="en-US" lang="en-US"/>
                        <a:t>0</a:t>
                      </a:r>
                      <a:r>
                        <a:rPr altLang="en-US" lang="en-US"/>
                        <a:t> </a:t>
                      </a:r>
                      <a:r>
                        <a:rPr altLang="en-US" lang="en-US"/>
                        <a:t>u</a:t>
                      </a:r>
                      <a:r>
                        <a:rPr altLang="en-US" lang="en-US"/>
                        <a:t>n</a:t>
                      </a:r>
                      <a:r>
                        <a:rPr altLang="en-US" lang="en-US"/>
                        <a:t>i</a:t>
                      </a:r>
                      <a:r>
                        <a:rPr altLang="en-US" lang="en-US"/>
                        <a:t>t</a:t>
                      </a:r>
                      <a:endParaRPr altLang="en-US" lang="in-ID"/>
                    </a:p>
                  </a:txBody>
                </a:tc>
                <a:tc>
                  <a:txBody>
                    <a:bodyPr/>
                    <a:p>
                      <a:r>
                        <a:rPr altLang="en-US" lang="en-US"/>
                        <a:t>2</a:t>
                      </a:r>
                      <a:r>
                        <a:rPr altLang="en-US" lang="en-US"/>
                        <a:t>0</a:t>
                      </a:r>
                      <a:r>
                        <a:rPr altLang="en-US" lang="en-US"/>
                        <a:t> </a:t>
                      </a:r>
                      <a:r>
                        <a:rPr altLang="en-US" lang="en-US"/>
                        <a:t>u</a:t>
                      </a:r>
                      <a:r>
                        <a:rPr altLang="en-US" lang="en-US"/>
                        <a:t>n</a:t>
                      </a:r>
                      <a:r>
                        <a:rPr altLang="en-US" lang="en-US"/>
                        <a:t>i</a:t>
                      </a:r>
                      <a:r>
                        <a:rPr altLang="en-US" lang="en-US"/>
                        <a:t>t</a:t>
                      </a:r>
                      <a:endParaRPr altLang="en-US" lang="in-ID"/>
                    </a:p>
                  </a:txBody>
                </a:tc>
              </a:tr>
              <a:tr h="495710">
                <a:tc>
                  <a:txBody>
                    <a:bodyPr/>
                    <a:p>
                      <a:r>
                        <a:rPr altLang="en-US" lang="en-US"/>
                        <a:t>R</a:t>
                      </a:r>
                      <a:r>
                        <a:rPr altLang="en-US" lang="en-US"/>
                        <a:t>p</a:t>
                      </a:r>
                      <a:r>
                        <a:rPr altLang="en-US" lang="en-US"/>
                        <a:t> </a:t>
                      </a:r>
                      <a:r>
                        <a:rPr altLang="en-US" lang="en-US"/>
                        <a:t>3</a:t>
                      </a:r>
                      <a:r>
                        <a:rPr altLang="en-US" lang="en-US"/>
                        <a:t>.</a:t>
                      </a:r>
                      <a:r>
                        <a:rPr altLang="en-US" lang="en-US"/>
                        <a:t>0</a:t>
                      </a:r>
                      <a:r>
                        <a:rPr altLang="en-US" lang="en-US"/>
                        <a:t>0</a:t>
                      </a:r>
                      <a:r>
                        <a:rPr altLang="en-US" lang="en-US"/>
                        <a:t>0</a:t>
                      </a:r>
                      <a:r>
                        <a:rPr altLang="en-US" lang="en-US"/>
                        <a:t>,</a:t>
                      </a:r>
                      <a:r>
                        <a:rPr altLang="en-US" lang="en-US"/>
                        <a:t>0</a:t>
                      </a:r>
                      <a:r>
                        <a:rPr altLang="en-US" lang="en-US"/>
                        <a:t>0</a:t>
                      </a:r>
                      <a:endParaRPr altLang="en-US" lang="in-ID"/>
                    </a:p>
                  </a:txBody>
                </a:tc>
                <a:tc>
                  <a:txBody>
                    <a:bodyPr/>
                    <a:p>
                      <a:r>
                        <a:rPr altLang="en-US" lang="en-US"/>
                        <a:t>3</a:t>
                      </a:r>
                      <a:r>
                        <a:rPr altLang="en-US" lang="en-US"/>
                        <a:t>0</a:t>
                      </a:r>
                      <a:r>
                        <a:rPr altLang="en-US" lang="en-US"/>
                        <a:t> </a:t>
                      </a:r>
                      <a:r>
                        <a:rPr altLang="en-US" lang="en-US"/>
                        <a:t>u</a:t>
                      </a:r>
                      <a:r>
                        <a:rPr altLang="en-US" lang="en-US"/>
                        <a:t>n</a:t>
                      </a:r>
                      <a:r>
                        <a:rPr altLang="en-US" lang="en-US"/>
                        <a:t>i</a:t>
                      </a:r>
                      <a:r>
                        <a:rPr altLang="en-US" lang="en-US"/>
                        <a:t>t</a:t>
                      </a:r>
                      <a:endParaRPr altLang="en-US" lang="in-ID"/>
                    </a:p>
                  </a:txBody>
                </a:tc>
                <a:tc>
                  <a:txBody>
                    <a:bodyPr/>
                    <a:p>
                      <a:r>
                        <a:rPr altLang="en-US" lang="en-US"/>
                        <a:t>3</a:t>
                      </a:r>
                      <a:r>
                        <a:rPr altLang="en-US" lang="en-US"/>
                        <a:t>0</a:t>
                      </a:r>
                      <a:r>
                        <a:rPr altLang="en-US" lang="en-US"/>
                        <a:t> </a:t>
                      </a:r>
                      <a:r>
                        <a:rPr altLang="en-US" lang="en-US"/>
                        <a:t>u</a:t>
                      </a:r>
                      <a:r>
                        <a:rPr altLang="en-US" lang="en-US"/>
                        <a:t>n</a:t>
                      </a:r>
                      <a:r>
                        <a:rPr altLang="en-US" lang="en-US"/>
                        <a:t>i</a:t>
                      </a:r>
                      <a:r>
                        <a:rPr altLang="en-US" lang="en-US"/>
                        <a:t>t</a:t>
                      </a:r>
                      <a:r>
                        <a:rPr altLang="en-US" lang="en-US"/>
                        <a:t> </a:t>
                      </a:r>
                      <a:endParaRPr altLang="en-US" lang="in-ID"/>
                    </a:p>
                  </a:txBody>
                </a:tc>
              </a:tr>
              <a:tr h="495710">
                <a:tc>
                  <a:txBody>
                    <a:bodyPr/>
                    <a:p>
                      <a:r>
                        <a:rPr altLang="en-US" lang="en-US"/>
                        <a:t>R</a:t>
                      </a:r>
                      <a:r>
                        <a:rPr altLang="en-US" lang="en-US"/>
                        <a:t>p</a:t>
                      </a:r>
                      <a:r>
                        <a:rPr altLang="en-US" lang="en-US"/>
                        <a:t> </a:t>
                      </a:r>
                      <a:r>
                        <a:rPr altLang="en-US" lang="en-US"/>
                        <a:t>4</a:t>
                      </a:r>
                      <a:r>
                        <a:rPr altLang="en-US" lang="en-US"/>
                        <a:t>.</a:t>
                      </a:r>
                      <a:r>
                        <a:rPr altLang="en-US" lang="en-US"/>
                        <a:t>0</a:t>
                      </a:r>
                      <a:r>
                        <a:rPr altLang="en-US" lang="en-US"/>
                        <a:t>0</a:t>
                      </a:r>
                      <a:r>
                        <a:rPr altLang="en-US" lang="en-US"/>
                        <a:t>0</a:t>
                      </a:r>
                      <a:r>
                        <a:rPr altLang="en-US" lang="en-US"/>
                        <a:t>,</a:t>
                      </a:r>
                      <a:r>
                        <a:rPr altLang="en-US" lang="en-US"/>
                        <a:t>0</a:t>
                      </a:r>
                      <a:r>
                        <a:rPr altLang="en-US" lang="en-US"/>
                        <a:t>0</a:t>
                      </a:r>
                      <a:endParaRPr altLang="en-US" lang="in-ID"/>
                    </a:p>
                  </a:txBody>
                </a:tc>
                <a:tc>
                  <a:txBody>
                    <a:bodyPr/>
                    <a:p>
                      <a:r>
                        <a:rPr altLang="en-US" lang="en-US"/>
                        <a:t>2</a:t>
                      </a:r>
                      <a:r>
                        <a:rPr altLang="en-US" lang="en-US"/>
                        <a:t>0</a:t>
                      </a:r>
                      <a:r>
                        <a:rPr altLang="en-US" lang="en-US"/>
                        <a:t> </a:t>
                      </a:r>
                      <a:r>
                        <a:rPr altLang="en-US" lang="en-US"/>
                        <a:t>u</a:t>
                      </a:r>
                      <a:r>
                        <a:rPr altLang="en-US" lang="en-US"/>
                        <a:t>n</a:t>
                      </a:r>
                      <a:r>
                        <a:rPr altLang="en-US" lang="en-US"/>
                        <a:t>i</a:t>
                      </a:r>
                      <a:r>
                        <a:rPr altLang="en-US" lang="en-US"/>
                        <a:t>t</a:t>
                      </a:r>
                      <a:endParaRPr altLang="en-US" lang="in-ID"/>
                    </a:p>
                  </a:txBody>
                </a:tc>
                <a:tc>
                  <a:txBody>
                    <a:bodyPr/>
                    <a:p>
                      <a:r>
                        <a:rPr altLang="en-US" lang="en-US"/>
                        <a:t>4</a:t>
                      </a:r>
                      <a:r>
                        <a:rPr altLang="en-US" lang="en-US"/>
                        <a:t>0</a:t>
                      </a:r>
                      <a:r>
                        <a:rPr altLang="en-US" lang="en-US"/>
                        <a:t> </a:t>
                      </a:r>
                      <a:r>
                        <a:rPr altLang="en-US" lang="en-US"/>
                        <a:t>u</a:t>
                      </a:r>
                      <a:r>
                        <a:rPr altLang="en-US" lang="en-US"/>
                        <a:t>n</a:t>
                      </a:r>
                      <a:r>
                        <a:rPr altLang="en-US" lang="en-US"/>
                        <a:t>i</a:t>
                      </a:r>
                      <a:r>
                        <a:rPr altLang="en-US" lang="en-US"/>
                        <a:t>t</a:t>
                      </a:r>
                      <a:endParaRPr altLang="en-US" lang="in-ID"/>
                    </a:p>
                  </a:txBody>
                </a:tc>
              </a:tr>
              <a:tr h="495710">
                <a:tc>
                  <a:txBody>
                    <a:bodyPr/>
                    <a:p>
                      <a:r>
                        <a:rPr altLang="en-US" lang="en-US"/>
                        <a:t>R</a:t>
                      </a:r>
                      <a:r>
                        <a:rPr altLang="en-US" lang="en-US"/>
                        <a:t>p</a:t>
                      </a:r>
                      <a:r>
                        <a:rPr altLang="en-US" lang="en-US"/>
                        <a:t> </a:t>
                      </a:r>
                      <a:r>
                        <a:rPr altLang="en-US" lang="en-US"/>
                        <a:t>5</a:t>
                      </a:r>
                      <a:r>
                        <a:rPr altLang="en-US" lang="en-US"/>
                        <a:t>.</a:t>
                      </a:r>
                      <a:r>
                        <a:rPr altLang="en-US" lang="en-US"/>
                        <a:t>0</a:t>
                      </a:r>
                      <a:r>
                        <a:rPr altLang="en-US" lang="en-US"/>
                        <a:t>0</a:t>
                      </a:r>
                      <a:r>
                        <a:rPr altLang="en-US" lang="en-US"/>
                        <a:t>0</a:t>
                      </a:r>
                      <a:r>
                        <a:rPr altLang="en-US" lang="en-US"/>
                        <a:t>,</a:t>
                      </a:r>
                      <a:r>
                        <a:rPr altLang="en-US" lang="en-US"/>
                        <a:t>0</a:t>
                      </a:r>
                      <a:r>
                        <a:rPr altLang="en-US" lang="en-US"/>
                        <a:t>0</a:t>
                      </a:r>
                      <a:endParaRPr altLang="en-US" lang="in-ID"/>
                    </a:p>
                  </a:txBody>
                </a:tc>
                <a:tc>
                  <a:txBody>
                    <a:bodyPr/>
                    <a:p>
                      <a:r>
                        <a:rPr altLang="en-US" lang="en-US"/>
                        <a:t>1</a:t>
                      </a:r>
                      <a:r>
                        <a:rPr altLang="en-US" lang="en-US"/>
                        <a:t>0</a:t>
                      </a:r>
                      <a:r>
                        <a:rPr altLang="en-US" lang="en-US"/>
                        <a:t> </a:t>
                      </a:r>
                      <a:r>
                        <a:rPr altLang="en-US" lang="en-US"/>
                        <a:t>u</a:t>
                      </a:r>
                      <a:r>
                        <a:rPr altLang="en-US" lang="en-US"/>
                        <a:t>n</a:t>
                      </a:r>
                      <a:r>
                        <a:rPr altLang="en-US" lang="en-US"/>
                        <a:t>i</a:t>
                      </a:r>
                      <a:r>
                        <a:rPr altLang="en-US" lang="en-US"/>
                        <a:t>t</a:t>
                      </a:r>
                      <a:endParaRPr altLang="en-US" lang="in-ID"/>
                    </a:p>
                  </a:txBody>
                </a:tc>
                <a:tc>
                  <a:txBody>
                    <a:bodyPr/>
                    <a:p>
                      <a:r>
                        <a:rPr altLang="en-US" lang="en-US"/>
                        <a:t>5</a:t>
                      </a:r>
                      <a:r>
                        <a:rPr altLang="en-US" lang="en-US"/>
                        <a:t>0</a:t>
                      </a:r>
                      <a:r>
                        <a:rPr altLang="en-US" lang="en-US"/>
                        <a:t> </a:t>
                      </a:r>
                      <a:r>
                        <a:rPr altLang="en-US" lang="en-US"/>
                        <a:t>u</a:t>
                      </a:r>
                      <a:r>
                        <a:rPr altLang="en-US" lang="en-US"/>
                        <a:t>n</a:t>
                      </a:r>
                      <a:r>
                        <a:rPr altLang="en-US" lang="en-US"/>
                        <a:t>i</a:t>
                      </a:r>
                      <a:r>
                        <a:rPr altLang="en-US" lang="en-US"/>
                        <a:t>t</a:t>
                      </a:r>
                      <a:endParaRPr altLang="en-US" lang="in-ID"/>
                    </a:p>
                  </a:txBody>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30" name=""/>
          <p:cNvSpPr>
            <a:spLocks noGrp="1"/>
          </p:cNvSpPr>
          <p:nvPr>
            <p:ph type="body" sz="quarter" idx="10" hasCustomPrompt="1"/>
          </p:nvPr>
        </p:nvSpPr>
        <p:spPr>
          <a:xfrm>
            <a:off x="1240357" y="2015982"/>
            <a:ext cx="10515600" cy="647700"/>
          </a:xfrm>
        </p:spPr>
        <p:txBody>
          <a:bodyPr/>
          <a:p>
            <a:pPr algn="l">
              <a:lnSpc>
                <a:spcPct val="150000"/>
              </a:lnSpc>
            </a:pPr>
            <a:endParaRPr lang="in-ID">
              <a:solidFill>
                <a:srgbClr val="000000"/>
              </a:solidFill>
            </a:endParaRPr>
          </a:p>
          <a:p>
            <a:pPr algn="l">
              <a:lnSpc>
                <a:spcPct val="150000"/>
              </a:lnSpc>
            </a:pPr>
            <a:r>
              <a:rPr lang="en-US">
                <a:solidFill>
                  <a:srgbClr val="000000"/>
                </a:solidFill>
              </a:rPr>
              <a:t>Perhatikan tabel tersebut, Anda bisa melihat harga keseimbangan pada jumlah Qd dan Qs yang sama. Angka berapa yang Anda lihat? Benar. Angka 30 sama-sama ada pada Qd dan Qs. Jika Anda perhatikan kembali posisi harga pada saat Qd sama dengan Qs, akan terlihat harga keseimbangan adalah Rp3.000,00.</a:t>
            </a:r>
            <a:endParaRPr lang="in-ID">
              <a:solidFill>
                <a:srgbClr val="000000"/>
              </a:solidFill>
            </a:endParaRPr>
          </a:p>
          <a:p>
            <a:pPr algn="l">
              <a:lnSpc>
                <a:spcPct val="150000"/>
              </a:lnSpc>
            </a:pPr>
            <a:endParaRPr lang="in-ID">
              <a:solidFill>
                <a:srgbClr val="000000"/>
              </a:solidFill>
            </a:endParaRPr>
          </a:p>
        </p:txBody>
      </p:sp>
      <p:sp>
        <p:nvSpPr>
          <p:cNvPr id="1048631" name=""/>
          <p:cNvSpPr txBox="1"/>
          <p:nvPr/>
        </p:nvSpPr>
        <p:spPr>
          <a:xfrm>
            <a:off x="838198" y="1180425"/>
            <a:ext cx="4000000" cy="510540"/>
          </a:xfrm>
          <a:prstGeom prst="rect"/>
        </p:spPr>
        <p:txBody>
          <a:bodyPr rtlCol="0" wrap="square">
            <a:spAutoFit/>
          </a:bodyPr>
          <a:p>
            <a:r>
              <a:rPr sz="2800" lang="en-US">
                <a:solidFill>
                  <a:srgbClr val="000000"/>
                </a:solidFill>
              </a:rPr>
              <a:t>L</a:t>
            </a:r>
            <a:r>
              <a:rPr sz="2800" lang="en-US">
                <a:solidFill>
                  <a:srgbClr val="000000"/>
                </a:solidFill>
              </a:rPr>
              <a:t>a</a:t>
            </a:r>
            <a:r>
              <a:rPr sz="2800" lang="en-US">
                <a:solidFill>
                  <a:srgbClr val="000000"/>
                </a:solidFill>
              </a:rPr>
              <a:t>n</a:t>
            </a:r>
            <a:r>
              <a:rPr sz="2800" lang="en-US">
                <a:solidFill>
                  <a:srgbClr val="000000"/>
                </a:solidFill>
              </a:rPr>
              <a:t>j</a:t>
            </a:r>
            <a:r>
              <a:rPr sz="2800" lang="en-US">
                <a:solidFill>
                  <a:srgbClr val="000000"/>
                </a:solidFill>
              </a:rPr>
              <a:t>u</a:t>
            </a:r>
            <a:r>
              <a:rPr sz="2800" lang="en-US">
                <a:solidFill>
                  <a:srgbClr val="000000"/>
                </a:solidFill>
              </a:rPr>
              <a:t>t</a:t>
            </a:r>
            <a:r>
              <a:rPr sz="2800" lang="en-US">
                <a:solidFill>
                  <a:srgbClr val="000000"/>
                </a:solidFill>
              </a:rPr>
              <a:t>a</a:t>
            </a:r>
            <a:r>
              <a:rPr sz="2800" lang="en-US">
                <a:solidFill>
                  <a:srgbClr val="000000"/>
                </a:solidFill>
              </a:rPr>
              <a:t>n</a:t>
            </a:r>
            <a:r>
              <a:rPr sz="2800" lang="en-US">
                <a:solidFill>
                  <a:srgbClr val="000000"/>
                </a:solidFill>
              </a:rPr>
              <a:t>.</a:t>
            </a:r>
            <a:r>
              <a:rPr sz="2800" lang="en-US">
                <a:solidFill>
                  <a:srgbClr val="000000"/>
                </a:solidFill>
              </a:rPr>
              <a:t>.</a:t>
            </a:r>
            <a:r>
              <a:rPr sz="2800" lang="en-US">
                <a:solidFill>
                  <a:srgbClr val="000000"/>
                </a:solidFill>
              </a:rPr>
              <a:t>.</a:t>
            </a:r>
            <a:endParaRPr sz="2800" lang="in-ID">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632" name=""/>
          <p:cNvSpPr>
            <a:spLocks noGrp="1"/>
          </p:cNvSpPr>
          <p:nvPr>
            <p:ph type="body" sz="quarter" idx="10" hasCustomPrompt="1"/>
          </p:nvPr>
        </p:nvSpPr>
        <p:spPr>
          <a:xfrm>
            <a:off x="1196211" y="1567723"/>
            <a:ext cx="10515600" cy="647700"/>
          </a:xfrm>
        </p:spPr>
        <p:txBody>
          <a:bodyPr/>
          <a:p>
            <a:pPr algn="l">
              <a:lnSpc>
                <a:spcPct val="150000"/>
              </a:lnSpc>
            </a:pPr>
            <a:endParaRPr lang="in-ID">
              <a:solidFill>
                <a:srgbClr val="000000"/>
              </a:solidFill>
            </a:endParaRPr>
          </a:p>
          <a:p>
            <a:pPr algn="l">
              <a:lnSpc>
                <a:spcPct val="150000"/>
              </a:lnSpc>
            </a:pPr>
            <a:r>
              <a:rPr lang="en-US">
                <a:solidFill>
                  <a:srgbClr val="000000"/>
                </a:solidFill>
              </a:rPr>
              <a:t>b</a:t>
            </a:r>
            <a:r>
              <a:rPr lang="en-US">
                <a:solidFill>
                  <a:srgbClr val="000000"/>
                </a:solidFill>
              </a:rPr>
              <a:t>.</a:t>
            </a:r>
            <a:r>
              <a:rPr lang="en-US">
                <a:solidFill>
                  <a:srgbClr val="000000"/>
                </a:solidFill>
              </a:rPr>
              <a:t> </a:t>
            </a:r>
            <a:r>
              <a:rPr lang="en-US">
                <a:solidFill>
                  <a:srgbClr val="000000"/>
                </a:solidFill>
              </a:rPr>
              <a:t>M</a:t>
            </a:r>
            <a:r>
              <a:rPr lang="en-US">
                <a:solidFill>
                  <a:srgbClr val="000000"/>
                </a:solidFill>
              </a:rPr>
              <a:t>enghitung</a:t>
            </a:r>
            <a:r>
              <a:rPr lang="en-US">
                <a:solidFill>
                  <a:srgbClr val="000000"/>
                </a:solidFill>
              </a:rPr>
              <a:t> harga keseimbangan dengan kurva</a:t>
            </a:r>
            <a:endParaRPr lang="in-ID">
              <a:solidFill>
                <a:srgbClr val="000000"/>
              </a:solidFill>
            </a:endParaRPr>
          </a:p>
          <a:p>
            <a:pPr algn="l">
              <a:lnSpc>
                <a:spcPct val="150000"/>
              </a:lnSpc>
            </a:pP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C</a:t>
            </a:r>
            <a:r>
              <a:rPr lang="en-US">
                <a:solidFill>
                  <a:srgbClr val="000000"/>
                </a:solidFill>
              </a:rPr>
              <a:t>ara</a:t>
            </a:r>
            <a:r>
              <a:rPr lang="en-US">
                <a:solidFill>
                  <a:srgbClr val="000000"/>
                </a:solidFill>
              </a:rPr>
              <a:t> menentukan harga keseimbangan dengan kurva tidak berbeda jauh dengan cara menggunakan tabel. Hal yang dilakukan hanya dengan menjadikan P dan Q sebagai kurva. Perpotongan antara permintaan (D) dan penawaran (S) yang terbentuk dari garis kurva itulah yang merupakan harga keseimbangannya. </a:t>
            </a:r>
            <a:endParaRPr lang="in-ID">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585" name=""/>
          <p:cNvSpPr>
            <a:spLocks noGrp="1"/>
          </p:cNvSpPr>
          <p:nvPr>
            <p:ph type="title"/>
          </p:nvPr>
        </p:nvSpPr>
        <p:spPr/>
        <p:txBody>
          <a:bodyPr/>
          <a:p>
            <a:br>
              <a:rPr sz="3200" lang="en-US"/>
            </a:br>
            <a:r>
              <a:rPr sz="3200" lang="en-US"/>
              <a:t>PENGERTIAN PERMINTAAN,PENAWARAN &amp; KESEIMBANGAN</a:t>
            </a:r>
            <a:endParaRPr sz="3200" lang="in-ID"/>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33" name=""/>
          <p:cNvSpPr>
            <a:spLocks noGrp="1"/>
          </p:cNvSpPr>
          <p:nvPr>
            <p:ph type="body" sz="quarter" idx="10" hasCustomPrompt="1"/>
          </p:nvPr>
        </p:nvSpPr>
        <p:spPr>
          <a:xfrm>
            <a:off x="1103262" y="1212876"/>
            <a:ext cx="10515600" cy="647700"/>
          </a:xfrm>
        </p:spPr>
        <p:txBody>
          <a:bodyPr/>
          <a:p>
            <a:pPr algn="l"/>
            <a:endParaRPr lang="in-ID">
              <a:solidFill>
                <a:srgbClr val="000000"/>
              </a:solidFill>
            </a:endParaRPr>
          </a:p>
          <a:p>
            <a:pPr algn="l"/>
            <a:r>
              <a:rPr lang="en-US">
                <a:solidFill>
                  <a:srgbClr val="000000"/>
                </a:solidFill>
              </a:rPr>
              <a:t>Sebagai contoh untuk kurva mari kita gunakan data dari tabel yang ada </a:t>
            </a:r>
            <a:r>
              <a:rPr lang="en-US">
                <a:solidFill>
                  <a:srgbClr val="000000"/>
                </a:solidFill>
              </a:rPr>
              <a:t>s</a:t>
            </a:r>
            <a:r>
              <a:rPr lang="en-US">
                <a:solidFill>
                  <a:srgbClr val="000000"/>
                </a:solidFill>
              </a:rPr>
              <a:t>e</a:t>
            </a:r>
            <a:r>
              <a:rPr lang="en-US">
                <a:solidFill>
                  <a:srgbClr val="000000"/>
                </a:solidFill>
              </a:rPr>
              <a:t>b</a:t>
            </a:r>
            <a:r>
              <a:rPr lang="en-US">
                <a:solidFill>
                  <a:srgbClr val="000000"/>
                </a:solidFill>
              </a:rPr>
              <a:t>e</a:t>
            </a:r>
            <a:r>
              <a:rPr lang="en-US">
                <a:solidFill>
                  <a:srgbClr val="000000"/>
                </a:solidFill>
              </a:rPr>
              <a:t>l</a:t>
            </a:r>
            <a:r>
              <a:rPr lang="en-US">
                <a:solidFill>
                  <a:srgbClr val="000000"/>
                </a:solidFill>
              </a:rPr>
              <a:t>umnya</a:t>
            </a:r>
            <a:r>
              <a:rPr lang="en-US">
                <a:solidFill>
                  <a:srgbClr val="000000"/>
                </a:solidFill>
              </a:rPr>
              <a:t>.</a:t>
            </a:r>
            <a:endParaRPr lang="in-ID">
              <a:solidFill>
                <a:srgbClr val="000000"/>
              </a:solidFill>
            </a:endParaRPr>
          </a:p>
          <a:p>
            <a:pPr algn="l"/>
            <a:endParaRPr lang="in-ID">
              <a:solidFill>
                <a:srgbClr val="000000"/>
              </a:solidFill>
            </a:endParaRPr>
          </a:p>
        </p:txBody>
      </p:sp>
      <p:pic>
        <p:nvPicPr>
          <p:cNvPr id="2097167" name=""/>
          <p:cNvPicPr>
            <a:picLocks/>
          </p:cNvPicPr>
          <p:nvPr/>
        </p:nvPicPr>
        <p:blipFill>
          <a:blip xmlns:r="http://schemas.openxmlformats.org/officeDocument/2006/relationships" r:embed="rId1"/>
          <a:stretch>
            <a:fillRect/>
          </a:stretch>
        </p:blipFill>
        <p:spPr>
          <a:xfrm rot="0">
            <a:off x="1485129" y="2111195"/>
            <a:ext cx="5082249" cy="2635610"/>
          </a:xfrm>
          <a:prstGeom prst="rect"/>
        </p:spPr>
      </p:pic>
      <p:sp>
        <p:nvSpPr>
          <p:cNvPr id="1048634" name=""/>
          <p:cNvSpPr txBox="1"/>
          <p:nvPr/>
        </p:nvSpPr>
        <p:spPr>
          <a:xfrm>
            <a:off x="1103262" y="4997423"/>
            <a:ext cx="11379884" cy="1463040"/>
          </a:xfrm>
          <a:prstGeom prst="rect"/>
        </p:spPr>
        <p:txBody>
          <a:bodyPr rtlCol="0" wrap="square">
            <a:spAutoFit/>
          </a:bodyPr>
          <a:p>
            <a:pPr algn="l">
              <a:lnSpc>
                <a:spcPct val="150000"/>
              </a:lnSpc>
            </a:pPr>
            <a:r>
              <a:rPr sz="2000" lang="in-ID">
                <a:solidFill>
                  <a:srgbClr val="000000"/>
                </a:solidFill>
              </a:rPr>
              <a:t>Berdasarkan kurva di atas bisa dilihat bahwa titik pertemuan antara garis kurva permintaan dan kurva penawaran terjadi pada harga Rp3.000,00 dan jumlah barang 30 unit.</a:t>
            </a:r>
            <a:endParaRPr sz="2000" lang="in-ID">
              <a:solidFill>
                <a:srgbClr val="000000"/>
              </a:solidFill>
            </a:endParaRPr>
          </a:p>
          <a:p>
            <a:pPr algn="l">
              <a:lnSpc>
                <a:spcPct val="150000"/>
              </a:lnSpc>
            </a:pPr>
            <a:endParaRPr sz="2000" lang="in-ID">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635" name=""/>
          <p:cNvSpPr>
            <a:spLocks noGrp="1"/>
          </p:cNvSpPr>
          <p:nvPr>
            <p:ph type="body" sz="quarter" idx="10" hasCustomPrompt="1"/>
          </p:nvPr>
        </p:nvSpPr>
        <p:spPr>
          <a:xfrm>
            <a:off x="1115310" y="1060389"/>
            <a:ext cx="10515600" cy="647700"/>
          </a:xfrm>
        </p:spPr>
        <p:txBody>
          <a:bodyPr/>
          <a:p>
            <a:pPr algn="l">
              <a:lnSpc>
                <a:spcPct val="150000"/>
              </a:lnSpc>
            </a:pPr>
            <a:endParaRPr lang="in-ID">
              <a:solidFill>
                <a:srgbClr val="000000"/>
              </a:solidFill>
            </a:endParaRPr>
          </a:p>
          <a:p>
            <a:pPr algn="l">
              <a:lnSpc>
                <a:spcPct val="150000"/>
              </a:lnSpc>
            </a:pPr>
            <a:r>
              <a:rPr lang="en-US">
                <a:solidFill>
                  <a:srgbClr val="000000"/>
                </a:solidFill>
              </a:rPr>
              <a:t>c</a:t>
            </a:r>
            <a:r>
              <a:rPr lang="en-US">
                <a:solidFill>
                  <a:srgbClr val="000000"/>
                </a:solidFill>
              </a:rPr>
              <a:t>.</a:t>
            </a:r>
            <a:r>
              <a:rPr lang="en-US">
                <a:solidFill>
                  <a:srgbClr val="000000"/>
                </a:solidFill>
              </a:rPr>
              <a:t> </a:t>
            </a:r>
            <a:r>
              <a:rPr lang="en-US">
                <a:solidFill>
                  <a:srgbClr val="000000"/>
                </a:solidFill>
              </a:rPr>
              <a:t>M</a:t>
            </a:r>
            <a:r>
              <a:rPr lang="en-US">
                <a:solidFill>
                  <a:srgbClr val="000000"/>
                </a:solidFill>
              </a:rPr>
              <a:t>e</a:t>
            </a:r>
            <a:r>
              <a:rPr lang="en-US">
                <a:solidFill>
                  <a:srgbClr val="000000"/>
                </a:solidFill>
              </a:rPr>
              <a:t>nghitung</a:t>
            </a:r>
            <a:r>
              <a:rPr lang="en-US">
                <a:solidFill>
                  <a:srgbClr val="000000"/>
                </a:solidFill>
              </a:rPr>
              <a:t> harga keseimbangan dengan pendepatan matematis</a:t>
            </a:r>
            <a:endParaRPr lang="in-ID">
              <a:solidFill>
                <a:srgbClr val="000000"/>
              </a:solidFill>
            </a:endParaRPr>
          </a:p>
          <a:p>
            <a:pPr algn="l">
              <a:lnSpc>
                <a:spcPct val="150000"/>
              </a:lnSpc>
            </a:pP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Pendekatan matematis diberlakukan jika harga yang diperoleh merupakan fungsi permintaan dan penawaran. Harga keseimbangan akan terbentuk jika memenuhi rumus keseimbangan:</a:t>
            </a:r>
            <a:endParaRPr lang="in-ID">
              <a:solidFill>
                <a:srgbClr val="000000"/>
              </a:solidFill>
            </a:endParaRPr>
          </a:p>
          <a:p>
            <a:pPr algn="l">
              <a:lnSpc>
                <a:spcPct val="150000"/>
              </a:lnSpc>
            </a:pP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 </a:t>
            </a:r>
            <a:r>
              <a:rPr lang="en-US">
                <a:solidFill>
                  <a:srgbClr val="000000"/>
                </a:solidFill>
              </a:rPr>
              <a:t>Qd = Qs atau Pd = Ps</a:t>
            </a:r>
            <a:endParaRPr lang="in-ID">
              <a:solidFill>
                <a:srgbClr val="000000"/>
              </a:solidFill>
            </a:endParaRPr>
          </a:p>
          <a:p>
            <a:pPr algn="l">
              <a:lnSpc>
                <a:spcPct val="150000"/>
              </a:lnSpc>
            </a:pPr>
            <a:r>
              <a:rPr lang="en-US">
                <a:solidFill>
                  <a:srgbClr val="000000"/>
                </a:solidFill>
              </a:rPr>
              <a:t>Keterangan: </a:t>
            </a:r>
            <a:endParaRPr lang="in-ID">
              <a:solidFill>
                <a:srgbClr val="000000"/>
              </a:solidFill>
            </a:endParaRPr>
          </a:p>
          <a:p>
            <a:pPr algn="l">
              <a:lnSpc>
                <a:spcPct val="150000"/>
              </a:lnSpc>
            </a:pPr>
            <a:r>
              <a:rPr lang="en-US">
                <a:solidFill>
                  <a:srgbClr val="000000"/>
                </a:solidFill>
              </a:rPr>
              <a:t>Qd = jumlah barang yang diminta </a:t>
            </a:r>
            <a:endParaRPr lang="in-ID">
              <a:solidFill>
                <a:srgbClr val="000000"/>
              </a:solidFill>
            </a:endParaRPr>
          </a:p>
          <a:p>
            <a:pPr algn="l">
              <a:lnSpc>
                <a:spcPct val="150000"/>
              </a:lnSpc>
            </a:pPr>
            <a:r>
              <a:rPr lang="en-US">
                <a:solidFill>
                  <a:srgbClr val="000000"/>
                </a:solidFill>
              </a:rPr>
              <a:t>Qs = jumlah barang yang ditawarkan </a:t>
            </a:r>
            <a:endParaRPr lang="in-ID">
              <a:solidFill>
                <a:srgbClr val="000000"/>
              </a:solidFill>
            </a:endParaRPr>
          </a:p>
          <a:p>
            <a:pPr algn="l">
              <a:lnSpc>
                <a:spcPct val="150000"/>
              </a:lnSpc>
            </a:pPr>
            <a:r>
              <a:rPr lang="en-US">
                <a:solidFill>
                  <a:srgbClr val="000000"/>
                </a:solidFill>
              </a:rPr>
              <a:t>Pd = harga barang yang diminta </a:t>
            </a:r>
            <a:endParaRPr lang="in-ID">
              <a:solidFill>
                <a:srgbClr val="000000"/>
              </a:solidFill>
            </a:endParaRPr>
          </a:p>
          <a:p>
            <a:pPr algn="l">
              <a:lnSpc>
                <a:spcPct val="150000"/>
              </a:lnSpc>
            </a:pPr>
            <a:r>
              <a:rPr lang="en-US">
                <a:solidFill>
                  <a:srgbClr val="000000"/>
                </a:solidFill>
              </a:rPr>
              <a:t>Ps = harga barang yang ditawarkan</a:t>
            </a:r>
            <a:endParaRPr lang="in-ID">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36" name=""/>
          <p:cNvSpPr txBox="1"/>
          <p:nvPr/>
        </p:nvSpPr>
        <p:spPr>
          <a:xfrm>
            <a:off x="1298813" y="2404520"/>
            <a:ext cx="9594374" cy="3291840"/>
          </a:xfrm>
          <a:prstGeom prst="rect"/>
        </p:spPr>
        <p:txBody>
          <a:bodyPr rtlCol="0" wrap="square">
            <a:spAutoFit/>
          </a:bodyPr>
          <a:p>
            <a:pPr algn="ctr">
              <a:lnSpc>
                <a:spcPct val="100000"/>
              </a:lnSpc>
            </a:pPr>
            <a:r>
              <a:rPr sz="2400" lang="in-ID">
                <a:solidFill>
                  <a:srgbClr val="000000"/>
                </a:solidFill>
              </a:rPr>
              <a:t>بِسْمِ اللَّهِ الرَّحْمَنِ الرَّحِيمِ
اَللَّهُمَّ أَرِنَا الْحَقَّ حَقًّا وَارْزُقْنَا اتِّـبَاعَه ُ وَأَرِنَا الْبَاطِلَ بَاطِلاً وَارْزُقْنَا اجْتِنَابَهُ
Ya Allah Tunjukkanlah kepada kami kebenaran sehinggga kami dapat mengikutinya, 
Dan tunjukkanlah kepada kami keburukan sehingga kami dapat menjauhinya.</a:t>
            </a:r>
            <a:endParaRPr sz="2400" lang="in-ID">
              <a:solidFill>
                <a:srgbClr val="000000"/>
              </a:solidFill>
            </a:endParaRPr>
          </a:p>
        </p:txBody>
      </p:sp>
      <p:sp>
        <p:nvSpPr>
          <p:cNvPr id="1048637" name=""/>
          <p:cNvSpPr txBox="1"/>
          <p:nvPr/>
        </p:nvSpPr>
        <p:spPr>
          <a:xfrm>
            <a:off x="4140284" y="1277064"/>
            <a:ext cx="4881326" cy="624839"/>
          </a:xfrm>
          <a:prstGeom prst="rect"/>
        </p:spPr>
        <p:txBody>
          <a:bodyPr rtlCol="0" wrap="square">
            <a:spAutoFit/>
          </a:bodyPr>
          <a:p>
            <a:r>
              <a:rPr b="1" sz="3600" lang="en-US">
                <a:solidFill>
                  <a:srgbClr val="000000"/>
                </a:solidFill>
              </a:rPr>
              <a:t>P</a:t>
            </a:r>
            <a:r>
              <a:rPr b="1" sz="3600" lang="en-US">
                <a:solidFill>
                  <a:srgbClr val="000000"/>
                </a:solidFill>
              </a:rPr>
              <a:t>E</a:t>
            </a:r>
            <a:r>
              <a:rPr b="1" sz="3600" lang="en-US">
                <a:solidFill>
                  <a:srgbClr val="000000"/>
                </a:solidFill>
              </a:rPr>
              <a:t>N</a:t>
            </a:r>
            <a:r>
              <a:rPr b="1" sz="3600" lang="en-US">
                <a:solidFill>
                  <a:srgbClr val="000000"/>
                </a:solidFill>
              </a:rPr>
              <a:t>U</a:t>
            </a:r>
            <a:r>
              <a:rPr b="1" sz="3600" lang="en-US">
                <a:solidFill>
                  <a:srgbClr val="000000"/>
                </a:solidFill>
              </a:rPr>
              <a:t>T</a:t>
            </a:r>
            <a:r>
              <a:rPr b="1" sz="3600" lang="en-US">
                <a:solidFill>
                  <a:srgbClr val="000000"/>
                </a:solidFill>
              </a:rPr>
              <a:t>UP</a:t>
            </a:r>
            <a:r>
              <a:rPr b="1" sz="3600" lang="en-US">
                <a:solidFill>
                  <a:srgbClr val="000000"/>
                </a:solidFill>
              </a:rPr>
              <a:t> </a:t>
            </a:r>
            <a:r>
              <a:rPr b="1" sz="3600" lang="en-US">
                <a:solidFill>
                  <a:srgbClr val="000000"/>
                </a:solidFill>
              </a:rPr>
              <a:t>B</a:t>
            </a:r>
            <a:r>
              <a:rPr b="1" sz="3600" lang="en-US">
                <a:solidFill>
                  <a:srgbClr val="000000"/>
                </a:solidFill>
              </a:rPr>
              <a:t>E</a:t>
            </a:r>
            <a:r>
              <a:rPr b="1" sz="3600" lang="en-US">
                <a:solidFill>
                  <a:srgbClr val="000000"/>
                </a:solidFill>
              </a:rPr>
              <a:t>L</a:t>
            </a:r>
            <a:r>
              <a:rPr b="1" sz="3600" lang="en-US">
                <a:solidFill>
                  <a:srgbClr val="000000"/>
                </a:solidFill>
              </a:rPr>
              <a:t>A</a:t>
            </a:r>
            <a:r>
              <a:rPr b="1" sz="3600" lang="en-US">
                <a:solidFill>
                  <a:srgbClr val="000000"/>
                </a:solidFill>
              </a:rPr>
              <a:t>J</a:t>
            </a:r>
            <a:r>
              <a:rPr b="1" sz="3600" lang="en-US">
                <a:solidFill>
                  <a:srgbClr val="000000"/>
                </a:solidFill>
              </a:rPr>
              <a:t>A</a:t>
            </a:r>
            <a:r>
              <a:rPr b="1" sz="3600" lang="en-US">
                <a:solidFill>
                  <a:srgbClr val="000000"/>
                </a:solidFill>
              </a:rPr>
              <a:t>R</a:t>
            </a:r>
            <a:endParaRPr b="1" sz="3600" lang="in-ID">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586" name="Title 1"/>
          <p:cNvSpPr txBox="1"/>
          <p:nvPr/>
        </p:nvSpPr>
        <p:spPr>
          <a:xfrm>
            <a:off x="3796146" y="304799"/>
            <a:ext cx="7827818" cy="581891"/>
          </a:xfrm>
          <a:prstGeom prst="rect"/>
        </p:spPr>
        <p:txBody>
          <a:bodyPr/>
          <a:p>
            <a:pPr defTabSz="914400" eaLnBrk="1" fontAlgn="auto" hangingPunct="1" indent="0" latinLnBrk="0" lvl="0" marL="0" marR="0" rtl="0">
              <a:lnSpc>
                <a:spcPct val="100000"/>
              </a:lnSpc>
              <a:spcBef>
                <a:spcPct val="0"/>
              </a:spcBef>
              <a:spcAft>
                <a:spcPts val="0"/>
              </a:spcAft>
              <a:buClrTx/>
              <a:buSzTx/>
              <a:buFontTx/>
              <a:buNone/>
            </a:pPr>
            <a:r>
              <a:rPr baseline="0" b="1" cap="none" dirty="0" sz="4000" i="0" kern="1200" kumimoji="0" lang="en-US" noProof="0" normalizeH="0" spc="0" strike="noStrike" u="none">
                <a:ln>
                  <a:noFill/>
                </a:ln>
                <a:solidFill>
                  <a:schemeClr val="tx1"/>
                </a:solidFill>
                <a:effectLst/>
                <a:uLnTx/>
                <a:uFillTx/>
                <a:latin typeface="+mj-lt"/>
                <a:ea typeface="+mj-ea"/>
                <a:cs typeface="+mj-cs"/>
              </a:rPr>
              <a:t>        </a:t>
            </a:r>
          </a:p>
        </p:txBody>
      </p:sp>
      <p:sp>
        <p:nvSpPr>
          <p:cNvPr id="1048587" name="Title 2"/>
          <p:cNvSpPr>
            <a:spLocks noGrp="1"/>
          </p:cNvSpPr>
          <p:nvPr>
            <p:ph type="title"/>
          </p:nvPr>
        </p:nvSpPr>
        <p:spPr>
          <a:xfrm>
            <a:off x="838200" y="1341036"/>
            <a:ext cx="10515600" cy="1325563"/>
          </a:xfrm>
        </p:spPr>
        <p:txBody>
          <a:bodyPr/>
          <a:p>
            <a:pPr algn="l"/>
            <a:r>
              <a:rPr lang="en-US">
                <a:solidFill>
                  <a:srgbClr val="FF6600"/>
                </a:solidFill>
                <a:effectLst>
                  <a:outerShdw algn="br" blurRad="38100" dir="2700000" dist="38100" rotWithShape="0">
                    <a:srgbClr val="000000"/>
                  </a:outerShdw>
                </a:effectLst>
              </a:rPr>
              <a:t>P</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N</a:t>
            </a:r>
            <a:r>
              <a:rPr lang="en-US">
                <a:solidFill>
                  <a:srgbClr val="FF6600"/>
                </a:solidFill>
                <a:effectLst>
                  <a:outerShdw algn="br" blurRad="38100" dir="2700000" dist="38100" rotWithShape="0">
                    <a:srgbClr val="000000"/>
                  </a:outerShdw>
                </a:effectLst>
              </a:rPr>
              <a:t>G</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TIAN</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P</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M</a:t>
            </a:r>
            <a:r>
              <a:rPr lang="en-US">
                <a:solidFill>
                  <a:srgbClr val="FF6600"/>
                </a:solidFill>
                <a:effectLst>
                  <a:outerShdw algn="br" blurRad="38100" dir="2700000" dist="38100" rotWithShape="0">
                    <a:srgbClr val="000000"/>
                  </a:outerShdw>
                </a:effectLst>
              </a:rPr>
              <a:t>INTAAN</a:t>
            </a:r>
            <a:endParaRPr lang="en-ID">
              <a:solidFill>
                <a:srgbClr val="FF6600"/>
              </a:solidFill>
              <a:effectLst>
                <a:outerShdw algn="br" blurRad="38100" dir="2700000" dist="38100" rotWithShape="0">
                  <a:srgbClr val="000000"/>
                </a:outerShdw>
              </a:effectLst>
            </a:endParaRPr>
          </a:p>
        </p:txBody>
      </p:sp>
      <p:sp>
        <p:nvSpPr>
          <p:cNvPr id="1048588" name=""/>
          <p:cNvSpPr txBox="1"/>
          <p:nvPr/>
        </p:nvSpPr>
        <p:spPr>
          <a:xfrm>
            <a:off x="1410429" y="2003818"/>
            <a:ext cx="9018290" cy="3291840"/>
          </a:xfrm>
          <a:prstGeom prst="rect"/>
        </p:spPr>
        <p:txBody>
          <a:bodyPr rtlCol="0" wrap="square">
            <a:spAutoFit/>
          </a:bodyPr>
          <a:p>
            <a:pPr>
              <a:lnSpc>
                <a:spcPct val="150000"/>
              </a:lnSpc>
            </a:pPr>
            <a:r>
              <a:rPr sz="2000" lang="in-ID">
                <a:solidFill>
                  <a:srgbClr val="000000"/>
                </a:solidFill>
              </a:rPr>
              <a:t>Permintaan adalah keinginan konsumen membeli suatu barang pada berbagai tingkat harga selama periode waktu tertentu</a:t>
            </a:r>
            <a:endParaRPr sz="2000" lang="in-ID">
              <a:solidFill>
                <a:srgbClr val="000000"/>
              </a:solidFill>
            </a:endParaRPr>
          </a:p>
          <a:p>
            <a:pPr>
              <a:lnSpc>
                <a:spcPct val="150000"/>
              </a:lnSpc>
            </a:pPr>
            <a:endParaRPr sz="2000" lang="in-ID">
              <a:solidFill>
                <a:srgbClr val="000000"/>
              </a:solidFill>
            </a:endParaRPr>
          </a:p>
          <a:p>
            <a:pPr>
              <a:lnSpc>
                <a:spcPct val="150000"/>
              </a:lnSpc>
            </a:pPr>
            <a:r>
              <a:rPr sz="2000" lang="in-ID">
                <a:solidFill>
                  <a:srgbClr val="000000"/>
                </a:solidFill>
              </a:rPr>
              <a:t>Pada permintaan terdapat hukum permintaan yang menyatakan “Jika harga suatu barang naik, maka jumlah barang yang diminta akan turun, sebaliknya jika harga suatu barang turun maka jumlah barang yang diminta akan bertambah.”</a:t>
            </a:r>
            <a:endParaRPr sz="2000" lang="in-ID">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589" name="Title 1"/>
          <p:cNvSpPr txBox="1"/>
          <p:nvPr/>
        </p:nvSpPr>
        <p:spPr>
          <a:xfrm>
            <a:off x="3796146" y="304799"/>
            <a:ext cx="7827818" cy="581891"/>
          </a:xfrm>
          <a:prstGeom prst="rect"/>
        </p:spPr>
        <p:txBody>
          <a:bodyPr/>
          <a:p>
            <a:pPr defTabSz="914400" eaLnBrk="1" fontAlgn="auto" hangingPunct="1" indent="0" latinLnBrk="0" lvl="0" marL="0" marR="0" rtl="0">
              <a:lnSpc>
                <a:spcPct val="100000"/>
              </a:lnSpc>
              <a:spcBef>
                <a:spcPct val="0"/>
              </a:spcBef>
              <a:spcAft>
                <a:spcPts val="0"/>
              </a:spcAft>
              <a:buClrTx/>
              <a:buSzTx/>
              <a:buFontTx/>
              <a:buNone/>
            </a:pPr>
            <a:r>
              <a:rPr baseline="0" b="1" cap="none" dirty="0" sz="4000" i="0" kern="1200" kumimoji="0" lang="en-US" noProof="0" normalizeH="0" spc="0" strike="noStrike" u="none">
                <a:ln>
                  <a:noFill/>
                </a:ln>
                <a:solidFill>
                  <a:schemeClr val="tx1"/>
                </a:solidFill>
                <a:effectLst/>
                <a:uLnTx/>
                <a:uFillTx/>
                <a:latin typeface="+mj-lt"/>
                <a:ea typeface="+mj-ea"/>
                <a:cs typeface="+mj-cs"/>
              </a:rPr>
              <a:t>        </a:t>
            </a:r>
          </a:p>
        </p:txBody>
      </p:sp>
      <p:sp>
        <p:nvSpPr>
          <p:cNvPr id="1048590" name="Title 2"/>
          <p:cNvSpPr>
            <a:spLocks noGrp="1"/>
          </p:cNvSpPr>
          <p:nvPr>
            <p:ph type="title"/>
          </p:nvPr>
        </p:nvSpPr>
        <p:spPr>
          <a:xfrm>
            <a:off x="838200" y="1390288"/>
            <a:ext cx="10515600" cy="1325563"/>
          </a:xfrm>
        </p:spPr>
        <p:txBody>
          <a:bodyPr/>
          <a:p>
            <a:pPr algn="l"/>
            <a:r>
              <a:rPr lang="en-US">
                <a:solidFill>
                  <a:srgbClr val="FF6600"/>
                </a:solidFill>
                <a:effectLst>
                  <a:outerShdw algn="br" blurRad="38100" dir="2700000" dist="38100" rotWithShape="0">
                    <a:srgbClr val="000000"/>
                  </a:outerShdw>
                </a:effectLst>
              </a:rPr>
              <a:t>P</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N</a:t>
            </a:r>
            <a:r>
              <a:rPr lang="en-US">
                <a:solidFill>
                  <a:srgbClr val="FF6600"/>
                </a:solidFill>
                <a:effectLst>
                  <a:outerShdw algn="br" blurRad="38100" dir="2700000" dist="38100" rotWithShape="0">
                    <a:srgbClr val="000000"/>
                  </a:outerShdw>
                </a:effectLst>
              </a:rPr>
              <a:t>G</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TIAN</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P</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N</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W</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RAN</a:t>
            </a:r>
            <a:endParaRPr lang="en-ID">
              <a:solidFill>
                <a:srgbClr val="FF6600"/>
              </a:solidFill>
              <a:effectLst>
                <a:outerShdw algn="br" blurRad="38100" dir="2700000" dist="38100" rotWithShape="0">
                  <a:srgbClr val="000000"/>
                </a:outerShdw>
              </a:effectLst>
            </a:endParaRPr>
          </a:p>
        </p:txBody>
      </p:sp>
      <p:sp>
        <p:nvSpPr>
          <p:cNvPr id="1048591" name=""/>
          <p:cNvSpPr txBox="1"/>
          <p:nvPr/>
        </p:nvSpPr>
        <p:spPr>
          <a:xfrm>
            <a:off x="1446480" y="1570012"/>
            <a:ext cx="9907319" cy="4663440"/>
          </a:xfrm>
          <a:prstGeom prst="rect"/>
        </p:spPr>
        <p:txBody>
          <a:bodyPr rtlCol="0" wrap="square">
            <a:spAutoFit/>
          </a:bodyPr>
          <a:p>
            <a:pPr>
              <a:lnSpc>
                <a:spcPct val="150000"/>
              </a:lnSpc>
            </a:pPr>
            <a:endParaRPr sz="2000" lang="in-ID">
              <a:solidFill>
                <a:srgbClr val="000000"/>
              </a:solidFill>
            </a:endParaRPr>
          </a:p>
          <a:p>
            <a:pPr>
              <a:lnSpc>
                <a:spcPct val="150000"/>
              </a:lnSpc>
            </a:pPr>
            <a:r>
              <a:rPr sz="2000" lang="en-US">
                <a:solidFill>
                  <a:srgbClr val="000000"/>
                </a:solidFill>
              </a:rPr>
              <a:t>Dalam pengertian ekonomi mikro penawaran juga dapat dibedakan menjadi penawaran perorangan dan penawaran pasar. </a:t>
            </a:r>
            <a:endParaRPr sz="2000" lang="in-ID">
              <a:solidFill>
                <a:srgbClr val="000000"/>
              </a:solidFill>
            </a:endParaRPr>
          </a:p>
          <a:p>
            <a:pPr>
              <a:lnSpc>
                <a:spcPct val="150000"/>
              </a:lnSpc>
            </a:pPr>
            <a:r>
              <a:rPr sz="2000" lang="en-US">
                <a:solidFill>
                  <a:srgbClr val="000000"/>
                </a:solidFill>
              </a:rPr>
              <a:t>a</a:t>
            </a:r>
            <a:r>
              <a:rPr sz="2000" lang="en-US">
                <a:solidFill>
                  <a:srgbClr val="000000"/>
                </a:solidFill>
              </a:rPr>
              <a:t>.</a:t>
            </a:r>
            <a:r>
              <a:rPr sz="2000" lang="en-US">
                <a:solidFill>
                  <a:srgbClr val="000000"/>
                </a:solidFill>
              </a:rPr>
              <a:t> </a:t>
            </a:r>
            <a:r>
              <a:rPr sz="2000" lang="en-US">
                <a:solidFill>
                  <a:srgbClr val="000000"/>
                </a:solidFill>
              </a:rPr>
              <a:t>P</a:t>
            </a:r>
            <a:r>
              <a:rPr sz="2000" lang="en-US">
                <a:solidFill>
                  <a:srgbClr val="000000"/>
                </a:solidFill>
              </a:rPr>
              <a:t>e</a:t>
            </a:r>
            <a:r>
              <a:rPr sz="2000" lang="en-US">
                <a:solidFill>
                  <a:srgbClr val="000000"/>
                </a:solidFill>
              </a:rPr>
              <a:t>n</a:t>
            </a:r>
            <a:r>
              <a:rPr sz="2000" lang="en-US">
                <a:solidFill>
                  <a:srgbClr val="000000"/>
                </a:solidFill>
              </a:rPr>
              <a:t>a</a:t>
            </a:r>
            <a:r>
              <a:rPr sz="2000" lang="en-US">
                <a:solidFill>
                  <a:srgbClr val="000000"/>
                </a:solidFill>
              </a:rPr>
              <a:t>w</a:t>
            </a:r>
            <a:r>
              <a:rPr sz="2000" lang="en-US">
                <a:solidFill>
                  <a:srgbClr val="000000"/>
                </a:solidFill>
              </a:rPr>
              <a:t>a</a:t>
            </a:r>
            <a:r>
              <a:rPr sz="2000" lang="en-US">
                <a:solidFill>
                  <a:srgbClr val="000000"/>
                </a:solidFill>
              </a:rPr>
              <a:t>r</a:t>
            </a:r>
            <a:r>
              <a:rPr sz="2000" lang="en-US">
                <a:solidFill>
                  <a:srgbClr val="000000"/>
                </a:solidFill>
              </a:rPr>
              <a:t>a</a:t>
            </a:r>
            <a:r>
              <a:rPr sz="2000" lang="en-US">
                <a:solidFill>
                  <a:srgbClr val="000000"/>
                </a:solidFill>
              </a:rPr>
              <a:t>n</a:t>
            </a:r>
            <a:r>
              <a:rPr sz="2000" lang="en-US">
                <a:solidFill>
                  <a:srgbClr val="000000"/>
                </a:solidFill>
              </a:rPr>
              <a:t> Perorangan</a:t>
            </a:r>
            <a:endParaRPr sz="2000" lang="in-ID">
              <a:solidFill>
                <a:srgbClr val="000000"/>
              </a:solidFill>
            </a:endParaRPr>
          </a:p>
          <a:p>
            <a:pPr>
              <a:lnSpc>
                <a:spcPct val="150000"/>
              </a:lnSpc>
            </a:pPr>
            <a:r>
              <a:rPr sz="2000" lang="en-US">
                <a:solidFill>
                  <a:srgbClr val="000000"/>
                </a:solidFill>
              </a:rPr>
              <a:t>Penawaran perorangan terhadap suatu barang atau jasa ialah kesediaan dari seorang penjual untuk menawarkan berbagai jumlah barang pada berbagai tingkat harga.</a:t>
            </a:r>
            <a:endParaRPr sz="2000" lang="in-ID">
              <a:solidFill>
                <a:srgbClr val="000000"/>
              </a:solidFill>
            </a:endParaRPr>
          </a:p>
          <a:p>
            <a:pPr>
              <a:lnSpc>
                <a:spcPct val="150000"/>
              </a:lnSpc>
            </a:pPr>
            <a:endParaRPr sz="2000" lang="in-ID">
              <a:solidFill>
                <a:srgbClr val="000000"/>
              </a:solidFill>
            </a:endParaRPr>
          </a:p>
          <a:p>
            <a:pPr>
              <a:lnSpc>
                <a:spcPct val="150000"/>
              </a:lnSpc>
            </a:pPr>
            <a:r>
              <a:rPr sz="2000" lang="en-US">
                <a:solidFill>
                  <a:srgbClr val="000000"/>
                </a:solidFill>
              </a:rPr>
              <a:t>b</a:t>
            </a:r>
            <a:r>
              <a:rPr sz="2000" lang="en-US">
                <a:solidFill>
                  <a:srgbClr val="000000"/>
                </a:solidFill>
              </a:rPr>
              <a:t>.</a:t>
            </a:r>
            <a:r>
              <a:rPr sz="2000" lang="en-US">
                <a:solidFill>
                  <a:srgbClr val="000000"/>
                </a:solidFill>
              </a:rPr>
              <a:t> </a:t>
            </a:r>
            <a:r>
              <a:rPr sz="2000" lang="en-US">
                <a:solidFill>
                  <a:srgbClr val="000000"/>
                </a:solidFill>
              </a:rPr>
              <a:t>P</a:t>
            </a:r>
            <a:r>
              <a:rPr sz="2000" lang="en-US">
                <a:solidFill>
                  <a:srgbClr val="000000"/>
                </a:solidFill>
              </a:rPr>
              <a:t>e</a:t>
            </a:r>
            <a:r>
              <a:rPr sz="2000" lang="en-US">
                <a:solidFill>
                  <a:srgbClr val="000000"/>
                </a:solidFill>
              </a:rPr>
              <a:t>n</a:t>
            </a:r>
            <a:r>
              <a:rPr sz="2000" lang="en-US">
                <a:solidFill>
                  <a:srgbClr val="000000"/>
                </a:solidFill>
              </a:rPr>
              <a:t>a</a:t>
            </a:r>
            <a:r>
              <a:rPr sz="2000" lang="en-US">
                <a:solidFill>
                  <a:srgbClr val="000000"/>
                </a:solidFill>
              </a:rPr>
              <a:t>w</a:t>
            </a:r>
            <a:r>
              <a:rPr sz="2000" lang="en-US">
                <a:solidFill>
                  <a:srgbClr val="000000"/>
                </a:solidFill>
              </a:rPr>
              <a:t>a</a:t>
            </a:r>
            <a:r>
              <a:rPr sz="2000" lang="en-US">
                <a:solidFill>
                  <a:srgbClr val="000000"/>
                </a:solidFill>
              </a:rPr>
              <a:t>ran</a:t>
            </a:r>
            <a:r>
              <a:rPr sz="2000" lang="en-US">
                <a:solidFill>
                  <a:srgbClr val="000000"/>
                </a:solidFill>
              </a:rPr>
              <a:t> Pasar</a:t>
            </a:r>
            <a:endParaRPr sz="2000" lang="in-ID">
              <a:solidFill>
                <a:srgbClr val="000000"/>
              </a:solidFill>
            </a:endParaRPr>
          </a:p>
          <a:p>
            <a:pPr>
              <a:lnSpc>
                <a:spcPct val="150000"/>
              </a:lnSpc>
            </a:pPr>
            <a:r>
              <a:rPr sz="2000" lang="en-US">
                <a:solidFill>
                  <a:srgbClr val="000000"/>
                </a:solidFill>
              </a:rPr>
              <a:t>Penawaran pasar adalah keseluruhan penjumlahan dari penawaran perorangan suatu barang atau jasa pada berbagai tingkat harga.</a:t>
            </a:r>
            <a:endParaRPr sz="2000" lang="in-ID">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592" name=""/>
          <p:cNvSpPr>
            <a:spLocks noGrp="1"/>
          </p:cNvSpPr>
          <p:nvPr>
            <p:ph type="title"/>
          </p:nvPr>
        </p:nvSpPr>
        <p:spPr>
          <a:xfrm>
            <a:off x="838200" y="2998123"/>
            <a:ext cx="10515600" cy="1325563"/>
          </a:xfrm>
        </p:spPr>
        <p:txBody>
          <a:bodyPr/>
          <a:p>
            <a:r>
              <a:rPr sz="3200" lang="en-US"/>
              <a:t>T</a:t>
            </a:r>
            <a:r>
              <a:rPr sz="3200" lang="en-US"/>
              <a:t>E</a:t>
            </a:r>
            <a:r>
              <a:rPr sz="3200" lang="en-US"/>
              <a:t>O</a:t>
            </a:r>
            <a:r>
              <a:rPr sz="3200" lang="en-US"/>
              <a:t>R</a:t>
            </a:r>
            <a:r>
              <a:rPr sz="3200" lang="en-US"/>
              <a:t>I</a:t>
            </a:r>
            <a:r>
              <a:rPr sz="3200" lang="en-US"/>
              <a:t> </a:t>
            </a:r>
            <a:r>
              <a:rPr sz="3200" lang="en-US"/>
              <a:t>Y</a:t>
            </a:r>
            <a:r>
              <a:rPr sz="3200" lang="en-US"/>
              <a:t>A</a:t>
            </a:r>
            <a:r>
              <a:rPr sz="3200" lang="en-US"/>
              <a:t>N</a:t>
            </a:r>
            <a:r>
              <a:rPr sz="3200" lang="en-US"/>
              <a:t>G</a:t>
            </a:r>
            <a:r>
              <a:rPr sz="3200" lang="en-US"/>
              <a:t> </a:t>
            </a:r>
            <a:r>
              <a:rPr sz="3200" lang="en-US"/>
              <a:t>M</a:t>
            </a:r>
            <a:r>
              <a:rPr sz="3200" lang="en-US"/>
              <a:t>E</a:t>
            </a:r>
            <a:r>
              <a:rPr sz="3200" lang="en-US"/>
              <a:t>N</a:t>
            </a:r>
            <a:r>
              <a:rPr sz="3200" lang="en-US"/>
              <a:t>D</a:t>
            </a:r>
            <a:r>
              <a:rPr sz="3200" lang="en-US"/>
              <a:t>A</a:t>
            </a:r>
            <a:r>
              <a:rPr sz="3200" lang="en-US"/>
              <a:t>SARI</a:t>
            </a:r>
            <a:endParaRPr sz="3200" lang="in-ID"/>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593" name="Title 1"/>
          <p:cNvSpPr txBox="1"/>
          <p:nvPr/>
        </p:nvSpPr>
        <p:spPr>
          <a:xfrm>
            <a:off x="3796146" y="304799"/>
            <a:ext cx="7827818" cy="581891"/>
          </a:xfrm>
          <a:prstGeom prst="rect"/>
        </p:spPr>
        <p:txBody>
          <a:bodyPr/>
          <a:p>
            <a:pPr defTabSz="914400" eaLnBrk="1" fontAlgn="auto" hangingPunct="1" indent="0" latinLnBrk="0" lvl="0" marL="0" marR="0" rtl="0">
              <a:lnSpc>
                <a:spcPct val="100000"/>
              </a:lnSpc>
              <a:spcBef>
                <a:spcPct val="0"/>
              </a:spcBef>
              <a:spcAft>
                <a:spcPts val="0"/>
              </a:spcAft>
              <a:buClrTx/>
              <a:buSzTx/>
              <a:buFontTx/>
              <a:buNone/>
            </a:pPr>
            <a:r>
              <a:rPr baseline="0" b="1" cap="none" dirty="0" sz="4000" i="0" kern="1200" kumimoji="0" lang="en-US" noProof="0" normalizeH="0" spc="0" strike="noStrike" u="none">
                <a:ln>
                  <a:noFill/>
                </a:ln>
                <a:solidFill>
                  <a:schemeClr val="tx1"/>
                </a:solidFill>
                <a:effectLst/>
                <a:uLnTx/>
                <a:uFillTx/>
                <a:latin typeface="+mj-lt"/>
                <a:ea typeface="+mj-ea"/>
                <a:cs typeface="+mj-cs"/>
              </a:rPr>
              <a:t>        </a:t>
            </a:r>
          </a:p>
        </p:txBody>
      </p:sp>
      <p:sp>
        <p:nvSpPr>
          <p:cNvPr id="1048594" name="Title 2"/>
          <p:cNvSpPr>
            <a:spLocks noGrp="1"/>
          </p:cNvSpPr>
          <p:nvPr>
            <p:ph type="title"/>
          </p:nvPr>
        </p:nvSpPr>
        <p:spPr>
          <a:xfrm>
            <a:off x="656456" y="304799"/>
            <a:ext cx="10515600" cy="1325563"/>
          </a:xfrm>
        </p:spPr>
        <p:txBody>
          <a:bodyPr/>
          <a:p>
            <a:pPr algn="l">
              <a:lnSpc>
                <a:spcPct val="150000"/>
              </a:lnSpc>
            </a:pPr>
            <a:br>
              <a:rPr lang="en-US">
                <a:solidFill>
                  <a:srgbClr val="FF6600"/>
                </a:solidFill>
                <a:effectLst>
                  <a:outerShdw algn="br" blurRad="38100" dir="2700000" dist="38100" rotWithShape="0">
                    <a:srgbClr val="000000"/>
                  </a:outerShdw>
                </a:effectLst>
              </a:rPr>
            </a:br>
            <a:r>
              <a:rPr lang="en-US">
                <a:solidFill>
                  <a:srgbClr val="FF6600"/>
                </a:solidFill>
                <a:effectLst>
                  <a:outerShdw algn="br" blurRad="38100" dir="2700000" dist="38100" rotWithShape="0">
                    <a:srgbClr val="000000"/>
                  </a:outerShdw>
                </a:effectLst>
              </a:rPr>
              <a:t>1</a:t>
            </a:r>
            <a:r>
              <a:rPr lang="en-US">
                <a:solidFill>
                  <a:srgbClr val="FF6600"/>
                </a:solidFill>
                <a:effectLst>
                  <a:outerShdw algn="br" blurRad="38100" dir="2700000" dist="38100" rotWithShape="0">
                    <a:srgbClr val="000000"/>
                  </a:outerShdw>
                </a:effectLst>
              </a:rPr>
              <a:t>.</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T</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O</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I</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P</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M</a:t>
            </a:r>
            <a:r>
              <a:rPr lang="en-US">
                <a:solidFill>
                  <a:srgbClr val="FF6600"/>
                </a:solidFill>
                <a:effectLst>
                  <a:outerShdw algn="br" blurRad="38100" dir="2700000" dist="38100" rotWithShape="0">
                    <a:srgbClr val="000000"/>
                  </a:outerShdw>
                </a:effectLst>
              </a:rPr>
              <a:t>I</a:t>
            </a:r>
            <a:r>
              <a:rPr lang="en-US">
                <a:solidFill>
                  <a:srgbClr val="FF6600"/>
                </a:solidFill>
                <a:effectLst>
                  <a:outerShdw algn="br" blurRad="38100" dir="2700000" dist="38100" rotWithShape="0">
                    <a:srgbClr val="000000"/>
                  </a:outerShdw>
                </a:effectLst>
              </a:rPr>
              <a:t>NTAAN</a:t>
            </a:r>
            <a:endParaRPr lang="en-ID">
              <a:solidFill>
                <a:srgbClr val="FF6600"/>
              </a:solidFill>
              <a:effectLst>
                <a:outerShdw algn="br" blurRad="38100" dir="2700000" dist="38100" rotWithShape="0">
                  <a:srgbClr val="000000"/>
                </a:outerShdw>
              </a:effectLst>
            </a:endParaRPr>
          </a:p>
        </p:txBody>
      </p:sp>
      <p:sp>
        <p:nvSpPr>
          <p:cNvPr id="1048595" name=""/>
          <p:cNvSpPr txBox="1"/>
          <p:nvPr/>
        </p:nvSpPr>
        <p:spPr>
          <a:xfrm>
            <a:off x="1399204" y="967579"/>
            <a:ext cx="11238162" cy="5577840"/>
          </a:xfrm>
          <a:prstGeom prst="rect"/>
        </p:spPr>
        <p:txBody>
          <a:bodyPr rtlCol="0" wrap="square">
            <a:spAutoFit/>
          </a:bodyPr>
          <a:p>
            <a:pPr indent="0" marL="0">
              <a:lnSpc>
                <a:spcPct val="150000"/>
              </a:lnSpc>
              <a:buNone/>
            </a:pPr>
            <a:endParaRPr sz="2000" lang="in-ID">
              <a:solidFill>
                <a:srgbClr val="000000"/>
              </a:solidFill>
            </a:endParaRPr>
          </a:p>
          <a:p>
            <a:pPr indent="0" marL="0">
              <a:lnSpc>
                <a:spcPct val="150000"/>
              </a:lnSpc>
              <a:buNone/>
            </a:pPr>
            <a:r>
              <a:rPr sz="2000" lang="en-US">
                <a:solidFill>
                  <a:srgbClr val="000000"/>
                </a:solidFill>
              </a:rPr>
              <a:t>Permintaan</a:t>
            </a:r>
            <a:r>
              <a:rPr sz="2000" lang="en-US">
                <a:solidFill>
                  <a:srgbClr val="000000"/>
                </a:solidFill>
              </a:rPr>
              <a:t> adalah keinginan konsumen membeli suatu barang pada berbagai tingkat harga selama periode tertentu pada suatu daerah (geografis tertentu).</a:t>
            </a:r>
            <a:endParaRPr sz="2000" lang="in-ID">
              <a:solidFill>
                <a:srgbClr val="000000"/>
              </a:solidFill>
            </a:endParaRPr>
          </a:p>
          <a:p>
            <a:pPr indent="0" marL="0">
              <a:lnSpc>
                <a:spcPct val="150000"/>
              </a:lnSpc>
              <a:buNone/>
            </a:pPr>
            <a:r>
              <a:rPr sz="2000" lang="en-US">
                <a:solidFill>
                  <a:srgbClr val="000000"/>
                </a:solidFill>
              </a:rPr>
              <a:t>Permintaan</a:t>
            </a:r>
            <a:r>
              <a:rPr sz="2000" lang="en-US">
                <a:solidFill>
                  <a:srgbClr val="000000"/>
                </a:solidFill>
              </a:rPr>
              <a:t> suatu barang dipengaruhi oleh beberapa faktor seperti :</a:t>
            </a:r>
            <a:endParaRPr sz="2000" lang="in-ID">
              <a:solidFill>
                <a:srgbClr val="000000"/>
              </a:solidFill>
            </a:endParaRPr>
          </a:p>
          <a:p>
            <a:pPr indent="-342900" marL="342900">
              <a:lnSpc>
                <a:spcPct val="150000"/>
              </a:lnSpc>
              <a:buFont typeface="Arial"/>
              <a:buChar char="•"/>
            </a:pPr>
            <a:r>
              <a:rPr sz="2000" lang="en-US">
                <a:solidFill>
                  <a:srgbClr val="000000"/>
                </a:solidFill>
              </a:rPr>
              <a:t>Harga barang</a:t>
            </a:r>
            <a:endParaRPr sz="2000" lang="in-ID">
              <a:solidFill>
                <a:srgbClr val="000000"/>
              </a:solidFill>
            </a:endParaRPr>
          </a:p>
          <a:p>
            <a:pPr indent="-342900" marL="342900">
              <a:lnSpc>
                <a:spcPct val="150000"/>
              </a:lnSpc>
              <a:buFont typeface="Arial"/>
              <a:buChar char="•"/>
            </a:pPr>
            <a:r>
              <a:rPr sz="2000" lang="en-US">
                <a:solidFill>
                  <a:srgbClr val="000000"/>
                </a:solidFill>
              </a:rPr>
              <a:t>Harga barang lain</a:t>
            </a:r>
            <a:endParaRPr sz="2000" lang="in-ID">
              <a:solidFill>
                <a:srgbClr val="000000"/>
              </a:solidFill>
            </a:endParaRPr>
          </a:p>
          <a:p>
            <a:pPr indent="-342900" marL="342900">
              <a:lnSpc>
                <a:spcPct val="150000"/>
              </a:lnSpc>
              <a:buFont typeface="Arial"/>
              <a:buChar char="•"/>
            </a:pPr>
            <a:r>
              <a:rPr sz="2000" lang="en-US">
                <a:solidFill>
                  <a:srgbClr val="000000"/>
                </a:solidFill>
              </a:rPr>
              <a:t>Tingkat pendapatan</a:t>
            </a:r>
            <a:endParaRPr sz="2000" lang="in-ID">
              <a:solidFill>
                <a:srgbClr val="000000"/>
              </a:solidFill>
            </a:endParaRPr>
          </a:p>
          <a:p>
            <a:pPr indent="-342900" marL="342900">
              <a:lnSpc>
                <a:spcPct val="150000"/>
              </a:lnSpc>
              <a:buFont typeface="Arial"/>
              <a:buChar char="•"/>
            </a:pPr>
            <a:r>
              <a:rPr sz="2000" lang="en-US">
                <a:solidFill>
                  <a:srgbClr val="000000"/>
                </a:solidFill>
              </a:rPr>
              <a:t>Selera atau kebiasaan</a:t>
            </a:r>
            <a:endParaRPr sz="2000" lang="in-ID">
              <a:solidFill>
                <a:srgbClr val="000000"/>
              </a:solidFill>
            </a:endParaRPr>
          </a:p>
          <a:p>
            <a:pPr indent="-342900" marL="342900">
              <a:lnSpc>
                <a:spcPct val="150000"/>
              </a:lnSpc>
              <a:buFont typeface="Arial"/>
              <a:buChar char="•"/>
            </a:pPr>
            <a:r>
              <a:rPr sz="2000" lang="en-US">
                <a:solidFill>
                  <a:srgbClr val="000000"/>
                </a:solidFill>
              </a:rPr>
              <a:t>Jumlah penduduk</a:t>
            </a:r>
            <a:endParaRPr sz="2000" lang="in-ID">
              <a:solidFill>
                <a:srgbClr val="000000"/>
              </a:solidFill>
            </a:endParaRPr>
          </a:p>
          <a:p>
            <a:pPr indent="-342900" marL="342900">
              <a:lnSpc>
                <a:spcPct val="150000"/>
              </a:lnSpc>
              <a:buFont typeface="Arial"/>
              <a:buChar char="•"/>
            </a:pPr>
            <a:r>
              <a:rPr sz="2000" lang="en-US">
                <a:solidFill>
                  <a:srgbClr val="000000"/>
                </a:solidFill>
              </a:rPr>
              <a:t>Perkiraan harga dimasa mendatang</a:t>
            </a:r>
            <a:endParaRPr sz="2000" lang="in-ID">
              <a:solidFill>
                <a:srgbClr val="000000"/>
              </a:solidFill>
            </a:endParaRPr>
          </a:p>
          <a:p>
            <a:pPr indent="-342900" marL="342900">
              <a:lnSpc>
                <a:spcPct val="150000"/>
              </a:lnSpc>
              <a:buFont typeface="Arial"/>
              <a:buChar char="•"/>
            </a:pPr>
            <a:r>
              <a:rPr sz="2000" lang="en-US">
                <a:solidFill>
                  <a:srgbClr val="000000"/>
                </a:solidFill>
              </a:rPr>
              <a:t>Distribusi pendapatan</a:t>
            </a:r>
            <a:endParaRPr sz="2000" lang="in-ID">
              <a:solidFill>
                <a:srgbClr val="000000"/>
              </a:solidFill>
            </a:endParaRPr>
          </a:p>
          <a:p>
            <a:pPr indent="-342900" marL="342900">
              <a:lnSpc>
                <a:spcPct val="150000"/>
              </a:lnSpc>
              <a:buFont typeface="Arial"/>
              <a:buChar char="•"/>
            </a:pPr>
            <a:r>
              <a:rPr sz="2000" lang="en-US">
                <a:solidFill>
                  <a:srgbClr val="000000"/>
                </a:solidFill>
              </a:rPr>
              <a:t>Usaha-usaha produsen meningkatkan penjualan</a:t>
            </a:r>
            <a:endParaRPr sz="2000" lang="in-ID">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596" name="Title 1"/>
          <p:cNvSpPr txBox="1"/>
          <p:nvPr/>
        </p:nvSpPr>
        <p:spPr>
          <a:xfrm>
            <a:off x="3796146" y="304799"/>
            <a:ext cx="7827818" cy="581891"/>
          </a:xfrm>
          <a:prstGeom prst="rect"/>
        </p:spPr>
        <p:txBody>
          <a:bodyPr/>
          <a:p>
            <a:pPr defTabSz="914400" eaLnBrk="1" fontAlgn="auto" hangingPunct="1" indent="0" latinLnBrk="0" lvl="0" marL="0" marR="0" rtl="0">
              <a:lnSpc>
                <a:spcPct val="100000"/>
              </a:lnSpc>
              <a:spcBef>
                <a:spcPct val="0"/>
              </a:spcBef>
              <a:spcAft>
                <a:spcPts val="0"/>
              </a:spcAft>
              <a:buClrTx/>
              <a:buSzTx/>
              <a:buFontTx/>
              <a:buNone/>
            </a:pPr>
            <a:r>
              <a:rPr baseline="0" b="1" cap="none" dirty="0" sz="4000" i="0" kern="1200" kumimoji="0" lang="en-US" noProof="0" normalizeH="0" spc="0" strike="noStrike" u="none">
                <a:ln>
                  <a:noFill/>
                </a:ln>
                <a:solidFill>
                  <a:schemeClr val="tx1"/>
                </a:solidFill>
                <a:effectLst/>
                <a:uLnTx/>
                <a:uFillTx/>
                <a:latin typeface="+mj-lt"/>
                <a:ea typeface="+mj-ea"/>
                <a:cs typeface="+mj-cs"/>
              </a:rPr>
              <a:t>        </a:t>
            </a:r>
          </a:p>
        </p:txBody>
      </p:sp>
      <p:sp>
        <p:nvSpPr>
          <p:cNvPr id="1048597" name="Title 2"/>
          <p:cNvSpPr>
            <a:spLocks noGrp="1"/>
          </p:cNvSpPr>
          <p:nvPr>
            <p:ph type="title"/>
          </p:nvPr>
        </p:nvSpPr>
        <p:spPr>
          <a:xfrm>
            <a:off x="838199" y="1135572"/>
            <a:ext cx="10515600" cy="1325563"/>
          </a:xfrm>
        </p:spPr>
        <p:txBody>
          <a:bodyPr/>
          <a:p>
            <a:pPr algn="l"/>
            <a:r>
              <a:rPr lang="en-US">
                <a:solidFill>
                  <a:srgbClr val="FF6600"/>
                </a:solidFill>
                <a:effectLst>
                  <a:outerShdw algn="br" blurRad="38100" dir="2700000" dist="38100" rotWithShape="0">
                    <a:srgbClr val="000000"/>
                  </a:outerShdw>
                </a:effectLst>
              </a:rPr>
              <a:t>2</a:t>
            </a:r>
            <a:r>
              <a:rPr lang="en-US">
                <a:solidFill>
                  <a:srgbClr val="FF6600"/>
                </a:solidFill>
                <a:effectLst>
                  <a:outerShdw algn="br" blurRad="38100" dir="2700000" dist="38100" rotWithShape="0">
                    <a:srgbClr val="000000"/>
                  </a:outerShdw>
                </a:effectLst>
              </a:rPr>
              <a:t>.</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T</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O</a:t>
            </a:r>
            <a:r>
              <a:rPr lang="en-US">
                <a:solidFill>
                  <a:srgbClr val="FF6600"/>
                </a:solidFill>
                <a:effectLst>
                  <a:outerShdw algn="br" blurRad="38100" dir="2700000" dist="38100" rotWithShape="0">
                    <a:srgbClr val="000000"/>
                  </a:outerShdw>
                </a:effectLst>
              </a:rPr>
              <a:t>R</a:t>
            </a:r>
            <a:r>
              <a:rPr lang="en-US">
                <a:solidFill>
                  <a:srgbClr val="FF6600"/>
                </a:solidFill>
                <a:effectLst>
                  <a:outerShdw algn="br" blurRad="38100" dir="2700000" dist="38100" rotWithShape="0">
                    <a:srgbClr val="000000"/>
                  </a:outerShdw>
                </a:effectLst>
              </a:rPr>
              <a:t>I</a:t>
            </a:r>
            <a:r>
              <a:rPr lang="en-US">
                <a:solidFill>
                  <a:srgbClr val="FF6600"/>
                </a:solidFill>
                <a:effectLst>
                  <a:outerShdw algn="br" blurRad="38100" dir="2700000" dist="38100" rotWithShape="0">
                    <a:srgbClr val="000000"/>
                  </a:outerShdw>
                </a:effectLst>
              </a:rPr>
              <a:t> </a:t>
            </a:r>
            <a:r>
              <a:rPr lang="en-US">
                <a:solidFill>
                  <a:srgbClr val="FF6600"/>
                </a:solidFill>
                <a:effectLst>
                  <a:outerShdw algn="br" blurRad="38100" dir="2700000" dist="38100" rotWithShape="0">
                    <a:srgbClr val="000000"/>
                  </a:outerShdw>
                </a:effectLst>
              </a:rPr>
              <a:t>P</a:t>
            </a:r>
            <a:r>
              <a:rPr lang="en-US">
                <a:solidFill>
                  <a:srgbClr val="FF6600"/>
                </a:solidFill>
                <a:effectLst>
                  <a:outerShdw algn="br" blurRad="38100" dir="2700000" dist="38100" rotWithShape="0">
                    <a:srgbClr val="000000"/>
                  </a:outerShdw>
                </a:effectLst>
              </a:rPr>
              <a:t>E</a:t>
            </a:r>
            <a:r>
              <a:rPr lang="en-US">
                <a:solidFill>
                  <a:srgbClr val="FF6600"/>
                </a:solidFill>
                <a:effectLst>
                  <a:outerShdw algn="br" blurRad="38100" dir="2700000" dist="38100" rotWithShape="0">
                    <a:srgbClr val="000000"/>
                  </a:outerShdw>
                </a:effectLst>
              </a:rPr>
              <a:t>N</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W</a:t>
            </a:r>
            <a:r>
              <a:rPr lang="en-US">
                <a:solidFill>
                  <a:srgbClr val="FF6600"/>
                </a:solidFill>
                <a:effectLst>
                  <a:outerShdw algn="br" blurRad="38100" dir="2700000" dist="38100" rotWithShape="0">
                    <a:srgbClr val="000000"/>
                  </a:outerShdw>
                </a:effectLst>
              </a:rPr>
              <a:t>A</a:t>
            </a:r>
            <a:r>
              <a:rPr lang="en-US">
                <a:solidFill>
                  <a:srgbClr val="FF6600"/>
                </a:solidFill>
                <a:effectLst>
                  <a:outerShdw algn="br" blurRad="38100" dir="2700000" dist="38100" rotWithShape="0">
                    <a:srgbClr val="000000"/>
                  </a:outerShdw>
                </a:effectLst>
              </a:rPr>
              <a:t>RAN</a:t>
            </a:r>
            <a:endParaRPr lang="en-ID">
              <a:solidFill>
                <a:srgbClr val="FF6600"/>
              </a:solidFill>
              <a:effectLst>
                <a:outerShdw algn="br" blurRad="38100" dir="2700000" dist="38100" rotWithShape="0">
                  <a:srgbClr val="000000"/>
                </a:outerShdw>
              </a:effectLst>
            </a:endParaRPr>
          </a:p>
        </p:txBody>
      </p:sp>
      <p:sp>
        <p:nvSpPr>
          <p:cNvPr id="1048598" name=""/>
          <p:cNvSpPr txBox="1"/>
          <p:nvPr/>
        </p:nvSpPr>
        <p:spPr>
          <a:xfrm>
            <a:off x="1446310" y="1592451"/>
            <a:ext cx="9907489" cy="2834640"/>
          </a:xfrm>
          <a:prstGeom prst="rect"/>
        </p:spPr>
        <p:txBody>
          <a:bodyPr rtlCol="0" wrap="square">
            <a:spAutoFit/>
          </a:bodyPr>
          <a:p>
            <a:pPr>
              <a:lnSpc>
                <a:spcPct val="150000"/>
              </a:lnSpc>
            </a:pPr>
            <a:endParaRPr sz="2000" lang="in-ID">
              <a:solidFill>
                <a:srgbClr val="000000"/>
              </a:solidFill>
            </a:endParaRPr>
          </a:p>
          <a:p>
            <a:pPr>
              <a:lnSpc>
                <a:spcPct val="150000"/>
              </a:lnSpc>
            </a:pPr>
            <a:r>
              <a:rPr sz="2000" lang="en-US">
                <a:solidFill>
                  <a:srgbClr val="000000"/>
                </a:solidFill>
              </a:rPr>
              <a:t>Penawaran dalam teori ekonomi adalah hubungan antara harga dengan kuantitas untuk setiap unit waktu yang dijual oleh penjual. Teori ini menjelaskan hubungan antara penawaran terhadap harga adalah pernyataan positif. Berbeda dengan teori permintaan, dalam teori penawaran kita menempatkan diri kita sebagai penjual atau produsen yang menawarkan komoditas untuk dijual.</a:t>
            </a:r>
            <a:endParaRPr sz="2000" lang="in-ID">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01" name=""/>
          <p:cNvSpPr>
            <a:spLocks noGrp="1"/>
          </p:cNvSpPr>
          <p:nvPr>
            <p:ph type="body" sz="quarter" idx="10" hasCustomPrompt="1"/>
          </p:nvPr>
        </p:nvSpPr>
        <p:spPr>
          <a:xfrm>
            <a:off x="1398401" y="2037984"/>
            <a:ext cx="10515600" cy="647700"/>
          </a:xfrm>
        </p:spPr>
        <p:txBody>
          <a:bodyPr/>
          <a:p>
            <a:pPr algn="l" indent="0" marL="0">
              <a:lnSpc>
                <a:spcPct val="150000"/>
              </a:lnSpc>
              <a:buNone/>
            </a:pPr>
            <a:r>
              <a:rPr lang="en-US">
                <a:solidFill>
                  <a:srgbClr val="000000"/>
                </a:solidFill>
              </a:rPr>
              <a:t>B</a:t>
            </a:r>
            <a:r>
              <a:rPr lang="en-US">
                <a:solidFill>
                  <a:srgbClr val="000000"/>
                </a:solidFill>
              </a:rPr>
              <a:t>erikut beberapa faktor yang memengaruhi teori penawaran, di antaranya :</a:t>
            </a:r>
            <a:endParaRPr lang="in-ID">
              <a:solidFill>
                <a:srgbClr val="000000"/>
              </a:solidFill>
            </a:endParaRPr>
          </a:p>
          <a:p>
            <a:pPr algn="l" indent="0" marL="0">
              <a:lnSpc>
                <a:spcPct val="150000"/>
              </a:lnSpc>
              <a:buNone/>
            </a:pPr>
            <a:endParaRPr lang="in-ID">
              <a:solidFill>
                <a:srgbClr val="000000"/>
              </a:solidFill>
            </a:endParaRPr>
          </a:p>
          <a:p>
            <a:pPr algn="l" indent="-342900" marL="342900">
              <a:lnSpc>
                <a:spcPct val="150000"/>
              </a:lnSpc>
              <a:buFont typeface="Arial"/>
              <a:buChar char="•"/>
            </a:pPr>
            <a:r>
              <a:rPr lang="en-US">
                <a:solidFill>
                  <a:srgbClr val="000000"/>
                </a:solidFill>
              </a:rPr>
              <a:t>Harga dari produk yang ditawarkan</a:t>
            </a:r>
            <a:endParaRPr lang="in-ID">
              <a:solidFill>
                <a:srgbClr val="000000"/>
              </a:solidFill>
            </a:endParaRPr>
          </a:p>
          <a:p>
            <a:pPr algn="l" indent="-342900" marL="342900">
              <a:lnSpc>
                <a:spcPct val="150000"/>
              </a:lnSpc>
              <a:buFont typeface="Arial"/>
              <a:buChar char="•"/>
            </a:pPr>
            <a:r>
              <a:rPr lang="en-US">
                <a:solidFill>
                  <a:srgbClr val="000000"/>
                </a:solidFill>
              </a:rPr>
              <a:t>Harga dari input yang digunakan untuk memproduksi produk(biaya produksi)</a:t>
            </a:r>
            <a:endParaRPr lang="in-ID">
              <a:solidFill>
                <a:srgbClr val="000000"/>
              </a:solidFill>
            </a:endParaRPr>
          </a:p>
          <a:p>
            <a:pPr algn="l" indent="-342900" marL="342900">
              <a:lnSpc>
                <a:spcPct val="150000"/>
              </a:lnSpc>
              <a:buFont typeface="Arial"/>
              <a:buChar char="•"/>
            </a:pPr>
            <a:r>
              <a:rPr lang="en-US">
                <a:solidFill>
                  <a:srgbClr val="000000"/>
                </a:solidFill>
              </a:rPr>
              <a:t>Harga komoditas lain</a:t>
            </a:r>
            <a:endParaRPr lang="in-ID">
              <a:solidFill>
                <a:srgbClr val="000000"/>
              </a:solidFill>
            </a:endParaRPr>
          </a:p>
          <a:p>
            <a:pPr algn="l" indent="-342900" marL="342900">
              <a:lnSpc>
                <a:spcPct val="150000"/>
              </a:lnSpc>
              <a:buFont typeface="Arial"/>
              <a:buChar char="•"/>
            </a:pPr>
            <a:r>
              <a:rPr lang="en-US">
                <a:solidFill>
                  <a:srgbClr val="000000"/>
                </a:solidFill>
              </a:rPr>
              <a:t>Banyaknya perusahaan yang memproduksi produk sejenis yang ditawarkan</a:t>
            </a:r>
            <a:endParaRPr lang="in-ID">
              <a:solidFill>
                <a:srgbClr val="000000"/>
              </a:solidFill>
            </a:endParaRPr>
          </a:p>
          <a:p>
            <a:pPr algn="l" indent="-342900" marL="342900">
              <a:lnSpc>
                <a:spcPct val="150000"/>
              </a:lnSpc>
              <a:buFont typeface="Arial"/>
              <a:buChar char="•"/>
            </a:pPr>
            <a:r>
              <a:rPr lang="en-US">
                <a:solidFill>
                  <a:srgbClr val="000000"/>
                </a:solidFill>
              </a:rPr>
              <a:t>Tingkat teknologi</a:t>
            </a:r>
            <a:endParaRPr lang="in-ID">
              <a:solidFill>
                <a:srgbClr val="000000"/>
              </a:solidFill>
            </a:endParaRPr>
          </a:p>
        </p:txBody>
      </p:sp>
    </p:spTree>
  </p:cSld>
  <p:clrMapOvr>
    <a:masterClrMapping/>
  </p:clrMapOvr>
</p:sld>
</file>

<file path=ppt/theme/theme1.xml><?xml version="1.0" encoding="utf-8"?>
<a:theme xmlns:a="http://schemas.openxmlformats.org/drawingml/2006/main" name="Presentation UNISA_01">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1_Presentation UNISA_01">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2_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BUZZ GROUP (Kelompok Studi Kecil)</dc:title>
  <dc:creator>Windows User</dc:creator>
  <cp:lastModifiedBy>Dian</cp:lastModifiedBy>
  <dcterms:created xsi:type="dcterms:W3CDTF">2017-11-16T01:01:38Z</dcterms:created>
  <dcterms:modified xsi:type="dcterms:W3CDTF">2022-03-14T03:54:13Z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9b046fec13d84a77a1aa573fe815252d</vt:lpwstr>
  </property>
</Properties>
</file>