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88" r:id="rId2"/>
    <p:sldMasterId id="2147483690" r:id="rId3"/>
    <p:sldMasterId id="2147483693" r:id="rId4"/>
  </p:sldMasterIdLst>
  <p:notesMasterIdLst>
    <p:notesMasterId r:id="rId20"/>
  </p:notesMasterIdLst>
  <p:sldIdLst>
    <p:sldId id="578" r:id="rId5"/>
    <p:sldId id="307" r:id="rId6"/>
    <p:sldId id="626" r:id="rId7"/>
    <p:sldId id="639" r:id="rId8"/>
    <p:sldId id="635" r:id="rId9"/>
    <p:sldId id="632" r:id="rId10"/>
    <p:sldId id="636" r:id="rId11"/>
    <p:sldId id="637" r:id="rId12"/>
    <p:sldId id="633" r:id="rId13"/>
    <p:sldId id="634" r:id="rId14"/>
    <p:sldId id="631" r:id="rId15"/>
    <p:sldId id="638" r:id="rId16"/>
    <p:sldId id="575" r:id="rId17"/>
    <p:sldId id="564" r:id="rId18"/>
    <p:sldId id="32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A57784-342D-44BE-B767-95A842046E5E}" type="datetimeFigureOut">
              <a:rPr lang="en-US" smtClean="0"/>
              <a:pPr/>
              <a:t>3/26/2020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D8EA17-E508-4A61-8A44-62AF7F55439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392" y="4869160"/>
            <a:ext cx="10515600" cy="936104"/>
          </a:xfrm>
          <a:prstGeom prst="rect">
            <a:avLst/>
          </a:prstGeom>
        </p:spPr>
        <p:txBody>
          <a:bodyPr anchor="b" anchorCtr="0"/>
          <a:lstStyle>
            <a:lvl1pPr algn="l">
              <a:defRPr sz="2800" b="1" baseline="0">
                <a:solidFill>
                  <a:srgbClr val="326041"/>
                </a:solidFill>
              </a:defRPr>
            </a:lvl1pPr>
          </a:lstStyle>
          <a:p>
            <a:r>
              <a:rPr lang="en-US" dirty="0"/>
              <a:t>The </a:t>
            </a:r>
            <a:r>
              <a:rPr lang="en-US" dirty="0" err="1"/>
              <a:t>Powerpoint</a:t>
            </a:r>
            <a:r>
              <a:rPr lang="en-US" dirty="0"/>
              <a:t> Title Goes Here</a:t>
            </a:r>
          </a:p>
        </p:txBody>
      </p:sp>
      <p:sp>
        <p:nvSpPr>
          <p:cNvPr id="10" name="Text Placeholder 9"/>
          <p:cNvSpPr>
            <a:spLocks noGrp="1"/>
          </p:cNvSpPr>
          <p:nvPr>
            <p:ph type="body" sz="quarter" idx="10" hasCustomPrompt="1"/>
          </p:nvPr>
        </p:nvSpPr>
        <p:spPr>
          <a:xfrm>
            <a:off x="624417" y="5805488"/>
            <a:ext cx="10515600" cy="647700"/>
          </a:xfrm>
          <a:prstGeom prst="rect">
            <a:avLst/>
          </a:prstGeom>
        </p:spPr>
        <p:txBody>
          <a:bodyPr/>
          <a:lstStyle>
            <a:lvl1pPr marL="0" indent="0">
              <a:buNone/>
              <a:defRPr sz="2000" b="1">
                <a:solidFill>
                  <a:schemeClr val="tx1">
                    <a:lumMod val="65000"/>
                    <a:lumOff val="35000"/>
                  </a:schemeClr>
                </a:solidFill>
              </a:defRPr>
            </a:lvl1pPr>
          </a:lstStyle>
          <a:p>
            <a:pPr lvl="0"/>
            <a:r>
              <a:rPr lang="en-US" dirty="0"/>
              <a:t>Secondary Title Here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7"/>
            <a:ext cx="10058400" cy="1450757"/>
          </a:xfrm>
          <a:prstGeom prst="rect">
            <a:avLst/>
          </a:prstGeom>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a:xfrm>
            <a:off x="1097280" y="1845734"/>
            <a:ext cx="10058400" cy="402336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97285" y="6459791"/>
            <a:ext cx="2472271" cy="365125"/>
          </a:xfrm>
          <a:prstGeom prst="rect">
            <a:avLst/>
          </a:prstGeom>
        </p:spPr>
        <p:txBody>
          <a:bodyPr/>
          <a:lstStyle/>
          <a:p>
            <a:fld id="{ADCE2944-63AC-4794-98B7-F3081A371F1E}" type="datetimeFigureOut">
              <a:rPr lang="id-ID" smtClean="0"/>
              <a:pPr/>
              <a:t>26/03/2020</a:t>
            </a:fld>
            <a:endParaRPr lang="id-ID"/>
          </a:p>
        </p:txBody>
      </p:sp>
      <p:sp>
        <p:nvSpPr>
          <p:cNvPr id="5" name="Footer Placeholder 4"/>
          <p:cNvSpPr>
            <a:spLocks noGrp="1"/>
          </p:cNvSpPr>
          <p:nvPr>
            <p:ph type="ftr" sz="quarter" idx="11"/>
          </p:nvPr>
        </p:nvSpPr>
        <p:spPr>
          <a:xfrm>
            <a:off x="3686187" y="6459791"/>
            <a:ext cx="4822804" cy="365125"/>
          </a:xfrm>
          <a:prstGeom prst="rect">
            <a:avLst/>
          </a:prstGeom>
        </p:spPr>
        <p:txBody>
          <a:bodyPr/>
          <a:lstStyle/>
          <a:p>
            <a:endParaRPr lang="id-ID"/>
          </a:p>
        </p:txBody>
      </p:sp>
      <p:sp>
        <p:nvSpPr>
          <p:cNvPr id="6" name="Slide Number Placeholder 5"/>
          <p:cNvSpPr>
            <a:spLocks noGrp="1"/>
          </p:cNvSpPr>
          <p:nvPr>
            <p:ph type="sldNum" sz="quarter" idx="12"/>
          </p:nvPr>
        </p:nvSpPr>
        <p:spPr>
          <a:xfrm>
            <a:off x="9900462" y="6459791"/>
            <a:ext cx="1312025" cy="365125"/>
          </a:xfrm>
          <a:prstGeom prst="rect">
            <a:avLst/>
          </a:prstGeom>
        </p:spPr>
        <p:txBody>
          <a:bodyPr/>
          <a:lstStyle/>
          <a:p>
            <a:fld id="{517929AE-1FB3-475D-8916-B36598A6E668}" type="slidenum">
              <a:rPr lang="id-ID" smtClean="0"/>
              <a:pPr/>
              <a:t>‹#›</a:t>
            </a:fld>
            <a:endParaRPr lang="id-ID"/>
          </a:p>
        </p:txBody>
      </p:sp>
    </p:spTree>
    <p:extLst>
      <p:ext uri="{BB962C8B-B14F-4D97-AF65-F5344CB8AC3E}">
        <p14:creationId xmlns:p14="http://schemas.microsoft.com/office/powerpoint/2010/main" val="970233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a:t>The Chapter Title Goes Here</a:t>
            </a:r>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a:t>The Secondary Chapter Title Here</a:t>
            </a:r>
          </a:p>
        </p:txBody>
      </p:sp>
    </p:spTree>
    <p:extLst>
      <p:ext uri="{BB962C8B-B14F-4D97-AF65-F5344CB8AC3E}">
        <p14:creationId xmlns:p14="http://schemas.microsoft.com/office/powerpoint/2010/main" val="2478036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1007435" y="2636925"/>
            <a:ext cx="10515600" cy="1325563"/>
          </a:xfrm>
          <a:prstGeom prst="rect">
            <a:avLst/>
          </a:prstGeom>
        </p:spPr>
        <p:txBody>
          <a:bodyPr/>
          <a:lstStyle>
            <a:lvl1pPr>
              <a:defRPr sz="2800" b="1">
                <a:solidFill>
                  <a:schemeClr val="tx1">
                    <a:lumMod val="65000"/>
                    <a:lumOff val="35000"/>
                  </a:schemeClr>
                </a:solidFill>
              </a:defRPr>
            </a:lvl1pPr>
          </a:lstStyle>
          <a:p>
            <a:r>
              <a:rPr lang="en-US"/>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95467" y="1556792"/>
            <a:ext cx="10081120" cy="432048"/>
          </a:xfrm>
          <a:prstGeom prst="rect">
            <a:avLst/>
          </a:prstGeom>
        </p:spPr>
        <p:txBody>
          <a:bodyPr/>
          <a:lstStyle>
            <a:lvl1pPr algn="l">
              <a:defRPr sz="2400">
                <a:solidFill>
                  <a:schemeClr val="tx1">
                    <a:lumMod val="65000"/>
                    <a:lumOff val="35000"/>
                  </a:schemeClr>
                </a:solidFill>
              </a:defRPr>
            </a:lvl1pPr>
          </a:lstStyle>
          <a:p>
            <a:r>
              <a:rPr lang="id-ID" sz="2000" b="1" dirty="0">
                <a:solidFill>
                  <a:schemeClr val="tx1">
                    <a:lumMod val="75000"/>
                    <a:lumOff val="25000"/>
                  </a:schemeClr>
                </a:solidFill>
              </a:rPr>
              <a:t>Lorem ipsum dolor sit amet</a:t>
            </a:r>
          </a:p>
        </p:txBody>
      </p:sp>
      <p:sp>
        <p:nvSpPr>
          <p:cNvPr id="4" name="Content Placeholder 3"/>
          <p:cNvSpPr>
            <a:spLocks noGrp="1"/>
          </p:cNvSpPr>
          <p:nvPr>
            <p:ph sz="quarter" idx="10"/>
          </p:nvPr>
        </p:nvSpPr>
        <p:spPr>
          <a:xfrm>
            <a:off x="1295403" y="2133600"/>
            <a:ext cx="10081684" cy="4319588"/>
          </a:xfrm>
          <a:prstGeom prst="rect">
            <a:avLst/>
          </a:prstGeom>
        </p:spPr>
        <p:txBody>
          <a:bodyPr/>
          <a:lstStyle>
            <a:lvl1pPr>
              <a:defRPr sz="2000">
                <a:solidFill>
                  <a:schemeClr val="tx1">
                    <a:lumMod val="65000"/>
                    <a:lumOff val="35000"/>
                  </a:schemeClr>
                </a:solidFill>
                <a:latin typeface="+mn-lt"/>
              </a:defRPr>
            </a:lvl1pPr>
            <a:lvl2pPr>
              <a:defRPr sz="2000">
                <a:solidFill>
                  <a:schemeClr val="tx1">
                    <a:lumMod val="65000"/>
                    <a:lumOff val="35000"/>
                  </a:schemeClr>
                </a:solidFill>
                <a:latin typeface="+mn-lt"/>
              </a:defRPr>
            </a:lvl2pPr>
            <a:lvl3pPr>
              <a:defRPr sz="2000">
                <a:solidFill>
                  <a:schemeClr val="tx1">
                    <a:lumMod val="65000"/>
                    <a:lumOff val="35000"/>
                  </a:schemeClr>
                </a:solidFill>
                <a:latin typeface="+mn-lt"/>
              </a:defRPr>
            </a:lvl3pPr>
            <a:lvl4pPr>
              <a:defRPr sz="2000">
                <a:solidFill>
                  <a:schemeClr val="tx1">
                    <a:lumMod val="65000"/>
                    <a:lumOff val="35000"/>
                  </a:schemeClr>
                </a:solidFill>
                <a:latin typeface="+mn-lt"/>
              </a:defRPr>
            </a:lvl4pPr>
            <a:lvl5pPr>
              <a:defRPr sz="2000">
                <a:solidFill>
                  <a:schemeClr val="tx1">
                    <a:lumMod val="65000"/>
                    <a:lumOff val="35000"/>
                  </a:schemeClr>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a:t>The Chapter Title Goes Here</a:t>
            </a:r>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a:t>The Secondary Chapter Title Here</a:t>
            </a:r>
          </a:p>
        </p:txBody>
      </p:sp>
    </p:spTree>
    <p:extLst>
      <p:ext uri="{BB962C8B-B14F-4D97-AF65-F5344CB8AC3E}">
        <p14:creationId xmlns:p14="http://schemas.microsoft.com/office/powerpoint/2010/main" val="2478036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3.pn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2.png"/><Relationship Id="rId5" Type="http://schemas.openxmlformats.org/officeDocument/2006/relationships/image" Target="../media/image4.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4.xml"/><Relationship Id="rId1" Type="http://schemas.openxmlformats.org/officeDocument/2006/relationships/slideLayout" Target="../slideLayouts/slideLayout7.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85" r:id="rId1"/>
    <p:sldLayoutId id="2147483686"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Cover.png"/>
          <p:cNvPicPr>
            <a:picLocks noChangeAspect="1"/>
          </p:cNvPicPr>
          <p:nvPr/>
        </p:nvPicPr>
        <p:blipFill>
          <a:blip r:embed="rId3" cstate="print"/>
          <a:srcRect t="63542"/>
          <a:stretch>
            <a:fillRect/>
          </a:stretch>
        </p:blipFill>
        <p:spPr>
          <a:xfrm>
            <a:off x="1641" y="4357694"/>
            <a:ext cx="12188729" cy="2500306"/>
          </a:xfrm>
          <a:prstGeom prst="rect">
            <a:avLst/>
          </a:prstGeom>
        </p:spPr>
      </p:pic>
      <p:pic>
        <p:nvPicPr>
          <p:cNvPr id="3" name="Picture 2" descr="Cover.png"/>
          <p:cNvPicPr>
            <a:picLocks noChangeAspect="1"/>
          </p:cNvPicPr>
          <p:nvPr/>
        </p:nvPicPr>
        <p:blipFill>
          <a:blip r:embed="rId4"/>
          <a:stretch>
            <a:fillRect/>
          </a:stretch>
        </p:blipFill>
        <p:spPr>
          <a:xfrm>
            <a:off x="3271" y="1306"/>
            <a:ext cx="12188728" cy="1617934"/>
          </a:xfrm>
          <a:prstGeom prst="rect">
            <a:avLst/>
          </a:prstGeom>
        </p:spPr>
      </p:pic>
      <p:pic>
        <p:nvPicPr>
          <p:cNvPr id="4" name="Picture 3" descr="D:\ARTWORK\UNISA\BRAND BOOK\CDR\__MASTER TEMPLATE\TEMPLATE PPT\JPG\1,1.png"/>
          <p:cNvPicPr>
            <a:picLocks noChangeAspect="1" noChangeArrowheads="1"/>
          </p:cNvPicPr>
          <p:nvPr/>
        </p:nvPicPr>
        <p:blipFill>
          <a:blip r:embed="rId5" cstate="print"/>
          <a:srcRect/>
          <a:stretch>
            <a:fillRect/>
          </a:stretch>
        </p:blipFill>
        <p:spPr bwMode="auto">
          <a:xfrm>
            <a:off x="857216" y="214290"/>
            <a:ext cx="2190765" cy="592720"/>
          </a:xfrm>
          <a:prstGeom prst="rect">
            <a:avLst/>
          </a:prstGeom>
          <a:noFill/>
        </p:spPr>
      </p:pic>
    </p:spTree>
    <p:extLst>
      <p:ext uri="{BB962C8B-B14F-4D97-AF65-F5344CB8AC3E}">
        <p14:creationId xmlns:p14="http://schemas.microsoft.com/office/powerpoint/2010/main" val="2056686554"/>
      </p:ext>
    </p:extLst>
  </p:cSld>
  <p:clrMap bg1="lt1" tx1="dk1" bg2="lt2" tx2="dk2" accent1="accent1" accent2="accent2" accent3="accent3" accent4="accent4" accent5="accent5" accent6="accent6" hlink="hlink" folHlink="folHlink"/>
  <p:sldLayoutIdLst>
    <p:sldLayoutId id="214748368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Body.png"/>
          <p:cNvPicPr>
            <a:picLocks noChangeAspect="1"/>
          </p:cNvPicPr>
          <p:nvPr/>
        </p:nvPicPr>
        <p:blipFill>
          <a:blip r:embed="rId5"/>
          <a:stretch>
            <a:fillRect/>
          </a:stretch>
        </p:blipFill>
        <p:spPr>
          <a:xfrm>
            <a:off x="1642" y="920"/>
            <a:ext cx="12188729" cy="6856160"/>
          </a:xfrm>
          <a:prstGeom prst="rect">
            <a:avLst/>
          </a:prstGeom>
        </p:spPr>
      </p:pic>
      <p:pic>
        <p:nvPicPr>
          <p:cNvPr id="4" name="Picture 3" descr="Cover.png"/>
          <p:cNvPicPr>
            <a:picLocks noChangeAspect="1"/>
          </p:cNvPicPr>
          <p:nvPr/>
        </p:nvPicPr>
        <p:blipFill>
          <a:blip r:embed="rId6"/>
          <a:stretch>
            <a:fillRect/>
          </a:stretch>
        </p:blipFill>
        <p:spPr>
          <a:xfrm>
            <a:off x="3271" y="1306"/>
            <a:ext cx="12188728" cy="1617934"/>
          </a:xfrm>
          <a:prstGeom prst="rect">
            <a:avLst/>
          </a:prstGeom>
        </p:spPr>
      </p:pic>
      <p:pic>
        <p:nvPicPr>
          <p:cNvPr id="5" name="Picture 3" descr="D:\ARTWORK\UNISA\BRAND BOOK\CDR\__MASTER TEMPLATE\TEMPLATE PPT\JPG\1,1.png"/>
          <p:cNvPicPr>
            <a:picLocks noChangeAspect="1" noChangeArrowheads="1"/>
          </p:cNvPicPr>
          <p:nvPr/>
        </p:nvPicPr>
        <p:blipFill>
          <a:blip r:embed="rId7" cstate="print"/>
          <a:srcRect/>
          <a:stretch>
            <a:fillRect/>
          </a:stretch>
        </p:blipFill>
        <p:spPr bwMode="auto">
          <a:xfrm>
            <a:off x="857216" y="214290"/>
            <a:ext cx="2190765" cy="592720"/>
          </a:xfrm>
          <a:prstGeom prst="rect">
            <a:avLst/>
          </a:prstGeom>
          <a:noFill/>
        </p:spPr>
      </p:pic>
    </p:spTree>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3" descr="D:\ARTWORK\UNISA\BRAND BOOK\CDR\__MASTER TEMPLATE\TEMPLATE PPT\JPG\3.png"/>
          <p:cNvPicPr>
            <a:picLocks noChangeAspect="1" noChangeArrowheads="1"/>
          </p:cNvPicPr>
          <p:nvPr/>
        </p:nvPicPr>
        <p:blipFill>
          <a:blip r:embed="rId3"/>
          <a:srcRect/>
          <a:stretch>
            <a:fillRect/>
          </a:stretch>
        </p:blipFill>
        <p:spPr bwMode="auto">
          <a:xfrm>
            <a:off x="-1" y="0"/>
            <a:ext cx="12198412" cy="6858000"/>
          </a:xfrm>
          <a:prstGeom prst="rect">
            <a:avLst/>
          </a:prstGeom>
          <a:noFill/>
        </p:spPr>
      </p:pic>
      <p:pic>
        <p:nvPicPr>
          <p:cNvPr id="4" name="Picture 4" descr="D:\ARTWORK\UNISA\BRAND BOOK\CDR\__MASTER TEMPLATE\TEMPLATE PPT\JPG\4.png"/>
          <p:cNvPicPr>
            <a:picLocks noChangeAspect="1" noChangeArrowheads="1"/>
          </p:cNvPicPr>
          <p:nvPr/>
        </p:nvPicPr>
        <p:blipFill>
          <a:blip r:embed="rId4"/>
          <a:srcRect/>
          <a:stretch>
            <a:fillRect/>
          </a:stretch>
        </p:blipFill>
        <p:spPr bwMode="auto">
          <a:xfrm>
            <a:off x="4667240" y="2214554"/>
            <a:ext cx="2762269" cy="2363642"/>
          </a:xfrm>
          <a:prstGeom prst="rect">
            <a:avLst/>
          </a:prstGeom>
          <a:noFill/>
        </p:spPr>
      </p:pic>
    </p:spTree>
  </p:cSld>
  <p:clrMap bg1="lt1" tx1="dk1" bg2="lt2" tx2="dk2" accent1="accent1" accent2="accent2" accent3="accent3" accent4="accent4" accent5="accent5" accent6="accent6" hlink="hlink" folHlink="folHlink"/>
  <p:sldLayoutIdLst>
    <p:sldLayoutId id="2147483694"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pPr algn="ctr" eaLnBrk="1" hangingPunct="1"/>
            <a:r>
              <a:rPr lang="en-US" sz="3600" dirty="0">
                <a:latin typeface="Franklin Gothic Heavy" pitchFamily="34" charset="0"/>
                <a:ea typeface="Arial Unicode MS" pitchFamily="34" charset="-128"/>
                <a:cs typeface="Tahoma" pitchFamily="34" charset="0"/>
              </a:rPr>
              <a:t>PEMBUKA BELAJAR</a:t>
            </a:r>
            <a:endParaRPr lang="id-ID" sz="3600" dirty="0">
              <a:latin typeface="Franklin Gothic Heavy" pitchFamily="34" charset="0"/>
              <a:ea typeface="Arial Unicode MS" pitchFamily="34" charset="-128"/>
              <a:cs typeface="Tahoma" pitchFamily="34" charset="0"/>
            </a:endParaRPr>
          </a:p>
        </p:txBody>
      </p:sp>
      <p:sp>
        <p:nvSpPr>
          <p:cNvPr id="5" name="Rectangle 4"/>
          <p:cNvSpPr/>
          <p:nvPr/>
        </p:nvSpPr>
        <p:spPr>
          <a:xfrm>
            <a:off x="1274623" y="4668982"/>
            <a:ext cx="9753599" cy="1605396"/>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latin typeface="Gill Sans MT Condensed" pitchFamily="34" charset="0"/>
              </a:rPr>
              <a:t>“</a:t>
            </a:r>
            <a:r>
              <a:rPr lang="en-US" sz="2800" dirty="0" err="1">
                <a:solidFill>
                  <a:schemeClr val="tx1"/>
                </a:solidFill>
                <a:latin typeface="Gill Sans MT Condensed" pitchFamily="34" charset="0"/>
              </a:rPr>
              <a:t>Kami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ridho</a:t>
            </a:r>
            <a:r>
              <a:rPr lang="en-US" sz="2800" dirty="0">
                <a:solidFill>
                  <a:schemeClr val="tx1"/>
                </a:solidFill>
                <a:latin typeface="Gill Sans MT Condensed" pitchFamily="34" charset="0"/>
              </a:rPr>
              <a:t> Allah SWT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Tuhanku</a:t>
            </a:r>
            <a:r>
              <a:rPr lang="en-US" sz="2800" dirty="0">
                <a:solidFill>
                  <a:schemeClr val="tx1"/>
                </a:solidFill>
                <a:latin typeface="Gill Sans MT Condensed" pitchFamily="34" charset="0"/>
              </a:rPr>
              <a:t>, Islam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agamaku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Nabi</a:t>
            </a:r>
            <a:r>
              <a:rPr lang="en-US" sz="2800" dirty="0">
                <a:solidFill>
                  <a:schemeClr val="tx1"/>
                </a:solidFill>
                <a:latin typeface="Gill Sans MT Condensed" pitchFamily="34" charset="0"/>
              </a:rPr>
              <a:t> Muhammad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Nabi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Rasul</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Ya</a:t>
            </a:r>
            <a:r>
              <a:rPr lang="en-US" sz="2800" dirty="0">
                <a:solidFill>
                  <a:schemeClr val="tx1"/>
                </a:solidFill>
                <a:latin typeface="Gill Sans MT Condensed" pitchFamily="34" charset="0"/>
              </a:rPr>
              <a:t> Allah, </a:t>
            </a:r>
            <a:r>
              <a:rPr lang="en-US" sz="2800" dirty="0" err="1">
                <a:solidFill>
                  <a:schemeClr val="tx1"/>
                </a:solidFill>
                <a:latin typeface="Gill Sans MT Condensed" pitchFamily="34" charset="0"/>
              </a:rPr>
              <a:t>tambahkanlah</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kepadaku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ilmu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berikanlah</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kefahaman</a:t>
            </a:r>
            <a:r>
              <a:rPr lang="en-US" sz="2800" dirty="0">
                <a:solidFill>
                  <a:schemeClr val="tx1"/>
                </a:solidFill>
                <a:latin typeface="Gill Sans MT Condensed" pitchFamily="34" charset="0"/>
              </a:rPr>
              <a:t>”</a:t>
            </a:r>
          </a:p>
        </p:txBody>
      </p:sp>
      <p:pic>
        <p:nvPicPr>
          <p:cNvPr id="15364" name="Picture 5" descr="C:\Users\Suryani\Pictures\doa-belajar.jpg"/>
          <p:cNvPicPr>
            <a:picLocks noChangeAspect="1" noChangeArrowheads="1"/>
          </p:cNvPicPr>
          <p:nvPr/>
        </p:nvPicPr>
        <p:blipFill>
          <a:blip r:embed="rId2"/>
          <a:srcRect/>
          <a:stretch>
            <a:fillRect/>
          </a:stretch>
        </p:blipFill>
        <p:spPr bwMode="auto">
          <a:xfrm>
            <a:off x="831276" y="1390651"/>
            <a:ext cx="10432473" cy="2779568"/>
          </a:xfrm>
          <a:prstGeom prst="rect">
            <a:avLst/>
          </a:prstGeom>
          <a:noFill/>
          <a:ln w="9525">
            <a:noFill/>
            <a:miter lim="800000"/>
            <a:headEnd/>
            <a:tailEnd/>
          </a:ln>
        </p:spPr>
      </p:pic>
      <p:sp>
        <p:nvSpPr>
          <p:cNvPr id="6" name="Title 1"/>
          <p:cNvSpPr txBox="1">
            <a:spLocks/>
          </p:cNvSpPr>
          <p:nvPr/>
        </p:nvSpPr>
        <p:spPr>
          <a:xfrm>
            <a:off x="3796146" y="304799"/>
            <a:ext cx="7827818" cy="581891"/>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chemeClr val="tx1"/>
                </a:solidFill>
                <a:effectLst/>
                <a:uLnTx/>
                <a:uFillTx/>
                <a:latin typeface="+mj-lt"/>
                <a:ea typeface="+mj-ea"/>
                <a:cs typeface="+mj-cs"/>
              </a:rPr>
              <a:t>        DOA BELAJAR</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4 ALASAN PENTINGNYA TUJUAN</a:t>
            </a:r>
          </a:p>
        </p:txBody>
      </p:sp>
      <p:sp>
        <p:nvSpPr>
          <p:cNvPr id="3" name="Content Placeholder 2"/>
          <p:cNvSpPr>
            <a:spLocks noGrp="1"/>
          </p:cNvSpPr>
          <p:nvPr>
            <p:ph sz="quarter" idx="10"/>
          </p:nvPr>
        </p:nvSpPr>
        <p:spPr>
          <a:xfrm>
            <a:off x="1295403" y="2133600"/>
            <a:ext cx="10081684" cy="1602377"/>
          </a:xfrm>
        </p:spPr>
        <p:txBody>
          <a:bodyPr/>
          <a:lstStyle/>
          <a:p>
            <a:pPr marL="533400" indent="-533400" algn="just">
              <a:lnSpc>
                <a:spcPct val="90000"/>
              </a:lnSpc>
              <a:buFont typeface="Wingdings" panose="05000000000000000000" pitchFamily="2" charset="2"/>
              <a:buAutoNum type="arabicPeriod"/>
            </a:pPr>
            <a:r>
              <a:rPr lang="sv-SE" altLang="id-ID" dirty="0"/>
              <a:t>Tujuan membantu mendefinisikan organisasi dalam lingkungannya.</a:t>
            </a:r>
            <a:endParaRPr lang="fi-FI" altLang="id-ID" dirty="0"/>
          </a:p>
          <a:p>
            <a:pPr marL="533400" indent="-533400" algn="just">
              <a:lnSpc>
                <a:spcPct val="90000"/>
              </a:lnSpc>
              <a:buFont typeface="Wingdings" panose="05000000000000000000" pitchFamily="2" charset="2"/>
              <a:buAutoNum type="arabicPeriod"/>
            </a:pPr>
            <a:r>
              <a:rPr lang="fi-FI" altLang="id-ID" dirty="0"/>
              <a:t>Tujuan membantu mengkoordinasi keputusan dan pengambilan keputusan.</a:t>
            </a:r>
          </a:p>
          <a:p>
            <a:pPr marL="533400" indent="-533400" algn="just">
              <a:lnSpc>
                <a:spcPct val="90000"/>
              </a:lnSpc>
              <a:buFont typeface="Wingdings" panose="05000000000000000000" pitchFamily="2" charset="2"/>
              <a:buAutoNum type="arabicPeriod"/>
            </a:pPr>
            <a:r>
              <a:rPr lang="fi-FI" altLang="id-ID" dirty="0"/>
              <a:t>Tujuan menyediakan norma untuk menilai pelaksanaan prestasi organisasi.</a:t>
            </a:r>
          </a:p>
          <a:p>
            <a:pPr marL="533400" indent="-533400" algn="just">
              <a:lnSpc>
                <a:spcPct val="90000"/>
              </a:lnSpc>
              <a:buFont typeface="Wingdings" panose="05000000000000000000" pitchFamily="2" charset="2"/>
              <a:buAutoNum type="arabicPeriod"/>
            </a:pPr>
            <a:r>
              <a:rPr lang="fi-FI" altLang="id-ID" dirty="0"/>
              <a:t>Tujuan merupakan sasaran yang lebih nyata dari pada pernyataan visi dan misi.</a:t>
            </a:r>
            <a:r>
              <a:rPr lang="en-US" altLang="id-ID" dirty="0"/>
              <a:t> </a:t>
            </a:r>
          </a:p>
          <a:p>
            <a:endParaRPr lang="id-ID" dirty="0"/>
          </a:p>
        </p:txBody>
      </p:sp>
    </p:spTree>
    <p:extLst>
      <p:ext uri="{BB962C8B-B14F-4D97-AF65-F5344CB8AC3E}">
        <p14:creationId xmlns:p14="http://schemas.microsoft.com/office/powerpoint/2010/main" val="2951892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KAIDAH TUJUAN (SMART)</a:t>
            </a:r>
          </a:p>
        </p:txBody>
      </p:sp>
      <p:sp>
        <p:nvSpPr>
          <p:cNvPr id="3" name="Content Placeholder 2"/>
          <p:cNvSpPr>
            <a:spLocks noGrp="1"/>
          </p:cNvSpPr>
          <p:nvPr>
            <p:ph sz="quarter" idx="10"/>
          </p:nvPr>
        </p:nvSpPr>
        <p:spPr/>
        <p:txBody>
          <a:bodyPr/>
          <a:lstStyle/>
          <a:p>
            <a:pPr>
              <a:defRPr/>
            </a:pPr>
            <a:r>
              <a:rPr lang="id-ID" sz="2400" b="1" i="1" dirty="0"/>
              <a:t>Simple</a:t>
            </a:r>
            <a:r>
              <a:rPr lang="id-ID" sz="2400" dirty="0"/>
              <a:t>: Tujuan harus dirumuskan dalam suatu yang sederhana dan mudah dimengerti, sehingga dapat dipahami oleh semua anggota   organisasi.</a:t>
            </a:r>
          </a:p>
          <a:p>
            <a:pPr>
              <a:defRPr/>
            </a:pPr>
            <a:r>
              <a:rPr lang="id-ID" sz="2400" b="1" i="1" dirty="0"/>
              <a:t>Measurable</a:t>
            </a:r>
            <a:r>
              <a:rPr lang="id-ID" sz="2400" dirty="0"/>
              <a:t>: </a:t>
            </a:r>
            <a:r>
              <a:rPr lang="en-US" sz="2400" dirty="0"/>
              <a:t> </a:t>
            </a:r>
            <a:r>
              <a:rPr lang="id-ID" sz="2400" dirty="0"/>
              <a:t>Jelas, kongkrit dan terukur dan mampu menjadi motivasi bagi   karyawan.</a:t>
            </a:r>
          </a:p>
          <a:p>
            <a:pPr>
              <a:defRPr/>
            </a:pPr>
            <a:r>
              <a:rPr lang="id-ID" sz="2400" b="1" i="1" dirty="0"/>
              <a:t>Aplikabel</a:t>
            </a:r>
            <a:r>
              <a:rPr lang="id-ID" sz="2400" dirty="0"/>
              <a:t>:  Layak atau perusahaan mampu untuk melakukannya.</a:t>
            </a:r>
          </a:p>
          <a:p>
            <a:pPr>
              <a:defRPr/>
            </a:pPr>
            <a:r>
              <a:rPr lang="id-ID" sz="2400" b="1" i="1" dirty="0"/>
              <a:t>Reliabel</a:t>
            </a:r>
            <a:r>
              <a:rPr lang="id-ID" sz="2400" dirty="0"/>
              <a:t>: Selalu sesuai dengan harapan dan kepentingan stakeholder serta perkembangan zaman atau realita kehidupan.</a:t>
            </a:r>
          </a:p>
          <a:p>
            <a:pPr>
              <a:defRPr/>
            </a:pPr>
            <a:r>
              <a:rPr lang="id-ID" sz="2400" b="1" i="1" dirty="0"/>
              <a:t>Time Able</a:t>
            </a:r>
            <a:r>
              <a:rPr lang="id-ID" sz="2400" dirty="0"/>
              <a:t>:</a:t>
            </a:r>
            <a:r>
              <a:rPr lang="en-US" sz="2400" dirty="0"/>
              <a:t> </a:t>
            </a:r>
            <a:r>
              <a:rPr lang="id-ID" sz="2400" dirty="0"/>
              <a:t>memiliki tenggang waktu atau kemampuan untuk dicapai dalam  waktu   tertentu</a:t>
            </a:r>
            <a:r>
              <a:rPr lang="en-US" sz="2400" dirty="0"/>
              <a:t> </a:t>
            </a:r>
          </a:p>
          <a:p>
            <a:pPr marL="0" indent="0">
              <a:buNone/>
            </a:pPr>
            <a:endParaRPr lang="id-ID" sz="2400" dirty="0"/>
          </a:p>
        </p:txBody>
      </p:sp>
    </p:spTree>
    <p:extLst>
      <p:ext uri="{BB962C8B-B14F-4D97-AF65-F5344CB8AC3E}">
        <p14:creationId xmlns:p14="http://schemas.microsoft.com/office/powerpoint/2010/main" val="852614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CONTOH TUJUAN UNIVERSITAS ‘AISYIYAH YOGYAKARTA</a:t>
            </a:r>
          </a:p>
        </p:txBody>
      </p:sp>
      <p:sp>
        <p:nvSpPr>
          <p:cNvPr id="3" name="Content Placeholder 2"/>
          <p:cNvSpPr>
            <a:spLocks noGrp="1"/>
          </p:cNvSpPr>
          <p:nvPr>
            <p:ph sz="quarter" idx="10"/>
          </p:nvPr>
        </p:nvSpPr>
        <p:spPr/>
        <p:txBody>
          <a:bodyPr/>
          <a:lstStyle/>
          <a:p>
            <a:r>
              <a:rPr lang="id-ID" dirty="0"/>
              <a:t>Menghasilkan lulusan berakhlak mulia, menguasai ilmu pengetahuan dan teknologi berwawasan kesehatan, profesional, berjiwa enterpreneur dan menjadi kekuatan penggerak </a:t>
            </a:r>
            <a:r>
              <a:rPr lang="id-ID" i="1" dirty="0"/>
              <a:t>(driving force)</a:t>
            </a:r>
            <a:r>
              <a:rPr lang="id-ID" dirty="0"/>
              <a:t> dalam memajukan kehidupan bangsa</a:t>
            </a:r>
          </a:p>
          <a:p>
            <a:r>
              <a:rPr lang="id-ID" dirty="0"/>
              <a:t>Menghasilkan karya-karya ilmiah berwawasan kesehatan yang menjadi rujukan dalam penyelesaian masalah</a:t>
            </a:r>
          </a:p>
          <a:p>
            <a:r>
              <a:rPr lang="id-ID" dirty="0"/>
              <a:t>Menghasilkan karya inovatif dan aplikatif berwawasan kesehatan yang berkontribusi pada pemberdayaan dan pencerahan</a:t>
            </a:r>
          </a:p>
          <a:p>
            <a:r>
              <a:rPr lang="id-ID" dirty="0"/>
              <a:t>Menghasilkan pemikiran Islam Berkemajuan dan sebagai penguat moral spiritual dalam implementasi Caturdarma Perguruan Tinggi</a:t>
            </a:r>
          </a:p>
        </p:txBody>
      </p:sp>
    </p:spTree>
    <p:extLst>
      <p:ext uri="{BB962C8B-B14F-4D97-AF65-F5344CB8AC3E}">
        <p14:creationId xmlns:p14="http://schemas.microsoft.com/office/powerpoint/2010/main" val="2633445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9800" y="335282"/>
            <a:ext cx="5181600" cy="680718"/>
          </a:xfrm>
        </p:spPr>
        <p:txBody>
          <a:bodyPr/>
          <a:lstStyle/>
          <a:p>
            <a:r>
              <a:rPr lang="en-US" sz="4000" b="1" dirty="0" err="1"/>
              <a:t>Rencana</a:t>
            </a:r>
            <a:r>
              <a:rPr lang="en-US" sz="4000" b="1" dirty="0"/>
              <a:t> </a:t>
            </a:r>
            <a:r>
              <a:rPr lang="en-US" sz="4000" b="1" dirty="0" err="1"/>
              <a:t>Tindak</a:t>
            </a:r>
            <a:r>
              <a:rPr lang="en-US" sz="4000" b="1" dirty="0"/>
              <a:t> </a:t>
            </a:r>
            <a:r>
              <a:rPr lang="en-US" sz="4000" b="1" dirty="0" err="1"/>
              <a:t>Lanjut</a:t>
            </a:r>
            <a:endParaRPr lang="en-US" sz="4000" b="1" dirty="0"/>
          </a:p>
        </p:txBody>
      </p:sp>
      <p:sp>
        <p:nvSpPr>
          <p:cNvPr id="3" name="Content Placeholder 2"/>
          <p:cNvSpPr>
            <a:spLocks noGrp="1"/>
          </p:cNvSpPr>
          <p:nvPr>
            <p:ph sz="quarter" idx="10"/>
          </p:nvPr>
        </p:nvSpPr>
        <p:spPr>
          <a:xfrm>
            <a:off x="1295403" y="1371600"/>
            <a:ext cx="10081684" cy="5081588"/>
          </a:xfrm>
        </p:spPr>
        <p:txBody>
          <a:bodyPr/>
          <a:lstStyle/>
          <a:p>
            <a:pPr>
              <a:buNone/>
            </a:pPr>
            <a:r>
              <a:rPr lang="id-ID" sz="3600" b="1" dirty="0"/>
              <a:t>NEXT MEETING </a:t>
            </a:r>
          </a:p>
          <a:p>
            <a:pPr lvl="0">
              <a:buNone/>
            </a:pPr>
            <a:r>
              <a:rPr lang="id-ID" sz="5400" b="1" dirty="0"/>
              <a:t>Perumusan Sasaran</a:t>
            </a:r>
            <a:endParaRPr lang="id-ID" sz="36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3006437" y="1138670"/>
            <a:ext cx="5714424" cy="431800"/>
          </a:xfrm>
        </p:spPr>
        <p:txBody>
          <a:bodyPr>
            <a:noAutofit/>
          </a:bodyPr>
          <a:lstStyle/>
          <a:p>
            <a:pPr algn="ctr" eaLnBrk="1" hangingPunct="1"/>
            <a:r>
              <a:rPr lang="en-US" sz="4000" b="1" dirty="0">
                <a:latin typeface="Berlin Sans FB Demi" pitchFamily="34" charset="0"/>
                <a:ea typeface="SimSun" pitchFamily="2" charset="-122"/>
                <a:cs typeface="Tahoma" pitchFamily="34" charset="0"/>
              </a:rPr>
              <a:t>PENUTUP BELAJAR</a:t>
            </a:r>
            <a:br>
              <a:rPr lang="en-US" sz="4000" b="1" dirty="0">
                <a:latin typeface="Berlin Sans FB Demi" pitchFamily="34" charset="0"/>
                <a:ea typeface="Arial Unicode MS" pitchFamily="34" charset="-128"/>
                <a:cs typeface="Tahoma" pitchFamily="34" charset="0"/>
              </a:rPr>
            </a:br>
            <a:endParaRPr lang="en-US" sz="4000" b="1" dirty="0">
              <a:latin typeface="Berlin Sans FB Demi" pitchFamily="34" charset="0"/>
              <a:ea typeface="Arial Unicode MS" pitchFamily="34" charset="-128"/>
              <a:cs typeface="Tahoma" pitchFamily="34" charset="0"/>
            </a:endParaRPr>
          </a:p>
        </p:txBody>
      </p:sp>
      <p:sp>
        <p:nvSpPr>
          <p:cNvPr id="58371" name="Content Placeholder 2"/>
          <p:cNvSpPr>
            <a:spLocks noGrp="1"/>
          </p:cNvSpPr>
          <p:nvPr>
            <p:ph idx="4294967295"/>
          </p:nvPr>
        </p:nvSpPr>
        <p:spPr>
          <a:xfrm>
            <a:off x="1219199" y="2143125"/>
            <a:ext cx="9975273" cy="3571875"/>
          </a:xfrm>
          <a:prstGeom prst="rect">
            <a:avLst/>
          </a:prstGeom>
        </p:spPr>
        <p:txBody>
          <a:bodyPr>
            <a:normAutofit fontScale="92500" lnSpcReduction="10000"/>
          </a:bodyPr>
          <a:lstStyle/>
          <a:p>
            <a:pPr algn="ctr" eaLnBrk="1" hangingPunct="1">
              <a:buFontTx/>
              <a:buNone/>
            </a:pPr>
            <a:r>
              <a:rPr lang="ar-AE" sz="2400" b="1" dirty="0">
                <a:latin typeface="Gill Sans MT Condensed" pitchFamily="34" charset="0"/>
                <a:ea typeface="Arial Unicode MS" pitchFamily="34" charset="-128"/>
                <a:cs typeface="Tahoma" pitchFamily="34" charset="0"/>
              </a:rPr>
              <a:t>بِسْمِ اللَّهِ الرَّحْمَنِ الرَّحِيمِ</a:t>
            </a:r>
            <a:endParaRPr lang="en-US" sz="2400" b="1" dirty="0">
              <a:latin typeface="Gill Sans MT Condensed" pitchFamily="34" charset="0"/>
              <a:ea typeface="Arial Unicode MS" pitchFamily="34" charset="-128"/>
              <a:cs typeface="Tahoma" pitchFamily="34" charset="0"/>
            </a:endParaRPr>
          </a:p>
          <a:p>
            <a:pPr algn="ctr" eaLnBrk="1" hangingPunct="1"/>
            <a:endParaRPr lang="ar-AE" sz="2400" b="1" dirty="0">
              <a:latin typeface="Gill Sans MT Condensed" pitchFamily="34" charset="0"/>
              <a:ea typeface="Arial Unicode MS" pitchFamily="34" charset="-128"/>
              <a:cs typeface="Tahoma" pitchFamily="34" charset="0"/>
            </a:endParaRPr>
          </a:p>
          <a:p>
            <a:pPr algn="ctr" eaLnBrk="1" hangingPunct="1">
              <a:buFontTx/>
              <a:buNone/>
            </a:pPr>
            <a:r>
              <a:rPr lang="ar-AE" sz="2400" b="1" dirty="0">
                <a:latin typeface="Gill Sans MT Condensed" pitchFamily="34" charset="0"/>
                <a:ea typeface="Arial Unicode MS" pitchFamily="34" charset="-128"/>
                <a:cs typeface="Tahoma" pitchFamily="34" charset="0"/>
              </a:rPr>
              <a:t>اَللَّهُمَّ أَرِنَا الْحَقَّ حَقًّا وَارْزُقْنَا اتِّـبَاعَه ُ وَأَرِنَا الْبَاطِلَ بَاطِلاً وَارْزُقْنَا اجْتِنَابَهُ</a:t>
            </a:r>
            <a:endParaRPr lang="en-US" sz="2400" b="1" dirty="0">
              <a:latin typeface="Gill Sans MT Condensed" pitchFamily="34" charset="0"/>
              <a:ea typeface="Arial Unicode MS" pitchFamily="34" charset="-128"/>
              <a:cs typeface="Tahoma" pitchFamily="34" charset="0"/>
            </a:endParaRPr>
          </a:p>
          <a:p>
            <a:pPr algn="ctr" eaLnBrk="1" hangingPunct="1"/>
            <a:endParaRPr lang="en-US" sz="2400" b="1" dirty="0">
              <a:latin typeface="Gill Sans MT Condensed" pitchFamily="34" charset="0"/>
              <a:ea typeface="Arial Unicode MS" pitchFamily="34" charset="-128"/>
              <a:cs typeface="Tahoma" pitchFamily="34" charset="0"/>
            </a:endParaRPr>
          </a:p>
          <a:p>
            <a:pPr algn="ctr" eaLnBrk="1" hangingPunct="1"/>
            <a:endParaRPr lang="ar-AE" sz="2400" b="1" dirty="0">
              <a:latin typeface="Gill Sans MT Condensed" pitchFamily="34" charset="0"/>
              <a:ea typeface="Arial Unicode MS" pitchFamily="34" charset="-128"/>
              <a:cs typeface="Tahoma" pitchFamily="34" charset="0"/>
            </a:endParaRPr>
          </a:p>
          <a:p>
            <a:pPr algn="ctr" eaLnBrk="1" hangingPunct="1">
              <a:buFontTx/>
              <a:buNone/>
            </a:pPr>
            <a:r>
              <a:rPr lang="en-US" sz="3600" dirty="0" err="1">
                <a:latin typeface="Gill Sans MT Condensed" pitchFamily="34" charset="0"/>
                <a:ea typeface="Arial Unicode MS" pitchFamily="34" charset="-128"/>
                <a:cs typeface="Tahoma" pitchFamily="34" charset="0"/>
              </a:rPr>
              <a:t>Ya</a:t>
            </a:r>
            <a:r>
              <a:rPr lang="en-US" sz="3600" dirty="0">
                <a:latin typeface="Gill Sans MT Condensed" pitchFamily="34" charset="0"/>
                <a:ea typeface="Arial Unicode MS" pitchFamily="34" charset="-128"/>
                <a:cs typeface="Tahoma" pitchFamily="34" charset="0"/>
              </a:rPr>
              <a:t> Allah </a:t>
            </a:r>
            <a:r>
              <a:rPr lang="en-US" sz="3600" dirty="0" err="1">
                <a:latin typeface="Gill Sans MT Condensed" pitchFamily="34" charset="0"/>
                <a:ea typeface="Arial Unicode MS" pitchFamily="34" charset="-128"/>
                <a:cs typeface="Tahoma" pitchFamily="34" charset="0"/>
              </a:rPr>
              <a:t>Tunjukkanlah</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kepada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kebenaran</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sehinggga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dapat</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mengikutinya</a:t>
            </a:r>
            <a:r>
              <a:rPr lang="en-US" sz="3600" dirty="0">
                <a:latin typeface="Gill Sans MT Condensed" pitchFamily="34" charset="0"/>
                <a:ea typeface="Arial Unicode MS" pitchFamily="34" charset="-128"/>
                <a:cs typeface="Tahoma" pitchFamily="34" charset="0"/>
              </a:rPr>
              <a:t>, </a:t>
            </a:r>
          </a:p>
          <a:p>
            <a:pPr algn="ctr" eaLnBrk="1" hangingPunct="1">
              <a:buFontTx/>
              <a:buNone/>
            </a:pPr>
            <a:r>
              <a:rPr lang="en-US" sz="3600" dirty="0">
                <a:latin typeface="Gill Sans MT Condensed" pitchFamily="34" charset="0"/>
                <a:ea typeface="Arial Unicode MS" pitchFamily="34" charset="-128"/>
                <a:cs typeface="Tahoma" pitchFamily="34" charset="0"/>
              </a:rPr>
              <a:t>Dan </a:t>
            </a:r>
            <a:r>
              <a:rPr lang="en-US" sz="3600" dirty="0" err="1">
                <a:latin typeface="Gill Sans MT Condensed" pitchFamily="34" charset="0"/>
                <a:ea typeface="Arial Unicode MS" pitchFamily="34" charset="-128"/>
                <a:cs typeface="Tahoma" pitchFamily="34" charset="0"/>
              </a:rPr>
              <a:t>tunjukkanlah</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kepada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keburukan</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sehingga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dapat</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menjauhinya</a:t>
            </a:r>
            <a:r>
              <a:rPr lang="en-US" sz="3600" dirty="0">
                <a:latin typeface="Gill Sans MT Condensed" pitchFamily="34" charset="0"/>
                <a:ea typeface="Arial Unicode MS" pitchFamily="34" charset="-128"/>
                <a:cs typeface="Tahoma" pitchFamily="34" charset="0"/>
              </a:rPr>
              <a:t>.</a:t>
            </a:r>
          </a:p>
          <a:p>
            <a:pPr eaLnBrk="1" hangingPunct="1"/>
            <a:endParaRPr lang="en-US" sz="2400" dirty="0">
              <a:latin typeface="Gill Sans MT Condensed" pitchFamily="34" charset="0"/>
              <a:ea typeface="Arial Unicode MS" pitchFamily="34" charset="-128"/>
              <a:cs typeface="Tahoma" pitchFamily="34" charset="0"/>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9927" y="1748385"/>
            <a:ext cx="11304545" cy="1736428"/>
          </a:xfrm>
        </p:spPr>
        <p:txBody>
          <a:bodyPr/>
          <a:lstStyle/>
          <a:p>
            <a:pPr>
              <a:defRPr/>
            </a:pPr>
            <a:r>
              <a:rPr lang="id-ID" sz="5400" dirty="0">
                <a:solidFill>
                  <a:srgbClr val="00B050"/>
                </a:solidFill>
                <a:latin typeface="Corbel" pitchFamily="34" charset="0"/>
                <a:cs typeface="Arial" charset="0"/>
              </a:rPr>
              <a:t>PERUMUSAN VISI, MISI, TUJUAN</a:t>
            </a:r>
            <a:endParaRPr lang="en-US" sz="5400" dirty="0">
              <a:solidFill>
                <a:srgbClr val="00B050"/>
              </a:solidFill>
              <a:latin typeface="Gill Sans MT Condensed" pitchFamily="34" charset="0"/>
              <a:ea typeface="Arial Unicode MS" pitchFamily="34" charset="-128"/>
              <a:cs typeface="Tahoma" pitchFamily="34" charset="0"/>
            </a:endParaRPr>
          </a:p>
        </p:txBody>
      </p:sp>
      <p:sp>
        <p:nvSpPr>
          <p:cNvPr id="5" name="Text Placeholder 4"/>
          <p:cNvSpPr>
            <a:spLocks noGrp="1"/>
          </p:cNvSpPr>
          <p:nvPr>
            <p:ph type="body" sz="quarter" idx="10"/>
          </p:nvPr>
        </p:nvSpPr>
        <p:spPr>
          <a:xfrm>
            <a:off x="914400" y="4973782"/>
            <a:ext cx="10515600" cy="1219200"/>
          </a:xfrm>
        </p:spPr>
        <p:txBody>
          <a:bodyPr/>
          <a:lstStyle/>
          <a:p>
            <a:r>
              <a:rPr lang="id-ID" sz="1600" dirty="0">
                <a:latin typeface="Berlin Sans FB Demi" pitchFamily="34" charset="0"/>
              </a:rPr>
              <a:t>MUHAMMAD KHOZIN, S.IP, MPA</a:t>
            </a:r>
            <a:endParaRPr lang="en-US" sz="1600" dirty="0">
              <a:latin typeface="Berlin Sans FB Demi" pitchFamily="34" charset="0"/>
            </a:endParaRPr>
          </a:p>
          <a:p>
            <a:r>
              <a:rPr lang="en-US" sz="1600" dirty="0" err="1">
                <a:latin typeface="Berlin Sans FB Demi" pitchFamily="34" charset="0"/>
              </a:rPr>
              <a:t>Disampaikan</a:t>
            </a:r>
            <a:r>
              <a:rPr lang="en-US" sz="1600" dirty="0">
                <a:latin typeface="Berlin Sans FB Demi" pitchFamily="34" charset="0"/>
              </a:rPr>
              <a:t> </a:t>
            </a:r>
            <a:r>
              <a:rPr lang="en-US" sz="1600" dirty="0" err="1">
                <a:latin typeface="Berlin Sans FB Demi" pitchFamily="34" charset="0"/>
              </a:rPr>
              <a:t>pada</a:t>
            </a:r>
            <a:r>
              <a:rPr lang="en-US" sz="1600" dirty="0">
                <a:latin typeface="Berlin Sans FB Demi" pitchFamily="34" charset="0"/>
              </a:rPr>
              <a:t> </a:t>
            </a:r>
            <a:r>
              <a:rPr lang="en-US" sz="1600" dirty="0" err="1">
                <a:latin typeface="Berlin Sans FB Demi" pitchFamily="34" charset="0"/>
              </a:rPr>
              <a:t>Kuliah</a:t>
            </a:r>
            <a:r>
              <a:rPr lang="en-US" sz="1600" dirty="0">
                <a:latin typeface="Berlin Sans FB Demi" pitchFamily="34" charset="0"/>
              </a:rPr>
              <a:t> MK </a:t>
            </a:r>
            <a:r>
              <a:rPr lang="id-ID" sz="1600" dirty="0">
                <a:latin typeface="Berlin Sans FB Demi" pitchFamily="34" charset="0"/>
              </a:rPr>
              <a:t>Manajemen Strategis</a:t>
            </a:r>
            <a:endParaRPr lang="en-US" sz="1600" dirty="0">
              <a:latin typeface="Berlin Sans FB Demi" pitchFamily="34" charset="0"/>
            </a:endParaRPr>
          </a:p>
          <a:p>
            <a:r>
              <a:rPr lang="en-US" sz="1600" dirty="0">
                <a:latin typeface="Berlin Sans FB Demi" pitchFamily="34" charset="0"/>
              </a:rPr>
              <a:t>2</a:t>
            </a:r>
            <a:r>
              <a:rPr lang="id-ID" sz="1600" dirty="0">
                <a:latin typeface="Berlin Sans FB Demi" pitchFamily="34" charset="0"/>
              </a:rPr>
              <a:t>0</a:t>
            </a:r>
            <a:r>
              <a:rPr lang="en-US" sz="1600" dirty="0">
                <a:latin typeface="Berlin Sans FB Demi" pitchFamily="34" charset="0"/>
              </a:rPr>
              <a:t>20</a:t>
            </a:r>
          </a:p>
        </p:txBody>
      </p:sp>
    </p:spTree>
    <p:extLst>
      <p:ext uri="{BB962C8B-B14F-4D97-AF65-F5344CB8AC3E}">
        <p14:creationId xmlns:p14="http://schemas.microsoft.com/office/powerpoint/2010/main" val="1707744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VISI</a:t>
            </a:r>
          </a:p>
        </p:txBody>
      </p:sp>
      <p:sp>
        <p:nvSpPr>
          <p:cNvPr id="3" name="Content Placeholder 2"/>
          <p:cNvSpPr>
            <a:spLocks noGrp="1"/>
          </p:cNvSpPr>
          <p:nvPr>
            <p:ph sz="quarter" idx="10"/>
          </p:nvPr>
        </p:nvSpPr>
        <p:spPr>
          <a:xfrm>
            <a:off x="1295403" y="2133600"/>
            <a:ext cx="10081684" cy="2020389"/>
          </a:xfrm>
        </p:spPr>
        <p:txBody>
          <a:bodyPr/>
          <a:lstStyle/>
          <a:p>
            <a:pPr>
              <a:defRPr/>
            </a:pPr>
            <a:r>
              <a:rPr lang="id-ID" b="1" dirty="0"/>
              <a:t>Visi adalah cita-cita dimasa depan yang difikirkan oleh pendiri atau pemimpin organisasi.</a:t>
            </a:r>
          </a:p>
          <a:p>
            <a:endParaRPr lang="id-ID" dirty="0"/>
          </a:p>
        </p:txBody>
      </p:sp>
    </p:spTree>
    <p:extLst>
      <p:ext uri="{BB962C8B-B14F-4D97-AF65-F5344CB8AC3E}">
        <p14:creationId xmlns:p14="http://schemas.microsoft.com/office/powerpoint/2010/main" val="605822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1592" y="3215774"/>
            <a:ext cx="10081120" cy="1225597"/>
          </a:xfrm>
          <a:solidFill>
            <a:srgbClr val="00B050"/>
          </a:solidFill>
        </p:spPr>
        <p:txBody>
          <a:bodyPr/>
          <a:lstStyle/>
          <a:p>
            <a:pPr algn="ctr"/>
            <a:r>
              <a:rPr lang="id-ID" sz="7200" b="1" dirty="0">
                <a:solidFill>
                  <a:schemeClr val="bg1"/>
                </a:solidFill>
              </a:rPr>
              <a:t>MISI</a:t>
            </a:r>
          </a:p>
        </p:txBody>
      </p:sp>
    </p:spTree>
    <p:extLst>
      <p:ext uri="{BB962C8B-B14F-4D97-AF65-F5344CB8AC3E}">
        <p14:creationId xmlns:p14="http://schemas.microsoft.com/office/powerpoint/2010/main" val="2300812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MISI ADALAH</a:t>
            </a:r>
          </a:p>
        </p:txBody>
      </p:sp>
      <p:sp>
        <p:nvSpPr>
          <p:cNvPr id="3" name="Content Placeholder 2"/>
          <p:cNvSpPr>
            <a:spLocks noGrp="1"/>
          </p:cNvSpPr>
          <p:nvPr>
            <p:ph sz="quarter" idx="10"/>
          </p:nvPr>
        </p:nvSpPr>
        <p:spPr>
          <a:xfrm>
            <a:off x="1295403" y="2133600"/>
            <a:ext cx="10081684" cy="2255520"/>
          </a:xfrm>
        </p:spPr>
        <p:txBody>
          <a:bodyPr/>
          <a:lstStyle/>
          <a:p>
            <a:r>
              <a:rPr lang="id-ID" b="1" dirty="0"/>
              <a:t>Misi adalah penjabaran dari visi kedalam statement organisasi yang terfokus kepada kebutuhan stakeholdernya.</a:t>
            </a:r>
          </a:p>
          <a:p>
            <a:r>
              <a:rPr lang="en-US" altLang="id-ID" b="1" dirty="0" err="1"/>
              <a:t>Pernyataan</a:t>
            </a:r>
            <a:r>
              <a:rPr lang="en-US" altLang="id-ID" b="1" dirty="0"/>
              <a:t> yang </a:t>
            </a:r>
            <a:r>
              <a:rPr lang="en-US" altLang="id-ID" b="1" dirty="0" err="1"/>
              <a:t>menjelaskan</a:t>
            </a:r>
            <a:r>
              <a:rPr lang="en-US" altLang="id-ID" b="1" dirty="0"/>
              <a:t> </a:t>
            </a:r>
            <a:r>
              <a:rPr lang="en-US" altLang="id-ID" b="1" dirty="0" err="1"/>
              <a:t>alasan</a:t>
            </a:r>
            <a:r>
              <a:rPr lang="en-US" altLang="id-ID" b="1" dirty="0"/>
              <a:t> </a:t>
            </a:r>
            <a:r>
              <a:rPr lang="en-US" altLang="id-ID" b="1" dirty="0" err="1"/>
              <a:t>pokok</a:t>
            </a:r>
            <a:r>
              <a:rPr lang="en-US" altLang="id-ID" b="1" dirty="0"/>
              <a:t> </a:t>
            </a:r>
            <a:r>
              <a:rPr lang="en-US" altLang="id-ID" b="1" dirty="0" err="1"/>
              <a:t>berdirinya</a:t>
            </a:r>
            <a:r>
              <a:rPr lang="en-US" altLang="id-ID" b="1" dirty="0"/>
              <a:t> </a:t>
            </a:r>
            <a:r>
              <a:rPr lang="en-US" altLang="id-ID" b="1" dirty="0" err="1"/>
              <a:t>organisasi</a:t>
            </a:r>
            <a:r>
              <a:rPr lang="en-US" altLang="id-ID" b="1" dirty="0"/>
              <a:t>.</a:t>
            </a:r>
          </a:p>
          <a:p>
            <a:r>
              <a:rPr lang="en-US" altLang="id-ID" b="1" dirty="0" err="1"/>
              <a:t>Menjustifikasi</a:t>
            </a:r>
            <a:r>
              <a:rPr lang="en-US" altLang="id-ID" b="1" dirty="0"/>
              <a:t> </a:t>
            </a:r>
            <a:r>
              <a:rPr lang="en-US" altLang="id-ID" b="1" dirty="0" err="1"/>
              <a:t>pentingnya</a:t>
            </a:r>
            <a:r>
              <a:rPr lang="en-US" altLang="id-ID" b="1" dirty="0"/>
              <a:t> </a:t>
            </a:r>
            <a:r>
              <a:rPr lang="en-US" altLang="id-ID" b="1" dirty="0" err="1"/>
              <a:t>kehadiran</a:t>
            </a:r>
            <a:r>
              <a:rPr lang="en-US" altLang="id-ID" b="1" dirty="0"/>
              <a:t> </a:t>
            </a:r>
            <a:r>
              <a:rPr lang="en-US" altLang="id-ID" b="1" dirty="0" err="1"/>
              <a:t>organisasi</a:t>
            </a:r>
            <a:r>
              <a:rPr lang="en-US" altLang="id-ID" b="1" dirty="0"/>
              <a:t> di </a:t>
            </a:r>
            <a:r>
              <a:rPr lang="en-US" altLang="id-ID" b="1" dirty="0" err="1"/>
              <a:t>tengah</a:t>
            </a:r>
            <a:r>
              <a:rPr lang="en-US" altLang="id-ID" b="1" dirty="0"/>
              <a:t> </a:t>
            </a:r>
            <a:r>
              <a:rPr lang="en-US" altLang="id-ID" b="1" dirty="0" err="1"/>
              <a:t>masyarakat</a:t>
            </a:r>
            <a:r>
              <a:rPr lang="en-US" altLang="id-ID" b="1" dirty="0"/>
              <a:t>.</a:t>
            </a:r>
          </a:p>
          <a:p>
            <a:r>
              <a:rPr lang="en-US" altLang="id-ID" b="1" dirty="0" err="1"/>
              <a:t>Dalam</a:t>
            </a:r>
            <a:r>
              <a:rPr lang="en-US" altLang="id-ID" b="1" dirty="0"/>
              <a:t> </a:t>
            </a:r>
            <a:r>
              <a:rPr lang="en-US" altLang="id-ID" b="1" dirty="0" err="1"/>
              <a:t>bentuknya</a:t>
            </a:r>
            <a:r>
              <a:rPr lang="en-US" altLang="id-ID" b="1" dirty="0"/>
              <a:t> yang </a:t>
            </a:r>
            <a:r>
              <a:rPr lang="en-US" altLang="id-ID" b="1" dirty="0" err="1"/>
              <a:t>sederhana</a:t>
            </a:r>
            <a:r>
              <a:rPr lang="en-US" altLang="id-ID" b="1" dirty="0"/>
              <a:t>, </a:t>
            </a:r>
            <a:r>
              <a:rPr lang="en-US" altLang="id-ID" b="1" dirty="0" err="1"/>
              <a:t>pernyataan</a:t>
            </a:r>
            <a:r>
              <a:rPr lang="en-US" altLang="id-ID" b="1" dirty="0"/>
              <a:t> </a:t>
            </a:r>
            <a:r>
              <a:rPr lang="en-US" altLang="id-ID" b="1" dirty="0" err="1"/>
              <a:t>misi</a:t>
            </a:r>
            <a:r>
              <a:rPr lang="en-US" altLang="id-ID" b="1" dirty="0"/>
              <a:t> </a:t>
            </a:r>
            <a:r>
              <a:rPr lang="en-US" altLang="id-ID" b="1" dirty="0" err="1"/>
              <a:t>berisi</a:t>
            </a:r>
            <a:r>
              <a:rPr lang="en-US" altLang="id-ID" b="1" dirty="0"/>
              <a:t> </a:t>
            </a:r>
            <a:r>
              <a:rPr lang="en-US" altLang="id-ID" b="1" dirty="0" err="1"/>
              <a:t>aktivitas-aktivitas</a:t>
            </a:r>
            <a:r>
              <a:rPr lang="en-US" altLang="id-ID" b="1" dirty="0"/>
              <a:t> yang </a:t>
            </a:r>
            <a:r>
              <a:rPr lang="en-US" altLang="id-ID" b="1" dirty="0" err="1"/>
              <a:t>dilakukan</a:t>
            </a:r>
            <a:r>
              <a:rPr lang="en-US" altLang="id-ID" b="1" dirty="0"/>
              <a:t> </a:t>
            </a:r>
            <a:r>
              <a:rPr lang="en-US" altLang="id-ID" b="1" dirty="0" err="1"/>
              <a:t>organisasi</a:t>
            </a:r>
            <a:r>
              <a:rPr lang="en-US" altLang="id-ID" b="1" dirty="0"/>
              <a:t> </a:t>
            </a:r>
            <a:r>
              <a:rPr lang="en-US" altLang="id-ID" b="1" dirty="0" err="1"/>
              <a:t>untuk</a:t>
            </a:r>
            <a:r>
              <a:rPr lang="en-US" altLang="id-ID" b="1" dirty="0"/>
              <a:t> </a:t>
            </a:r>
            <a:r>
              <a:rPr lang="en-US" altLang="id-ID" b="1" dirty="0" err="1"/>
              <a:t>mewujudkan</a:t>
            </a:r>
            <a:r>
              <a:rPr lang="en-US" altLang="id-ID" b="1" dirty="0"/>
              <a:t> </a:t>
            </a:r>
            <a:r>
              <a:rPr lang="en-US" altLang="id-ID" b="1" dirty="0" err="1"/>
              <a:t>visi</a:t>
            </a:r>
            <a:r>
              <a:rPr lang="en-US" altLang="id-ID" b="1" dirty="0"/>
              <a:t>. </a:t>
            </a:r>
            <a:endParaRPr lang="id-ID" altLang="id-ID" b="1" dirty="0"/>
          </a:p>
          <a:p>
            <a:r>
              <a:rPr lang="id-ID" altLang="id-ID" b="1" dirty="0"/>
              <a:t>Pernyataan Misi memberikan keterangan yang jelas tentang apa yang ingin dituju serta kadang kala memberikan pula keterangan tentang bagaimana cara lembaga bekerja. Mengingat demikian pentingnya pernyataan misi maka selama pembentukannya perlu diperhatikan masukan-masukan dari anggota lembaga serta sumber-sumber lain yang dianggap penting. </a:t>
            </a:r>
          </a:p>
          <a:p>
            <a:pPr marL="0" indent="0">
              <a:buNone/>
            </a:pPr>
            <a:endParaRPr lang="en-US" altLang="id-ID" b="1" dirty="0"/>
          </a:p>
          <a:p>
            <a:pPr marL="0" indent="0">
              <a:buNone/>
            </a:pPr>
            <a:endParaRPr lang="id-ID" b="1" dirty="0"/>
          </a:p>
        </p:txBody>
      </p:sp>
    </p:spTree>
    <p:extLst>
      <p:ext uri="{BB962C8B-B14F-4D97-AF65-F5344CB8AC3E}">
        <p14:creationId xmlns:p14="http://schemas.microsoft.com/office/powerpoint/2010/main" val="675621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PERUMUSAN MISI</a:t>
            </a:r>
          </a:p>
        </p:txBody>
      </p:sp>
      <p:sp>
        <p:nvSpPr>
          <p:cNvPr id="3" name="Content Placeholder 2"/>
          <p:cNvSpPr>
            <a:spLocks noGrp="1"/>
          </p:cNvSpPr>
          <p:nvPr>
            <p:ph sz="quarter" idx="10"/>
          </p:nvPr>
        </p:nvSpPr>
        <p:spPr/>
        <p:txBody>
          <a:bodyPr/>
          <a:lstStyle/>
          <a:p>
            <a:pPr algn="just"/>
            <a:r>
              <a:rPr lang="sv-SE" altLang="id-ID" sz="2400" dirty="0"/>
              <a:t>Misi organisasi merupakan sesuatu yang merefleksikan visi dan nilai-nilai bersama, guna menciptakan kesatuan dan komitmen yang kuat.</a:t>
            </a:r>
            <a:r>
              <a:rPr lang="en-US" altLang="id-ID" sz="2400" dirty="0"/>
              <a:t> </a:t>
            </a:r>
          </a:p>
          <a:p>
            <a:pPr algn="just"/>
            <a:r>
              <a:rPr lang="sv-SE" altLang="id-ID" sz="2400" dirty="0"/>
              <a:t>Misi menurut Gregory Dess (1993) merupakan tugas dan prinsip pokok dalam mewujudkan visi.</a:t>
            </a:r>
            <a:r>
              <a:rPr lang="en-US" altLang="id-ID" sz="2400" dirty="0"/>
              <a:t> </a:t>
            </a:r>
            <a:endParaRPr lang="id-ID" altLang="id-ID" sz="2400" dirty="0"/>
          </a:p>
          <a:p>
            <a:pPr algn="just"/>
            <a:r>
              <a:rPr lang="sv-SE" altLang="id-ID" sz="2400" dirty="0"/>
              <a:t>Rumusan misi harus sesuai dengan visi (tidak bertentangan).</a:t>
            </a:r>
            <a:endParaRPr lang="id-ID" altLang="id-ID" sz="2400" dirty="0"/>
          </a:p>
          <a:p>
            <a:pPr algn="just"/>
            <a:r>
              <a:rPr lang="sv-SE" altLang="id-ID" sz="2400" dirty="0"/>
              <a:t>Rumusan misi harus jelas, singkat dan terarah. </a:t>
            </a:r>
            <a:endParaRPr lang="id-ID" altLang="id-ID" sz="2400" dirty="0"/>
          </a:p>
          <a:p>
            <a:pPr algn="just"/>
            <a:r>
              <a:rPr lang="sv-SE" altLang="id-ID" sz="2400" dirty="0"/>
              <a:t>Rumusan misi harus mudah dan dapat dipergunakan untuk merumuskan tujuan dan program organisasi (madrasah).</a:t>
            </a:r>
            <a:endParaRPr lang="id-ID" altLang="id-ID" sz="2400" dirty="0"/>
          </a:p>
          <a:p>
            <a:pPr algn="just"/>
            <a:r>
              <a:rPr lang="sv-SE" altLang="id-ID" sz="2400" dirty="0"/>
              <a:t>Rumusan misi harus dapat dijabarkan kedalam bentuk program nyata dan terukur.</a:t>
            </a:r>
            <a:endParaRPr lang="en-US" altLang="id-ID" sz="2400" dirty="0"/>
          </a:p>
          <a:p>
            <a:pPr algn="just"/>
            <a:endParaRPr lang="en-US" altLang="id-ID" sz="2400" dirty="0"/>
          </a:p>
        </p:txBody>
      </p:sp>
    </p:spTree>
    <p:extLst>
      <p:ext uri="{BB962C8B-B14F-4D97-AF65-F5344CB8AC3E}">
        <p14:creationId xmlns:p14="http://schemas.microsoft.com/office/powerpoint/2010/main" val="2399055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CONTOH MISI UNIVERSITAS ‘AISYIYAH YOGYAKARTA</a:t>
            </a:r>
          </a:p>
        </p:txBody>
      </p:sp>
      <p:sp>
        <p:nvSpPr>
          <p:cNvPr id="3" name="Content Placeholder 2"/>
          <p:cNvSpPr>
            <a:spLocks noGrp="1"/>
          </p:cNvSpPr>
          <p:nvPr>
            <p:ph sz="quarter" idx="10"/>
          </p:nvPr>
        </p:nvSpPr>
        <p:spPr/>
        <p:txBody>
          <a:bodyPr/>
          <a:lstStyle/>
          <a:p>
            <a:r>
              <a:rPr lang="id-ID" sz="3200" dirty="0"/>
              <a:t>MENYELENGGARAKAN </a:t>
            </a:r>
            <a:r>
              <a:rPr lang="id-ID" sz="3200" b="1" dirty="0"/>
              <a:t>PENDIDIKAN</a:t>
            </a:r>
            <a:r>
              <a:rPr lang="id-ID" sz="3200" dirty="0"/>
              <a:t>, </a:t>
            </a:r>
            <a:r>
              <a:rPr lang="id-ID" sz="3200" b="1" dirty="0"/>
              <a:t>PENELITIAN </a:t>
            </a:r>
            <a:r>
              <a:rPr lang="id-ID" sz="3200" dirty="0"/>
              <a:t>DAN </a:t>
            </a:r>
            <a:r>
              <a:rPr lang="id-ID" sz="3200" b="1" dirty="0"/>
              <a:t>PENGABDIAN KEPADA MASYARAKAT  </a:t>
            </a:r>
            <a:r>
              <a:rPr lang="id-ID" sz="3200" dirty="0"/>
              <a:t>BERWAWASAN KESEHATAN DAN BERDASARKAN NILAI-NILAI ISLAM BERKEMAJUAN UNTUK MENCERDASKAN KEHIDUPAN BANGSA</a:t>
            </a:r>
          </a:p>
          <a:p>
            <a:r>
              <a:rPr lang="id-ID" sz="3200" dirty="0"/>
              <a:t>MENGEMBANGKAN </a:t>
            </a:r>
            <a:r>
              <a:rPr lang="id-ID" sz="3200" b="1" dirty="0"/>
              <a:t>KAJIAN DAN PEMBERDAYAAN PEREMPUAN</a:t>
            </a:r>
            <a:r>
              <a:rPr lang="id-ID" sz="3200" dirty="0"/>
              <a:t> DALAM KERANGKA ISLAM BERKEMAJUAN</a:t>
            </a:r>
          </a:p>
        </p:txBody>
      </p:sp>
    </p:spTree>
    <p:extLst>
      <p:ext uri="{BB962C8B-B14F-4D97-AF65-F5344CB8AC3E}">
        <p14:creationId xmlns:p14="http://schemas.microsoft.com/office/powerpoint/2010/main" val="3268163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1295403" y="3056709"/>
            <a:ext cx="10081684" cy="1319348"/>
          </a:xfrm>
          <a:solidFill>
            <a:srgbClr val="00B050"/>
          </a:solidFill>
        </p:spPr>
        <p:txBody>
          <a:bodyPr/>
          <a:lstStyle/>
          <a:p>
            <a:pPr marL="0" indent="0" algn="ctr">
              <a:buNone/>
            </a:pPr>
            <a:r>
              <a:rPr lang="id-ID" sz="8000" b="1" dirty="0">
                <a:solidFill>
                  <a:schemeClr val="bg1"/>
                </a:solidFill>
              </a:rPr>
              <a:t>TUJUAN </a:t>
            </a:r>
          </a:p>
        </p:txBody>
      </p:sp>
    </p:spTree>
    <p:extLst>
      <p:ext uri="{BB962C8B-B14F-4D97-AF65-F5344CB8AC3E}">
        <p14:creationId xmlns:p14="http://schemas.microsoft.com/office/powerpoint/2010/main" val="1265232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TUJUAN </a:t>
            </a:r>
          </a:p>
        </p:txBody>
      </p:sp>
      <p:sp>
        <p:nvSpPr>
          <p:cNvPr id="3" name="Content Placeholder 2"/>
          <p:cNvSpPr>
            <a:spLocks noGrp="1"/>
          </p:cNvSpPr>
          <p:nvPr>
            <p:ph sz="quarter" idx="10"/>
          </p:nvPr>
        </p:nvSpPr>
        <p:spPr/>
        <p:txBody>
          <a:bodyPr/>
          <a:lstStyle/>
          <a:p>
            <a:r>
              <a:rPr lang="id-ID" sz="2800" b="1" dirty="0"/>
              <a:t>Tujuan adalah pernyataan kualitatif mengenai keadaan atau hasil yang ingin dicapai dimasa yang akan datang</a:t>
            </a:r>
            <a:r>
              <a:rPr lang="en-US" sz="2800" b="1" dirty="0"/>
              <a:t> </a:t>
            </a:r>
          </a:p>
          <a:p>
            <a:r>
              <a:rPr lang="sv-SE" altLang="id-ID" sz="2800" b="1" dirty="0"/>
              <a:t>Tujuan merupakan pernyataan tentang keinginan yang akan dijadikan pedoman bagi manajemen </a:t>
            </a:r>
            <a:r>
              <a:rPr lang="id-ID" altLang="id-ID" sz="2800" b="1" dirty="0"/>
              <a:t>organisasi </a:t>
            </a:r>
            <a:r>
              <a:rPr lang="sv-SE" altLang="id-ID" sz="2800" b="1" dirty="0"/>
              <a:t>untuk meraih hasil tertentu atas kegiatan yang dilakukan dengan dimensi waktu tertentu</a:t>
            </a:r>
            <a:r>
              <a:rPr lang="en-US" altLang="id-ID" sz="2800" b="1" dirty="0"/>
              <a:t> </a:t>
            </a:r>
          </a:p>
          <a:p>
            <a:endParaRPr lang="id-ID" sz="2800" b="1" dirty="0"/>
          </a:p>
        </p:txBody>
      </p:sp>
    </p:spTree>
    <p:extLst>
      <p:ext uri="{BB962C8B-B14F-4D97-AF65-F5344CB8AC3E}">
        <p14:creationId xmlns:p14="http://schemas.microsoft.com/office/powerpoint/2010/main" val="758379032"/>
      </p:ext>
    </p:extLst>
  </p:cSld>
  <p:clrMapOvr>
    <a:masterClrMapping/>
  </p:clrMapOvr>
</p:sld>
</file>

<file path=ppt/theme/theme1.xml><?xml version="1.0" encoding="utf-8"?>
<a:theme xmlns:a="http://schemas.openxmlformats.org/drawingml/2006/main" name="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PPT VER. 1_template</Template>
  <TotalTime>3289</TotalTime>
  <Words>563</Words>
  <Application>Microsoft Office PowerPoint</Application>
  <PresentationFormat>Widescreen</PresentationFormat>
  <Paragraphs>57</Paragraphs>
  <Slides>15</Slides>
  <Notes>0</Notes>
  <HiddenSlides>0</HiddenSlides>
  <MMClips>0</MMClips>
  <ScaleCrop>false</ScaleCrop>
  <HeadingPairs>
    <vt:vector size="6" baseType="variant">
      <vt:variant>
        <vt:lpstr>Fonts Used</vt:lpstr>
      </vt:variant>
      <vt:variant>
        <vt:i4>10</vt:i4>
      </vt:variant>
      <vt:variant>
        <vt:lpstr>Theme</vt:lpstr>
      </vt:variant>
      <vt:variant>
        <vt:i4>4</vt:i4>
      </vt:variant>
      <vt:variant>
        <vt:lpstr>Slide Titles</vt:lpstr>
      </vt:variant>
      <vt:variant>
        <vt:i4>15</vt:i4>
      </vt:variant>
    </vt:vector>
  </HeadingPairs>
  <TitlesOfParts>
    <vt:vector size="29" baseType="lpstr">
      <vt:lpstr>SimSun</vt:lpstr>
      <vt:lpstr>Arial</vt:lpstr>
      <vt:lpstr>Arial Unicode MS</vt:lpstr>
      <vt:lpstr>Berlin Sans FB Demi</vt:lpstr>
      <vt:lpstr>Calibri</vt:lpstr>
      <vt:lpstr>Corbel</vt:lpstr>
      <vt:lpstr>Franklin Gothic Heavy</vt:lpstr>
      <vt:lpstr>Gill Sans MT Condensed</vt:lpstr>
      <vt:lpstr>Tahoma</vt:lpstr>
      <vt:lpstr>Wingdings</vt:lpstr>
      <vt:lpstr>Presentation UNISA_01</vt:lpstr>
      <vt:lpstr>1_Presentation UNISA_01</vt:lpstr>
      <vt:lpstr>1_Office Theme</vt:lpstr>
      <vt:lpstr>2_Office Theme</vt:lpstr>
      <vt:lpstr>PEMBUKA BELAJAR</vt:lpstr>
      <vt:lpstr>PERUMUSAN VISI, MISI, TUJUAN</vt:lpstr>
      <vt:lpstr>VISI</vt:lpstr>
      <vt:lpstr>MISI</vt:lpstr>
      <vt:lpstr>MISI ADALAH</vt:lpstr>
      <vt:lpstr>PERUMUSAN MISI</vt:lpstr>
      <vt:lpstr>CONTOH MISI UNIVERSITAS ‘AISYIYAH YOGYAKARTA</vt:lpstr>
      <vt:lpstr>PowerPoint Presentation</vt:lpstr>
      <vt:lpstr>TUJUAN </vt:lpstr>
      <vt:lpstr>4 ALASAN PENTINGNYA TUJUAN</vt:lpstr>
      <vt:lpstr>KAIDAH TUJUAN (SMART)</vt:lpstr>
      <vt:lpstr>CONTOH TUJUAN UNIVERSITAS ‘AISYIYAH YOGYAKARTA</vt:lpstr>
      <vt:lpstr>Rencana Tindak Lanjut</vt:lpstr>
      <vt:lpstr>PENUTUP BELAJAR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BUZZ GROUP (Kelompok Studi Kecil)</dc:title>
  <dc:creator>Windows User</dc:creator>
  <cp:lastModifiedBy>User</cp:lastModifiedBy>
  <cp:revision>164</cp:revision>
  <dcterms:created xsi:type="dcterms:W3CDTF">2017-11-21T07:01:38Z</dcterms:created>
  <dcterms:modified xsi:type="dcterms:W3CDTF">2020-03-26T03:17:58Z</dcterms:modified>
</cp:coreProperties>
</file>