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0" r:id="rId2"/>
    <p:sldId id="258" r:id="rId3"/>
    <p:sldId id="265" r:id="rId4"/>
    <p:sldId id="266" r:id="rId5"/>
    <p:sldId id="262" r:id="rId6"/>
    <p:sldId id="264" r:id="rId7"/>
    <p:sldId id="257" r:id="rId8"/>
    <p:sldId id="259" r:id="rId9"/>
    <p:sldId id="268" r:id="rId10"/>
    <p:sldId id="267" r:id="rId11"/>
    <p:sldId id="261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94"/>
    <p:restoredTop sz="93814"/>
  </p:normalViewPr>
  <p:slideViewPr>
    <p:cSldViewPr snapToGrid="0" snapToObjects="1">
      <p:cViewPr varScale="1">
        <p:scale>
          <a:sx n="140" d="100"/>
          <a:sy n="140" d="100"/>
        </p:scale>
        <p:origin x="16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391E2F-E12F-45AA-9B05-8EB15D0A0E04}" type="datetimeFigureOut">
              <a:rPr lang="en-US" altLang="id-ID"/>
              <a:pPr/>
              <a:t>4/7/20</a:t>
            </a:fld>
            <a:endParaRPr lang="en-US" alt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DC9569-6E3A-4DE4-8C6A-30631CD7D5DB}" type="slidenum">
              <a:rPr lang="en-US" altLang="id-ID"/>
              <a:pPr/>
              <a:t>‹#›</a:t>
            </a:fld>
            <a:endParaRPr lang="en-US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>
              <a:latin typeface="Times New Roman" panose="02020603050405020304" pitchFamily="18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71DE208-F513-46CB-8326-0B197E1E2E5C}" type="slidenum">
              <a:rPr lang="de-DE" altLang="id-ID" sz="120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/>
              <a:t>11</a:t>
            </a:fld>
            <a:endParaRPr lang="de-DE" altLang="id-ID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11D552-935B-44DB-88F7-F95849BC0AC5}" type="datetimeFigureOut">
              <a:rPr lang="en-US" altLang="id-ID"/>
              <a:pPr/>
              <a:t>4/7/20</a:t>
            </a:fld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464FA-C81C-46B7-BD4A-E9A1D2C30CBB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31319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438B2B-C59D-4FC3-B960-C200AB1CC30A}" type="datetimeFigureOut">
              <a:rPr lang="en-US" altLang="id-ID"/>
              <a:pPr/>
              <a:t>4/7/20</a:t>
            </a:fld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12950-B5EA-4D45-9100-2B41B36CFCB6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53440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BEA1DC-9068-4C68-ABA1-842D732366C5}" type="datetimeFigureOut">
              <a:rPr lang="en-US" altLang="id-ID"/>
              <a:pPr/>
              <a:t>4/7/20</a:t>
            </a:fld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03284-3761-4812-A0F6-D81CCA98EF4F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90448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644975-3174-47D8-ABBB-57A262D2EDDA}" type="datetimeFigureOut">
              <a:rPr lang="en-US" altLang="id-ID"/>
              <a:pPr/>
              <a:t>4/7/20</a:t>
            </a:fld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D4977-3117-4D64-9932-D5212DB347D0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13183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67B140-242C-4FFC-8AF2-D12F954AF280}" type="datetimeFigureOut">
              <a:rPr lang="en-US" altLang="id-ID"/>
              <a:pPr/>
              <a:t>4/7/20</a:t>
            </a:fld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C843A-3F2E-43A6-ADD1-0E2F55D5A30D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92879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2A536B-3DEF-4AD8-A61D-88AB39AA79AE}" type="datetimeFigureOut">
              <a:rPr lang="en-US" altLang="id-ID"/>
              <a:pPr/>
              <a:t>4/7/20</a:t>
            </a:fld>
            <a:endParaRPr lang="en-US" alt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EC7BE-5476-490D-8918-2B90AF25A2FA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82310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08446E-71A4-4CF9-9EBB-809698679946}" type="datetimeFigureOut">
              <a:rPr lang="en-US" altLang="id-ID"/>
              <a:pPr/>
              <a:t>4/7/20</a:t>
            </a:fld>
            <a:endParaRPr lang="en-US" altLang="id-ID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FE96D-6518-49E8-9466-EF959A028843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79721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C26FB8-C359-4BFE-8286-D76BE4B25D98}" type="datetimeFigureOut">
              <a:rPr lang="en-US" altLang="id-ID"/>
              <a:pPr/>
              <a:t>4/7/20</a:t>
            </a:fld>
            <a:endParaRPr lang="en-US" alt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6D84B-BFDD-4804-B3B0-6AA31DB94241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71575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2A787B-57F9-48F1-BFF9-ECB39A4B86AF}" type="datetimeFigureOut">
              <a:rPr lang="en-US" altLang="id-ID"/>
              <a:pPr/>
              <a:t>4/7/20</a:t>
            </a:fld>
            <a:endParaRPr lang="en-US" altLang="id-ID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ED12F-BF97-4149-A8BE-92BA647CE309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9650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2CF3C-E226-44B7-8103-17314B6F4172}" type="datetimeFigureOut">
              <a:rPr lang="en-US" altLang="id-ID"/>
              <a:pPr/>
              <a:t>4/7/20</a:t>
            </a:fld>
            <a:endParaRPr lang="en-US" alt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2E9EB-5BBA-4846-B3A1-CD24A3B6D3ED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14320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BAC1EB-5E07-42E5-BA62-731377D4BB24}" type="datetimeFigureOut">
              <a:rPr lang="en-US" altLang="id-ID"/>
              <a:pPr/>
              <a:t>4/7/20</a:t>
            </a:fld>
            <a:endParaRPr lang="en-US" alt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9C469-1072-4EB1-ADBC-DC247F0410CF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60621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/>
              <a:t>Click to edit Master text styles</a:t>
            </a:r>
          </a:p>
          <a:p>
            <a:pPr lvl="1"/>
            <a:r>
              <a:rPr lang="en-US" altLang="id-ID"/>
              <a:t>Second level</a:t>
            </a:r>
          </a:p>
          <a:p>
            <a:pPr lvl="2"/>
            <a:r>
              <a:rPr lang="en-US" altLang="id-ID"/>
              <a:t>Third level</a:t>
            </a:r>
          </a:p>
          <a:p>
            <a:pPr lvl="3"/>
            <a:r>
              <a:rPr lang="en-US" altLang="id-ID"/>
              <a:t>Fourth level</a:t>
            </a:r>
          </a:p>
          <a:p>
            <a:pPr lvl="4"/>
            <a:r>
              <a:rPr lang="en-US" altLang="id-ID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EECB2B75-B937-41C3-ACA5-9887E7F07828}" type="datetimeFigureOut">
              <a:rPr lang="en-US" altLang="id-ID"/>
              <a:pPr/>
              <a:t>4/7/20</a:t>
            </a:fld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C1093DB-5137-45ED-AA30-52BF707F05CA}" type="slidenum">
              <a:rPr lang="en-US" altLang="id-ID"/>
              <a:pPr/>
              <a:t>‹#›</a:t>
            </a:fld>
            <a:endParaRPr lang="en-US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00113" y="3517900"/>
            <a:ext cx="7775575" cy="22145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000">
                <a:latin typeface="Adobe Arabic" charset="0"/>
              </a:rPr>
              <a:t>“</a:t>
            </a:r>
            <a:r>
              <a:rPr lang="en-US" altLang="id-ID" sz="3000">
                <a:latin typeface="Adobe Arabic" charset="0"/>
              </a:rPr>
              <a:t>Kami ridho Allah SWT sebagai Tuhanku, Islam sebagai agamaku, dan Nabi Muhammad sebagai Nabi dan Rasul, Ya Allah, tambahkanlah kepadaku ilmu dan berikanlah aku kefahaman</a:t>
            </a:r>
            <a:r>
              <a:rPr lang="en-US" altLang="en-US" sz="3000">
                <a:latin typeface="Adobe Arabic" charset="0"/>
              </a:rPr>
              <a:t>”</a:t>
            </a:r>
            <a:endParaRPr lang="en-US" altLang="id-ID" sz="3000">
              <a:latin typeface="Adobe Arabic" charset="0"/>
            </a:endParaRPr>
          </a:p>
        </p:txBody>
      </p:sp>
      <p:pic>
        <p:nvPicPr>
          <p:cNvPr id="14338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858963"/>
            <a:ext cx="77755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le 2"/>
          <p:cNvSpPr>
            <a:spLocks noGrp="1"/>
          </p:cNvSpPr>
          <p:nvPr>
            <p:ph type="title"/>
          </p:nvPr>
        </p:nvSpPr>
        <p:spPr>
          <a:xfrm>
            <a:off x="6084888" y="188913"/>
            <a:ext cx="2232025" cy="1143000"/>
          </a:xfrm>
        </p:spPr>
        <p:txBody>
          <a:bodyPr/>
          <a:lstStyle/>
          <a:p>
            <a:pPr eaLnBrk="1" hangingPunct="1"/>
            <a:r>
              <a:rPr lang="en-US" altLang="id-ID" b="1">
                <a:latin typeface="Apple Chancery" charset="0"/>
              </a:rPr>
              <a:t>Doa . . 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2"/>
          <p:cNvSpPr>
            <a:spLocks noGrp="1"/>
          </p:cNvSpPr>
          <p:nvPr>
            <p:ph idx="1"/>
          </p:nvPr>
        </p:nvSpPr>
        <p:spPr>
          <a:xfrm>
            <a:off x="180975" y="1389063"/>
            <a:ext cx="8978900" cy="4778375"/>
          </a:xfrm>
        </p:spPr>
        <p:txBody>
          <a:bodyPr/>
          <a:lstStyle/>
          <a:p>
            <a:pPr marL="363538" indent="-363538">
              <a:buFont typeface="Calibri" panose="020F0502020204030204" pitchFamily="34" charset="0"/>
              <a:buAutoNum type="arabicPeriod"/>
            </a:pPr>
            <a:r>
              <a:rPr lang="fi-FI" altLang="id-ID" sz="2400" dirty="0" err="1"/>
              <a:t>Dasar</a:t>
            </a:r>
            <a:r>
              <a:rPr lang="fi-FI" altLang="id-ID" sz="2400" dirty="0"/>
              <a:t> melakukan </a:t>
            </a:r>
            <a:r>
              <a:rPr lang="fi-FI" altLang="id-ID" sz="2400" dirty="0" err="1"/>
              <a:t>audit</a:t>
            </a:r>
            <a:r>
              <a:rPr lang="fi-FI" altLang="id-ID" sz="2400" dirty="0"/>
              <a:t> (</a:t>
            </a:r>
            <a:r>
              <a:rPr lang="fi-FI" altLang="id-ID" sz="2400" dirty="0" err="1"/>
              <a:t>surat</a:t>
            </a:r>
            <a:r>
              <a:rPr lang="fi-FI" altLang="id-ID" sz="2400" dirty="0"/>
              <a:t> </a:t>
            </a:r>
            <a:r>
              <a:rPr lang="fi-FI" altLang="id-ID" sz="2400" dirty="0" err="1"/>
              <a:t>perintah</a:t>
            </a:r>
            <a:r>
              <a:rPr lang="fi-FI" altLang="id-ID" sz="2400" dirty="0"/>
              <a:t>/</a:t>
            </a:r>
            <a:r>
              <a:rPr lang="fi-FI" altLang="id-ID" sz="2400" dirty="0" err="1"/>
              <a:t>temuan</a:t>
            </a:r>
            <a:r>
              <a:rPr lang="fi-FI" altLang="id-ID" sz="2400" dirty="0"/>
              <a:t>/</a:t>
            </a:r>
            <a:r>
              <a:rPr lang="fi-FI" altLang="id-ID" sz="2400" dirty="0" err="1"/>
              <a:t>laporan</a:t>
            </a:r>
            <a:r>
              <a:rPr lang="fi-FI" altLang="id-ID" sz="2400" dirty="0"/>
              <a:t>).</a:t>
            </a:r>
          </a:p>
          <a:p>
            <a:pPr marL="363538" indent="-363538">
              <a:buFont typeface="Calibri" panose="020F0502020204030204" pitchFamily="34" charset="0"/>
              <a:buAutoNum type="arabicPeriod"/>
            </a:pPr>
            <a:r>
              <a:rPr lang="ro-RO" altLang="id-ID" sz="2400" dirty="0" err="1"/>
              <a:t>ldentifikasi</a:t>
            </a:r>
            <a:r>
              <a:rPr lang="ro-RO" altLang="id-ID" sz="2400" dirty="0"/>
              <a:t> audit (</a:t>
            </a:r>
            <a:r>
              <a:rPr lang="ro-RO" altLang="id-ID" sz="2400" dirty="0" err="1"/>
              <a:t>materi</a:t>
            </a:r>
            <a:r>
              <a:rPr lang="ro-RO" altLang="id-ID" sz="2400" dirty="0"/>
              <a:t> audit).</a:t>
            </a:r>
          </a:p>
          <a:p>
            <a:pPr marL="363538" indent="-363538">
              <a:buFont typeface="Calibri" panose="020F0502020204030204" pitchFamily="34" charset="0"/>
              <a:buAutoNum type="arabicPeriod"/>
            </a:pPr>
            <a:r>
              <a:rPr lang="hr-HR" altLang="id-ID" sz="2400" dirty="0" err="1"/>
              <a:t>Tujuan</a:t>
            </a:r>
            <a:r>
              <a:rPr lang="hr-HR" altLang="id-ID" sz="2400" dirty="0"/>
              <a:t> dan </a:t>
            </a:r>
            <a:r>
              <a:rPr lang="hr-HR" altLang="id-ID" sz="2400" dirty="0" err="1"/>
              <a:t>sasaran</a:t>
            </a:r>
            <a:r>
              <a:rPr lang="hr-HR" altLang="id-ID" sz="2400" dirty="0"/>
              <a:t> audit.</a:t>
            </a:r>
          </a:p>
          <a:p>
            <a:pPr marL="363538" indent="-363538">
              <a:buFont typeface="Calibri" panose="020F0502020204030204" pitchFamily="34" charset="0"/>
              <a:buAutoNum type="arabicPeriod"/>
            </a:pPr>
            <a:r>
              <a:rPr lang="tr-TR" altLang="id-ID" sz="2400" dirty="0" err="1"/>
              <a:t>Kriteria</a:t>
            </a:r>
            <a:r>
              <a:rPr lang="tr-TR" altLang="id-ID" sz="2400" dirty="0"/>
              <a:t> </a:t>
            </a:r>
            <a:r>
              <a:rPr lang="tr-TR" altLang="id-ID" sz="2400" dirty="0" err="1"/>
              <a:t>yang</a:t>
            </a:r>
            <a:r>
              <a:rPr lang="tr-TR" altLang="id-ID" sz="2400" dirty="0"/>
              <a:t> </a:t>
            </a:r>
            <a:r>
              <a:rPr lang="tr-TR" altLang="id-ID" sz="2400" dirty="0" err="1"/>
              <a:t>digunakan</a:t>
            </a:r>
            <a:r>
              <a:rPr lang="tr-TR" altLang="id-ID" sz="2400" dirty="0"/>
              <a:t> (</a:t>
            </a:r>
            <a:r>
              <a:rPr lang="tr-TR" altLang="id-ID" sz="2400" dirty="0" err="1"/>
              <a:t>sesuai</a:t>
            </a:r>
            <a:r>
              <a:rPr lang="tr-TR" altLang="id-ID" sz="2400" dirty="0"/>
              <a:t> </a:t>
            </a:r>
            <a:r>
              <a:rPr lang="tr-TR" altLang="id-ID" sz="2400" dirty="0" err="1"/>
              <a:t>dengan</a:t>
            </a:r>
            <a:r>
              <a:rPr lang="tr-TR" altLang="id-ID" sz="2400" dirty="0"/>
              <a:t> norma, </a:t>
            </a:r>
            <a:r>
              <a:rPr lang="tr-TR" altLang="id-ID" sz="2400" dirty="0" err="1"/>
              <a:t>standar</a:t>
            </a:r>
            <a:r>
              <a:rPr lang="tr-TR" altLang="id-ID" sz="2400" dirty="0"/>
              <a:t> &amp; </a:t>
            </a:r>
            <a:r>
              <a:rPr lang="tr-TR" altLang="id-ID" sz="2400" dirty="0" err="1"/>
              <a:t>prosedur</a:t>
            </a:r>
            <a:r>
              <a:rPr lang="tr-TR" altLang="id-ID" sz="2400" dirty="0"/>
              <a:t> </a:t>
            </a:r>
            <a:r>
              <a:rPr lang="tr-TR" altLang="id-ID" sz="2400" dirty="0" err="1"/>
              <a:t>yang</a:t>
            </a:r>
            <a:r>
              <a:rPr lang="tr-TR" altLang="id-ID" sz="2400" dirty="0"/>
              <a:t> </a:t>
            </a:r>
            <a:r>
              <a:rPr lang="fi-FI" altLang="id-ID" sz="2400" dirty="0" err="1"/>
              <a:t>ditetapkan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dalam</a:t>
            </a:r>
            <a:r>
              <a:rPr lang="fi-FI" altLang="id-ID" sz="2400" dirty="0"/>
              <a:t> </a:t>
            </a:r>
            <a:r>
              <a:rPr lang="fi-FI" altLang="id-ID" sz="2400" dirty="0" err="1"/>
              <a:t>peraturan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perundang-undangan</a:t>
            </a:r>
            <a:r>
              <a:rPr lang="fi-FI" altLang="id-ID" sz="2400" dirty="0"/>
              <a:t>).</a:t>
            </a:r>
          </a:p>
          <a:p>
            <a:pPr marL="363538" indent="-363538">
              <a:buFont typeface="Calibri" panose="020F0502020204030204" pitchFamily="34" charset="0"/>
              <a:buAutoNum type="arabicPeriod"/>
            </a:pPr>
            <a:r>
              <a:rPr lang="tr-TR" altLang="id-ID" sz="2400" dirty="0" err="1"/>
              <a:t>Temuan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dilapangan</a:t>
            </a:r>
            <a:r>
              <a:rPr lang="tr-TR" altLang="id-ID" sz="2400" dirty="0"/>
              <a:t>.</a:t>
            </a:r>
          </a:p>
          <a:p>
            <a:pPr marL="363538" indent="-363538">
              <a:buFont typeface="Calibri" panose="020F0502020204030204" pitchFamily="34" charset="0"/>
              <a:buAutoNum type="arabicPeriod"/>
            </a:pPr>
            <a:r>
              <a:rPr lang="fi-FI" altLang="id-ID" sz="2400" dirty="0" err="1"/>
              <a:t>Kesimpulan</a:t>
            </a:r>
            <a:r>
              <a:rPr lang="fi-FI" altLang="id-ID" sz="2400" dirty="0"/>
              <a:t>.</a:t>
            </a:r>
          </a:p>
          <a:p>
            <a:pPr marL="363538" indent="-363538">
              <a:buFont typeface="Calibri" panose="020F0502020204030204" pitchFamily="34" charset="0"/>
              <a:buAutoNum type="arabicPeriod"/>
            </a:pPr>
            <a:r>
              <a:rPr lang="sv-SE" altLang="id-ID" sz="2400" dirty="0" err="1"/>
              <a:t>Rekomendasi</a:t>
            </a:r>
            <a:r>
              <a:rPr lang="sv-SE" altLang="id-ID" sz="2400" dirty="0"/>
              <a:t>.</a:t>
            </a:r>
          </a:p>
          <a:p>
            <a:pPr marL="363538" indent="-363538">
              <a:buFont typeface="Calibri" panose="020F0502020204030204" pitchFamily="34" charset="0"/>
              <a:buAutoNum type="arabicPeriod"/>
            </a:pPr>
            <a:r>
              <a:rPr lang="tr-TR" altLang="id-ID" sz="2400" dirty="0" err="1"/>
              <a:t>Tanggapan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dari</a:t>
            </a:r>
            <a:r>
              <a:rPr lang="tr-TR" altLang="id-ID" sz="2400" dirty="0"/>
              <a:t> </a:t>
            </a:r>
            <a:r>
              <a:rPr lang="tr-TR" altLang="id-ID" sz="2400" dirty="0" err="1"/>
              <a:t>pejabat</a:t>
            </a:r>
            <a:r>
              <a:rPr lang="tr-TR" altLang="id-ID" sz="2400" dirty="0"/>
              <a:t> </a:t>
            </a:r>
            <a:r>
              <a:rPr lang="tr-TR" altLang="id-ID" sz="2400" dirty="0" err="1"/>
              <a:t>auditi</a:t>
            </a:r>
            <a:r>
              <a:rPr lang="tr-TR" altLang="id-ID" sz="2400" dirty="0"/>
              <a:t> </a:t>
            </a:r>
            <a:r>
              <a:rPr lang="tr-TR" altLang="id-ID" sz="2400" dirty="0" err="1"/>
              <a:t>yang</a:t>
            </a:r>
            <a:r>
              <a:rPr lang="tr-TR" altLang="id-ID" sz="2400" dirty="0"/>
              <a:t> </a:t>
            </a:r>
            <a:r>
              <a:rPr lang="tr-TR" altLang="id-ID" sz="2400" dirty="0" err="1"/>
              <a:t>bertanggungjawab</a:t>
            </a:r>
            <a:r>
              <a:rPr lang="tr-TR" altLang="id-ID" sz="2400" dirty="0"/>
              <a:t>.</a:t>
            </a:r>
          </a:p>
          <a:p>
            <a:pPr marL="363538" indent="-363538">
              <a:buFont typeface="Calibri" panose="020F0502020204030204" pitchFamily="34" charset="0"/>
              <a:buAutoNum type="arabicPeriod"/>
            </a:pPr>
            <a:r>
              <a:rPr lang="fi-FI" altLang="id-ID" sz="2400" dirty="0" err="1"/>
              <a:t>Pernyataan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jika</a:t>
            </a:r>
            <a:r>
              <a:rPr lang="fi-FI" altLang="id-ID" sz="2400" dirty="0"/>
              <a:t> </a:t>
            </a:r>
            <a:r>
              <a:rPr lang="fi-FI" altLang="id-ID" sz="2400" dirty="0" err="1"/>
              <a:t>ada</a:t>
            </a:r>
            <a:r>
              <a:rPr lang="fi-FI" altLang="id-ID" sz="2400" dirty="0"/>
              <a:t> </a:t>
            </a:r>
            <a:r>
              <a:rPr lang="fi-FI" altLang="id-ID" sz="2400" dirty="0" err="1"/>
              <a:t>keterbatasan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dalam</a:t>
            </a:r>
            <a:r>
              <a:rPr lang="fi-FI" altLang="id-ID" sz="2400" dirty="0"/>
              <a:t> </a:t>
            </a:r>
            <a:r>
              <a:rPr lang="fi-FI" altLang="id-ID" sz="2400" dirty="0" err="1"/>
              <a:t>auditi</a:t>
            </a:r>
            <a:r>
              <a:rPr lang="fi-FI" altLang="id-ID" sz="2400" dirty="0"/>
              <a:t> </a:t>
            </a:r>
            <a:r>
              <a:rPr lang="fi-FI" altLang="id-ID" sz="2400" dirty="0" err="1"/>
              <a:t>serta</a:t>
            </a:r>
            <a:r>
              <a:rPr lang="fi-FI" altLang="id-ID" sz="2400" dirty="0"/>
              <a:t> </a:t>
            </a:r>
            <a:r>
              <a:rPr lang="fi-FI" altLang="id-ID" sz="2400" dirty="0" err="1"/>
              <a:t>pihak-pihak</a:t>
            </a:r>
            <a:r>
              <a:rPr lang="fi-FI" altLang="id-ID" sz="2400" dirty="0"/>
              <a:t> </a:t>
            </a:r>
            <a:r>
              <a:rPr lang="fi-FI" altLang="id-ID" sz="2400" dirty="0" err="1"/>
              <a:t>yang</a:t>
            </a:r>
            <a:r>
              <a:rPr lang="fi-FI" altLang="id-ID" sz="2400" dirty="0"/>
              <a:t> </a:t>
            </a:r>
            <a:r>
              <a:rPr lang="hu-HU" altLang="id-ID" sz="2400" dirty="0" err="1"/>
              <a:t>menerima</a:t>
            </a:r>
            <a:r>
              <a:rPr lang="hu-HU" altLang="id-ID" sz="2400" dirty="0"/>
              <a:t> </a:t>
            </a:r>
            <a:r>
              <a:rPr lang="hu-HU" altLang="id-ID" sz="2400" dirty="0" err="1"/>
              <a:t>laporan</a:t>
            </a:r>
            <a:r>
              <a:rPr lang="hu-HU" altLang="id-ID" sz="2400" dirty="0"/>
              <a:t>.</a:t>
            </a:r>
            <a:endParaRPr lang="en-US" altLang="id-ID" sz="2200" dirty="0"/>
          </a:p>
        </p:txBody>
      </p:sp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2479675" y="52388"/>
            <a:ext cx="64531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</a:pPr>
            <a:r>
              <a:rPr lang="fi-FI" altLang="id-ID" sz="2600" b="1">
                <a:solidFill>
                  <a:srgbClr val="000000"/>
                </a:solidFill>
              </a:rPr>
              <a:t>Secara sistematis laporan audit,</a:t>
            </a:r>
          </a:p>
          <a:p>
            <a:pPr algn="r">
              <a:spcBef>
                <a:spcPct val="20000"/>
              </a:spcBef>
            </a:pPr>
            <a:r>
              <a:rPr lang="fi-FI" altLang="id-ID" sz="2600" b="1">
                <a:solidFill>
                  <a:srgbClr val="000000"/>
                </a:solidFill>
              </a:rPr>
              <a:t>Reguler/ lnvestigatif/ Review meliputi 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>
          <a:xfrm>
            <a:off x="900113" y="1844675"/>
            <a:ext cx="7391400" cy="431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>
                <a:latin typeface="Verdana" charset="0"/>
                <a:ea typeface="+mj-ea"/>
                <a:cs typeface="Arial Unicode MS" charset="0"/>
              </a:rPr>
              <a:t>DOA SESUDAH BELAJAR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900113" y="2781300"/>
            <a:ext cx="7086600" cy="35718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ar-AE" altLang="id-ID" sz="2000" b="1">
                <a:latin typeface="Arial" panose="020B0604020202020204" pitchFamily="34" charset="0"/>
              </a:rPr>
              <a:t>بِسْمِ اللَّهِ الرَّحْمَنِ الرَّحِيمِ</a:t>
            </a:r>
            <a:endParaRPr lang="id-ID" altLang="id-ID" sz="2000" b="1">
              <a:latin typeface="Arial" panose="020B0604020202020204" pitchFamily="34" charset="0"/>
            </a:endParaRPr>
          </a:p>
          <a:p>
            <a:pPr algn="ctr" eaLnBrk="1" hangingPunct="1"/>
            <a:endParaRPr lang="ar-AE" altLang="id-ID" sz="2000" b="1">
              <a:latin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altLang="id-ID" sz="2000" b="1">
                <a:latin typeface="Arial" panose="020B0604020202020204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id-ID" altLang="id-ID" sz="2000" b="1">
              <a:latin typeface="Arial" panose="020B0604020202020204" pitchFamily="34" charset="0"/>
            </a:endParaRPr>
          </a:p>
          <a:p>
            <a:pPr algn="ctr" eaLnBrk="1" hangingPunct="1"/>
            <a:endParaRPr lang="id-ID" altLang="id-ID" sz="2000" b="1">
              <a:latin typeface="Arial" panose="020B0604020202020204" pitchFamily="34" charset="0"/>
            </a:endParaRPr>
          </a:p>
          <a:p>
            <a:pPr algn="ctr" eaLnBrk="1" hangingPunct="1"/>
            <a:endParaRPr lang="ar-AE" altLang="id-ID" sz="2000" b="1">
              <a:latin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r>
              <a:rPr lang="id-ID" altLang="id-ID" sz="2000" b="1">
                <a:latin typeface="Arial" panose="020B0604020202020204" pitchFamily="34" charset="0"/>
              </a:rPr>
              <a:t>Ya Alloh Tunjukkanlah kepada kami kebenaran sehinggga kami dapat mengikutinya Dan tunjukkanlah kepada kami kejelekan sehingga kami dapat menjauhinya</a:t>
            </a:r>
            <a:endParaRPr lang="id-ID" altLang="id-ID" sz="2000">
              <a:latin typeface="Arial" panose="020B0604020202020204" pitchFamily="34" charset="0"/>
            </a:endParaRPr>
          </a:p>
          <a:p>
            <a:pPr eaLnBrk="1" hangingPunct="1"/>
            <a:endParaRPr lang="id-ID" altLang="id-ID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63982" y="871934"/>
            <a:ext cx="3719945" cy="307053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017" y="4254500"/>
            <a:ext cx="9037637" cy="11430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ln>
                  <a:solidFill>
                    <a:srgbClr val="0000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Lucida Grande" charset="0"/>
                <a:ea typeface="ＭＳ Ｐゴシック" charset="0"/>
                <a:cs typeface="Lucida Grande" charset="0"/>
              </a:rPr>
              <a:t>AUDIT KEPEGAWAIAN</a:t>
            </a:r>
            <a:endParaRPr lang="en-US" sz="3200" b="1" dirty="0">
              <a:ln>
                <a:solidFill>
                  <a:srgbClr val="000000"/>
                </a:solidFill>
              </a:ln>
              <a:solidFill>
                <a:schemeClr val="accent3">
                  <a:lumMod val="50000"/>
                </a:schemeClr>
              </a:solidFill>
              <a:ea typeface="ＭＳ Ｐゴシック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87536" y="5397500"/>
            <a:ext cx="5368925" cy="57785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1900" b="1" dirty="0">
                <a:solidFill>
                  <a:schemeClr val="accent3">
                    <a:lumMod val="50000"/>
                  </a:schemeClr>
                </a:solidFill>
                <a:ea typeface="ＭＳ Ｐゴシック" charset="0"/>
              </a:rPr>
              <a:t>Muhammad </a:t>
            </a:r>
            <a:r>
              <a:rPr lang="en-US" sz="1900" b="1" dirty="0" err="1">
                <a:solidFill>
                  <a:schemeClr val="accent3">
                    <a:lumMod val="50000"/>
                  </a:schemeClr>
                </a:solidFill>
                <a:ea typeface="ＭＳ Ｐゴシック" charset="0"/>
              </a:rPr>
              <a:t>Salisul</a:t>
            </a:r>
            <a:r>
              <a:rPr lang="en-US" sz="1900" b="1" dirty="0">
                <a:solidFill>
                  <a:schemeClr val="accent3">
                    <a:lumMod val="50000"/>
                  </a:schemeClr>
                </a:solidFill>
                <a:ea typeface="ＭＳ Ｐゴシック" charset="0"/>
              </a:rPr>
              <a:t> </a:t>
            </a:r>
            <a:r>
              <a:rPr lang="en-US" sz="1900" b="1" dirty="0" err="1">
                <a:solidFill>
                  <a:schemeClr val="accent3">
                    <a:lumMod val="50000"/>
                  </a:schemeClr>
                </a:solidFill>
                <a:ea typeface="ＭＳ Ｐゴシック" charset="0"/>
              </a:rPr>
              <a:t>Khakim</a:t>
            </a:r>
            <a:r>
              <a:rPr lang="en-US" sz="1900" b="1" dirty="0">
                <a:solidFill>
                  <a:schemeClr val="accent3">
                    <a:lumMod val="50000"/>
                  </a:schemeClr>
                </a:solidFill>
                <a:ea typeface="ＭＳ Ｐゴシック" charset="0"/>
              </a:rPr>
              <a:t>, S.IP.,</a:t>
            </a:r>
            <a:r>
              <a:rPr lang="en-US" sz="1900" b="1" dirty="0" err="1">
                <a:solidFill>
                  <a:schemeClr val="accent3">
                    <a:lumMod val="50000"/>
                  </a:schemeClr>
                </a:solidFill>
                <a:ea typeface="ＭＳ Ｐゴシック" charset="0"/>
              </a:rPr>
              <a:t>M.Sc</a:t>
            </a:r>
            <a:endParaRPr lang="en-US" sz="1900" b="1" dirty="0">
              <a:solidFill>
                <a:schemeClr val="accent3">
                  <a:lumMod val="50000"/>
                </a:schemeClr>
              </a:solidFill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2"/>
          <p:cNvSpPr>
            <a:spLocks noGrp="1"/>
          </p:cNvSpPr>
          <p:nvPr>
            <p:ph idx="1"/>
          </p:nvPr>
        </p:nvSpPr>
        <p:spPr>
          <a:xfrm>
            <a:off x="457200" y="1814513"/>
            <a:ext cx="7950200" cy="2025650"/>
          </a:xfrm>
          <a:solidFill>
            <a:srgbClr val="C3D69B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id-ID" sz="2400" dirty="0" err="1"/>
              <a:t>Untuk</a:t>
            </a:r>
            <a:r>
              <a:rPr lang="en-US" altLang="id-ID" sz="2400" dirty="0"/>
              <a:t> </a:t>
            </a:r>
            <a:r>
              <a:rPr lang="en-US" altLang="id-ID" sz="2400" dirty="0" err="1"/>
              <a:t>mewujudkan</a:t>
            </a:r>
            <a:r>
              <a:rPr lang="en-US" altLang="id-ID" sz="2400" dirty="0"/>
              <a:t> good governance </a:t>
            </a:r>
            <a:r>
              <a:rPr lang="en-US" altLang="id-ID" sz="2400" dirty="0" err="1"/>
              <a:t>dan</a:t>
            </a:r>
            <a:r>
              <a:rPr lang="en-US" altLang="id-ID" sz="2400" dirty="0"/>
              <a:t> clean government </a:t>
            </a:r>
            <a:r>
              <a:rPr lang="en-US" altLang="id-ID" sz="2400" dirty="0" err="1"/>
              <a:t>dan</a:t>
            </a:r>
            <a:r>
              <a:rPr lang="en-US" altLang="id-ID" sz="2400" dirty="0"/>
              <a:t> </a:t>
            </a:r>
            <a:r>
              <a:rPr lang="en-US" altLang="id-ID" sz="2400" dirty="0" err="1"/>
              <a:t>mendukung</a:t>
            </a:r>
            <a:r>
              <a:rPr lang="en-US" altLang="id-ID" sz="2400" dirty="0"/>
              <a:t> </a:t>
            </a:r>
            <a:r>
              <a:rPr lang="en-US" altLang="id-ID" sz="2400" dirty="0" err="1"/>
              <a:t>penyelenggaraan</a:t>
            </a:r>
            <a:r>
              <a:rPr lang="en-US" altLang="id-ID" sz="2400" dirty="0"/>
              <a:t> </a:t>
            </a:r>
            <a:r>
              <a:rPr lang="en-US" altLang="id-ID" sz="2400" dirty="0" err="1"/>
              <a:t>pemerintahan</a:t>
            </a:r>
            <a:r>
              <a:rPr lang="en-US" altLang="id-ID" sz="2400" dirty="0"/>
              <a:t> </a:t>
            </a:r>
            <a:r>
              <a:rPr lang="it-IT" altLang="id-ID" sz="2400" dirty="0" err="1"/>
              <a:t>yang</a:t>
            </a:r>
            <a:r>
              <a:rPr lang="it-IT" altLang="id-ID" sz="2400" dirty="0"/>
              <a:t> </a:t>
            </a:r>
            <a:r>
              <a:rPr lang="it-IT" altLang="id-ID" sz="2400" dirty="0" err="1"/>
              <a:t>efektif</a:t>
            </a:r>
            <a:r>
              <a:rPr lang="it-IT" altLang="id-ID" sz="2400" dirty="0"/>
              <a:t>, </a:t>
            </a:r>
            <a:r>
              <a:rPr lang="it-IT" altLang="id-ID" sz="2400" dirty="0" err="1"/>
              <a:t>efisien</a:t>
            </a:r>
            <a:r>
              <a:rPr lang="it-IT" altLang="id-ID" sz="2400" dirty="0"/>
              <a:t>, </a:t>
            </a:r>
            <a:r>
              <a:rPr lang="it-IT" altLang="id-ID" sz="2400" dirty="0" err="1"/>
              <a:t>transparan</a:t>
            </a:r>
            <a:r>
              <a:rPr lang="it-IT" altLang="id-ID" sz="2400" dirty="0"/>
              <a:t>, </a:t>
            </a:r>
            <a:r>
              <a:rPr lang="it-IT" altLang="id-ID" sz="2400" dirty="0" err="1"/>
              <a:t>akuntabel</a:t>
            </a:r>
            <a:r>
              <a:rPr lang="it-IT" altLang="id-ID" sz="2400" dirty="0"/>
              <a:t>, </a:t>
            </a:r>
            <a:r>
              <a:rPr lang="it-IT" altLang="id-ID" sz="2400" dirty="0" err="1"/>
              <a:t>serta</a:t>
            </a:r>
            <a:r>
              <a:rPr lang="it-IT" altLang="id-ID" sz="2400" dirty="0"/>
              <a:t> </a:t>
            </a:r>
            <a:r>
              <a:rPr lang="it-IT" altLang="id-ID" sz="2400" dirty="0" err="1"/>
              <a:t>bersih</a:t>
            </a:r>
            <a:r>
              <a:rPr lang="it-IT" altLang="id-ID" sz="2400" dirty="0"/>
              <a:t> </a:t>
            </a:r>
            <a:r>
              <a:rPr lang="it-IT" altLang="id-ID" sz="2400" dirty="0" err="1"/>
              <a:t>dan</a:t>
            </a:r>
            <a:r>
              <a:rPr lang="it-IT" altLang="id-ID" sz="2400" dirty="0"/>
              <a:t> </a:t>
            </a:r>
            <a:r>
              <a:rPr lang="it-IT" altLang="id-ID" sz="2400" dirty="0" err="1"/>
              <a:t>bebas</a:t>
            </a:r>
            <a:r>
              <a:rPr lang="it-IT" altLang="id-ID" sz="2400" dirty="0"/>
              <a:t> </a:t>
            </a:r>
            <a:r>
              <a:rPr lang="it-IT" altLang="id-ID" sz="2400" dirty="0" err="1"/>
              <a:t>dari</a:t>
            </a:r>
            <a:r>
              <a:rPr lang="it-IT" altLang="id-ID" sz="2400" dirty="0"/>
              <a:t> </a:t>
            </a:r>
            <a:r>
              <a:rPr lang="it-IT" altLang="id-ID" sz="2400" dirty="0" err="1"/>
              <a:t>praktik</a:t>
            </a:r>
            <a:r>
              <a:rPr lang="it-IT" altLang="id-ID" sz="2400" dirty="0"/>
              <a:t> </a:t>
            </a:r>
            <a:r>
              <a:rPr lang="it-IT" altLang="id-ID" sz="2400" dirty="0" err="1"/>
              <a:t>korupsi</a:t>
            </a:r>
            <a:r>
              <a:rPr lang="it-IT" altLang="id-ID" sz="2400" dirty="0"/>
              <a:t>, </a:t>
            </a:r>
            <a:r>
              <a:rPr lang="it-IT" altLang="id-ID" sz="2400" dirty="0" err="1"/>
              <a:t>kolusi</a:t>
            </a:r>
            <a:r>
              <a:rPr lang="it-IT" altLang="id-ID" sz="2400" dirty="0"/>
              <a:t>, </a:t>
            </a:r>
            <a:r>
              <a:rPr lang="it-IT" altLang="id-ID" sz="2400" dirty="0" err="1"/>
              <a:t>dan</a:t>
            </a:r>
            <a:r>
              <a:rPr lang="it-IT" altLang="id-ID" sz="2400" dirty="0"/>
              <a:t> </a:t>
            </a:r>
            <a:r>
              <a:rPr lang="it-IT" altLang="id-ID" sz="2400" dirty="0" err="1"/>
              <a:t>nepotisme</a:t>
            </a:r>
            <a:r>
              <a:rPr lang="it-IT" altLang="id-ID" sz="2400" dirty="0"/>
              <a:t> </a:t>
            </a:r>
            <a:r>
              <a:rPr lang="it-IT" altLang="id-ID" sz="2400" dirty="0" err="1"/>
              <a:t>perlu</a:t>
            </a:r>
            <a:r>
              <a:rPr lang="it-IT" altLang="id-ID" sz="2400" dirty="0"/>
              <a:t> </a:t>
            </a:r>
            <a:r>
              <a:rPr lang="it-IT" altLang="id-ID" sz="2400" dirty="0" err="1"/>
              <a:t>melakukan</a:t>
            </a:r>
            <a:r>
              <a:rPr lang="it-IT" altLang="id-ID" sz="2400" dirty="0"/>
              <a:t> </a:t>
            </a:r>
            <a:r>
              <a:rPr lang="it-IT" altLang="id-ID" sz="2400" dirty="0" err="1"/>
              <a:t>pengawasan</a:t>
            </a:r>
            <a:r>
              <a:rPr lang="it-IT" altLang="id-ID" sz="2400" dirty="0"/>
              <a:t> </a:t>
            </a:r>
            <a:r>
              <a:rPr lang="it-IT" altLang="id-ID" sz="2400" dirty="0" err="1"/>
              <a:t>dan</a:t>
            </a:r>
            <a:r>
              <a:rPr lang="it-IT" altLang="id-ID" sz="2400" dirty="0"/>
              <a:t> </a:t>
            </a:r>
            <a:r>
              <a:rPr lang="it-IT" altLang="id-ID" sz="2400" dirty="0" err="1"/>
              <a:t>pengendalian</a:t>
            </a:r>
            <a:r>
              <a:rPr lang="it-IT" altLang="id-ID" sz="2400" dirty="0"/>
              <a:t> di </a:t>
            </a:r>
            <a:r>
              <a:rPr lang="it-IT" altLang="id-ID" sz="2400" dirty="0" err="1"/>
              <a:t>bidang</a:t>
            </a:r>
            <a:r>
              <a:rPr lang="it-IT" altLang="id-ID" sz="2400" dirty="0"/>
              <a:t> </a:t>
            </a:r>
            <a:r>
              <a:rPr lang="it-IT" altLang="id-ID" sz="2400" dirty="0" err="1"/>
              <a:t>kepegawaian</a:t>
            </a:r>
            <a:r>
              <a:rPr lang="it-IT" altLang="id-ID" sz="2400" dirty="0"/>
              <a:t>.</a:t>
            </a:r>
            <a:endParaRPr lang="en-US" altLang="id-ID" sz="2400" dirty="0"/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5761038" y="4953000"/>
            <a:ext cx="2646362" cy="830263"/>
          </a:xfrm>
          <a:prstGeom prst="rect">
            <a:avLst/>
          </a:prstGeom>
          <a:solidFill>
            <a:srgbClr val="C3D69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i-FI" altLang="id-ID">
                <a:solidFill>
                  <a:srgbClr val="000000"/>
                </a:solidFill>
              </a:rPr>
              <a:t>Perlu dilakukan </a:t>
            </a:r>
          </a:p>
          <a:p>
            <a:pPr eaLnBrk="1" hangingPunct="1"/>
            <a:r>
              <a:rPr lang="fi-FI" altLang="id-ID">
                <a:solidFill>
                  <a:srgbClr val="000000"/>
                </a:solidFill>
              </a:rPr>
              <a:t>audit kepegawaian</a:t>
            </a:r>
            <a:endParaRPr lang="en-US" altLang="id-ID"/>
          </a:p>
        </p:txBody>
      </p:sp>
      <p:sp>
        <p:nvSpPr>
          <p:cNvPr id="5" name="Bent-Up Arrow 4"/>
          <p:cNvSpPr/>
          <p:nvPr/>
        </p:nvSpPr>
        <p:spPr>
          <a:xfrm rot="5400000">
            <a:off x="2137569" y="2658269"/>
            <a:ext cx="1444625" cy="4805363"/>
          </a:xfrm>
          <a:prstGeom prst="bentUpArrow">
            <a:avLst/>
          </a:prstGeom>
          <a:solidFill>
            <a:srgbClr val="C3D69B"/>
          </a:solidFill>
          <a:ln>
            <a:solidFill>
              <a:srgbClr val="0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fi-FI" altLang="id-ID" sz="2400" b="1" dirty="0"/>
              <a:t>Audit: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i-FI" altLang="id-ID" sz="2400" dirty="0" err="1"/>
              <a:t>proses</a:t>
            </a:r>
            <a:r>
              <a:rPr lang="fi-FI" altLang="id-ID" sz="2400" dirty="0"/>
              <a:t> </a:t>
            </a:r>
            <a:r>
              <a:rPr lang="fi-FI" altLang="id-ID" sz="2400" dirty="0" err="1"/>
              <a:t>identifikasi</a:t>
            </a:r>
            <a:r>
              <a:rPr lang="fi-FI" altLang="id-ID" sz="2400" dirty="0"/>
              <a:t> </a:t>
            </a:r>
            <a:r>
              <a:rPr lang="fi-FI" altLang="id-ID" sz="2400" dirty="0" err="1"/>
              <a:t>masalah</a:t>
            </a:r>
            <a:r>
              <a:rPr lang="fi-FI" altLang="id-ID" sz="2400" dirty="0"/>
              <a:t>, </a:t>
            </a:r>
            <a:r>
              <a:rPr lang="fi-FI" altLang="id-ID" sz="2400" dirty="0" err="1"/>
              <a:t>analisis</a:t>
            </a:r>
            <a:r>
              <a:rPr lang="fi-FI" altLang="id-ID" sz="2400" dirty="0"/>
              <a:t>, </a:t>
            </a:r>
            <a:r>
              <a:rPr lang="fi-FI" altLang="id-ID" sz="2400" dirty="0" err="1"/>
              <a:t>dan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evaluasi</a:t>
            </a:r>
            <a:r>
              <a:rPr lang="fi-FI" altLang="id-ID" sz="2400" dirty="0"/>
              <a:t> </a:t>
            </a:r>
            <a:r>
              <a:rPr lang="fi-FI" altLang="id-ID" sz="2400" dirty="0" err="1"/>
              <a:t>bukti</a:t>
            </a:r>
            <a:r>
              <a:rPr lang="fi-FI" altLang="id-ID" sz="2400" dirty="0"/>
              <a:t> </a:t>
            </a:r>
            <a:r>
              <a:rPr lang="fi-FI" altLang="id-ID" sz="2400" dirty="0" err="1"/>
              <a:t>dilakukan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secara</a:t>
            </a:r>
            <a:r>
              <a:rPr lang="fi-FI" altLang="id-ID" sz="2400" dirty="0"/>
              <a:t> </a:t>
            </a:r>
            <a:r>
              <a:rPr lang="fi-FI" altLang="id-ID" sz="2400" dirty="0" err="1"/>
              <a:t>independen</a:t>
            </a:r>
            <a:r>
              <a:rPr lang="fi-FI" altLang="id-ID" sz="2400" dirty="0"/>
              <a:t>, </a:t>
            </a:r>
            <a:r>
              <a:rPr lang="fi-FI" altLang="id-ID" sz="2400" dirty="0" err="1"/>
              <a:t>obyektif</a:t>
            </a:r>
            <a:r>
              <a:rPr lang="fi-FI" altLang="id-ID" sz="2400" dirty="0"/>
              <a:t> </a:t>
            </a:r>
            <a:r>
              <a:rPr lang="fi-FI" altLang="id-ID" sz="2400" dirty="0" err="1"/>
              <a:t>dan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profesional</a:t>
            </a:r>
            <a:r>
              <a:rPr lang="fi-FI" altLang="id-ID" sz="2400" dirty="0"/>
              <a:t> </a:t>
            </a:r>
            <a:r>
              <a:rPr lang="fi-FI" altLang="id-ID" sz="2400" dirty="0" err="1"/>
              <a:t>berdasarkan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standar</a:t>
            </a:r>
            <a:r>
              <a:rPr lang="fi-FI" altLang="id-ID" sz="2400" dirty="0"/>
              <a:t> </a:t>
            </a:r>
            <a:r>
              <a:rPr lang="fi-FI" altLang="id-ID" sz="2400" dirty="0" err="1"/>
              <a:t>audit</a:t>
            </a:r>
            <a:r>
              <a:rPr lang="fi-FI" altLang="id-ID" sz="2400" dirty="0"/>
              <a:t>, </a:t>
            </a:r>
            <a:r>
              <a:rPr lang="fi-FI" altLang="id-ID" sz="2400" dirty="0" err="1"/>
              <a:t>untuk</a:t>
            </a:r>
            <a:r>
              <a:rPr lang="fi-FI" altLang="id-ID" sz="2400" dirty="0"/>
              <a:t> </a:t>
            </a:r>
            <a:r>
              <a:rPr lang="fi-FI" altLang="id-ID" sz="2400" dirty="0" err="1"/>
              <a:t>menilai</a:t>
            </a:r>
            <a:r>
              <a:rPr lang="fi-FI" altLang="id-ID" sz="2400" dirty="0"/>
              <a:t> </a:t>
            </a:r>
            <a:r>
              <a:rPr lang="fi-FI" altLang="id-ID" sz="2400" dirty="0" err="1"/>
              <a:t>kebenaran</a:t>
            </a:r>
            <a:r>
              <a:rPr lang="fi-FI" altLang="id-ID" sz="2400" dirty="0"/>
              <a:t>, </a:t>
            </a:r>
            <a:r>
              <a:rPr lang="fi-FI" altLang="id-ID" sz="2400" dirty="0" err="1"/>
              <a:t>kecermatan</a:t>
            </a:r>
            <a:r>
              <a:rPr lang="fi-FI" altLang="id-ID" sz="2400" dirty="0"/>
              <a:t>, </a:t>
            </a:r>
            <a:r>
              <a:rPr lang="fi-FI" altLang="id-ID" sz="2400" dirty="0" err="1"/>
              <a:t>kredibilitas</a:t>
            </a:r>
            <a:r>
              <a:rPr lang="fi-FI" altLang="id-ID" sz="2400" dirty="0"/>
              <a:t>, </a:t>
            </a:r>
            <a:r>
              <a:rPr lang="fi-FI" altLang="id-ID" sz="2400" dirty="0" err="1"/>
              <a:t>efektifitas</a:t>
            </a:r>
            <a:r>
              <a:rPr lang="fi-FI" altLang="id-ID" sz="2400" dirty="0"/>
              <a:t>, </a:t>
            </a:r>
            <a:r>
              <a:rPr lang="fi-FI" altLang="id-ID" sz="2400" dirty="0" err="1"/>
              <a:t>efisiensi</a:t>
            </a:r>
            <a:r>
              <a:rPr lang="fi-FI" altLang="id-ID" sz="2400" dirty="0"/>
              <a:t>, </a:t>
            </a:r>
            <a:r>
              <a:rPr lang="fi-FI" altLang="id-ID" sz="2400" dirty="0" err="1"/>
              <a:t>dan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keandalan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informasi</a:t>
            </a:r>
            <a:r>
              <a:rPr lang="fi-FI" altLang="id-ID" sz="2400" dirty="0"/>
              <a:t> </a:t>
            </a:r>
            <a:r>
              <a:rPr lang="fi-FI" altLang="id-ID" sz="2400" dirty="0" err="1"/>
              <a:t>pelaksanaan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tugas</a:t>
            </a:r>
            <a:r>
              <a:rPr lang="fi-FI" altLang="id-ID" sz="2400" dirty="0"/>
              <a:t> </a:t>
            </a:r>
            <a:r>
              <a:rPr lang="fi-FI" altLang="id-ID" sz="2400" dirty="0" err="1"/>
              <a:t>dan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fungsi</a:t>
            </a:r>
            <a:r>
              <a:rPr lang="fi-FI" altLang="id-ID" sz="2400" dirty="0"/>
              <a:t> </a:t>
            </a:r>
            <a:r>
              <a:rPr lang="fi-FI" altLang="id-ID" sz="2400" dirty="0" err="1"/>
              <a:t>instansi</a:t>
            </a:r>
            <a:r>
              <a:rPr lang="fi-FI" altLang="id-ID" sz="2400" dirty="0"/>
              <a:t> </a:t>
            </a:r>
            <a:r>
              <a:rPr lang="fi-FI" altLang="id-ID" sz="2400" dirty="0" err="1"/>
              <a:t>pemerintah</a:t>
            </a:r>
            <a:r>
              <a:rPr lang="fi-FI" altLang="id-ID" sz="2400" dirty="0"/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i-FI" altLang="id-ID" sz="2400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i-FI" altLang="id-ID" sz="2400" b="1" dirty="0" err="1"/>
              <a:t>Kepegawaian</a:t>
            </a:r>
            <a:r>
              <a:rPr lang="fi-FI" altLang="id-ID" sz="2400" b="1" dirty="0"/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altLang="id-ID" sz="2400" dirty="0"/>
              <a:t>S</a:t>
            </a:r>
            <a:r>
              <a:rPr lang="fi-FI" altLang="id-ID" sz="2400" dirty="0" err="1"/>
              <a:t>egala</a:t>
            </a:r>
            <a:r>
              <a:rPr lang="fi-FI" altLang="id-ID" sz="2400" dirty="0"/>
              <a:t> </a:t>
            </a:r>
            <a:r>
              <a:rPr lang="fi-FI" altLang="id-ID" sz="2400" dirty="0" err="1"/>
              <a:t>sesuatu</a:t>
            </a:r>
            <a:r>
              <a:rPr lang="fi-FI" altLang="id-ID" sz="2400" dirty="0"/>
              <a:t> </a:t>
            </a:r>
            <a:r>
              <a:rPr lang="fi-FI" altLang="id-ID" sz="2400" dirty="0" err="1"/>
              <a:t>yang</a:t>
            </a:r>
            <a:r>
              <a:rPr lang="fi-FI" altLang="id-ID" sz="2400" dirty="0"/>
              <a:t> </a:t>
            </a:r>
            <a:r>
              <a:rPr lang="fi-FI" altLang="id-ID" sz="2400" dirty="0" err="1"/>
              <a:t>berhubungan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dengan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tenaga</a:t>
            </a:r>
            <a:r>
              <a:rPr lang="fi-FI" altLang="id-ID" sz="2400" dirty="0"/>
              <a:t> </a:t>
            </a:r>
            <a:r>
              <a:rPr lang="fi-FI" altLang="id-ID" sz="2400" dirty="0" err="1"/>
              <a:t>kerja</a:t>
            </a:r>
            <a:r>
              <a:rPr lang="fi-FI" altLang="id-ID" sz="2400" dirty="0"/>
              <a:t>/</a:t>
            </a:r>
            <a:r>
              <a:rPr lang="fi-FI" altLang="id-ID" sz="2400" dirty="0" err="1"/>
              <a:t>pegawai</a:t>
            </a:r>
            <a:r>
              <a:rPr lang="fi-FI" altLang="id-ID" sz="2400" dirty="0"/>
              <a:t>.</a:t>
            </a:r>
            <a:endParaRPr lang="en-US" altLang="id-ID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tr-TR" altLang="id-ID" sz="2400" dirty="0"/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tr-TR" altLang="id-ID" sz="2400" dirty="0"/>
              <a:t>proses </a:t>
            </a:r>
            <a:r>
              <a:rPr lang="tr-TR" altLang="id-ID" sz="2400" dirty="0" err="1"/>
              <a:t>pengumpulan</a:t>
            </a:r>
            <a:r>
              <a:rPr lang="tr-TR" altLang="id-ID" sz="2400" dirty="0"/>
              <a:t> dan </a:t>
            </a:r>
            <a:r>
              <a:rPr lang="tr-TR" altLang="id-ID" sz="2400" dirty="0" err="1"/>
              <a:t>pengevaluasian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bukti-bukti</a:t>
            </a:r>
            <a:r>
              <a:rPr lang="tr-TR" altLang="id-ID" sz="2400" dirty="0"/>
              <a:t> </a:t>
            </a:r>
            <a:r>
              <a:rPr lang="tr-TR" altLang="id-ID" sz="2400" dirty="0" err="1"/>
              <a:t>yang</a:t>
            </a:r>
            <a:r>
              <a:rPr lang="tr-TR" altLang="id-ID" sz="2400" dirty="0"/>
              <a:t> </a:t>
            </a:r>
            <a:r>
              <a:rPr lang="tr-TR" altLang="id-ID" sz="2400" dirty="0" err="1"/>
              <a:t>dilakukan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oleh</a:t>
            </a:r>
            <a:r>
              <a:rPr lang="tr-TR" altLang="id-ID" sz="2400" dirty="0"/>
              <a:t> tim </a:t>
            </a:r>
            <a:r>
              <a:rPr lang="tr-TR" altLang="id-ID" sz="2400" dirty="0" err="1"/>
              <a:t>yang</a:t>
            </a:r>
            <a:r>
              <a:rPr lang="tr-TR" altLang="id-ID" sz="2400" dirty="0"/>
              <a:t> </a:t>
            </a:r>
            <a:r>
              <a:rPr lang="tr-TR" altLang="id-ID" sz="2400" dirty="0" err="1"/>
              <a:t>independen</a:t>
            </a:r>
            <a:r>
              <a:rPr lang="tr-TR" altLang="id-ID" sz="2400" dirty="0"/>
              <a:t> dan </a:t>
            </a:r>
            <a:r>
              <a:rPr lang="tr-TR" altLang="id-ID" sz="2400" dirty="0" err="1"/>
              <a:t>kompeten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untuk</a:t>
            </a:r>
            <a:r>
              <a:rPr lang="tr-TR" altLang="id-ID" sz="2400" dirty="0"/>
              <a:t> </a:t>
            </a:r>
            <a:r>
              <a:rPr lang="tr-TR" altLang="id-ID" sz="2400" dirty="0" err="1"/>
              <a:t>mengetahui</a:t>
            </a:r>
            <a:r>
              <a:rPr lang="tr-TR" altLang="id-ID" sz="2400" dirty="0"/>
              <a:t> </a:t>
            </a:r>
            <a:r>
              <a:rPr lang="tr-TR" altLang="id-ID" sz="2400" dirty="0" err="1"/>
              <a:t>apakah</a:t>
            </a:r>
            <a:r>
              <a:rPr lang="tr-TR" altLang="id-ID" sz="2400" dirty="0"/>
              <a:t> </a:t>
            </a:r>
            <a:r>
              <a:rPr lang="tr-TR" altLang="id-ID" sz="2400" dirty="0" err="1"/>
              <a:t>dalam</a:t>
            </a:r>
            <a:r>
              <a:rPr lang="tr-TR" altLang="id-ID" sz="2400" dirty="0"/>
              <a:t> </a:t>
            </a:r>
            <a:r>
              <a:rPr lang="tr-TR" altLang="id-ID" sz="2400" dirty="0" err="1"/>
              <a:t>melaksanakan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kebijakan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peraturan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perundang</a:t>
            </a:r>
            <a:r>
              <a:rPr lang="tr-TR" altLang="id-ID" sz="2400" dirty="0"/>
              <a:t>- </a:t>
            </a:r>
            <a:r>
              <a:rPr lang="tr-TR" altLang="id-ID" sz="2400" dirty="0" err="1"/>
              <a:t>undangan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di</a:t>
            </a:r>
            <a:r>
              <a:rPr lang="tr-TR" altLang="id-ID" sz="2400" dirty="0"/>
              <a:t> </a:t>
            </a:r>
            <a:r>
              <a:rPr lang="tr-TR" altLang="id-ID" sz="2400" dirty="0" err="1"/>
              <a:t>bidang</a:t>
            </a:r>
            <a:r>
              <a:rPr lang="tr-TR" altLang="id-ID" sz="2400" dirty="0"/>
              <a:t> </a:t>
            </a:r>
            <a:r>
              <a:rPr lang="tr-TR" altLang="id-ID" sz="2400" dirty="0" err="1"/>
              <a:t>kepegawaian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sudah</a:t>
            </a:r>
            <a:r>
              <a:rPr lang="tr-TR" altLang="id-ID" sz="2400" dirty="0"/>
              <a:t> </a:t>
            </a:r>
            <a:r>
              <a:rPr lang="tr-TR" altLang="id-ID" sz="2400" dirty="0" err="1"/>
              <a:t>sesuai</a:t>
            </a:r>
            <a:r>
              <a:rPr lang="tr-TR" altLang="id-ID" sz="2400" dirty="0"/>
              <a:t> </a:t>
            </a:r>
            <a:r>
              <a:rPr lang="tr-TR" altLang="id-ID" sz="2400" dirty="0" err="1"/>
              <a:t>dengan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norrna</a:t>
            </a:r>
            <a:r>
              <a:rPr lang="tr-TR" altLang="id-ID" sz="2400" dirty="0"/>
              <a:t>, </a:t>
            </a:r>
            <a:r>
              <a:rPr lang="tr-TR" altLang="id-ID" sz="2400" dirty="0" err="1"/>
              <a:t>standar</a:t>
            </a:r>
            <a:r>
              <a:rPr lang="tr-TR" altLang="id-ID" sz="2400" dirty="0"/>
              <a:t>, dan </a:t>
            </a:r>
            <a:r>
              <a:rPr lang="tr-TR" altLang="id-ID" sz="2400" dirty="0" err="1"/>
              <a:t>prosedur</a:t>
            </a:r>
            <a:r>
              <a:rPr lang="tr-TR" altLang="id-ID" sz="2400" dirty="0"/>
              <a:t> </a:t>
            </a:r>
            <a:r>
              <a:rPr lang="tr-TR" altLang="id-ID" sz="2400" dirty="0" err="1"/>
              <a:t>yang</a:t>
            </a:r>
            <a:r>
              <a:rPr lang="tr-TR" altLang="id-ID" sz="2400" dirty="0"/>
              <a:t> </a:t>
            </a:r>
            <a:r>
              <a:rPr lang="tr-TR" altLang="id-ID" sz="2400" dirty="0" err="1"/>
              <a:t>ditetapkan</a:t>
            </a:r>
            <a:r>
              <a:rPr lang="tr-TR" altLang="id-ID" sz="2400" dirty="0"/>
              <a:t>.</a:t>
            </a:r>
            <a:endParaRPr lang="en-US" altLang="id-ID" sz="2400" b="1" dirty="0"/>
          </a:p>
        </p:txBody>
      </p:sp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2397125" y="1484313"/>
            <a:ext cx="4051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tr-TR" altLang="id-ID" b="1">
                <a:solidFill>
                  <a:srgbClr val="000000"/>
                </a:solidFill>
              </a:rPr>
              <a:t>Sistem Audit Kepegawaian </a:t>
            </a:r>
            <a:endParaRPr lang="tr-TR" altLang="id-ID">
              <a:solidFill>
                <a:srgbClr val="000000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11138" y="1193800"/>
            <a:ext cx="8648700" cy="4808538"/>
          </a:xfrm>
          <a:prstGeom prst="ellipse">
            <a:avLst/>
          </a:prstGeom>
          <a:solidFill>
            <a:srgbClr val="4F6228">
              <a:alpha val="10196"/>
            </a:srgbClr>
          </a:solidFill>
          <a:ln w="9525">
            <a:solidFill>
              <a:srgbClr val="008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23" y="1662916"/>
            <a:ext cx="2950781" cy="3477875"/>
          </a:xfrm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fi-FI" sz="2400" dirty="0">
                <a:ea typeface="ＭＳ Ｐゴシック" charset="0"/>
              </a:rPr>
              <a:t>Audit </a:t>
            </a:r>
            <a:r>
              <a:rPr lang="fi-FI" sz="2400" dirty="0" err="1">
                <a:ea typeface="ＭＳ Ｐゴシック" charset="0"/>
              </a:rPr>
              <a:t>dilakukan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oleh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pejabat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pegawai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yang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ditunjuk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untuk</a:t>
            </a:r>
            <a:r>
              <a:rPr lang="fi-FI" sz="2400" dirty="0">
                <a:ea typeface="ＭＳ Ｐゴシック" charset="0"/>
              </a:rPr>
              <a:t> melakukan </a:t>
            </a:r>
            <a:r>
              <a:rPr lang="fi-FI" sz="2400" dirty="0" err="1">
                <a:ea typeface="ＭＳ Ｐゴシック" charset="0"/>
              </a:rPr>
              <a:t>audit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terhadap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pelaksanaan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administrasi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kepegawaian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pada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setiap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instansi</a:t>
            </a:r>
            <a:r>
              <a:rPr lang="fi-FI" sz="2400" dirty="0">
                <a:ea typeface="ＭＳ Ｐゴシック" charset="0"/>
              </a:rPr>
              <a:t> </a:t>
            </a:r>
            <a:r>
              <a:rPr lang="fi-FI" sz="2400" dirty="0" err="1">
                <a:ea typeface="ＭＳ Ｐゴシック" charset="0"/>
              </a:rPr>
              <a:t>pemerintah</a:t>
            </a:r>
            <a:r>
              <a:rPr lang="fi-FI" sz="2400" dirty="0">
                <a:ea typeface="ＭＳ Ｐゴシック" charset="0"/>
              </a:rPr>
              <a:t>. </a:t>
            </a:r>
            <a:endParaRPr lang="en-US" sz="2400" b="1" dirty="0">
              <a:ea typeface="ＭＳ Ｐゴシック" charset="0"/>
            </a:endParaRPr>
          </a:p>
        </p:txBody>
      </p:sp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5413375" y="217488"/>
            <a:ext cx="32432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id-ID" sz="3200" b="1">
                <a:solidFill>
                  <a:srgbClr val="000000"/>
                </a:solidFill>
              </a:rPr>
              <a:t>Ruang Lingkup</a:t>
            </a:r>
          </a:p>
        </p:txBody>
      </p:sp>
      <p:sp>
        <p:nvSpPr>
          <p:cNvPr id="4" name="Rectangle 3"/>
          <p:cNvSpPr/>
          <p:nvPr/>
        </p:nvSpPr>
        <p:spPr>
          <a:xfrm>
            <a:off x="4873752" y="1662916"/>
            <a:ext cx="4025456" cy="3477875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Formasi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,</a:t>
            </a:r>
          </a:p>
          <a:p>
            <a:pPr marL="342900" indent="-342900" eaLnBrk="0" hangingPunct="0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Pelaksanaan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rekrutrnen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dan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seleksi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Calon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ASN, </a:t>
            </a:r>
          </a:p>
          <a:p>
            <a:pPr marL="342900" indent="-342900" eaLnBrk="0" hangingPunct="0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Kenaikan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pangkat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,</a:t>
            </a:r>
          </a:p>
          <a:p>
            <a:pPr marL="342900" indent="-342900" eaLnBrk="0" hangingPunct="0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Pengangkatan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, </a:t>
            </a:r>
          </a:p>
          <a:p>
            <a:pPr marL="342900" indent="-342900" eaLnBrk="0" hangingPunct="0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Pemindahan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dan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pemberhentian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jabatan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struktural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dan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fungsional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, </a:t>
            </a:r>
          </a:p>
          <a:p>
            <a:pPr marL="342900" indent="-342900" eaLnBrk="0" hangingPunct="0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Pemberhentian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, </a:t>
            </a:r>
          </a:p>
          <a:p>
            <a:pPr marL="342900" indent="-342900" eaLnBrk="0" hangingPunct="0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Pengawasan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standar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kompetensi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jabatan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struktural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, </a:t>
            </a:r>
          </a:p>
          <a:p>
            <a:pPr marL="342900" indent="-342900" eaLnBrk="0" hangingPunct="0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fi-FI" sz="2000" dirty="0" err="1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Disiplin</a:t>
            </a:r>
            <a:r>
              <a:rPr lang="fi-FI" sz="2000" dirty="0">
                <a:solidFill>
                  <a:prstClr val="black"/>
                </a:solidFill>
                <a:latin typeface="Calibri"/>
                <a:ea typeface="ＭＳ Ｐゴシック" charset="0"/>
                <a:cs typeface="ＭＳ Ｐゴシック" charset="0"/>
              </a:rPr>
              <a:t> ASN.</a:t>
            </a:r>
            <a:endParaRPr lang="en-US" sz="2000" b="1" dirty="0">
              <a:solidFill>
                <a:prstClr val="black"/>
              </a:solidFill>
              <a:latin typeface="Calibri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ight Arrow 4"/>
          <p:cNvSpPr>
            <a:spLocks noChangeArrowheads="1"/>
          </p:cNvSpPr>
          <p:nvPr/>
        </p:nvSpPr>
        <p:spPr bwMode="auto">
          <a:xfrm>
            <a:off x="3550793" y="2660490"/>
            <a:ext cx="938213" cy="7413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6228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ln>
                <a:solidFill>
                  <a:srgbClr val="000000"/>
                </a:solidFill>
              </a:ln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>
            <a:spLocks noGrp="1"/>
          </p:cNvSpPr>
          <p:nvPr>
            <p:ph idx="1"/>
          </p:nvPr>
        </p:nvSpPr>
        <p:spPr>
          <a:xfrm>
            <a:off x="185738" y="1600200"/>
            <a:ext cx="8686800" cy="4525963"/>
          </a:xfrm>
        </p:spPr>
        <p:txBody>
          <a:bodyPr/>
          <a:lstStyle/>
          <a:p>
            <a:pPr marL="514350" indent="-514350">
              <a:lnSpc>
                <a:spcPct val="130000"/>
              </a:lnSpc>
              <a:spcAft>
                <a:spcPts val="600"/>
              </a:spcAft>
              <a:buFont typeface="Calibri" panose="020F0502020204030204" pitchFamily="34" charset="0"/>
              <a:buAutoNum type="arabicPeriod"/>
            </a:pPr>
            <a:r>
              <a:rPr lang="fi-FI" altLang="id-ID" sz="2400" b="1" dirty="0"/>
              <a:t>Audit </a:t>
            </a:r>
            <a:r>
              <a:rPr lang="fi-FI" altLang="id-ID" sz="2400" b="1" dirty="0" err="1"/>
              <a:t>Reguler</a:t>
            </a:r>
            <a:r>
              <a:rPr lang="fi-FI" altLang="id-ID" sz="2400" b="1" dirty="0"/>
              <a:t>,</a:t>
            </a:r>
            <a:r>
              <a:rPr lang="fi-FI" altLang="id-ID" sz="2400" dirty="0"/>
              <a:t> </a:t>
            </a:r>
            <a:r>
              <a:rPr lang="fi-FI" altLang="id-ID" sz="2400" dirty="0" err="1"/>
              <a:t>dilakukan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secara</a:t>
            </a:r>
            <a:r>
              <a:rPr lang="fi-FI" altLang="id-ID" sz="2400" dirty="0"/>
              <a:t> </a:t>
            </a:r>
            <a:r>
              <a:rPr lang="fi-FI" altLang="id-ID" sz="2400" dirty="0" err="1"/>
              <a:t>tetap</a:t>
            </a:r>
            <a:r>
              <a:rPr lang="fi-FI" altLang="id-ID" sz="2400" dirty="0"/>
              <a:t> </a:t>
            </a:r>
            <a:r>
              <a:rPr lang="fi-FI" altLang="id-ID" sz="2400" dirty="0" err="1"/>
              <a:t>terhadap</a:t>
            </a:r>
            <a:r>
              <a:rPr lang="fi-FI" altLang="id-ID" sz="2400" dirty="0"/>
              <a:t> </a:t>
            </a:r>
            <a:r>
              <a:rPr lang="fi-FI" altLang="id-ID" sz="2400" dirty="0" err="1"/>
              <a:t>pelaksanaan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administrasi</a:t>
            </a:r>
            <a:r>
              <a:rPr lang="fi-FI" altLang="id-ID" sz="2400" dirty="0"/>
              <a:t> </a:t>
            </a:r>
            <a:r>
              <a:rPr lang="fi-FI" altLang="id-ID" sz="2400" dirty="0" err="1"/>
              <a:t>kepegawaian</a:t>
            </a:r>
            <a:r>
              <a:rPr lang="fi-FI" altLang="id-ID" sz="2400" dirty="0"/>
              <a:t> </a:t>
            </a:r>
            <a:r>
              <a:rPr lang="fi-FI" altLang="id-ID" sz="2400" dirty="0" err="1"/>
              <a:t>pada</a:t>
            </a:r>
            <a:r>
              <a:rPr lang="fi-FI" altLang="id-ID" sz="2400" dirty="0"/>
              <a:t> </a:t>
            </a:r>
            <a:r>
              <a:rPr lang="fi-FI" altLang="id-ID" sz="2400" dirty="0" err="1"/>
              <a:t>instansi</a:t>
            </a:r>
            <a:r>
              <a:rPr lang="fi-FI" altLang="id-ID" sz="2400" dirty="0"/>
              <a:t> </a:t>
            </a:r>
            <a:r>
              <a:rPr lang="fi-FI" altLang="id-ID" sz="2400" dirty="0" err="1"/>
              <a:t>pemerintah</a:t>
            </a:r>
            <a:r>
              <a:rPr lang="fi-FI" altLang="id-ID" sz="2400" dirty="0"/>
              <a:t>.</a:t>
            </a:r>
          </a:p>
          <a:p>
            <a:pPr marL="514350" indent="-514350">
              <a:lnSpc>
                <a:spcPct val="130000"/>
              </a:lnSpc>
              <a:spcAft>
                <a:spcPts val="600"/>
              </a:spcAft>
              <a:buFont typeface="Calibri" panose="020F0502020204030204" pitchFamily="34" charset="0"/>
              <a:buAutoNum type="arabicPeriod"/>
            </a:pPr>
            <a:r>
              <a:rPr lang="tr-TR" altLang="id-ID" sz="2400" b="1" dirty="0" err="1"/>
              <a:t>Audit</a:t>
            </a:r>
            <a:r>
              <a:rPr lang="tr-TR" altLang="id-ID" sz="2400" b="1" dirty="0"/>
              <a:t> </a:t>
            </a:r>
            <a:r>
              <a:rPr lang="tr-TR" altLang="id-ID" sz="2400" b="1" dirty="0" err="1"/>
              <a:t>lnvestigatif</a:t>
            </a:r>
            <a:r>
              <a:rPr lang="tr-TR" altLang="id-ID" sz="2400" b="1" dirty="0"/>
              <a:t>, </a:t>
            </a:r>
            <a:r>
              <a:rPr lang="tr-TR" altLang="id-ID" sz="2400" dirty="0" err="1"/>
              <a:t>dilakukan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lebih</a:t>
            </a:r>
            <a:r>
              <a:rPr lang="tr-TR" altLang="id-ID" sz="2400" dirty="0"/>
              <a:t> </a:t>
            </a:r>
            <a:r>
              <a:rPr lang="tr-TR" altLang="id-ID" sz="2400" dirty="0" err="1"/>
              <a:t>mendalam</a:t>
            </a:r>
            <a:r>
              <a:rPr lang="tr-TR" altLang="id-ID" sz="2400" dirty="0"/>
              <a:t> </a:t>
            </a:r>
            <a:r>
              <a:rPr lang="tr-TR" altLang="id-ID" sz="2400" dirty="0" err="1"/>
              <a:t>terhadap</a:t>
            </a:r>
            <a:r>
              <a:rPr lang="tr-TR" altLang="id-ID" sz="2400" dirty="0"/>
              <a:t> </a:t>
            </a:r>
            <a:r>
              <a:rPr lang="tr-TR" altLang="id-ID" sz="2400" dirty="0" err="1"/>
              <a:t>masalah</a:t>
            </a:r>
            <a:r>
              <a:rPr lang="tr-TR" altLang="id-ID" sz="2400" dirty="0"/>
              <a:t> </a:t>
            </a:r>
            <a:r>
              <a:rPr lang="tr-TR" altLang="id-ID" sz="2400" dirty="0" err="1"/>
              <a:t>yang</a:t>
            </a:r>
            <a:r>
              <a:rPr lang="tr-TR" altLang="id-ID" sz="2400" dirty="0"/>
              <a:t> </a:t>
            </a:r>
            <a:r>
              <a:rPr lang="tr-TR" altLang="id-ID" sz="2400" dirty="0" err="1"/>
              <a:t>menjadi</a:t>
            </a:r>
            <a:r>
              <a:rPr lang="tr-TR" altLang="id-ID" sz="2400" dirty="0"/>
              <a:t> </a:t>
            </a:r>
            <a:r>
              <a:rPr lang="tr-TR" altLang="id-ID" sz="2400" dirty="0" err="1"/>
              <a:t>fokus</a:t>
            </a:r>
            <a:r>
              <a:rPr lang="tr-TR" altLang="id-ID" sz="2400" dirty="0"/>
              <a:t> </a:t>
            </a:r>
            <a:r>
              <a:rPr lang="tr-TR" altLang="id-ID" sz="2400" dirty="0" err="1"/>
              <a:t>perhatian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pimpinan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instansi</a:t>
            </a:r>
            <a:r>
              <a:rPr lang="tr-TR" altLang="id-ID" sz="2400"/>
              <a:t> dan/atau</a:t>
            </a:r>
            <a:r>
              <a:rPr lang="tr-TR" altLang="id-ID" sz="2400" dirty="0"/>
              <a:t> </a:t>
            </a:r>
            <a:r>
              <a:rPr lang="tr-TR" altLang="id-ID" sz="2400" dirty="0" err="1"/>
              <a:t>atas</a:t>
            </a:r>
            <a:r>
              <a:rPr lang="tr-TR" altLang="id-ID" sz="2400" dirty="0"/>
              <a:t> </a:t>
            </a:r>
            <a:r>
              <a:rPr lang="tr-TR" altLang="id-ID" sz="2400" dirty="0" err="1"/>
              <a:t>pengaduan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masyarakat</a:t>
            </a:r>
            <a:r>
              <a:rPr lang="tr-TR" altLang="id-ID" sz="2400" dirty="0"/>
              <a:t> </a:t>
            </a:r>
            <a:r>
              <a:rPr lang="tr-TR" altLang="id-ID" sz="2400" dirty="0" err="1"/>
              <a:t>untuk</a:t>
            </a:r>
            <a:r>
              <a:rPr lang="tr-TR" altLang="id-ID" sz="2400" dirty="0"/>
              <a:t> </a:t>
            </a:r>
            <a:r>
              <a:rPr lang="tr-TR" altLang="id-ID" sz="2400" dirty="0" err="1"/>
              <a:t>memberikan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kesimpulan</a:t>
            </a:r>
            <a:r>
              <a:rPr lang="tr-TR" altLang="id-ID" sz="2400" dirty="0"/>
              <a:t>.</a:t>
            </a:r>
          </a:p>
          <a:p>
            <a:pPr marL="514350" indent="-514350">
              <a:lnSpc>
                <a:spcPct val="130000"/>
              </a:lnSpc>
              <a:spcAft>
                <a:spcPts val="600"/>
              </a:spcAft>
              <a:buFont typeface="Calibri" panose="020F0502020204030204" pitchFamily="34" charset="0"/>
              <a:buAutoNum type="arabicPeriod"/>
            </a:pPr>
            <a:r>
              <a:rPr lang="tr-TR" altLang="id-ID" sz="2400" b="1" dirty="0" err="1"/>
              <a:t>Audit</a:t>
            </a:r>
            <a:r>
              <a:rPr lang="tr-TR" altLang="id-ID" sz="2400" b="1" dirty="0"/>
              <a:t> </a:t>
            </a:r>
            <a:r>
              <a:rPr lang="tr-TR" altLang="id-ID" sz="2400" b="1" dirty="0" err="1"/>
              <a:t>Review</a:t>
            </a:r>
            <a:r>
              <a:rPr lang="tr-TR" altLang="id-ID" sz="2400" b="1" dirty="0"/>
              <a:t>, </a:t>
            </a:r>
            <a:r>
              <a:rPr lang="tr-TR" altLang="id-ID" sz="2400" dirty="0" err="1"/>
              <a:t>dilakukan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peninjauan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atas</a:t>
            </a:r>
            <a:r>
              <a:rPr lang="tr-TR" altLang="id-ID" sz="2400" dirty="0"/>
              <a:t> </a:t>
            </a:r>
            <a:r>
              <a:rPr lang="tr-TR" altLang="id-ID" sz="2400" dirty="0" err="1"/>
              <a:t>hasil</a:t>
            </a:r>
            <a:r>
              <a:rPr lang="tr-TR" altLang="id-ID" sz="2400" dirty="0"/>
              <a:t> </a:t>
            </a:r>
            <a:r>
              <a:rPr lang="tr-TR" altLang="id-ID" sz="2400" dirty="0" err="1"/>
              <a:t>audit</a:t>
            </a:r>
            <a:r>
              <a:rPr lang="tr-TR" altLang="id-ID" sz="2400" dirty="0"/>
              <a:t> </a:t>
            </a:r>
            <a:r>
              <a:rPr lang="tr-TR" altLang="id-ID" sz="2400" dirty="0" err="1"/>
              <a:t>yang</a:t>
            </a:r>
            <a:r>
              <a:rPr lang="tr-TR" altLang="id-ID" sz="2400" dirty="0"/>
              <a:t> </a:t>
            </a:r>
            <a:r>
              <a:rPr lang="tr-TR" altLang="id-ID" sz="2400" dirty="0" err="1"/>
              <a:t>telah</a:t>
            </a:r>
            <a:r>
              <a:rPr lang="tr-TR" altLang="id-ID" sz="2400" dirty="0"/>
              <a:t> </a:t>
            </a:r>
            <a:r>
              <a:rPr lang="tr-TR" altLang="id-ID" sz="2400" dirty="0" err="1"/>
              <a:t>dilakukan</a:t>
            </a:r>
            <a:r>
              <a:rPr lang="tr-TR" altLang="id-ID" sz="2400" dirty="0"/>
              <a:t> </a:t>
            </a:r>
            <a:r>
              <a:rPr lang="tr-TR" altLang="id-ID" sz="2400" dirty="0" err="1"/>
              <a:t>karena</a:t>
            </a:r>
            <a:r>
              <a:rPr lang="tr-TR" altLang="id-ID" sz="2400" dirty="0"/>
              <a:t> </a:t>
            </a:r>
            <a:r>
              <a:rPr lang="tr-TR" altLang="id-ID" sz="2400" dirty="0" err="1"/>
              <a:t>diperolehnya</a:t>
            </a:r>
            <a:r>
              <a:rPr lang="tr-TR" altLang="id-ID" sz="2400" dirty="0"/>
              <a:t> </a:t>
            </a:r>
            <a:r>
              <a:rPr lang="tr-TR" altLang="id-ID" sz="2400" dirty="0" err="1"/>
              <a:t>bukti</a:t>
            </a:r>
            <a:r>
              <a:rPr lang="tr-TR" altLang="id-ID" sz="2400" dirty="0"/>
              <a:t> </a:t>
            </a:r>
            <a:r>
              <a:rPr lang="tr-TR" altLang="id-ID" sz="2400" dirty="0" err="1"/>
              <a:t>baru</a:t>
            </a:r>
            <a:r>
              <a:rPr lang="tr-TR" altLang="id-ID" sz="2400" dirty="0"/>
              <a:t> </a:t>
            </a:r>
            <a:r>
              <a:rPr lang="tr-TR" altLang="id-ID" sz="2400" dirty="0" err="1"/>
              <a:t>yang</a:t>
            </a:r>
            <a:r>
              <a:rPr lang="tr-TR" altLang="id-ID" sz="2400" dirty="0"/>
              <a:t> </a:t>
            </a:r>
            <a:r>
              <a:rPr lang="tr-TR" altLang="id-ID" sz="2400" dirty="0" err="1"/>
              <a:t>perlu</a:t>
            </a:r>
            <a:r>
              <a:rPr lang="tr-TR" altLang="id-ID" sz="2400" dirty="0"/>
              <a:t> </a:t>
            </a:r>
            <a:r>
              <a:rPr lang="tr-TR" altLang="id-ID" sz="2400" dirty="0" err="1"/>
              <a:t>diteliti</a:t>
            </a:r>
            <a:r>
              <a:rPr lang="tr-TR" altLang="id-ID" sz="2400" dirty="0"/>
              <a:t> dan </a:t>
            </a:r>
            <a:r>
              <a:rPr lang="tr-TR" altLang="id-ID" sz="2400" dirty="0" err="1"/>
              <a:t>dipertimbangkan</a:t>
            </a:r>
            <a:r>
              <a:rPr lang="tr-TR" altLang="id-ID" sz="2400" dirty="0"/>
              <a:t>.</a:t>
            </a:r>
            <a:endParaRPr lang="en-US" altLang="id-ID" sz="2400" dirty="0"/>
          </a:p>
        </p:txBody>
      </p:sp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076950" y="292100"/>
            <a:ext cx="20367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nl-NL" altLang="id-ID" sz="3200" b="1">
                <a:solidFill>
                  <a:srgbClr val="000000"/>
                </a:solidFill>
              </a:rPr>
              <a:t>Jenis Audit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" y="1164102"/>
            <a:ext cx="9143999" cy="530649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703888"/>
            <a:ext cx="9144000" cy="11541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180975">
              <a:defRPr/>
            </a:pP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Prinsip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dasar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dalam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pelaksanaan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audit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kepegawaian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adalah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adanya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objek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yang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menjadi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materi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audit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dan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adanya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pihak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auditi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serta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dilakukan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oleh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auditor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yang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memenuhi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persyaratan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yang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tr-TR" sz="2300" dirty="0" err="1">
                <a:latin typeface="Calibri" charset="0"/>
                <a:ea typeface="ＭＳ Ｐゴシック" charset="0"/>
                <a:cs typeface="ＭＳ Ｐゴシック" charset="0"/>
              </a:rPr>
              <a:t>ditentukan</a:t>
            </a:r>
            <a:r>
              <a:rPr lang="tr-TR" sz="2300" dirty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  <a:endParaRPr lang="en-US" sz="23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6181725" y="185738"/>
            <a:ext cx="24209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id-ID" sz="3200" b="1">
                <a:solidFill>
                  <a:srgbClr val="000000"/>
                </a:solidFill>
              </a:rPr>
              <a:t>Prinsip Dasar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2"/>
          <p:cNvSpPr>
            <a:spLocks noGrp="1"/>
          </p:cNvSpPr>
          <p:nvPr>
            <p:ph idx="1"/>
          </p:nvPr>
        </p:nvSpPr>
        <p:spPr>
          <a:xfrm>
            <a:off x="120650" y="1676769"/>
            <a:ext cx="8812213" cy="4525963"/>
          </a:xfrm>
        </p:spPr>
        <p:txBody>
          <a:bodyPr/>
          <a:lstStyle/>
          <a:p>
            <a:pPr marL="363538" indent="-363538">
              <a:spcAft>
                <a:spcPts val="600"/>
              </a:spcAft>
              <a:buFont typeface="Calibri" panose="020F0502020204030204" pitchFamily="34" charset="0"/>
              <a:buAutoNum type="arabicPeriod"/>
            </a:pPr>
            <a:r>
              <a:rPr lang="tr-TR" altLang="id-ID" sz="2300" dirty="0" err="1"/>
              <a:t>mengumpulkan</a:t>
            </a:r>
            <a:r>
              <a:rPr lang="tr-TR" altLang="id-ID" sz="2300" dirty="0"/>
              <a:t> </a:t>
            </a:r>
            <a:r>
              <a:rPr lang="tr-TR" altLang="id-ID" sz="2300" dirty="0" err="1"/>
              <a:t>materi</a:t>
            </a:r>
            <a:r>
              <a:rPr lang="tr-TR" altLang="id-ID" sz="2300" dirty="0"/>
              <a:t> </a:t>
            </a:r>
            <a:r>
              <a:rPr lang="tr-TR" altLang="id-ID" sz="2300" dirty="0" err="1"/>
              <a:t>yang</a:t>
            </a:r>
            <a:r>
              <a:rPr lang="tr-TR" altLang="id-ID" sz="2300" dirty="0"/>
              <a:t> </a:t>
            </a:r>
            <a:r>
              <a:rPr lang="tr-TR" altLang="id-ID" sz="2300" dirty="0" err="1"/>
              <a:t>cukup</a:t>
            </a:r>
            <a:r>
              <a:rPr lang="tr-TR" altLang="id-ID" sz="2300" dirty="0"/>
              <a:t> </a:t>
            </a:r>
            <a:r>
              <a:rPr lang="tr-TR" altLang="id-ID" sz="2300" dirty="0" err="1"/>
              <a:t>sebagai</a:t>
            </a:r>
            <a:r>
              <a:rPr lang="tr-TR" altLang="id-ID" sz="2300" dirty="0"/>
              <a:t> </a:t>
            </a:r>
            <a:r>
              <a:rPr lang="tr-TR" altLang="id-ID" sz="2300" dirty="0" err="1"/>
              <a:t>objek</a:t>
            </a:r>
            <a:r>
              <a:rPr lang="tr-TR" altLang="id-ID" sz="2300" dirty="0"/>
              <a:t> </a:t>
            </a:r>
            <a:r>
              <a:rPr lang="tr-TR" altLang="id-ID" sz="2300" dirty="0" err="1"/>
              <a:t>pelaksanaan</a:t>
            </a:r>
            <a:r>
              <a:rPr lang="tr-TR" altLang="id-ID" sz="2300" dirty="0"/>
              <a:t> </a:t>
            </a:r>
            <a:r>
              <a:rPr lang="tr-TR" altLang="id-ID" sz="2300" dirty="0" err="1"/>
              <a:t>audit</a:t>
            </a:r>
            <a:r>
              <a:rPr lang="tr-TR" altLang="id-ID" sz="2300" dirty="0"/>
              <a:t>;</a:t>
            </a:r>
          </a:p>
          <a:p>
            <a:pPr marL="363538" indent="-363538">
              <a:spcAft>
                <a:spcPts val="600"/>
              </a:spcAft>
              <a:buFont typeface="Calibri" panose="020F0502020204030204" pitchFamily="34" charset="0"/>
              <a:buAutoNum type="arabicPeriod"/>
            </a:pPr>
            <a:r>
              <a:rPr lang="tr-TR" altLang="id-ID" sz="2300" dirty="0" err="1"/>
              <a:t>melakukan</a:t>
            </a:r>
            <a:r>
              <a:rPr lang="tr-TR" altLang="id-ID" sz="2300" dirty="0"/>
              <a:t> </a:t>
            </a:r>
            <a:r>
              <a:rPr lang="tr-TR" altLang="id-ID" sz="2300" dirty="0" err="1"/>
              <a:t>identifikasi</a:t>
            </a:r>
            <a:r>
              <a:rPr lang="tr-TR" altLang="id-ID" sz="2300" dirty="0"/>
              <a:t> </a:t>
            </a:r>
            <a:r>
              <a:rPr lang="tr-TR" altLang="id-ID" sz="2300" dirty="0" err="1"/>
              <a:t>atas</a:t>
            </a:r>
            <a:r>
              <a:rPr lang="tr-TR" altLang="id-ID" sz="2300" dirty="0"/>
              <a:t> </a:t>
            </a:r>
            <a:r>
              <a:rPr lang="tr-TR" altLang="id-ID" sz="2300" dirty="0" err="1"/>
              <a:t>segala</a:t>
            </a:r>
            <a:r>
              <a:rPr lang="tr-TR" altLang="id-ID" sz="2300" dirty="0"/>
              <a:t> </a:t>
            </a:r>
            <a:r>
              <a:rPr lang="tr-TR" altLang="id-ID" sz="2300" dirty="0" err="1"/>
              <a:t>bukti</a:t>
            </a:r>
            <a:r>
              <a:rPr lang="tr-TR" altLang="id-ID" sz="2300" dirty="0"/>
              <a:t> </a:t>
            </a:r>
            <a:r>
              <a:rPr lang="tr-TR" altLang="id-ID" sz="2300" dirty="0" err="1"/>
              <a:t>materi</a:t>
            </a:r>
            <a:r>
              <a:rPr lang="tr-TR" altLang="id-ID" sz="2300" dirty="0"/>
              <a:t> </a:t>
            </a:r>
            <a:r>
              <a:rPr lang="tr-TR" altLang="id-ID" sz="2300" dirty="0" err="1"/>
              <a:t>yang</a:t>
            </a:r>
            <a:r>
              <a:rPr lang="tr-TR" altLang="id-ID" sz="2300" dirty="0"/>
              <a:t> </a:t>
            </a:r>
            <a:r>
              <a:rPr lang="tr-TR" altLang="id-ID" sz="2300" dirty="0" err="1"/>
              <a:t>dikumpulkan</a:t>
            </a:r>
            <a:r>
              <a:rPr lang="tr-TR" altLang="id-ID" sz="2300" dirty="0"/>
              <a:t>;</a:t>
            </a:r>
          </a:p>
          <a:p>
            <a:pPr marL="363538" indent="-363538">
              <a:spcAft>
                <a:spcPts val="600"/>
              </a:spcAft>
              <a:buFont typeface="Calibri" panose="020F0502020204030204" pitchFamily="34" charset="0"/>
              <a:buAutoNum type="arabicPeriod"/>
            </a:pPr>
            <a:r>
              <a:rPr lang="fi-FI" altLang="id-ID" sz="2300" dirty="0" err="1"/>
              <a:t>menganalisis</a:t>
            </a:r>
            <a:r>
              <a:rPr lang="fi-FI" altLang="id-ID" sz="2300" dirty="0"/>
              <a:t> </a:t>
            </a:r>
            <a:r>
              <a:rPr lang="fi-FI" altLang="id-ID" sz="2300" dirty="0" err="1"/>
              <a:t>lebih</a:t>
            </a:r>
            <a:r>
              <a:rPr lang="fi-FI" altLang="id-ID" sz="2300" dirty="0"/>
              <a:t> </a:t>
            </a:r>
            <a:r>
              <a:rPr lang="fi-FI" altLang="id-ID" sz="2300" dirty="0" err="1"/>
              <a:t>mendalam</a:t>
            </a:r>
            <a:r>
              <a:rPr lang="fi-FI" altLang="id-ID" sz="2300" dirty="0"/>
              <a:t> </a:t>
            </a:r>
            <a:r>
              <a:rPr lang="fi-FI" altLang="id-ID" sz="2300" dirty="0" err="1"/>
              <a:t>segala</a:t>
            </a:r>
            <a:r>
              <a:rPr lang="fi-FI" altLang="id-ID" sz="2300" dirty="0"/>
              <a:t> </a:t>
            </a:r>
            <a:r>
              <a:rPr lang="fi-FI" altLang="id-ID" sz="2300" dirty="0" err="1"/>
              <a:t>bukti</a:t>
            </a:r>
            <a:r>
              <a:rPr lang="fi-FI" altLang="id-ID" sz="2300" dirty="0"/>
              <a:t> </a:t>
            </a:r>
            <a:r>
              <a:rPr lang="fi-FI" altLang="id-ID" sz="2300" dirty="0" err="1"/>
              <a:t>materi</a:t>
            </a:r>
            <a:r>
              <a:rPr lang="fi-FI" altLang="id-ID" sz="2300" dirty="0"/>
              <a:t> </a:t>
            </a:r>
            <a:r>
              <a:rPr lang="fi-FI" altLang="id-ID" sz="2300" dirty="0" err="1"/>
              <a:t>yang</a:t>
            </a:r>
            <a:r>
              <a:rPr lang="fi-FI" altLang="id-ID" sz="2300" dirty="0"/>
              <a:t> </a:t>
            </a:r>
            <a:r>
              <a:rPr lang="fi-FI" altLang="id-ID" sz="2300" dirty="0" err="1"/>
              <a:t>telah</a:t>
            </a:r>
            <a:r>
              <a:rPr lang="fi-FI" altLang="id-ID" sz="2300" dirty="0"/>
              <a:t> </a:t>
            </a:r>
            <a:r>
              <a:rPr lang="fi-FI" altLang="id-ID" sz="2300" dirty="0" err="1"/>
              <a:t>diidentifikasi</a:t>
            </a:r>
            <a:r>
              <a:rPr lang="fi-FI" altLang="id-ID" sz="2300" dirty="0"/>
              <a:t>;</a:t>
            </a:r>
          </a:p>
          <a:p>
            <a:pPr marL="363538" indent="-363538">
              <a:spcAft>
                <a:spcPts val="600"/>
              </a:spcAft>
              <a:buFont typeface="Calibri" panose="020F0502020204030204" pitchFamily="34" charset="0"/>
              <a:buAutoNum type="arabicPeriod"/>
            </a:pPr>
            <a:r>
              <a:rPr lang="tr-TR" altLang="id-ID" sz="2300" dirty="0" err="1"/>
              <a:t>membuat</a:t>
            </a:r>
            <a:r>
              <a:rPr lang="tr-TR" altLang="id-ID" sz="2300" dirty="0"/>
              <a:t> </a:t>
            </a:r>
            <a:r>
              <a:rPr lang="tr-TR" altLang="id-ID" sz="2300" dirty="0" err="1"/>
              <a:t>kesimpulan</a:t>
            </a:r>
            <a:r>
              <a:rPr lang="tr-TR" altLang="id-ID" sz="2300" dirty="0"/>
              <a:t> </a:t>
            </a:r>
            <a:r>
              <a:rPr lang="tr-TR" altLang="id-ID" sz="2300" dirty="0" err="1"/>
              <a:t>atas</a:t>
            </a:r>
            <a:r>
              <a:rPr lang="tr-TR" altLang="id-ID" sz="2300" dirty="0"/>
              <a:t> </a:t>
            </a:r>
            <a:r>
              <a:rPr lang="tr-TR" altLang="id-ID" sz="2300" dirty="0" err="1"/>
              <a:t>hasil</a:t>
            </a:r>
            <a:r>
              <a:rPr lang="tr-TR" altLang="id-ID" sz="2300" dirty="0"/>
              <a:t> </a:t>
            </a:r>
            <a:r>
              <a:rPr lang="tr-TR" altLang="id-ID" sz="2300" dirty="0" err="1"/>
              <a:t>analisa</a:t>
            </a:r>
            <a:r>
              <a:rPr lang="tr-TR" altLang="id-ID" sz="2300" dirty="0"/>
              <a:t> </a:t>
            </a:r>
            <a:r>
              <a:rPr lang="tr-TR" altLang="id-ID" sz="2300" dirty="0" err="1"/>
              <a:t>yang</a:t>
            </a:r>
            <a:r>
              <a:rPr lang="tr-TR" altLang="id-ID" sz="2300" dirty="0"/>
              <a:t> </a:t>
            </a:r>
            <a:r>
              <a:rPr lang="tr-TR" altLang="id-ID" sz="2300" dirty="0" err="1"/>
              <a:t>telah</a:t>
            </a:r>
            <a:r>
              <a:rPr lang="tr-TR" altLang="id-ID" sz="2300" dirty="0"/>
              <a:t> </a:t>
            </a:r>
            <a:r>
              <a:rPr lang="tr-TR" altLang="id-ID" sz="2300" dirty="0" err="1"/>
              <a:t>dilakukan</a:t>
            </a:r>
            <a:r>
              <a:rPr lang="tr-TR" altLang="id-ID" sz="2300" dirty="0"/>
              <a:t>;</a:t>
            </a:r>
          </a:p>
          <a:p>
            <a:pPr marL="363538" indent="-363538">
              <a:spcAft>
                <a:spcPts val="600"/>
              </a:spcAft>
              <a:buFont typeface="Calibri" panose="020F0502020204030204" pitchFamily="34" charset="0"/>
              <a:buAutoNum type="arabicPeriod"/>
            </a:pPr>
            <a:r>
              <a:rPr lang="tr-TR" altLang="id-ID" sz="2300" dirty="0" err="1"/>
              <a:t>membuat</a:t>
            </a:r>
            <a:r>
              <a:rPr lang="tr-TR" altLang="id-ID" sz="2300" dirty="0"/>
              <a:t> </a:t>
            </a:r>
            <a:r>
              <a:rPr lang="tr-TR" altLang="id-ID" sz="2300" dirty="0" err="1"/>
              <a:t>rencana</a:t>
            </a:r>
            <a:r>
              <a:rPr lang="tr-TR" altLang="id-ID" sz="2300" dirty="0"/>
              <a:t> </a:t>
            </a:r>
            <a:r>
              <a:rPr lang="tr-TR" altLang="id-ID" sz="2300" dirty="0" err="1"/>
              <a:t>tindak</a:t>
            </a:r>
            <a:r>
              <a:rPr lang="tr-TR" altLang="id-ID" sz="2300" dirty="0"/>
              <a:t> </a:t>
            </a:r>
            <a:r>
              <a:rPr lang="tr-TR" altLang="id-ID" sz="2300" dirty="0" err="1"/>
              <a:t>lanjut</a:t>
            </a:r>
            <a:r>
              <a:rPr lang="tr-TR" altLang="id-ID" sz="2300" dirty="0"/>
              <a:t> </a:t>
            </a:r>
            <a:r>
              <a:rPr lang="tr-TR" altLang="id-ID" sz="2300" dirty="0" err="1"/>
              <a:t>atas</a:t>
            </a:r>
            <a:r>
              <a:rPr lang="tr-TR" altLang="id-ID" sz="2300" dirty="0"/>
              <a:t> </a:t>
            </a:r>
            <a:r>
              <a:rPr lang="tr-TR" altLang="id-ID" sz="2300" dirty="0" err="1"/>
              <a:t>kesempatan</a:t>
            </a:r>
            <a:r>
              <a:rPr lang="tr-TR" altLang="id-ID" sz="2300" dirty="0"/>
              <a:t> </a:t>
            </a:r>
            <a:r>
              <a:rPr lang="tr-TR" altLang="id-ID" sz="2300" dirty="0" err="1"/>
              <a:t>yang</a:t>
            </a:r>
            <a:r>
              <a:rPr lang="tr-TR" altLang="id-ID" sz="2300" dirty="0"/>
              <a:t> </a:t>
            </a:r>
            <a:r>
              <a:rPr lang="tr-TR" altLang="id-ID" sz="2300" dirty="0" err="1"/>
              <a:t>ditetapkan</a:t>
            </a:r>
            <a:r>
              <a:rPr lang="tr-TR" altLang="id-ID" sz="2300" dirty="0"/>
              <a:t>; </a:t>
            </a:r>
          </a:p>
          <a:p>
            <a:pPr marL="363538" indent="-363538">
              <a:spcAft>
                <a:spcPts val="600"/>
              </a:spcAft>
              <a:buFont typeface="Calibri" panose="020F0502020204030204" pitchFamily="34" charset="0"/>
              <a:buAutoNum type="arabicPeriod"/>
            </a:pPr>
            <a:r>
              <a:rPr lang="fi-FI" altLang="id-ID" sz="2300" dirty="0" err="1"/>
              <a:t>mernbuat</a:t>
            </a:r>
            <a:r>
              <a:rPr lang="fi-FI" altLang="id-ID" sz="2300" dirty="0"/>
              <a:t> </a:t>
            </a:r>
            <a:r>
              <a:rPr lang="fi-FI" altLang="id-ID" sz="2300" dirty="0" err="1"/>
              <a:t>rekornendasi</a:t>
            </a:r>
            <a:r>
              <a:rPr lang="fi-FI" altLang="id-ID" sz="2300" dirty="0"/>
              <a:t> </a:t>
            </a:r>
            <a:r>
              <a:rPr lang="fi-FI" altLang="id-ID" sz="2300" dirty="0" err="1"/>
              <a:t>atas</a:t>
            </a:r>
            <a:r>
              <a:rPr lang="fi-FI" altLang="id-ID" sz="2300" dirty="0"/>
              <a:t> </a:t>
            </a:r>
            <a:r>
              <a:rPr lang="fi-FI" altLang="id-ID" sz="2300" dirty="0" err="1"/>
              <a:t>hasil</a:t>
            </a:r>
            <a:r>
              <a:rPr lang="fi-FI" altLang="id-ID" sz="2300" dirty="0"/>
              <a:t> </a:t>
            </a:r>
            <a:r>
              <a:rPr lang="fi-FI" altLang="id-ID" sz="2300" dirty="0" err="1"/>
              <a:t>pelaksanaan</a:t>
            </a:r>
            <a:r>
              <a:rPr lang="fi-FI" altLang="id-ID" sz="2300" dirty="0"/>
              <a:t> </a:t>
            </a:r>
            <a:r>
              <a:rPr lang="fi-FI" altLang="id-ID" sz="2300" dirty="0" err="1"/>
              <a:t>audit</a:t>
            </a:r>
            <a:r>
              <a:rPr lang="fi-FI" altLang="id-ID" sz="2300" dirty="0"/>
              <a:t> </a:t>
            </a:r>
            <a:r>
              <a:rPr lang="fi-FI" altLang="id-ID" sz="2300" dirty="0" err="1"/>
              <a:t>untuk</a:t>
            </a:r>
            <a:r>
              <a:rPr lang="fi-FI" altLang="id-ID" sz="2300" dirty="0"/>
              <a:t> </a:t>
            </a:r>
            <a:r>
              <a:rPr lang="fi-FI" altLang="id-ID" sz="2300" dirty="0" err="1"/>
              <a:t>pengambilan</a:t>
            </a:r>
            <a:r>
              <a:rPr lang="fi-FI" altLang="id-ID" sz="2300" dirty="0"/>
              <a:t> </a:t>
            </a:r>
            <a:r>
              <a:rPr lang="en-US" altLang="id-ID" sz="2300" dirty="0"/>
              <a:t>k</a:t>
            </a:r>
            <a:r>
              <a:rPr lang="fi-FI" altLang="id-ID" sz="2300" dirty="0" err="1"/>
              <a:t>eputusan</a:t>
            </a:r>
            <a:r>
              <a:rPr lang="fi-FI" altLang="id-ID" sz="2300" dirty="0"/>
              <a:t>.</a:t>
            </a:r>
            <a:endParaRPr lang="en-US" altLang="id-ID" sz="2300" dirty="0"/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3813175" y="112713"/>
            <a:ext cx="51196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fi-FI" altLang="id-ID" sz="3200" b="1"/>
              <a:t>Tahapan</a:t>
            </a:r>
          </a:p>
          <a:p>
            <a:pPr algn="r" eaLnBrk="1" hangingPunct="1"/>
            <a:r>
              <a:rPr lang="fi-FI" altLang="id-ID" sz="3200" b="1"/>
              <a:t>Kegiatan Audit</a:t>
            </a:r>
            <a:br>
              <a:rPr lang="fi-FI" altLang="id-ID" sz="3200" b="1"/>
            </a:br>
            <a:endParaRPr lang="en-US" altLang="id-ID"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510</Words>
  <Application>Microsoft Macintosh PowerPoint</Application>
  <PresentationFormat>On-screen Show (4:3)</PresentationFormat>
  <Paragraphs>58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 Unicode MS</vt:lpstr>
      <vt:lpstr>ＭＳ Ｐゴシック</vt:lpstr>
      <vt:lpstr>ＭＳ Ｐゴシック</vt:lpstr>
      <vt:lpstr>Adobe Arabic</vt:lpstr>
      <vt:lpstr>Apple Chancery</vt:lpstr>
      <vt:lpstr>Arial</vt:lpstr>
      <vt:lpstr>Calibri</vt:lpstr>
      <vt:lpstr>Lucida Grande</vt:lpstr>
      <vt:lpstr>Times New Roman</vt:lpstr>
      <vt:lpstr>Verdana</vt:lpstr>
      <vt:lpstr>Wingdings</vt:lpstr>
      <vt:lpstr>Office Theme</vt:lpstr>
      <vt:lpstr>Doa . . .</vt:lpstr>
      <vt:lpstr>AUDIT KEPEGAWAIAN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DOA SESUDAH BELAJAR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Doa . . .</dc:title>
  <dc:creator>Muh. Salis</dc:creator>
  <cp:lastModifiedBy>Salis</cp:lastModifiedBy>
  <cp:revision>29</cp:revision>
  <dcterms:created xsi:type="dcterms:W3CDTF">2018-03-11T09:47:13Z</dcterms:created>
  <dcterms:modified xsi:type="dcterms:W3CDTF">2020-04-07T04:27:34Z</dcterms:modified>
</cp:coreProperties>
</file>