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4" r:id="rId1"/>
    <p:sldMasterId id="2147484032" r:id="rId2"/>
    <p:sldMasterId id="2147484035" r:id="rId3"/>
    <p:sldMasterId id="2147484044" r:id="rId4"/>
  </p:sldMasterIdLst>
  <p:notesMasterIdLst>
    <p:notesMasterId r:id="rId23"/>
  </p:notesMasterIdLst>
  <p:sldIdLst>
    <p:sldId id="297" r:id="rId5"/>
    <p:sldId id="298" r:id="rId6"/>
    <p:sldId id="358" r:id="rId7"/>
    <p:sldId id="357" r:id="rId8"/>
    <p:sldId id="360" r:id="rId9"/>
    <p:sldId id="361" r:id="rId10"/>
    <p:sldId id="359" r:id="rId11"/>
    <p:sldId id="373" r:id="rId12"/>
    <p:sldId id="362" r:id="rId13"/>
    <p:sldId id="374" r:id="rId14"/>
    <p:sldId id="375" r:id="rId15"/>
    <p:sldId id="344" r:id="rId16"/>
    <p:sldId id="331" r:id="rId17"/>
    <p:sldId id="334" r:id="rId18"/>
    <p:sldId id="335" r:id="rId19"/>
    <p:sldId id="371" r:id="rId20"/>
    <p:sldId id="372" r:id="rId21"/>
    <p:sldId id="296" r:id="rId22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3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41179A-963C-40CD-BE77-E4CEB77EE60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974144C-9BF4-48D1-A61E-3E5A487BB727}">
      <dgm:prSet phldrT="[Text]"/>
      <dgm:spPr/>
      <dgm:t>
        <a:bodyPr/>
        <a:lstStyle/>
        <a:p>
          <a:r>
            <a:rPr lang="id-ID" dirty="0"/>
            <a:t>Asam basa</a:t>
          </a:r>
        </a:p>
      </dgm:t>
    </dgm:pt>
    <dgm:pt modelId="{AF5EAD19-D4A2-42DB-8411-BB1C512E0882}" type="parTrans" cxnId="{3AD45970-5026-45D1-8DB9-B0CDD2355799}">
      <dgm:prSet/>
      <dgm:spPr/>
      <dgm:t>
        <a:bodyPr/>
        <a:lstStyle/>
        <a:p>
          <a:endParaRPr lang="id-ID"/>
        </a:p>
      </dgm:t>
    </dgm:pt>
    <dgm:pt modelId="{F238DABC-D996-49D8-8202-37A45D4EECCF}" type="sibTrans" cxnId="{3AD45970-5026-45D1-8DB9-B0CDD2355799}">
      <dgm:prSet/>
      <dgm:spPr/>
      <dgm:t>
        <a:bodyPr/>
        <a:lstStyle/>
        <a:p>
          <a:endParaRPr lang="id-ID"/>
        </a:p>
      </dgm:t>
    </dgm:pt>
    <dgm:pt modelId="{50A51BCC-4BA5-4272-9F2E-AB81596D9AC6}">
      <dgm:prSet phldrT="[Text]"/>
      <dgm:spPr/>
      <dgm:t>
        <a:bodyPr/>
        <a:lstStyle/>
        <a:p>
          <a:r>
            <a:rPr lang="id-ID" dirty="0"/>
            <a:t>pH</a:t>
          </a:r>
        </a:p>
      </dgm:t>
    </dgm:pt>
    <dgm:pt modelId="{469D0B0E-55FB-4CBC-A707-B2B085FDE26D}" type="parTrans" cxnId="{B97EEF2E-9F74-4561-AB38-36EDBB126554}">
      <dgm:prSet/>
      <dgm:spPr/>
      <dgm:t>
        <a:bodyPr/>
        <a:lstStyle/>
        <a:p>
          <a:endParaRPr lang="id-ID"/>
        </a:p>
      </dgm:t>
    </dgm:pt>
    <dgm:pt modelId="{4917906F-FEBF-47AC-8611-AEBC27C70B84}" type="sibTrans" cxnId="{B97EEF2E-9F74-4561-AB38-36EDBB126554}">
      <dgm:prSet/>
      <dgm:spPr/>
      <dgm:t>
        <a:bodyPr/>
        <a:lstStyle/>
        <a:p>
          <a:endParaRPr lang="id-ID"/>
        </a:p>
      </dgm:t>
    </dgm:pt>
    <dgm:pt modelId="{B9ED55D5-AA95-46FC-BDB9-FCA675054F9C}">
      <dgm:prSet phldrT="[Text]"/>
      <dgm:spPr/>
      <dgm:t>
        <a:bodyPr/>
        <a:lstStyle/>
        <a:p>
          <a:r>
            <a:rPr lang="id-ID" dirty="0"/>
            <a:t>CO2</a:t>
          </a:r>
        </a:p>
      </dgm:t>
    </dgm:pt>
    <dgm:pt modelId="{1110C3EA-B289-4451-9D97-1C58510E1912}" type="parTrans" cxnId="{2F3235FA-7A46-49E2-BB10-43992D4E65D7}">
      <dgm:prSet/>
      <dgm:spPr/>
      <dgm:t>
        <a:bodyPr/>
        <a:lstStyle/>
        <a:p>
          <a:endParaRPr lang="id-ID"/>
        </a:p>
      </dgm:t>
    </dgm:pt>
    <dgm:pt modelId="{6C8C6A61-D829-4FB3-922F-6FC622002FA1}" type="sibTrans" cxnId="{2F3235FA-7A46-49E2-BB10-43992D4E65D7}">
      <dgm:prSet/>
      <dgm:spPr/>
      <dgm:t>
        <a:bodyPr/>
        <a:lstStyle/>
        <a:p>
          <a:endParaRPr lang="id-ID"/>
        </a:p>
      </dgm:t>
    </dgm:pt>
    <dgm:pt modelId="{C8513D69-7C9F-4F8D-AFD8-30D7EEA29AAB}">
      <dgm:prSet phldrT="[Text]"/>
      <dgm:spPr/>
      <dgm:t>
        <a:bodyPr/>
        <a:lstStyle/>
        <a:p>
          <a:r>
            <a:rPr lang="id-ID" dirty="0"/>
            <a:t>Ventilasi	</a:t>
          </a:r>
        </a:p>
      </dgm:t>
    </dgm:pt>
    <dgm:pt modelId="{8B5A3463-8FBA-4706-B0D4-7501B9A90BF3}" type="parTrans" cxnId="{68DC1AB8-A376-421A-BDCF-4A110021850A}">
      <dgm:prSet/>
      <dgm:spPr/>
      <dgm:t>
        <a:bodyPr/>
        <a:lstStyle/>
        <a:p>
          <a:endParaRPr lang="id-ID"/>
        </a:p>
      </dgm:t>
    </dgm:pt>
    <dgm:pt modelId="{2A9FAC06-04A5-4222-881E-48DBED04EE23}" type="sibTrans" cxnId="{68DC1AB8-A376-421A-BDCF-4A110021850A}">
      <dgm:prSet/>
      <dgm:spPr/>
      <dgm:t>
        <a:bodyPr/>
        <a:lstStyle/>
        <a:p>
          <a:endParaRPr lang="id-ID"/>
        </a:p>
      </dgm:t>
    </dgm:pt>
    <dgm:pt modelId="{360CE920-3DD5-481B-AC3D-39AA9E8DDA16}">
      <dgm:prSet phldrT="[Text]"/>
      <dgm:spPr/>
      <dgm:t>
        <a:bodyPr/>
        <a:lstStyle/>
        <a:p>
          <a:r>
            <a:rPr lang="id-ID" dirty="0"/>
            <a:t>PaCO2</a:t>
          </a:r>
        </a:p>
      </dgm:t>
    </dgm:pt>
    <dgm:pt modelId="{BBE73632-3EEF-48A8-9AD2-726D10781536}" type="parTrans" cxnId="{981939D4-5648-40AF-B508-02FEF1B0C611}">
      <dgm:prSet/>
      <dgm:spPr/>
      <dgm:t>
        <a:bodyPr/>
        <a:lstStyle/>
        <a:p>
          <a:endParaRPr lang="id-ID"/>
        </a:p>
      </dgm:t>
    </dgm:pt>
    <dgm:pt modelId="{271AE875-5EC1-4B60-8106-1AE4D9FDE45C}" type="sibTrans" cxnId="{981939D4-5648-40AF-B508-02FEF1B0C611}">
      <dgm:prSet/>
      <dgm:spPr/>
      <dgm:t>
        <a:bodyPr/>
        <a:lstStyle/>
        <a:p>
          <a:endParaRPr lang="id-ID"/>
        </a:p>
      </dgm:t>
    </dgm:pt>
    <dgm:pt modelId="{3A278916-A82E-44DF-9C7E-3FD8B1697485}">
      <dgm:prSet phldrT="[Text]"/>
      <dgm:spPr/>
      <dgm:t>
        <a:bodyPr/>
        <a:lstStyle/>
        <a:p>
          <a:r>
            <a:rPr lang="id-ID" dirty="0"/>
            <a:t>Oksigenasi</a:t>
          </a:r>
        </a:p>
      </dgm:t>
    </dgm:pt>
    <dgm:pt modelId="{F99B38A3-3647-40DC-A0EC-03E7F871DE53}" type="parTrans" cxnId="{04EAD155-AF70-4246-84EC-C11CCD94D13E}">
      <dgm:prSet/>
      <dgm:spPr/>
      <dgm:t>
        <a:bodyPr/>
        <a:lstStyle/>
        <a:p>
          <a:endParaRPr lang="id-ID"/>
        </a:p>
      </dgm:t>
    </dgm:pt>
    <dgm:pt modelId="{B05B7BDA-7F7C-4E02-ACC4-DCADD5337CBF}" type="sibTrans" cxnId="{04EAD155-AF70-4246-84EC-C11CCD94D13E}">
      <dgm:prSet/>
      <dgm:spPr/>
      <dgm:t>
        <a:bodyPr/>
        <a:lstStyle/>
        <a:p>
          <a:endParaRPr lang="id-ID"/>
        </a:p>
      </dgm:t>
    </dgm:pt>
    <dgm:pt modelId="{E75371C0-6830-4D58-B377-0F561763BB4F}">
      <dgm:prSet phldrT="[Text]"/>
      <dgm:spPr/>
      <dgm:t>
        <a:bodyPr/>
        <a:lstStyle/>
        <a:p>
          <a:r>
            <a:rPr lang="id-ID" dirty="0"/>
            <a:t>PaO2</a:t>
          </a:r>
        </a:p>
      </dgm:t>
    </dgm:pt>
    <dgm:pt modelId="{77CA7236-2A09-45AE-A470-3DBAAE5E21AA}" type="parTrans" cxnId="{0A94FAB4-6633-428A-9545-6230870A3610}">
      <dgm:prSet/>
      <dgm:spPr/>
      <dgm:t>
        <a:bodyPr/>
        <a:lstStyle/>
        <a:p>
          <a:endParaRPr lang="id-ID"/>
        </a:p>
      </dgm:t>
    </dgm:pt>
    <dgm:pt modelId="{C31B9C70-7D7C-4A38-91BE-5B4A33DCF363}" type="sibTrans" cxnId="{0A94FAB4-6633-428A-9545-6230870A3610}">
      <dgm:prSet/>
      <dgm:spPr/>
      <dgm:t>
        <a:bodyPr/>
        <a:lstStyle/>
        <a:p>
          <a:endParaRPr lang="id-ID"/>
        </a:p>
      </dgm:t>
    </dgm:pt>
    <dgm:pt modelId="{1B69258D-3C18-46AC-B8ED-C4F1F41B8455}">
      <dgm:prSet phldrT="[Text]"/>
      <dgm:spPr/>
      <dgm:t>
        <a:bodyPr/>
        <a:lstStyle/>
        <a:p>
          <a:r>
            <a:rPr lang="id-ID" dirty="0"/>
            <a:t>SaO2</a:t>
          </a:r>
        </a:p>
      </dgm:t>
    </dgm:pt>
    <dgm:pt modelId="{B0669E5C-8C5F-4F1B-ACAB-49409AE1654B}" type="parTrans" cxnId="{4611DDA4-6F01-4F3D-B844-642377657265}">
      <dgm:prSet/>
      <dgm:spPr/>
      <dgm:t>
        <a:bodyPr/>
        <a:lstStyle/>
        <a:p>
          <a:endParaRPr lang="id-ID"/>
        </a:p>
      </dgm:t>
    </dgm:pt>
    <dgm:pt modelId="{AA3B31DF-A3B9-4F85-BFDC-CE0547ECDFB9}" type="sibTrans" cxnId="{4611DDA4-6F01-4F3D-B844-642377657265}">
      <dgm:prSet/>
      <dgm:spPr/>
      <dgm:t>
        <a:bodyPr/>
        <a:lstStyle/>
        <a:p>
          <a:endParaRPr lang="id-ID"/>
        </a:p>
      </dgm:t>
    </dgm:pt>
    <dgm:pt modelId="{E015DCDD-527B-4E3C-A000-45B2F2F67358}">
      <dgm:prSet phldrT="[Text]"/>
      <dgm:spPr/>
      <dgm:t>
        <a:bodyPr/>
        <a:lstStyle/>
        <a:p>
          <a:r>
            <a:rPr lang="id-ID" dirty="0"/>
            <a:t>HCO3</a:t>
          </a:r>
        </a:p>
      </dgm:t>
    </dgm:pt>
    <dgm:pt modelId="{25E71619-95BE-471F-A54B-3B3E4C3A3EA1}" type="parTrans" cxnId="{755E7191-D302-4ABE-8D8A-C9F70DD2A8C2}">
      <dgm:prSet/>
      <dgm:spPr/>
      <dgm:t>
        <a:bodyPr/>
        <a:lstStyle/>
        <a:p>
          <a:endParaRPr lang="id-ID"/>
        </a:p>
      </dgm:t>
    </dgm:pt>
    <dgm:pt modelId="{B639804A-3313-4A06-905B-6ABAAA4B62B2}" type="sibTrans" cxnId="{755E7191-D302-4ABE-8D8A-C9F70DD2A8C2}">
      <dgm:prSet/>
      <dgm:spPr/>
      <dgm:t>
        <a:bodyPr/>
        <a:lstStyle/>
        <a:p>
          <a:endParaRPr lang="id-ID"/>
        </a:p>
      </dgm:t>
    </dgm:pt>
    <dgm:pt modelId="{B91164CD-E6BC-4288-BB6D-C4DA375A9F46}">
      <dgm:prSet phldrT="[Text]"/>
      <dgm:spPr/>
      <dgm:t>
        <a:bodyPr/>
        <a:lstStyle/>
        <a:p>
          <a:r>
            <a:rPr lang="id-ID" dirty="0"/>
            <a:t>BE</a:t>
          </a:r>
        </a:p>
      </dgm:t>
    </dgm:pt>
    <dgm:pt modelId="{FBAB95D4-4BE3-4CDA-8DC2-C17F313CFAE0}" type="parTrans" cxnId="{B49C97B9-E974-44EB-B5BF-F92ACFA16F05}">
      <dgm:prSet/>
      <dgm:spPr/>
      <dgm:t>
        <a:bodyPr/>
        <a:lstStyle/>
        <a:p>
          <a:endParaRPr lang="id-ID"/>
        </a:p>
      </dgm:t>
    </dgm:pt>
    <dgm:pt modelId="{6A3B850C-F5BC-478A-AF17-12744AC68D5C}" type="sibTrans" cxnId="{B49C97B9-E974-44EB-B5BF-F92ACFA16F05}">
      <dgm:prSet/>
      <dgm:spPr/>
      <dgm:t>
        <a:bodyPr/>
        <a:lstStyle/>
        <a:p>
          <a:endParaRPr lang="id-ID"/>
        </a:p>
      </dgm:t>
    </dgm:pt>
    <dgm:pt modelId="{254F890B-A25A-4130-8EC5-DED4BE2DB3A6}" type="pres">
      <dgm:prSet presAssocID="{4441179A-963C-40CD-BE77-E4CEB77EE604}" presName="Name0" presStyleCnt="0">
        <dgm:presLayoutVars>
          <dgm:dir/>
          <dgm:animLvl val="lvl"/>
          <dgm:resizeHandles val="exact"/>
        </dgm:presLayoutVars>
      </dgm:prSet>
      <dgm:spPr/>
    </dgm:pt>
    <dgm:pt modelId="{CB337646-C256-42E0-B32F-617BC6B204A8}" type="pres">
      <dgm:prSet presAssocID="{6974144C-9BF4-48D1-A61E-3E5A487BB727}" presName="composite" presStyleCnt="0"/>
      <dgm:spPr/>
    </dgm:pt>
    <dgm:pt modelId="{8836FFFB-D06D-473A-B60D-BC136663C68C}" type="pres">
      <dgm:prSet presAssocID="{6974144C-9BF4-48D1-A61E-3E5A487BB72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6233C2E4-E9A4-4460-BE4D-9AC27D23DC4E}" type="pres">
      <dgm:prSet presAssocID="{6974144C-9BF4-48D1-A61E-3E5A487BB727}" presName="desTx" presStyleLbl="alignAccFollowNode1" presStyleIdx="0" presStyleCnt="3">
        <dgm:presLayoutVars>
          <dgm:bulletEnabled val="1"/>
        </dgm:presLayoutVars>
      </dgm:prSet>
      <dgm:spPr/>
    </dgm:pt>
    <dgm:pt modelId="{5AC99CC9-59C1-4313-9FD3-E547B1C0A509}" type="pres">
      <dgm:prSet presAssocID="{F238DABC-D996-49D8-8202-37A45D4EECCF}" presName="space" presStyleCnt="0"/>
      <dgm:spPr/>
    </dgm:pt>
    <dgm:pt modelId="{340C6E29-AA11-484E-8299-1CBFFE1854C1}" type="pres">
      <dgm:prSet presAssocID="{C8513D69-7C9F-4F8D-AFD8-30D7EEA29AAB}" presName="composite" presStyleCnt="0"/>
      <dgm:spPr/>
    </dgm:pt>
    <dgm:pt modelId="{41C7ACC5-2266-4F2F-9CFC-EF66DBFAA06A}" type="pres">
      <dgm:prSet presAssocID="{C8513D69-7C9F-4F8D-AFD8-30D7EEA29AA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8812190-C221-40D7-B3B8-49FC0AB0F721}" type="pres">
      <dgm:prSet presAssocID="{C8513D69-7C9F-4F8D-AFD8-30D7EEA29AAB}" presName="desTx" presStyleLbl="alignAccFollowNode1" presStyleIdx="1" presStyleCnt="3">
        <dgm:presLayoutVars>
          <dgm:bulletEnabled val="1"/>
        </dgm:presLayoutVars>
      </dgm:prSet>
      <dgm:spPr/>
    </dgm:pt>
    <dgm:pt modelId="{2161B03D-B606-4A5B-8340-B8C3A09A154E}" type="pres">
      <dgm:prSet presAssocID="{2A9FAC06-04A5-4222-881E-48DBED04EE23}" presName="space" presStyleCnt="0"/>
      <dgm:spPr/>
    </dgm:pt>
    <dgm:pt modelId="{AAC5CBFF-B1D9-4115-991A-65DEF3B5BBCB}" type="pres">
      <dgm:prSet presAssocID="{3A278916-A82E-44DF-9C7E-3FD8B1697485}" presName="composite" presStyleCnt="0"/>
      <dgm:spPr/>
    </dgm:pt>
    <dgm:pt modelId="{8C11758C-2515-4E1A-8F6D-5AFE13EEB10C}" type="pres">
      <dgm:prSet presAssocID="{3A278916-A82E-44DF-9C7E-3FD8B169748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59FD242-D458-414E-B9CC-20DA40D2F497}" type="pres">
      <dgm:prSet presAssocID="{3A278916-A82E-44DF-9C7E-3FD8B169748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07092F05-5146-43B2-A6EE-DE23F6CB6A0F}" type="presOf" srcId="{B9ED55D5-AA95-46FC-BDB9-FCA675054F9C}" destId="{6233C2E4-E9A4-4460-BE4D-9AC27D23DC4E}" srcOrd="0" destOrd="1" presId="urn:microsoft.com/office/officeart/2005/8/layout/hList1"/>
    <dgm:cxn modelId="{B97EEF2E-9F74-4561-AB38-36EDBB126554}" srcId="{6974144C-9BF4-48D1-A61E-3E5A487BB727}" destId="{50A51BCC-4BA5-4272-9F2E-AB81596D9AC6}" srcOrd="0" destOrd="0" parTransId="{469D0B0E-55FB-4CBC-A707-B2B085FDE26D}" sibTransId="{4917906F-FEBF-47AC-8611-AEBC27C70B84}"/>
    <dgm:cxn modelId="{B54A915D-6BB1-4145-9CCD-ADA79EA888F0}" type="presOf" srcId="{4441179A-963C-40CD-BE77-E4CEB77EE604}" destId="{254F890B-A25A-4130-8EC5-DED4BE2DB3A6}" srcOrd="0" destOrd="0" presId="urn:microsoft.com/office/officeart/2005/8/layout/hList1"/>
    <dgm:cxn modelId="{412ED06F-3C33-4F0C-B824-CC4A762C167A}" type="presOf" srcId="{1B69258D-3C18-46AC-B8ED-C4F1F41B8455}" destId="{359FD242-D458-414E-B9CC-20DA40D2F497}" srcOrd="0" destOrd="1" presId="urn:microsoft.com/office/officeart/2005/8/layout/hList1"/>
    <dgm:cxn modelId="{3AD45970-5026-45D1-8DB9-B0CDD2355799}" srcId="{4441179A-963C-40CD-BE77-E4CEB77EE604}" destId="{6974144C-9BF4-48D1-A61E-3E5A487BB727}" srcOrd="0" destOrd="0" parTransId="{AF5EAD19-D4A2-42DB-8411-BB1C512E0882}" sibTransId="{F238DABC-D996-49D8-8202-37A45D4EECCF}"/>
    <dgm:cxn modelId="{0367C175-088B-468A-8200-50588DA933C5}" type="presOf" srcId="{E75371C0-6830-4D58-B377-0F561763BB4F}" destId="{359FD242-D458-414E-B9CC-20DA40D2F497}" srcOrd="0" destOrd="0" presId="urn:microsoft.com/office/officeart/2005/8/layout/hList1"/>
    <dgm:cxn modelId="{04EAD155-AF70-4246-84EC-C11CCD94D13E}" srcId="{4441179A-963C-40CD-BE77-E4CEB77EE604}" destId="{3A278916-A82E-44DF-9C7E-3FD8B1697485}" srcOrd="2" destOrd="0" parTransId="{F99B38A3-3647-40DC-A0EC-03E7F871DE53}" sibTransId="{B05B7BDA-7F7C-4E02-ACC4-DCADD5337CBF}"/>
    <dgm:cxn modelId="{F43A3777-A0D2-47EE-9D69-861B078B7AE9}" type="presOf" srcId="{50A51BCC-4BA5-4272-9F2E-AB81596D9AC6}" destId="{6233C2E4-E9A4-4460-BE4D-9AC27D23DC4E}" srcOrd="0" destOrd="0" presId="urn:microsoft.com/office/officeart/2005/8/layout/hList1"/>
    <dgm:cxn modelId="{755E7191-D302-4ABE-8D8A-C9F70DD2A8C2}" srcId="{6974144C-9BF4-48D1-A61E-3E5A487BB727}" destId="{E015DCDD-527B-4E3C-A000-45B2F2F67358}" srcOrd="2" destOrd="0" parTransId="{25E71619-95BE-471F-A54B-3B3E4C3A3EA1}" sibTransId="{B639804A-3313-4A06-905B-6ABAAA4B62B2}"/>
    <dgm:cxn modelId="{E4B58493-0DE4-4149-8A6F-7103FF8D8497}" type="presOf" srcId="{3A278916-A82E-44DF-9C7E-3FD8B1697485}" destId="{8C11758C-2515-4E1A-8F6D-5AFE13EEB10C}" srcOrd="0" destOrd="0" presId="urn:microsoft.com/office/officeart/2005/8/layout/hList1"/>
    <dgm:cxn modelId="{BE1EBF9A-B076-4AF8-8087-1D4D27B42841}" type="presOf" srcId="{C8513D69-7C9F-4F8D-AFD8-30D7EEA29AAB}" destId="{41C7ACC5-2266-4F2F-9CFC-EF66DBFAA06A}" srcOrd="0" destOrd="0" presId="urn:microsoft.com/office/officeart/2005/8/layout/hList1"/>
    <dgm:cxn modelId="{4611DDA4-6F01-4F3D-B844-642377657265}" srcId="{3A278916-A82E-44DF-9C7E-3FD8B1697485}" destId="{1B69258D-3C18-46AC-B8ED-C4F1F41B8455}" srcOrd="1" destOrd="0" parTransId="{B0669E5C-8C5F-4F1B-ACAB-49409AE1654B}" sibTransId="{AA3B31DF-A3B9-4F85-BFDC-CE0547ECDFB9}"/>
    <dgm:cxn modelId="{FF54A9B0-7B20-42FA-AEFC-2DAAAEA104A7}" type="presOf" srcId="{B91164CD-E6BC-4288-BB6D-C4DA375A9F46}" destId="{6233C2E4-E9A4-4460-BE4D-9AC27D23DC4E}" srcOrd="0" destOrd="3" presId="urn:microsoft.com/office/officeart/2005/8/layout/hList1"/>
    <dgm:cxn modelId="{0A94FAB4-6633-428A-9545-6230870A3610}" srcId="{3A278916-A82E-44DF-9C7E-3FD8B1697485}" destId="{E75371C0-6830-4D58-B377-0F561763BB4F}" srcOrd="0" destOrd="0" parTransId="{77CA7236-2A09-45AE-A470-3DBAAE5E21AA}" sibTransId="{C31B9C70-7D7C-4A38-91BE-5B4A33DCF363}"/>
    <dgm:cxn modelId="{68DC1AB8-A376-421A-BDCF-4A110021850A}" srcId="{4441179A-963C-40CD-BE77-E4CEB77EE604}" destId="{C8513D69-7C9F-4F8D-AFD8-30D7EEA29AAB}" srcOrd="1" destOrd="0" parTransId="{8B5A3463-8FBA-4706-B0D4-7501B9A90BF3}" sibTransId="{2A9FAC06-04A5-4222-881E-48DBED04EE23}"/>
    <dgm:cxn modelId="{B49C97B9-E974-44EB-B5BF-F92ACFA16F05}" srcId="{6974144C-9BF4-48D1-A61E-3E5A487BB727}" destId="{B91164CD-E6BC-4288-BB6D-C4DA375A9F46}" srcOrd="3" destOrd="0" parTransId="{FBAB95D4-4BE3-4CDA-8DC2-C17F313CFAE0}" sibTransId="{6A3B850C-F5BC-478A-AF17-12744AC68D5C}"/>
    <dgm:cxn modelId="{67602CBD-D781-46BC-868B-FAD18FF4DA0F}" type="presOf" srcId="{E015DCDD-527B-4E3C-A000-45B2F2F67358}" destId="{6233C2E4-E9A4-4460-BE4D-9AC27D23DC4E}" srcOrd="0" destOrd="2" presId="urn:microsoft.com/office/officeart/2005/8/layout/hList1"/>
    <dgm:cxn modelId="{8E228CCE-A4DF-4467-BDA6-F6B301D175AC}" type="presOf" srcId="{360CE920-3DD5-481B-AC3D-39AA9E8DDA16}" destId="{F8812190-C221-40D7-B3B8-49FC0AB0F721}" srcOrd="0" destOrd="0" presId="urn:microsoft.com/office/officeart/2005/8/layout/hList1"/>
    <dgm:cxn modelId="{981939D4-5648-40AF-B508-02FEF1B0C611}" srcId="{C8513D69-7C9F-4F8D-AFD8-30D7EEA29AAB}" destId="{360CE920-3DD5-481B-AC3D-39AA9E8DDA16}" srcOrd="0" destOrd="0" parTransId="{BBE73632-3EEF-48A8-9AD2-726D10781536}" sibTransId="{271AE875-5EC1-4B60-8106-1AE4D9FDE45C}"/>
    <dgm:cxn modelId="{836A65E1-3EBF-4688-A6B4-246AF5C505AB}" type="presOf" srcId="{6974144C-9BF4-48D1-A61E-3E5A487BB727}" destId="{8836FFFB-D06D-473A-B60D-BC136663C68C}" srcOrd="0" destOrd="0" presId="urn:microsoft.com/office/officeart/2005/8/layout/hList1"/>
    <dgm:cxn modelId="{2F3235FA-7A46-49E2-BB10-43992D4E65D7}" srcId="{6974144C-9BF4-48D1-A61E-3E5A487BB727}" destId="{B9ED55D5-AA95-46FC-BDB9-FCA675054F9C}" srcOrd="1" destOrd="0" parTransId="{1110C3EA-B289-4451-9D97-1C58510E1912}" sibTransId="{6C8C6A61-D829-4FB3-922F-6FC622002FA1}"/>
    <dgm:cxn modelId="{4BCEACBA-0543-4372-8357-11425F60AE96}" type="presParOf" srcId="{254F890B-A25A-4130-8EC5-DED4BE2DB3A6}" destId="{CB337646-C256-42E0-B32F-617BC6B204A8}" srcOrd="0" destOrd="0" presId="urn:microsoft.com/office/officeart/2005/8/layout/hList1"/>
    <dgm:cxn modelId="{79F2DFAC-F504-4E8F-9871-90536BD11269}" type="presParOf" srcId="{CB337646-C256-42E0-B32F-617BC6B204A8}" destId="{8836FFFB-D06D-473A-B60D-BC136663C68C}" srcOrd="0" destOrd="0" presId="urn:microsoft.com/office/officeart/2005/8/layout/hList1"/>
    <dgm:cxn modelId="{35CC454A-0717-4273-B0AF-899C9DEBAEFD}" type="presParOf" srcId="{CB337646-C256-42E0-B32F-617BC6B204A8}" destId="{6233C2E4-E9A4-4460-BE4D-9AC27D23DC4E}" srcOrd="1" destOrd="0" presId="urn:microsoft.com/office/officeart/2005/8/layout/hList1"/>
    <dgm:cxn modelId="{54C744FB-57E9-40C7-AA8F-C2205A74CDD7}" type="presParOf" srcId="{254F890B-A25A-4130-8EC5-DED4BE2DB3A6}" destId="{5AC99CC9-59C1-4313-9FD3-E547B1C0A509}" srcOrd="1" destOrd="0" presId="urn:microsoft.com/office/officeart/2005/8/layout/hList1"/>
    <dgm:cxn modelId="{18168D61-EF4D-4851-B44B-8CA10747ADAA}" type="presParOf" srcId="{254F890B-A25A-4130-8EC5-DED4BE2DB3A6}" destId="{340C6E29-AA11-484E-8299-1CBFFE1854C1}" srcOrd="2" destOrd="0" presId="urn:microsoft.com/office/officeart/2005/8/layout/hList1"/>
    <dgm:cxn modelId="{F04EE986-D9FF-4115-9AB7-CF39A8840C64}" type="presParOf" srcId="{340C6E29-AA11-484E-8299-1CBFFE1854C1}" destId="{41C7ACC5-2266-4F2F-9CFC-EF66DBFAA06A}" srcOrd="0" destOrd="0" presId="urn:microsoft.com/office/officeart/2005/8/layout/hList1"/>
    <dgm:cxn modelId="{34E0A58B-BECB-4AFF-9140-18E26B6BF3B6}" type="presParOf" srcId="{340C6E29-AA11-484E-8299-1CBFFE1854C1}" destId="{F8812190-C221-40D7-B3B8-49FC0AB0F721}" srcOrd="1" destOrd="0" presId="urn:microsoft.com/office/officeart/2005/8/layout/hList1"/>
    <dgm:cxn modelId="{D0050CEF-16C4-4CAB-9730-4EDB9BCA05BD}" type="presParOf" srcId="{254F890B-A25A-4130-8EC5-DED4BE2DB3A6}" destId="{2161B03D-B606-4A5B-8340-B8C3A09A154E}" srcOrd="3" destOrd="0" presId="urn:microsoft.com/office/officeart/2005/8/layout/hList1"/>
    <dgm:cxn modelId="{FFE894F7-B612-404B-A4BC-B808E418DDA8}" type="presParOf" srcId="{254F890B-A25A-4130-8EC5-DED4BE2DB3A6}" destId="{AAC5CBFF-B1D9-4115-991A-65DEF3B5BBCB}" srcOrd="4" destOrd="0" presId="urn:microsoft.com/office/officeart/2005/8/layout/hList1"/>
    <dgm:cxn modelId="{1F37D4C1-F67C-4441-A14B-56176B106A17}" type="presParOf" srcId="{AAC5CBFF-B1D9-4115-991A-65DEF3B5BBCB}" destId="{8C11758C-2515-4E1A-8F6D-5AFE13EEB10C}" srcOrd="0" destOrd="0" presId="urn:microsoft.com/office/officeart/2005/8/layout/hList1"/>
    <dgm:cxn modelId="{EE3E36FE-7378-4E5B-80DC-49CFB1B3964B}" type="presParOf" srcId="{AAC5CBFF-B1D9-4115-991A-65DEF3B5BBCB}" destId="{359FD242-D458-414E-B9CC-20DA40D2F49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36FFFB-D06D-473A-B60D-BC136663C68C}">
      <dsp:nvSpPr>
        <dsp:cNvPr id="0" name=""/>
        <dsp:cNvSpPr/>
      </dsp:nvSpPr>
      <dsp:spPr>
        <a:xfrm>
          <a:off x="2104" y="284843"/>
          <a:ext cx="2052181" cy="820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/>
            <a:t>Asam basa</a:t>
          </a:r>
        </a:p>
      </dsp:txBody>
      <dsp:txXfrm>
        <a:off x="2104" y="284843"/>
        <a:ext cx="2052181" cy="820872"/>
      </dsp:txXfrm>
    </dsp:sp>
    <dsp:sp modelId="{6233C2E4-E9A4-4460-BE4D-9AC27D23DC4E}">
      <dsp:nvSpPr>
        <dsp:cNvPr id="0" name=""/>
        <dsp:cNvSpPr/>
      </dsp:nvSpPr>
      <dsp:spPr>
        <a:xfrm>
          <a:off x="2104" y="1105716"/>
          <a:ext cx="2052181" cy="22289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/>
            <a:t>pH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/>
            <a:t>CO2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/>
            <a:t>HCO3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/>
            <a:t>BE</a:t>
          </a:r>
        </a:p>
      </dsp:txBody>
      <dsp:txXfrm>
        <a:off x="2104" y="1105716"/>
        <a:ext cx="2052181" cy="2228940"/>
      </dsp:txXfrm>
    </dsp:sp>
    <dsp:sp modelId="{41C7ACC5-2266-4F2F-9CFC-EF66DBFAA06A}">
      <dsp:nvSpPr>
        <dsp:cNvPr id="0" name=""/>
        <dsp:cNvSpPr/>
      </dsp:nvSpPr>
      <dsp:spPr>
        <a:xfrm>
          <a:off x="2341591" y="284843"/>
          <a:ext cx="2052181" cy="820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/>
            <a:t>Ventilasi	</a:t>
          </a:r>
        </a:p>
      </dsp:txBody>
      <dsp:txXfrm>
        <a:off x="2341591" y="284843"/>
        <a:ext cx="2052181" cy="820872"/>
      </dsp:txXfrm>
    </dsp:sp>
    <dsp:sp modelId="{F8812190-C221-40D7-B3B8-49FC0AB0F721}">
      <dsp:nvSpPr>
        <dsp:cNvPr id="0" name=""/>
        <dsp:cNvSpPr/>
      </dsp:nvSpPr>
      <dsp:spPr>
        <a:xfrm>
          <a:off x="2341591" y="1105716"/>
          <a:ext cx="2052181" cy="22289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/>
            <a:t>PaCO2</a:t>
          </a:r>
        </a:p>
      </dsp:txBody>
      <dsp:txXfrm>
        <a:off x="2341591" y="1105716"/>
        <a:ext cx="2052181" cy="2228940"/>
      </dsp:txXfrm>
    </dsp:sp>
    <dsp:sp modelId="{8C11758C-2515-4E1A-8F6D-5AFE13EEB10C}">
      <dsp:nvSpPr>
        <dsp:cNvPr id="0" name=""/>
        <dsp:cNvSpPr/>
      </dsp:nvSpPr>
      <dsp:spPr>
        <a:xfrm>
          <a:off x="4681077" y="284843"/>
          <a:ext cx="2052181" cy="8208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/>
            <a:t>Oksigenasi</a:t>
          </a:r>
        </a:p>
      </dsp:txBody>
      <dsp:txXfrm>
        <a:off x="4681077" y="284843"/>
        <a:ext cx="2052181" cy="820872"/>
      </dsp:txXfrm>
    </dsp:sp>
    <dsp:sp modelId="{359FD242-D458-414E-B9CC-20DA40D2F497}">
      <dsp:nvSpPr>
        <dsp:cNvPr id="0" name=""/>
        <dsp:cNvSpPr/>
      </dsp:nvSpPr>
      <dsp:spPr>
        <a:xfrm>
          <a:off x="4681077" y="1105716"/>
          <a:ext cx="2052181" cy="22289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/>
            <a:t>PaO2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/>
            <a:t>SaO2</a:t>
          </a:r>
        </a:p>
      </dsp:txBody>
      <dsp:txXfrm>
        <a:off x="4681077" y="1105716"/>
        <a:ext cx="2052181" cy="2228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F18FD8-9A07-4E25-B65B-E15DF99B6A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44980-0CE3-49A5-930D-B2D19FDA3BC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B5EBF00-D356-44C9-A6F1-F4DCA41A9D96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3573AD-4075-4AD1-B261-B45801D965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5938262-CDA8-41CB-BC4E-E9556BBE75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631D36-D2B7-4AF8-AEBF-EB2B0F0ED8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CD0357-5F60-421F-9FBF-75992ADF51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92C7DC1-8F93-4BA8-9845-D228378C8480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6147E81B-ED47-4010-9E63-BF3F982FA4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2482CFAB-7158-4D8D-BCA3-C7972FE238A5}" type="slidenum">
              <a:rPr lang="en-US" altLang="id-ID" smtClean="0">
                <a:latin typeface="Arial" panose="020B0604020202020204" pitchFamily="34" charset="0"/>
                <a:ea typeface="MS PGothic" panose="020B0600070205080204" pitchFamily="34" charset="-128"/>
              </a:rPr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3</a:t>
            </a:fld>
            <a:endParaRPr lang="en-US" altLang="id-ID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92795F8-FA13-41E0-9A29-C13853C170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15950" y="877888"/>
            <a:ext cx="5621338" cy="3162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85A0062E-BA91-4CAC-B612-96FEE3269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alt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4869160"/>
            <a:ext cx="10515600" cy="936104"/>
          </a:xfrm>
          <a:prstGeom prst="rect">
            <a:avLst/>
          </a:prstGeom>
        </p:spPr>
        <p:txBody>
          <a:bodyPr anchor="b" anchorCtr="0"/>
          <a:lstStyle>
            <a:lvl1pPr algn="l">
              <a:defRPr sz="2100" b="1" baseline="0">
                <a:solidFill>
                  <a:srgbClr val="3260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624417" y="5805488"/>
            <a:ext cx="10515600" cy="647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9682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435" y="263692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2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52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67" y="1556792"/>
            <a:ext cx="10081120" cy="432048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295403" y="2133600"/>
            <a:ext cx="10081684" cy="4319588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87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951" y="1844972"/>
            <a:ext cx="10515600" cy="936104"/>
          </a:xfrm>
          <a:prstGeom prst="rect">
            <a:avLst/>
          </a:prstGeom>
        </p:spPr>
        <p:txBody>
          <a:bodyPr anchor="b" anchorCtr="0"/>
          <a:lstStyle>
            <a:lvl1pPr algn="ctr">
              <a:defRPr sz="2100" b="1" baseline="0">
                <a:solidFill>
                  <a:srgbClr val="3260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764976" y="2781300"/>
            <a:ext cx="10515600" cy="647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8677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4869160"/>
            <a:ext cx="10515600" cy="936104"/>
          </a:xfrm>
          <a:prstGeom prst="rect">
            <a:avLst/>
          </a:prstGeom>
        </p:spPr>
        <p:txBody>
          <a:bodyPr anchor="b" anchorCtr="0"/>
          <a:lstStyle>
            <a:lvl1pPr algn="l">
              <a:defRPr sz="2100" b="1" baseline="0">
                <a:solidFill>
                  <a:srgbClr val="3260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624417" y="5805488"/>
            <a:ext cx="10515600" cy="647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1770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F3E49-B28F-485C-B661-A50B13F99E1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609601" y="6356350"/>
            <a:ext cx="2842684" cy="3635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BD736-F078-4303-A8EB-05CC3368A407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901E5A-AAA5-4D78-B210-FEF64C163F4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xfrm>
            <a:off x="8737601" y="6356350"/>
            <a:ext cx="2842684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177CE1C-6D84-4D5A-9174-3E09E09C15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221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9880019-562E-4697-BCCD-84ECA0E645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609601" y="6356350"/>
            <a:ext cx="2842684" cy="3635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385F0-8A4D-4816-85B9-8884001D7464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CDD0A31-75B7-433A-B01A-02D6CC42CDF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xfrm>
            <a:off x="8737601" y="6356350"/>
            <a:ext cx="2842684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4FC3076-1A27-42E8-830B-902AAF550A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136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BD62153A-A146-425F-8A01-81F2B457DB2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609601" y="6356350"/>
            <a:ext cx="2842684" cy="3635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20971-B404-486D-80C8-094B4470A714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2D09CFC-D89F-4D24-84F6-DC837EAE97A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xfrm>
            <a:off x="8737601" y="6356350"/>
            <a:ext cx="2842684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265E30D-89C9-4D37-9C03-7232033A4D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515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435" y="263692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2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3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68599-9AFB-4EB7-AA17-793FD3F1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6433" y="6459539"/>
            <a:ext cx="2474384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DE9B3F-80FA-44AE-9102-F7595F75D062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85E5E-9B8B-49F7-9546-CD7966E69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7234" y="6459539"/>
            <a:ext cx="482176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5C821-F38A-4184-9DAF-F07A0577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1768" y="6459539"/>
            <a:ext cx="1310217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601BF734-8303-4850-A0B7-13BE972BAA96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58599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CC59BE5-7500-400F-B5C6-EEAF308E59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CA037-7134-4219-9C77-0E1D5822A197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4FA9BCE-4BE5-490E-9153-BCFEC58AC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74A54E-3A09-42A8-9230-31B5D2D4D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E22CA-C656-4A36-9E48-A3691398C71D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03274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E5C19-4206-491D-96B7-D9B5C9313A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6433" y="6459539"/>
            <a:ext cx="2474384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C03285-9113-41E2-956C-7BFFC9539882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3D5D3-8BD3-4023-BF26-69F01A0F8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7234" y="6459539"/>
            <a:ext cx="482176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6EAB9-4FDC-4799-88C2-4915C356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1768" y="6459539"/>
            <a:ext cx="1310217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6C414399-2C2D-4634-A3F8-E70DDB153F9A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7538851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id-ID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1C81F6-23B5-4491-B9DB-E1DDF30B18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9EB73-03CF-494C-A2E1-7F76224BFB53}" type="datetime1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A9FFB9-5777-484E-A851-93364453F5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598479-9205-4BC9-9EF8-0A37BA351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21EC4-BAAC-425B-8E61-536D9091FE3A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842515928"/>
      </p:ext>
    </p:extLst>
  </p:cSld>
  <p:clrMapOvr>
    <a:masterClrMapping/>
  </p:clrMapOvr>
  <p:transition spd="med">
    <p:wipe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033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FE53-E299-4CEA-9F3D-F513C19CC31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609601" y="6356350"/>
            <a:ext cx="2842684" cy="363538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86D80C-86BF-4BC5-84EE-B1F66290CEB8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EF351B-CBF6-4E81-AB90-2D64B4C195A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xfrm>
            <a:off x="8737601" y="6356350"/>
            <a:ext cx="2842684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42172AD-E1D1-4246-8D1C-767D1D567B37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59816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BC6CEAF-CB54-48D5-AF92-DD6F7D36084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609601" y="6356350"/>
            <a:ext cx="2842684" cy="363538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DCB2FFA-487E-48A3-8EA9-48CEA15CFB21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9858AB4-7901-46D4-B717-D44A62E7C34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xfrm>
            <a:off x="8737601" y="6356350"/>
            <a:ext cx="2842684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A7ACC37-191C-4661-A297-7736715B8727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67873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1555A57-F202-4487-9001-2916DE57C63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609601" y="6356350"/>
            <a:ext cx="2842684" cy="363538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42DAE-EA7F-4450-8D83-F135ABEDAE25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9A13C6E-5C94-4F01-97C2-AFD2882AEE9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xfrm>
            <a:off x="8737601" y="6356350"/>
            <a:ext cx="2842684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365B3454-9726-462E-822B-26BE9F90965B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46694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A4E6139-2018-443C-A64F-DF3F1C1221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DCC2-3B67-4DC0-A906-4EA4F831592F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35133BC-3480-4046-8AF5-12EA0ABA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ECB830F-5E92-42EA-A785-9CF83788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96B98-ED76-4D6C-B970-9D883422F21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937487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id-ID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08171C-45E3-47AC-93C4-760CF1EB30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9EB73-03CF-494C-A2E1-7F76224BFB53}" type="datetime1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189E92-E306-4CFD-9DBA-729ED5DBED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C700B6-CBA3-44C7-913C-FDB8EF41D4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57EB6-EC7E-4386-AC2E-E7116CD42719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137581907"/>
      </p:ext>
    </p:extLst>
  </p:cSld>
  <p:clrMapOvr>
    <a:masterClrMapping/>
  </p:clrMapOvr>
  <p:transition spd="med"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951" y="1844972"/>
            <a:ext cx="10515600" cy="936104"/>
          </a:xfrm>
          <a:prstGeom prst="rect">
            <a:avLst/>
          </a:prstGeom>
        </p:spPr>
        <p:txBody>
          <a:bodyPr anchor="b" anchorCtr="0"/>
          <a:lstStyle>
            <a:lvl1pPr algn="ctr">
              <a:defRPr sz="2100" b="1" baseline="0">
                <a:solidFill>
                  <a:srgbClr val="3260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764976" y="2781300"/>
            <a:ext cx="10515600" cy="647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000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4869160"/>
            <a:ext cx="10515600" cy="936104"/>
          </a:xfrm>
          <a:prstGeom prst="rect">
            <a:avLst/>
          </a:prstGeom>
        </p:spPr>
        <p:txBody>
          <a:bodyPr anchor="b" anchorCtr="0"/>
          <a:lstStyle>
            <a:lvl1pPr algn="l">
              <a:defRPr sz="2100" b="1" baseline="0">
                <a:solidFill>
                  <a:srgbClr val="3260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624417" y="5805488"/>
            <a:ext cx="10515600" cy="647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687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Cover.png">
            <a:extLst>
              <a:ext uri="{FF2B5EF4-FFF2-40B4-BE49-F238E27FC236}">
                <a16:creationId xmlns:a16="http://schemas.microsoft.com/office/drawing/2014/main" id="{C20A1916-3B34-4361-AF69-18892ED21F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542"/>
          <a:stretch>
            <a:fillRect/>
          </a:stretch>
        </p:blipFill>
        <p:spPr bwMode="auto">
          <a:xfrm>
            <a:off x="2118" y="4357688"/>
            <a:ext cx="12187767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" descr="Cover.png">
            <a:extLst>
              <a:ext uri="{FF2B5EF4-FFF2-40B4-BE49-F238E27FC236}">
                <a16:creationId xmlns:a16="http://schemas.microsoft.com/office/drawing/2014/main" id="{9B5487DA-D6F0-4227-A098-103F3BF4A4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" y="1588"/>
            <a:ext cx="12187767" cy="161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3" descr="D:\ARTWORK\UNISA\BRAND BOOK\CDR\__MASTER TEMPLATE\TEMPLATE PPT\JPG\1,1.png">
            <a:extLst>
              <a:ext uri="{FF2B5EF4-FFF2-40B4-BE49-F238E27FC236}">
                <a16:creationId xmlns:a16="http://schemas.microsoft.com/office/drawing/2014/main" id="{E8DB0A74-292F-48B3-B2B9-50580FB59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214314"/>
            <a:ext cx="2190749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dy.png">
            <a:extLst>
              <a:ext uri="{FF2B5EF4-FFF2-40B4-BE49-F238E27FC236}">
                <a16:creationId xmlns:a16="http://schemas.microsoft.com/office/drawing/2014/main" id="{F32FB2F7-0F10-43FC-B25B-E45B0F06D66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" y="1589"/>
            <a:ext cx="12187767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Cover.png">
            <a:extLst>
              <a:ext uri="{FF2B5EF4-FFF2-40B4-BE49-F238E27FC236}">
                <a16:creationId xmlns:a16="http://schemas.microsoft.com/office/drawing/2014/main" id="{BEB9617B-7744-4C87-8728-0921E6FD11A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" y="1588"/>
            <a:ext cx="12187767" cy="161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3" descr="D:\ARTWORK\UNISA\BRAND BOOK\CDR\__MASTER TEMPLATE\TEMPLATE PPT\JPG\1,1.png">
            <a:extLst>
              <a:ext uri="{FF2B5EF4-FFF2-40B4-BE49-F238E27FC236}">
                <a16:creationId xmlns:a16="http://schemas.microsoft.com/office/drawing/2014/main" id="{81F09EDD-2FF3-4E48-B794-A1D75DC46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214314"/>
            <a:ext cx="2190749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76" r:id="rId5"/>
    <p:sldLayoutId id="2147484077" r:id="rId6"/>
    <p:sldLayoutId id="2147484078" r:id="rId7"/>
    <p:sldLayoutId id="2147484068" r:id="rId8"/>
    <p:sldLayoutId id="2147484079" r:id="rId9"/>
    <p:sldLayoutId id="2147484080" r:id="rId10"/>
    <p:sldLayoutId id="214748408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D:\ARTWORK\UNISA\BRAND BOOK\CDR\__MASTER TEMPLATE\TEMPLATE PPT\JPG\3.png">
            <a:extLst>
              <a:ext uri="{FF2B5EF4-FFF2-40B4-BE49-F238E27FC236}">
                <a16:creationId xmlns:a16="http://schemas.microsoft.com/office/drawing/2014/main" id="{0CC087B8-5C9E-4460-BF4B-D20AF7280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835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D:\ARTWORK\UNISA\BRAND BOOK\CDR\__MASTER TEMPLATE\TEMPLATE PPT\JPG\4.png">
            <a:extLst>
              <a:ext uri="{FF2B5EF4-FFF2-40B4-BE49-F238E27FC236}">
                <a16:creationId xmlns:a16="http://schemas.microsoft.com/office/drawing/2014/main" id="{33FD3AA8-31A1-4B11-B0BC-73B72D170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2" y="2214564"/>
            <a:ext cx="2762249" cy="236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D64F69AF-9755-41B5-AC5B-0617E1AB0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>
                <a:latin typeface="Franklin Gothic Heavy" pitchFamily="34" charset="0"/>
                <a:ea typeface="Arial Unicode MS" pitchFamily="34" charset="-128"/>
                <a:cs typeface="Tahoma" pitchFamily="34" charset="0"/>
              </a:rPr>
              <a:t>PEMBUKA BELAJAR</a:t>
            </a:r>
            <a:endParaRPr lang="id-ID" sz="3600" dirty="0">
              <a:latin typeface="Franklin Gothic Heavy" pitchFamily="34" charset="0"/>
              <a:ea typeface="Arial Unicode MS" pitchFamily="34" charset="-128"/>
              <a:cs typeface="Tahoma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ADB5D0-DA44-4CBA-B500-DEA610A7A053}"/>
              </a:ext>
            </a:extLst>
          </p:cNvPr>
          <p:cNvSpPr/>
          <p:nvPr/>
        </p:nvSpPr>
        <p:spPr>
          <a:xfrm>
            <a:off x="1193800" y="4567238"/>
            <a:ext cx="9753600" cy="1604962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Kami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ridho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Allah SWT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Tuhanku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Islam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agamaku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Nabi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Muhammad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Nabi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Rasul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Allah,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tambahkanlah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kepadaku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berikanlah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kefahaman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pic>
        <p:nvPicPr>
          <p:cNvPr id="11268" name="Picture 5" descr="C:\Users\Suryani\Pictures\doa-belajar.jpg">
            <a:extLst>
              <a:ext uri="{FF2B5EF4-FFF2-40B4-BE49-F238E27FC236}">
                <a16:creationId xmlns:a16="http://schemas.microsoft.com/office/drawing/2014/main" id="{20D101BE-66A8-4C5B-8153-8AF50F181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1492250"/>
            <a:ext cx="10431463" cy="277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0257101-36E9-4C8D-8BEA-1004D9684C5F}"/>
              </a:ext>
            </a:extLst>
          </p:cNvPr>
          <p:cNvSpPr txBox="1">
            <a:spLocks/>
          </p:cNvSpPr>
          <p:nvPr/>
        </p:nvSpPr>
        <p:spPr>
          <a:xfrm>
            <a:off x="3795713" y="304800"/>
            <a:ext cx="7827962" cy="582613"/>
          </a:xfrm>
          <a:prstGeom prst="rect">
            <a:avLst/>
          </a:prstGeom>
        </p:spPr>
        <p:txBody>
          <a:bodyPr/>
          <a:lstStyle/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latin typeface="Arial" pitchFamily="34" charset="0"/>
                <a:ea typeface="+mj-ea"/>
                <a:cs typeface="Arial" pitchFamily="34" charset="0"/>
              </a:rPr>
              <a:t>        DOA BELAJAR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15F95291-FFC5-4B33-9C57-1AD3D3E6E7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352800" y="223684"/>
            <a:ext cx="8229600" cy="7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id-ID" altLang="id-ID" b="1"/>
              <a:t>Jenis-Jenis Kelainan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C71E80-3890-499A-A6C4-C75C476F4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797050"/>
            <a:ext cx="8839200" cy="48323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id-ID" sz="2800" dirty="0">
                <a:latin typeface="Book Antiqua" panose="02040602050305030304" pitchFamily="18" charset="0"/>
              </a:rPr>
              <a:t>Metabolik</a:t>
            </a:r>
          </a:p>
          <a:p>
            <a:pPr marL="985838" indent="-542925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sz="2800" dirty="0">
                <a:latin typeface="Book Antiqua" panose="02040602050305030304" pitchFamily="18" charset="0"/>
              </a:rPr>
              <a:t>Asidosis Metabolik</a:t>
            </a:r>
          </a:p>
          <a:p>
            <a:pPr marL="985838" indent="-542925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sz="2800" dirty="0">
                <a:latin typeface="Book Antiqua" panose="02040602050305030304" pitchFamily="18" charset="0"/>
              </a:rPr>
              <a:t>Alkalosis Metabolik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2800" dirty="0">
              <a:latin typeface="Book Antiqua" panose="02040602050305030304" pitchFamily="18" charset="0"/>
            </a:endParaRP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 startAt="2"/>
              <a:defRPr/>
            </a:pPr>
            <a:r>
              <a:rPr lang="id-ID" sz="2800" dirty="0">
                <a:latin typeface="Book Antiqua" panose="02040602050305030304" pitchFamily="18" charset="0"/>
              </a:rPr>
              <a:t>Respiratorik</a:t>
            </a:r>
          </a:p>
          <a:p>
            <a:pPr marL="985838" indent="-542925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sz="2800" dirty="0">
                <a:latin typeface="Book Antiqua" panose="02040602050305030304" pitchFamily="18" charset="0"/>
              </a:rPr>
              <a:t>Asidosis Respiratorik</a:t>
            </a:r>
          </a:p>
          <a:p>
            <a:pPr marL="985838" indent="-542925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sz="2800" dirty="0">
                <a:latin typeface="Book Antiqua" panose="02040602050305030304" pitchFamily="18" charset="0"/>
              </a:rPr>
              <a:t>Alakalosis Respiratorik</a:t>
            </a:r>
            <a:endParaRPr lang="en-US" sz="2800" dirty="0">
              <a:latin typeface="Book Antiqua" panose="02040602050305030304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id-ID" sz="2800" dirty="0">
                <a:latin typeface="Book Antiqua" panose="02040602050305030304" pitchFamily="18" charset="0"/>
              </a:rPr>
            </a:br>
            <a:br>
              <a:rPr lang="id-ID" sz="2800" dirty="0">
                <a:latin typeface="Book Antiqua" panose="02040602050305030304" pitchFamily="18" charset="0"/>
              </a:rPr>
            </a:br>
            <a:br>
              <a:rPr lang="id-ID" sz="2800" dirty="0">
                <a:latin typeface="Book Antiqua" panose="02040602050305030304" pitchFamily="18" charset="0"/>
              </a:rPr>
            </a:br>
            <a:endParaRPr lang="en-US" sz="2800" dirty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977" name="Rectangle 1153">
            <a:extLst>
              <a:ext uri="{FF2B5EF4-FFF2-40B4-BE49-F238E27FC236}">
                <a16:creationId xmlns:a16="http://schemas.microsoft.com/office/drawing/2014/main" id="{CC411687-73F5-408D-BF04-E91A313982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47675"/>
            <a:ext cx="77724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 GANGGUAN KESEIMBANGAN ASAM BASA</a:t>
            </a:r>
          </a:p>
        </p:txBody>
      </p:sp>
      <p:sp>
        <p:nvSpPr>
          <p:cNvPr id="26627" name="Rectangle 6">
            <a:extLst>
              <a:ext uri="{FF2B5EF4-FFF2-40B4-BE49-F238E27FC236}">
                <a16:creationId xmlns:a16="http://schemas.microsoft.com/office/drawing/2014/main" id="{0C12845C-B273-4EC9-8082-7E8C81CBC3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B5708023-9A16-44DE-8447-4841B3D7199E}" type="slidenum">
              <a:rPr lang="en-US" altLang="id-ID" smtClean="0">
                <a:solidFill>
                  <a:srgbClr val="BCBCBC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pPr/>
              <a:t>11</a:t>
            </a:fld>
            <a:endParaRPr lang="en-US" altLang="id-ID">
              <a:solidFill>
                <a:srgbClr val="BCBCBC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63061" name="Group 1237">
            <a:extLst>
              <a:ext uri="{FF2B5EF4-FFF2-40B4-BE49-F238E27FC236}">
                <a16:creationId xmlns:a16="http://schemas.microsoft.com/office/drawing/2014/main" id="{A291B887-FF84-4DB1-AB16-50B06C320573}"/>
              </a:ext>
            </a:extLst>
          </p:cNvPr>
          <p:cNvGraphicFramePr>
            <a:graphicFrameLocks noGrp="1"/>
          </p:cNvGraphicFramePr>
          <p:nvPr/>
        </p:nvGraphicFramePr>
        <p:xfrm>
          <a:off x="2324100" y="1752600"/>
          <a:ext cx="7734300" cy="3341688"/>
        </p:xfrm>
        <a:graphic>
          <a:graphicData uri="http://schemas.openxmlformats.org/drawingml/2006/table">
            <a:tbl>
              <a:tblPr/>
              <a:tblGrid>
                <a:gridCol w="3388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5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DISORDER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pH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PRIMER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ASIDOSIS RESPIRATORI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pCO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ALKALOSIS RESPIRATORI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pCO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ASIDOSIS METABOLIK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- 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ALKALOSIS METABOLIK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6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977" name="Rectangle 1153">
            <a:extLst>
              <a:ext uri="{FF2B5EF4-FFF2-40B4-BE49-F238E27FC236}">
                <a16:creationId xmlns:a16="http://schemas.microsoft.com/office/drawing/2014/main" id="{B9B8703E-DC4E-4E17-87DF-113E6D2902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  <a:solidFill>
            <a:srgbClr val="FF0000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 </a:t>
            </a:r>
            <a:r>
              <a:rPr lang="id-ID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Kompensasi Tubuh Terhadap </a:t>
            </a:r>
            <a:br>
              <a:rPr lang="id-ID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</a:b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GANGGUAN KESEIMBANGAN ASAM BASA</a:t>
            </a:r>
          </a:p>
        </p:txBody>
      </p:sp>
      <p:sp>
        <p:nvSpPr>
          <p:cNvPr id="27651" name="Rectangle 6">
            <a:extLst>
              <a:ext uri="{FF2B5EF4-FFF2-40B4-BE49-F238E27FC236}">
                <a16:creationId xmlns:a16="http://schemas.microsoft.com/office/drawing/2014/main" id="{DD0A08AD-1B3E-4E3F-875E-BE7AF923A0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372E567F-4257-469D-AA5D-FC70CFFF43BA}" type="slidenum">
              <a:rPr lang="en-US" altLang="id-ID" smtClean="0">
                <a:solidFill>
                  <a:srgbClr val="BCBCBC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pPr/>
              <a:t>12</a:t>
            </a:fld>
            <a:endParaRPr lang="en-US" altLang="id-ID">
              <a:solidFill>
                <a:srgbClr val="BCBCBC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63061" name="Group 1237">
            <a:extLst>
              <a:ext uri="{FF2B5EF4-FFF2-40B4-BE49-F238E27FC236}">
                <a16:creationId xmlns:a16="http://schemas.microsoft.com/office/drawing/2014/main" id="{B297201D-956F-4C7C-B1A9-8E11D07AF29E}"/>
              </a:ext>
            </a:extLst>
          </p:cNvPr>
          <p:cNvGraphicFramePr>
            <a:graphicFrameLocks noGrp="1"/>
          </p:cNvGraphicFramePr>
          <p:nvPr/>
        </p:nvGraphicFramePr>
        <p:xfrm>
          <a:off x="1638300" y="1600201"/>
          <a:ext cx="8915400" cy="3641725"/>
        </p:xfrm>
        <a:graphic>
          <a:graphicData uri="http://schemas.openxmlformats.org/drawingml/2006/table">
            <a:tbl>
              <a:tblPr/>
              <a:tblGrid>
                <a:gridCol w="2150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2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5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53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27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0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DISORDER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pH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PRIMER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KOMPENSASI TUBUH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RESPON KOMPENSASI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5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ASIDOSIS RESPIRATORI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pCO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Ginjal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menahan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37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ALKALOSIS RESPIRATORI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pCO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Ginjal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mengeluarkan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23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ASIDOSIS METABOLIK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- 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Hiperventilasi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5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ALKALOSIS METABOLIK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Hipoventilasi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6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153">
            <a:extLst>
              <a:ext uri="{FF2B5EF4-FFF2-40B4-BE49-F238E27FC236}">
                <a16:creationId xmlns:a16="http://schemas.microsoft.com/office/drawing/2014/main" id="{9C8634A2-4E94-4622-9E87-EA81FE1990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09800" y="762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id-ID" sz="2800">
                <a:latin typeface="Tahoma" panose="020B0604030504040204" pitchFamily="34" charset="0"/>
              </a:rPr>
              <a:t> GANGGUAN KESEIMBANGAN ASAM BASA </a:t>
            </a:r>
            <a:r>
              <a:rPr lang="id-ID" altLang="id-ID" sz="2800">
                <a:latin typeface="Tahoma" panose="020B0604030504040204" pitchFamily="34" charset="0"/>
              </a:rPr>
              <a:t>(RESPIRASI)</a:t>
            </a:r>
            <a:endParaRPr lang="en-US" altLang="id-ID" sz="2800">
              <a:latin typeface="Tahoma" panose="020B0604030504040204" pitchFamily="34" charset="0"/>
            </a:endParaRPr>
          </a:p>
        </p:txBody>
      </p:sp>
      <p:sp>
        <p:nvSpPr>
          <p:cNvPr id="28675" name="Rectangle 6">
            <a:extLst>
              <a:ext uri="{FF2B5EF4-FFF2-40B4-BE49-F238E27FC236}">
                <a16:creationId xmlns:a16="http://schemas.microsoft.com/office/drawing/2014/main" id="{670AD891-E06B-4D08-8964-00CD0F8249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9D130B5F-E4F9-4769-80EE-358CAF0DF844}" type="slidenum">
              <a:rPr lang="en-US" altLang="id-ID" smtClean="0">
                <a:solidFill>
                  <a:srgbClr val="BCBCBC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pPr/>
              <a:t>13</a:t>
            </a:fld>
            <a:endParaRPr lang="en-US" altLang="id-ID">
              <a:solidFill>
                <a:srgbClr val="BCBCBC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63061" name="Group 1237">
            <a:extLst>
              <a:ext uri="{FF2B5EF4-FFF2-40B4-BE49-F238E27FC236}">
                <a16:creationId xmlns:a16="http://schemas.microsoft.com/office/drawing/2014/main" id="{71F179C9-E1B6-49AE-9C6A-40E5547F643B}"/>
              </a:ext>
            </a:extLst>
          </p:cNvPr>
          <p:cNvGraphicFramePr>
            <a:graphicFrameLocks noGrp="1"/>
          </p:cNvGraphicFramePr>
          <p:nvPr/>
        </p:nvGraphicFramePr>
        <p:xfrm>
          <a:off x="2309814" y="1295401"/>
          <a:ext cx="7570787" cy="2524125"/>
        </p:xfrm>
        <a:graphic>
          <a:graphicData uri="http://schemas.openxmlformats.org/drawingml/2006/table">
            <a:tbl>
              <a:tblPr/>
              <a:tblGrid>
                <a:gridCol w="1881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9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39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DISORDER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pH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PRIMER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KOMPENSASI TUBUH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RESPON KOMPENSASI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ASIDOSIS RESPIRATORI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pCO</a:t>
                      </a:r>
                      <a:r>
                        <a:rPr kumimoji="0" lang="en-US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Ginjal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menahan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ALKALOSIS RESPIRATORI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pCO</a:t>
                      </a:r>
                      <a:r>
                        <a:rPr kumimoji="0" lang="en-US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Ginjal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mengeluarkan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</a:t>
                      </a:r>
                      <a:r>
                        <a:rPr kumimoji="0" 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6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53">
            <a:extLst>
              <a:ext uri="{FF2B5EF4-FFF2-40B4-BE49-F238E27FC236}">
                <a16:creationId xmlns:a16="http://schemas.microsoft.com/office/drawing/2014/main" id="{18EDC0ED-FCD4-4820-90CA-5E5112AED1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09800" y="762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id-ID" sz="2800">
                <a:latin typeface="Tahoma" panose="020B0604030504040204" pitchFamily="34" charset="0"/>
              </a:rPr>
              <a:t>GANGGUAN KESEIMBANGAN ASAM BASA ASIDOSIS RESPIRATORIK</a:t>
            </a:r>
          </a:p>
        </p:txBody>
      </p:sp>
      <p:sp>
        <p:nvSpPr>
          <p:cNvPr id="29699" name="Rectangle 6">
            <a:extLst>
              <a:ext uri="{FF2B5EF4-FFF2-40B4-BE49-F238E27FC236}">
                <a16:creationId xmlns:a16="http://schemas.microsoft.com/office/drawing/2014/main" id="{D012E669-365D-49E9-A7A3-6C003E49A6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92A3E76E-897C-4721-918F-4EC2F2C53453}" type="slidenum">
              <a:rPr lang="en-US" altLang="id-ID" smtClean="0">
                <a:solidFill>
                  <a:srgbClr val="BCBCBC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pPr/>
              <a:t>14</a:t>
            </a:fld>
            <a:endParaRPr lang="en-US" altLang="id-ID">
              <a:solidFill>
                <a:srgbClr val="BCBCBC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63061" name="Group 1237">
            <a:extLst>
              <a:ext uri="{FF2B5EF4-FFF2-40B4-BE49-F238E27FC236}">
                <a16:creationId xmlns:a16="http://schemas.microsoft.com/office/drawing/2014/main" id="{AD472778-E3BC-4513-97C9-63ADA8D3D59A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1295400"/>
          <a:ext cx="8205787" cy="4002089"/>
        </p:xfrm>
        <a:graphic>
          <a:graphicData uri="http://schemas.openxmlformats.org/drawingml/2006/table">
            <a:tbl>
              <a:tblPr/>
              <a:tblGrid>
                <a:gridCol w="2121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3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1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49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45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DISORDER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pH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PRIMER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KOMPENSASI TUBUH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RESPON KOMPENSASI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ASIDOSIS RESPI</a:t>
                      </a:r>
                      <a:r>
                        <a:rPr kumimoji="0" lang="id-ID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RA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TORIK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PCO2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9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ASIDOSIS RESPIRATORIK</a:t>
                      </a:r>
                      <a:r>
                        <a:rPr kumimoji="0" lang="id-ID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terkompensasi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sebagian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PCO2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Ginjal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Menahan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HCO3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HCO3 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9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ASIDOSIS RESPIRATORIK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terkompensasi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 PENUH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Normal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PCO2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Ginjal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 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menahan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HCO3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HCO3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8A8947A-A433-40C7-9009-1A59D0F166CD}"/>
              </a:ext>
            </a:extLst>
          </p:cNvPr>
          <p:cNvCxnSpPr/>
          <p:nvPr/>
        </p:nvCxnSpPr>
        <p:spPr>
          <a:xfrm rot="5400000" flipH="1" flipV="1">
            <a:off x="9485313" y="4229101"/>
            <a:ext cx="230188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984ED16-94E6-4386-833A-BC0FB6EDD5DB}"/>
              </a:ext>
            </a:extLst>
          </p:cNvPr>
          <p:cNvCxnSpPr/>
          <p:nvPr/>
        </p:nvCxnSpPr>
        <p:spPr>
          <a:xfrm rot="5400000" flipH="1" flipV="1">
            <a:off x="6132514" y="2398714"/>
            <a:ext cx="230187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1F2E61C-2205-4B14-8329-14F3AE15091F}"/>
              </a:ext>
            </a:extLst>
          </p:cNvPr>
          <p:cNvCxnSpPr/>
          <p:nvPr/>
        </p:nvCxnSpPr>
        <p:spPr>
          <a:xfrm rot="5400000" flipH="1" flipV="1">
            <a:off x="6134101" y="3084513"/>
            <a:ext cx="230187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1D3A9E1-4383-4D80-BFCA-460641A7D288}"/>
              </a:ext>
            </a:extLst>
          </p:cNvPr>
          <p:cNvCxnSpPr/>
          <p:nvPr/>
        </p:nvCxnSpPr>
        <p:spPr>
          <a:xfrm rot="5400000" flipH="1" flipV="1">
            <a:off x="6134101" y="4303713"/>
            <a:ext cx="230187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14CBAC4-2FA3-4B9B-BB1B-31DE2EEC984D}"/>
              </a:ext>
            </a:extLst>
          </p:cNvPr>
          <p:cNvCxnSpPr/>
          <p:nvPr/>
        </p:nvCxnSpPr>
        <p:spPr>
          <a:xfrm rot="5400000" flipH="1" flipV="1">
            <a:off x="9563100" y="3086100"/>
            <a:ext cx="23018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977" name="Rectangle 1153">
            <a:extLst>
              <a:ext uri="{FF2B5EF4-FFF2-40B4-BE49-F238E27FC236}">
                <a16:creationId xmlns:a16="http://schemas.microsoft.com/office/drawing/2014/main" id="{23DEC239-2674-4999-96B1-18FD37D90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05200" y="76200"/>
            <a:ext cx="64770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GANGGUAN KESEIMBANGAN ASAM BASA ALKALOSIS RESPIRATORIK</a:t>
            </a:r>
            <a:r>
              <a:rPr lang="id-ID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30723" name="Rectangle 6">
            <a:extLst>
              <a:ext uri="{FF2B5EF4-FFF2-40B4-BE49-F238E27FC236}">
                <a16:creationId xmlns:a16="http://schemas.microsoft.com/office/drawing/2014/main" id="{5423414D-8843-4152-B029-6C1737522C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5ADD7D2B-9332-4408-B294-3DA88CEEB436}" type="slidenum">
              <a:rPr lang="en-US" altLang="id-ID" smtClean="0">
                <a:solidFill>
                  <a:srgbClr val="BCBCBC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pPr/>
              <a:t>15</a:t>
            </a:fld>
            <a:endParaRPr lang="en-US" altLang="id-ID">
              <a:solidFill>
                <a:srgbClr val="BCBCBC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63061" name="Group 1237">
            <a:extLst>
              <a:ext uri="{FF2B5EF4-FFF2-40B4-BE49-F238E27FC236}">
                <a16:creationId xmlns:a16="http://schemas.microsoft.com/office/drawing/2014/main" id="{8854DE2F-97B0-479D-A633-6B26C48835D9}"/>
              </a:ext>
            </a:extLst>
          </p:cNvPr>
          <p:cNvGraphicFramePr>
            <a:graphicFrameLocks noGrp="1"/>
          </p:cNvGraphicFramePr>
          <p:nvPr/>
        </p:nvGraphicFramePr>
        <p:xfrm>
          <a:off x="2309814" y="1295400"/>
          <a:ext cx="7570786" cy="4002089"/>
        </p:xfrm>
        <a:graphic>
          <a:graphicData uri="http://schemas.openxmlformats.org/drawingml/2006/table">
            <a:tbl>
              <a:tblPr/>
              <a:tblGrid>
                <a:gridCol w="19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9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39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45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DISORDER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pH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PRIMER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KOMPENSASI TUBUH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RESPON KOMPENSASI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ALKALOSIS RESPIARTORIK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PCO2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9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ALKALOSIS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RESPIRATORIKterkompensasi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sebagian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PCO2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Ginjal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Mengeluarkan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HCO3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HCO3 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9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ALKALOSIS RESPIRATORIK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terkompensasi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</a:rPr>
                        <a:t> PENUH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Normal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PCO2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Ginjal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 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mengeluarkan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sym typeface="Symbol" pitchFamily="18" charset="2"/>
                        </a:rPr>
                        <a:t> HCO3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HCO3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93FEF57-3CA0-4BD2-96FF-DAB98EE2C520}"/>
              </a:ext>
            </a:extLst>
          </p:cNvPr>
          <p:cNvCxnSpPr/>
          <p:nvPr/>
        </p:nvCxnSpPr>
        <p:spPr>
          <a:xfrm rot="5400000" flipH="1" flipV="1">
            <a:off x="4684713" y="2400301"/>
            <a:ext cx="230188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C57DDD1-369D-458F-9F15-14256F2B6CD3}"/>
              </a:ext>
            </a:extLst>
          </p:cNvPr>
          <p:cNvCxnSpPr/>
          <p:nvPr/>
        </p:nvCxnSpPr>
        <p:spPr>
          <a:xfrm rot="5400000" flipH="1" flipV="1">
            <a:off x="4686300" y="3086100"/>
            <a:ext cx="23018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490F32B-815B-44D2-8F83-36D237817B8A}"/>
              </a:ext>
            </a:extLst>
          </p:cNvPr>
          <p:cNvCxnSpPr/>
          <p:nvPr/>
        </p:nvCxnSpPr>
        <p:spPr>
          <a:xfrm rot="5400000">
            <a:off x="6135688" y="2400300"/>
            <a:ext cx="22701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1291500-6575-4DE1-8D22-11C5BC818070}"/>
              </a:ext>
            </a:extLst>
          </p:cNvPr>
          <p:cNvCxnSpPr/>
          <p:nvPr/>
        </p:nvCxnSpPr>
        <p:spPr>
          <a:xfrm rot="5400000">
            <a:off x="6135688" y="3086100"/>
            <a:ext cx="22701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1E2264E-C41A-43A8-B4FE-9B72BA57B727}"/>
              </a:ext>
            </a:extLst>
          </p:cNvPr>
          <p:cNvCxnSpPr/>
          <p:nvPr/>
        </p:nvCxnSpPr>
        <p:spPr>
          <a:xfrm rot="5400000">
            <a:off x="6135688" y="4305300"/>
            <a:ext cx="22701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3318722-CFB1-4A27-ABB6-5C2B257CC43D}"/>
              </a:ext>
            </a:extLst>
          </p:cNvPr>
          <p:cNvCxnSpPr/>
          <p:nvPr/>
        </p:nvCxnSpPr>
        <p:spPr>
          <a:xfrm rot="5400000">
            <a:off x="9488488" y="4227513"/>
            <a:ext cx="227013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F5A83B4-FD70-4E20-BF76-A9FB5D7C61C0}"/>
              </a:ext>
            </a:extLst>
          </p:cNvPr>
          <p:cNvCxnSpPr/>
          <p:nvPr/>
        </p:nvCxnSpPr>
        <p:spPr>
          <a:xfrm rot="5400000">
            <a:off x="9488488" y="3086100"/>
            <a:ext cx="22701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6F805B55-C87D-480C-AEF4-D6A6545866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46325" y="287339"/>
            <a:ext cx="7543800" cy="1449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id-ID"/>
              <a:t>Contoh Kasus </a:t>
            </a:r>
            <a:br>
              <a:rPr lang="en-US" altLang="id-ID"/>
            </a:br>
            <a:r>
              <a:rPr lang="en-US" altLang="id-ID" sz="2000"/>
              <a:t>(lihat table biru)</a:t>
            </a:r>
            <a:endParaRPr lang="en-US" alt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31E10-7F41-4DB1-9497-E17B43979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534400" cy="4525963"/>
          </a:xfrm>
        </p:spPr>
        <p:txBody>
          <a:bodyPr>
            <a:normAutofit/>
          </a:bodyPr>
          <a:lstStyle/>
          <a:p>
            <a:pPr marL="0" indent="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 err="1"/>
              <a:t>Klien</a:t>
            </a:r>
            <a:r>
              <a:rPr lang="en-US" dirty="0"/>
              <a:t> An. A, 15 </a:t>
            </a:r>
            <a:r>
              <a:rPr lang="en-US" dirty="0" err="1"/>
              <a:t>thn</a:t>
            </a:r>
            <a:r>
              <a:rPr lang="en-US" dirty="0"/>
              <a:t>, BB : 20 Kg. </a:t>
            </a:r>
            <a:r>
              <a:rPr lang="en-US" dirty="0" err="1"/>
              <a:t>terpasang</a:t>
            </a:r>
            <a:r>
              <a:rPr lang="en-US" dirty="0"/>
              <a:t> ventilator </a:t>
            </a:r>
            <a:r>
              <a:rPr lang="en-US" dirty="0" err="1"/>
              <a:t>dengan</a:t>
            </a:r>
            <a:r>
              <a:rPr lang="en-US" dirty="0"/>
              <a:t> Mode PC. 12  RR.10  PEEP 5   FiO2 40 %.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 err="1"/>
              <a:t>Hasil</a:t>
            </a:r>
            <a:r>
              <a:rPr lang="en-US" dirty="0"/>
              <a:t> AGD :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PH : 7.30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PO2 : 109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PCO2 : 55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HCO3 : 23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BE : -1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 err="1"/>
              <a:t>Pertanyaan</a:t>
            </a:r>
            <a:r>
              <a:rPr lang="en-US" dirty="0"/>
              <a:t> : </a:t>
            </a:r>
          </a:p>
          <a:p>
            <a:pPr marL="0" indent="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 err="1"/>
              <a:t>Sebutkan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AGD </a:t>
            </a:r>
            <a:r>
              <a:rPr lang="en-US" dirty="0" err="1"/>
              <a:t>diatas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C32243D7-13C4-48E3-907A-4A35D14796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274638"/>
            <a:ext cx="8229600" cy="8683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id-ID"/>
              <a:t>Contoh Kasus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F3EF9-B68B-4E94-AF67-A815CEEEF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371601"/>
            <a:ext cx="8534400" cy="4754563"/>
          </a:xfrm>
        </p:spPr>
        <p:txBody>
          <a:bodyPr/>
          <a:lstStyle/>
          <a:p>
            <a:pPr marL="0" indent="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 err="1"/>
              <a:t>Klien</a:t>
            </a:r>
            <a:r>
              <a:rPr lang="en-US" dirty="0"/>
              <a:t> tn. A, 15 </a:t>
            </a:r>
            <a:r>
              <a:rPr lang="en-US" dirty="0" err="1"/>
              <a:t>thn</a:t>
            </a:r>
            <a:r>
              <a:rPr lang="en-US" dirty="0"/>
              <a:t>, BB : 20 Kg. </a:t>
            </a:r>
            <a:r>
              <a:rPr lang="en-US" dirty="0" err="1"/>
              <a:t>terpasang</a:t>
            </a:r>
            <a:r>
              <a:rPr lang="en-US" dirty="0"/>
              <a:t> ventilator </a:t>
            </a:r>
            <a:r>
              <a:rPr lang="en-US" dirty="0" err="1"/>
              <a:t>dengan</a:t>
            </a:r>
            <a:r>
              <a:rPr lang="en-US" dirty="0"/>
              <a:t> Mode PC. 12  RR.14  PEEP 5   FiO2 40 %.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 err="1"/>
              <a:t>Hasil</a:t>
            </a:r>
            <a:r>
              <a:rPr lang="en-US" dirty="0"/>
              <a:t> AGD :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PH : 7.50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PO2 : 112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PCO2 : 28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HCO3 : 21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/>
              <a:t>BE : -1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 err="1"/>
              <a:t>Pertanyaan</a:t>
            </a:r>
            <a:r>
              <a:rPr lang="en-US" dirty="0"/>
              <a:t> : </a:t>
            </a:r>
          </a:p>
          <a:p>
            <a:pPr marL="0" indent="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dirty="0" err="1"/>
              <a:t>Sebutkan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AGD </a:t>
            </a:r>
            <a:r>
              <a:rPr lang="en-US" dirty="0" err="1"/>
              <a:t>diatas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7AA60100-A110-4D0B-AA77-ACE12DA4FFF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733925" y="304800"/>
            <a:ext cx="5713413" cy="431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sz="3600"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PENUTUP BELAJAR</a:t>
            </a:r>
            <a:br>
              <a:rPr lang="en-US" altLang="en-US" sz="3600" b="1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endParaRPr lang="en-US" altLang="en-US" sz="3600" b="1">
              <a:solidFill>
                <a:schemeClr val="tx1"/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5513EC68-312B-4698-A5E6-4193C2B2A3CB}"/>
              </a:ext>
            </a:extLst>
          </p:cNvPr>
          <p:cNvSpPr>
            <a:spLocks noGrp="1"/>
          </p:cNvSpPr>
          <p:nvPr>
            <p:ph idx="4294967295"/>
          </p:nvPr>
        </p:nvSpPr>
        <p:spPr bwMode="auto">
          <a:xfrm>
            <a:off x="1177925" y="1727200"/>
            <a:ext cx="9975850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buFontTx/>
              <a:buNone/>
            </a:pPr>
            <a:r>
              <a:rPr lang="ar-AE" altLang="en-US" sz="2400" b="1">
                <a:latin typeface="Gill Sans MT Condensed" panose="020B0506020104020203" pitchFamily="34" charset="0"/>
                <a:ea typeface="Arial Unicode MS" pitchFamily="34" charset="-128"/>
                <a:cs typeface="Tahoma" panose="020B0604030504040204" pitchFamily="34" charset="0"/>
              </a:rPr>
              <a:t>بِسْمِ اللَّهِ الرَّحْمَنِ الرَّحِيمِ</a:t>
            </a:r>
            <a:endParaRPr lang="en-US" altLang="en-US" sz="2400" b="1">
              <a:latin typeface="Gill Sans MT Condensed" panose="020B0506020104020203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/>
            <a:endParaRPr lang="ar-AE" altLang="en-US" sz="2400" b="1">
              <a:latin typeface="Gill Sans MT Condensed" panose="020B0506020104020203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>
              <a:buFontTx/>
              <a:buNone/>
            </a:pPr>
            <a:r>
              <a:rPr lang="ar-AE" altLang="en-US" sz="2400" b="1">
                <a:latin typeface="Gill Sans MT Condensed" panose="020B0506020104020203" pitchFamily="34" charset="0"/>
                <a:ea typeface="Arial Unicode MS" pitchFamily="34" charset="-128"/>
                <a:cs typeface="Tahoma" panose="020B0604030504040204" pitchFamily="34" charset="0"/>
              </a:rPr>
              <a:t>اَللَّهُمَّ أَرِنَا الْحَقَّ حَقًّا وَارْزُقْنَا اتِّـبَاعَه ُ وَأَرِنَا الْبَاطِلَ بَاطِلاً وَارْزُقْنَا اجْتِنَابَهُ</a:t>
            </a:r>
            <a:endParaRPr lang="en-US" altLang="en-US" sz="2400" b="1">
              <a:latin typeface="Gill Sans MT Condensed" panose="020B0506020104020203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/>
            <a:endParaRPr lang="en-US" altLang="en-US" sz="2400" b="1">
              <a:latin typeface="Gill Sans MT Condensed" panose="020B0506020104020203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/>
            <a:endParaRPr lang="ar-AE" altLang="en-US" sz="2400" b="1">
              <a:latin typeface="Gill Sans MT Condensed" panose="020B0506020104020203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300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Ya Allah Tunjukkanlah kepada kami kebenaran sehinggga kami dapat mengikutinya, Dan tunjukkanlah kepada kami keburukan sehingga kami dapat menjauhinya.</a:t>
            </a:r>
          </a:p>
          <a:p>
            <a:endParaRPr lang="en-US" altLang="en-US" sz="2400">
              <a:latin typeface="Gill Sans MT Condensed" panose="020B0506020104020203" pitchFamily="34" charset="0"/>
              <a:ea typeface="Arial Unicode MS" pitchFamily="34" charset="-128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0114FEC4-15DB-4C68-89A9-65EE7D0C38F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38288" y="2744860"/>
            <a:ext cx="8915400" cy="13682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sz="5400" dirty="0">
                <a:solidFill>
                  <a:schemeClr val="tx1"/>
                </a:solidFill>
              </a:rPr>
              <a:t>Analisa Gas Darah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962F099-CF07-4883-AD89-835274426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959350"/>
            <a:ext cx="95392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/>
            <a:r>
              <a:rPr lang="en-US" altLang="en-US" dirty="0" err="1">
                <a:latin typeface="Berlin Sans FB Demi" panose="020E0802020502020306" pitchFamily="34" charset="0"/>
              </a:rPr>
              <a:t>Istiqomah</a:t>
            </a:r>
            <a:r>
              <a:rPr lang="en-US" altLang="en-US" dirty="0">
                <a:latin typeface="Berlin Sans FB Demi" panose="020E0802020502020306" pitchFamily="34" charset="0"/>
              </a:rPr>
              <a:t> Rosidah</a:t>
            </a:r>
          </a:p>
          <a:p>
            <a:pPr algn="ctr"/>
            <a:r>
              <a:rPr lang="en-US" altLang="en-US" dirty="0" err="1">
                <a:latin typeface="Berlin Sans FB Demi" panose="020E0802020502020306" pitchFamily="34" charset="0"/>
              </a:rPr>
              <a:t>Disampaikan</a:t>
            </a:r>
            <a:r>
              <a:rPr lang="en-US" altLang="en-US" dirty="0">
                <a:latin typeface="Berlin Sans FB Demi" panose="020E0802020502020306" pitchFamily="34" charset="0"/>
              </a:rPr>
              <a:t> pada </a:t>
            </a:r>
            <a:r>
              <a:rPr lang="en-US" altLang="en-US" dirty="0" err="1">
                <a:latin typeface="Berlin Sans FB Demi" panose="020E0802020502020306" pitchFamily="34" charset="0"/>
              </a:rPr>
              <a:t>Materi</a:t>
            </a:r>
            <a:r>
              <a:rPr lang="en-US" altLang="en-US" dirty="0">
                <a:latin typeface="Berlin Sans FB Demi" panose="020E0802020502020306" pitchFamily="34" charset="0"/>
              </a:rPr>
              <a:t> </a:t>
            </a:r>
            <a:r>
              <a:rPr lang="en-US" altLang="en-US" dirty="0" err="1">
                <a:latin typeface="Berlin Sans FB Demi" panose="020E0802020502020306" pitchFamily="34" charset="0"/>
              </a:rPr>
              <a:t>Fisika</a:t>
            </a:r>
            <a:r>
              <a:rPr lang="en-US" altLang="en-US" dirty="0">
                <a:latin typeface="Berlin Sans FB Demi" panose="020E0802020502020306" pitchFamily="34" charset="0"/>
              </a:rPr>
              <a:t> </a:t>
            </a:r>
            <a:r>
              <a:rPr lang="en-US" altLang="en-US" dirty="0" err="1">
                <a:latin typeface="Berlin Sans FB Demi" panose="020E0802020502020306" pitchFamily="34" charset="0"/>
              </a:rPr>
              <a:t>Biokimia</a:t>
            </a:r>
            <a:r>
              <a:rPr lang="en-US" altLang="en-US" dirty="0">
                <a:latin typeface="Berlin Sans FB Demi" panose="020E0802020502020306" pitchFamily="34" charset="0"/>
              </a:rPr>
              <a:t> </a:t>
            </a:r>
            <a:r>
              <a:rPr lang="en-US" altLang="en-US" dirty="0" err="1">
                <a:latin typeface="Berlin Sans FB Demi" panose="020E0802020502020306" pitchFamily="34" charset="0"/>
              </a:rPr>
              <a:t>Anestesi</a:t>
            </a:r>
            <a:endParaRPr lang="en-US" altLang="en-US" dirty="0">
              <a:latin typeface="Berlin Sans FB Demi" panose="020E0802020502020306" pitchFamily="34" charset="0"/>
            </a:endParaRPr>
          </a:p>
          <a:p>
            <a:pPr algn="ctr"/>
            <a:r>
              <a:rPr lang="id-ID" altLang="en-US" dirty="0">
                <a:latin typeface="Berlin Sans FB Demi" panose="020E0802020502020306" pitchFamily="34" charset="0"/>
              </a:rPr>
              <a:t>202</a:t>
            </a:r>
            <a:r>
              <a:rPr lang="en-ID" altLang="en-US" dirty="0">
                <a:latin typeface="Berlin Sans FB Demi" panose="020E0802020502020306" pitchFamily="34" charset="0"/>
              </a:rPr>
              <a:t>2</a:t>
            </a:r>
            <a:endParaRPr lang="en-US" altLang="en-US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28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DAC4888-890C-4988-B46E-1C3D1AABEF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46325" y="287339"/>
            <a:ext cx="7543800" cy="1449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id-ID" altLang="id-ID">
                <a:latin typeface="Chalkboard"/>
              </a:rPr>
              <a:t>Apa itu AGD</a:t>
            </a:r>
            <a:r>
              <a:rPr lang="en-US" altLang="id-ID">
                <a:latin typeface="Chalkboard"/>
              </a:rPr>
              <a:t>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BA01C89-70C6-44C1-BBCE-9DCBB47EF9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2650" y="1690689"/>
            <a:ext cx="7886700" cy="4351337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id-ID" altLang="id-ID" sz="2800" b="1" u="sng">
                <a:latin typeface="Chalkboard"/>
              </a:rPr>
              <a:t>Pemeriksaan penunjang </a:t>
            </a:r>
            <a:r>
              <a:rPr lang="id-ID" altLang="id-ID" sz="2800">
                <a:latin typeface="Chalkboard"/>
              </a:rPr>
              <a:t>yang menunjukkan :</a:t>
            </a:r>
            <a:endParaRPr lang="en-US" altLang="id-ID" sz="2800">
              <a:latin typeface="Chalkboard"/>
            </a:endParaRPr>
          </a:p>
          <a:p>
            <a:pPr lvl="1" fontAlgn="auto">
              <a:spcAft>
                <a:spcPts val="0"/>
              </a:spcAft>
              <a:buNone/>
              <a:defRPr/>
            </a:pPr>
            <a:r>
              <a:rPr lang="en-US" altLang="id-ID" sz="2800">
                <a:latin typeface="Chalkboard"/>
              </a:rPr>
              <a:t>pH / PaCO</a:t>
            </a:r>
            <a:r>
              <a:rPr lang="en-US" altLang="id-ID" sz="2800" baseline="-25000">
                <a:latin typeface="Chalkboard"/>
              </a:rPr>
              <a:t>2</a:t>
            </a:r>
            <a:r>
              <a:rPr lang="en-US" altLang="id-ID" sz="2800">
                <a:latin typeface="Chalkboard"/>
              </a:rPr>
              <a:t> / PaO</a:t>
            </a:r>
            <a:r>
              <a:rPr lang="en-US" altLang="id-ID" sz="2800" baseline="-25000">
                <a:latin typeface="Chalkboard"/>
              </a:rPr>
              <a:t>2</a:t>
            </a:r>
            <a:r>
              <a:rPr lang="en-US" altLang="id-ID" sz="2800">
                <a:latin typeface="Chalkboard"/>
              </a:rPr>
              <a:t> / HCO</a:t>
            </a:r>
            <a:r>
              <a:rPr lang="en-US" altLang="id-ID" sz="2800" baseline="-25000">
                <a:latin typeface="Chalkboard"/>
              </a:rPr>
              <a:t>3</a:t>
            </a:r>
            <a:r>
              <a:rPr lang="en-US" altLang="id-ID" sz="2800">
                <a:latin typeface="Chalkboard"/>
              </a:rPr>
              <a:t> / O</a:t>
            </a:r>
            <a:r>
              <a:rPr lang="en-US" altLang="id-ID" sz="2800" baseline="-25000">
                <a:latin typeface="Chalkboard"/>
              </a:rPr>
              <a:t>2</a:t>
            </a:r>
            <a:r>
              <a:rPr lang="en-US" altLang="id-ID" sz="2800">
                <a:latin typeface="Chalkboard"/>
              </a:rPr>
              <a:t>sat / BE</a:t>
            </a:r>
            <a:endParaRPr lang="id-ID" altLang="id-ID" sz="2800">
              <a:latin typeface="Chalkboard"/>
            </a:endParaRPr>
          </a:p>
          <a:p>
            <a:pPr lvl="1" fontAlgn="auto">
              <a:spcAft>
                <a:spcPts val="0"/>
              </a:spcAft>
              <a:buNone/>
              <a:defRPr/>
            </a:pPr>
            <a:endParaRPr lang="en-US" altLang="id-ID" sz="2800">
              <a:latin typeface="Chalkboard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id-ID" altLang="id-ID" sz="2800">
                <a:latin typeface="Chalkboard"/>
              </a:rPr>
              <a:t>Nilai normal :</a:t>
            </a:r>
            <a:endParaRPr lang="en-US" altLang="id-ID" sz="2800">
              <a:latin typeface="Chalkboard"/>
            </a:endParaRPr>
          </a:p>
          <a:p>
            <a:pPr lvl="1" fontAlgn="auto">
              <a:spcAft>
                <a:spcPts val="0"/>
              </a:spcAft>
              <a:buNone/>
              <a:defRPr/>
            </a:pPr>
            <a:r>
              <a:rPr lang="en-US" altLang="id-ID" sz="2800">
                <a:latin typeface="Chalkboard"/>
              </a:rPr>
              <a:t>pH </a:t>
            </a:r>
            <a:r>
              <a:rPr lang="id-ID" altLang="id-ID" sz="2800">
                <a:latin typeface="Chalkboard"/>
              </a:rPr>
              <a:t>:</a:t>
            </a:r>
            <a:r>
              <a:rPr lang="en-US" altLang="id-ID" sz="2800">
                <a:latin typeface="Chalkboard"/>
              </a:rPr>
              <a:t> 7.35 - 7.45</a:t>
            </a:r>
          </a:p>
          <a:p>
            <a:pPr lvl="1" fontAlgn="auto">
              <a:spcAft>
                <a:spcPts val="0"/>
              </a:spcAft>
              <a:buNone/>
              <a:defRPr/>
            </a:pPr>
            <a:r>
              <a:rPr lang="en-US" altLang="id-ID" sz="2800">
                <a:latin typeface="Chalkboard"/>
              </a:rPr>
              <a:t>PaCO</a:t>
            </a:r>
            <a:r>
              <a:rPr lang="en-US" altLang="id-ID" sz="2800" baseline="-25000">
                <a:latin typeface="Chalkboard"/>
              </a:rPr>
              <a:t>2</a:t>
            </a:r>
            <a:r>
              <a:rPr lang="en-US" altLang="id-ID" sz="2800">
                <a:latin typeface="Chalkboard"/>
              </a:rPr>
              <a:t> </a:t>
            </a:r>
            <a:r>
              <a:rPr lang="id-ID" altLang="id-ID" sz="2800">
                <a:latin typeface="Chalkboard"/>
              </a:rPr>
              <a:t>: </a:t>
            </a:r>
            <a:r>
              <a:rPr lang="en-US" altLang="id-ID" sz="2800">
                <a:latin typeface="Chalkboard"/>
              </a:rPr>
              <a:t>35-45 mmHg</a:t>
            </a:r>
          </a:p>
          <a:p>
            <a:pPr lvl="1" fontAlgn="auto">
              <a:spcAft>
                <a:spcPts val="0"/>
              </a:spcAft>
              <a:buNone/>
              <a:defRPr/>
            </a:pPr>
            <a:r>
              <a:rPr lang="en-US" altLang="id-ID" sz="2800">
                <a:latin typeface="Chalkboard"/>
              </a:rPr>
              <a:t>PaO</a:t>
            </a:r>
            <a:r>
              <a:rPr lang="en-US" altLang="id-ID" sz="2800" baseline="-25000">
                <a:latin typeface="Chalkboard"/>
              </a:rPr>
              <a:t>2 </a:t>
            </a:r>
            <a:r>
              <a:rPr lang="id-ID" altLang="id-ID" sz="2800">
                <a:latin typeface="Chalkboard"/>
              </a:rPr>
              <a:t>: </a:t>
            </a:r>
            <a:r>
              <a:rPr lang="en-US" altLang="id-ID" sz="2800">
                <a:latin typeface="Chalkboard"/>
              </a:rPr>
              <a:t> 80-100 mmHg</a:t>
            </a:r>
          </a:p>
          <a:p>
            <a:pPr lvl="1" fontAlgn="auto">
              <a:spcAft>
                <a:spcPts val="0"/>
              </a:spcAft>
              <a:buNone/>
              <a:defRPr/>
            </a:pPr>
            <a:r>
              <a:rPr lang="en-US" altLang="id-ID" sz="2800">
                <a:latin typeface="Chalkboard"/>
              </a:rPr>
              <a:t>HCO</a:t>
            </a:r>
            <a:r>
              <a:rPr lang="en-US" altLang="id-ID" sz="2800" baseline="-25000">
                <a:latin typeface="Chalkboard"/>
              </a:rPr>
              <a:t>3</a:t>
            </a:r>
            <a:r>
              <a:rPr lang="en-US" altLang="id-ID" sz="2800">
                <a:latin typeface="Chalkboard"/>
              </a:rPr>
              <a:t> </a:t>
            </a:r>
            <a:r>
              <a:rPr lang="id-ID" altLang="id-ID" sz="2800">
                <a:latin typeface="Chalkboard"/>
              </a:rPr>
              <a:t>: </a:t>
            </a:r>
            <a:r>
              <a:rPr lang="en-US" altLang="id-ID" sz="2800">
                <a:latin typeface="Chalkboard"/>
              </a:rPr>
              <a:t>2</a:t>
            </a:r>
            <a:r>
              <a:rPr lang="id-ID" altLang="id-ID" sz="2800">
                <a:latin typeface="Chalkboard"/>
              </a:rPr>
              <a:t>2</a:t>
            </a:r>
            <a:r>
              <a:rPr lang="en-US" altLang="id-ID" sz="2800">
                <a:latin typeface="Chalkboard"/>
              </a:rPr>
              <a:t>-2</a:t>
            </a:r>
            <a:r>
              <a:rPr lang="id-ID" altLang="id-ID" sz="2800">
                <a:latin typeface="Chalkboard"/>
              </a:rPr>
              <a:t>6</a:t>
            </a:r>
            <a:endParaRPr lang="en-US" altLang="id-ID" sz="2800">
              <a:latin typeface="Chalkboard"/>
            </a:endParaRPr>
          </a:p>
          <a:p>
            <a:pPr lvl="1" fontAlgn="auto">
              <a:spcAft>
                <a:spcPts val="0"/>
              </a:spcAft>
              <a:buNone/>
              <a:defRPr/>
            </a:pPr>
            <a:r>
              <a:rPr lang="en-US" altLang="id-ID" sz="2800">
                <a:latin typeface="Chalkboard"/>
              </a:rPr>
              <a:t>O</a:t>
            </a:r>
            <a:r>
              <a:rPr lang="en-US" altLang="id-ID" sz="2800" baseline="-25000">
                <a:latin typeface="Chalkboard"/>
              </a:rPr>
              <a:t>2</a:t>
            </a:r>
            <a:r>
              <a:rPr lang="en-US" altLang="id-ID" sz="2800">
                <a:latin typeface="Chalkboard"/>
              </a:rPr>
              <a:t>sat </a:t>
            </a:r>
            <a:r>
              <a:rPr lang="id-ID" altLang="id-ID" sz="2800">
                <a:latin typeface="Chalkboard"/>
              </a:rPr>
              <a:t>:</a:t>
            </a:r>
            <a:r>
              <a:rPr lang="en-US" altLang="id-ID" sz="2800">
                <a:latin typeface="Chalkboard"/>
              </a:rPr>
              <a:t> 95-100%</a:t>
            </a:r>
          </a:p>
          <a:p>
            <a:pPr lvl="1" fontAlgn="auto">
              <a:spcAft>
                <a:spcPts val="0"/>
              </a:spcAft>
              <a:buNone/>
              <a:defRPr/>
            </a:pPr>
            <a:r>
              <a:rPr lang="en-US" altLang="id-ID" sz="2800">
                <a:latin typeface="Chalkboard"/>
              </a:rPr>
              <a:t>Base Excess </a:t>
            </a:r>
            <a:r>
              <a:rPr lang="id-ID" altLang="id-ID" sz="2800">
                <a:latin typeface="Chalkboard"/>
              </a:rPr>
              <a:t>: </a:t>
            </a:r>
            <a:r>
              <a:rPr lang="en-US" altLang="id-ID" sz="2800">
                <a:latin typeface="Chalkboard"/>
              </a:rPr>
              <a:t>+/-</a:t>
            </a:r>
            <a:r>
              <a:rPr lang="id-ID" altLang="id-ID" sz="2800">
                <a:latin typeface="Chalkboard"/>
              </a:rPr>
              <a:t> </a:t>
            </a:r>
            <a:r>
              <a:rPr lang="en-US" altLang="id-ID" sz="2800">
                <a:latin typeface="Chalkboard"/>
              </a:rPr>
              <a:t>2</a:t>
            </a:r>
            <a:r>
              <a:rPr lang="id-ID" altLang="id-ID" sz="2800">
                <a:latin typeface="Chalkboard"/>
              </a:rPr>
              <a:t>,5</a:t>
            </a:r>
            <a:r>
              <a:rPr lang="en-US" altLang="id-ID" sz="2800">
                <a:latin typeface="Chalkboard"/>
              </a:rPr>
              <a:t> mEq/L</a:t>
            </a:r>
          </a:p>
          <a:p>
            <a:pPr lvl="1" fontAlgn="auto">
              <a:spcAft>
                <a:spcPts val="0"/>
              </a:spcAft>
              <a:buNone/>
              <a:defRPr/>
            </a:pPr>
            <a:endParaRPr lang="en-US" altLang="id-ID" sz="2800">
              <a:latin typeface="Chalkboard"/>
            </a:endParaRPr>
          </a:p>
          <a:p>
            <a:pPr lvl="1" fontAlgn="auto">
              <a:spcAft>
                <a:spcPts val="0"/>
              </a:spcAft>
              <a:buNone/>
              <a:defRPr/>
            </a:pPr>
            <a:endParaRPr lang="en-US" altLang="id-ID" sz="2800">
              <a:latin typeface="Chalkboar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64018-60EE-4018-9CC7-3B7A06E05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78658"/>
            <a:ext cx="6858000" cy="857250"/>
          </a:xfrm>
          <a:solidFill>
            <a:schemeClr val="bg1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AGD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58883-4D2D-494E-B303-DEF5E81DC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039" y="1981200"/>
            <a:ext cx="8435975" cy="3943350"/>
          </a:xfrm>
        </p:spPr>
        <p:txBody>
          <a:bodyPr/>
          <a:lstStyle/>
          <a:p>
            <a:pPr marL="342900" indent="-342900" algn="just" fontAlgn="auto">
              <a:spcAft>
                <a:spcPts val="0"/>
              </a:spcAft>
              <a:defRPr/>
            </a:pPr>
            <a:r>
              <a:rPr lang="id-ID" sz="2800" dirty="0"/>
              <a:t>Membantu dalam menetapkan diagnosa</a:t>
            </a:r>
          </a:p>
          <a:p>
            <a:pPr marL="342900" indent="-342900" algn="just" fontAlgn="auto">
              <a:spcAft>
                <a:spcPts val="0"/>
              </a:spcAft>
              <a:defRPr/>
            </a:pPr>
            <a:r>
              <a:rPr lang="id-ID" sz="2800" dirty="0"/>
              <a:t>Membantu dalam manajemen respirasi</a:t>
            </a:r>
            <a:r>
              <a:rPr lang="en-US" sz="2800" dirty="0"/>
              <a:t> </a:t>
            </a:r>
            <a:endParaRPr lang="id-ID" sz="2800" dirty="0"/>
          </a:p>
          <a:p>
            <a:pPr marL="342900" indent="-342900" algn="just" fontAlgn="auto">
              <a:spcAft>
                <a:spcPts val="0"/>
              </a:spcAft>
              <a:defRPr/>
            </a:pPr>
            <a:r>
              <a:rPr lang="id-ID" sz="2800" dirty="0"/>
              <a:t>Menilai</a:t>
            </a:r>
            <a:r>
              <a:rPr lang="en-US" sz="2800" dirty="0"/>
              <a:t>/</a:t>
            </a:r>
            <a:r>
              <a:rPr lang="en-US" sz="2800" dirty="0" err="1"/>
              <a:t>evaluasi</a:t>
            </a:r>
            <a:r>
              <a:rPr lang="id-ID" sz="2800" dirty="0"/>
              <a:t> hasil terapi</a:t>
            </a:r>
            <a:r>
              <a:rPr lang="en-US" sz="2800" dirty="0"/>
              <a:t> (</a:t>
            </a:r>
            <a:r>
              <a:rPr lang="en-US" sz="2800" dirty="0" err="1"/>
              <a:t>hipo</a:t>
            </a:r>
            <a:r>
              <a:rPr lang="en-US" sz="2800" dirty="0"/>
              <a:t>/</a:t>
            </a:r>
            <a:r>
              <a:rPr lang="en-US" sz="2800" dirty="0" err="1"/>
              <a:t>hiperventilasi</a:t>
            </a:r>
            <a:r>
              <a:rPr lang="en-US" sz="2800" dirty="0"/>
              <a:t>)</a:t>
            </a:r>
          </a:p>
          <a:p>
            <a:pPr marL="342900" indent="-342900" algn="just" fontAlgn="auto">
              <a:spcAft>
                <a:spcPts val="0"/>
              </a:spcAft>
              <a:defRPr/>
            </a:pPr>
            <a:r>
              <a:rPr lang="en-US" sz="2800" dirty="0" err="1"/>
              <a:t>Mengetahui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pernafasan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bantuan</a:t>
            </a:r>
            <a:r>
              <a:rPr lang="en-US" sz="2800" dirty="0"/>
              <a:t> ventilator</a:t>
            </a:r>
            <a:endParaRPr lang="id-ID" sz="2800" dirty="0"/>
          </a:p>
          <a:p>
            <a:pPr marL="342900" indent="-342900" algn="just" fontAlgn="auto">
              <a:spcAft>
                <a:spcPts val="0"/>
              </a:spcAft>
              <a:defRPr/>
            </a:pPr>
            <a:r>
              <a:rPr lang="id-ID" sz="2800" dirty="0"/>
              <a:t>Asam / basa dapat mempengaruhi status kadar elektrolit penting</a:t>
            </a:r>
          </a:p>
          <a:p>
            <a:pPr marL="342900" indent="-342900" algn="just" fontAlgn="auto">
              <a:spcAft>
                <a:spcPts val="0"/>
              </a:spcAft>
              <a:defRPr/>
            </a:pPr>
            <a:r>
              <a:rPr lang="id-ID" sz="2800" dirty="0"/>
              <a:t>Membantu merencanakan perawatan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id-ID" sz="2800" dirty="0"/>
          </a:p>
          <a:p>
            <a:pPr marL="342900" indent="-342900" algn="just" fontAlgn="auto">
              <a:spcAft>
                <a:spcPts val="0"/>
              </a:spcAft>
              <a:defRPr/>
            </a:pPr>
            <a:endParaRPr lang="en-US" sz="2800" dirty="0"/>
          </a:p>
          <a:p>
            <a:pPr algn="just" fontAlgn="auto">
              <a:spcAft>
                <a:spcPts val="0"/>
              </a:spcAft>
              <a:buNone/>
              <a:defRPr/>
            </a:pPr>
            <a:endParaRPr lang="en-US" sz="1050" dirty="0">
              <a:latin typeface="Arial" charset="0"/>
            </a:endParaRPr>
          </a:p>
          <a:p>
            <a:pPr marL="342900" indent="-342900" algn="just" fontAlgn="auto">
              <a:spcAft>
                <a:spcPts val="0"/>
              </a:spcAft>
              <a:defRPr/>
            </a:pPr>
            <a:endParaRPr lang="id-ID" dirty="0"/>
          </a:p>
          <a:p>
            <a:pPr algn="just"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660A0-DF87-4A16-AA84-D5E73FAE7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6600" y="38100"/>
            <a:ext cx="7704138" cy="952500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Allen’s Test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F3C277EB-EFE3-46FC-B6DA-5782BA9ED4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62150" y="1752600"/>
            <a:ext cx="8229600" cy="4438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</a:pPr>
            <a:r>
              <a:rPr lang="en-US" altLang="id-ID">
                <a:latin typeface="Arial" panose="020B0604020202020204" pitchFamily="34" charset="0"/>
                <a:cs typeface="Arial" panose="020B0604020202020204" pitchFamily="34" charset="0"/>
              </a:rPr>
              <a:t>Lakukan pembendungan arteri radialis dan ulnaris. Tangan akan putih kemudian pucat. Lepaskan aliran arteri ulnaris. Tes allen’s positif bila tangan kembali menjadi berwarna merah muda. </a:t>
            </a:r>
          </a:p>
        </p:txBody>
      </p:sp>
      <p:pic>
        <p:nvPicPr>
          <p:cNvPr id="20484" name="Picture 3">
            <a:extLst>
              <a:ext uri="{FF2B5EF4-FFF2-40B4-BE49-F238E27FC236}">
                <a16:creationId xmlns:a16="http://schemas.microsoft.com/office/drawing/2014/main" id="{AB60E3FE-B3AE-482F-8D01-F671D05D1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3543300"/>
            <a:ext cx="359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4">
            <a:extLst>
              <a:ext uri="{FF2B5EF4-FFF2-40B4-BE49-F238E27FC236}">
                <a16:creationId xmlns:a16="http://schemas.microsoft.com/office/drawing/2014/main" id="{9B21D417-A01A-4156-8FAD-D2BF20B85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600450"/>
            <a:ext cx="3551238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">
            <a:extLst>
              <a:ext uri="{FF2B5EF4-FFF2-40B4-BE49-F238E27FC236}">
                <a16:creationId xmlns:a16="http://schemas.microsoft.com/office/drawing/2014/main" id="{03170F4D-4906-44C6-B5D3-205B633A5A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46325" y="287339"/>
            <a:ext cx="7543800" cy="1449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id-ID"/>
          </a:p>
        </p:txBody>
      </p:sp>
      <p:sp>
        <p:nvSpPr>
          <p:cNvPr id="21507" name="Content Placeholder 1">
            <a:extLst>
              <a:ext uri="{FF2B5EF4-FFF2-40B4-BE49-F238E27FC236}">
                <a16:creationId xmlns:a16="http://schemas.microsoft.com/office/drawing/2014/main" id="{EB1BB8CB-97BC-4323-9F0E-D52D2ECBEF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46325" y="1846264"/>
            <a:ext cx="7543800" cy="4022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id-ID"/>
          </a:p>
        </p:txBody>
      </p:sp>
      <p:pic>
        <p:nvPicPr>
          <p:cNvPr id="21508" name="Picture 3">
            <a:extLst>
              <a:ext uri="{FF2B5EF4-FFF2-40B4-BE49-F238E27FC236}">
                <a16:creationId xmlns:a16="http://schemas.microsoft.com/office/drawing/2014/main" id="{F2E5B2D1-2BB7-40A1-BCE7-27A5F6C563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1941513"/>
            <a:ext cx="3868738" cy="411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4">
            <a:extLst>
              <a:ext uri="{FF2B5EF4-FFF2-40B4-BE49-F238E27FC236}">
                <a16:creationId xmlns:a16="http://schemas.microsoft.com/office/drawing/2014/main" id="{EAF3FDD4-795E-4797-9BB4-6F66C3319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" t="6667" r="7333" b="23334"/>
          <a:stretch>
            <a:fillRect/>
          </a:stretch>
        </p:blipFill>
        <p:spPr bwMode="auto">
          <a:xfrm>
            <a:off x="1893889" y="1825625"/>
            <a:ext cx="42767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85CF1-3B0B-492B-A831-4DFCB969E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0" y="152400"/>
            <a:ext cx="7667625" cy="857250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Kontra</a:t>
            </a:r>
            <a:r>
              <a:rPr lang="en-US" dirty="0"/>
              <a:t> </a:t>
            </a:r>
            <a:r>
              <a:rPr lang="en-US" dirty="0" err="1"/>
              <a:t>Indikasi</a:t>
            </a:r>
            <a:r>
              <a:rPr lang="id-ID" dirty="0"/>
              <a:t> Pengambilan Sample Darah AGD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429F2-5AE4-496F-B433-67884F4EE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8450" y="1714500"/>
            <a:ext cx="6686550" cy="4286250"/>
          </a:xfrm>
        </p:spPr>
        <p:txBody>
          <a:bodyPr/>
          <a:lstStyle/>
          <a:p>
            <a:pPr fontAlgn="auto">
              <a:spcAft>
                <a:spcPts val="0"/>
              </a:spcAft>
              <a:buNone/>
              <a:defRPr/>
            </a:pPr>
            <a:endParaRPr lang="en-US" sz="1050" dirty="0">
              <a:latin typeface="Arial" charset="0"/>
            </a:endParaRPr>
          </a:p>
          <a:p>
            <a:pPr marL="342900" indent="-342900" fontAlgn="auto">
              <a:spcAft>
                <a:spcPts val="0"/>
              </a:spcAft>
              <a:defRPr/>
            </a:pPr>
            <a:endParaRPr lang="id-ID" dirty="0"/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532" name="Content Placeholder 1">
            <a:extLst>
              <a:ext uri="{FF2B5EF4-FFF2-40B4-BE49-F238E27FC236}">
                <a16:creationId xmlns:a16="http://schemas.microsoft.com/office/drawing/2014/main" id="{220887CC-0972-4A8E-9448-DFB83DF1CC51}"/>
              </a:ext>
            </a:extLst>
          </p:cNvPr>
          <p:cNvSpPr txBox="1">
            <a:spLocks/>
          </p:cNvSpPr>
          <p:nvPr/>
        </p:nvSpPr>
        <p:spPr bwMode="auto">
          <a:xfrm>
            <a:off x="2133600" y="2057401"/>
            <a:ext cx="80010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7175" indent="-257175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id-ID" sz="2400">
                <a:latin typeface="Calibri" panose="020F0502020204030204" pitchFamily="34" charset="0"/>
                <a:cs typeface="Arial" panose="020B0604020202020204" pitchFamily="34" charset="0"/>
              </a:rPr>
              <a:t>Tempat punksi mengalami infeksi </a:t>
            </a:r>
            <a:r>
              <a:rPr lang="en-US" altLang="id-ID" sz="2400">
                <a:latin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luka, luka bakar, ulkus.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id-ID" sz="2400">
                <a:latin typeface="Calibri" panose="020F0502020204030204" pitchFamily="34" charset="0"/>
                <a:cs typeface="Arial" panose="020B0604020202020204" pitchFamily="34" charset="0"/>
              </a:rPr>
              <a:t>ALLEN’S  Test negatif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id-ID" sz="2400">
                <a:latin typeface="Calibri" panose="020F0502020204030204" pitchFamily="34" charset="0"/>
                <a:cs typeface="Arial" panose="020B0604020202020204" pitchFamily="34" charset="0"/>
              </a:rPr>
              <a:t>Sedang dalam pemberian terapy antikoagulan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id-ID" sz="2400">
                <a:latin typeface="Calibri" panose="020F0502020204030204" pitchFamily="34" charset="0"/>
                <a:cs typeface="Arial" panose="020B0604020202020204" pitchFamily="34" charset="0"/>
              </a:rPr>
              <a:t>Penyakit vaskular perifer berat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id-ID" sz="2400">
                <a:latin typeface="Calibri" panose="020F0502020204030204" pitchFamily="34" charset="0"/>
                <a:cs typeface="Arial" panose="020B0604020202020204" pitchFamily="34" charset="0"/>
              </a:rPr>
              <a:t>Pemasangan shunt pada daerah distal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id-ID" sz="24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80A7DC95-FD82-4178-BB1A-3A464ADDBE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276600" y="0"/>
            <a:ext cx="8458200" cy="1006475"/>
          </a:xfr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id-ID" altLang="id-ID"/>
              <a:t>Sampel AGD</a:t>
            </a: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31B1C85F-BE66-4FCA-9C8B-C96202E52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864" y="1928813"/>
            <a:ext cx="8491537" cy="3236912"/>
          </a:xfrm>
        </p:spPr>
        <p:txBody>
          <a:bodyPr>
            <a:normAutofit fontScale="92500" lnSpcReduction="10000"/>
          </a:bodyPr>
          <a:lstStyle/>
          <a:p>
            <a:pPr marL="342900" indent="-342900" algn="just" fontAlgn="auto">
              <a:spcAft>
                <a:spcPts val="0"/>
              </a:spcAft>
              <a:defRPr/>
            </a:pPr>
            <a:r>
              <a:rPr lang="id-ID" sz="3200" dirty="0">
                <a:latin typeface="+mj-lt"/>
              </a:rPr>
              <a:t>Kontaminasi dengan udara kamar akan menghasilkan kadar karbon dioksida rendah dan (umumnya) kadar oksigen normal. </a:t>
            </a:r>
          </a:p>
          <a:p>
            <a:pPr marL="342900" indent="-342900" algn="just" fontAlgn="auto">
              <a:spcAft>
                <a:spcPts val="0"/>
              </a:spcAft>
              <a:defRPr/>
            </a:pPr>
            <a:r>
              <a:rPr lang="id-ID" sz="3200" dirty="0">
                <a:latin typeface="+mj-lt"/>
              </a:rPr>
              <a:t>Penundaan dalam analisis (tanpa pendingin) dapat mengakibatkan oksigen rendah dan tingkat karbon dioksida yang tinggi sebagai hasil dari respirasi selular yang sedang berlangsung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6F05B469-F4F6-4EA4-A562-A118EA809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0" y="962026"/>
            <a:ext cx="7886700" cy="1325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id-ID" altLang="id-ID" sz="4800" b="1"/>
              <a:t>Informasi dari AGD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AF1A5D9-4BD8-487D-B2E8-79FCB7F323F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67000" y="2278063"/>
          <a:ext cx="6735364" cy="361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Unisa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sa Template" id="{01C0B388-DAB4-4B62-8663-29B294541376}" vid="{BC566AFA-7670-42A5-8056-188EF9295AD8}"/>
    </a:ext>
  </a:extLst>
</a:theme>
</file>

<file path=ppt/theme/theme2.xml><?xml version="1.0" encoding="utf-8"?>
<a:theme xmlns:a="http://schemas.openxmlformats.org/drawingml/2006/main" name="1_Presentation UNISA_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Unisa Template</Template>
  <TotalTime>786</TotalTime>
  <Words>637</Words>
  <Application>Microsoft Office PowerPoint</Application>
  <PresentationFormat>Widescreen</PresentationFormat>
  <Paragraphs>187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34" baseType="lpstr">
      <vt:lpstr>Century Gothic</vt:lpstr>
      <vt:lpstr>Arial</vt:lpstr>
      <vt:lpstr>Calibri</vt:lpstr>
      <vt:lpstr>Chalkboard</vt:lpstr>
      <vt:lpstr>Times New Roman</vt:lpstr>
      <vt:lpstr>Wingdings</vt:lpstr>
      <vt:lpstr>Book Antiqua</vt:lpstr>
      <vt:lpstr>Tahoma</vt:lpstr>
      <vt:lpstr>Comic Sans MS</vt:lpstr>
      <vt:lpstr>Symbol</vt:lpstr>
      <vt:lpstr>Wingdings 2</vt:lpstr>
      <vt:lpstr>MS PGothic</vt:lpstr>
      <vt:lpstr>Unisa Template</vt:lpstr>
      <vt:lpstr>1_Presentation UNISA_01</vt:lpstr>
      <vt:lpstr>1_Office Theme</vt:lpstr>
      <vt:lpstr>2_Office Theme</vt:lpstr>
      <vt:lpstr>PEMBUKA BELAJAR</vt:lpstr>
      <vt:lpstr>Analisa Gas Darah</vt:lpstr>
      <vt:lpstr>Apa itu AGD?</vt:lpstr>
      <vt:lpstr>Tujuan Pemeriksaan AGD</vt:lpstr>
      <vt:lpstr>Allen’s Test</vt:lpstr>
      <vt:lpstr>PowerPoint Presentation</vt:lpstr>
      <vt:lpstr>Kontra Indikasi Pengambilan Sample Darah AGD</vt:lpstr>
      <vt:lpstr>Sampel AGD</vt:lpstr>
      <vt:lpstr>Informasi dari AGD</vt:lpstr>
      <vt:lpstr>Jenis-Jenis Kelainan</vt:lpstr>
      <vt:lpstr> GANGGUAN KESEIMBANGAN ASAM BASA</vt:lpstr>
      <vt:lpstr> Kompensasi Tubuh Terhadap  GANGGUAN KESEIMBANGAN ASAM BASA</vt:lpstr>
      <vt:lpstr> GANGGUAN KESEIMBANGAN ASAM BASA (RESPIRASI)</vt:lpstr>
      <vt:lpstr>GANGGUAN KESEIMBANGAN ASAM BASA ASIDOSIS RESPIRATORIK</vt:lpstr>
      <vt:lpstr>GANGGUAN KESEIMBANGAN ASAM BASA ALKALOSIS RESPIRATORIK </vt:lpstr>
      <vt:lpstr>Contoh Kasus  (lihat table biru)</vt:lpstr>
      <vt:lpstr>Contoh Kasus</vt:lpstr>
      <vt:lpstr>PENUTUP BELAJAR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INTERPRETASI AGD</dc:title>
  <dc:creator>Yudi Elyas</dc:creator>
  <cp:lastModifiedBy>Isti Rosidah</cp:lastModifiedBy>
  <cp:revision>92</cp:revision>
  <dcterms:created xsi:type="dcterms:W3CDTF">2016-06-03T15:58:00Z</dcterms:created>
  <dcterms:modified xsi:type="dcterms:W3CDTF">2022-06-30T00:59:13Z</dcterms:modified>
</cp:coreProperties>
</file>