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8" r:id="rId1"/>
  </p:sldMasterIdLst>
  <p:notesMasterIdLst>
    <p:notesMasterId r:id="rId14"/>
  </p:notesMasterIdLst>
  <p:sldIdLst>
    <p:sldId id="256" r:id="rId2"/>
    <p:sldId id="257" r:id="rId3"/>
    <p:sldId id="270" r:id="rId4"/>
    <p:sldId id="263" r:id="rId5"/>
    <p:sldId id="269" r:id="rId6"/>
    <p:sldId id="275" r:id="rId7"/>
    <p:sldId id="276" r:id="rId8"/>
    <p:sldId id="277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80899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80900" name="Rectangl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80901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80902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80903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80905" name="Text Box 8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7705FBB8-A574-4A64-8704-618248E2EE5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907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BDF330-4976-456D-BF31-A0A7AC2CD705}" type="slidenum">
              <a:rPr lang="de-DE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/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28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4E6AF1-EABE-4699-BFC6-3AED54FE617A}" type="slidenum">
              <a:rPr lang="de-DE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/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82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A28DA2-E4AE-4798-9C07-83769BE026FA}" type="slidenum">
              <a:rPr lang="de-DE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DE"/>
          </a:p>
        </p:txBody>
      </p:sp>
      <p:sp>
        <p:nvSpPr>
          <p:cNvPr id="90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7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7705FBB8-A574-4A64-8704-618248E2EE5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051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99F6D-A681-4F14-8D8A-5157DDEF06A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320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1B624-4AEC-4998-BA66-172BE19924A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851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765A4-EF79-4CCB-B25C-9FEC424A849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475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61334-0770-467A-894F-29645E493EF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875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637B7-4A34-49CE-BE46-60151A482E8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807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DEDE6-6F8B-489C-B73D-A4B4535C598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939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5E020-B45E-4BBD-8E91-27543E464E0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520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FC37E-6C40-4820-A08C-514993BEBE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088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1F15E-DE9B-4787-A4A2-282E40C505D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340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66323-B322-44F3-AC5C-346EA2F026E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250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43BAE-BA5D-4B79-9C0A-CBDB1958F37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13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651290A-BEE1-4407-B58C-176FC76A8CE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/>
          <p:cNvSpPr txBox="1">
            <a:spLocks noChangeArrowheads="1"/>
          </p:cNvSpPr>
          <p:nvPr/>
        </p:nvSpPr>
        <p:spPr bwMode="auto">
          <a:xfrm>
            <a:off x="827088" y="981075"/>
            <a:ext cx="7391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4000">
                <a:latin typeface="Verdana" panose="020B0604030504040204" pitchFamily="34" charset="0"/>
                <a:cs typeface="Arial Unicode MS" panose="020B0604020202020204" pitchFamily="34" charset="-128"/>
              </a:rPr>
              <a:t>DOA BELAJAR</a:t>
            </a:r>
          </a:p>
        </p:txBody>
      </p:sp>
      <p:sp>
        <p:nvSpPr>
          <p:cNvPr id="81923" name="Rectangle 2"/>
          <p:cNvSpPr>
            <a:spLocks noChangeArrowheads="1"/>
          </p:cNvSpPr>
          <p:nvPr/>
        </p:nvSpPr>
        <p:spPr bwMode="auto">
          <a:xfrm>
            <a:off x="857250" y="3927475"/>
            <a:ext cx="7858125" cy="22145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2800">
                <a:cs typeface="Arial" panose="020B0604020202020204" pitchFamily="34" charset="0"/>
              </a:rPr>
              <a:t>“Aku ridho Allah SWT sebagai Tuhan ku, Islam sebagai agamaku, dan Nabi Muhammad sebagai Nabi dan Rasul, Ya Allah, tambahkanlah kepadaku ilmu dan berikanlah aku kefahaman”</a:t>
            </a:r>
          </a:p>
        </p:txBody>
      </p:sp>
      <p:pic>
        <p:nvPicPr>
          <p:cNvPr id="819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141538"/>
            <a:ext cx="57150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2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1679575"/>
            <a:ext cx="3133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0AAB282-C4E3-4FDB-B3CC-5A5F6203E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5012"/>
            <a:ext cx="8226425" cy="679451"/>
          </a:xfrm>
        </p:spPr>
        <p:txBody>
          <a:bodyPr/>
          <a:lstStyle/>
          <a:p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Umumnya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pendekatan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kuantitatif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pengambilan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keputusan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menggunakan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model-model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matematika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307F04F-6AE1-42BB-902D-080F61ED7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Langkah-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langkah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pengambilan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keputusan</a:t>
            </a:r>
            <a:endParaRPr lang="en-ID" sz="1800" dirty="0">
              <a:solidFill>
                <a:srgbClr val="44444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Mendefinisikan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masalah</a:t>
            </a:r>
            <a:endParaRPr lang="en-ID" sz="18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Mengembangkan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model</a:t>
            </a:r>
          </a:p>
          <a:p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Mengumpulkan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data</a:t>
            </a:r>
          </a:p>
          <a:p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Membuat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solusi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Menguji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solusi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Menganalisis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hasil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Mengimplementasikan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hasil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43055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7DFC4E5-D0B8-4A4E-832B-22140EC9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620688"/>
            <a:ext cx="6199857" cy="793775"/>
          </a:xfrm>
        </p:spPr>
        <p:txBody>
          <a:bodyPr/>
          <a:lstStyle/>
          <a:p>
            <a:r>
              <a:rPr lang="en-ID" sz="24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Pilihan</a:t>
            </a:r>
            <a:r>
              <a:rPr lang="en-ID" sz="24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Teknik </a:t>
            </a:r>
            <a:r>
              <a:rPr lang="en-ID" sz="24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Analisis</a:t>
            </a:r>
            <a:r>
              <a:rPr lang="en-ID" sz="24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400" b="1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Kuantitatif</a:t>
            </a:r>
            <a:r>
              <a:rPr lang="en-ID" sz="24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ID" sz="2400" b="1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EB7FC22-12C5-489A-8D49-438FF7B38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Analisis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cost, profit &amp; volume (BEP)</a:t>
            </a:r>
            <a:b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Analisis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keputusan</a:t>
            </a:r>
            <a:b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Analisis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probabilitas</a:t>
            </a:r>
            <a:b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Peramalan</a:t>
            </a:r>
            <a:b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Korelasi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&amp;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regresi</a:t>
            </a:r>
            <a:b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6.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Analisis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jalur</a:t>
            </a:r>
            <a:b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7.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Analsisi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faktor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deskriminan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&amp;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claster</a:t>
            </a:r>
            <a:b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8. Model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pengendalian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persediaan</a:t>
            </a:r>
            <a:b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9. Linear programming (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optimalisasi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b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10. Network model</a:t>
            </a:r>
            <a:b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32783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F73B37A-F385-4D66-B347-684280987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404664"/>
            <a:ext cx="6199857" cy="865188"/>
          </a:xfrm>
        </p:spPr>
        <p:txBody>
          <a:bodyPr/>
          <a:lstStyle/>
          <a:p>
            <a:r>
              <a:rPr lang="en-ID" sz="2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Kelebihan</a:t>
            </a:r>
            <a:r>
              <a:rPr lang="en-ID" sz="2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kekurangan</a:t>
            </a:r>
            <a:r>
              <a:rPr lang="en-ID" sz="2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ID" sz="2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kuantitatif</a:t>
            </a:r>
            <a:r>
              <a:rPr lang="en-ID" sz="2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ID" sz="2800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2F778508-E6EA-4BD5-B759-13D346546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33" y="1412776"/>
            <a:ext cx="8466247" cy="4896544"/>
          </a:xfrm>
        </p:spPr>
        <p:txBody>
          <a:bodyPr/>
          <a:lstStyle/>
          <a:p>
            <a:pPr fontAlgn="base">
              <a:lnSpc>
                <a:spcPts val="1500"/>
              </a:lnSpc>
              <a:spcAft>
                <a:spcPts val="1500"/>
              </a:spcAft>
            </a:pP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Kelebihan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kuantitatif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b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menduga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meramal</a:t>
            </a:r>
            <a:b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Hasil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pasti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akurat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aturan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aturan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ditetapkan</a:t>
            </a:r>
            <a:b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mengukur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interaksi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peubah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menyederhanakan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realitas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kompleks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rumit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model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ts val="1500"/>
              </a:lnSpc>
              <a:spcAft>
                <a:spcPts val="1500"/>
              </a:spcAft>
            </a:pP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Kekuranga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kuantitatif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b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anggapan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anggapan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asumsi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Asumsi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realitas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menyimpang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jauh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kemampuannya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dijamin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bahkan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menyesatkan</a:t>
            </a:r>
            <a:b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Data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berdistribusi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skala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pengukuran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 yang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interval &amp;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rasio</a:t>
            </a:r>
            <a:b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dipergunakan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menganalisis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sampel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yang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jumlahnya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sedikit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(&gt;30)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D" sz="20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etode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kuantitaif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dapat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dilakukan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dapat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menjadi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sangat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membantu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pengambilan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keputusan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asalkan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sesuai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dengan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permasalahan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bahan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akan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diteliti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atau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dipecahkan</a:t>
            </a:r>
            <a: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br>
              <a:rPr lang="en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90721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571500" y="1285875"/>
            <a:ext cx="7943850" cy="478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dirty="0">
              <a:cs typeface="Arial Unicode MS" panose="020B0604020202020204" pitchFamily="34" charset="-128"/>
            </a:endParaRPr>
          </a:p>
          <a:p>
            <a:pPr algn="ctr" eaLnBrk="1" hangingPunct="1">
              <a:buClrTx/>
              <a:buFontTx/>
              <a:buNone/>
            </a:pPr>
            <a:r>
              <a:rPr lang="en-ID" sz="3600" b="1" u="sng" dirty="0">
                <a:solidFill>
                  <a:schemeClr val="tx1"/>
                </a:solidFill>
                <a:latin typeface="Britannic Bold" panose="020B0903060703020204" pitchFamily="34" charset="0"/>
                <a:cs typeface="Adobe Hebrew" panose="02040503050201020203" pitchFamily="18" charset="-79"/>
              </a:rPr>
              <a:t>PERTEMUAN 1 </a:t>
            </a:r>
            <a:endParaRPr lang="en-US" sz="3600" b="1" u="sng" dirty="0">
              <a:solidFill>
                <a:schemeClr val="tx1"/>
              </a:solidFill>
              <a:latin typeface="Britannic Bold" panose="020B0903060703020204" pitchFamily="34" charset="0"/>
              <a:cs typeface="Adobe Hebrew" panose="02040503050201020203" pitchFamily="18" charset="-79"/>
            </a:endParaRPr>
          </a:p>
          <a:p>
            <a:pPr algn="ctr" eaLnBrk="1" hangingPunct="1">
              <a:buClrTx/>
              <a:buFontTx/>
              <a:buNone/>
            </a:pPr>
            <a:endParaRPr lang="en-US" b="1" dirty="0">
              <a:cs typeface="Arial Unicode MS" panose="020B0604020202020204" pitchFamily="34" charset="-128"/>
            </a:endParaRPr>
          </a:p>
          <a:p>
            <a:pPr algn="ctr" eaLnBrk="1" hangingPunct="1">
              <a:buClrTx/>
              <a:buFontTx/>
              <a:buNone/>
            </a:pPr>
            <a:r>
              <a:rPr lang="en-ID" b="1" dirty="0" err="1">
                <a:cs typeface="Arial Unicode MS" panose="020B0604020202020204" pitchFamily="34" charset="-128"/>
              </a:rPr>
              <a:t>Metode</a:t>
            </a:r>
            <a:r>
              <a:rPr lang="en-ID" b="1" dirty="0">
                <a:cs typeface="Arial Unicode MS" panose="020B0604020202020204" pitchFamily="34" charset="-128"/>
              </a:rPr>
              <a:t> </a:t>
            </a:r>
            <a:r>
              <a:rPr lang="en-ID" b="1" dirty="0" err="1">
                <a:cs typeface="Arial Unicode MS" panose="020B0604020202020204" pitchFamily="34" charset="-128"/>
              </a:rPr>
              <a:t>Kuantitatif</a:t>
            </a:r>
            <a:r>
              <a:rPr lang="en-ID" b="1" dirty="0">
                <a:cs typeface="Arial Unicode MS" panose="020B0604020202020204" pitchFamily="34" charset="-128"/>
              </a:rPr>
              <a:t> </a:t>
            </a:r>
          </a:p>
          <a:p>
            <a:pPr algn="ctr" eaLnBrk="1" hangingPunct="1">
              <a:buClrTx/>
              <a:buFontTx/>
              <a:buNone/>
            </a:pPr>
            <a:r>
              <a:rPr lang="en-ID" b="1" dirty="0" err="1">
                <a:cs typeface="Arial Unicode MS" panose="020B0604020202020204" pitchFamily="34" charset="-128"/>
              </a:rPr>
              <a:t>untuk</a:t>
            </a:r>
            <a:r>
              <a:rPr lang="en-ID" b="1" dirty="0">
                <a:cs typeface="Arial Unicode MS" panose="020B0604020202020204" pitchFamily="34" charset="-128"/>
              </a:rPr>
              <a:t> </a:t>
            </a:r>
            <a:r>
              <a:rPr lang="en-ID" b="1" dirty="0" err="1">
                <a:cs typeface="Arial Unicode MS" panose="020B0604020202020204" pitchFamily="34" charset="-128"/>
              </a:rPr>
              <a:t>Pengambilan</a:t>
            </a:r>
            <a:r>
              <a:rPr lang="en-ID" b="1" dirty="0">
                <a:cs typeface="Arial Unicode MS" panose="020B0604020202020204" pitchFamily="34" charset="-128"/>
              </a:rPr>
              <a:t> </a:t>
            </a:r>
            <a:r>
              <a:rPr lang="en-ID" b="1" dirty="0" err="1">
                <a:cs typeface="Arial Unicode MS" panose="020B0604020202020204" pitchFamily="34" charset="-128"/>
              </a:rPr>
              <a:t>Keputusan</a:t>
            </a:r>
            <a:endParaRPr lang="en-US" b="1" dirty="0">
              <a:cs typeface="Arial Unicode MS" panose="020B0604020202020204" pitchFamily="34" charset="-128"/>
            </a:endParaRPr>
          </a:p>
          <a:p>
            <a:pPr algn="ctr" eaLnBrk="1" hangingPunct="1">
              <a:buClrTx/>
              <a:buFontTx/>
              <a:buNone/>
            </a:pPr>
            <a:r>
              <a:rPr lang="en-ID" b="1" dirty="0">
                <a:cs typeface="Arial Unicode MS" panose="020B0604020202020204" pitchFamily="34" charset="-128"/>
              </a:rPr>
              <a:t>2022</a:t>
            </a:r>
            <a:endParaRPr lang="en-US" b="1" dirty="0"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</a:t>
            </a:r>
            <a:r>
              <a:rPr lang="en-US" dirty="0" err="1"/>
              <a:t>Perkuliahan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371631"/>
              </p:ext>
            </p:extLst>
          </p:nvPr>
        </p:nvGraphicFramePr>
        <p:xfrm>
          <a:off x="251520" y="1700808"/>
          <a:ext cx="8712969" cy="3600398"/>
        </p:xfrm>
        <a:graphic>
          <a:graphicData uri="http://schemas.openxmlformats.org/drawingml/2006/table">
            <a:tbl>
              <a:tblPr/>
              <a:tblGrid>
                <a:gridCol w="1185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7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7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Tanggal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Jam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Ruang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48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 18 Mar 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10:00:00 WIB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L E A R N I N G &lt;&lt;&lt; E L E A R N I N 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Teori 1 : Kontrak Perkuliahan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48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 25 Mar 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10:00:00 WIB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L E A R N I N G &lt;&lt;&lt; E L E A R N I N 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Teori 2 : Teori dan Metode Pengambilan Keputusan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48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 1 Apr 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10:00:00 WIB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L E A R N I N G &lt;&lt;&lt; E L E A R N I N 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Teori 3 : Masalah dan Keputusan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48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 8 Apr 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10:00:00 WIB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L E A R N I N G &lt;&lt;&lt; E L E A R N I N 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Teori 4 : Pemprograman Linier Sederhana dan Grafik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48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 15 Apr 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10:00:00 WIB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L E A R N I N G &lt;&lt;&lt; E L E A R N I N 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Teori </a:t>
                      </a:r>
                      <a:r>
                        <a:rPr lang="sv-SE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: Transportation Analysis </a:t>
                      </a:r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(Sistem Transportasi)</a:t>
                      </a:r>
                      <a:endParaRPr lang="sv-SE" sz="10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97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 22 Apr 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10:00:00 WIB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L E A R N I N G &lt;&lt;&lt; E L E A R N I N 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Teori 6 : Lanjutan Transportation Analysis (Sistem Transprotasi)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48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 13 May 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10:00:00 WIB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L E A R N I N G &lt;&lt;&lt; E L E A R N I N 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Teori 7</a:t>
                      </a:r>
                      <a:r>
                        <a:rPr lang="it-IT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: Assigment 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(Model Penugasan)</a:t>
                      </a:r>
                      <a:endParaRPr lang="it-IT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48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 3 Jun 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10:00:00 WIB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04.6.14 / Ruang Kelas SM.6.14 &lt;&lt;&lt; C.6.06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Teori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Lanjutan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Assigment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(Model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Penugasan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48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 10 Jun 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10:00:00 WIB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04.6.14 / Ruang Kelas SM.6.14 &lt;&lt;&lt; C.6.06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Teori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Project Management (PERT/CPM)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48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 17 Jun 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10:00:00 WIB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04.6.14 / Ruang Kelas SM.6.14 &lt;&lt;&lt; C.6.06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Teori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10 : Waiting Line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Sistem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Antrian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48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 24 Jun 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10:00:00 WIB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04.6.14 / Ruang Kelas SM.6.14 &lt;&lt;&lt; C.6.06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Teori 11 : Lanjutan Waiting Line (Sistem Antrian)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48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 1 Jul 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10:00:00 WIB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04.6.14 / Ruang Kelas SM.6.14 &lt;&lt;&lt; C.6.06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Teori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12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: </a:t>
                      </a:r>
                      <a:r>
                        <a:rPr lang="en-US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Invetory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lang="en-US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Persediaan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48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 8 Jul 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10:00:00 WIB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04.6.14 / Ruang Kelas SM.6.14 &lt;&lt;&lt; C.6.06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Teori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13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: Forecasting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Peramalan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2812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 15 Jul 22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10:00:00 WIB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04.6.14 / Ruang Kelas SM.6.14 &lt;&lt;&lt; C.6.06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Teori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14 :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Lanjutan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Forecasting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Peramalan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45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1"/>
          <p:cNvSpPr txBox="1">
            <a:spLocks noChangeArrowheads="1"/>
          </p:cNvSpPr>
          <p:nvPr/>
        </p:nvSpPr>
        <p:spPr bwMode="auto">
          <a:xfrm>
            <a:off x="2124075" y="620713"/>
            <a:ext cx="7391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4000" b="1">
                <a:cs typeface="Arial Unicode MS" panose="020B0604020202020204" pitchFamily="34" charset="-128"/>
              </a:rPr>
              <a:t>REFERENSI/ SUMBER BACAAN</a:t>
            </a:r>
            <a:br>
              <a:rPr lang="en-US" b="1">
                <a:cs typeface="Arial Unicode MS" panose="020B0604020202020204" pitchFamily="34" charset="-128"/>
              </a:rPr>
            </a:br>
            <a:endParaRPr lang="en-US" b="1">
              <a:cs typeface="Arial Unicode MS" panose="020B0604020202020204" pitchFamily="34" charset="-128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351838" cy="386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00"/>
              </a:spcBef>
              <a:buSzPct val="100000"/>
              <a:defRPr/>
            </a:pPr>
            <a:endParaRPr lang="en-US" sz="2800" b="1" dirty="0">
              <a:latin typeface="Calibri" panose="020F0502020204030204" pitchFamily="34" charset="0"/>
              <a:cs typeface="Arial Unicode MS" panose="020B0604020202020204" pitchFamily="34" charset="-128"/>
            </a:endParaRPr>
          </a:p>
          <a:p>
            <a:pPr eaLnBrk="1" hangingPunct="1">
              <a:spcBef>
                <a:spcPts val="500"/>
              </a:spcBef>
              <a:buSzPct val="100000"/>
              <a:defRPr/>
            </a:pPr>
            <a:endParaRPr lang="en-US" sz="2000" b="1" dirty="0">
              <a:latin typeface="Calibri" panose="020F0502020204030204" pitchFamily="34" charset="0"/>
              <a:cs typeface="Arial Unicode MS" panose="020B0604020202020204" pitchFamily="34" charset="-128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Kuncoro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Mudrajad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 2016.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Metode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Kuantitatif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Teori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dan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Aplikasi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untuk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Bisnis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dan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Ekonomi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 Yogyakarta : UPP STIM YKPN.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Nugroho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Bernadus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.,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Saragih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, Ferdinand.,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dan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Eko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Sumanto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 2012.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Metode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Kuantitatif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Pendekatan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Pengambilan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Keputusan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untuk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Ilmu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Sosial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dan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Bisnis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Jakarta :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Salemba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Empat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Humanika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Sarjono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Haryadi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 2010.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Aplikasi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Riset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Operasi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 Jakarta :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Salemba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Empat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Triono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Agus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Rachmadi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 2012.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Pengambilan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Keputusan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Manajerial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Teori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dan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Praktik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untuk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Manajer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dan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Akademisi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Jakarta :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Salemba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Empat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Dimyati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Tjutju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Tartilah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.,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dan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Dimyati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, Ahmad. 2016. 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Operations Research : Model-model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Pengambilan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Keputusan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 Bandung :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Sinar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Baru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Algesindo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Fahmi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Irham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 2016.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Manajemen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Pengambilan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Keputusan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Teori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dan</a:t>
            </a:r>
            <a:r>
              <a:rPr lang="en-US" sz="2200" i="1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2200" i="1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Aplikasi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 Bandung : </a:t>
            </a:r>
            <a:r>
              <a:rPr lang="en-US" sz="22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Alfabeta</a:t>
            </a:r>
            <a:endParaRPr lang="en-US" sz="2200" dirty="0">
              <a:latin typeface="Calibri" panose="020F0502020204030204" pitchFamily="34" charset="0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>
          <a:xfrm>
            <a:off x="1254125" y="260350"/>
            <a:ext cx="7599363" cy="615950"/>
          </a:xfrm>
        </p:spPr>
        <p:txBody>
          <a:bodyPr/>
          <a:lstStyle/>
          <a:p>
            <a:r>
              <a:rPr lang="en-US" b="1"/>
              <a:t>Kontrak Perkuliahan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950" y="1556792"/>
            <a:ext cx="903605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Pengampu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Mata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Kuliah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257175" indent="-257175" algn="just" eaLnBrk="1" hangingPunct="1"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Teti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Anggita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Safitri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S.E.,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M.Sc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 eaLnBrk="1" hangingPunct="1"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Suyatno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M.M.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Sks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3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sks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Pertemuan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x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pertemuan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ID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marL="342900" indent="-342900" algn="just" eaLnBrk="1" hangingPunct="1"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Presensi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Kehadiran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QR Code </a:t>
            </a:r>
          </a:p>
          <a:p>
            <a:pPr marL="342900" indent="-342900" algn="just" eaLnBrk="1" hangingPunct="1"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Perkuliahan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Zoom Meeting, E Learning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Unisa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dll</a:t>
            </a:r>
            <a:endParaRPr lang="en-ID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1" hangingPunct="1"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Perkuliahan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keaktifan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quiz,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uts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uas</a:t>
            </a:r>
            <a:endParaRPr lang="en-ID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Clr>
                <a:srgbClr val="000000"/>
              </a:buClr>
              <a:buSzPct val="100000"/>
              <a:defRPr/>
            </a:pPr>
            <a:endParaRPr lang="en-ID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2E75980C-F18D-481C-88F2-9C1325BAC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C1BF40A7-A15A-4CDE-800C-DE73E9F62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Pengambilan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keputusan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merupakan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bagian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dari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fungsi-fungsi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manajemen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. Jadi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fungsi-fungsi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manajemen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terdiri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dari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en-ID" sz="1800" i="1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planning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 (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perencanaan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), </a:t>
            </a:r>
            <a:r>
              <a:rPr lang="en-ID" sz="1800" i="1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organizing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 (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pengorganisasian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), </a:t>
            </a:r>
            <a:r>
              <a:rPr lang="en-ID" sz="1800" i="1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staffing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 (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memenuhi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kebutuhan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dan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mengatur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Sumber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Daya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Manusia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), </a:t>
            </a:r>
            <a:r>
              <a:rPr lang="en-ID" sz="1800" i="1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controlling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 (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melakukan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kontrol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), </a:t>
            </a:r>
            <a:r>
              <a:rPr lang="en-ID" sz="1800" i="1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directing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 (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mengarahkan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), dan decision making (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pengambilan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keputusan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).</a:t>
            </a:r>
          </a:p>
          <a:p>
            <a:r>
              <a:rPr lang="en-ID" sz="1800" i="1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Decision making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sangat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disebutkan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sebelumnya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cara-cara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pengambilan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keputusan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efektif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pertimbangan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ditarik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ID" sz="180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alternative. (Thompson et al., n.d.)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3637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4A89012-00E7-40D4-B494-CC74730AB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251447"/>
            <a:ext cx="4831705" cy="778098"/>
          </a:xfrm>
        </p:spPr>
        <p:txBody>
          <a:bodyPr/>
          <a:lstStyle/>
          <a:p>
            <a:r>
              <a:rPr lang="en-US" dirty="0" err="1"/>
              <a:t>Informasi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3590ED2-AA70-4E0B-BAFC-1F37F9C49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7"/>
            <a:ext cx="8226425" cy="55306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Pengambilan</a:t>
            </a:r>
            <a:r>
              <a:rPr lang="en-US" sz="2400" dirty="0"/>
              <a:t> Keputusan </a:t>
            </a:r>
            <a:r>
              <a:rPr lang="en-US" sz="2400" dirty="0" err="1"/>
              <a:t>adalah</a:t>
            </a:r>
            <a:r>
              <a:rPr lang="en-US" sz="2400" dirty="0"/>
              <a:t> Proses </a:t>
            </a:r>
            <a:r>
              <a:rPr lang="en-US" sz="2400" dirty="0" err="1"/>
              <a:t>memilih</a:t>
            </a:r>
            <a:r>
              <a:rPr lang="en-US" sz="2400" dirty="0"/>
              <a:t> 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(Stoner et.al., 1995)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Pengambilan</a:t>
            </a:r>
            <a:r>
              <a:rPr lang="en-US" sz="2400" dirty="0"/>
              <a:t> Keputusan  pada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serangkaian</a:t>
            </a:r>
            <a:r>
              <a:rPr lang="en-US" sz="2400" dirty="0"/>
              <a:t> proses yang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darai</a:t>
            </a:r>
            <a:r>
              <a:rPr lang="en-US" sz="2400" dirty="0"/>
              <a:t> </a:t>
            </a:r>
            <a:r>
              <a:rPr lang="en-US" sz="2400" dirty="0" err="1"/>
              <a:t>identifikasi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,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, </a:t>
            </a:r>
            <a:r>
              <a:rPr lang="en-US" sz="2400" dirty="0" err="1"/>
              <a:t>mengungkapkan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</a:t>
            </a:r>
            <a:r>
              <a:rPr lang="en-US" sz="2400" dirty="0" err="1"/>
              <a:t>pemecahan</a:t>
            </a:r>
            <a:r>
              <a:rPr lang="en-US" sz="2400" dirty="0"/>
              <a:t>,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 yang </a:t>
            </a:r>
            <a:r>
              <a:rPr lang="en-US" sz="2400" dirty="0" err="1"/>
              <a:t>terbaik</a:t>
            </a:r>
            <a:r>
              <a:rPr lang="en-US" sz="2400" dirty="0"/>
              <a:t> 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 (Stoner.et/all.,1995).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sangat </a:t>
            </a:r>
            <a:r>
              <a:rPr lang="en-US" sz="2400" dirty="0" err="1"/>
              <a:t>tergantung</a:t>
            </a:r>
            <a:r>
              <a:rPr lang="en-US" sz="2400" dirty="0"/>
              <a:t> pada </a:t>
            </a:r>
            <a:r>
              <a:rPr lang="en-US" sz="2400" dirty="0" err="1"/>
              <a:t>ketersediaan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. Jika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menghadapi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(uncertainty); Jika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terbatas</a:t>
            </a:r>
            <a:r>
              <a:rPr lang="en-US" sz="2400" dirty="0"/>
              <a:t> 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beresiko</a:t>
            </a:r>
            <a:r>
              <a:rPr lang="en-US" sz="2400" dirty="0"/>
              <a:t>;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relative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(certainty)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383471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DA69926-203D-4828-B81D-FC7BC9968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6425" cy="5214268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pengabilan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langkah-langkah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dipertanggungjawabkan</a:t>
            </a:r>
            <a:r>
              <a:rPr lang="en-US" sz="2400" dirty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dipertanggungjawabkan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secata</a:t>
            </a:r>
            <a:r>
              <a:rPr lang="en-US" sz="2400" dirty="0"/>
              <a:t> </a:t>
            </a:r>
            <a:r>
              <a:rPr lang="en-US" sz="2400" dirty="0" err="1"/>
              <a:t>sistematik</a:t>
            </a:r>
            <a:r>
              <a:rPr lang="en-US" sz="2400" dirty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dipercaya</a:t>
            </a:r>
            <a:r>
              <a:rPr lang="en-US" sz="2400" dirty="0"/>
              <a:t> dan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keakuratan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 dan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dipertanggungjawabkan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teratur</a:t>
            </a:r>
            <a:r>
              <a:rPr lang="en-US" sz="2400" dirty="0"/>
              <a:t> dan </a:t>
            </a:r>
            <a:r>
              <a:rPr lang="en-US" sz="2400" dirty="0" err="1"/>
              <a:t>sistematis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95086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mpungan Konten 4">
            <a:extLst>
              <a:ext uri="{FF2B5EF4-FFF2-40B4-BE49-F238E27FC236}">
                <a16:creationId xmlns:a16="http://schemas.microsoft.com/office/drawing/2014/main" id="{3488C2C7-C79A-439F-9A56-A022922F6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82" y="1370388"/>
            <a:ext cx="8226425" cy="5010940"/>
          </a:xfrm>
        </p:spPr>
        <p:txBody>
          <a:bodyPr/>
          <a:lstStyle/>
          <a:p>
            <a:r>
              <a:rPr lang="en-ID" sz="18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ua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pendekatan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pengambilan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keputusan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yaitu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pendekatan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kualitatif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pendekatan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kuantitatif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sz="18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endekatan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kualitatif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mengandalkan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penilaian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subyektif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terhadap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suatu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masalah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Anda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meramalkan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cuaca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mendasarkan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pada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pengalaman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maka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pendekatan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digunakan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adalah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kualitatif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didasarkan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pada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hasil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wawancara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untuk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mengetahui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kepribadian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motivasi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maka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pendekatan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dilakukan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adalah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kualitatif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b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ID" sz="1800" dirty="0">
              <a:solidFill>
                <a:srgbClr val="44444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D" sz="18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endekatan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kuantitatif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mendasarkan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keputusan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pada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penilaian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obyektif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didasarkan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pada model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matematika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dibuat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ID" sz="1800" dirty="0" err="1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amalan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didasarkan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pada model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matematika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maka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pendekatan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digunakan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adalah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kuantitatif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Keputusan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penerimaan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karyawan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berdasar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nilai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tes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masuk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adalah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contoh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lain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pendekatan</a:t>
            </a:r>
            <a:r>
              <a:rPr lang="en-ID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kuantitatif</a:t>
            </a:r>
            <a:endParaRPr lang="en-ID" sz="1800" dirty="0">
              <a:solidFill>
                <a:srgbClr val="44444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  <p:sp>
        <p:nvSpPr>
          <p:cNvPr id="6" name="Judul 5">
            <a:extLst>
              <a:ext uri="{FF2B5EF4-FFF2-40B4-BE49-F238E27FC236}">
                <a16:creationId xmlns:a16="http://schemas.microsoft.com/office/drawing/2014/main" id="{D4FF9C76-0B2D-4861-A230-84CC533064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83768" y="476672"/>
            <a:ext cx="6193939" cy="833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Aft>
                <a:spcPts val="1500"/>
              </a:spcAft>
            </a:pPr>
            <a:r>
              <a:rPr lang="en-ID" sz="24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ID" sz="24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Kuantitatif</a:t>
            </a:r>
            <a:r>
              <a:rPr lang="en-ID" sz="24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24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Pengambilan</a:t>
            </a:r>
            <a:r>
              <a:rPr lang="en-ID" sz="24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Keputusan</a:t>
            </a:r>
            <a:endParaRPr lang="en-ID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39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5893</TotalTime>
  <Words>1301</Words>
  <Application>Microsoft Office PowerPoint</Application>
  <PresentationFormat>Tampilan Layar (4:3)</PresentationFormat>
  <Paragraphs>129</Paragraphs>
  <Slides>12</Slides>
  <Notes>4</Notes>
  <HiddenSlides>0</HiddenSlides>
  <MMClips>0</MMClips>
  <ScaleCrop>false</ScaleCrop>
  <HeadingPairs>
    <vt:vector size="6" baseType="variant">
      <vt:variant>
        <vt:lpstr>Font Dipakai</vt:lpstr>
      </vt:variant>
      <vt:variant>
        <vt:i4>6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12</vt:i4>
      </vt:variant>
    </vt:vector>
  </HeadingPairs>
  <TitlesOfParts>
    <vt:vector size="19" baseType="lpstr">
      <vt:lpstr>Arial</vt:lpstr>
      <vt:lpstr>Britannic Bold</vt:lpstr>
      <vt:lpstr>Calibri</vt:lpstr>
      <vt:lpstr>Tahoma</vt:lpstr>
      <vt:lpstr>Times New Roman</vt:lpstr>
      <vt:lpstr>Verdana</vt:lpstr>
      <vt:lpstr>Office Theme</vt:lpstr>
      <vt:lpstr>Presentasi PowerPoint</vt:lpstr>
      <vt:lpstr>Presentasi PowerPoint</vt:lpstr>
      <vt:lpstr>Timeline Perkuliahan</vt:lpstr>
      <vt:lpstr>Presentasi PowerPoint</vt:lpstr>
      <vt:lpstr>Kontrak Perkuliahan</vt:lpstr>
      <vt:lpstr>Presentasi PowerPoint</vt:lpstr>
      <vt:lpstr>Informasi </vt:lpstr>
      <vt:lpstr>Presentasi PowerPoint</vt:lpstr>
      <vt:lpstr>Metode Kuantitatif dalam Pengambilan Keputusan</vt:lpstr>
      <vt:lpstr>Umumnya pendekatan kuantitatif dalam pengambilan keputusan yang menggunakan model-model matematika. </vt:lpstr>
      <vt:lpstr>Pilihan Teknik Analisis Kuantitatif:</vt:lpstr>
      <vt:lpstr>Kelebihan dan kekurangan metode kuantitatif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Health Management Tools</dc:title>
  <dc:subject/>
  <dc:creator>Unknown User</dc:creator>
  <cp:keywords/>
  <dc:description/>
  <cp:lastModifiedBy>Rektorat 10</cp:lastModifiedBy>
  <cp:revision>1883</cp:revision>
  <cp:lastPrinted>2011-07-18T11:17:17Z</cp:lastPrinted>
  <dcterms:created xsi:type="dcterms:W3CDTF">2003-01-23T21:51:06Z</dcterms:created>
  <dcterms:modified xsi:type="dcterms:W3CDTF">2022-03-18T04:13:54Z</dcterms:modified>
</cp:coreProperties>
</file>